
<file path=[Content_Types].xml><?xml version="1.0" encoding="utf-8"?>
<Types xmlns="http://schemas.openxmlformats.org/package/2006/content-types">
  <Override PartName="/_rels/.rels" ContentType="application/vnd.openxmlformats-package.relationships+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729360" y="2079000"/>
            <a:ext cx="76881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729360" y="3260160"/>
            <a:ext cx="76881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72936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6884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6884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72936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729360" y="2079000"/>
            <a:ext cx="76881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729360" y="2079000"/>
            <a:ext cx="76881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3156840" y="2078640"/>
            <a:ext cx="2832840" cy="2260440"/>
          </a:xfrm>
          <a:prstGeom prst="rect">
            <a:avLst/>
          </a:prstGeom>
          <a:ln>
            <a:noFill/>
          </a:ln>
        </p:spPr>
      </p:pic>
      <p:pic>
        <p:nvPicPr>
          <p:cNvPr id="39" name="" descr=""/>
          <p:cNvPicPr/>
          <p:nvPr/>
        </p:nvPicPr>
        <p:blipFill>
          <a:blip r:embed="rId3"/>
          <a:stretch/>
        </p:blipFill>
        <p:spPr>
          <a:xfrm>
            <a:off x="3156840" y="2078640"/>
            <a:ext cx="2832840" cy="2260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729360" y="2079000"/>
            <a:ext cx="7688160" cy="226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729360" y="2079000"/>
            <a:ext cx="76881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2936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6884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9360" y="1318680"/>
            <a:ext cx="7688160" cy="2479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72936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72936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6884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729360" y="2079000"/>
            <a:ext cx="7688160" cy="2260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72936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6884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6884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72936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6884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729360" y="3260160"/>
            <a:ext cx="76881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729360" y="2079000"/>
            <a:ext cx="76881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729360" y="3260160"/>
            <a:ext cx="76881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72936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6884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6884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72936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729360" y="2079000"/>
            <a:ext cx="76881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729360" y="2079000"/>
            <a:ext cx="76881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3156840" y="2078640"/>
            <a:ext cx="2832840" cy="2260440"/>
          </a:xfrm>
          <a:prstGeom prst="rect">
            <a:avLst/>
          </a:prstGeom>
          <a:ln>
            <a:noFill/>
          </a:ln>
        </p:spPr>
      </p:pic>
      <p:pic>
        <p:nvPicPr>
          <p:cNvPr id="79" name="" descr=""/>
          <p:cNvPicPr/>
          <p:nvPr/>
        </p:nvPicPr>
        <p:blipFill>
          <a:blip r:embed="rId3"/>
          <a:stretch/>
        </p:blipFill>
        <p:spPr>
          <a:xfrm>
            <a:off x="3156840" y="2078640"/>
            <a:ext cx="2832840" cy="22604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729360" y="2079000"/>
            <a:ext cx="76881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72936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6884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160" cy="2479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72936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72936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6884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729360" y="2079000"/>
            <a:ext cx="3751560" cy="2260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6884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68840" y="326016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273320"/>
            <a:ext cx="76881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72936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68840" y="2079000"/>
            <a:ext cx="37515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729360" y="3260160"/>
            <a:ext cx="7688160" cy="1078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280" cy="487080"/>
          </a:xfrm>
          <a:prstGeom prst="rect">
            <a:avLst/>
          </a:prstGeom>
          <a:solidFill>
            <a:srgbClr val="ffffff"/>
          </a:solidFill>
          <a:ln>
            <a:noFill/>
          </a:ln>
        </p:spPr>
        <p:style>
          <a:lnRef idx="0"/>
          <a:fillRef idx="0"/>
          <a:effectRef idx="0"/>
          <a:fontRef idx="minor"/>
        </p:style>
      </p:sp>
      <p:sp>
        <p:nvSpPr>
          <p:cNvPr id="1" name="CustomShape 2"/>
          <p:cNvSpPr/>
          <p:nvPr/>
        </p:nvSpPr>
        <p:spPr>
          <a:xfrm rot="16200000">
            <a:off x="1366560" y="1028160"/>
            <a:ext cx="45000" cy="372240"/>
          </a:xfrm>
          <a:prstGeom prst="rect">
            <a:avLst/>
          </a:prstGeom>
          <a:solidFill>
            <a:srgbClr val="eb5600"/>
          </a:solidFill>
          <a:ln>
            <a:noFill/>
          </a:ln>
        </p:spPr>
        <p:style>
          <a:lnRef idx="0"/>
          <a:fillRef idx="0"/>
          <a:effectRef idx="0"/>
          <a:fontRef idx="minor"/>
        </p:style>
      </p:sp>
      <p:sp>
        <p:nvSpPr>
          <p:cNvPr id="2" name="CustomShape 3"/>
          <p:cNvSpPr/>
          <p:nvPr/>
        </p:nvSpPr>
        <p:spPr>
          <a:xfrm rot="16200000">
            <a:off x="995400" y="1026720"/>
            <a:ext cx="45000" cy="375120"/>
          </a:xfrm>
          <a:prstGeom prst="rect">
            <a:avLst/>
          </a:prstGeom>
          <a:solidFill>
            <a:srgbClr val="1a9988"/>
          </a:solidFill>
          <a:ln>
            <a:noFill/>
          </a:ln>
        </p:spPr>
        <p:style>
          <a:lnRef idx="0"/>
          <a:fillRef idx="0"/>
          <a:effectRef idx="0"/>
          <a:fontRef idx="minor"/>
        </p:style>
      </p:sp>
      <p:pic>
        <p:nvPicPr>
          <p:cNvPr id="3" name="Shape 17" descr=""/>
          <p:cNvPicPr/>
          <p:nvPr/>
        </p:nvPicPr>
        <p:blipFill>
          <a:blip r:embed="rId2"/>
          <a:stretch/>
        </p:blipFill>
        <p:spPr>
          <a:xfrm>
            <a:off x="152280" y="135720"/>
            <a:ext cx="2256840" cy="256320"/>
          </a:xfrm>
          <a:prstGeom prst="rect">
            <a:avLst/>
          </a:prstGeom>
          <a:ln>
            <a:noFill/>
          </a:ln>
        </p:spPr>
      </p:pic>
      <p:sp>
        <p:nvSpPr>
          <p:cNvPr id="4" name="PlaceHolder 4"/>
          <p:cNvSpPr>
            <a:spLocks noGrp="1"/>
          </p:cNvSpPr>
          <p:nvPr>
            <p:ph type="title"/>
          </p:nvPr>
        </p:nvSpPr>
        <p:spPr>
          <a:xfrm>
            <a:off x="729360" y="1318680"/>
            <a:ext cx="7688160" cy="534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3280" cy="487080"/>
          </a:xfrm>
          <a:prstGeom prst="rect">
            <a:avLst/>
          </a:prstGeom>
          <a:solidFill>
            <a:srgbClr val="e9edee"/>
          </a:solidFill>
          <a:ln>
            <a:noFill/>
          </a:ln>
        </p:spPr>
        <p:style>
          <a:lnRef idx="0"/>
          <a:fillRef idx="0"/>
          <a:effectRef idx="0"/>
          <a:fontRef idx="minor"/>
        </p:style>
      </p:sp>
      <p:sp>
        <p:nvSpPr>
          <p:cNvPr id="41" name="CustomShape 2"/>
          <p:cNvSpPr/>
          <p:nvPr/>
        </p:nvSpPr>
        <p:spPr>
          <a:xfrm rot="16200000">
            <a:off x="1366560" y="1028160"/>
            <a:ext cx="45000" cy="372240"/>
          </a:xfrm>
          <a:prstGeom prst="rect">
            <a:avLst/>
          </a:prstGeom>
          <a:solidFill>
            <a:srgbClr val="eb5600"/>
          </a:solidFill>
          <a:ln>
            <a:noFill/>
          </a:ln>
        </p:spPr>
        <p:style>
          <a:lnRef idx="0"/>
          <a:fillRef idx="0"/>
          <a:effectRef idx="0"/>
          <a:fontRef idx="minor"/>
        </p:style>
      </p:sp>
      <p:sp>
        <p:nvSpPr>
          <p:cNvPr id="42" name="CustomShape 3"/>
          <p:cNvSpPr/>
          <p:nvPr/>
        </p:nvSpPr>
        <p:spPr>
          <a:xfrm rot="16200000">
            <a:off x="995400" y="1026720"/>
            <a:ext cx="45000" cy="375120"/>
          </a:xfrm>
          <a:prstGeom prst="rect">
            <a:avLst/>
          </a:prstGeom>
          <a:solidFill>
            <a:srgbClr val="1a9988"/>
          </a:solidFill>
          <a:ln>
            <a:noFill/>
          </a:ln>
        </p:spPr>
        <p:style>
          <a:lnRef idx="0"/>
          <a:fillRef idx="0"/>
          <a:effectRef idx="0"/>
          <a:fontRef idx="minor"/>
        </p:style>
      </p:sp>
      <p:pic>
        <p:nvPicPr>
          <p:cNvPr id="43" name="Shape 32" descr=""/>
          <p:cNvPicPr/>
          <p:nvPr/>
        </p:nvPicPr>
        <p:blipFill>
          <a:blip r:embed="rId2"/>
          <a:stretch/>
        </p:blipFill>
        <p:spPr>
          <a:xfrm>
            <a:off x="152280" y="152280"/>
            <a:ext cx="2256840" cy="256320"/>
          </a:xfrm>
          <a:prstGeom prst="rect">
            <a:avLst/>
          </a:prstGeom>
          <a:ln>
            <a:noFill/>
          </a:ln>
        </p:spPr>
      </p:pic>
      <p:sp>
        <p:nvSpPr>
          <p:cNvPr id="44" name="PlaceHolder 4"/>
          <p:cNvSpPr>
            <a:spLocks noGrp="1"/>
          </p:cNvSpPr>
          <p:nvPr>
            <p:ph type="title"/>
          </p:nvPr>
        </p:nvSpPr>
        <p:spPr>
          <a:xfrm>
            <a:off x="729360" y="1318680"/>
            <a:ext cx="7688160" cy="534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729360" y="2079000"/>
            <a:ext cx="7688160" cy="226044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git-scm.com/about/free-and-open-source" TargetMode="External"/><Relationship Id="rId2" Type="http://schemas.openxmlformats.org/officeDocument/2006/relationships/hyperlink" Target="https://git-scm.com/"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docs.oracle.com/javase/7/docs/api/java/util/regex/Pattern.html#lt"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tomcat.apache.org/whichversion.html" TargetMode="External"/><Relationship Id="rId2" Type="http://schemas.openxmlformats.org/officeDocument/2006/relationships/hyperlink" Target="https://tomcat.apache.org/download-80.cgi" TargetMode="External"/><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localhost:8080/" TargetMode="External"/><Relationship Id="rId2" Type="http://schemas.openxmlformats.org/officeDocument/2006/relationships/hyperlink" Target="http://localhost:8080/" TargetMode="External"/><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payscale.com/"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s://dev.mysql.com/downloads/mysql/" TargetMode="External"/><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s://db-engines.com/en/ranking" TargetMode="External"/><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9360" y="1322280"/>
            <a:ext cx="7687440" cy="1663920"/>
          </a:xfrm>
          <a:prstGeom prst="rect">
            <a:avLst/>
          </a:prstGeom>
          <a:noFill/>
          <a:ln>
            <a:noFill/>
          </a:ln>
        </p:spPr>
        <p:style>
          <a:lnRef idx="0"/>
          <a:fillRef idx="0"/>
          <a:effectRef idx="0"/>
          <a:fontRef idx="minor"/>
        </p:style>
        <p:txBody>
          <a:bodyPr lIns="90000" rIns="90000" tIns="91440" bIns="91440"/>
          <a:p>
            <a:pPr>
              <a:lnSpc>
                <a:spcPct val="100000"/>
              </a:lnSpc>
            </a:pPr>
            <a:r>
              <a:rPr b="1" lang="en-US" sz="4200" spc="-1" strike="noStrike">
                <a:solidFill>
                  <a:srgbClr val="1a1a1a"/>
                </a:solidFill>
                <a:uFill>
                  <a:solidFill>
                    <a:srgbClr val="ffffff"/>
                  </a:solidFill>
                </a:uFill>
                <a:latin typeface="Raleway"/>
                <a:ea typeface="Raleway"/>
              </a:rPr>
              <a:t>JaveEE</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729720" y="3173040"/>
            <a:ext cx="7687440" cy="540360"/>
          </a:xfrm>
          <a:prstGeom prst="rect">
            <a:avLst/>
          </a:prstGeom>
          <a:noFill/>
          <a:ln>
            <a:noFill/>
          </a:ln>
        </p:spPr>
        <p:style>
          <a:lnRef idx="0"/>
          <a:fillRef idx="0"/>
          <a:effectRef idx="0"/>
          <a:fontRef idx="minor"/>
        </p:style>
        <p:txBody>
          <a:bodyPr lIns="90000" rIns="90000" tIns="91440" bIns="91440"/>
          <a:p>
            <a:pPr>
              <a:lnSpc>
                <a:spcPct val="100000"/>
              </a:lnSpc>
            </a:pPr>
            <a:r>
              <a:rPr b="1" lang="en-US" sz="1600" spc="-1" strike="noStrike">
                <a:solidFill>
                  <a:srgbClr val="595959"/>
                </a:solidFill>
                <a:uFill>
                  <a:solidFill>
                    <a:srgbClr val="ffffff"/>
                  </a:solidFill>
                </a:uFill>
                <a:latin typeface="Lato"/>
                <a:ea typeface="Lato"/>
              </a:rPr>
              <a:t>Instructor: </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595959"/>
                </a:solidFill>
                <a:uFill>
                  <a:solidFill>
                    <a:srgbClr val="ffffff"/>
                  </a:solidFill>
                </a:uFill>
                <a:latin typeface="Lato"/>
                <a:ea typeface="Lato"/>
              </a:rPr>
              <a:t>Chandler Zhu</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CGI Tech Lead</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10+ years of software development experience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Git</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Git is a </a:t>
            </a:r>
            <a:r>
              <a:rPr b="0" lang="en-US" sz="1300" spc="-1" strike="noStrike" u="sng">
                <a:solidFill>
                  <a:srgbClr val="0000ff"/>
                </a:solidFill>
                <a:uFill>
                  <a:solidFill>
                    <a:srgbClr val="ffffff"/>
                  </a:solidFill>
                </a:uFill>
                <a:latin typeface="Lato"/>
                <a:ea typeface="Lato"/>
                <a:hlinkClick r:id="rId1"/>
              </a:rPr>
              <a:t>free and open source</a:t>
            </a:r>
            <a:r>
              <a:rPr b="0" lang="en-US" sz="1300" spc="-1" strike="noStrike">
                <a:solidFill>
                  <a:srgbClr val="595959"/>
                </a:solidFill>
                <a:uFill>
                  <a:solidFill>
                    <a:srgbClr val="ffffff"/>
                  </a:solidFill>
                </a:uFill>
                <a:latin typeface="Lato"/>
                <a:ea typeface="Lato"/>
              </a:rPr>
              <a:t> distributed version control system designed to handle everything from small to very large projects with speed and efficiency. (</a:t>
            </a:r>
            <a:r>
              <a:rPr b="0" lang="en-US" sz="1300" spc="-1" strike="noStrike" u="sng">
                <a:solidFill>
                  <a:srgbClr val="0000ff"/>
                </a:solidFill>
                <a:uFill>
                  <a:solidFill>
                    <a:srgbClr val="ffffff"/>
                  </a:solidFill>
                </a:uFill>
                <a:latin typeface="Lato"/>
                <a:ea typeface="Lato"/>
                <a:hlinkClick r:id="rId2"/>
              </a:rPr>
              <a:t>https://git-scm.com/</a:t>
            </a:r>
            <a:r>
              <a:rPr b="0" lang="en-US" sz="1300" spc="-1" strike="noStrike">
                <a:solidFill>
                  <a:srgbClr val="595959"/>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Why do we need Git?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Developers spread across multiple locations, time zones; Code tracking; Centralized control etc.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Install Git.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Advanced Java</a:t>
            </a:r>
            <a:endParaRPr b="0" lang="en-US" sz="1800" spc="-1" strike="noStrike">
              <a:solidFill>
                <a:srgbClr val="000000"/>
              </a:solidFill>
              <a:uFill>
                <a:solidFill>
                  <a:srgbClr val="ffffff"/>
                </a:solidFill>
              </a:uFill>
              <a:latin typeface="Arial"/>
            </a:endParaRPr>
          </a:p>
        </p:txBody>
      </p:sp>
      <p:sp>
        <p:nvSpPr>
          <p:cNvPr id="10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Iterator: Actually a design pattern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@FunctionalInterface: Before learning Lambda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Lambda and Stream: Java 8 feature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Generics: Avoid runtime exceptions as much as possible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Multithreading: the most tricky part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Regular Expression: Smart way to parse Strings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Reflection: Soul of Spring</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Annotations: Another important driver of Spring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OOP and SOLID: the way to become a master</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Iterator</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15000"/>
              </a:lnSpc>
            </a:pPr>
            <a:r>
              <a:rPr b="0" lang="en-US" sz="1300" spc="-1" strike="noStrike">
                <a:solidFill>
                  <a:srgbClr val="000000"/>
                </a:solidFill>
                <a:uFill>
                  <a:solidFill>
                    <a:srgbClr val="ffffff"/>
                  </a:solidFill>
                </a:uFill>
                <a:latin typeface="Lato"/>
                <a:ea typeface="Lato"/>
              </a:rPr>
              <a:t>Iterator pattern is very commonly used design pattern in Java. This pattern is used to get a way to access the elements of a collection object in sequential manner </a:t>
            </a:r>
            <a:r>
              <a:rPr b="1" i="1" lang="en-US" sz="1300" spc="-1" strike="noStrike" u="sng">
                <a:solidFill>
                  <a:srgbClr val="000000"/>
                </a:solidFill>
                <a:uFill>
                  <a:solidFill>
                    <a:srgbClr val="ffffff"/>
                  </a:solidFill>
                </a:uFill>
                <a:latin typeface="Lato"/>
                <a:ea typeface="Lato"/>
              </a:rPr>
              <a:t>without </a:t>
            </a:r>
            <a:r>
              <a:rPr b="0" lang="en-US" sz="1300" spc="-1" strike="noStrike">
                <a:solidFill>
                  <a:srgbClr val="000000"/>
                </a:solidFill>
                <a:uFill>
                  <a:solidFill>
                    <a:srgbClr val="ffffff"/>
                  </a:solidFill>
                </a:uFill>
                <a:latin typeface="Lato"/>
                <a:ea typeface="Lato"/>
              </a:rPr>
              <a:t>any need to know its underlying representation.</a:t>
            </a:r>
            <a:endParaRPr b="0" lang="en-US" sz="1800" spc="-1" strike="noStrike">
              <a:solidFill>
                <a:srgbClr val="000000"/>
              </a:solidFill>
              <a:uFill>
                <a:solidFill>
                  <a:srgbClr val="ffffff"/>
                </a:solidFill>
              </a:uFill>
              <a:latin typeface="Arial"/>
            </a:endParaRPr>
          </a:p>
          <a:p>
            <a:pPr>
              <a:lnSpc>
                <a:spcPct val="115000"/>
              </a:lnSpc>
            </a:pPr>
            <a:r>
              <a:rPr b="0" lang="en-US" sz="1300" spc="-1" strike="noStrike">
                <a:solidFill>
                  <a:srgbClr val="000000"/>
                </a:solidFill>
                <a:uFill>
                  <a:solidFill>
                    <a:srgbClr val="ffffff"/>
                  </a:solidFill>
                </a:uFill>
                <a:latin typeface="Lato"/>
                <a:ea typeface="Lato"/>
              </a:rPr>
              <a:t>Iterator is implemented by basic Java library.</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Generics</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222222"/>
                </a:solidFill>
                <a:uFill>
                  <a:solidFill>
                    <a:srgbClr val="ffffff"/>
                  </a:solidFill>
                </a:uFill>
                <a:latin typeface="Lato"/>
                <a:ea typeface="Lato"/>
              </a:rPr>
              <a:t>Designed to extend Java's Type System to allow “a type or method to operate on objects of various types while providing compile-time type safety”.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 avoids ClassCastException in most cases.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A simple example: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Map&lt;K,V&gt;, K and V are Generics that can be replaced by any Class.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Map&lt;Integer, String&gt; map;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 String&gt; does NOT work - primitive type is not allowed.</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Regular expression helps to match a specific sequence of Strings by pre-defined syntax.</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 b, or c (simple class)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Any character except a, b, or c (negation)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                         Any character (may or may not match </a:t>
            </a:r>
            <a:r>
              <a:rPr b="0" lang="en-US" sz="1300" spc="-1" strike="noStrike" u="sng">
                <a:solidFill>
                  <a:srgbClr val="0000ff"/>
                </a:solidFill>
                <a:uFill>
                  <a:solidFill>
                    <a:srgbClr val="ffffff"/>
                  </a:solidFill>
                </a:uFill>
                <a:latin typeface="Lato"/>
                <a:ea typeface="Lato"/>
                <a:hlinkClick r:id="rId1"/>
              </a:rPr>
              <a:t>line terminators</a:t>
            </a:r>
            <a:r>
              <a:rPr b="0" lang="en-US" sz="1300" spc="-1" strike="noStrike">
                <a:solidFill>
                  <a:srgbClr val="353833"/>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digit: [0-9]</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non-digit: [^0-9]</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000000"/>
                </a:solidFill>
                <a:uFill>
                  <a:solidFill>
                    <a:srgbClr val="ffffff"/>
                  </a:solidFill>
                </a:uFill>
                <a:latin typeface="Lato"/>
                <a:ea typeface="Lato"/>
              </a:rPr>
              <a:t>String line = </a:t>
            </a:r>
            <a:r>
              <a:rPr b="1" lang="en-US" sz="1300" spc="-1" strike="noStrike">
                <a:solidFill>
                  <a:srgbClr val="008000"/>
                </a:solidFill>
                <a:uFill>
                  <a:solidFill>
                    <a:srgbClr val="ffffff"/>
                  </a:solidFill>
                </a:uFill>
                <a:latin typeface="Lato"/>
                <a:ea typeface="Lato"/>
              </a:rPr>
              <a:t>"JDK8u144k"</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String pattern = </a:t>
            </a:r>
            <a:r>
              <a:rPr b="1" lang="en-US" sz="1300" spc="-1" strike="noStrike">
                <a:solidFill>
                  <a:srgbClr val="008000"/>
                </a:solidFill>
                <a:uFill>
                  <a:solidFill>
                    <a:srgbClr val="ffffff"/>
                  </a:solidFill>
                </a:uFill>
                <a:latin typeface="Lato"/>
                <a:ea typeface="Lato"/>
              </a:rPr>
              <a:t>"</a:t>
            </a:r>
            <a:r>
              <a:rPr b="1" lang="en-US" sz="1300" spc="-1" strike="noStrike">
                <a:solidFill>
                  <a:srgbClr val="000080"/>
                </a:solidFill>
                <a:uFill>
                  <a:solidFill>
                    <a:srgbClr val="ffffff"/>
                  </a:solidFill>
                </a:uFill>
                <a:latin typeface="Lato"/>
                <a:ea typeface="Lato"/>
              </a:rPr>
              <a:t>\\</a:t>
            </a:r>
            <a:r>
              <a:rPr b="1" lang="en-US" sz="1300" spc="-1" strike="noStrike">
                <a:solidFill>
                  <a:srgbClr val="008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Pattern r = Pattern.</a:t>
            </a:r>
            <a:r>
              <a:rPr b="0" i="1" lang="en-US" sz="1300" spc="-1" strike="noStrike">
                <a:solidFill>
                  <a:srgbClr val="000000"/>
                </a:solidFill>
                <a:uFill>
                  <a:solidFill>
                    <a:srgbClr val="ffffff"/>
                  </a:solidFill>
                </a:uFill>
                <a:latin typeface="Lato"/>
                <a:ea typeface="Lato"/>
              </a:rPr>
              <a:t>compile</a:t>
            </a:r>
            <a:r>
              <a:rPr b="0" lang="en-US" sz="1300" spc="-1" strike="noStrike">
                <a:solidFill>
                  <a:srgbClr val="000000"/>
                </a:solidFill>
                <a:uFill>
                  <a:solidFill>
                    <a:srgbClr val="ffffff"/>
                  </a:solidFill>
                </a:uFill>
                <a:latin typeface="Lato"/>
                <a:ea typeface="Lato"/>
              </a:rPr>
              <a:t>(pattern);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Matcher m = r.matcher(line);</a:t>
            </a:r>
            <a:endParaRPr b="0" lang="en-US" sz="1800" spc="-1" strike="noStrike">
              <a:solidFill>
                <a:srgbClr val="000000"/>
              </a:solidFill>
              <a:uFill>
                <a:solidFill>
                  <a:srgbClr val="ffffff"/>
                </a:solidFill>
              </a:uFill>
              <a:latin typeface="Arial"/>
            </a:endParaRPr>
          </a:p>
          <a:p>
            <a:pPr>
              <a:lnSpc>
                <a:spcPct val="100000"/>
              </a:lnSpc>
            </a:pPr>
            <a:r>
              <a:rPr b="1" lang="en-US" sz="1300" spc="-1" strike="noStrike">
                <a:solidFill>
                  <a:srgbClr val="000080"/>
                </a:solidFill>
                <a:uFill>
                  <a:solidFill>
                    <a:srgbClr val="ffffff"/>
                  </a:solidFill>
                </a:uFill>
                <a:latin typeface="Lato"/>
                <a:ea typeface="Lato"/>
              </a:rPr>
              <a:t>while </a:t>
            </a:r>
            <a:r>
              <a:rPr b="0" lang="en-US" sz="1300" spc="-1" strike="noStrike">
                <a:solidFill>
                  <a:srgbClr val="000000"/>
                </a:solidFill>
                <a:uFill>
                  <a:solidFill>
                    <a:srgbClr val="ffffff"/>
                  </a:solidFill>
                </a:uFill>
                <a:latin typeface="Lato"/>
                <a:ea typeface="Lato"/>
              </a:rPr>
              <a:t>(m.find( ))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System.</a:t>
            </a:r>
            <a:r>
              <a:rPr b="1" i="1" lang="en-US" sz="1300" spc="-1" strike="noStrike">
                <a:solidFill>
                  <a:srgbClr val="660e7a"/>
                </a:solidFill>
                <a:uFill>
                  <a:solidFill>
                    <a:srgbClr val="ffffff"/>
                  </a:solidFill>
                </a:uFill>
                <a:latin typeface="Lato"/>
                <a:ea typeface="Lato"/>
              </a:rPr>
              <a:t>out</a:t>
            </a:r>
            <a:r>
              <a:rPr b="0" lang="en-US" sz="1300" spc="-1" strike="noStrike">
                <a:solidFill>
                  <a:srgbClr val="000000"/>
                </a:solidFill>
                <a:uFill>
                  <a:solidFill>
                    <a:srgbClr val="ffffff"/>
                  </a:solidFill>
                </a:uFill>
                <a:latin typeface="Lato"/>
                <a:ea typeface="Lato"/>
              </a:rPr>
              <a:t>.println(</a:t>
            </a:r>
            <a:r>
              <a:rPr b="1" lang="en-US" sz="1300" spc="-1" strike="noStrike">
                <a:solidFill>
                  <a:srgbClr val="008000"/>
                </a:solidFill>
                <a:uFill>
                  <a:solidFill>
                    <a:srgbClr val="ffffff"/>
                  </a:solidFill>
                </a:uFill>
                <a:latin typeface="Lato"/>
                <a:ea typeface="Lato"/>
              </a:rPr>
              <a:t>"Found value: " </a:t>
            </a:r>
            <a:r>
              <a:rPr b="0" lang="en-US" sz="1300" spc="-1" strike="noStrike">
                <a:solidFill>
                  <a:srgbClr val="000000"/>
                </a:solidFill>
                <a:uFill>
                  <a:solidFill>
                    <a:srgbClr val="ffffff"/>
                  </a:solidFill>
                </a:uFill>
                <a:latin typeface="Lato"/>
                <a:ea typeface="Lato"/>
              </a:rPr>
              <a:t>+ m.group()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Stream</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595959"/>
                </a:solidFill>
                <a:uFill>
                  <a:solidFill>
                    <a:srgbClr val="ffffff"/>
                  </a:solidFill>
                </a:uFill>
                <a:latin typeface="Lato"/>
                <a:ea typeface="Lato"/>
              </a:rPr>
              <a:t>Stream makes Java Collection a pipeline that can be freely manipulated.</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List&lt;String&gt; strings = Arrays.</a:t>
            </a:r>
            <a:r>
              <a:rPr b="0" i="1" lang="en-US" sz="900" spc="-1" strike="noStrike">
                <a:solidFill>
                  <a:srgbClr val="000000"/>
                </a:solidFill>
                <a:uFill>
                  <a:solidFill>
                    <a:srgbClr val="ffffff"/>
                  </a:solidFill>
                </a:uFill>
                <a:latin typeface="Courier New"/>
                <a:ea typeface="Courier New"/>
              </a:rPr>
              <a:t>asList</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"efg"</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"abcd"</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"jkl"</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long </a:t>
            </a:r>
            <a:r>
              <a:rPr b="0" lang="en-US" sz="900" spc="-1" strike="noStrike">
                <a:solidFill>
                  <a:srgbClr val="000000"/>
                </a:solidFill>
                <a:uFill>
                  <a:solidFill>
                    <a:srgbClr val="ffffff"/>
                  </a:solidFill>
                </a:uFill>
                <a:latin typeface="Courier New"/>
                <a:ea typeface="Courier New"/>
              </a:rPr>
              <a:t>count = strings.stream().filter(string -&gt; string.length() == </a:t>
            </a:r>
            <a:r>
              <a:rPr b="0" lang="en-US" sz="900" spc="-1" strike="noStrike">
                <a:solidFill>
                  <a:srgbClr val="0000ff"/>
                </a:solidFill>
                <a:uFill>
                  <a:solidFill>
                    <a:srgbClr val="ffffff"/>
                  </a:solidFill>
                </a:uFill>
                <a:latin typeface="Courier New"/>
                <a:ea typeface="Courier New"/>
              </a:rPr>
              <a:t>3</a:t>
            </a:r>
            <a:r>
              <a:rPr b="0" lang="en-US" sz="900" spc="-1" strike="noStrike">
                <a:solidFill>
                  <a:srgbClr val="000000"/>
                </a:solidFill>
                <a:uFill>
                  <a:solidFill>
                    <a:srgbClr val="ffffff"/>
                  </a:solidFill>
                </a:uFill>
                <a:latin typeface="Courier New"/>
                <a:ea typeface="Courier New"/>
              </a:rPr>
              <a:t>).count();</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a:t>
            </a:r>
            <a:r>
              <a:rPr b="1" lang="en-US" sz="900" spc="-1" strike="noStrike">
                <a:solidFill>
                  <a:srgbClr val="008000"/>
                </a:solidFill>
                <a:uFill>
                  <a:solidFill>
                    <a:srgbClr val="ffffff"/>
                  </a:solidFill>
                </a:uFill>
                <a:latin typeface="Courier New"/>
                <a:ea typeface="Courier New"/>
              </a:rPr>
              <a:t>"Strings of length 3: " </a:t>
            </a:r>
            <a:r>
              <a:rPr b="0" lang="en-US" sz="900" spc="-1" strike="noStrike">
                <a:solidFill>
                  <a:srgbClr val="000000"/>
                </a:solidFill>
                <a:uFill>
                  <a:solidFill>
                    <a:srgbClr val="ffffff"/>
                  </a:solidFill>
                </a:uFill>
                <a:latin typeface="Courier New"/>
                <a:ea typeface="Courier New"/>
              </a:rPr>
              <a:t>+ count);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strings.stream().map(s -&gt; s.toUpperCase()).forEach(System.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.println(strings.stream().reduce((a,b) -&gt; a + b).get());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ourier New"/>
                <a:ea typeface="Courier New"/>
              </a:rPr>
              <a:t>Use parelleStream only if:</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1. Huge amount of items within the collection</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2. No “shared resources” and we are sure it’s thread-safe</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3. Performance tuning required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Annotation</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222222"/>
                </a:solidFill>
                <a:uFill>
                  <a:solidFill>
                    <a:srgbClr val="ffffff"/>
                  </a:solidFill>
                </a:uFill>
                <a:latin typeface="Lato"/>
                <a:ea typeface="Lato"/>
              </a:rPr>
              <a:t>In the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computer programming language, an </a:t>
            </a:r>
            <a:r>
              <a:rPr b="1" lang="en-US" sz="1300" spc="-1" strike="noStrike">
                <a:solidFill>
                  <a:srgbClr val="222222"/>
                </a:solidFill>
                <a:uFill>
                  <a:solidFill>
                    <a:srgbClr val="ffffff"/>
                  </a:solidFill>
                </a:uFill>
                <a:latin typeface="Lato"/>
                <a:ea typeface="Lato"/>
              </a:rPr>
              <a:t>annotation</a:t>
            </a:r>
            <a:r>
              <a:rPr b="0" lang="en-US" sz="1300" spc="-1" strike="noStrike">
                <a:solidFill>
                  <a:srgbClr val="222222"/>
                </a:solidFill>
                <a:uFill>
                  <a:solidFill>
                    <a:srgbClr val="ffffff"/>
                  </a:solidFill>
                </a:uFill>
                <a:latin typeface="Lato"/>
                <a:ea typeface="Lato"/>
              </a:rPr>
              <a:t> is a form of syntactic metadata that can be added to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source code.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It’s one of the most important feature that Spring relies on:</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808000"/>
                </a:solidFill>
                <a:uFill>
                  <a:solidFill>
                    <a:srgbClr val="ffffff"/>
                  </a:solidFill>
                </a:uFill>
                <a:latin typeface="Courier New"/>
                <a:ea typeface="Courier New"/>
              </a:rPr>
              <a:t>@SpringBootApplication</a:t>
            </a:r>
            <a:endParaRPr b="0" lang="en-US" sz="18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public class </a:t>
            </a:r>
            <a:r>
              <a:rPr b="0" lang="en-US" sz="900" spc="-1" strike="noStrike">
                <a:solidFill>
                  <a:srgbClr val="000000"/>
                </a:solidFill>
                <a:uFill>
                  <a:solidFill>
                    <a:srgbClr val="ffffff"/>
                  </a:solidFill>
                </a:uFill>
                <a:latin typeface="Courier New"/>
                <a:ea typeface="Courier New"/>
              </a:rPr>
              <a:t>Boot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static void </a:t>
            </a:r>
            <a:r>
              <a:rPr b="0" lang="en-US" sz="900" spc="-1" strike="noStrike">
                <a:solidFill>
                  <a:srgbClr val="000000"/>
                </a:solidFill>
                <a:uFill>
                  <a:solidFill>
                    <a:srgbClr val="ffffff"/>
                  </a:solidFill>
                </a:uFill>
                <a:latin typeface="Courier New"/>
                <a:ea typeface="Courier New"/>
              </a:rPr>
              <a:t>main(String[] args)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SpringApplication.</a:t>
            </a:r>
            <a:r>
              <a:rPr b="0" i="1" lang="en-US" sz="900" spc="-1" strike="noStrike">
                <a:solidFill>
                  <a:srgbClr val="000000"/>
                </a:solidFill>
                <a:uFill>
                  <a:solidFill>
                    <a:srgbClr val="ffffff"/>
                  </a:solidFill>
                </a:uFill>
                <a:latin typeface="Courier New"/>
                <a:ea typeface="Courier New"/>
              </a:rPr>
              <a:t>run</a:t>
            </a:r>
            <a:r>
              <a:rPr b="0" lang="en-US" sz="900" spc="-1" strike="noStrike">
                <a:solidFill>
                  <a:srgbClr val="000000"/>
                </a:solidFill>
                <a:uFill>
                  <a:solidFill>
                    <a:srgbClr val="ffffff"/>
                  </a:solidFill>
                </a:uFill>
                <a:latin typeface="Courier New"/>
                <a:ea typeface="Courier New"/>
              </a:rPr>
              <a:t>(Boot.</a:t>
            </a:r>
            <a:r>
              <a:rPr b="1" lang="en-US" sz="900" spc="-1" strike="noStrike">
                <a:solidFill>
                  <a:srgbClr val="000080"/>
                </a:solidFill>
                <a:uFill>
                  <a:solidFill>
                    <a:srgbClr val="ffffff"/>
                  </a:solidFill>
                </a:uFill>
                <a:latin typeface="Courier New"/>
                <a:ea typeface="Courier New"/>
              </a:rPr>
              <a:t>class</a:t>
            </a:r>
            <a:r>
              <a:rPr b="0" lang="en-US" sz="900" spc="-1" strike="noStrike">
                <a:solidFill>
                  <a:srgbClr val="000000"/>
                </a:solidFill>
                <a:uFill>
                  <a:solidFill>
                    <a:srgbClr val="ffffff"/>
                  </a:solidFill>
                </a:uFill>
                <a:latin typeface="Courier New"/>
                <a:ea typeface="Courier New"/>
              </a:rPr>
              <a:t>, args);</a:t>
            </a:r>
            <a:endParaRPr b="0" lang="en-US" sz="18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Reflection</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Java Reflection</a:t>
            </a:r>
            <a:r>
              <a:rPr b="0" lang="en-US" sz="1300" spc="-1" strike="noStrike">
                <a:solidFill>
                  <a:srgbClr val="222222"/>
                </a:solidFill>
                <a:uFill>
                  <a:solidFill>
                    <a:srgbClr val="ffffff"/>
                  </a:solidFill>
                </a:uFill>
                <a:latin typeface="Lato"/>
                <a:ea typeface="Lato"/>
              </a:rPr>
              <a:t> makes it possible to inspect classes, interfaces, fields, annotations and methods at runtime, without knowing the names of the classes, methods etc.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uses Reflection to find annotated Java Classes, methods, variables etc.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is not intrusive to Java code by using reflection.</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Multithreading</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Multithreading (Concurrency) allows the system to do more than one thing at a time.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Extends Thread, Implements Runnable, Implements Callable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Lambda expression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Synchronization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ConcurrentHashMap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Readwrite Locks</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Introduction</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was formerly known as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2 Platform, Enterprise Edition or J2EE. The platform uses the object-oriented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programming language.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extends the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Platform, Standard Edition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SE), providing an API for object-relational mapping, distributed and multi-tier architectures, and web services.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222222"/>
                </a:solidFill>
                <a:uFill>
                  <a:solidFill>
                    <a:srgbClr val="ffffff"/>
                  </a:solidFill>
                </a:uFill>
                <a:latin typeface="Arial"/>
                <a:ea typeface="Arial"/>
              </a:rPr>
              <a:t>JavaEE is a set of standards - not a programming language.</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9360" y="1273320"/>
            <a:ext cx="7688160" cy="62532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Functional</a:t>
            </a:r>
            <a:r>
              <a:rPr b="0" lang="en-US" sz="4400" spc="-1" strike="noStrike">
                <a:solidFill>
                  <a:srgbClr val="000000"/>
                </a:solidFill>
                <a:uFill>
                  <a:solidFill>
                    <a:srgbClr val="ffffff"/>
                  </a:solidFill>
                </a:uFill>
                <a:latin typeface="Arial"/>
              </a:rPr>
              <a:t> </a:t>
            </a:r>
            <a:r>
              <a:rPr b="1" lang="en-US" sz="2600" spc="-1" strike="noStrike">
                <a:solidFill>
                  <a:srgbClr val="1a1a1a"/>
                </a:solidFill>
                <a:uFill>
                  <a:solidFill>
                    <a:srgbClr val="ffffff"/>
                  </a:solidFill>
                </a:uFill>
                <a:latin typeface="Raleway"/>
                <a:ea typeface="Raleway"/>
              </a:rPr>
              <a:t>Interface</a:t>
            </a:r>
            <a:endParaRPr b="0" lang="en-US" sz="4400" spc="-1" strike="noStrike">
              <a:solidFill>
                <a:srgbClr val="000000"/>
              </a:solidFill>
              <a:uFill>
                <a:solidFill>
                  <a:srgbClr val="ffffff"/>
                </a:solidFill>
              </a:uFill>
              <a:latin typeface="Arial"/>
            </a:endParaRPr>
          </a:p>
        </p:txBody>
      </p:sp>
      <p:sp>
        <p:nvSpPr>
          <p:cNvPr id="126" name="TextShape 2"/>
          <p:cNvSpPr txBox="1"/>
          <p:nvPr/>
        </p:nvSpPr>
        <p:spPr>
          <a:xfrm>
            <a:off x="731520" y="2377440"/>
            <a:ext cx="7680960" cy="22482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@FunctionalInterface annotation is useful for compilation time checking of your code. You </a:t>
            </a:r>
            <a:r>
              <a:rPr b="1" lang="en-US" sz="1800" spc="-1" strike="noStrike">
                <a:solidFill>
                  <a:srgbClr val="000000"/>
                </a:solidFill>
                <a:uFill>
                  <a:solidFill>
                    <a:srgbClr val="ffffff"/>
                  </a:solidFill>
                </a:uFill>
                <a:latin typeface="Arial"/>
              </a:rPr>
              <a:t>cannot have more than one method</a:t>
            </a:r>
            <a:r>
              <a:rPr b="0" lang="en-US" sz="1800" spc="-1" strike="noStrike">
                <a:solidFill>
                  <a:srgbClr val="000000"/>
                </a:solidFill>
                <a:uFill>
                  <a:solidFill>
                    <a:srgbClr val="ffffff"/>
                  </a:solidFill>
                </a:uFill>
                <a:latin typeface="Arial"/>
              </a:rPr>
              <a:t> besides static, default and abstract methods that override methods in Object in your @FunctionalInterface or any other interface used as a functional interface.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It’s not necessary to have @FunctionalInterface for lambda to work:</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Courier 10 Pitch"/>
              </a:rPr>
              <a:t>public interface Foo {</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Courier 10 Pitch"/>
              </a:rPr>
              <a:t>  </a:t>
            </a:r>
            <a:r>
              <a:rPr b="0" lang="en-US" sz="1400" spc="-1" strike="noStrike">
                <a:solidFill>
                  <a:srgbClr val="000000"/>
                </a:solidFill>
                <a:uFill>
                  <a:solidFill>
                    <a:srgbClr val="ffffff"/>
                  </a:solidFill>
                </a:uFill>
                <a:latin typeface="Courier 10 Pitch"/>
              </a:rPr>
              <a:t>public void doSomething();</a:t>
            </a:r>
            <a:endParaRPr b="0" lang="en-US" sz="1800" spc="-1" strike="noStrike">
              <a:solidFill>
                <a:srgbClr val="000000"/>
              </a:solidFill>
              <a:uFill>
                <a:solidFill>
                  <a:srgbClr val="ffffff"/>
                </a:solidFill>
              </a:uFill>
              <a:latin typeface="Arial"/>
            </a:endParaRPr>
          </a:p>
          <a:p>
            <a:r>
              <a:rPr b="0" lang="en-US" sz="1400" spc="-1" strike="noStrike">
                <a:solidFill>
                  <a:srgbClr val="000000"/>
                </a:solidFill>
                <a:uFill>
                  <a:solidFill>
                    <a:srgbClr val="ffffff"/>
                  </a:solidFill>
                </a:uFill>
                <a:latin typeface="Courier 10 Pitch"/>
              </a:rPr>
              <a:t>}</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Lambda</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A lambda expression represents an anonymous function. The basic format is ()→{expression}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Callable&lt;String&gt; c = () -&gt; {Thread.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1300" spc="-1" strike="noStrike">
                <a:solidFill>
                  <a:srgbClr val="595959"/>
                </a:solidFill>
                <a:uFill>
                  <a:solidFill>
                    <a:srgbClr val="ffffff"/>
                  </a:solidFill>
                </a:uFill>
                <a:latin typeface="Lato"/>
                <a:ea typeface="Lato"/>
              </a:rPr>
              <a:t>Before Java 8, it’s so painful....</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 = </a:t>
            </a:r>
            <a:r>
              <a:rPr b="1" lang="en-US" sz="900" spc="-1" strike="noStrike">
                <a:solidFill>
                  <a:srgbClr val="000080"/>
                </a:solidFill>
                <a:uFill>
                  <a:solidFill>
                    <a:srgbClr val="ffffff"/>
                  </a:solidFill>
                </a:uFill>
                <a:latin typeface="Courier New"/>
                <a:ea typeface="Courier New"/>
              </a:rPr>
              <a:t>new </a:t>
            </a:r>
            <a:r>
              <a:rPr b="0" lang="en-US" sz="900" spc="-1" strike="noStrike">
                <a:solidFill>
                  <a:srgbClr val="000000"/>
                </a:solidFill>
                <a:uFill>
                  <a:solidFill>
                    <a:srgbClr val="ffffff"/>
                  </a:solidFill>
                </a:uFill>
                <a:latin typeface="Courier New"/>
                <a:ea typeface="Courier New"/>
              </a:rPr>
              <a:t>Callable&lt;String&gt;() {</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808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a:t>
            </a:r>
            <a:r>
              <a:rPr b="0" lang="en-US" sz="900" spc="-1" strike="noStrike">
                <a:solidFill>
                  <a:srgbClr val="000000"/>
                </a:solidFill>
                <a:uFill>
                  <a:solidFill>
                    <a:srgbClr val="ffffff"/>
                  </a:solidFill>
                </a:uFill>
                <a:latin typeface="Courier New"/>
                <a:ea typeface="Courier New"/>
              </a:rPr>
              <a:t>String call()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pPr marL="88920">
              <a:lnSpc>
                <a:spcPct val="142000"/>
              </a:lnSpc>
            </a:pPr>
            <a:endParaRPr b="0" lang="en-US" sz="1800" spc="-1" strike="noStrike">
              <a:solidFill>
                <a:srgbClr val="000000"/>
              </a:solidFill>
              <a:uFill>
                <a:solidFill>
                  <a:srgbClr val="ffffff"/>
                </a:solidFill>
              </a:uFill>
              <a:latin typeface="Arial"/>
            </a:endParaRPr>
          </a:p>
          <a:p>
            <a:pPr marL="88920">
              <a:lnSpc>
                <a:spcPct val="100000"/>
              </a:lnSpc>
            </a:pP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OOP and SOLID</a:t>
            </a: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729360" y="2079000"/>
            <a:ext cx="456264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Java is an Object-oriented programming language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Everything in the world can be considered an Object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cat is an Object, but the nose, the legs of a cat are also Objects</a:t>
            </a:r>
            <a:endParaRPr b="0" lang="en-US" sz="1800" spc="-1" strike="noStrike">
              <a:solidFill>
                <a:srgbClr val="000000"/>
              </a:solidFill>
              <a:uFill>
                <a:solidFill>
                  <a:srgbClr val="ffffff"/>
                </a:solidFill>
              </a:uFill>
              <a:latin typeface="Arial"/>
            </a:endParaRPr>
          </a:p>
        </p:txBody>
      </p:sp>
      <p:pic>
        <p:nvPicPr>
          <p:cNvPr id="131" name="Shape 217" descr=""/>
          <p:cNvPicPr/>
          <p:nvPr/>
        </p:nvPicPr>
        <p:blipFill>
          <a:blip r:embed="rId1"/>
          <a:stretch/>
        </p:blipFill>
        <p:spPr>
          <a:xfrm>
            <a:off x="5465520" y="2079000"/>
            <a:ext cx="2952000" cy="27615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Typical web application architecture</a:t>
            </a:r>
            <a:endParaRPr b="0" lang="en-US" sz="1800" spc="-1" strike="noStrike">
              <a:solidFill>
                <a:srgbClr val="000000"/>
              </a:solidFill>
              <a:uFill>
                <a:solidFill>
                  <a:srgbClr val="ffffff"/>
                </a:solidFill>
              </a:uFill>
              <a:latin typeface="Arial"/>
            </a:endParaRPr>
          </a:p>
        </p:txBody>
      </p:sp>
      <p:pic>
        <p:nvPicPr>
          <p:cNvPr id="133" name="Shape 241" descr=""/>
          <p:cNvPicPr/>
          <p:nvPr/>
        </p:nvPicPr>
        <p:blipFill>
          <a:blip r:embed="rId1"/>
          <a:stretch/>
        </p:blipFill>
        <p:spPr>
          <a:xfrm>
            <a:off x="2501640" y="2079000"/>
            <a:ext cx="4405680" cy="26949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a:t>
            </a:r>
            <a:endParaRPr b="0" lang="en-US" sz="1800" spc="-1" strike="noStrike">
              <a:solidFill>
                <a:srgbClr val="000000"/>
              </a:solidFill>
              <a:uFill>
                <a:solidFill>
                  <a:srgbClr val="ffffff"/>
                </a:solidFill>
              </a:uFill>
              <a:latin typeface="Arial"/>
            </a:endParaRPr>
          </a:p>
        </p:txBody>
      </p:sp>
      <p:sp>
        <p:nvSpPr>
          <p:cNvPr id="135"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Install and configuration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Check versions: </a:t>
            </a:r>
            <a:r>
              <a:rPr b="0" lang="en-US" sz="1300" spc="-1" strike="noStrike" u="sng">
                <a:solidFill>
                  <a:srgbClr val="0000ff"/>
                </a:solidFill>
                <a:uFill>
                  <a:solidFill>
                    <a:srgbClr val="ffffff"/>
                  </a:solidFill>
                </a:uFill>
                <a:latin typeface="Lato"/>
                <a:ea typeface="Lato"/>
                <a:hlinkClick r:id="rId1"/>
              </a:rPr>
              <a:t>https://tomcat.apache.org/whichversion.html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Download Zip/Tar: </a:t>
            </a:r>
            <a:r>
              <a:rPr b="0" lang="en-US" sz="1300" spc="-1" strike="noStrike" u="sng">
                <a:solidFill>
                  <a:srgbClr val="0000ff"/>
                </a:solidFill>
                <a:uFill>
                  <a:solidFill>
                    <a:srgbClr val="ffffff"/>
                  </a:solidFill>
                </a:uFill>
                <a:latin typeface="Lato"/>
                <a:ea typeface="Lato"/>
                <a:hlinkClick r:id="rId2"/>
              </a:rPr>
              <a:t>https://tomcat.apache.org/download-80.cgi</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Configuration and Hello World!</a:t>
            </a: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Installing and Configuring Tomcat</a:t>
            </a:r>
            <a:endParaRPr b="0" lang="en-US" sz="1800" spc="-1" strike="noStrike">
              <a:solidFill>
                <a:srgbClr val="000000"/>
              </a:solidFill>
              <a:uFill>
                <a:solidFill>
                  <a:srgbClr val="ffffff"/>
                </a:solidFill>
              </a:uFill>
              <a:latin typeface="Arial"/>
            </a:endParaRPr>
          </a:p>
        </p:txBody>
      </p:sp>
      <p:sp>
        <p:nvSpPr>
          <p:cNvPr id="137"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100" spc="-1" strike="noStrike">
                <a:solidFill>
                  <a:srgbClr val="000000"/>
                </a:solidFill>
                <a:uFill>
                  <a:solidFill>
                    <a:srgbClr val="ffffff"/>
                  </a:solidFill>
                </a:uFill>
                <a:latin typeface="Arial"/>
                <a:ea typeface="Arial"/>
              </a:rPr>
              <a:t>Make sure you have the Java SDK installed on your PC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Arial"/>
              </a:rPr>
              <a:t>Configure Server.xml</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&lt;Host name="localhost"  appBase="webapps" unpackWARs="true" autoDeploy="true"&gt;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&lt;Context deployOnStartup="true" docBase="/home/chandler/IdeaProjects/javaee/target"   path="/javaee" reloadable="true" /&gt;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&lt;/Host&gt;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Configure web.xml</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&lt;web-app&gt;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&lt;welcome-file-list&gt;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&lt;welcome-file&gt;index.html&lt;/welcome-file&gt;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&lt;/welcome-file-list&gt;</a:t>
            </a:r>
            <a:endParaRPr b="0" lang="en-US" sz="18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&lt;/web-app&gt;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Shape 258" descr=""/>
          <p:cNvPicPr/>
          <p:nvPr/>
        </p:nvPicPr>
        <p:blipFill>
          <a:blip r:embed="rId1"/>
          <a:stretch/>
        </p:blipFill>
        <p:spPr>
          <a:xfrm>
            <a:off x="1130760" y="1224720"/>
            <a:ext cx="6508080" cy="376380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Run Tomcat</a:t>
            </a:r>
            <a:endParaRPr b="0" lang="en-US" sz="1800" spc="-1" strike="noStrike">
              <a:solidFill>
                <a:srgbClr val="000000"/>
              </a:solidFill>
              <a:uFill>
                <a:solidFill>
                  <a:srgbClr val="ffffff"/>
                </a:solidFill>
              </a:uFill>
              <a:latin typeface="Arial"/>
            </a:endParaRPr>
          </a:p>
        </p:txBody>
      </p:sp>
      <p:sp>
        <p:nvSpPr>
          <p:cNvPr id="14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In the Tomcat folder, open the bin folder.</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Click the startup.bat icon.</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You should see a black and white Java command window.</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should not see any obvious java error messages.</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Open your browser and point to</a:t>
            </a:r>
            <a:r>
              <a:rPr b="0" lang="en-US" sz="1600" spc="-1" strike="noStrike" u="sng">
                <a:solidFill>
                  <a:srgbClr val="0000ff"/>
                </a:solidFill>
                <a:uFill>
                  <a:solidFill>
                    <a:srgbClr val="ffffff"/>
                  </a:solidFill>
                </a:uFill>
                <a:latin typeface="Times New Roman"/>
                <a:ea typeface="Times New Roman"/>
                <a:hlinkClick r:id="rId1"/>
              </a:rPr>
              <a:t> </a:t>
            </a:r>
            <a:r>
              <a:rPr b="0" lang="en-US" sz="1600" spc="-1" strike="noStrike" u="sng">
                <a:solidFill>
                  <a:srgbClr val="0000ff"/>
                </a:solidFill>
                <a:uFill>
                  <a:solidFill>
                    <a:srgbClr val="ffffff"/>
                  </a:solidFill>
                </a:uFill>
                <a:latin typeface="Times New Roman"/>
                <a:ea typeface="Times New Roman"/>
                <a:hlinkClick r:id="rId2"/>
              </a:rPr>
              <a:t>http://localhost:8080</a:t>
            </a:r>
            <a:r>
              <a:rPr b="0" lang="en-US" sz="1600" spc="-1" strike="noStrike">
                <a:solidFill>
                  <a:srgbClr val="000000"/>
                </a:solidFill>
                <a:uFill>
                  <a:solidFill>
                    <a:srgbClr val="ffffff"/>
                  </a:solidFill>
                </a:uFill>
                <a:latin typeface="Times New Roman"/>
                <a:ea typeface="Times New Roman"/>
              </a:rPr>
              <a:t>. </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should see the Tomcat welcome page.</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Note startup.bat actually calls other scripts in the same directory (catalina.bat, particularly).</a:t>
            </a:r>
            <a:endParaRPr b="0" lang="en-US" sz="1800" spc="-1" strike="noStrike">
              <a:solidFill>
                <a:srgbClr val="000000"/>
              </a:solidFill>
              <a:uFill>
                <a:solidFill>
                  <a:srgbClr val="ffffff"/>
                </a:solidFill>
              </a:uFill>
              <a:latin typeface="Arial"/>
            </a:endParaRPr>
          </a:p>
          <a:p>
            <a:pPr>
              <a:lnSpc>
                <a:spcPct val="80000"/>
              </a:lnSpc>
            </a:pP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Linux or Mac User</a:t>
            </a: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Times New Roman"/>
                <a:ea typeface="Times New Roman"/>
              </a:rPr>
              <a:t>The .sh files are for running Tomcat on Linux/Unix</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chmod 755 *.sh</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./startup.sh run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 Ports</a:t>
            </a: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Tomcat 8’s default settings listen to three ports: 8080, 8005, 8009.</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8080 is the http port number.</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8005 is the shutdown port. </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You can contact this to shutdown Tomcat from another process.</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8009 is the AJP port for running Tomcat behind an Apache server.</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Not needed here, but port opened</a:t>
            </a: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Job Market</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6528960" y="2079000"/>
            <a:ext cx="18885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Datasource: </a:t>
            </a:r>
            <a:r>
              <a:rPr b="0" lang="en-US" sz="1300" spc="-1" strike="noStrike" u="sng">
                <a:solidFill>
                  <a:srgbClr val="0000ff"/>
                </a:solidFill>
                <a:uFill>
                  <a:solidFill>
                    <a:srgbClr val="ffffff"/>
                  </a:solidFill>
                </a:uFill>
                <a:latin typeface="Lato"/>
                <a:ea typeface="Lato"/>
                <a:hlinkClick r:id="rId1"/>
              </a:rPr>
              <a:t>www.payscale.com</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2017-09-10</a:t>
            </a:r>
            <a:endParaRPr b="0" lang="en-US" sz="1800" spc="-1" strike="noStrike">
              <a:solidFill>
                <a:srgbClr val="000000"/>
              </a:solidFill>
              <a:uFill>
                <a:solidFill>
                  <a:srgbClr val="ffffff"/>
                </a:solidFill>
              </a:uFill>
              <a:latin typeface="Arial"/>
            </a:endParaRPr>
          </a:p>
        </p:txBody>
      </p:sp>
      <p:pic>
        <p:nvPicPr>
          <p:cNvPr id="86" name="Shape 102" descr=""/>
          <p:cNvPicPr/>
          <p:nvPr/>
        </p:nvPicPr>
        <p:blipFill>
          <a:blip r:embed="rId2"/>
          <a:stretch/>
        </p:blipFill>
        <p:spPr>
          <a:xfrm>
            <a:off x="729360" y="2079000"/>
            <a:ext cx="5798880" cy="2586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Other ports</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80000"/>
              </a:lnSpc>
            </a:pPr>
            <a:r>
              <a:rPr b="0" lang="en-US" sz="1600" spc="-1" strike="noStrike">
                <a:solidFill>
                  <a:srgbClr val="000000"/>
                </a:solidFill>
                <a:uFill>
                  <a:solidFill>
                    <a:srgbClr val="ffffff"/>
                  </a:solidFill>
                </a:uFill>
                <a:latin typeface="Times New Roman"/>
                <a:ea typeface="Times New Roman"/>
              </a:rPr>
              <a:t>Tomcat can use</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8443 for SSL connections</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Commented out by default.</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Requires some additional configuration</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8082 is for proxy connections</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Redirecting HTTP to other servers.</a:t>
            </a:r>
            <a:endParaRPr b="0" lang="en-US" sz="18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Commented out by default.</a:t>
            </a:r>
            <a:endParaRPr b="0" lang="en-US" sz="18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don’t have to edit these.</a:t>
            </a:r>
            <a:endParaRPr b="0" lang="en-US" sz="18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For reference, use 9090, 9005, and 9009.</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Web Archives</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729360" y="2079000"/>
            <a:ext cx="7688160" cy="2720880"/>
          </a:xfrm>
          <a:prstGeom prst="rect">
            <a:avLst/>
          </a:prstGeom>
          <a:noFill/>
          <a:ln>
            <a:noFill/>
          </a:ln>
        </p:spPr>
        <p:style>
          <a:lnRef idx="0"/>
          <a:fillRef idx="0"/>
          <a:effectRef idx="0"/>
          <a:fontRef idx="minor"/>
        </p:style>
        <p:txBody>
          <a:bodyPr lIns="90000" rIns="90000" tIns="91440" bIns="91440"/>
          <a:p>
            <a:pPr>
              <a:lnSpc>
                <a:spcPct val="100000"/>
              </a:lnSpc>
            </a:pPr>
            <a:r>
              <a:rPr b="0" lang="en-US" sz="1100" spc="-1" strike="noStrike">
                <a:solidFill>
                  <a:srgbClr val="000000"/>
                </a:solidFill>
                <a:uFill>
                  <a:solidFill>
                    <a:srgbClr val="ffffff"/>
                  </a:solidFill>
                </a:uFill>
                <a:latin typeface="Times New Roman"/>
                <a:ea typeface="Times New Roman"/>
              </a:rPr>
              <a:t>A WAR (Web ARchive) file is a JAR file that contains a whole Web-application directory </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For example, to create a WAR file of myApp do: </a:t>
            </a:r>
            <a:endParaRPr b="0" lang="en-US" sz="1800" spc="-1" strike="noStrike">
              <a:solidFill>
                <a:srgbClr val="000000"/>
              </a:solidFill>
              <a:uFill>
                <a:solidFill>
                  <a:srgbClr val="ffffff"/>
                </a:solidFill>
              </a:uFill>
              <a:latin typeface="Arial"/>
            </a:endParaRPr>
          </a:p>
          <a:p>
            <a:pPr lvl="1" marL="914400" indent="-29772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cd webapps/myApp </a:t>
            </a:r>
            <a:endParaRPr b="0" lang="en-US" sz="1800" spc="-1" strike="noStrike">
              <a:solidFill>
                <a:srgbClr val="000000"/>
              </a:solidFill>
              <a:uFill>
                <a:solidFill>
                  <a:srgbClr val="ffffff"/>
                </a:solidFill>
              </a:uFill>
              <a:latin typeface="Arial"/>
            </a:endParaRPr>
          </a:p>
          <a:p>
            <a:pPr lvl="1" marL="914400" indent="-29772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jar cvf myApp.war  * (don’t forget the filename! What would happen otherwise?) </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Tomcat unpacks all WAR files found in $CATALINE_BASE/webapps/ at statup</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The unpacked directory and context will be named as the WAR file name (without the .war extension) qThe WAR will not be unpacked if webapps/ already contains the directory and the WAR is not newer...</a:t>
            </a:r>
            <a:endParaRPr b="0" lang="en-US"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Tomcat manager</a:t>
            </a:r>
            <a:endParaRPr b="0" lang="en-US" sz="1800" spc="-1" strike="noStrike">
              <a:solidFill>
                <a:srgbClr val="000000"/>
              </a:solidFill>
              <a:uFill>
                <a:solidFill>
                  <a:srgbClr val="ffffff"/>
                </a:solidFill>
              </a:uFill>
              <a:latin typeface="Arial"/>
            </a:endParaRPr>
          </a:p>
        </p:txBody>
      </p:sp>
      <p:sp>
        <p:nvSpPr>
          <p:cNvPr id="15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20000"/>
              </a:lnSpc>
            </a:pPr>
            <a:r>
              <a:rPr b="0" lang="en-US" sz="2100" spc="-1" strike="noStrike">
                <a:solidFill>
                  <a:srgbClr val="cc0000"/>
                </a:solidFill>
                <a:uFill>
                  <a:solidFill>
                    <a:srgbClr val="ffffff"/>
                  </a:solidFill>
                </a:uFill>
                <a:latin typeface="Times New Roman"/>
                <a:ea typeface="Times New Roman"/>
              </a:rPr>
              <a:t>Deploy</a:t>
            </a:r>
            <a:r>
              <a:rPr b="0" lang="en-US" sz="2100" spc="-1" strike="noStrike">
                <a:solidFill>
                  <a:srgbClr val="000066"/>
                </a:solidFill>
                <a:uFill>
                  <a:solidFill>
                    <a:srgbClr val="ffffff"/>
                  </a:solidFill>
                </a:uFill>
                <a:latin typeface="Times New Roman"/>
                <a:ea typeface="Times New Roman"/>
              </a:rPr>
              <a:t> a Web application by posting a WAR file</a:t>
            </a:r>
            <a:endParaRPr b="0" lang="en-US" sz="18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Undeploy </a:t>
            </a:r>
            <a:r>
              <a:rPr b="0" lang="en-US" sz="2100" spc="-1" strike="noStrike">
                <a:solidFill>
                  <a:srgbClr val="000066"/>
                </a:solidFill>
                <a:uFill>
                  <a:solidFill>
                    <a:srgbClr val="ffffff"/>
                  </a:solidFill>
                </a:uFill>
                <a:latin typeface="Times New Roman"/>
                <a:ea typeface="Times New Roman"/>
              </a:rPr>
              <a:t>a deployed Web application</a:t>
            </a:r>
            <a:endParaRPr b="0" lang="en-US" sz="18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Start/stop</a:t>
            </a:r>
            <a:r>
              <a:rPr b="0" lang="en-US" sz="2100" spc="-1" strike="noStrike">
                <a:solidFill>
                  <a:srgbClr val="000066"/>
                </a:solidFill>
                <a:uFill>
                  <a:solidFill>
                    <a:srgbClr val="ffffff"/>
                  </a:solidFill>
                </a:uFill>
                <a:latin typeface="Times New Roman"/>
                <a:ea typeface="Times New Roman"/>
              </a:rPr>
              <a:t> a Web application (make it available/unavailable)</a:t>
            </a:r>
            <a:endParaRPr b="0" lang="en-US" sz="18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Reload</a:t>
            </a:r>
            <a:r>
              <a:rPr b="0" lang="en-US" sz="2100" spc="-1" strike="noStrike">
                <a:solidFill>
                  <a:srgbClr val="000066"/>
                </a:solidFill>
                <a:uFill>
                  <a:solidFill>
                    <a:srgbClr val="ffffff"/>
                  </a:solidFill>
                </a:uFill>
                <a:latin typeface="Times New Roman"/>
                <a:ea typeface="Times New Roman"/>
              </a:rPr>
              <a:t> an existing Web application (unpack new </a:t>
            </a:r>
            <a:r>
              <a:rPr b="0" lang="en-US" sz="2100" spc="-1" strike="noStrike">
                <a:solidFill>
                  <a:srgbClr val="cc0000"/>
                </a:solidFill>
                <a:uFill>
                  <a:solidFill>
                    <a:srgbClr val="ffffff"/>
                  </a:solidFill>
                </a:uFill>
                <a:latin typeface="Arial"/>
                <a:ea typeface="Arial"/>
              </a:rPr>
              <a:t>WAR</a:t>
            </a:r>
            <a:r>
              <a:rPr b="0" lang="en-US" sz="2100" spc="-1" strike="noStrike">
                <a:solidFill>
                  <a:srgbClr val="000066"/>
                </a:solidFill>
                <a:uFill>
                  <a:solidFill>
                    <a:srgbClr val="ffffff"/>
                  </a:solidFill>
                </a:uFill>
                <a:latin typeface="Times New Roman"/>
                <a:ea typeface="Times New Roman"/>
              </a:rPr>
              <a:t>s)</a:t>
            </a:r>
            <a:endParaRPr b="0" lang="en-US" sz="1800" spc="-1" strike="noStrike">
              <a:solidFill>
                <a:srgbClr val="000000"/>
              </a:solidFill>
              <a:uFill>
                <a:solidFill>
                  <a:srgbClr val="ffffff"/>
                </a:solidFill>
              </a:uFill>
              <a:latin typeface="Arial"/>
            </a:endParaRPr>
          </a:p>
          <a:p>
            <a:pPr>
              <a:lnSpc>
                <a:spcPct val="120000"/>
              </a:lnSpc>
            </a:pPr>
            <a:r>
              <a:rPr b="0" i="1" lang="en-US" sz="2100" spc="-1" strike="noStrike">
                <a:solidFill>
                  <a:srgbClr val="cc0000"/>
                </a:solidFill>
                <a:uFill>
                  <a:solidFill>
                    <a:srgbClr val="ffffff"/>
                  </a:solidFill>
                </a:uFill>
                <a:latin typeface="Times New Roman"/>
                <a:ea typeface="Times New Roman"/>
              </a:rPr>
              <a:t>Warning:</a:t>
            </a:r>
            <a:r>
              <a:rPr b="0" i="1" lang="en-US" sz="2100" spc="-1" strike="noStrike">
                <a:solidFill>
                  <a:srgbClr val="000066"/>
                </a:solidFill>
                <a:uFill>
                  <a:solidFill>
                    <a:srgbClr val="ffffff"/>
                  </a:solidFill>
                </a:uFill>
                <a:latin typeface="Times New Roman"/>
                <a:ea typeface="Times New Roman"/>
              </a:rPr>
              <a:t> </a:t>
            </a:r>
            <a:r>
              <a:rPr b="0" lang="en-US" sz="2100" spc="-1" strike="noStrike">
                <a:solidFill>
                  <a:srgbClr val="000066"/>
                </a:solidFill>
                <a:uFill>
                  <a:solidFill>
                    <a:srgbClr val="ffffff"/>
                  </a:solidFill>
                </a:uFill>
                <a:latin typeface="Times New Roman"/>
                <a:ea typeface="Times New Roman"/>
              </a:rPr>
              <a:t>while </a:t>
            </a:r>
            <a:r>
              <a:rPr b="0" lang="en-US" sz="2100" spc="-1" strike="noStrike">
                <a:solidFill>
                  <a:srgbClr val="0000ff"/>
                </a:solidFill>
                <a:uFill>
                  <a:solidFill>
                    <a:srgbClr val="ffffff"/>
                  </a:solidFill>
                </a:uFill>
                <a:latin typeface="Times New Roman"/>
                <a:ea typeface="Times New Roman"/>
              </a:rPr>
              <a:t>“stop”</a:t>
            </a:r>
            <a:r>
              <a:rPr b="0" lang="en-US" sz="2100" spc="-1" strike="noStrike">
                <a:solidFill>
                  <a:srgbClr val="000066"/>
                </a:solidFill>
                <a:uFill>
                  <a:solidFill>
                    <a:srgbClr val="ffffff"/>
                  </a:solidFill>
                </a:uFill>
                <a:latin typeface="Times New Roman"/>
                <a:ea typeface="Times New Roman"/>
              </a:rPr>
              <a:t> makes an application unavailable, </a:t>
            </a:r>
            <a:r>
              <a:rPr b="0" lang="en-US" sz="2100" spc="-1" strike="noStrike">
                <a:solidFill>
                  <a:srgbClr val="0000ff"/>
                </a:solidFill>
                <a:uFill>
                  <a:solidFill>
                    <a:srgbClr val="ffffff"/>
                  </a:solidFill>
                </a:uFill>
                <a:latin typeface="Times New Roman"/>
                <a:ea typeface="Times New Roman"/>
              </a:rPr>
              <a:t>“undeploy”</a:t>
            </a:r>
            <a:r>
              <a:rPr b="0" lang="en-US" sz="2100" spc="-1" strike="noStrike">
                <a:solidFill>
                  <a:srgbClr val="000066"/>
                </a:solidFill>
                <a:uFill>
                  <a:solidFill>
                    <a:srgbClr val="ffffff"/>
                  </a:solidFill>
                </a:uFill>
                <a:latin typeface="Times New Roman"/>
                <a:ea typeface="Times New Roman"/>
              </a:rPr>
              <a:t> </a:t>
            </a:r>
            <a:r>
              <a:rPr b="0" i="1" lang="en-US" sz="2100" spc="-1" strike="noStrike">
                <a:solidFill>
                  <a:srgbClr val="cc0000"/>
                </a:solidFill>
                <a:uFill>
                  <a:solidFill>
                    <a:srgbClr val="ffffff"/>
                  </a:solidFill>
                </a:uFill>
                <a:latin typeface="Times New Roman"/>
                <a:ea typeface="Times New Roman"/>
              </a:rPr>
              <a:t>deletes the application directory and </a:t>
            </a:r>
            <a:r>
              <a:rPr b="0" i="1" lang="en-US" sz="2000" spc="-1" strike="noStrike">
                <a:solidFill>
                  <a:srgbClr val="cc0000"/>
                </a:solidFill>
                <a:uFill>
                  <a:solidFill>
                    <a:srgbClr val="ffffff"/>
                  </a:solidFill>
                </a:uFill>
                <a:latin typeface="Arial"/>
                <a:ea typeface="Arial"/>
              </a:rPr>
              <a:t>WAR</a:t>
            </a:r>
            <a:r>
              <a:rPr b="0" i="1" lang="en-US" sz="2100" spc="-1" strike="noStrike">
                <a:solidFill>
                  <a:srgbClr val="cc0000"/>
                </a:solidFill>
                <a:uFill>
                  <a:solidFill>
                    <a:srgbClr val="ffffff"/>
                  </a:solidFill>
                </a:uFill>
                <a:latin typeface="Times New Roman"/>
                <a:ea typeface="Times New Roman"/>
              </a:rPr>
              <a:t> file from </a:t>
            </a:r>
            <a:r>
              <a:rPr b="0" i="1" lang="en-US" sz="2100" spc="-1" strike="noStrike">
                <a:solidFill>
                  <a:srgbClr val="cc0000"/>
                </a:solidFill>
                <a:uFill>
                  <a:solidFill>
                    <a:srgbClr val="ffffff"/>
                  </a:solidFill>
                </a:uFill>
                <a:latin typeface="Arial"/>
                <a:ea typeface="Arial"/>
              </a:rPr>
              <a:t>webapps/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Java Server-side Programming</a:t>
            </a:r>
            <a:endParaRPr b="0" lang="en-US" sz="1800" spc="-1" strike="noStrike">
              <a:solidFill>
                <a:srgbClr val="000000"/>
              </a:solidFill>
              <a:uFill>
                <a:solidFill>
                  <a:srgbClr val="ffffff"/>
                </a:solidFill>
              </a:uFill>
              <a:latin typeface="Arial"/>
            </a:endParaRPr>
          </a:p>
        </p:txBody>
      </p:sp>
      <p:sp>
        <p:nvSpPr>
          <p:cNvPr id="152" name="CustomShape 2"/>
          <p:cNvSpPr/>
          <p:nvPr/>
        </p:nvSpPr>
        <p:spPr>
          <a:xfrm>
            <a:off x="727560" y="2060280"/>
            <a:ext cx="7688160" cy="226044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000000"/>
              </a:buClr>
              <a:buFont typeface="Arial"/>
              <a:buChar char="●"/>
            </a:pPr>
            <a:r>
              <a:rPr b="0" i="1" lang="en-US" sz="1800" spc="-1" strike="noStrike">
                <a:solidFill>
                  <a:srgbClr val="000000"/>
                </a:solidFill>
                <a:uFill>
                  <a:solidFill>
                    <a:srgbClr val="ffffff"/>
                  </a:solidFill>
                </a:uFill>
                <a:latin typeface="Arial"/>
                <a:ea typeface="Arial"/>
              </a:rPr>
              <a:t>JavaServer Page </a:t>
            </a:r>
            <a:r>
              <a:rPr b="0" lang="en-US" sz="1800" spc="-1" strike="noStrike">
                <a:solidFill>
                  <a:srgbClr val="000000"/>
                </a:solidFill>
                <a:uFill>
                  <a:solidFill>
                    <a:srgbClr val="ffffff"/>
                  </a:solidFill>
                </a:uFill>
                <a:latin typeface="Arial"/>
                <a:ea typeface="Arial"/>
              </a:rPr>
              <a:t>(JSP) is Java's answer to the popular Microsoft's </a:t>
            </a:r>
            <a:r>
              <a:rPr b="0" i="1" lang="en-US" sz="1800" spc="-1" strike="noStrike">
                <a:solidFill>
                  <a:srgbClr val="000000"/>
                </a:solidFill>
                <a:uFill>
                  <a:solidFill>
                    <a:srgbClr val="ffffff"/>
                  </a:solidFill>
                </a:uFill>
                <a:latin typeface="Arial"/>
                <a:ea typeface="Arial"/>
              </a:rPr>
              <a:t>Active Server Pages </a:t>
            </a:r>
            <a:r>
              <a:rPr b="0" lang="en-US" sz="1800" spc="-1" strike="noStrike">
                <a:solidFill>
                  <a:srgbClr val="000000"/>
                </a:solidFill>
                <a:uFill>
                  <a:solidFill>
                    <a:srgbClr val="ffffff"/>
                  </a:solidFill>
                </a:uFill>
                <a:latin typeface="Arial"/>
                <a:ea typeface="Arial"/>
              </a:rPr>
              <a:t>(ASP). JSP, like ASP, provides a simplified and fast mean to generate </a:t>
            </a:r>
            <a:r>
              <a:rPr b="0" i="1" lang="en-US" sz="1800" spc="-1" strike="noStrike">
                <a:solidFill>
                  <a:srgbClr val="000000"/>
                </a:solidFill>
                <a:uFill>
                  <a:solidFill>
                    <a:srgbClr val="ffffff"/>
                  </a:solidFill>
                </a:uFill>
                <a:latin typeface="Arial"/>
                <a:ea typeface="Arial"/>
              </a:rPr>
              <a:t>dynamic</a:t>
            </a:r>
            <a:r>
              <a:rPr b="0" lang="en-US" sz="1800" spc="-1" strike="noStrike">
                <a:solidFill>
                  <a:srgbClr val="000000"/>
                </a:solidFill>
                <a:uFill>
                  <a:solidFill>
                    <a:srgbClr val="ffffff"/>
                  </a:solidFill>
                </a:uFill>
                <a:latin typeface="Arial"/>
                <a:ea typeface="Arial"/>
              </a:rPr>
              <a:t> web contents. </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It allows you to mix </a:t>
            </a:r>
            <a:r>
              <a:rPr b="0" i="1" lang="en-US" sz="1800" spc="-1" strike="noStrike">
                <a:solidFill>
                  <a:srgbClr val="000000"/>
                </a:solidFill>
                <a:uFill>
                  <a:solidFill>
                    <a:srgbClr val="ffffff"/>
                  </a:solidFill>
                </a:uFill>
                <a:latin typeface="Arial"/>
                <a:ea typeface="Arial"/>
              </a:rPr>
              <a:t>static</a:t>
            </a:r>
            <a:r>
              <a:rPr b="0" lang="en-US" sz="1800" spc="-1" strike="noStrike">
                <a:solidFill>
                  <a:srgbClr val="000000"/>
                </a:solidFill>
                <a:uFill>
                  <a:solidFill>
                    <a:srgbClr val="ffffff"/>
                  </a:solidFill>
                </a:uFill>
                <a:latin typeface="Arial"/>
                <a:ea typeface="Arial"/>
              </a:rPr>
              <a:t> HTML with </a:t>
            </a:r>
            <a:r>
              <a:rPr b="0" i="1" lang="en-US" sz="1800" spc="-1" strike="noStrike">
                <a:solidFill>
                  <a:srgbClr val="000000"/>
                </a:solidFill>
                <a:uFill>
                  <a:solidFill>
                    <a:srgbClr val="ffffff"/>
                  </a:solidFill>
                </a:uFill>
                <a:latin typeface="Arial"/>
                <a:ea typeface="Arial"/>
              </a:rPr>
              <a:t>dynamically generated</a:t>
            </a:r>
            <a:r>
              <a:rPr b="0" lang="en-US" sz="1800" spc="-1" strike="noStrike">
                <a:solidFill>
                  <a:srgbClr val="000000"/>
                </a:solidFill>
                <a:uFill>
                  <a:solidFill>
                    <a:srgbClr val="ffffff"/>
                  </a:solidFill>
                </a:uFill>
                <a:latin typeface="Arial"/>
                <a:ea typeface="Arial"/>
              </a:rPr>
              <a:t> HTML</a:t>
            </a:r>
            <a:endParaRPr b="0" lang="en-US" sz="18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JSP technology has facilitated the segregation of the work of a Web designer and a Web developer.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Web designer can design and formulate the layout for the Web page by using HTML.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On the other hand, a Web developer working independently can use java code and other JSP specific tags to code the  business logic.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simultaneous construction of the static and dynamic  content facilitates development of quality applications with increased productivity.</a:t>
            </a:r>
            <a:endParaRPr b="0" lang="en-US"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 Life Cycle</a:t>
            </a:r>
            <a:endParaRPr b="0" lang="en-US" sz="1800" spc="-1" strike="noStrike">
              <a:solidFill>
                <a:srgbClr val="000000"/>
              </a:solidFill>
              <a:uFill>
                <a:solidFill>
                  <a:srgbClr val="ffffff"/>
                </a:solidFill>
              </a:uFill>
              <a:latin typeface="Arial"/>
            </a:endParaRPr>
          </a:p>
        </p:txBody>
      </p:sp>
      <p:pic>
        <p:nvPicPr>
          <p:cNvPr id="156" name="Shape 312" descr=""/>
          <p:cNvPicPr/>
          <p:nvPr/>
        </p:nvPicPr>
        <p:blipFill>
          <a:blip r:embed="rId1"/>
          <a:stretch/>
        </p:blipFill>
        <p:spPr>
          <a:xfrm>
            <a:off x="1375200" y="1909080"/>
            <a:ext cx="4944600" cy="318744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JSP Scripting Elements</a:t>
            </a: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Comment &lt;%-- comments --&gt;</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Expression &lt;%= Java Expression %&gt;</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Scriptlet &lt;% Java Statement(s) %&gt;</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Directive &lt;%@ page|include ... %&gt;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Declaration tag (&lt;%! %&gt;)</a:t>
            </a:r>
            <a:endParaRPr b="0" lang="en-US" sz="1800" spc="-1" strike="noStrike">
              <a:solidFill>
                <a:srgbClr val="000000"/>
              </a:solidFill>
              <a:uFill>
                <a:solidFill>
                  <a:srgbClr val="ffffff"/>
                </a:solidFill>
              </a:uFill>
              <a:latin typeface="Arial"/>
            </a:endParaRPr>
          </a:p>
        </p:txBody>
      </p:sp>
      <p:sp>
        <p:nvSpPr>
          <p:cNvPr id="16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This tag allows the developer to declare variables or methods.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Before the declaration you must have &lt;%! And at the end of the declaration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developer must have %&gt;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Code placed in this must end in a semicolon(;).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Declarations do not generate output, so are used with JSP expressions or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scriptlets.</a:t>
            </a:r>
            <a:endParaRPr b="0" lang="en-US" sz="18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Example Of Declaration tag</a:t>
            </a:r>
            <a:endParaRPr b="0" lang="en-US" sz="1800" spc="-1" strike="noStrike">
              <a:solidFill>
                <a:srgbClr val="000000"/>
              </a:solidFill>
              <a:uFill>
                <a:solidFill>
                  <a:srgbClr val="ffffff"/>
                </a:solidFill>
              </a:uFill>
              <a:latin typeface="Arial"/>
            </a:endParaRPr>
          </a:p>
        </p:txBody>
      </p:sp>
      <p:sp>
        <p:nvSpPr>
          <p:cNvPr id="16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&lt;%!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private int counter = 0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private String getAccount (int accountNo);</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%&gt;</a:t>
            </a:r>
            <a:endParaRPr b="0" lang="en-US"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Expression tag (&lt;%= %&gt;)</a:t>
            </a:r>
            <a:endParaRPr b="0" lang="en-US" sz="1800" spc="-1" strike="noStrike">
              <a:solidFill>
                <a:srgbClr val="000000"/>
              </a:solidFill>
              <a:uFill>
                <a:solidFill>
                  <a:srgbClr val="ffffff"/>
                </a:solidFill>
              </a:uFill>
              <a:latin typeface="Arial"/>
            </a:endParaRPr>
          </a:p>
        </p:txBody>
      </p:sp>
      <p:sp>
        <p:nvSpPr>
          <p:cNvPr id="16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This tag allows the developer to embed any java expression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and is short for out.println().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semicolon (;) does not appear at the end of the code inside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tag.</a:t>
            </a:r>
            <a:endParaRPr b="0" lang="en-US"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Career Path</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5922360" y="2079000"/>
            <a:ext cx="2495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Chart from: https://www.codefellows.org/blog/what-success-developer-looks-like/</a:t>
            </a:r>
            <a:endParaRPr b="0" lang="en-US" sz="1800" spc="-1" strike="noStrike">
              <a:solidFill>
                <a:srgbClr val="000000"/>
              </a:solidFill>
              <a:uFill>
                <a:solidFill>
                  <a:srgbClr val="ffffff"/>
                </a:solidFill>
              </a:uFill>
              <a:latin typeface="Arial"/>
            </a:endParaRPr>
          </a:p>
        </p:txBody>
      </p:sp>
      <p:pic>
        <p:nvPicPr>
          <p:cNvPr id="89" name="Shape 109" descr=""/>
          <p:cNvPicPr/>
          <p:nvPr/>
        </p:nvPicPr>
        <p:blipFill>
          <a:blip r:embed="rId1"/>
          <a:stretch/>
        </p:blipFill>
        <p:spPr>
          <a:xfrm>
            <a:off x="729360" y="1909080"/>
            <a:ext cx="5037480" cy="2836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Example Of Expression tag</a:t>
            </a:r>
            <a:endParaRPr b="0" lang="en-US" sz="1800" spc="-1" strike="noStrike">
              <a:solidFill>
                <a:srgbClr val="000000"/>
              </a:solidFill>
              <a:uFill>
                <a:solidFill>
                  <a:srgbClr val="ffffff"/>
                </a:solidFill>
              </a:uFill>
              <a:latin typeface="Arial"/>
            </a:endParaRPr>
          </a:p>
        </p:txBody>
      </p:sp>
      <p:sp>
        <p:nvSpPr>
          <p:cNvPr id="16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Current Date and Time is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&lt;%= new java.util.Date() %&gt;</a:t>
            </a:r>
            <a:endParaRPr b="0" lang="en-US"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Pre-defined variables</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request: corresponds to the HTTP request message.</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response: corresponds to the HTTP response message.</a:t>
            </a:r>
            <a:endParaRPr b="0" lang="en-US" sz="1800" spc="-1" strike="noStrike">
              <a:solidFill>
                <a:srgbClr val="000000"/>
              </a:solidFill>
              <a:uFill>
                <a:solidFill>
                  <a:srgbClr val="ffffff"/>
                </a:solidFill>
              </a:uFill>
              <a:latin typeface="Arial"/>
            </a:endParaRPr>
          </a:p>
          <a:p>
            <a:pPr marL="457200" indent="-29772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out: corresponds to the HTTP response message’s output stream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framework</a:t>
            </a: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34302d"/>
                </a:solidFill>
                <a:uFill>
                  <a:solidFill>
                    <a:srgbClr val="ffffff"/>
                  </a:solidFill>
                </a:uFill>
                <a:latin typeface="Lato"/>
                <a:ea typeface="Lato"/>
              </a:rPr>
              <a:t>Introduction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US" sz="1800" spc="-1" strike="noStrike">
              <a:solidFill>
                <a:srgbClr val="000000"/>
              </a:solidFill>
              <a:uFill>
                <a:solidFill>
                  <a:srgbClr val="ffffff"/>
                </a:solidFill>
              </a:uFill>
              <a:latin typeface="Arial"/>
            </a:endParaRPr>
          </a:p>
          <a:p>
            <a:pPr>
              <a:lnSpc>
                <a:spcPct val="100000"/>
              </a:lnSpc>
            </a:pPr>
            <a:r>
              <a:rPr b="1" lang="en-US" sz="1300" spc="-1" strike="noStrike">
                <a:solidFill>
                  <a:srgbClr val="34302d"/>
                </a:solidFill>
                <a:uFill>
                  <a:solidFill>
                    <a:srgbClr val="ffffff"/>
                  </a:solidFill>
                </a:uFill>
                <a:latin typeface="Lato"/>
                <a:ea typeface="Lato"/>
              </a:rPr>
              <a:t>Features</a:t>
            </a:r>
            <a:endParaRPr b="0" lang="en-US" sz="1800" spc="-1" strike="noStrike">
              <a:solidFill>
                <a:srgbClr val="000000"/>
              </a:solidFill>
              <a:uFill>
                <a:solidFill>
                  <a:srgbClr val="ffffff"/>
                </a:solidFill>
              </a:uFill>
              <a:latin typeface="Arial"/>
            </a:endParaRPr>
          </a:p>
          <a:p>
            <a:pPr marL="698400" indent="-31032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Dependency Injection</a:t>
            </a:r>
            <a:endParaRPr b="0" lang="en-US" sz="1800" spc="-1" strike="noStrike">
              <a:solidFill>
                <a:srgbClr val="000000"/>
              </a:solidFill>
              <a:uFill>
                <a:solidFill>
                  <a:srgbClr val="ffffff"/>
                </a:solidFill>
              </a:uFill>
              <a:latin typeface="Arial"/>
            </a:endParaRPr>
          </a:p>
          <a:p>
            <a:pPr marL="698400" indent="-31032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Aspect-Oriented Programming including Spring's declarative transaction management</a:t>
            </a:r>
            <a:endParaRPr b="0" lang="en-US" sz="1800" spc="-1" strike="noStrike">
              <a:solidFill>
                <a:srgbClr val="000000"/>
              </a:solidFill>
              <a:uFill>
                <a:solidFill>
                  <a:srgbClr val="ffffff"/>
                </a:solidFill>
              </a:uFill>
              <a:latin typeface="Arial"/>
            </a:endParaRPr>
          </a:p>
          <a:p>
            <a:pPr marL="698400" indent="-310320">
              <a:lnSpc>
                <a:spcPct val="100000"/>
              </a:lnSpc>
              <a:buClr>
                <a:srgbClr val="34302d"/>
              </a:buClr>
              <a:buFont typeface="Lato"/>
              <a:buChar char="●"/>
            </a:pPr>
            <a:r>
              <a:rPr b="0" lang="en-US" sz="1300" spc="-1" strike="noStrike" u="sng">
                <a:solidFill>
                  <a:srgbClr val="0000ff"/>
                </a:solidFill>
                <a:uFill>
                  <a:solidFill>
                    <a:srgbClr val="ffffff"/>
                  </a:solidFill>
                </a:uFill>
                <a:latin typeface="Lato"/>
                <a:ea typeface="Lato"/>
                <a:hlinkClick r:id="rId1"/>
              </a:rPr>
              <a:t>Spring MVC</a:t>
            </a:r>
            <a:r>
              <a:rPr b="0" lang="en-US" sz="1300" spc="-1" strike="noStrike">
                <a:solidFill>
                  <a:srgbClr val="34302d"/>
                </a:solidFill>
                <a:uFill>
                  <a:solidFill>
                    <a:srgbClr val="ffffff"/>
                  </a:solidFill>
                </a:uFill>
                <a:latin typeface="Lato"/>
                <a:ea typeface="Lato"/>
              </a:rPr>
              <a:t> web frameworks</a:t>
            </a:r>
            <a:endParaRPr b="0" lang="en-US" sz="1800" spc="-1" strike="noStrike">
              <a:solidFill>
                <a:srgbClr val="000000"/>
              </a:solidFill>
              <a:uFill>
                <a:solidFill>
                  <a:srgbClr val="ffffff"/>
                </a:solidFill>
              </a:uFill>
              <a:latin typeface="Arial"/>
            </a:endParaRPr>
          </a:p>
          <a:p>
            <a:pPr marL="698400" indent="-31032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Foundational support for JDBC, JPA, JMS</a:t>
            </a:r>
            <a:endParaRPr b="0" lang="en-US" sz="1800" spc="-1" strike="noStrike">
              <a:solidFill>
                <a:srgbClr val="000000"/>
              </a:solidFill>
              <a:uFill>
                <a:solidFill>
                  <a:srgbClr val="ffffff"/>
                </a:solidFill>
              </a:uFill>
              <a:latin typeface="Arial"/>
            </a:endParaRPr>
          </a:p>
          <a:p>
            <a:pPr marL="698400" indent="-31032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Much more…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Boot</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34302d"/>
                </a:solidFill>
                <a:uFill>
                  <a:solidFill>
                    <a:srgbClr val="ffffff"/>
                  </a:solidFill>
                </a:uFill>
                <a:latin typeface="Lato"/>
                <a:ea typeface="Lato"/>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Hello world example, compare with the same example with plain Tomcat</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Annotations: @SpringBootApplication</a:t>
            </a:r>
            <a:endParaRPr b="0" lang="en-US" sz="18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MVC</a:t>
            </a:r>
            <a:endParaRPr b="0" lang="en-US" sz="1800" spc="-1" strike="noStrike">
              <a:solidFill>
                <a:srgbClr val="000000"/>
              </a:solidFill>
              <a:uFill>
                <a:solidFill>
                  <a:srgbClr val="ffffff"/>
                </a:solidFill>
              </a:uFill>
              <a:latin typeface="Arial"/>
            </a:endParaRPr>
          </a:p>
        </p:txBody>
      </p:sp>
      <p:sp>
        <p:nvSpPr>
          <p:cNvPr id="17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34302d"/>
                </a:solidFill>
                <a:uFill>
                  <a:solidFill>
                    <a:srgbClr val="ffffff"/>
                  </a:solidFill>
                </a:uFill>
                <a:latin typeface="Lato"/>
                <a:ea typeface="Lato"/>
              </a:rPr>
              <a:t>Spring Web MVC is the original web framework built on the Servlet API and included in the Spring Framework from the very beginning. The formal name "Spring Web MVC" comes from the name of its source module spring-webmvc but it is more commonly known as "Spring MVC".</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Annotations: @Controller @Service @Repository @Entity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Page forward: ModelAndView</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Resources folder structure: /public or /static or /resources by default</a:t>
            </a:r>
            <a:endParaRPr b="0" lang="en-US" sz="18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Security</a:t>
            </a: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34302d"/>
                </a:solidFill>
                <a:uFill>
                  <a:solidFill>
                    <a:srgbClr val="ffffff"/>
                  </a:solidFill>
                </a:uFill>
                <a:latin typeface="Lato"/>
                <a:ea typeface="Lato"/>
              </a:rPr>
              <a:t>Spring Security is a framework that focuses on providing both authentication and authorization to Java applications. Like all Spring projects, the real power of Spring Security is found in how easily it can be extended to meet custom requirements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CSRF check and Ajax</a:t>
            </a:r>
            <a:endParaRPr b="0" lang="en-US" sz="18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Spring MVC Project</a:t>
            </a:r>
            <a:endParaRPr b="0" lang="en-US" sz="1800" spc="-1" strike="noStrike">
              <a:solidFill>
                <a:srgbClr val="000000"/>
              </a:solidFill>
              <a:uFill>
                <a:solidFill>
                  <a:srgbClr val="ffffff"/>
                </a:solidFill>
              </a:uFill>
              <a:latin typeface="Arial"/>
            </a:endParaRPr>
          </a:p>
        </p:txBody>
      </p:sp>
      <p:sp>
        <p:nvSpPr>
          <p:cNvPr id="17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A simple CRUD spring boot application for trading transactions persisted to files.</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private </a:t>
            </a:r>
            <a:r>
              <a:rPr b="0" lang="en-US" sz="1200" spc="-1" strike="noStrike">
                <a:solidFill>
                  <a:srgbClr val="a9b7c6"/>
                </a:solidFill>
                <a:uFill>
                  <a:solidFill>
                    <a:srgbClr val="ffffff"/>
                  </a:solidFill>
                </a:uFill>
                <a:latin typeface="Lato"/>
                <a:ea typeface="Lato"/>
              </a:rPr>
              <a:t>BufferedReader </a:t>
            </a:r>
            <a:r>
              <a:rPr b="0" lang="en-US" sz="1200" spc="-1" strike="noStrike">
                <a:solidFill>
                  <a:srgbClr val="ffc66d"/>
                </a:solidFill>
                <a:uFill>
                  <a:solidFill>
                    <a:srgbClr val="ffffff"/>
                  </a:solidFill>
                </a:uFill>
                <a:latin typeface="Lato"/>
                <a:ea typeface="Lato"/>
              </a:rPr>
              <a:t>readFile</a:t>
            </a:r>
            <a:r>
              <a:rPr b="0" lang="en-US" sz="1200" spc="-1" strike="noStrike">
                <a:solidFill>
                  <a:srgbClr val="a9b7c6"/>
                </a:solidFill>
                <a:uFill>
                  <a:solidFill>
                    <a:srgbClr val="ffffff"/>
                  </a:solidFill>
                </a:uFill>
                <a:latin typeface="Lato"/>
                <a:ea typeface="Lato"/>
              </a:rPr>
              <a:t>(String path) </a:t>
            </a:r>
            <a:r>
              <a:rPr b="0" lang="en-US" sz="1200" spc="-1" strike="noStrike">
                <a:solidFill>
                  <a:srgbClr val="cc7832"/>
                </a:solidFill>
                <a:uFill>
                  <a:solidFill>
                    <a:srgbClr val="ffffff"/>
                  </a:solidFill>
                </a:uFill>
                <a:latin typeface="Lato"/>
                <a:ea typeface="Lato"/>
              </a:rPr>
              <a:t>throws </a:t>
            </a:r>
            <a:r>
              <a:rPr b="0" lang="en-US" sz="1200" spc="-1" strike="noStrike">
                <a:solidFill>
                  <a:srgbClr val="a9b7c6"/>
                </a:solidFill>
                <a:uFill>
                  <a:solidFill>
                    <a:srgbClr val="ffffff"/>
                  </a:solidFill>
                </a:uFill>
                <a:latin typeface="Lato"/>
                <a:ea typeface="Lato"/>
              </a:rPr>
              <a:t>FileNotFoundException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BufferedReader br = </a:t>
            </a:r>
            <a:r>
              <a:rPr b="0" lang="en-US" sz="1200" spc="-1" strike="noStrike">
                <a:solidFill>
                  <a:srgbClr val="cc7832"/>
                </a:solidFill>
                <a:uFill>
                  <a:solidFill>
                    <a:srgbClr val="ffffff"/>
                  </a:solidFill>
                </a:uFill>
                <a:latin typeface="Lato"/>
                <a:ea typeface="Lato"/>
              </a:rPr>
              <a:t>new </a:t>
            </a:r>
            <a:r>
              <a:rPr b="0" lang="en-US" sz="1200" spc="-1" strike="noStrike">
                <a:solidFill>
                  <a:srgbClr val="a9b7c6"/>
                </a:solidFill>
                <a:uFill>
                  <a:solidFill>
                    <a:srgbClr val="ffffff"/>
                  </a:solidFill>
                </a:uFill>
                <a:latin typeface="Lato"/>
                <a:ea typeface="Lato"/>
              </a:rPr>
              <a:t>BufferedReader(</a:t>
            </a:r>
            <a:r>
              <a:rPr b="0" lang="en-US" sz="1200" spc="-1" strike="noStrike">
                <a:solidFill>
                  <a:srgbClr val="cc7832"/>
                </a:solidFill>
                <a:uFill>
                  <a:solidFill>
                    <a:srgbClr val="ffffff"/>
                  </a:solidFill>
                </a:uFill>
                <a:latin typeface="Lato"/>
                <a:ea typeface="Lato"/>
              </a:rPr>
              <a:t>new </a:t>
            </a:r>
            <a:r>
              <a:rPr b="0" lang="en-US" sz="1200" spc="-1" strike="noStrike">
                <a:solidFill>
                  <a:srgbClr val="a9b7c6"/>
                </a:solidFill>
                <a:uFill>
                  <a:solidFill>
                    <a:srgbClr val="ffffff"/>
                  </a:solidFill>
                </a:uFill>
                <a:latin typeface="Lato"/>
                <a:ea typeface="Lato"/>
              </a:rPr>
              <a:t>FileReader(path))</a:t>
            </a:r>
            <a:r>
              <a:rPr b="0" lang="en-US" sz="1200" spc="-1" strike="noStrike">
                <a:solidFill>
                  <a:srgbClr val="cc7832"/>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cc7832"/>
                </a:solidFill>
                <a:uFill>
                  <a:solidFill>
                    <a:srgbClr val="ffffff"/>
                  </a:solidFill>
                </a:uFill>
                <a:latin typeface="Lato"/>
                <a:ea typeface="Lato"/>
              </a:rPr>
              <a:t>return </a:t>
            </a:r>
            <a:r>
              <a:rPr b="0" lang="en-US" sz="1200" spc="-1" strike="noStrike">
                <a:solidFill>
                  <a:srgbClr val="a9b7c6"/>
                </a:solidFill>
                <a:uFill>
                  <a:solidFill>
                    <a:srgbClr val="ffffff"/>
                  </a:solidFill>
                </a:uFill>
                <a:latin typeface="Lato"/>
                <a:ea typeface="Lato"/>
              </a:rPr>
              <a:t>br</a:t>
            </a:r>
            <a:r>
              <a:rPr b="0" lang="en-US" sz="1200" spc="-1" strike="noStrike">
                <a:solidFill>
                  <a:srgbClr val="cc7832"/>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try </a:t>
            </a:r>
            <a:r>
              <a:rPr b="0" lang="en-US" sz="1200" spc="-1" strike="noStrike">
                <a:solidFill>
                  <a:srgbClr val="a9b7c6"/>
                </a:solidFill>
                <a:uFill>
                  <a:solidFill>
                    <a:srgbClr val="ffffff"/>
                  </a:solidFill>
                </a:uFill>
                <a:latin typeface="Lato"/>
                <a:ea typeface="Lato"/>
              </a:rPr>
              <a:t>(BufferedReader br = </a:t>
            </a:r>
            <a:r>
              <a:rPr b="0" lang="en-US" sz="1200" spc="-1" strike="noStrike">
                <a:solidFill>
                  <a:srgbClr val="cc7832"/>
                </a:solidFill>
                <a:uFill>
                  <a:solidFill>
                    <a:srgbClr val="ffffff"/>
                  </a:solidFill>
                </a:uFill>
                <a:latin typeface="Lato"/>
                <a:ea typeface="Lato"/>
              </a:rPr>
              <a:t>this</a:t>
            </a:r>
            <a:r>
              <a:rPr b="0" lang="en-US" sz="1200" spc="-1" strike="noStrike">
                <a:solidFill>
                  <a:srgbClr val="a9b7c6"/>
                </a:solidFill>
                <a:uFill>
                  <a:solidFill>
                    <a:srgbClr val="ffffff"/>
                  </a:solidFill>
                </a:uFill>
                <a:latin typeface="Lato"/>
                <a:ea typeface="Lato"/>
              </a:rPr>
              <a:t>.readFile(DaoConstants.</a:t>
            </a:r>
            <a:r>
              <a:rPr b="0" i="1" lang="en-US" sz="1200" spc="-1" strike="noStrike">
                <a:solidFill>
                  <a:srgbClr val="9876aa"/>
                </a:solidFill>
                <a:uFill>
                  <a:solidFill>
                    <a:srgbClr val="ffffff"/>
                  </a:solidFill>
                </a:uFill>
                <a:latin typeface="Lato"/>
                <a:ea typeface="Lato"/>
              </a:rPr>
              <a:t>TRADE_FILE_PATH</a:t>
            </a:r>
            <a:r>
              <a:rPr b="0" lang="en-US" sz="1200" spc="-1" strike="noStrike">
                <a:solidFill>
                  <a:srgbClr val="a9b7c6"/>
                </a:solidFill>
                <a:uFill>
                  <a:solidFill>
                    <a:srgbClr val="ffffff"/>
                  </a:solidFill>
                </a:uFill>
                <a:latin typeface="Lato"/>
                <a:ea typeface="Lato"/>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cc7832"/>
                </a:solidFill>
                <a:uFill>
                  <a:solidFill>
                    <a:srgbClr val="ffffff"/>
                  </a:solidFill>
                </a:uFill>
                <a:latin typeface="Lato"/>
                <a:ea typeface="Lato"/>
              </a:rPr>
              <a:t>while </a:t>
            </a:r>
            <a:r>
              <a:rPr b="0" lang="en-US" sz="1200" spc="-1" strike="noStrike">
                <a:solidFill>
                  <a:srgbClr val="a9b7c6"/>
                </a:solidFill>
                <a:uFill>
                  <a:solidFill>
                    <a:srgbClr val="ffffff"/>
                  </a:solidFill>
                </a:uFill>
                <a:latin typeface="Lato"/>
                <a:ea typeface="Lato"/>
              </a:rPr>
              <a:t>((line = br.readLine()) != </a:t>
            </a:r>
            <a:r>
              <a:rPr b="0" lang="en-US" sz="1200" spc="-1" strike="noStrike">
                <a:solidFill>
                  <a:srgbClr val="cc7832"/>
                </a:solidFill>
                <a:uFill>
                  <a:solidFill>
                    <a:srgbClr val="ffffff"/>
                  </a:solidFill>
                </a:uFill>
                <a:latin typeface="Lato"/>
                <a:ea typeface="Lato"/>
              </a:rPr>
              <a:t>null</a:t>
            </a:r>
            <a:r>
              <a:rPr b="0" lang="en-US" sz="1200" spc="-1" strike="noStrike">
                <a:solidFill>
                  <a:srgbClr val="a9b7c6"/>
                </a:solidFill>
                <a:uFill>
                  <a:solidFill>
                    <a:srgbClr val="ffffff"/>
                  </a:solidFill>
                </a:uFill>
                <a:latin typeface="Lato"/>
                <a:ea typeface="Lato"/>
              </a:rPr>
              <a:t>) {</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808080"/>
                </a:solidFill>
                <a:uFill>
                  <a:solidFill>
                    <a:srgbClr val="ffffff"/>
                  </a:solidFill>
                </a:uFill>
                <a:latin typeface="Lato"/>
                <a:ea typeface="Lato"/>
              </a:rPr>
              <a:t>// use comma as separator</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808080"/>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String[] columns = line.split(DaoConstants.</a:t>
            </a:r>
            <a:r>
              <a:rPr b="0" i="1" lang="en-US" sz="1200" spc="-1" strike="noStrike">
                <a:solidFill>
                  <a:srgbClr val="9876aa"/>
                </a:solidFill>
                <a:uFill>
                  <a:solidFill>
                    <a:srgbClr val="ffffff"/>
                  </a:solidFill>
                </a:uFill>
                <a:latin typeface="Lato"/>
                <a:ea typeface="Lato"/>
              </a:rPr>
              <a:t>SEPARATOR</a:t>
            </a:r>
            <a:r>
              <a:rPr b="0" lang="en-US" sz="1200" spc="-1" strike="noStrike">
                <a:solidFill>
                  <a:srgbClr val="a9b7c6"/>
                </a:solidFill>
                <a:uFill>
                  <a:solidFill>
                    <a:srgbClr val="ffffff"/>
                  </a:solidFill>
                </a:uFill>
                <a:latin typeface="Lato"/>
                <a:ea typeface="Lato"/>
              </a:rPr>
              <a:t>)</a:t>
            </a:r>
            <a:r>
              <a:rPr b="0" lang="en-US" sz="1200" spc="-1" strike="noStrike">
                <a:solidFill>
                  <a:srgbClr val="cc7832"/>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Assignment: install MySql</a:t>
            </a:r>
            <a:endParaRPr b="0" lang="en-US" sz="1800" spc="-1" strike="noStrike">
              <a:solidFill>
                <a:srgbClr val="000000"/>
              </a:solidFill>
              <a:uFill>
                <a:solidFill>
                  <a:srgbClr val="ffffff"/>
                </a:solidFill>
              </a:uFill>
              <a:latin typeface="Arial"/>
            </a:endParaRPr>
          </a:p>
        </p:txBody>
      </p:sp>
      <p:sp>
        <p:nvSpPr>
          <p:cNvPr id="180"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Download: </a:t>
            </a:r>
            <a:r>
              <a:rPr b="0" lang="en-US" sz="1300" spc="-1" strike="noStrike" u="sng">
                <a:solidFill>
                  <a:srgbClr val="0000ff"/>
                </a:solidFill>
                <a:uFill>
                  <a:solidFill>
                    <a:srgbClr val="ffffff"/>
                  </a:solidFill>
                </a:uFill>
                <a:latin typeface="Lato"/>
                <a:ea typeface="Lato"/>
                <a:hlinkClick r:id="rId1"/>
              </a:rPr>
              <a:t>https://dev.mysql.com/downloads/mysql/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Please install at least MySql server and MySql Workbench</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Create schema in MySql Workbench</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Create a table under the schema</a:t>
            </a:r>
            <a:endParaRPr b="0" lang="en-US" sz="18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REST</a:t>
            </a:r>
            <a:endParaRPr b="0" lang="en-US" sz="1800" spc="-1" strike="noStrike">
              <a:solidFill>
                <a:srgbClr val="000000"/>
              </a:solidFill>
              <a:uFill>
                <a:solidFill>
                  <a:srgbClr val="ffffff"/>
                </a:solidFill>
              </a:uFill>
              <a:latin typeface="Arial"/>
            </a:endParaRPr>
          </a:p>
        </p:txBody>
      </p:sp>
      <p:sp>
        <p:nvSpPr>
          <p:cNvPr id="18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Representational state transfer</a:t>
            </a:r>
            <a:r>
              <a:rPr b="0" lang="en-US" sz="1300" spc="-1" strike="noStrike">
                <a:solidFill>
                  <a:srgbClr val="222222"/>
                </a:solidFill>
                <a:uFill>
                  <a:solidFill>
                    <a:srgbClr val="ffffff"/>
                  </a:solidFill>
                </a:uFill>
                <a:latin typeface="Lato"/>
                <a:ea typeface="Lato"/>
              </a:rPr>
              <a:t> (</a:t>
            </a:r>
            <a:r>
              <a:rPr b="1" lang="en-US" sz="1300" spc="-1" strike="noStrike">
                <a:solidFill>
                  <a:srgbClr val="222222"/>
                </a:solidFill>
                <a:uFill>
                  <a:solidFill>
                    <a:srgbClr val="ffffff"/>
                  </a:solidFill>
                </a:uFill>
                <a:latin typeface="Lato"/>
                <a:ea typeface="Lato"/>
              </a:rPr>
              <a:t>REST</a:t>
            </a:r>
            <a:r>
              <a:rPr b="0" lang="en-US" sz="1300" spc="-1" strike="noStrike">
                <a:solidFill>
                  <a:srgbClr val="222222"/>
                </a:solidFill>
                <a:uFill>
                  <a:solidFill>
                    <a:srgbClr val="ffffff"/>
                  </a:solidFill>
                </a:uFill>
                <a:latin typeface="Lato"/>
                <a:ea typeface="Lato"/>
              </a:rPr>
              <a:t>) or </a:t>
            </a:r>
            <a:r>
              <a:rPr b="1" lang="en-US" sz="1300" spc="-1" strike="noStrike">
                <a:solidFill>
                  <a:srgbClr val="222222"/>
                </a:solidFill>
                <a:uFill>
                  <a:solidFill>
                    <a:srgbClr val="ffffff"/>
                  </a:solidFill>
                </a:uFill>
                <a:latin typeface="Lato"/>
                <a:ea typeface="Lato"/>
              </a:rPr>
              <a:t>RESTful</a:t>
            </a:r>
            <a:r>
              <a:rPr b="0" lang="en-US" sz="1300" spc="-1" strike="noStrike">
                <a:solidFill>
                  <a:srgbClr val="222222"/>
                </a:solidFill>
                <a:uFill>
                  <a:solidFill>
                    <a:srgbClr val="ffffff"/>
                  </a:solidFill>
                </a:uFill>
                <a:latin typeface="Lato"/>
                <a:ea typeface="Lato"/>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REST</a:t>
            </a:r>
            <a:endParaRPr b="0" lang="en-US" sz="1800" spc="-1" strike="noStrike">
              <a:solidFill>
                <a:srgbClr val="000000"/>
              </a:solidFill>
              <a:uFill>
                <a:solidFill>
                  <a:srgbClr val="ffffff"/>
                </a:solidFill>
              </a:uFill>
              <a:latin typeface="Arial"/>
            </a:endParaRPr>
          </a:p>
        </p:txBody>
      </p:sp>
      <p:pic>
        <p:nvPicPr>
          <p:cNvPr id="184" name="Shape 396" descr=""/>
          <p:cNvPicPr/>
          <p:nvPr/>
        </p:nvPicPr>
        <p:blipFill>
          <a:blip r:embed="rId1"/>
          <a:stretch/>
        </p:blipFill>
        <p:spPr>
          <a:xfrm>
            <a:off x="510480" y="2373120"/>
            <a:ext cx="8252640" cy="167148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Top Skills</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729360" y="2079000"/>
            <a:ext cx="379044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Most commonly required skills for a java developer.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Are we going to learn them all? Yes, we will and we have to!</a:t>
            </a:r>
            <a:endParaRPr b="0" lang="en-US" sz="1800" spc="-1" strike="noStrike">
              <a:solidFill>
                <a:srgbClr val="000000"/>
              </a:solidFill>
              <a:uFill>
                <a:solidFill>
                  <a:srgbClr val="ffffff"/>
                </a:solidFill>
              </a:uFill>
              <a:latin typeface="Arial"/>
            </a:endParaRPr>
          </a:p>
        </p:txBody>
      </p:sp>
      <p:pic>
        <p:nvPicPr>
          <p:cNvPr id="92" name="Shape 116" descr=""/>
          <p:cNvPicPr/>
          <p:nvPr/>
        </p:nvPicPr>
        <p:blipFill>
          <a:blip r:embed="rId1"/>
          <a:stretch/>
        </p:blipFill>
        <p:spPr>
          <a:xfrm>
            <a:off x="4627080" y="1952280"/>
            <a:ext cx="3790080" cy="2513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RDBMS</a:t>
            </a:r>
            <a:endParaRPr b="0" lang="en-US" sz="1800" spc="-1" strike="noStrike">
              <a:solidFill>
                <a:srgbClr val="000000"/>
              </a:solidFill>
              <a:uFill>
                <a:solidFill>
                  <a:srgbClr val="ffffff"/>
                </a:solidFill>
              </a:uFill>
              <a:latin typeface="Arial"/>
            </a:endParaRPr>
          </a:p>
        </p:txBody>
      </p:sp>
      <p:sp>
        <p:nvSpPr>
          <p:cNvPr id="18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gn="just">
              <a:lnSpc>
                <a:spcPct val="100000"/>
              </a:lnSpc>
            </a:pPr>
            <a:r>
              <a:rPr b="1" lang="en-US" sz="1300" spc="-1" strike="noStrike">
                <a:solidFill>
                  <a:srgbClr val="000000"/>
                </a:solidFill>
                <a:uFill>
                  <a:solidFill>
                    <a:srgbClr val="ffffff"/>
                  </a:solidFill>
                </a:uFill>
                <a:latin typeface="Lato"/>
                <a:ea typeface="Lato"/>
              </a:rPr>
              <a:t>RDBMS</a:t>
            </a:r>
            <a:r>
              <a:rPr b="0" lang="en-US" sz="1300" spc="-1" strike="noStrike">
                <a:solidFill>
                  <a:srgbClr val="000000"/>
                </a:solidFill>
                <a:uFill>
                  <a:solidFill>
                    <a:srgbClr val="ffffff"/>
                  </a:solidFill>
                </a:uFill>
                <a:latin typeface="Lato"/>
                <a:ea typeface="Lato"/>
              </a:rPr>
              <a:t> stands for </a:t>
            </a:r>
            <a:r>
              <a:rPr b="0" i="1" lang="en-US" sz="1300" spc="-1" strike="noStrike">
                <a:solidFill>
                  <a:srgbClr val="000000"/>
                </a:solidFill>
                <a:uFill>
                  <a:solidFill>
                    <a:srgbClr val="ffffff"/>
                  </a:solidFill>
                </a:uFill>
                <a:latin typeface="Lato"/>
                <a:ea typeface="Lato"/>
              </a:rPr>
              <a:t>Relational Database Management Systems.</a:t>
            </a:r>
            <a:r>
              <a:rPr b="0" lang="en-US" sz="1300" spc="-1" strike="noStrike">
                <a:solidFill>
                  <a:srgbClr val="000000"/>
                </a:solidFill>
                <a:uFill>
                  <a:solidFill>
                    <a:srgbClr val="ffffff"/>
                  </a:solidFill>
                </a:uFill>
                <a:latin typeface="Lato"/>
                <a:ea typeface="Lato"/>
              </a:rPr>
              <a:t>.</a:t>
            </a: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All modern database management systems like SQL, MS SQL Server, IBM DB2, ORACLE, </a:t>
            </a:r>
            <a:r>
              <a:rPr b="0" lang="en-US" sz="1300" spc="-1" strike="noStrike">
                <a:solidFill>
                  <a:srgbClr val="ff0000"/>
                </a:solidFill>
                <a:uFill>
                  <a:solidFill>
                    <a:srgbClr val="ffffff"/>
                  </a:solidFill>
                </a:uFill>
                <a:latin typeface="Lato"/>
                <a:ea typeface="Lato"/>
              </a:rPr>
              <a:t>MySql</a:t>
            </a:r>
            <a:r>
              <a:rPr b="0" lang="en-US" sz="1300" spc="-1" strike="noStrike">
                <a:solidFill>
                  <a:srgbClr val="000000"/>
                </a:solidFill>
                <a:uFill>
                  <a:solidFill>
                    <a:srgbClr val="ffffff"/>
                  </a:solidFill>
                </a:uFill>
                <a:latin typeface="Lato"/>
                <a:ea typeface="Lato"/>
              </a:rPr>
              <a:t> and Microsoft Access are based on RDBMS.</a:t>
            </a: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It is called Relational Data Base Management System (RDBMS) because it is based on relational model introduced by E.F. Codd.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Popular DB engines:</a:t>
            </a:r>
            <a:endParaRPr b="0" lang="en-US" sz="1800" spc="-1" strike="noStrike">
              <a:solidFill>
                <a:srgbClr val="000000"/>
              </a:solidFill>
              <a:uFill>
                <a:solidFill>
                  <a:srgbClr val="ffffff"/>
                </a:solidFill>
              </a:uFill>
              <a:latin typeface="Arial"/>
            </a:endParaRPr>
          </a:p>
          <a:p>
            <a:pPr algn="just">
              <a:lnSpc>
                <a:spcPct val="100000"/>
              </a:lnSpc>
            </a:pPr>
            <a:r>
              <a:rPr b="0" lang="en-US" sz="1300" spc="-1" strike="noStrike" u="sng">
                <a:solidFill>
                  <a:srgbClr val="0000ff"/>
                </a:solidFill>
                <a:uFill>
                  <a:solidFill>
                    <a:srgbClr val="ffffff"/>
                  </a:solidFill>
                </a:uFill>
                <a:latin typeface="Lato"/>
                <a:ea typeface="Lato"/>
                <a:hlinkClick r:id="rId1"/>
              </a:rPr>
              <a:t>https://db-engines.com/en/ranking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SQL</a:t>
            </a:r>
            <a:endParaRPr b="0" lang="en-US" sz="1800" spc="-1" strike="noStrike">
              <a:solidFill>
                <a:srgbClr val="000000"/>
              </a:solidFill>
              <a:uFill>
                <a:solidFill>
                  <a:srgbClr val="ffffff"/>
                </a:solidFill>
              </a:uFill>
              <a:latin typeface="Arial"/>
            </a:endParaRPr>
          </a:p>
        </p:txBody>
      </p:sp>
      <p:sp>
        <p:nvSpPr>
          <p:cNvPr id="18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Basic SQL: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Select {column} from {table} where {conditions} order by {column}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Insert into {table} ({column1}, {column2},....) values ({value1}, {value2}, ….)</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Update {table} set {column} = {value} where {conditions}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Advanced SQL: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Group by, Table Join, Distinct, count(), max(), min()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Date related functions: https://dev.mysql.com/doc/refman/5.7/en/date-and-time-functions.html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Database Normalization</a:t>
            </a:r>
            <a:endParaRPr b="0" lang="en-US" sz="1800" spc="-1" strike="noStrike">
              <a:solidFill>
                <a:srgbClr val="000000"/>
              </a:solidFill>
              <a:uFill>
                <a:solidFill>
                  <a:srgbClr val="ffffff"/>
                </a:solidFill>
              </a:uFill>
              <a:latin typeface="Arial"/>
            </a:endParaRPr>
          </a:p>
        </p:txBody>
      </p:sp>
      <p:sp>
        <p:nvSpPr>
          <p:cNvPr id="190" name="CustomShape 2"/>
          <p:cNvSpPr/>
          <p:nvPr/>
        </p:nvSpPr>
        <p:spPr>
          <a:xfrm>
            <a:off x="820440" y="2301480"/>
            <a:ext cx="7596720" cy="2340720"/>
          </a:xfrm>
          <a:prstGeom prst="rect">
            <a:avLst/>
          </a:prstGeom>
          <a:noFill/>
          <a:ln>
            <a:noFill/>
          </a:ln>
        </p:spPr>
        <p:style>
          <a:lnRef idx="0"/>
          <a:fillRef idx="0"/>
          <a:effectRef idx="0"/>
          <a:fontRef idx="minor"/>
        </p:style>
        <p:txBody>
          <a:bodyPr lIns="90000" rIns="90000" tIns="91440" bIns="91440"/>
          <a:p>
            <a:pPr>
              <a:lnSpc>
                <a:spcPct val="100000"/>
              </a:lnSpc>
            </a:pPr>
            <a:r>
              <a:rPr b="1" lang="en-US" sz="1300" spc="-1" strike="noStrike">
                <a:solidFill>
                  <a:srgbClr val="222222"/>
                </a:solidFill>
                <a:uFill>
                  <a:solidFill>
                    <a:srgbClr val="ffffff"/>
                  </a:solidFill>
                </a:uFill>
                <a:latin typeface="Lato"/>
                <a:ea typeface="Lato"/>
              </a:rPr>
              <a:t>Database normalization</a:t>
            </a:r>
            <a:r>
              <a:rPr b="0" lang="en-US" sz="1300" spc="-1" strike="noStrike">
                <a:solidFill>
                  <a:srgbClr val="222222"/>
                </a:solidFill>
                <a:uFill>
                  <a:solidFill>
                    <a:srgbClr val="ffffff"/>
                  </a:solidFill>
                </a:uFill>
                <a:latin typeface="Lato"/>
                <a:ea typeface="Lato"/>
              </a:rPr>
              <a:t>, or simply </a:t>
            </a:r>
            <a:r>
              <a:rPr b="1" lang="en-US" sz="1300" spc="-1" strike="noStrike">
                <a:solidFill>
                  <a:srgbClr val="222222"/>
                </a:solidFill>
                <a:uFill>
                  <a:solidFill>
                    <a:srgbClr val="ffffff"/>
                  </a:solidFill>
                </a:uFill>
                <a:latin typeface="Lato"/>
                <a:ea typeface="Lato"/>
              </a:rPr>
              <a:t>normalization</a:t>
            </a:r>
            <a:r>
              <a:rPr b="0" lang="en-US" sz="1300" spc="-1" strike="noStrike">
                <a:solidFill>
                  <a:srgbClr val="222222"/>
                </a:solidFill>
                <a:uFill>
                  <a:solidFill>
                    <a:srgbClr val="ffffff"/>
                  </a:solidFill>
                </a:uFill>
                <a:latin typeface="Lato"/>
                <a:ea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endParaRPr b="0" lang="en-US" sz="18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Unnormalized</a:t>
            </a:r>
            <a:endParaRPr b="0" lang="en-US" sz="1800" spc="-1" strike="noStrike">
              <a:solidFill>
                <a:srgbClr val="000000"/>
              </a:solidFill>
              <a:uFill>
                <a:solidFill>
                  <a:srgbClr val="ffffff"/>
                </a:solidFill>
              </a:uFill>
              <a:latin typeface="Arial"/>
            </a:endParaRPr>
          </a:p>
        </p:txBody>
      </p:sp>
      <p:pic>
        <p:nvPicPr>
          <p:cNvPr id="192" name="Shape 420" descr=""/>
          <p:cNvPicPr/>
          <p:nvPr/>
        </p:nvPicPr>
        <p:blipFill>
          <a:blip r:embed="rId1"/>
          <a:stretch/>
        </p:blipFill>
        <p:spPr>
          <a:xfrm>
            <a:off x="1453320" y="2256480"/>
            <a:ext cx="2066040" cy="1942560"/>
          </a:xfrm>
          <a:prstGeom prst="rect">
            <a:avLst/>
          </a:prstGeom>
          <a:ln>
            <a:noFill/>
          </a:ln>
        </p:spPr>
      </p:pic>
      <p:pic>
        <p:nvPicPr>
          <p:cNvPr id="193" name="Shape 421" descr=""/>
          <p:cNvPicPr/>
          <p:nvPr/>
        </p:nvPicPr>
        <p:blipFill>
          <a:blip r:embed="rId2"/>
          <a:stretch/>
        </p:blipFill>
        <p:spPr>
          <a:xfrm>
            <a:off x="4383000" y="2256480"/>
            <a:ext cx="2971080" cy="1409040"/>
          </a:xfrm>
          <a:prstGeom prst="rect">
            <a:avLst/>
          </a:prstGeom>
          <a:ln>
            <a:noFill/>
          </a:ln>
        </p:spPr>
      </p:pic>
      <p:sp>
        <p:nvSpPr>
          <p:cNvPr id="194" name="CustomShape 2"/>
          <p:cNvSpPr/>
          <p:nvPr/>
        </p:nvSpPr>
        <p:spPr>
          <a:xfrm>
            <a:off x="4493160" y="3849120"/>
            <a:ext cx="2750760" cy="43956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uFill>
                  <a:solidFill>
                    <a:srgbClr val="ffffff"/>
                  </a:solidFill>
                </a:uFill>
                <a:latin typeface="Arial"/>
                <a:ea typeface="Arial"/>
              </a:rPr>
              <a:t>Duplicate/redundant data</a:t>
            </a:r>
            <a:endParaRPr b="0" lang="en-US"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1nf - single value rule</a:t>
            </a:r>
            <a:endParaRPr b="0" lang="en-US" sz="1800" spc="-1" strike="noStrike">
              <a:solidFill>
                <a:srgbClr val="000000"/>
              </a:solidFill>
              <a:uFill>
                <a:solidFill>
                  <a:srgbClr val="ffffff"/>
                </a:solidFill>
              </a:uFill>
              <a:latin typeface="Arial"/>
            </a:endParaRPr>
          </a:p>
        </p:txBody>
      </p:sp>
      <p:pic>
        <p:nvPicPr>
          <p:cNvPr id="196" name="Shape 428" descr=""/>
          <p:cNvPicPr/>
          <p:nvPr/>
        </p:nvPicPr>
        <p:blipFill>
          <a:blip r:embed="rId1"/>
          <a:stretch/>
        </p:blipFill>
        <p:spPr>
          <a:xfrm>
            <a:off x="1443240" y="2316600"/>
            <a:ext cx="2323440" cy="1828080"/>
          </a:xfrm>
          <a:prstGeom prst="rect">
            <a:avLst/>
          </a:prstGeom>
          <a:ln>
            <a:noFill/>
          </a:ln>
        </p:spPr>
      </p:pic>
      <p:pic>
        <p:nvPicPr>
          <p:cNvPr id="197" name="Shape 429" descr=""/>
          <p:cNvPicPr/>
          <p:nvPr/>
        </p:nvPicPr>
        <p:blipFill>
          <a:blip r:embed="rId2"/>
          <a:stretch/>
        </p:blipFill>
        <p:spPr>
          <a:xfrm>
            <a:off x="5560920" y="2297520"/>
            <a:ext cx="2342520" cy="1866240"/>
          </a:xfrm>
          <a:prstGeom prst="rect">
            <a:avLst/>
          </a:prstGeom>
          <a:ln>
            <a:noFill/>
          </a:ln>
        </p:spPr>
      </p:pic>
      <p:sp>
        <p:nvSpPr>
          <p:cNvPr id="198" name="CustomShape 2"/>
          <p:cNvSpPr/>
          <p:nvPr/>
        </p:nvSpPr>
        <p:spPr>
          <a:xfrm>
            <a:off x="4203000" y="3272400"/>
            <a:ext cx="83016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1nf - single identity rule</a:t>
            </a:r>
            <a:endParaRPr b="0" lang="en-US" sz="1800" spc="-1" strike="noStrike">
              <a:solidFill>
                <a:srgbClr val="000000"/>
              </a:solidFill>
              <a:uFill>
                <a:solidFill>
                  <a:srgbClr val="ffffff"/>
                </a:solidFill>
              </a:uFill>
              <a:latin typeface="Arial"/>
            </a:endParaRPr>
          </a:p>
        </p:txBody>
      </p:sp>
      <p:pic>
        <p:nvPicPr>
          <p:cNvPr id="200" name="Shape 436" descr=""/>
          <p:cNvPicPr/>
          <p:nvPr/>
        </p:nvPicPr>
        <p:blipFill>
          <a:blip r:embed="rId1"/>
          <a:stretch/>
        </p:blipFill>
        <p:spPr>
          <a:xfrm>
            <a:off x="1783440" y="2736720"/>
            <a:ext cx="2332800" cy="894600"/>
          </a:xfrm>
          <a:prstGeom prst="rect">
            <a:avLst/>
          </a:prstGeom>
          <a:ln>
            <a:noFill/>
          </a:ln>
        </p:spPr>
      </p:pic>
      <p:pic>
        <p:nvPicPr>
          <p:cNvPr id="201" name="Shape 437" descr=""/>
          <p:cNvPicPr/>
          <p:nvPr/>
        </p:nvPicPr>
        <p:blipFill>
          <a:blip r:embed="rId2"/>
          <a:stretch/>
        </p:blipFill>
        <p:spPr>
          <a:xfrm>
            <a:off x="5150160" y="2779560"/>
            <a:ext cx="3142440" cy="808920"/>
          </a:xfrm>
          <a:prstGeom prst="rect">
            <a:avLst/>
          </a:prstGeom>
          <a:ln>
            <a:noFill/>
          </a:ln>
        </p:spPr>
      </p:pic>
      <p:sp>
        <p:nvSpPr>
          <p:cNvPr id="202" name="CustomShape 2"/>
          <p:cNvSpPr/>
          <p:nvPr/>
        </p:nvSpPr>
        <p:spPr>
          <a:xfrm>
            <a:off x="4353120" y="3242160"/>
            <a:ext cx="44964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29360" y="1318680"/>
            <a:ext cx="50637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2nf - fully dependant to PK</a:t>
            </a:r>
            <a:endParaRPr b="0" lang="en-US" sz="1800" spc="-1" strike="noStrike">
              <a:solidFill>
                <a:srgbClr val="000000"/>
              </a:solidFill>
              <a:uFill>
                <a:solidFill>
                  <a:srgbClr val="ffffff"/>
                </a:solidFill>
              </a:uFill>
              <a:latin typeface="Arial"/>
            </a:endParaRPr>
          </a:p>
        </p:txBody>
      </p:sp>
      <p:pic>
        <p:nvPicPr>
          <p:cNvPr id="204" name="Shape 444" descr=""/>
          <p:cNvPicPr/>
          <p:nvPr/>
        </p:nvPicPr>
        <p:blipFill>
          <a:blip r:embed="rId1"/>
          <a:stretch/>
        </p:blipFill>
        <p:spPr>
          <a:xfrm>
            <a:off x="5866920" y="3098160"/>
            <a:ext cx="2675880" cy="1571040"/>
          </a:xfrm>
          <a:prstGeom prst="rect">
            <a:avLst/>
          </a:prstGeom>
          <a:ln>
            <a:noFill/>
          </a:ln>
        </p:spPr>
      </p:pic>
      <p:pic>
        <p:nvPicPr>
          <p:cNvPr id="205" name="Shape 445" descr=""/>
          <p:cNvPicPr/>
          <p:nvPr/>
        </p:nvPicPr>
        <p:blipFill>
          <a:blip r:embed="rId2"/>
          <a:stretch/>
        </p:blipFill>
        <p:spPr>
          <a:xfrm>
            <a:off x="729360" y="3098160"/>
            <a:ext cx="4190400" cy="1532880"/>
          </a:xfrm>
          <a:prstGeom prst="rect">
            <a:avLst/>
          </a:prstGeom>
          <a:ln>
            <a:noFill/>
          </a:ln>
        </p:spPr>
      </p:pic>
      <p:sp>
        <p:nvSpPr>
          <p:cNvPr id="206" name="CustomShape 2"/>
          <p:cNvSpPr/>
          <p:nvPr/>
        </p:nvSpPr>
        <p:spPr>
          <a:xfrm>
            <a:off x="5153400" y="3884040"/>
            <a:ext cx="47952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pic>
        <p:nvPicPr>
          <p:cNvPr id="207" name="Shape 447" descr=""/>
          <p:cNvPicPr/>
          <p:nvPr/>
        </p:nvPicPr>
        <p:blipFill>
          <a:blip r:embed="rId3"/>
          <a:stretch/>
        </p:blipFill>
        <p:spPr>
          <a:xfrm>
            <a:off x="6048720" y="1074960"/>
            <a:ext cx="2218680" cy="1561320"/>
          </a:xfrm>
          <a:prstGeom prst="rect">
            <a:avLst/>
          </a:prstGeom>
          <a:ln>
            <a:noFill/>
          </a:ln>
        </p:spPr>
      </p:pic>
      <p:sp>
        <p:nvSpPr>
          <p:cNvPr id="208" name="CustomShape 3"/>
          <p:cNvSpPr/>
          <p:nvPr/>
        </p:nvSpPr>
        <p:spPr>
          <a:xfrm flipH="1" rot="10800000">
            <a:off x="5913360" y="3322080"/>
            <a:ext cx="379800" cy="37980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3nf - no dependency between columns</a:t>
            </a:r>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729360" y="2079000"/>
            <a:ext cx="31827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Total = Unit Price * Quantity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Remove Total to satisfy 3nf</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Similar to OOP</a:t>
            </a:r>
            <a:endParaRPr b="0" lang="en-US" sz="1800" spc="-1" strike="noStrike">
              <a:solidFill>
                <a:srgbClr val="000000"/>
              </a:solidFill>
              <a:uFill>
                <a:solidFill>
                  <a:srgbClr val="ffffff"/>
                </a:solidFill>
              </a:uFill>
              <a:latin typeface="Arial"/>
            </a:endParaRPr>
          </a:p>
        </p:txBody>
      </p:sp>
      <p:pic>
        <p:nvPicPr>
          <p:cNvPr id="211" name="Shape 455" descr=""/>
          <p:cNvPicPr/>
          <p:nvPr/>
        </p:nvPicPr>
        <p:blipFill>
          <a:blip r:embed="rId1"/>
          <a:stretch/>
        </p:blipFill>
        <p:spPr>
          <a:xfrm>
            <a:off x="4255200" y="2576520"/>
            <a:ext cx="3876120" cy="139932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Database Design - User/Role</a:t>
            </a:r>
            <a:endParaRPr b="0" lang="en-US" sz="1800" spc="-1" strike="noStrike">
              <a:solidFill>
                <a:srgbClr val="000000"/>
              </a:solidFill>
              <a:uFill>
                <a:solidFill>
                  <a:srgbClr val="ffffff"/>
                </a:solidFill>
              </a:uFill>
              <a:latin typeface="Arial"/>
            </a:endParaRPr>
          </a:p>
        </p:txBody>
      </p:sp>
      <p:sp>
        <p:nvSpPr>
          <p:cNvPr id="213" name="CustomShape 2"/>
          <p:cNvSpPr/>
          <p:nvPr/>
        </p:nvSpPr>
        <p:spPr>
          <a:xfrm>
            <a:off x="729360" y="2079000"/>
            <a:ext cx="278208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MySql workbench has the ability to visualize database design</a:t>
            </a:r>
            <a:endParaRPr b="0" lang="en-US" sz="1800" spc="-1" strike="noStrike">
              <a:solidFill>
                <a:srgbClr val="000000"/>
              </a:solidFill>
              <a:uFill>
                <a:solidFill>
                  <a:srgbClr val="ffffff"/>
                </a:solidFill>
              </a:uFill>
              <a:latin typeface="Arial"/>
            </a:endParaRPr>
          </a:p>
        </p:txBody>
      </p:sp>
      <p:pic>
        <p:nvPicPr>
          <p:cNvPr id="214" name="Shape 462" descr=""/>
          <p:cNvPicPr/>
          <p:nvPr/>
        </p:nvPicPr>
        <p:blipFill>
          <a:blip r:embed="rId1"/>
          <a:stretch/>
        </p:blipFill>
        <p:spPr>
          <a:xfrm>
            <a:off x="3674520" y="2185920"/>
            <a:ext cx="5326200" cy="204624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JDBC</a:t>
            </a:r>
            <a:endParaRPr b="0" lang="en-US" sz="1800" spc="-1" strike="noStrike">
              <a:solidFill>
                <a:srgbClr val="000000"/>
              </a:solidFill>
              <a:uFill>
                <a:solidFill>
                  <a:srgbClr val="ffffff"/>
                </a:solidFill>
              </a:uFill>
              <a:latin typeface="Arial"/>
            </a:endParaRPr>
          </a:p>
        </p:txBody>
      </p:sp>
      <p:sp>
        <p:nvSpPr>
          <p:cNvPr id="21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000000"/>
                </a:solidFill>
                <a:uFill>
                  <a:solidFill>
                    <a:srgbClr val="ffffff"/>
                  </a:solidFill>
                </a:uFill>
                <a:latin typeface="Lato"/>
                <a:ea typeface="Lato"/>
              </a:rPr>
              <a:t>JDBC stands for </a:t>
            </a:r>
            <a:r>
              <a:rPr b="1" lang="en-US" sz="1300" spc="-1" strike="noStrike">
                <a:solidFill>
                  <a:srgbClr val="000000"/>
                </a:solidFill>
                <a:uFill>
                  <a:solidFill>
                    <a:srgbClr val="ffffff"/>
                  </a:solidFill>
                </a:uFill>
                <a:latin typeface="Lato"/>
                <a:ea typeface="Lato"/>
              </a:rPr>
              <a:t>J</a:t>
            </a:r>
            <a:r>
              <a:rPr b="0" lang="en-US" sz="1300" spc="-1" strike="noStrike">
                <a:solidFill>
                  <a:srgbClr val="000000"/>
                </a:solidFill>
                <a:uFill>
                  <a:solidFill>
                    <a:srgbClr val="ffffff"/>
                  </a:solidFill>
                </a:uFill>
                <a:latin typeface="Lato"/>
                <a:ea typeface="Lato"/>
              </a:rPr>
              <a:t>ava </a:t>
            </a:r>
            <a:r>
              <a:rPr b="1" lang="en-US" sz="1300" spc="-1" strike="noStrike">
                <a:solidFill>
                  <a:srgbClr val="000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ata</a:t>
            </a:r>
            <a:r>
              <a:rPr b="1" lang="en-US" sz="1300" spc="-1" strike="noStrike">
                <a:solidFill>
                  <a:srgbClr val="000000"/>
                </a:solidFill>
                <a:uFill>
                  <a:solidFill>
                    <a:srgbClr val="ffffff"/>
                  </a:solidFill>
                </a:uFill>
                <a:latin typeface="Lato"/>
                <a:ea typeface="Lato"/>
              </a:rPr>
              <a:t>b</a:t>
            </a:r>
            <a:r>
              <a:rPr b="0" lang="en-US" sz="1300" spc="-1" strike="noStrike">
                <a:solidFill>
                  <a:srgbClr val="000000"/>
                </a:solidFill>
                <a:uFill>
                  <a:solidFill>
                    <a:srgbClr val="ffffff"/>
                  </a:solidFill>
                </a:uFill>
                <a:latin typeface="Lato"/>
                <a:ea typeface="Lato"/>
              </a:rPr>
              <a:t>ase </a:t>
            </a:r>
            <a:r>
              <a:rPr b="1" lang="en-US" sz="1300" spc="-1" strike="noStrike">
                <a:solidFill>
                  <a:srgbClr val="000000"/>
                </a:solidFill>
                <a:uFill>
                  <a:solidFill>
                    <a:srgbClr val="ffffff"/>
                  </a:solidFill>
                </a:uFill>
                <a:latin typeface="Lato"/>
                <a:ea typeface="Lato"/>
              </a:rPr>
              <a:t>C</a:t>
            </a:r>
            <a:r>
              <a:rPr b="0" lang="en-US" sz="1300" spc="-1" strike="noStrike">
                <a:solidFill>
                  <a:srgbClr val="000000"/>
                </a:solidFill>
                <a:uFill>
                  <a:solidFill>
                    <a:srgbClr val="ffffff"/>
                  </a:solidFill>
                </a:uFill>
                <a:latin typeface="Lato"/>
                <a:ea typeface="Lato"/>
              </a:rPr>
              <a:t>onnectivity, which is a standard Java API for database-independent connectivity between the Java programming language and a wide range of databases.</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The JDBC library includes APIs for each of the tasks mentioned below that are commonly associated with database usage.</a:t>
            </a:r>
            <a:endParaRPr b="0" lang="en-US" sz="1800" spc="-1" strike="noStrike">
              <a:solidFill>
                <a:srgbClr val="000000"/>
              </a:solidFill>
              <a:uFill>
                <a:solidFill>
                  <a:srgbClr val="ffffff"/>
                </a:solidFill>
              </a:uFill>
              <a:latin typeface="Arial"/>
            </a:endParaRPr>
          </a:p>
          <a:p>
            <a:pPr marL="482760" indent="-31032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Making a connection to a database.</a:t>
            </a:r>
            <a:endParaRPr b="0" lang="en-US" sz="1800" spc="-1" strike="noStrike">
              <a:solidFill>
                <a:srgbClr val="000000"/>
              </a:solidFill>
              <a:uFill>
                <a:solidFill>
                  <a:srgbClr val="ffffff"/>
                </a:solidFill>
              </a:uFill>
              <a:latin typeface="Arial"/>
            </a:endParaRPr>
          </a:p>
          <a:p>
            <a:pPr marL="482760" indent="-31032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Creating SQL or MySQL statements.</a:t>
            </a:r>
            <a:endParaRPr b="0" lang="en-US" sz="1800" spc="-1" strike="noStrike">
              <a:solidFill>
                <a:srgbClr val="000000"/>
              </a:solidFill>
              <a:uFill>
                <a:solidFill>
                  <a:srgbClr val="ffffff"/>
                </a:solidFill>
              </a:uFill>
              <a:latin typeface="Arial"/>
            </a:endParaRPr>
          </a:p>
          <a:p>
            <a:pPr marL="482760" indent="-31032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Executing SQL or MySQL queries in the database.</a:t>
            </a:r>
            <a:endParaRPr b="0" lang="en-US" sz="1800" spc="-1" strike="noStrike">
              <a:solidFill>
                <a:srgbClr val="000000"/>
              </a:solidFill>
              <a:uFill>
                <a:solidFill>
                  <a:srgbClr val="ffffff"/>
                </a:solidFill>
              </a:uFill>
              <a:latin typeface="Arial"/>
            </a:endParaRPr>
          </a:p>
          <a:p>
            <a:pPr marL="482760" indent="-31032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Viewing &amp; Modifying the resulting records.</a:t>
            </a:r>
            <a:endParaRPr b="0" lang="en-US" sz="1800" spc="-1" strike="noStrike">
              <a:solidFill>
                <a:srgbClr val="000000"/>
              </a:solidFill>
              <a:uFill>
                <a:solidFill>
                  <a:srgbClr val="ffffff"/>
                </a:solidFill>
              </a:uFill>
              <a:latin typeface="Arial"/>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How to define a good developer?</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729360" y="2079000"/>
            <a:ext cx="7198920" cy="2260440"/>
          </a:xfrm>
          <a:prstGeom prst="rect">
            <a:avLst/>
          </a:prstGeom>
          <a:noFill/>
          <a:ln>
            <a:noFill/>
          </a:ln>
        </p:spPr>
        <p:style>
          <a:lnRef idx="0"/>
          <a:fillRef idx="0"/>
          <a:effectRef idx="0"/>
          <a:fontRef idx="minor"/>
        </p:style>
      </p:sp>
      <p:pic>
        <p:nvPicPr>
          <p:cNvPr id="95" name="Shape 123" descr=""/>
          <p:cNvPicPr/>
          <p:nvPr/>
        </p:nvPicPr>
        <p:blipFill>
          <a:blip r:embed="rId1"/>
          <a:stretch/>
        </p:blipFill>
        <p:spPr>
          <a:xfrm>
            <a:off x="4300200" y="2002680"/>
            <a:ext cx="4015800" cy="2816640"/>
          </a:xfrm>
          <a:prstGeom prst="rect">
            <a:avLst/>
          </a:prstGeom>
          <a:ln>
            <a:noFill/>
          </a:ln>
        </p:spPr>
      </p:pic>
      <p:pic>
        <p:nvPicPr>
          <p:cNvPr id="96" name="Shape 124" descr=""/>
          <p:cNvPicPr/>
          <p:nvPr/>
        </p:nvPicPr>
        <p:blipFill>
          <a:blip r:embed="rId2"/>
          <a:stretch/>
        </p:blipFill>
        <p:spPr>
          <a:xfrm>
            <a:off x="424800" y="1940760"/>
            <a:ext cx="3943800" cy="26528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Database Transaction</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22000"/>
              </a:lnSpc>
            </a:pPr>
            <a:r>
              <a:rPr b="0" lang="en-US" sz="1300" spc="-1" strike="noStrike">
                <a:solidFill>
                  <a:srgbClr val="2a2a2a"/>
                </a:solidFill>
                <a:uFill>
                  <a:solidFill>
                    <a:srgbClr val="ffffff"/>
                  </a:solidFill>
                </a:uFill>
                <a:latin typeface="Lato"/>
                <a:ea typeface="Lato"/>
              </a:rPr>
              <a:t>A transaction is a sequence of operations performed as a single logical unit of work. A logical unit of work must exhibit four properties, called the atomicity, consistency, isolation, and durability (ACID) properties, to qualify as a transaction.</a:t>
            </a:r>
            <a:endParaRPr b="0" lang="en-US" sz="1800" spc="-1" strike="noStrike">
              <a:solidFill>
                <a:srgbClr val="000000"/>
              </a:solidFill>
              <a:uFill>
                <a:solidFill>
                  <a:srgbClr val="ffffff"/>
                </a:solidFill>
              </a:uFill>
              <a:latin typeface="Arial"/>
            </a:endParaRPr>
          </a:p>
          <a:p>
            <a:pPr>
              <a:lnSpc>
                <a:spcPct val="135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JPA</a:t>
            </a:r>
            <a:endParaRPr b="0" lang="en-US" sz="1800" spc="-1" strike="noStrike">
              <a:solidFill>
                <a:srgbClr val="000000"/>
              </a:solidFill>
              <a:uFill>
                <a:solidFill>
                  <a:srgbClr val="ffffff"/>
                </a:solidFill>
              </a:uFill>
              <a:latin typeface="Arial"/>
            </a:endParaRPr>
          </a:p>
        </p:txBody>
      </p:sp>
      <p:sp>
        <p:nvSpPr>
          <p:cNvPr id="220"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The Java Persistence API provides a POJO persistence model for object-relational mapping. The Java Persistence API was developed by the EJB 3.0 software expert group as part of JSR 220, but its use is </a:t>
            </a:r>
            <a:r>
              <a:rPr b="1" lang="en-US" sz="1400" spc="-1" strike="noStrike">
                <a:solidFill>
                  <a:srgbClr val="000000"/>
                </a:solidFill>
                <a:uFill>
                  <a:solidFill>
                    <a:srgbClr val="ffffff"/>
                  </a:solidFill>
                </a:uFill>
                <a:latin typeface="Arial"/>
              </a:rPr>
              <a:t>not</a:t>
            </a:r>
            <a:r>
              <a:rPr b="0" lang="en-US" sz="1400" spc="-1" strike="noStrike">
                <a:solidFill>
                  <a:srgbClr val="000000"/>
                </a:solidFill>
                <a:uFill>
                  <a:solidFill>
                    <a:srgbClr val="ffffff"/>
                  </a:solidFill>
                </a:uFill>
                <a:latin typeface="Arial"/>
              </a:rPr>
              <a:t> </a:t>
            </a:r>
            <a:r>
              <a:rPr b="1" lang="en-US" sz="1400" spc="-1" strike="noStrike">
                <a:solidFill>
                  <a:srgbClr val="000000"/>
                </a:solidFill>
                <a:uFill>
                  <a:solidFill>
                    <a:srgbClr val="ffffff"/>
                  </a:solidFill>
                </a:uFill>
                <a:latin typeface="Arial"/>
              </a:rPr>
              <a:t>limited</a:t>
            </a:r>
            <a:r>
              <a:rPr b="0" lang="en-US" sz="1400" spc="-1" strike="noStrike">
                <a:solidFill>
                  <a:srgbClr val="000000"/>
                </a:solidFill>
                <a:uFill>
                  <a:solidFill>
                    <a:srgbClr val="ffffff"/>
                  </a:solidFill>
                </a:uFill>
                <a:latin typeface="Arial"/>
              </a:rPr>
              <a:t> to EJB software components. It can also be used directly by web applications and application clients, and even outside the Java EE platform.</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JPA implementations: Weblogic(JavaEE), Spring Data(Hibernate)</a:t>
            </a:r>
            <a:endParaRPr b="0" lang="en-US" sz="1800" spc="-1" strike="noStrike">
              <a:solidFill>
                <a:srgbClr val="000000"/>
              </a:solidFill>
              <a:uFill>
                <a:solidFill>
                  <a:srgbClr val="ffffff"/>
                </a:solidFill>
              </a:uFill>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a:t>
            </a:r>
            <a:r>
              <a:rPr b="0" lang="en-US" sz="1400" spc="-1" strike="noStrike">
                <a:solidFill>
                  <a:srgbClr val="000000"/>
                </a:solidFill>
                <a:uFill>
                  <a:solidFill>
                    <a:srgbClr val="ffffff"/>
                  </a:solidFill>
                </a:uFill>
                <a:latin typeface="Arial"/>
                <a:ea typeface="Raleway"/>
              </a:rPr>
              <a:t> </a:t>
            </a:r>
            <a:r>
              <a:rPr b="1" lang="en-US" sz="2600" spc="-1" strike="noStrike">
                <a:solidFill>
                  <a:srgbClr val="1a1a1a"/>
                </a:solidFill>
                <a:uFill>
                  <a:solidFill>
                    <a:srgbClr val="ffffff"/>
                  </a:solidFill>
                </a:uFill>
                <a:latin typeface="Raleway"/>
                <a:ea typeface="Raleway"/>
              </a:rPr>
              <a:t>Data</a:t>
            </a:r>
            <a:endParaRPr b="0" lang="en-US" sz="1800" spc="-1" strike="noStrike">
              <a:solidFill>
                <a:srgbClr val="000000"/>
              </a:solidFill>
              <a:uFill>
                <a:solidFill>
                  <a:srgbClr val="ffffff"/>
                </a:solidFill>
              </a:uFill>
              <a:latin typeface="Arial"/>
            </a:endParaRPr>
          </a:p>
        </p:txBody>
      </p:sp>
      <p:sp>
        <p:nvSpPr>
          <p:cNvPr id="222"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Spring Data’s mission is to provide a familiar and consistent, Spring-based programming model for data access while still retaining the special traits of the underlying data store.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For JPA/RDBMS, Hibernate is the default implementation.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Try to avoid using Hibernate specific syntax (Annotations, HibernateTemplate etc.)</a:t>
            </a:r>
            <a:endParaRPr b="0" lang="en-US" sz="1800" spc="-1" strike="noStrike">
              <a:solidFill>
                <a:srgbClr val="000000"/>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a:t>
            </a:r>
            <a:r>
              <a:rPr b="0" lang="en-US" sz="1400" spc="-1" strike="noStrike">
                <a:solidFill>
                  <a:srgbClr val="000000"/>
                </a:solidFill>
                <a:uFill>
                  <a:solidFill>
                    <a:srgbClr val="ffffff"/>
                  </a:solidFill>
                </a:uFill>
                <a:latin typeface="Arial"/>
                <a:ea typeface="Raleway"/>
              </a:rPr>
              <a:t> </a:t>
            </a:r>
            <a:r>
              <a:rPr b="1" lang="en-US" sz="2600" spc="-1" strike="noStrike">
                <a:solidFill>
                  <a:srgbClr val="1a1a1a"/>
                </a:solidFill>
                <a:uFill>
                  <a:solidFill>
                    <a:srgbClr val="ffffff"/>
                  </a:solidFill>
                </a:uFill>
                <a:latin typeface="Raleway"/>
                <a:ea typeface="Raleway"/>
              </a:rPr>
              <a:t>Data</a:t>
            </a:r>
            <a:endParaRPr b="0" lang="en-US" sz="1800" spc="-1" strike="noStrike">
              <a:solidFill>
                <a:srgbClr val="000000"/>
              </a:solidFill>
              <a:uFill>
                <a:solidFill>
                  <a:srgbClr val="ffffff"/>
                </a:solidFill>
              </a:uFill>
              <a:latin typeface="Arial"/>
            </a:endParaRPr>
          </a:p>
        </p:txBody>
      </p:sp>
      <p:sp>
        <p:nvSpPr>
          <p:cNvPr id="224"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Commons - Core Spring concepts underpinning every Spring Data project.</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Gemfire - Provides easy configuration and access to GemFire from Spring applications.</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1" lang="en-US" sz="1200" spc="-1" strike="noStrike">
                <a:solidFill>
                  <a:srgbClr val="ff3333"/>
                </a:solidFill>
                <a:uFill>
                  <a:solidFill>
                    <a:srgbClr val="ffffff"/>
                  </a:solidFill>
                </a:uFill>
                <a:latin typeface="Arial"/>
              </a:rPr>
              <a:t>Spring Data JPA - Makes it easy to implement JPA-based repositories.</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KeyValue - Map-based repositories and SPIs to easily build a Spring Data module for key-value stores.</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LDAP - Provides Spring Data repository support for Spring LDAP.</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Spring Data MongoDB - Spring based, object-document support and repositories for MongoDB.</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Spring Data REST - Exports Spring Data repositories as hypermedia-driven RESTful resources.</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Redis - Provides easy configuration and access to Redis from Spring applications.</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for Apache Cassandra - Spring Data module for Apache Cassandra.</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Spring Data for Apache Solr - Spring Data module for Apache Solr.</a:t>
            </a:r>
            <a:endParaRPr b="0" lang="en-US" sz="12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endParaRPr b="0" lang="en-US" sz="1200" spc="-1" strike="noStrike">
              <a:solidFill>
                <a:srgbClr val="000000"/>
              </a:solidFill>
              <a:uFill>
                <a:solidFill>
                  <a:srgbClr val="ffffff"/>
                </a:solidFill>
              </a:uFill>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 Data ORM</a:t>
            </a:r>
            <a:endParaRPr b="0" lang="en-US" sz="1800" spc="-1" strike="noStrike">
              <a:solidFill>
                <a:srgbClr val="000000"/>
              </a:solidFill>
              <a:uFill>
                <a:solidFill>
                  <a:srgbClr val="ffffff"/>
                </a:solidFill>
              </a:uFill>
              <a:latin typeface="Arial"/>
            </a:endParaRPr>
          </a:p>
        </p:txBody>
      </p:sp>
      <p:pic>
        <p:nvPicPr>
          <p:cNvPr id="226" name="" descr=""/>
          <p:cNvPicPr/>
          <p:nvPr/>
        </p:nvPicPr>
        <p:blipFill>
          <a:blip r:embed="rId1"/>
          <a:stretch/>
        </p:blipFill>
        <p:spPr>
          <a:xfrm>
            <a:off x="2442600" y="2040480"/>
            <a:ext cx="4323600" cy="2256840"/>
          </a:xfrm>
          <a:prstGeom prst="rect">
            <a:avLst/>
          </a:prstGeom>
          <a:ln>
            <a:noFill/>
          </a:ln>
        </p:spPr>
      </p:pic>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Spring Data ORM</a:t>
            </a:r>
            <a:endParaRPr b="0" lang="en-US" sz="1800" spc="-1" strike="noStrike">
              <a:solidFill>
                <a:srgbClr val="000000"/>
              </a:solidFill>
              <a:uFill>
                <a:solidFill>
                  <a:srgbClr val="ffffff"/>
                </a:solidFill>
              </a:uFill>
              <a:latin typeface="Arial"/>
            </a:endParaRPr>
          </a:p>
        </p:txBody>
      </p:sp>
      <p:sp>
        <p:nvSpPr>
          <p:cNvPr id="228" name="CustomShape 2"/>
          <p:cNvSpPr/>
          <p:nvPr/>
        </p:nvSpPr>
        <p:spPr>
          <a:xfrm>
            <a:off x="731880" y="2011680"/>
            <a:ext cx="3382920" cy="256464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Courier 10 Pitch"/>
              </a:rPr>
              <a:t>@Entity</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public class User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long 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@Column(name = "user_name")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userName;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password;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description;</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Date birthday;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@ManyToOne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@JsonBackReference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Role role;</a:t>
            </a:r>
            <a:endParaRPr b="0" lang="en-US" sz="1800" spc="-1" strike="noStrike">
              <a:solidFill>
                <a:srgbClr val="000000"/>
              </a:solidFill>
              <a:uFill>
                <a:solidFill>
                  <a:srgbClr val="ffffff"/>
                </a:solidFill>
              </a:uFill>
              <a:latin typeface="Arial"/>
            </a:endParaRPr>
          </a:p>
        </p:txBody>
      </p:sp>
      <p:sp>
        <p:nvSpPr>
          <p:cNvPr id="229" name="CustomShape 3"/>
          <p:cNvSpPr/>
          <p:nvPr/>
        </p:nvSpPr>
        <p:spPr>
          <a:xfrm>
            <a:off x="4937760" y="2011680"/>
            <a:ext cx="3382920" cy="274140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Courier 10 Pitch"/>
              </a:rPr>
              <a:t>@Entity</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public class Role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long 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description;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@OneToMany(fetch= FetchType.</a:t>
            </a:r>
            <a:r>
              <a:rPr b="0" lang="en-US" sz="1200" spc="-1" strike="noStrike">
                <a:solidFill>
                  <a:srgbClr val="ff6600"/>
                </a:solidFill>
                <a:uFill>
                  <a:solidFill>
                    <a:srgbClr val="ffffff"/>
                  </a:solidFill>
                </a:uFill>
                <a:latin typeface="Courier 10 Pitch"/>
              </a:rPr>
              <a:t>EAGER</a:t>
            </a:r>
            <a:r>
              <a:rPr b="0" lang="en-US" sz="1200" spc="-1" strike="noStrike">
                <a:solidFill>
                  <a:srgbClr val="000000"/>
                </a:solidFill>
                <a:uFill>
                  <a:solidFill>
                    <a:srgbClr val="ffffff"/>
                  </a:solidFill>
                </a:uFill>
                <a:latin typeface="Courier 10 Pitch"/>
              </a:rPr>
              <a:t>, cascade = CascadeType.ALL, mappedBy="role")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@JsonManagedReference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Set&lt;User&gt; users;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ff3333"/>
                </a:solidFill>
                <a:uFill>
                  <a:solidFill>
                    <a:srgbClr val="ffffff"/>
                  </a:solidFill>
                </a:uFill>
                <a:latin typeface="Courier 10 Pitch"/>
              </a:rPr>
              <a:t>Avoid using EAGER as much as possible.</a:t>
            </a:r>
            <a:endParaRPr b="0" lang="en-US" sz="1800" spc="-1" strike="noStrike">
              <a:solidFill>
                <a:srgbClr val="000000"/>
              </a:solidFill>
              <a:uFill>
                <a:solidFill>
                  <a:srgbClr val="ffffff"/>
                </a:solidFill>
              </a:uFill>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Hibernate</a:t>
            </a:r>
            <a:endParaRPr b="0" lang="en-US" sz="1800" spc="-1" strike="noStrike">
              <a:solidFill>
                <a:srgbClr val="000000"/>
              </a:solidFill>
              <a:uFill>
                <a:solidFill>
                  <a:srgbClr val="ffffff"/>
                </a:solidFill>
              </a:uFill>
              <a:latin typeface="Arial"/>
            </a:endParaRPr>
          </a:p>
        </p:txBody>
      </p:sp>
      <p:sp>
        <p:nvSpPr>
          <p:cNvPr id="231"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The underlying implementation of the Spring Data is Hibernate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Try to avoid using Hibernate specific syntax to make the implementation switchable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Hibernate has two levels of cache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Second-level cache is very tricky</a:t>
            </a:r>
            <a:endParaRPr b="0" lang="en-US" sz="1800" spc="-1" strike="noStrike">
              <a:solidFill>
                <a:srgbClr val="000000"/>
              </a:solidFill>
              <a:uFill>
                <a:solidFill>
                  <a:srgbClr val="ffffff"/>
                </a:solidFill>
              </a:uFill>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Unit Test</a:t>
            </a:r>
            <a:endParaRPr b="0" lang="en-US" sz="1800" spc="-1" strike="noStrike">
              <a:solidFill>
                <a:srgbClr val="000000"/>
              </a:solidFill>
              <a:uFill>
                <a:solidFill>
                  <a:srgbClr val="ffffff"/>
                </a:solidFill>
              </a:uFill>
              <a:latin typeface="Arial"/>
            </a:endParaRPr>
          </a:p>
        </p:txBody>
      </p:sp>
      <p:sp>
        <p:nvSpPr>
          <p:cNvPr id="233"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Unit testing is the act of testing a small component, or unit, of your software application. Because the scope of each individual unit test is so limited, the only way to achieve it is to write code that tests your code, usually using a framework like Junit.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Unit testing is intended to improve code quality and working efficiency</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It’s very important to control the scope of unit testing</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The word “unit testing” is very frequently misused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As a developer, we need to decide if we actually need to write unit test code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Test-driven development</a:t>
            </a:r>
            <a:endParaRPr b="0" lang="en-US" sz="1800" spc="-1" strike="noStrike">
              <a:solidFill>
                <a:srgbClr val="000000"/>
              </a:solidFill>
              <a:uFill>
                <a:solidFill>
                  <a:srgbClr val="ffffff"/>
                </a:solidFill>
              </a:uFill>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Unit Test – write or not</a:t>
            </a:r>
            <a:endParaRPr b="0" lang="en-US" sz="1800" spc="-1" strike="noStrike">
              <a:solidFill>
                <a:srgbClr val="000000"/>
              </a:solidFill>
              <a:uFill>
                <a:solidFill>
                  <a:srgbClr val="ffffff"/>
                </a:solidFill>
              </a:uFill>
              <a:latin typeface="Arial"/>
            </a:endParaRPr>
          </a:p>
        </p:txBody>
      </p:sp>
      <p:sp>
        <p:nvSpPr>
          <p:cNvPr id="235"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rPr>
              <a:t>Consider writing unit tests: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When the logic behind the method is complex enough that you feel you need to test extensively to verify that it works.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When a particular code function breaks and it takes longer than a minute or so to fix it.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Whenever it takes less time to write a unit test to verify that code works than to start up the system, log in, recreate your scenario, etc.</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1200" spc="-1" strike="noStrike">
                <a:solidFill>
                  <a:srgbClr val="000000"/>
                </a:solidFill>
                <a:uFill>
                  <a:solidFill>
                    <a:srgbClr val="ffffff"/>
                  </a:solidFill>
                </a:uFill>
                <a:latin typeface="Arial"/>
              </a:rPr>
              <a:t>Consider avoiding unit tests: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When elaborate frameworks need to be created or installed (such as mock objects and dependency injection) just to get the tests to work.</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When the tests are applied to code that, if broken, has very little bearing whatsoever on the overall software quality.</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When the costs of maintaining the set of tests are higher than the costs of maintaining the actual product code.</a:t>
            </a:r>
            <a:endParaRPr b="0" lang="en-US" sz="1800" spc="-1" strike="noStrike">
              <a:solidFill>
                <a:srgbClr val="000000"/>
              </a:solidFill>
              <a:uFill>
                <a:solidFill>
                  <a:srgbClr val="ffffff"/>
                </a:solidFill>
              </a:uFill>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29360" y="1318680"/>
            <a:ext cx="7688160" cy="534600"/>
          </a:xfrm>
          <a:prstGeom prst="rect">
            <a:avLst/>
          </a:prstGeom>
          <a:noFill/>
          <a:ln>
            <a:noFill/>
          </a:ln>
        </p:spPr>
        <p:style>
          <a:lnRef idx="0"/>
          <a:fillRef idx="0"/>
          <a:effectRef idx="0"/>
          <a:fontRef idx="minor"/>
        </p:style>
        <p:txBody>
          <a:bodyPr lIns="0" rIns="0" tIns="0" bIns="0" anchor="ctr"/>
          <a:p>
            <a:r>
              <a:rPr b="1" lang="en-US" sz="2600" spc="-1" strike="noStrike">
                <a:solidFill>
                  <a:srgbClr val="1a1a1a"/>
                </a:solidFill>
                <a:uFill>
                  <a:solidFill>
                    <a:srgbClr val="ffffff"/>
                  </a:solidFill>
                </a:uFill>
                <a:latin typeface="Raleway"/>
                <a:ea typeface="Raleway"/>
              </a:rPr>
              <a:t>Junit</a:t>
            </a:r>
            <a:endParaRPr b="0" lang="en-US" sz="1800" spc="-1" strike="noStrike">
              <a:solidFill>
                <a:srgbClr val="000000"/>
              </a:solidFill>
              <a:uFill>
                <a:solidFill>
                  <a:srgbClr val="ffffff"/>
                </a:solidFill>
              </a:uFill>
              <a:latin typeface="Arial"/>
            </a:endParaRPr>
          </a:p>
        </p:txBody>
      </p:sp>
      <p:sp>
        <p:nvSpPr>
          <p:cNvPr id="237" name="CustomShape 2"/>
          <p:cNvSpPr/>
          <p:nvPr/>
        </p:nvSpPr>
        <p:spPr>
          <a:xfrm>
            <a:off x="729360" y="2079000"/>
            <a:ext cx="7688160" cy="226044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Arial"/>
              </a:rPr>
              <a:t>JUnit is a unit testing framework for Java programming language. JUnit has been important in the development of test-driven development, and is one of a family of unit testing frameworks collectively known as xUnit, that originated with Junit.</a:t>
            </a:r>
            <a:endParaRPr b="0" lang="en-US" sz="1800" spc="-1" strike="noStrike">
              <a:solidFill>
                <a:srgbClr val="000000"/>
              </a:solidFill>
              <a:uFill>
                <a:solidFill>
                  <a:srgbClr val="ffffff"/>
                </a:solidFill>
              </a:uFill>
              <a:latin typeface="Arial"/>
            </a:endParaRPr>
          </a:p>
        </p:txBody>
      </p:sp>
      <p:sp>
        <p:nvSpPr>
          <p:cNvPr id="238" name="CustomShape 3"/>
          <p:cNvSpPr/>
          <p:nvPr/>
        </p:nvSpPr>
        <p:spPr>
          <a:xfrm>
            <a:off x="1188720" y="2950920"/>
            <a:ext cx="5577480" cy="2192400"/>
          </a:xfrm>
          <a:prstGeom prst="rect">
            <a:avLst/>
          </a:prstGeom>
          <a:noFill/>
          <a:ln>
            <a:noFill/>
          </a:ln>
        </p:spPr>
        <p:style>
          <a:lnRef idx="0"/>
          <a:fillRef idx="0"/>
          <a:effectRef idx="0"/>
          <a:fontRef idx="minor"/>
        </p:style>
        <p:txBody>
          <a:bodyPr lIns="90000" rIns="90000" tIns="45000" bIns="45000"/>
          <a:p>
            <a:r>
              <a:rPr b="0" lang="en-US" sz="1200" spc="-1" strike="noStrike">
                <a:solidFill>
                  <a:srgbClr val="000000"/>
                </a:solidFill>
                <a:uFill>
                  <a:solidFill>
                    <a:srgbClr val="ffffff"/>
                  </a:solidFill>
                </a:uFill>
                <a:latin typeface="Courier 10 Pitch"/>
              </a:rPr>
              <a:t>public class TestJunit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message = "Hello World";</a:t>
            </a:r>
            <a:r>
              <a:rPr b="0" lang="en-US" sz="1200" spc="-1" strike="noStrike">
                <a:solidFill>
                  <a:srgbClr val="000000"/>
                </a:solidFill>
                <a:uFill>
                  <a:solidFill>
                    <a:srgbClr val="ffffff"/>
                  </a:solidFill>
                </a:uFill>
                <a:latin typeface="Courier 10 Pitch"/>
              </a:rPr>
              <a:t>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MessageUtil messageUtil = new MessageUtil(message);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@Test</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public void testPrintMessage()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assertEquals(message,messageUtil.printMessage());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a:t>
            </a:r>
            <a:endParaRPr b="0" lang="en-US" sz="1800" spc="-1" strike="noStrike">
              <a:solidFill>
                <a:srgbClr val="000000"/>
              </a:solidFill>
              <a:uFill>
                <a:solidFill>
                  <a:srgbClr val="ffffff"/>
                </a:solidFill>
              </a:uFill>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What matters for interview?</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729360" y="2079000"/>
            <a:ext cx="348804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That’s why a lot of companies/projects fail.</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Technology and Communication to get a job.</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Soft Skills to advance your career!</a:t>
            </a:r>
            <a:endParaRPr b="0" lang="en-US" sz="1800" spc="-1" strike="noStrike">
              <a:solidFill>
                <a:srgbClr val="000000"/>
              </a:solidFill>
              <a:uFill>
                <a:solidFill>
                  <a:srgbClr val="ffffff"/>
                </a:solidFill>
              </a:uFill>
              <a:latin typeface="Arial"/>
            </a:endParaRPr>
          </a:p>
        </p:txBody>
      </p:sp>
      <p:pic>
        <p:nvPicPr>
          <p:cNvPr id="99" name="Shape 131" descr=""/>
          <p:cNvPicPr/>
          <p:nvPr/>
        </p:nvPicPr>
        <p:blipFill>
          <a:blip r:embed="rId1"/>
          <a:stretch/>
        </p:blipFill>
        <p:spPr>
          <a:xfrm>
            <a:off x="4579920" y="1987920"/>
            <a:ext cx="3837600" cy="2806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How to study this course?</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729360" y="2079000"/>
            <a:ext cx="33789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How does this course help ?</a:t>
            </a:r>
            <a:endParaRPr b="0" lang="en-US" sz="1800" spc="-1" strike="noStrike">
              <a:solidFill>
                <a:srgbClr val="000000"/>
              </a:solidFill>
              <a:uFill>
                <a:solidFill>
                  <a:srgbClr val="ffffff"/>
                </a:solidFill>
              </a:uFill>
              <a:latin typeface="Arial"/>
            </a:endParaRPr>
          </a:p>
          <a:p>
            <a:pPr marL="457200" indent="-3103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Guide you the simplest way</a:t>
            </a:r>
            <a:endParaRPr b="0" lang="en-US" sz="1800" spc="-1" strike="noStrike">
              <a:solidFill>
                <a:srgbClr val="000000"/>
              </a:solidFill>
              <a:uFill>
                <a:solidFill>
                  <a:srgbClr val="ffffff"/>
                </a:solidFill>
              </a:uFill>
              <a:latin typeface="Arial"/>
            </a:endParaRPr>
          </a:p>
          <a:p>
            <a:pPr marL="457200" indent="-3103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No waste of time on theory</a:t>
            </a:r>
            <a:endParaRPr b="0" lang="en-US" sz="1800" spc="-1" strike="noStrike">
              <a:solidFill>
                <a:srgbClr val="000000"/>
              </a:solidFill>
              <a:uFill>
                <a:solidFill>
                  <a:srgbClr val="ffffff"/>
                </a:solidFill>
              </a:uFill>
              <a:latin typeface="Arial"/>
            </a:endParaRPr>
          </a:p>
          <a:p>
            <a:pPr marL="457200" indent="-3103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Core </a:t>
            </a:r>
            <a:r>
              <a:rPr b="1" i="1" lang="en-US" sz="1300" spc="-1" strike="noStrike" u="sng">
                <a:solidFill>
                  <a:srgbClr val="595959"/>
                </a:solidFill>
                <a:uFill>
                  <a:solidFill>
                    <a:srgbClr val="ffffff"/>
                  </a:solidFill>
                </a:uFill>
                <a:latin typeface="Lato"/>
                <a:ea typeface="Lato"/>
              </a:rPr>
              <a:t>skills </a:t>
            </a:r>
            <a:r>
              <a:rPr b="0" lang="en-US" sz="1300" spc="-1" strike="noStrike">
                <a:solidFill>
                  <a:srgbClr val="595959"/>
                </a:solidFill>
                <a:uFill>
                  <a:solidFill>
                    <a:srgbClr val="ffffff"/>
                  </a:solidFill>
                </a:uFill>
                <a:latin typeface="Lato"/>
                <a:ea typeface="Lato"/>
              </a:rPr>
              <a:t>covered</a:t>
            </a:r>
            <a:endParaRPr b="0" lang="en-US" sz="1800" spc="-1" strike="noStrike">
              <a:solidFill>
                <a:srgbClr val="000000"/>
              </a:solidFill>
              <a:uFill>
                <a:solidFill>
                  <a:srgbClr val="ffffff"/>
                </a:solidFill>
              </a:uFill>
              <a:latin typeface="Arial"/>
            </a:endParaRPr>
          </a:p>
          <a:p>
            <a:pPr marL="457200" indent="-31032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Real-world experience</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Homework is quite important for the study.</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Internship/Project is the key to success!</a:t>
            </a:r>
            <a:endParaRPr b="0" lang="en-US" sz="1800" spc="-1" strike="noStrike">
              <a:solidFill>
                <a:srgbClr val="000000"/>
              </a:solidFill>
              <a:uFill>
                <a:solidFill>
                  <a:srgbClr val="ffffff"/>
                </a:solidFill>
              </a:uFill>
              <a:latin typeface="Arial"/>
            </a:endParaRPr>
          </a:p>
        </p:txBody>
      </p:sp>
      <p:pic>
        <p:nvPicPr>
          <p:cNvPr id="102" name="Shape 138" descr=""/>
          <p:cNvPicPr/>
          <p:nvPr/>
        </p:nvPicPr>
        <p:blipFill>
          <a:blip r:embed="rId1"/>
          <a:stretch/>
        </p:blipFill>
        <p:spPr>
          <a:xfrm>
            <a:off x="4157640" y="2079000"/>
            <a:ext cx="4259880" cy="26722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p>
            <a:pPr>
              <a:lnSpc>
                <a:spcPct val="100000"/>
              </a:lnSpc>
            </a:pPr>
            <a:r>
              <a:rPr b="1" lang="en-US" sz="2600" spc="-1" strike="noStrike">
                <a:solidFill>
                  <a:srgbClr val="1a1a1a"/>
                </a:solidFill>
                <a:uFill>
                  <a:solidFill>
                    <a:srgbClr val="ffffff"/>
                  </a:solidFill>
                </a:uFill>
                <a:latin typeface="Raleway"/>
                <a:ea typeface="Raleway"/>
              </a:rPr>
              <a:t>Self Introduction</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p>
            <a:pPr>
              <a:lnSpc>
                <a:spcPct val="100000"/>
              </a:lnSpc>
            </a:pPr>
            <a:r>
              <a:rPr b="0" lang="en-US"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 a good listener!</a:t>
            </a:r>
            <a:endParaRPr b="0" lang="en-US" sz="18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It’s the time to show!</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2017-11-10T06:59:06Z</dcterms:modified>
  <cp:revision>14</cp:revision>
  <dc:subject/>
  <dc:title/>
</cp:coreProperties>
</file>