
<file path=[Content_Types].xml><?xml version="1.0" encoding="utf-8"?>
<Types xmlns="http://schemas.openxmlformats.org/package/2006/content-types">
  <Override PartName="/_rels/.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702880" y="1203480"/>
            <a:ext cx="3737520" cy="2982960"/>
          </a:xfrm>
          <a:prstGeom prst="rect">
            <a:avLst/>
          </a:prstGeom>
          <a:ln>
            <a:noFill/>
          </a:ln>
        </p:spPr>
      </p:pic>
      <p:pic>
        <p:nvPicPr>
          <p:cNvPr id="39" name="" descr=""/>
          <p:cNvPicPr/>
          <p:nvPr/>
        </p:nvPicPr>
        <p:blipFill>
          <a:blip r:embed="rId3"/>
          <a:stretch/>
        </p:blipFill>
        <p:spPr>
          <a:xfrm>
            <a:off x="2702880" y="1203480"/>
            <a:ext cx="373752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2702880" y="1203480"/>
            <a:ext cx="3737520" cy="2982960"/>
          </a:xfrm>
          <a:prstGeom prst="rect">
            <a:avLst/>
          </a:prstGeom>
          <a:ln>
            <a:noFill/>
          </a:ln>
        </p:spPr>
      </p:pic>
      <p:pic>
        <p:nvPicPr>
          <p:cNvPr id="79" name="" descr=""/>
          <p:cNvPicPr/>
          <p:nvPr/>
        </p:nvPicPr>
        <p:blipFill>
          <a:blip r:embed="rId3"/>
          <a:stretch/>
        </p:blipFill>
        <p:spPr>
          <a:xfrm>
            <a:off x="2702880" y="1203480"/>
            <a:ext cx="373752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2920" cy="486720"/>
          </a:xfrm>
          <a:prstGeom prst="rect">
            <a:avLst/>
          </a:prstGeom>
          <a:solidFill>
            <a:schemeClr val="lt1"/>
          </a:solidFill>
          <a:ln>
            <a:noFill/>
          </a:ln>
        </p:spPr>
        <p:style>
          <a:lnRef idx="0"/>
          <a:fillRef idx="0"/>
          <a:effectRef idx="0"/>
          <a:fontRef idx="minor"/>
        </p:style>
      </p:sp>
      <p:sp>
        <p:nvSpPr>
          <p:cNvPr id="1" name="CustomShape 2"/>
          <p:cNvSpPr/>
          <p:nvPr/>
        </p:nvSpPr>
        <p:spPr>
          <a:xfrm rot="16200000">
            <a:off x="1366560" y="1028520"/>
            <a:ext cx="44640" cy="371880"/>
          </a:xfrm>
          <a:prstGeom prst="rect">
            <a:avLst/>
          </a:prstGeom>
          <a:solidFill>
            <a:schemeClr val="accent3"/>
          </a:solidFill>
          <a:ln>
            <a:noFill/>
          </a:ln>
        </p:spPr>
        <p:style>
          <a:lnRef idx="0"/>
          <a:fillRef idx="0"/>
          <a:effectRef idx="0"/>
          <a:fontRef idx="minor"/>
        </p:style>
      </p:sp>
      <p:sp>
        <p:nvSpPr>
          <p:cNvPr id="2" name="CustomShape 3"/>
          <p:cNvSpPr/>
          <p:nvPr/>
        </p:nvSpPr>
        <p:spPr>
          <a:xfrm rot="16200000">
            <a:off x="995400" y="1027080"/>
            <a:ext cx="44640" cy="374760"/>
          </a:xfrm>
          <a:prstGeom prst="rect">
            <a:avLst/>
          </a:prstGeom>
          <a:solidFill>
            <a:schemeClr val="dk1"/>
          </a:solidFill>
          <a:ln>
            <a:noFill/>
          </a:ln>
        </p:spPr>
        <p:style>
          <a:lnRef idx="0"/>
          <a:fillRef idx="0"/>
          <a:effectRef idx="0"/>
          <a:fontRef idx="minor"/>
        </p:style>
      </p:sp>
      <p:pic>
        <p:nvPicPr>
          <p:cNvPr id="3" name="Shape 17" descr=""/>
          <p:cNvPicPr/>
          <p:nvPr/>
        </p:nvPicPr>
        <p:blipFill>
          <a:blip r:embed="rId2"/>
          <a:stretch/>
        </p:blipFill>
        <p:spPr>
          <a:xfrm>
            <a:off x="152280" y="135720"/>
            <a:ext cx="2256480" cy="255960"/>
          </a:xfrm>
          <a:prstGeom prst="rect">
            <a:avLst/>
          </a:prstGeom>
          <a:ln>
            <a:noFill/>
          </a:ln>
        </p:spPr>
      </p:pic>
      <p:sp>
        <p:nvSpPr>
          <p:cNvPr id="4" name="PlaceHolder 4"/>
          <p:cNvSpPr>
            <a:spLocks noGrp="1"/>
          </p:cNvSpPr>
          <p:nvPr>
            <p:ph type="title"/>
          </p:nvPr>
        </p:nvSpPr>
        <p:spPr>
          <a:xfrm>
            <a:off x="729360" y="1273320"/>
            <a:ext cx="7687800" cy="624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5"/>
          <p:cNvSpPr>
            <a:spLocks noGrp="1"/>
          </p:cNvSpPr>
          <p:nvPr>
            <p:ph type="body"/>
          </p:nvPr>
        </p:nvSpPr>
        <p:spPr>
          <a:xfrm>
            <a:off x="729360" y="2079000"/>
            <a:ext cx="7687800" cy="22600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9142920" cy="486720"/>
          </a:xfrm>
          <a:prstGeom prst="rect">
            <a:avLst/>
          </a:prstGeom>
          <a:solidFill>
            <a:schemeClr val="lt2"/>
          </a:solidFill>
          <a:ln>
            <a:noFill/>
          </a:ln>
        </p:spPr>
        <p:style>
          <a:lnRef idx="0"/>
          <a:fillRef idx="0"/>
          <a:effectRef idx="0"/>
          <a:fontRef idx="minor"/>
        </p:style>
      </p:sp>
      <p:sp>
        <p:nvSpPr>
          <p:cNvPr id="41" name="CustomShape 2"/>
          <p:cNvSpPr/>
          <p:nvPr/>
        </p:nvSpPr>
        <p:spPr>
          <a:xfrm rot="16200000">
            <a:off x="1366560" y="1028520"/>
            <a:ext cx="44640" cy="371880"/>
          </a:xfrm>
          <a:prstGeom prst="rect">
            <a:avLst/>
          </a:prstGeom>
          <a:solidFill>
            <a:schemeClr val="accent3"/>
          </a:solidFill>
          <a:ln>
            <a:noFill/>
          </a:ln>
        </p:spPr>
        <p:style>
          <a:lnRef idx="0"/>
          <a:fillRef idx="0"/>
          <a:effectRef idx="0"/>
          <a:fontRef idx="minor"/>
        </p:style>
      </p:sp>
      <p:sp>
        <p:nvSpPr>
          <p:cNvPr id="42" name="CustomShape 3"/>
          <p:cNvSpPr/>
          <p:nvPr/>
        </p:nvSpPr>
        <p:spPr>
          <a:xfrm rot="16200000">
            <a:off x="995400" y="1027080"/>
            <a:ext cx="44640" cy="374760"/>
          </a:xfrm>
          <a:prstGeom prst="rect">
            <a:avLst/>
          </a:prstGeom>
          <a:solidFill>
            <a:schemeClr val="dk1"/>
          </a:solidFill>
          <a:ln>
            <a:noFill/>
          </a:ln>
        </p:spPr>
        <p:style>
          <a:lnRef idx="0"/>
          <a:fillRef idx="0"/>
          <a:effectRef idx="0"/>
          <a:fontRef idx="minor"/>
        </p:style>
      </p:sp>
      <p:pic>
        <p:nvPicPr>
          <p:cNvPr id="43" name="Shape 32" descr=""/>
          <p:cNvPicPr/>
          <p:nvPr/>
        </p:nvPicPr>
        <p:blipFill>
          <a:blip r:embed="rId2"/>
          <a:stretch/>
        </p:blipFill>
        <p:spPr>
          <a:xfrm>
            <a:off x="152280" y="152280"/>
            <a:ext cx="2256480" cy="255960"/>
          </a:xfrm>
          <a:prstGeom prst="rect">
            <a:avLst/>
          </a:prstGeom>
          <a:ln>
            <a:noFill/>
          </a:ln>
        </p:spPr>
      </p:pic>
      <p:sp>
        <p:nvSpPr>
          <p:cNvPr id="44" name="PlaceHolder 4"/>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5"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git-scm.com/about/free-and-open-source" TargetMode="External"/><Relationship Id="rId2" Type="http://schemas.openxmlformats.org/officeDocument/2006/relationships/hyperlink" Target="https://git-scm.com/"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docs.oracle.com/javase/7/docs/api/java/util/regex/Pattern.html#lt" TargetMode="Externa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www.payscale.com"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29360" y="1322280"/>
            <a:ext cx="7687080" cy="1663560"/>
          </a:xfrm>
          <a:prstGeom prst="rect">
            <a:avLst/>
          </a:prstGeom>
          <a:noFill/>
          <a:ln>
            <a:noFill/>
          </a:ln>
        </p:spPr>
        <p:style>
          <a:lnRef idx="0"/>
          <a:fillRef idx="0"/>
          <a:effectRef idx="0"/>
          <a:fontRef idx="minor"/>
        </p:style>
        <p:txBody>
          <a:bodyPr lIns="90000" rIns="90000" tIns="91440" bIns="91440"/>
          <a:p>
            <a:pPr>
              <a:lnSpc>
                <a:spcPct val="100000"/>
              </a:lnSpc>
            </a:pPr>
            <a:r>
              <a:rPr b="1" lang="en-US" sz="4200" spc="-1" strike="noStrike">
                <a:solidFill>
                  <a:srgbClr val="1a1a1a"/>
                </a:solidFill>
                <a:uFill>
                  <a:solidFill>
                    <a:srgbClr val="ffffff"/>
                  </a:solidFill>
                </a:uFill>
                <a:latin typeface="Raleway"/>
                <a:ea typeface="Raleway"/>
              </a:rPr>
              <a:t>JaveEE</a:t>
            </a:r>
            <a:endParaRPr b="0" lang="en-US" sz="1800" spc="-1" strike="noStrike">
              <a:solidFill>
                <a:srgbClr val="000000"/>
              </a:solidFill>
              <a:uFill>
                <a:solidFill>
                  <a:srgbClr val="ffffff"/>
                </a:solidFill>
              </a:uFill>
              <a:latin typeface="Arial"/>
            </a:endParaRPr>
          </a:p>
        </p:txBody>
      </p:sp>
      <p:sp>
        <p:nvSpPr>
          <p:cNvPr id="81" name="CustomShape 2"/>
          <p:cNvSpPr/>
          <p:nvPr/>
        </p:nvSpPr>
        <p:spPr>
          <a:xfrm>
            <a:off x="729720" y="3173040"/>
            <a:ext cx="7687080" cy="540000"/>
          </a:xfrm>
          <a:prstGeom prst="rect">
            <a:avLst/>
          </a:prstGeom>
          <a:noFill/>
          <a:ln>
            <a:noFill/>
          </a:ln>
        </p:spPr>
        <p:style>
          <a:lnRef idx="0"/>
          <a:fillRef idx="0"/>
          <a:effectRef idx="0"/>
          <a:fontRef idx="minor"/>
        </p:style>
        <p:txBody>
          <a:bodyPr lIns="90000" rIns="90000" tIns="91440" bIns="91440"/>
          <a:p>
            <a:pPr>
              <a:lnSpc>
                <a:spcPct val="100000"/>
              </a:lnSpc>
            </a:pPr>
            <a:r>
              <a:rPr b="1" lang="en-US" sz="1600" spc="-1" strike="noStrike">
                <a:solidFill>
                  <a:srgbClr val="595959"/>
                </a:solidFill>
                <a:uFill>
                  <a:solidFill>
                    <a:srgbClr val="ffffff"/>
                  </a:solidFill>
                </a:uFill>
                <a:latin typeface="Lato"/>
                <a:ea typeface="Lato"/>
              </a:rPr>
              <a:t>Instructor: </a:t>
            </a: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595959"/>
                </a:solidFill>
                <a:uFill>
                  <a:solidFill>
                    <a:srgbClr val="ffffff"/>
                  </a:solidFill>
                </a:uFill>
                <a:latin typeface="Lato"/>
                <a:ea typeface="Lato"/>
              </a:rPr>
              <a:t>Chandler Zhu</a:t>
            </a:r>
            <a:endParaRPr b="0" lang="en-US" sz="1800" spc="-1" strike="noStrike">
              <a:solidFill>
                <a:srgbClr val="000000"/>
              </a:solidFill>
              <a:uFill>
                <a:solidFill>
                  <a:srgbClr val="ffffff"/>
                </a:solidFill>
              </a:uFill>
              <a:latin typeface="Arial"/>
            </a:endParaRPr>
          </a:p>
          <a:p>
            <a:pPr>
              <a:lnSpc>
                <a:spcPct val="100000"/>
              </a:lnSpc>
            </a:pPr>
            <a:r>
              <a:rPr b="1" lang="en-US" sz="1200" spc="-1" strike="noStrike">
                <a:solidFill>
                  <a:srgbClr val="595959"/>
                </a:solidFill>
                <a:uFill>
                  <a:solidFill>
                    <a:srgbClr val="ffffff"/>
                  </a:solidFill>
                </a:uFill>
                <a:latin typeface="Lato"/>
                <a:ea typeface="Lato"/>
              </a:rPr>
              <a:t>CGI Tech Lead</a:t>
            </a:r>
            <a:endParaRPr b="0" lang="en-US" sz="1800" spc="-1" strike="noStrike">
              <a:solidFill>
                <a:srgbClr val="000000"/>
              </a:solidFill>
              <a:uFill>
                <a:solidFill>
                  <a:srgbClr val="ffffff"/>
                </a:solidFill>
              </a:uFill>
              <a:latin typeface="Arial"/>
            </a:endParaRPr>
          </a:p>
          <a:p>
            <a:pPr>
              <a:lnSpc>
                <a:spcPct val="100000"/>
              </a:lnSpc>
            </a:pPr>
            <a:r>
              <a:rPr b="1" lang="en-US" sz="1200" spc="-1" strike="noStrike">
                <a:solidFill>
                  <a:srgbClr val="595959"/>
                </a:solidFill>
                <a:uFill>
                  <a:solidFill>
                    <a:srgbClr val="ffffff"/>
                  </a:solidFill>
                </a:uFill>
                <a:latin typeface="Lato"/>
                <a:ea typeface="Lato"/>
              </a:rPr>
              <a:t>10+ years of software development experience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Git</a:t>
            </a: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Git is a </a:t>
            </a:r>
            <a:r>
              <a:rPr b="0" lang="en-US" sz="1300" spc="-1" strike="noStrike" u="sng">
                <a:solidFill>
                  <a:srgbClr val="0000ff"/>
                </a:solidFill>
                <a:uFill>
                  <a:solidFill>
                    <a:srgbClr val="ffffff"/>
                  </a:solidFill>
                </a:uFill>
                <a:latin typeface="Lato"/>
                <a:ea typeface="Lato"/>
                <a:hlinkClick r:id="rId1"/>
              </a:rPr>
              <a:t>free and open source</a:t>
            </a:r>
            <a:r>
              <a:rPr b="0" lang="en-US" sz="1300" spc="-1" strike="noStrike">
                <a:solidFill>
                  <a:srgbClr val="595959"/>
                </a:solidFill>
                <a:uFill>
                  <a:solidFill>
                    <a:srgbClr val="ffffff"/>
                  </a:solidFill>
                </a:uFill>
                <a:latin typeface="Lato"/>
                <a:ea typeface="Lato"/>
              </a:rPr>
              <a:t> distributed version control system designed to handle everything from small to very large projects with speed and efficiency. (</a:t>
            </a:r>
            <a:r>
              <a:rPr b="0" lang="en-US" sz="1300" spc="-1" strike="noStrike" u="sng">
                <a:solidFill>
                  <a:srgbClr val="0000ff"/>
                </a:solidFill>
                <a:uFill>
                  <a:solidFill>
                    <a:srgbClr val="ffffff"/>
                  </a:solidFill>
                </a:uFill>
                <a:latin typeface="Lato"/>
                <a:ea typeface="Lato"/>
                <a:hlinkClick r:id="rId2"/>
              </a:rPr>
              <a:t>https://git-scm.com/</a:t>
            </a:r>
            <a:r>
              <a:rPr b="0" lang="en-US" sz="1300" spc="-1" strike="noStrike">
                <a:solidFill>
                  <a:srgbClr val="595959"/>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Why do we need Git?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Developers spread across multiple locations, time zones; Code tracking; Centralized control etc.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Install Git.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Advanced Java</a:t>
            </a:r>
            <a:endParaRPr b="0" lang="en-US" sz="1800" spc="-1" strike="noStrike">
              <a:solidFill>
                <a:srgbClr val="000000"/>
              </a:solidFill>
              <a:uFill>
                <a:solidFill>
                  <a:srgbClr val="ffffff"/>
                </a:solidFill>
              </a:uFill>
              <a:latin typeface="Arial"/>
            </a:endParaRPr>
          </a:p>
        </p:txBody>
      </p:sp>
      <p:sp>
        <p:nvSpPr>
          <p:cNvPr id="108"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Reflection: Soul of Spring</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Multithreading: </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Reflection</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1" lang="en-US" sz="1300" spc="-1" strike="noStrike">
                <a:solidFill>
                  <a:srgbClr val="222222"/>
                </a:solidFill>
                <a:uFill>
                  <a:solidFill>
                    <a:srgbClr val="ffffff"/>
                  </a:solidFill>
                </a:uFill>
                <a:latin typeface="Lato"/>
                <a:ea typeface="Lato"/>
              </a:rPr>
              <a:t>Java Reflection</a:t>
            </a:r>
            <a:r>
              <a:rPr b="0" lang="en-US" sz="1300" spc="-1" strike="noStrike">
                <a:solidFill>
                  <a:srgbClr val="222222"/>
                </a:solidFill>
                <a:uFill>
                  <a:solidFill>
                    <a:srgbClr val="ffffff"/>
                  </a:solidFill>
                </a:uFill>
                <a:latin typeface="Lato"/>
                <a:ea typeface="Lato"/>
              </a:rPr>
              <a:t> makes it possible to inspect classes, interfaces, fields, annotations and methods at runtime, without knowing the names of the classes, methods etc.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Spring uses Reflection to find annotated Java Classes, methods, variables etc.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Spring is not intrusive to Java code by using reflection.</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Multithreading</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Multithreading (Concurrency) allows the system to do more than one thing at a time.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Extends Thread, Implements Runnable, Implements Callable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Lambda expression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Synchronization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ConcurrentHashMap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Readwrite Locks</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Iterator</a:t>
            </a:r>
            <a:endParaRPr b="0" lang="en-US" sz="1800" spc="-1" strike="noStrike">
              <a:solidFill>
                <a:srgbClr val="000000"/>
              </a:solidFill>
              <a:uFill>
                <a:solidFill>
                  <a:srgbClr val="ffffff"/>
                </a:solidFill>
              </a:uFill>
              <a:latin typeface="Arial"/>
            </a:endParaRPr>
          </a:p>
        </p:txBody>
      </p:sp>
      <p:sp>
        <p:nvSpPr>
          <p:cNvPr id="114"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15000"/>
              </a:lnSpc>
            </a:pPr>
            <a:r>
              <a:rPr b="0" lang="en-US" sz="1300" spc="-1" strike="noStrike">
                <a:solidFill>
                  <a:srgbClr val="000000"/>
                </a:solidFill>
                <a:uFill>
                  <a:solidFill>
                    <a:srgbClr val="ffffff"/>
                  </a:solidFill>
                </a:uFill>
                <a:latin typeface="Lato"/>
                <a:ea typeface="Lato"/>
              </a:rPr>
              <a:t>Iterator pattern is very commonly used design pattern in Java. This pattern is used to get a way to access the elements of a collection object in sequential manner </a:t>
            </a:r>
            <a:r>
              <a:rPr b="1" i="1" lang="en-US" sz="1300" spc="-1" strike="noStrike" u="sng">
                <a:solidFill>
                  <a:srgbClr val="000000"/>
                </a:solidFill>
                <a:uFill>
                  <a:solidFill>
                    <a:srgbClr val="ffffff"/>
                  </a:solidFill>
                </a:uFill>
                <a:latin typeface="Lato"/>
                <a:ea typeface="Lato"/>
              </a:rPr>
              <a:t>without </a:t>
            </a:r>
            <a:r>
              <a:rPr b="0" lang="en-US" sz="1300" spc="-1" strike="noStrike">
                <a:solidFill>
                  <a:srgbClr val="000000"/>
                </a:solidFill>
                <a:uFill>
                  <a:solidFill>
                    <a:srgbClr val="ffffff"/>
                  </a:solidFill>
                </a:uFill>
                <a:latin typeface="Lato"/>
                <a:ea typeface="Lato"/>
              </a:rPr>
              <a:t>any need to know its underlying representation.</a:t>
            </a:r>
            <a:endParaRPr b="0" lang="en-US" sz="1800" spc="-1" strike="noStrike">
              <a:solidFill>
                <a:srgbClr val="000000"/>
              </a:solidFill>
              <a:uFill>
                <a:solidFill>
                  <a:srgbClr val="ffffff"/>
                </a:solidFill>
              </a:uFill>
              <a:latin typeface="Arial"/>
            </a:endParaRPr>
          </a:p>
          <a:p>
            <a:pPr>
              <a:lnSpc>
                <a:spcPct val="115000"/>
              </a:lnSpc>
            </a:pPr>
            <a:r>
              <a:rPr b="0" lang="en-US" sz="1300" spc="-1" strike="noStrike">
                <a:solidFill>
                  <a:srgbClr val="000000"/>
                </a:solidFill>
                <a:uFill>
                  <a:solidFill>
                    <a:srgbClr val="ffffff"/>
                  </a:solidFill>
                </a:uFill>
                <a:latin typeface="Lato"/>
                <a:ea typeface="Lato"/>
              </a:rPr>
              <a:t>Iterator is implemented by basic Java library.</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Generics</a:t>
            </a:r>
            <a:endParaRPr b="0" lang="en-US" sz="1800" spc="-1" strike="noStrike">
              <a:solidFill>
                <a:srgbClr val="000000"/>
              </a:solidFill>
              <a:uFill>
                <a:solidFill>
                  <a:srgbClr val="ffffff"/>
                </a:solidFill>
              </a:uFill>
              <a:latin typeface="Arial"/>
            </a:endParaRPr>
          </a:p>
        </p:txBody>
      </p:sp>
      <p:sp>
        <p:nvSpPr>
          <p:cNvPr id="116"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222222"/>
                </a:solidFill>
                <a:uFill>
                  <a:solidFill>
                    <a:srgbClr val="ffffff"/>
                  </a:solidFill>
                </a:uFill>
                <a:latin typeface="Lato"/>
                <a:ea typeface="Lato"/>
              </a:rPr>
              <a:t>Designed to extend Java's Type System to allow “a type or method to operate on objects of various types while providing compile-time type safety”.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It avoids ClassCastException in most cases.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A simple example: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Map&lt;K,V&gt;, K and V are Generics that can be replaced by any Class.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Map&lt;Integer, String&gt; map;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Map&lt;int, String&gt; does NOT work - primitive type is not allowed.</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Regular Expression</a:t>
            </a: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Regular expression helps to match a specific sequence of Strings by pre-defined syntax.</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[abc]                a, b, or c (simple class)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[^abc]            Any character except a, b, or c (negation)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                         Any character (may or may not match </a:t>
            </a:r>
            <a:r>
              <a:rPr b="0" lang="en-US" sz="1300" spc="-1" strike="noStrike" u="sng">
                <a:solidFill>
                  <a:srgbClr val="0000ff"/>
                </a:solidFill>
                <a:uFill>
                  <a:solidFill>
                    <a:srgbClr val="ffffff"/>
                  </a:solidFill>
                </a:uFill>
                <a:latin typeface="Lato"/>
                <a:ea typeface="Lato"/>
                <a:hlinkClick r:id="rId1"/>
              </a:rPr>
              <a:t>line terminators</a:t>
            </a:r>
            <a:r>
              <a:rPr b="0" lang="en-US" sz="1300" spc="-1" strike="noStrike">
                <a:solidFill>
                  <a:srgbClr val="353833"/>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\d                     A digit: [0-9]</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\D                    A non-digit: [^0-9]</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Regular Expression</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000000"/>
                </a:solidFill>
                <a:uFill>
                  <a:solidFill>
                    <a:srgbClr val="ffffff"/>
                  </a:solidFill>
                </a:uFill>
                <a:latin typeface="Lato"/>
                <a:ea typeface="Lato"/>
              </a:rPr>
              <a:t>String line = </a:t>
            </a:r>
            <a:r>
              <a:rPr b="1" lang="en-US" sz="1300" spc="-1" strike="noStrike">
                <a:solidFill>
                  <a:srgbClr val="008000"/>
                </a:solidFill>
                <a:uFill>
                  <a:solidFill>
                    <a:srgbClr val="ffffff"/>
                  </a:solidFill>
                </a:uFill>
                <a:latin typeface="Lato"/>
                <a:ea typeface="Lato"/>
              </a:rPr>
              <a:t>"JDK8u144k"</a:t>
            </a: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String pattern = </a:t>
            </a:r>
            <a:r>
              <a:rPr b="1" lang="en-US" sz="1300" spc="-1" strike="noStrike">
                <a:solidFill>
                  <a:srgbClr val="008000"/>
                </a:solidFill>
                <a:uFill>
                  <a:solidFill>
                    <a:srgbClr val="ffffff"/>
                  </a:solidFill>
                </a:uFill>
                <a:latin typeface="Lato"/>
                <a:ea typeface="Lato"/>
              </a:rPr>
              <a:t>"</a:t>
            </a:r>
            <a:r>
              <a:rPr b="1" lang="en-US" sz="1300" spc="-1" strike="noStrike">
                <a:solidFill>
                  <a:srgbClr val="000080"/>
                </a:solidFill>
                <a:uFill>
                  <a:solidFill>
                    <a:srgbClr val="ffffff"/>
                  </a:solidFill>
                </a:uFill>
                <a:latin typeface="Lato"/>
                <a:ea typeface="Lato"/>
              </a:rPr>
              <a:t>\\</a:t>
            </a:r>
            <a:r>
              <a:rPr b="1" lang="en-US" sz="1300" spc="-1" strike="noStrike">
                <a:solidFill>
                  <a:srgbClr val="008000"/>
                </a:solidFill>
                <a:uFill>
                  <a:solidFill>
                    <a:srgbClr val="ffffff"/>
                  </a:solidFill>
                </a:uFill>
                <a:latin typeface="Lato"/>
                <a:ea typeface="Lato"/>
              </a:rPr>
              <a:t>d+"</a:t>
            </a: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Pattern r = Pattern.</a:t>
            </a:r>
            <a:r>
              <a:rPr b="0" i="1" lang="en-US" sz="1300" spc="-1" strike="noStrike">
                <a:solidFill>
                  <a:srgbClr val="000000"/>
                </a:solidFill>
                <a:uFill>
                  <a:solidFill>
                    <a:srgbClr val="ffffff"/>
                  </a:solidFill>
                </a:uFill>
                <a:latin typeface="Lato"/>
                <a:ea typeface="Lato"/>
              </a:rPr>
              <a:t>compile</a:t>
            </a:r>
            <a:r>
              <a:rPr b="0" lang="en-US" sz="1300" spc="-1" strike="noStrike">
                <a:solidFill>
                  <a:srgbClr val="000000"/>
                </a:solidFill>
                <a:uFill>
                  <a:solidFill>
                    <a:srgbClr val="ffffff"/>
                  </a:solidFill>
                </a:uFill>
                <a:latin typeface="Lato"/>
                <a:ea typeface="Lato"/>
              </a:rPr>
              <a:t>(pattern);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Matcher m = r.matcher(line);</a:t>
            </a:r>
            <a:endParaRPr b="0" lang="en-US" sz="1800" spc="-1" strike="noStrike">
              <a:solidFill>
                <a:srgbClr val="000000"/>
              </a:solidFill>
              <a:uFill>
                <a:solidFill>
                  <a:srgbClr val="ffffff"/>
                </a:solidFill>
              </a:uFill>
              <a:latin typeface="Arial"/>
            </a:endParaRPr>
          </a:p>
          <a:p>
            <a:pPr>
              <a:lnSpc>
                <a:spcPct val="100000"/>
              </a:lnSpc>
            </a:pPr>
            <a:r>
              <a:rPr b="1" lang="en-US" sz="1300" spc="-1" strike="noStrike">
                <a:solidFill>
                  <a:srgbClr val="000080"/>
                </a:solidFill>
                <a:uFill>
                  <a:solidFill>
                    <a:srgbClr val="ffffff"/>
                  </a:solidFill>
                </a:uFill>
                <a:latin typeface="Lato"/>
                <a:ea typeface="Lato"/>
              </a:rPr>
              <a:t>while </a:t>
            </a:r>
            <a:r>
              <a:rPr b="0" lang="en-US" sz="1300" spc="-1" strike="noStrike">
                <a:solidFill>
                  <a:srgbClr val="000000"/>
                </a:solidFill>
                <a:uFill>
                  <a:solidFill>
                    <a:srgbClr val="ffffff"/>
                  </a:solidFill>
                </a:uFill>
                <a:latin typeface="Lato"/>
                <a:ea typeface="Lato"/>
              </a:rPr>
              <a:t>(m.find( ))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System.</a:t>
            </a:r>
            <a:r>
              <a:rPr b="1" i="1" lang="en-US" sz="1300" spc="-1" strike="noStrike">
                <a:solidFill>
                  <a:srgbClr val="660e7a"/>
                </a:solidFill>
                <a:uFill>
                  <a:solidFill>
                    <a:srgbClr val="ffffff"/>
                  </a:solidFill>
                </a:uFill>
                <a:latin typeface="Lato"/>
                <a:ea typeface="Lato"/>
              </a:rPr>
              <a:t>out</a:t>
            </a:r>
            <a:r>
              <a:rPr b="0" lang="en-US" sz="1300" spc="-1" strike="noStrike">
                <a:solidFill>
                  <a:srgbClr val="000000"/>
                </a:solidFill>
                <a:uFill>
                  <a:solidFill>
                    <a:srgbClr val="ffffff"/>
                  </a:solidFill>
                </a:uFill>
                <a:latin typeface="Lato"/>
                <a:ea typeface="Lato"/>
              </a:rPr>
              <a:t>.println(</a:t>
            </a:r>
            <a:r>
              <a:rPr b="1" lang="en-US" sz="1300" spc="-1" strike="noStrike">
                <a:solidFill>
                  <a:srgbClr val="008000"/>
                </a:solidFill>
                <a:uFill>
                  <a:solidFill>
                    <a:srgbClr val="ffffff"/>
                  </a:solidFill>
                </a:uFill>
                <a:latin typeface="Lato"/>
                <a:ea typeface="Lato"/>
              </a:rPr>
              <a:t>"Found value: " </a:t>
            </a:r>
            <a:r>
              <a:rPr b="0" lang="en-US" sz="1300" spc="-1" strike="noStrike">
                <a:solidFill>
                  <a:srgbClr val="000000"/>
                </a:solidFill>
                <a:uFill>
                  <a:solidFill>
                    <a:srgbClr val="ffffff"/>
                  </a:solidFill>
                </a:uFill>
                <a:latin typeface="Lato"/>
                <a:ea typeface="Lato"/>
              </a:rPr>
              <a:t>+ m.group()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Stream</a:t>
            </a:r>
            <a:endParaRPr b="0" lang="en-US" sz="1800" spc="-1" strike="noStrike">
              <a:solidFill>
                <a:srgbClr val="000000"/>
              </a:solidFill>
              <a:uFill>
                <a:solidFill>
                  <a:srgbClr val="ffffff"/>
                </a:solidFill>
              </a:uFill>
              <a:latin typeface="Arial"/>
            </a:endParaRPr>
          </a:p>
        </p:txBody>
      </p:sp>
      <p:sp>
        <p:nvSpPr>
          <p:cNvPr id="122"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Stream makes Java Collection a pipeline that can be freely manipulated.</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List&lt;String&gt; strings = Arrays.</a:t>
            </a:r>
            <a:r>
              <a:rPr b="0" i="1" lang="en-US" sz="900" spc="-1" strike="noStrike">
                <a:solidFill>
                  <a:srgbClr val="000000"/>
                </a:solidFill>
                <a:uFill>
                  <a:solidFill>
                    <a:srgbClr val="ffffff"/>
                  </a:solidFill>
                </a:uFill>
                <a:latin typeface="Courier New"/>
                <a:ea typeface="Courier New"/>
              </a:rPr>
              <a:t>asList</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8000"/>
                </a:solidFill>
                <a:uFill>
                  <a:solidFill>
                    <a:srgbClr val="ffffff"/>
                  </a:solidFill>
                </a:uFill>
                <a:latin typeface="Courier New"/>
                <a:ea typeface="Courier New"/>
              </a:rPr>
              <a:t>"abc"</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"bc"</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"efg"</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"abcd"</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8000"/>
                </a:solidFill>
                <a:uFill>
                  <a:solidFill>
                    <a:srgbClr val="ffffff"/>
                  </a:solidFill>
                </a:uFill>
                <a:latin typeface="Courier New"/>
                <a:ea typeface="Courier New"/>
              </a:rPr>
              <a:t>""</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"jkl"</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a:lnSpc>
                <a:spcPct val="100000"/>
              </a:lnSpc>
            </a:pPr>
            <a:r>
              <a:rPr b="1" lang="en-US" sz="900" spc="-1" strike="noStrike">
                <a:solidFill>
                  <a:srgbClr val="00008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long </a:t>
            </a:r>
            <a:r>
              <a:rPr b="0" lang="en-US" sz="900" spc="-1" strike="noStrike">
                <a:solidFill>
                  <a:srgbClr val="000000"/>
                </a:solidFill>
                <a:uFill>
                  <a:solidFill>
                    <a:srgbClr val="ffffff"/>
                  </a:solidFill>
                </a:uFill>
                <a:latin typeface="Courier New"/>
                <a:ea typeface="Courier New"/>
              </a:rPr>
              <a:t>count = strings.stream().filter(string -&gt; string.length() == </a:t>
            </a:r>
            <a:r>
              <a:rPr b="0" lang="en-US" sz="900" spc="-1" strike="noStrike">
                <a:solidFill>
                  <a:srgbClr val="0000ff"/>
                </a:solidFill>
                <a:uFill>
                  <a:solidFill>
                    <a:srgbClr val="ffffff"/>
                  </a:solidFill>
                </a:uFill>
                <a:latin typeface="Courier New"/>
                <a:ea typeface="Courier New"/>
              </a:rPr>
              <a:t>3</a:t>
            </a:r>
            <a:r>
              <a:rPr b="0" lang="en-US" sz="900" spc="-1" strike="noStrike">
                <a:solidFill>
                  <a:srgbClr val="000000"/>
                </a:solidFill>
                <a:uFill>
                  <a:solidFill>
                    <a:srgbClr val="ffffff"/>
                  </a:solidFill>
                </a:uFill>
                <a:latin typeface="Courier New"/>
                <a:ea typeface="Courier New"/>
              </a:rPr>
              <a:t>).count();</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a:t>
            </a:r>
            <a:r>
              <a:rPr b="1" lang="en-US" sz="900" spc="-1" strike="noStrike">
                <a:solidFill>
                  <a:srgbClr val="008000"/>
                </a:solidFill>
                <a:uFill>
                  <a:solidFill>
                    <a:srgbClr val="ffffff"/>
                  </a:solidFill>
                </a:uFill>
                <a:latin typeface="Courier New"/>
                <a:ea typeface="Courier New"/>
              </a:rPr>
              <a:t>"Strings of length 3: " </a:t>
            </a:r>
            <a:r>
              <a:rPr b="0" lang="en-US" sz="900" spc="-1" strike="noStrike">
                <a:solidFill>
                  <a:srgbClr val="000000"/>
                </a:solidFill>
                <a:uFill>
                  <a:solidFill>
                    <a:srgbClr val="ffffff"/>
                  </a:solidFill>
                </a:uFill>
                <a:latin typeface="Courier New"/>
                <a:ea typeface="Courier New"/>
              </a:rPr>
              <a:t>+ count);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strings.stream().map(s -&gt; s.toUpperCase()).forEach(System.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.println(strings.stream().reduce((a,b) -&gt; a + b).get());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Annotation</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222222"/>
                </a:solidFill>
                <a:uFill>
                  <a:solidFill>
                    <a:srgbClr val="ffffff"/>
                  </a:solidFill>
                </a:uFill>
                <a:latin typeface="Lato"/>
                <a:ea typeface="Lato"/>
              </a:rPr>
              <a:t>In the </a:t>
            </a:r>
            <a:r>
              <a:rPr b="1" lang="en-US" sz="1300" spc="-1" strike="noStrike">
                <a:solidFill>
                  <a:srgbClr val="222222"/>
                </a:solidFill>
                <a:uFill>
                  <a:solidFill>
                    <a:srgbClr val="ffffff"/>
                  </a:solidFill>
                </a:uFill>
                <a:latin typeface="Lato"/>
                <a:ea typeface="Lato"/>
              </a:rPr>
              <a:t>Java</a:t>
            </a:r>
            <a:r>
              <a:rPr b="0" lang="en-US" sz="1300" spc="-1" strike="noStrike">
                <a:solidFill>
                  <a:srgbClr val="222222"/>
                </a:solidFill>
                <a:uFill>
                  <a:solidFill>
                    <a:srgbClr val="ffffff"/>
                  </a:solidFill>
                </a:uFill>
                <a:latin typeface="Lato"/>
                <a:ea typeface="Lato"/>
              </a:rPr>
              <a:t> computer programming language, an </a:t>
            </a:r>
            <a:r>
              <a:rPr b="1" lang="en-US" sz="1300" spc="-1" strike="noStrike">
                <a:solidFill>
                  <a:srgbClr val="222222"/>
                </a:solidFill>
                <a:uFill>
                  <a:solidFill>
                    <a:srgbClr val="ffffff"/>
                  </a:solidFill>
                </a:uFill>
                <a:latin typeface="Lato"/>
                <a:ea typeface="Lato"/>
              </a:rPr>
              <a:t>annotation</a:t>
            </a:r>
            <a:r>
              <a:rPr b="0" lang="en-US" sz="1300" spc="-1" strike="noStrike">
                <a:solidFill>
                  <a:srgbClr val="222222"/>
                </a:solidFill>
                <a:uFill>
                  <a:solidFill>
                    <a:srgbClr val="ffffff"/>
                  </a:solidFill>
                </a:uFill>
                <a:latin typeface="Lato"/>
                <a:ea typeface="Lato"/>
              </a:rPr>
              <a:t> is a form of syntactic metadata that can be added to </a:t>
            </a:r>
            <a:r>
              <a:rPr b="1" lang="en-US" sz="1300" spc="-1" strike="noStrike">
                <a:solidFill>
                  <a:srgbClr val="222222"/>
                </a:solidFill>
                <a:uFill>
                  <a:solidFill>
                    <a:srgbClr val="ffffff"/>
                  </a:solidFill>
                </a:uFill>
                <a:latin typeface="Lato"/>
                <a:ea typeface="Lato"/>
              </a:rPr>
              <a:t>Java</a:t>
            </a:r>
            <a:r>
              <a:rPr b="0" lang="en-US" sz="1300" spc="-1" strike="noStrike">
                <a:solidFill>
                  <a:srgbClr val="222222"/>
                </a:solidFill>
                <a:uFill>
                  <a:solidFill>
                    <a:srgbClr val="ffffff"/>
                  </a:solidFill>
                </a:uFill>
                <a:latin typeface="Lato"/>
                <a:ea typeface="Lato"/>
              </a:rPr>
              <a:t> source code.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It’s one of the most important feature that Spring relies on:</a:t>
            </a:r>
            <a:endParaRPr b="0" lang="en-US" sz="1800" spc="-1" strike="noStrike">
              <a:solidFill>
                <a:srgbClr val="000000"/>
              </a:solidFill>
              <a:uFill>
                <a:solidFill>
                  <a:srgbClr val="ffffff"/>
                </a:solidFill>
              </a:uFill>
              <a:latin typeface="Arial"/>
            </a:endParaRPr>
          </a:p>
          <a:p>
            <a:pPr>
              <a:lnSpc>
                <a:spcPct val="100000"/>
              </a:lnSpc>
            </a:pPr>
            <a:r>
              <a:rPr b="1" lang="en-US" sz="900" spc="-1" strike="noStrike">
                <a:solidFill>
                  <a:srgbClr val="808000"/>
                </a:solidFill>
                <a:uFill>
                  <a:solidFill>
                    <a:srgbClr val="ffffff"/>
                  </a:solidFill>
                </a:uFill>
                <a:latin typeface="Courier New"/>
                <a:ea typeface="Courier New"/>
              </a:rPr>
              <a:t>@SpringBootApplication</a:t>
            </a:r>
            <a:endParaRPr b="0" lang="en-US" sz="1800" spc="-1" strike="noStrike">
              <a:solidFill>
                <a:srgbClr val="000000"/>
              </a:solidFill>
              <a:uFill>
                <a:solidFill>
                  <a:srgbClr val="ffffff"/>
                </a:solidFill>
              </a:uFill>
              <a:latin typeface="Arial"/>
            </a:endParaRPr>
          </a:p>
          <a:p>
            <a:pPr>
              <a:lnSpc>
                <a:spcPct val="100000"/>
              </a:lnSpc>
            </a:pPr>
            <a:r>
              <a:rPr b="1" lang="en-US" sz="900" spc="-1" strike="noStrike">
                <a:solidFill>
                  <a:srgbClr val="000080"/>
                </a:solidFill>
                <a:uFill>
                  <a:solidFill>
                    <a:srgbClr val="ffffff"/>
                  </a:solidFill>
                </a:uFill>
                <a:latin typeface="Courier New"/>
                <a:ea typeface="Courier New"/>
              </a:rPr>
              <a:t>public class </a:t>
            </a:r>
            <a:r>
              <a:rPr b="0" lang="en-US" sz="900" spc="-1" strike="noStrike">
                <a:solidFill>
                  <a:srgbClr val="000000"/>
                </a:solidFill>
                <a:uFill>
                  <a:solidFill>
                    <a:srgbClr val="ffffff"/>
                  </a:solidFill>
                </a:uFill>
                <a:latin typeface="Courier New"/>
                <a:ea typeface="Courier New"/>
              </a:rPr>
              <a:t>Boot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public static void </a:t>
            </a:r>
            <a:r>
              <a:rPr b="0" lang="en-US" sz="900" spc="-1" strike="noStrike">
                <a:solidFill>
                  <a:srgbClr val="000000"/>
                </a:solidFill>
                <a:uFill>
                  <a:solidFill>
                    <a:srgbClr val="ffffff"/>
                  </a:solidFill>
                </a:uFill>
                <a:latin typeface="Courier New"/>
                <a:ea typeface="Courier New"/>
              </a:rPr>
              <a:t>main(String[] args) </a:t>
            </a:r>
            <a:r>
              <a:rPr b="1" lang="en-US" sz="900" spc="-1" strike="noStrike">
                <a:solidFill>
                  <a:srgbClr val="000080"/>
                </a:solidFill>
                <a:uFill>
                  <a:solidFill>
                    <a:srgbClr val="ffffff"/>
                  </a:solidFill>
                </a:uFill>
                <a:latin typeface="Courier New"/>
                <a:ea typeface="Courier New"/>
              </a:rPr>
              <a:t>throws </a:t>
            </a:r>
            <a:r>
              <a:rPr b="0" lang="en-US" sz="900" spc="-1" strike="noStrike">
                <a:solidFill>
                  <a:srgbClr val="000000"/>
                </a:solidFill>
                <a:uFill>
                  <a:solidFill>
                    <a:srgbClr val="ffffff"/>
                  </a:solidFill>
                </a:uFill>
                <a:latin typeface="Courier New"/>
                <a:ea typeface="Courier New"/>
              </a:rPr>
              <a:t>Exception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SpringApplication.</a:t>
            </a:r>
            <a:r>
              <a:rPr b="0" i="1" lang="en-US" sz="900" spc="-1" strike="noStrike">
                <a:solidFill>
                  <a:srgbClr val="000000"/>
                </a:solidFill>
                <a:uFill>
                  <a:solidFill>
                    <a:srgbClr val="ffffff"/>
                  </a:solidFill>
                </a:uFill>
                <a:latin typeface="Courier New"/>
                <a:ea typeface="Courier New"/>
              </a:rPr>
              <a:t>run</a:t>
            </a:r>
            <a:r>
              <a:rPr b="0" lang="en-US" sz="900" spc="-1" strike="noStrike">
                <a:solidFill>
                  <a:srgbClr val="000000"/>
                </a:solidFill>
                <a:uFill>
                  <a:solidFill>
                    <a:srgbClr val="ffffff"/>
                  </a:solidFill>
                </a:uFill>
                <a:latin typeface="Courier New"/>
                <a:ea typeface="Courier New"/>
              </a:rPr>
              <a:t>(Boot.</a:t>
            </a:r>
            <a:r>
              <a:rPr b="1" lang="en-US" sz="900" spc="-1" strike="noStrike">
                <a:solidFill>
                  <a:srgbClr val="000080"/>
                </a:solidFill>
                <a:uFill>
                  <a:solidFill>
                    <a:srgbClr val="ffffff"/>
                  </a:solidFill>
                </a:uFill>
                <a:latin typeface="Courier New"/>
                <a:ea typeface="Courier New"/>
              </a:rPr>
              <a:t>class</a:t>
            </a:r>
            <a:r>
              <a:rPr b="0" lang="en-US" sz="900" spc="-1" strike="noStrike">
                <a:solidFill>
                  <a:srgbClr val="000000"/>
                </a:solidFill>
                <a:uFill>
                  <a:solidFill>
                    <a:srgbClr val="ffffff"/>
                  </a:solidFill>
                </a:uFill>
                <a:latin typeface="Courier New"/>
                <a:ea typeface="Courier New"/>
              </a:rPr>
              <a:t>, args);</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Introduction</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EE was formerly known as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2 Platform, Enterprise Edition or J2EE. The platform uses the object-oriented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programming language.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EE extends the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Platform, Standard Edition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SE), providing an API for object-relational mapping, distributed and multi-tier architectures, and web services.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22222"/>
                </a:solidFill>
                <a:uFill>
                  <a:solidFill>
                    <a:srgbClr val="ffffff"/>
                  </a:solidFill>
                </a:uFill>
                <a:latin typeface="Arial"/>
                <a:ea typeface="Arial"/>
              </a:rPr>
              <a:t>JavaEE is a set of standards - not a programming language.</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Lambda</a:t>
            </a:r>
            <a:endParaRPr b="0" lang="en-US" sz="1800" spc="-1" strike="noStrike">
              <a:solidFill>
                <a:srgbClr val="000000"/>
              </a:solidFill>
              <a:uFill>
                <a:solidFill>
                  <a:srgbClr val="ffffff"/>
                </a:solidFill>
              </a:uFill>
              <a:latin typeface="Arial"/>
            </a:endParaRPr>
          </a:p>
        </p:txBody>
      </p:sp>
      <p:sp>
        <p:nvSpPr>
          <p:cNvPr id="126"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A lambda expression represents an anonymous function. The basic format is ()-&gt;{expression}</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Callable&lt;String&gt; c = () -&gt; {Thread.</a:t>
            </a:r>
            <a:r>
              <a:rPr b="0" i="1" lang="en-US" sz="900" spc="-1" strike="noStrike">
                <a:solidFill>
                  <a:srgbClr val="000000"/>
                </a:solidFill>
                <a:uFill>
                  <a:solidFill>
                    <a:srgbClr val="ffffff"/>
                  </a:solidFill>
                </a:uFill>
                <a:latin typeface="Courier New"/>
                <a:ea typeface="Courier New"/>
              </a:rPr>
              <a:t>sleep</a:t>
            </a:r>
            <a:r>
              <a:rPr b="0" lang="en-US" sz="900" spc="-1" strike="noStrike">
                <a:solidFill>
                  <a:srgbClr val="000000"/>
                </a:solidFill>
                <a:uFill>
                  <a:solidFill>
                    <a:srgbClr val="ffffff"/>
                  </a:solidFill>
                </a:uFill>
                <a:latin typeface="Courier New"/>
                <a:ea typeface="Courier New"/>
              </a:rPr>
              <a:t>(</a:t>
            </a:r>
            <a:r>
              <a:rPr b="0" lang="en-US" sz="900" spc="-1" strike="noStrike">
                <a:solidFill>
                  <a:srgbClr val="0000ff"/>
                </a:solidFill>
                <a:uFill>
                  <a:solidFill>
                    <a:srgbClr val="ffffff"/>
                  </a:solidFill>
                </a:uFill>
                <a:latin typeface="Courier New"/>
                <a:ea typeface="Courier New"/>
              </a:rPr>
              <a:t>2000</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0080"/>
                </a:solidFill>
                <a:uFill>
                  <a:solidFill>
                    <a:srgbClr val="ffffff"/>
                  </a:solidFill>
                </a:uFill>
                <a:latin typeface="Courier New"/>
                <a:ea typeface="Courier New"/>
              </a:rPr>
              <a:t>return </a:t>
            </a:r>
            <a:r>
              <a:rPr b="0" lang="en-US" sz="900" spc="-1" strike="noStrike">
                <a:solidFill>
                  <a:srgbClr val="660e7a"/>
                </a:solidFill>
                <a:uFill>
                  <a:solidFill>
                    <a:srgbClr val="ffffff"/>
                  </a:solidFill>
                </a:uFill>
                <a:latin typeface="Courier New"/>
                <a:ea typeface="Courier New"/>
              </a:rPr>
              <a:t>a</a:t>
            </a:r>
            <a:r>
              <a:rPr b="0" lang="en-US" sz="900" spc="-1" strike="noStrike">
                <a:solidFill>
                  <a:srgbClr val="000000"/>
                </a:solidFill>
                <a:uFill>
                  <a:solidFill>
                    <a:srgbClr val="ffffff"/>
                  </a:solidFill>
                </a:uFill>
                <a:latin typeface="Courier New"/>
                <a:ea typeface="Courier New"/>
              </a:rPr>
              <a:t>.substring(</a:t>
            </a:r>
            <a:r>
              <a:rPr b="0" lang="en-US" sz="900" spc="-1" strike="noStrike">
                <a:solidFill>
                  <a:srgbClr val="0000ff"/>
                </a:solidFill>
                <a:uFill>
                  <a:solidFill>
                    <a:srgbClr val="ffffff"/>
                  </a:solidFill>
                </a:uFill>
                <a:latin typeface="Courier New"/>
                <a:ea typeface="Courier New"/>
              </a:rPr>
              <a:t>1</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r>
              <a:rPr b="0" lang="en-US" sz="1300" spc="-1" strike="noStrike">
                <a:solidFill>
                  <a:srgbClr val="595959"/>
                </a:solidFill>
                <a:uFill>
                  <a:solidFill>
                    <a:srgbClr val="ffffff"/>
                  </a:solidFill>
                </a:uFill>
                <a:latin typeface="Lato"/>
                <a:ea typeface="Lato"/>
              </a:rPr>
              <a:t>Before Java 8, it’s so painful....</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c = </a:t>
            </a:r>
            <a:r>
              <a:rPr b="1" lang="en-US" sz="900" spc="-1" strike="noStrike">
                <a:solidFill>
                  <a:srgbClr val="000080"/>
                </a:solidFill>
                <a:uFill>
                  <a:solidFill>
                    <a:srgbClr val="ffffff"/>
                  </a:solidFill>
                </a:uFill>
                <a:latin typeface="Courier New"/>
                <a:ea typeface="Courier New"/>
              </a:rPr>
              <a:t>new </a:t>
            </a:r>
            <a:r>
              <a:rPr b="0" lang="en-US" sz="900" spc="-1" strike="noStrike">
                <a:solidFill>
                  <a:srgbClr val="000000"/>
                </a:solidFill>
                <a:uFill>
                  <a:solidFill>
                    <a:srgbClr val="ffffff"/>
                  </a:solidFill>
                </a:uFill>
                <a:latin typeface="Courier New"/>
                <a:ea typeface="Courier New"/>
              </a:rPr>
              <a:t>Callable&lt;String&gt;() {</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808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public </a:t>
            </a:r>
            <a:r>
              <a:rPr b="0" lang="en-US" sz="900" spc="-1" strike="noStrike">
                <a:solidFill>
                  <a:srgbClr val="000000"/>
                </a:solidFill>
                <a:uFill>
                  <a:solidFill>
                    <a:srgbClr val="ffffff"/>
                  </a:solidFill>
                </a:uFill>
                <a:latin typeface="Courier New"/>
                <a:ea typeface="Courier New"/>
              </a:rPr>
              <a:t>String call() </a:t>
            </a:r>
            <a:r>
              <a:rPr b="1" lang="en-US" sz="900" spc="-1" strike="noStrike">
                <a:solidFill>
                  <a:srgbClr val="000080"/>
                </a:solidFill>
                <a:uFill>
                  <a:solidFill>
                    <a:srgbClr val="ffffff"/>
                  </a:solidFill>
                </a:uFill>
                <a:latin typeface="Courier New"/>
                <a:ea typeface="Courier New"/>
              </a:rPr>
              <a:t>throws </a:t>
            </a:r>
            <a:r>
              <a:rPr b="0" lang="en-US" sz="900" spc="-1" strike="noStrike">
                <a:solidFill>
                  <a:srgbClr val="000000"/>
                </a:solidFill>
                <a:uFill>
                  <a:solidFill>
                    <a:srgbClr val="ffffff"/>
                  </a:solidFill>
                </a:uFill>
                <a:latin typeface="Courier New"/>
                <a:ea typeface="Courier New"/>
              </a:rPr>
              <a:t>Exception {</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Thread.</a:t>
            </a:r>
            <a:r>
              <a:rPr b="0" i="1" lang="en-US" sz="900" spc="-1" strike="noStrike">
                <a:solidFill>
                  <a:srgbClr val="000000"/>
                </a:solidFill>
                <a:uFill>
                  <a:solidFill>
                    <a:srgbClr val="ffffff"/>
                  </a:solidFill>
                </a:uFill>
                <a:latin typeface="Courier New"/>
                <a:ea typeface="Courier New"/>
              </a:rPr>
              <a:t>sleep</a:t>
            </a:r>
            <a:r>
              <a:rPr b="0" lang="en-US" sz="900" spc="-1" strike="noStrike">
                <a:solidFill>
                  <a:srgbClr val="000000"/>
                </a:solidFill>
                <a:uFill>
                  <a:solidFill>
                    <a:srgbClr val="ffffff"/>
                  </a:solidFill>
                </a:uFill>
                <a:latin typeface="Courier New"/>
                <a:ea typeface="Courier New"/>
              </a:rPr>
              <a:t>(</a:t>
            </a:r>
            <a:r>
              <a:rPr b="0" lang="en-US" sz="900" spc="-1" strike="noStrike">
                <a:solidFill>
                  <a:srgbClr val="0000ff"/>
                </a:solidFill>
                <a:uFill>
                  <a:solidFill>
                    <a:srgbClr val="ffffff"/>
                  </a:solidFill>
                </a:uFill>
                <a:latin typeface="Courier New"/>
                <a:ea typeface="Courier New"/>
              </a:rPr>
              <a:t>2000</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return </a:t>
            </a:r>
            <a:r>
              <a:rPr b="0" lang="en-US" sz="900" spc="-1" strike="noStrike">
                <a:solidFill>
                  <a:srgbClr val="660e7a"/>
                </a:solidFill>
                <a:uFill>
                  <a:solidFill>
                    <a:srgbClr val="ffffff"/>
                  </a:solidFill>
                </a:uFill>
                <a:latin typeface="Courier New"/>
                <a:ea typeface="Courier New"/>
              </a:rPr>
              <a:t>a</a:t>
            </a:r>
            <a:r>
              <a:rPr b="0" lang="en-US" sz="900" spc="-1" strike="noStrike">
                <a:solidFill>
                  <a:srgbClr val="000000"/>
                </a:solidFill>
                <a:uFill>
                  <a:solidFill>
                    <a:srgbClr val="ffffff"/>
                  </a:solidFill>
                </a:uFill>
                <a:latin typeface="Courier New"/>
                <a:ea typeface="Courier New"/>
              </a:rPr>
              <a:t>.substring(</a:t>
            </a:r>
            <a:r>
              <a:rPr b="0" lang="en-US" sz="900" spc="-1" strike="noStrike">
                <a:solidFill>
                  <a:srgbClr val="0000ff"/>
                </a:solidFill>
                <a:uFill>
                  <a:solidFill>
                    <a:srgbClr val="ffffff"/>
                  </a:solidFill>
                </a:uFill>
                <a:latin typeface="Courier New"/>
                <a:ea typeface="Courier New"/>
              </a:rPr>
              <a:t>1</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endParaRPr b="0" lang="en-US" sz="1800" spc="-1" strike="noStrike">
              <a:solidFill>
                <a:srgbClr val="000000"/>
              </a:solidFill>
              <a:uFill>
                <a:solidFill>
                  <a:srgbClr val="ffffff"/>
                </a:solidFill>
              </a:uFill>
              <a:latin typeface="Arial"/>
            </a:endParaRPr>
          </a:p>
          <a:p>
            <a:pPr marL="88920">
              <a:lnSpc>
                <a:spcPct val="100000"/>
              </a:lnSpc>
            </a:pP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OOP and SOLID</a:t>
            </a:r>
            <a:endParaRPr b="0" lang="en-US" sz="1800" spc="-1" strike="noStrike">
              <a:solidFill>
                <a:srgbClr val="000000"/>
              </a:solidFill>
              <a:uFill>
                <a:solidFill>
                  <a:srgbClr val="ffffff"/>
                </a:solidFill>
              </a:uFill>
              <a:latin typeface="Arial"/>
            </a:endParaRPr>
          </a:p>
        </p:txBody>
      </p:sp>
      <p:sp>
        <p:nvSpPr>
          <p:cNvPr id="128" name="CustomShape 2"/>
          <p:cNvSpPr/>
          <p:nvPr/>
        </p:nvSpPr>
        <p:spPr>
          <a:xfrm>
            <a:off x="729360" y="2079000"/>
            <a:ext cx="456228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Java is an Object-oriented programming language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Everything in the world can be considered an Object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 cat is an Object, but the nose, the legs of a cat are also Objects</a:t>
            </a:r>
            <a:endParaRPr b="0" lang="en-US" sz="1800" spc="-1" strike="noStrike">
              <a:solidFill>
                <a:srgbClr val="000000"/>
              </a:solidFill>
              <a:uFill>
                <a:solidFill>
                  <a:srgbClr val="ffffff"/>
                </a:solidFill>
              </a:uFill>
              <a:latin typeface="Arial"/>
            </a:endParaRPr>
          </a:p>
        </p:txBody>
      </p:sp>
      <p:pic>
        <p:nvPicPr>
          <p:cNvPr id="129" name="Shape 217" descr=""/>
          <p:cNvPicPr/>
          <p:nvPr/>
        </p:nvPicPr>
        <p:blipFill>
          <a:blip r:embed="rId1"/>
          <a:stretch/>
        </p:blipFill>
        <p:spPr>
          <a:xfrm>
            <a:off x="5465520" y="2079000"/>
            <a:ext cx="2951640" cy="27612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729360" y="1318680"/>
            <a:ext cx="7687800" cy="534240"/>
          </a:xfrm>
          <a:prstGeom prst="rect">
            <a:avLst/>
          </a:prstGeom>
          <a:noFill/>
          <a:ln>
            <a:noFill/>
          </a:ln>
        </p:spPr>
        <p:style>
          <a:lnRef idx="0"/>
          <a:fillRef idx="0"/>
          <a:effectRef idx="0"/>
          <a:fontRef idx="minor"/>
        </p:style>
        <p:txBody>
          <a:bodyPr lIns="0" rIns="0" tIns="0" bIns="0" anchor="ctr"/>
          <a:p>
            <a:r>
              <a:rPr b="0" lang="en-US" sz="1400" spc="-1" strike="noStrike">
                <a:solidFill>
                  <a:srgbClr val="000000"/>
                </a:solidFill>
                <a:uFill>
                  <a:solidFill>
                    <a:srgbClr val="ffffff"/>
                  </a:solidFill>
                </a:uFill>
                <a:latin typeface="Arial"/>
                <a:ea typeface="DejaVu Sans"/>
              </a:rPr>
              <a:t>Web Application Architecture</a:t>
            </a:r>
            <a:endParaRPr b="0" lang="en-US" sz="1800" spc="-1" strike="noStrike">
              <a:solidFill>
                <a:srgbClr val="000000"/>
              </a:solidFill>
              <a:uFill>
                <a:solidFill>
                  <a:srgbClr val="ffffff"/>
                </a:solidFill>
              </a:uFill>
              <a:latin typeface="Arial"/>
            </a:endParaRPr>
          </a:p>
        </p:txBody>
      </p:sp>
      <p:pic>
        <p:nvPicPr>
          <p:cNvPr id="131" name="" descr=""/>
          <p:cNvPicPr/>
          <p:nvPr/>
        </p:nvPicPr>
        <p:blipFill>
          <a:blip r:embed="rId1"/>
          <a:stretch/>
        </p:blipFill>
        <p:spPr>
          <a:xfrm>
            <a:off x="1920240" y="1828800"/>
            <a:ext cx="5028480" cy="307368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Tomcat</a:t>
            </a:r>
            <a:endParaRPr b="0" lang="en-US" sz="1800" spc="-1" strike="noStrike">
              <a:solidFill>
                <a:srgbClr val="000000"/>
              </a:solidFill>
              <a:uFill>
                <a:solidFill>
                  <a:srgbClr val="ffffff"/>
                </a:solidFill>
              </a:uFill>
              <a:latin typeface="Arial"/>
            </a:endParaRPr>
          </a:p>
        </p:txBody>
      </p:sp>
      <p:sp>
        <p:nvSpPr>
          <p:cNvPr id="133"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marL="432000" indent="-323280">
              <a:lnSpc>
                <a:spcPct val="100000"/>
              </a:lnSpc>
              <a:buClr>
                <a:srgbClr val="000000"/>
              </a:buClr>
              <a:buSzPct val="45000"/>
              <a:buFont typeface="Wingdings" charset="2"/>
              <a:buChar char=""/>
            </a:pPr>
            <a:r>
              <a:rPr b="0" lang="en-US" sz="1300" spc="-1" strike="noStrike">
                <a:solidFill>
                  <a:srgbClr val="000000"/>
                </a:solidFill>
                <a:uFill>
                  <a:solidFill>
                    <a:srgbClr val="ffffff"/>
                  </a:solidFill>
                </a:uFill>
                <a:latin typeface="Arial"/>
                <a:ea typeface="DejaVu Sans"/>
              </a:rPr>
              <a:t>The Apache Tomcat® software is an open source implementation of the Java Servlet, JavaServer Pages, Java Expression Language and Java WebSocket technologies. </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300" spc="-1" strike="noStrike">
                <a:solidFill>
                  <a:srgbClr val="000000"/>
                </a:solidFill>
                <a:uFill>
                  <a:solidFill>
                    <a:srgbClr val="ffffff"/>
                  </a:solidFill>
                </a:uFill>
                <a:latin typeface="Arial"/>
                <a:ea typeface="DejaVu Sans"/>
              </a:rPr>
              <a:t>Installation: http://tomcat.apache.org/ </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Tomcat for windows</a:t>
            </a:r>
            <a:endParaRPr b="0" lang="en-US" sz="1800" spc="-1" strike="noStrike">
              <a:solidFill>
                <a:srgbClr val="000000"/>
              </a:solidFill>
              <a:uFill>
                <a:solidFill>
                  <a:srgbClr val="ffffff"/>
                </a:solidFill>
              </a:uFill>
              <a:latin typeface="Arial"/>
            </a:endParaRPr>
          </a:p>
        </p:txBody>
      </p:sp>
      <p:sp>
        <p:nvSpPr>
          <p:cNvPr id="135"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marL="432000" indent="-32328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Goto http://tomcat.apache.org ⇒ Under "Tomcat 8.5.{xx} Released" (where {xx} is the latest upgrade number) ⇒ Downloads ⇒ Under "8.5.{xx}" ⇒ Binary Distributions ⇒ Core ⇒ "ZIP" package (e.g., "apache-tomcat-8.5.{xx}.zip", about 9 MB).</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Create your project directory, say "d:\myProject" or "c:\myProject". UNZIP the downloaded file into your project directory. Tomcat will be unzipped into directory "d:\myProject\apache-tomcat-8.0.{xx}".</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For ease of use, we shall shorten and rename this directory to "d:\myProject\tomcat".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Take note of Your Tomcat Installed Directory. Hereafter, I shall refer to the Tomcat installed directory as &lt;TOMCAT_HOME&gt;.</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Tomcat for Mac</a:t>
            </a:r>
            <a:endParaRPr b="0" lang="en-US" sz="1800" spc="-1" strike="noStrike">
              <a:solidFill>
                <a:srgbClr val="000000"/>
              </a:solidFill>
              <a:uFill>
                <a:solidFill>
                  <a:srgbClr val="ffffff"/>
                </a:solidFill>
              </a:uFill>
              <a:latin typeface="Arial"/>
            </a:endParaRPr>
          </a:p>
        </p:txBody>
      </p:sp>
      <p:sp>
        <p:nvSpPr>
          <p:cNvPr id="137"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marL="432000" indent="-32328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Goto http://tomcat.apache.org ⇒ Under "Tomcat 8.5.{xx} Released" (where {xx} is the latest upgrade number) ⇒ Downloads ⇒ Under "8.5.{xx}"⇒ Binary distribution ⇒ Core ⇒ "tar.gz" package (e.g., "apache-tomcat-8.0.{xx}.tar.gz", about 9 MB).</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To install Tomcat: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Goto "~/Downloads", double-click the downloaded tarball (e.g., "apache-tomcat-8.0.{xx}.tar.gz") to expand it into a folder (e.g., "apache-tomcat-8.0.{xx}").</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Move the extracted folder (e.g., "apache-tomcat-8.0.{xx}") to "/Applications".</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For ease of use, we shall shorten and rename this folder to "tomcat".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Take note of Your Tomcat Installed Directory. Hereafter, I shall refer to the Tomcat installed directory as &lt;TOMCAT_HOME&gt;.</a:t>
            </a:r>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Tomcat</a:t>
            </a:r>
            <a:endParaRPr b="0" lang="en-US" sz="1800" spc="-1" strike="noStrike">
              <a:solidFill>
                <a:srgbClr val="000000"/>
              </a:solidFill>
              <a:uFill>
                <a:solidFill>
                  <a:srgbClr val="ffffff"/>
                </a:solidFill>
              </a:uFill>
              <a:latin typeface="Arial"/>
            </a:endParaRPr>
          </a:p>
        </p:txBody>
      </p:sp>
      <p:sp>
        <p:nvSpPr>
          <p:cNvPr id="139"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marL="432000" indent="-323280">
              <a:lnSpc>
                <a:spcPct val="100000"/>
              </a:lnSpc>
              <a:buClr>
                <a:srgbClr val="000000"/>
              </a:buClr>
              <a:buSzPct val="45000"/>
              <a:buFont typeface="Wingdings" charset="2"/>
              <a:buChar char=""/>
            </a:pPr>
            <a:r>
              <a:rPr b="0" lang="en-US" sz="1300" spc="-1" strike="noStrike">
                <a:solidFill>
                  <a:srgbClr val="000000"/>
                </a:solidFill>
                <a:uFill>
                  <a:solidFill>
                    <a:srgbClr val="ffffff"/>
                  </a:solidFill>
                </a:uFill>
                <a:latin typeface="Arial"/>
                <a:ea typeface="DejaVu Sans"/>
              </a:rPr>
              <a:t>Configure Server.xml</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3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&lt;Host name="localhost"  appBase="webapps" unpackWARs="true" autoDeploy="true"&gt;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&lt;Context deployOnStartup="true" docBase="/home/chandler/IdeaProjects/javaee/target"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path="/javaee" reloadable="true" /&gt;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&lt;/Host&gt;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300" spc="-1" strike="noStrike">
                <a:solidFill>
                  <a:srgbClr val="000000"/>
                </a:solidFill>
                <a:uFill>
                  <a:solidFill>
                    <a:srgbClr val="ffffff"/>
                  </a:solidFill>
                </a:uFill>
                <a:latin typeface="Arial"/>
                <a:ea typeface="DejaVu Sans"/>
              </a:rPr>
              <a:t>Configure web.xml</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3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1300" spc="-1" strike="noStrike">
                <a:solidFill>
                  <a:srgbClr val="3333ff"/>
                </a:solidFill>
                <a:uFill>
                  <a:solidFill>
                    <a:srgbClr val="ffffff"/>
                  </a:solidFill>
                </a:uFill>
                <a:latin typeface="Arial"/>
                <a:ea typeface="DejaVu Sans"/>
              </a:rPr>
              <a:t>&lt;web-app&gt;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&lt;welcome-file-list&gt;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&lt;welcome-file&gt;index.html&lt;/welcome-file&gt;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&lt;/welcome-file-list&gt;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333ff"/>
                </a:solidFill>
                <a:uFill>
                  <a:solidFill>
                    <a:srgbClr val="ffffff"/>
                  </a:solidFill>
                </a:uFill>
                <a:latin typeface="Arial"/>
                <a:ea typeface="DejaVu Sans"/>
              </a:rPr>
              <a:t>	</a:t>
            </a:r>
            <a:r>
              <a:rPr b="0" lang="en-US" sz="1300" spc="-1" strike="noStrike">
                <a:solidFill>
                  <a:srgbClr val="3333ff"/>
                </a:solidFill>
                <a:uFill>
                  <a:solidFill>
                    <a:srgbClr val="ffffff"/>
                  </a:solidFill>
                </a:uFill>
                <a:latin typeface="Arial"/>
                <a:ea typeface="DejaVu Sans"/>
              </a:rPr>
              <a:t>&lt;/web-app&gt;</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JSP &amp; Servlet</a:t>
            </a:r>
            <a:endParaRPr b="0" lang="en-US" sz="1800" spc="-1" strike="noStrike">
              <a:solidFill>
                <a:srgbClr val="000000"/>
              </a:solidFill>
              <a:uFill>
                <a:solidFill>
                  <a:srgbClr val="ffffff"/>
                </a:solidFill>
              </a:uFill>
              <a:latin typeface="Arial"/>
            </a:endParaRPr>
          </a:p>
        </p:txBody>
      </p:sp>
      <p:sp>
        <p:nvSpPr>
          <p:cNvPr id="141"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DejaVu Sans"/>
              </a:rPr>
              <a:t>JavaServer Pages (JSP) is a technology for developing Webpages that supports dynamic content. This helps developers insert java code in HTML pages by making use of special JSP tags, most of which start with &lt;% and end with %&gt;.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DejaVu Sans"/>
              </a:rPr>
              <a:t>Java Servlets are programs that run on a Web or Application server and act as a middle layer between a requests coming from a Web browser or other HTTP client and databases or applications on the HTTP server.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a:t>
            </a:r>
            <a:endParaRPr b="0" lang="en-US" sz="1800" spc="-1" strike="noStrike">
              <a:solidFill>
                <a:srgbClr val="000000"/>
              </a:solidFill>
              <a:uFill>
                <a:solidFill>
                  <a:srgbClr val="ffffff"/>
                </a:solidFill>
              </a:uFill>
              <a:latin typeface="Arial"/>
            </a:endParaRPr>
          </a:p>
        </p:txBody>
      </p:sp>
      <p:sp>
        <p:nvSpPr>
          <p:cNvPr id="143"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DejaVu Sans"/>
              </a:rPr>
              <a:t>The Spring Framework is an application framework and inversion of control container for the Java platform. The framework's core features can be used by any Java application, but there are extensions for building web applications on top of the Java EE (Enterprise Edition) platform. Although the framework does not impose any specific programming model, it has become popular in the Java community as an addition to, or even replacement for the Enterprise JavaBeans (EJB) model. The Spring Framework is open source.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Boot</a:t>
            </a:r>
            <a:endParaRPr b="0" lang="en-US" sz="1800" spc="-1" strike="noStrike">
              <a:solidFill>
                <a:srgbClr val="000000"/>
              </a:solidFill>
              <a:uFill>
                <a:solidFill>
                  <a:srgbClr val="ffffff"/>
                </a:solidFill>
              </a:uFill>
              <a:latin typeface="Arial"/>
            </a:endParaRPr>
          </a:p>
        </p:txBody>
      </p:sp>
      <p:sp>
        <p:nvSpPr>
          <p:cNvPr id="145"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DejaVu Sans"/>
              </a:rPr>
              <a:t>Spring Boot is designed to get you up and running as quickly as possible, with minimal upfront configuration of Spring. Spring Boot takes an opinionated view of building production ready applications.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Job Market</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6528960" y="2079000"/>
            <a:ext cx="18882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Datasource: </a:t>
            </a:r>
            <a:r>
              <a:rPr b="0" lang="en-US" sz="1300" spc="-1" strike="noStrike" u="sng">
                <a:solidFill>
                  <a:srgbClr val="0000ff"/>
                </a:solidFill>
                <a:uFill>
                  <a:solidFill>
                    <a:srgbClr val="ffffff"/>
                  </a:solidFill>
                </a:uFill>
                <a:latin typeface="Lato"/>
                <a:ea typeface="Lato"/>
                <a:hlinkClick r:id="rId1"/>
              </a:rPr>
              <a:t>www.payscale.com</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2017-09-10</a:t>
            </a:r>
            <a:endParaRPr b="0" lang="en-US" sz="1800" spc="-1" strike="noStrike">
              <a:solidFill>
                <a:srgbClr val="000000"/>
              </a:solidFill>
              <a:uFill>
                <a:solidFill>
                  <a:srgbClr val="ffffff"/>
                </a:solidFill>
              </a:uFill>
              <a:latin typeface="Arial"/>
            </a:endParaRPr>
          </a:p>
        </p:txBody>
      </p:sp>
      <p:pic>
        <p:nvPicPr>
          <p:cNvPr id="86" name="Shape 102" descr=""/>
          <p:cNvPicPr/>
          <p:nvPr/>
        </p:nvPicPr>
        <p:blipFill>
          <a:blip r:embed="rId2"/>
          <a:stretch/>
        </p:blipFill>
        <p:spPr>
          <a:xfrm>
            <a:off x="729360" y="2079000"/>
            <a:ext cx="5798520" cy="25866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MVC</a:t>
            </a:r>
            <a:endParaRPr b="0" lang="en-US" sz="1800" spc="-1" strike="noStrike">
              <a:solidFill>
                <a:srgbClr val="000000"/>
              </a:solidFill>
              <a:uFill>
                <a:solidFill>
                  <a:srgbClr val="ffffff"/>
                </a:solidFill>
              </a:uFill>
              <a:latin typeface="Arial"/>
            </a:endParaRPr>
          </a:p>
        </p:txBody>
      </p:sp>
      <p:sp>
        <p:nvSpPr>
          <p:cNvPr id="147"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DejaVu Sans"/>
              </a:rPr>
              <a:t>Spring Web MVC is the original web framework built on the Servlet API and included in the Spring Framework from the very beginning. The formal name "Spring Web MVC" comes from the name of its source module spring-webmvc but it is more commonly known as "Spring MVC".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Career Path</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5922360" y="2079000"/>
            <a:ext cx="2494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Chart from: https://www.codefellows.org/blog/what-success-developer-looks-like/</a:t>
            </a:r>
            <a:endParaRPr b="0" lang="en-US" sz="1800" spc="-1" strike="noStrike">
              <a:solidFill>
                <a:srgbClr val="000000"/>
              </a:solidFill>
              <a:uFill>
                <a:solidFill>
                  <a:srgbClr val="ffffff"/>
                </a:solidFill>
              </a:uFill>
              <a:latin typeface="Arial"/>
            </a:endParaRPr>
          </a:p>
        </p:txBody>
      </p:sp>
      <p:pic>
        <p:nvPicPr>
          <p:cNvPr id="89" name="Shape 109" descr=""/>
          <p:cNvPicPr/>
          <p:nvPr/>
        </p:nvPicPr>
        <p:blipFill>
          <a:blip r:embed="rId1"/>
          <a:stretch/>
        </p:blipFill>
        <p:spPr>
          <a:xfrm>
            <a:off x="729360" y="1909080"/>
            <a:ext cx="5037120" cy="2836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Top Skills</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729360" y="2079000"/>
            <a:ext cx="379008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Most commonly required skills for a java developer.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Are we going to learn them all? Yes, we will and we have to!</a:t>
            </a:r>
            <a:endParaRPr b="0" lang="en-US" sz="1800" spc="-1" strike="noStrike">
              <a:solidFill>
                <a:srgbClr val="000000"/>
              </a:solidFill>
              <a:uFill>
                <a:solidFill>
                  <a:srgbClr val="ffffff"/>
                </a:solidFill>
              </a:uFill>
              <a:latin typeface="Arial"/>
            </a:endParaRPr>
          </a:p>
        </p:txBody>
      </p:sp>
      <p:pic>
        <p:nvPicPr>
          <p:cNvPr id="92" name="Shape 116" descr=""/>
          <p:cNvPicPr/>
          <p:nvPr/>
        </p:nvPicPr>
        <p:blipFill>
          <a:blip r:embed="rId1"/>
          <a:stretch/>
        </p:blipFill>
        <p:spPr>
          <a:xfrm>
            <a:off x="4627080" y="1952280"/>
            <a:ext cx="3789720" cy="25135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How to define a good developer?</a:t>
            </a:r>
            <a:endParaRPr b="0" lang="en-US" sz="1800" spc="-1" strike="noStrike">
              <a:solidFill>
                <a:srgbClr val="000000"/>
              </a:solidFill>
              <a:uFill>
                <a:solidFill>
                  <a:srgbClr val="ffffff"/>
                </a:solidFill>
              </a:uFill>
              <a:latin typeface="Arial"/>
            </a:endParaRPr>
          </a:p>
        </p:txBody>
      </p:sp>
      <p:sp>
        <p:nvSpPr>
          <p:cNvPr id="94" name="CustomShape 2"/>
          <p:cNvSpPr/>
          <p:nvPr/>
        </p:nvSpPr>
        <p:spPr>
          <a:xfrm>
            <a:off x="729360" y="2079000"/>
            <a:ext cx="7198560" cy="2260080"/>
          </a:xfrm>
          <a:prstGeom prst="rect">
            <a:avLst/>
          </a:prstGeom>
          <a:noFill/>
          <a:ln>
            <a:noFill/>
          </a:ln>
        </p:spPr>
        <p:style>
          <a:lnRef idx="0"/>
          <a:fillRef idx="0"/>
          <a:effectRef idx="0"/>
          <a:fontRef idx="minor"/>
        </p:style>
      </p:sp>
      <p:pic>
        <p:nvPicPr>
          <p:cNvPr id="95" name="Shape 123" descr=""/>
          <p:cNvPicPr/>
          <p:nvPr/>
        </p:nvPicPr>
        <p:blipFill>
          <a:blip r:embed="rId1"/>
          <a:stretch/>
        </p:blipFill>
        <p:spPr>
          <a:xfrm>
            <a:off x="4300200" y="2002680"/>
            <a:ext cx="4015440" cy="2816280"/>
          </a:xfrm>
          <a:prstGeom prst="rect">
            <a:avLst/>
          </a:prstGeom>
          <a:ln>
            <a:noFill/>
          </a:ln>
        </p:spPr>
      </p:pic>
      <p:pic>
        <p:nvPicPr>
          <p:cNvPr id="96" name="Shape 124" descr=""/>
          <p:cNvPicPr/>
          <p:nvPr/>
        </p:nvPicPr>
        <p:blipFill>
          <a:blip r:embed="rId2"/>
          <a:stretch/>
        </p:blipFill>
        <p:spPr>
          <a:xfrm>
            <a:off x="424800" y="1940760"/>
            <a:ext cx="3943440" cy="26524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What matters for interview?</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729360" y="2079000"/>
            <a:ext cx="348768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That’s why a lot of companies/projects fail.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Focus on Technology and Communication to get a job.</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Focus on Soft Skills to advance your career!</a:t>
            </a:r>
            <a:endParaRPr b="0" lang="en-US" sz="1800" spc="-1" strike="noStrike">
              <a:solidFill>
                <a:srgbClr val="000000"/>
              </a:solidFill>
              <a:uFill>
                <a:solidFill>
                  <a:srgbClr val="ffffff"/>
                </a:solidFill>
              </a:uFill>
              <a:latin typeface="Arial"/>
            </a:endParaRPr>
          </a:p>
        </p:txBody>
      </p:sp>
      <p:pic>
        <p:nvPicPr>
          <p:cNvPr id="99" name="Shape 131" descr=""/>
          <p:cNvPicPr/>
          <p:nvPr/>
        </p:nvPicPr>
        <p:blipFill>
          <a:blip r:embed="rId1"/>
          <a:stretch/>
        </p:blipFill>
        <p:spPr>
          <a:xfrm>
            <a:off x="4579920" y="1987920"/>
            <a:ext cx="3837240" cy="2806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How to study this course?</a:t>
            </a:r>
            <a:endParaRPr b="0" lang="en-US" sz="1800" spc="-1" strike="noStrike">
              <a:solidFill>
                <a:srgbClr val="000000"/>
              </a:solidFill>
              <a:uFill>
                <a:solidFill>
                  <a:srgbClr val="ffffff"/>
                </a:solidFill>
              </a:uFill>
              <a:latin typeface="Arial"/>
            </a:endParaRPr>
          </a:p>
        </p:txBody>
      </p:sp>
      <p:sp>
        <p:nvSpPr>
          <p:cNvPr id="101" name="CustomShape 2"/>
          <p:cNvSpPr/>
          <p:nvPr/>
        </p:nvSpPr>
        <p:spPr>
          <a:xfrm>
            <a:off x="729360" y="2079000"/>
            <a:ext cx="33786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How does this course help ?</a:t>
            </a:r>
            <a:endParaRPr b="0" lang="en-US" sz="1800" spc="-1" strike="noStrike">
              <a:solidFill>
                <a:srgbClr val="000000"/>
              </a:solidFill>
              <a:uFill>
                <a:solidFill>
                  <a:srgbClr val="ffffff"/>
                </a:solidFill>
              </a:uFill>
              <a:latin typeface="Arial"/>
            </a:endParaRPr>
          </a:p>
          <a:p>
            <a:pPr marL="457200" indent="-22752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Guide you the simplest way</a:t>
            </a:r>
            <a:endParaRPr b="0" lang="en-US" sz="1800" spc="-1" strike="noStrike">
              <a:solidFill>
                <a:srgbClr val="000000"/>
              </a:solidFill>
              <a:uFill>
                <a:solidFill>
                  <a:srgbClr val="ffffff"/>
                </a:solidFill>
              </a:uFill>
              <a:latin typeface="Arial"/>
            </a:endParaRPr>
          </a:p>
          <a:p>
            <a:pPr marL="457200" indent="-22752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No waste of time on theory</a:t>
            </a:r>
            <a:endParaRPr b="0" lang="en-US" sz="1800" spc="-1" strike="noStrike">
              <a:solidFill>
                <a:srgbClr val="000000"/>
              </a:solidFill>
              <a:uFill>
                <a:solidFill>
                  <a:srgbClr val="ffffff"/>
                </a:solidFill>
              </a:uFill>
              <a:latin typeface="Arial"/>
            </a:endParaRPr>
          </a:p>
          <a:p>
            <a:pPr marL="457200" indent="-22752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Core </a:t>
            </a:r>
            <a:r>
              <a:rPr b="1" i="1" lang="en-US" sz="1300" spc="-1" strike="noStrike" u="sng">
                <a:solidFill>
                  <a:srgbClr val="595959"/>
                </a:solidFill>
                <a:uFill>
                  <a:solidFill>
                    <a:srgbClr val="ffffff"/>
                  </a:solidFill>
                </a:uFill>
                <a:latin typeface="Lato"/>
                <a:ea typeface="Lato"/>
              </a:rPr>
              <a:t>skills </a:t>
            </a:r>
            <a:r>
              <a:rPr b="0" lang="en-US" sz="1300" spc="-1" strike="noStrike">
                <a:solidFill>
                  <a:srgbClr val="595959"/>
                </a:solidFill>
                <a:uFill>
                  <a:solidFill>
                    <a:srgbClr val="ffffff"/>
                  </a:solidFill>
                </a:uFill>
                <a:latin typeface="Lato"/>
                <a:ea typeface="Lato"/>
              </a:rPr>
              <a:t>covered</a:t>
            </a:r>
            <a:endParaRPr b="0" lang="en-US" sz="1800" spc="-1" strike="noStrike">
              <a:solidFill>
                <a:srgbClr val="000000"/>
              </a:solidFill>
              <a:uFill>
                <a:solidFill>
                  <a:srgbClr val="ffffff"/>
                </a:solidFill>
              </a:uFill>
              <a:latin typeface="Arial"/>
            </a:endParaRPr>
          </a:p>
          <a:p>
            <a:pPr marL="457200" indent="-22752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Real-world experience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Homework is quite important for the study.</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Internship/Project is the key to success!</a:t>
            </a:r>
            <a:endParaRPr b="0" lang="en-US" sz="1800" spc="-1" strike="noStrike">
              <a:solidFill>
                <a:srgbClr val="000000"/>
              </a:solidFill>
              <a:uFill>
                <a:solidFill>
                  <a:srgbClr val="ffffff"/>
                </a:solidFill>
              </a:uFill>
              <a:latin typeface="Arial"/>
            </a:endParaRPr>
          </a:p>
        </p:txBody>
      </p:sp>
      <p:pic>
        <p:nvPicPr>
          <p:cNvPr id="102" name="Shape 138" descr=""/>
          <p:cNvPicPr/>
          <p:nvPr/>
        </p:nvPicPr>
        <p:blipFill>
          <a:blip r:embed="rId1"/>
          <a:stretch/>
        </p:blipFill>
        <p:spPr>
          <a:xfrm>
            <a:off x="4157640" y="2079000"/>
            <a:ext cx="4259520" cy="2671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Self Introduction</a:t>
            </a:r>
            <a:endParaRPr b="0" lang="en-US" sz="1800" spc="-1" strike="noStrike">
              <a:solidFill>
                <a:srgbClr val="000000"/>
              </a:solidFill>
              <a:uFill>
                <a:solidFill>
                  <a:srgbClr val="ffffff"/>
                </a:solidFill>
              </a:uFill>
              <a:latin typeface="Arial"/>
            </a:endParaRPr>
          </a:p>
        </p:txBody>
      </p:sp>
      <p:sp>
        <p:nvSpPr>
          <p:cNvPr id="104"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Please take 2-3 minutes to introduce yourself to the class and try to present relevant information.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Be a good listener!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It’s the time to show!</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2017-10-15T17:49:13Z</dcterms:modified>
  <cp:revision>9</cp:revision>
  <dc:subject/>
  <dc:title/>
</cp:coreProperties>
</file>