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y="5143500" cx="9144000"/>
  <p:notesSz cx="6858000" cy="9144000"/>
  <p:embeddedFontLst>
    <p:embeddedFont>
      <p:font typeface="Raleway"/>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7.xml"/><Relationship Id="rId30" Type="http://schemas.openxmlformats.org/officeDocument/2006/relationships/slide" Target="slides/slide26.xml"/><Relationship Id="rId74" Type="http://schemas.openxmlformats.org/officeDocument/2006/relationships/font" Target="fonts/Lato-bold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Lato-regular.fntdata"/><Relationship Id="rId70" Type="http://schemas.openxmlformats.org/officeDocument/2006/relationships/font" Target="fonts/Raleway-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Raleway-bold.fntdata"/><Relationship Id="rId23" Type="http://schemas.openxmlformats.org/officeDocument/2006/relationships/slide" Target="slides/slide19.xml"/><Relationship Id="rId67" Type="http://schemas.openxmlformats.org/officeDocument/2006/relationships/font" Target="fonts/Raleway-regular.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aleway-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ECVLearningtemp.png" id="17" name="Shape 17"/>
          <p:cNvPicPr preferRelativeResize="0"/>
          <p:nvPr/>
        </p:nvPicPr>
        <p:blipFill>
          <a:blip r:embed="rId2">
            <a:alphaModFix/>
          </a:blip>
          <a:stretch>
            <a:fillRect/>
          </a:stretch>
        </p:blipFill>
        <p:spPr>
          <a:xfrm>
            <a:off x="152425" y="135725"/>
            <a:ext cx="2257425" cy="257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5" name="Shape 75"/>
        <p:cNvGrpSpPr/>
        <p:nvPr/>
      </p:nvGrpSpPr>
      <p:grpSpPr>
        <a:xfrm>
          <a:off x="0" y="0"/>
          <a:ext cx="0" cy="0"/>
          <a:chOff x="0" y="0"/>
          <a:chExt cx="0" cy="0"/>
        </a:xfrm>
      </p:grpSpPr>
      <p:grpSp>
        <p:nvGrpSpPr>
          <p:cNvPr id="76" name="Shape 76"/>
          <p:cNvGrpSpPr/>
          <p:nvPr/>
        </p:nvGrpSpPr>
        <p:grpSpPr>
          <a:xfrm>
            <a:off x="830392" y="4169130"/>
            <a:ext cx="745763" cy="45826"/>
            <a:chOff x="4580561" y="2589004"/>
            <a:chExt cx="1064464" cy="25200"/>
          </a:xfrm>
        </p:grpSpPr>
        <p:sp>
          <p:nvSpPr>
            <p:cNvPr id="77" name="Shape 7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9" name="Shape 79"/>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80" name="Shape 80"/>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2" name="Shape 82"/>
        <p:cNvGrpSpPr/>
        <p:nvPr/>
      </p:nvGrpSpPr>
      <p:grpSpPr>
        <a:xfrm>
          <a:off x="0" y="0"/>
          <a:ext cx="0" cy="0"/>
          <a:chOff x="0" y="0"/>
          <a:chExt cx="0" cy="0"/>
        </a:xfrm>
      </p:grpSpPr>
      <p:sp>
        <p:nvSpPr>
          <p:cNvPr id="83" name="Shape 8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8" name="Shape 18"/>
        <p:cNvGrpSpPr/>
        <p:nvPr/>
      </p:nvGrpSpPr>
      <p:grpSpPr>
        <a:xfrm>
          <a:off x="0" y="0"/>
          <a:ext cx="0" cy="0"/>
          <a:chOff x="0" y="0"/>
          <a:chExt cx="0" cy="0"/>
        </a:xfrm>
      </p:grpSpPr>
      <p:grpSp>
        <p:nvGrpSpPr>
          <p:cNvPr id="19" name="Shape 19"/>
          <p:cNvGrpSpPr/>
          <p:nvPr/>
        </p:nvGrpSpPr>
        <p:grpSpPr>
          <a:xfrm>
            <a:off x="830392" y="1191256"/>
            <a:ext cx="745763" cy="45826"/>
            <a:chOff x="4580561" y="2589004"/>
            <a:chExt cx="1064464" cy="25200"/>
          </a:xfrm>
        </p:grpSpPr>
        <p:sp>
          <p:nvSpPr>
            <p:cNvPr id="20" name="Shape 20"/>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2" name="Shape 22"/>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3" name="Shape 2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4" name="Shape 24"/>
        <p:cNvGrpSpPr/>
        <p:nvPr/>
      </p:nvGrpSpPr>
      <p:grpSpPr>
        <a:xfrm>
          <a:off x="0" y="0"/>
          <a:ext cx="0" cy="0"/>
          <a:chOff x="0" y="0"/>
          <a:chExt cx="0" cy="0"/>
        </a:xfrm>
      </p:grpSpPr>
      <p:sp>
        <p:nvSpPr>
          <p:cNvPr id="25" name="Shape 25"/>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6" name="Shape 26"/>
          <p:cNvGrpSpPr/>
          <p:nvPr/>
        </p:nvGrpSpPr>
        <p:grpSpPr>
          <a:xfrm>
            <a:off x="830392" y="1191256"/>
            <a:ext cx="745763" cy="45826"/>
            <a:chOff x="4580561" y="2589004"/>
            <a:chExt cx="1064464" cy="25200"/>
          </a:xfrm>
        </p:grpSpPr>
        <p:sp>
          <p:nvSpPr>
            <p:cNvPr id="27" name="Shape 27"/>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9" name="Shape 29"/>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0" name="Shape 30"/>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ECVLearningtemp.png" id="32" name="Shape 32"/>
          <p:cNvPicPr preferRelativeResize="0"/>
          <p:nvPr/>
        </p:nvPicPr>
        <p:blipFill>
          <a:blip r:embed="rId2">
            <a:alphaModFix/>
          </a:blip>
          <a:stretch>
            <a:fillRect/>
          </a:stretch>
        </p:blipFill>
        <p:spPr>
          <a:xfrm>
            <a:off x="152400" y="152400"/>
            <a:ext cx="2257425" cy="257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3" name="Shape 33"/>
        <p:cNvGrpSpPr/>
        <p:nvPr/>
      </p:nvGrpSpPr>
      <p:grpSpPr>
        <a:xfrm>
          <a:off x="0" y="0"/>
          <a:ext cx="0" cy="0"/>
          <a:chOff x="0" y="0"/>
          <a:chExt cx="0" cy="0"/>
        </a:xfrm>
      </p:grpSpPr>
      <p:sp>
        <p:nvSpPr>
          <p:cNvPr id="34" name="Shape 3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5" name="Shape 35"/>
          <p:cNvGrpSpPr/>
          <p:nvPr/>
        </p:nvGrpSpPr>
        <p:grpSpPr>
          <a:xfrm>
            <a:off x="830392" y="1191256"/>
            <a:ext cx="745763" cy="45826"/>
            <a:chOff x="4580561" y="2589004"/>
            <a:chExt cx="1064464" cy="25200"/>
          </a:xfrm>
        </p:grpSpPr>
        <p:sp>
          <p:nvSpPr>
            <p:cNvPr id="36" name="Shape 3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8" name="Shape 38"/>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9" name="Shape 39"/>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4" name="Shape 44"/>
          <p:cNvGrpSpPr/>
          <p:nvPr/>
        </p:nvGrpSpPr>
        <p:grpSpPr>
          <a:xfrm>
            <a:off x="830392" y="1191256"/>
            <a:ext cx="745763" cy="45826"/>
            <a:chOff x="4580561" y="2589004"/>
            <a:chExt cx="1064464" cy="25200"/>
          </a:xfrm>
        </p:grpSpPr>
        <p:sp>
          <p:nvSpPr>
            <p:cNvPr id="45" name="Shape 45"/>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8" name="Shape 4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9" name="Shape 49"/>
        <p:cNvGrpSpPr/>
        <p:nvPr/>
      </p:nvGrpSpPr>
      <p:grpSpPr>
        <a:xfrm>
          <a:off x="0" y="0"/>
          <a:ext cx="0" cy="0"/>
          <a:chOff x="0" y="0"/>
          <a:chExt cx="0" cy="0"/>
        </a:xfrm>
      </p:grpSpPr>
      <p:sp>
        <p:nvSpPr>
          <p:cNvPr id="50" name="Shape 50"/>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51" name="Shape 51"/>
          <p:cNvGrpSpPr/>
          <p:nvPr/>
        </p:nvGrpSpPr>
        <p:grpSpPr>
          <a:xfrm>
            <a:off x="830392" y="1191256"/>
            <a:ext cx="745763" cy="45826"/>
            <a:chOff x="4580561" y="2589004"/>
            <a:chExt cx="1064464" cy="25200"/>
          </a:xfrm>
        </p:grpSpPr>
        <p:sp>
          <p:nvSpPr>
            <p:cNvPr id="52" name="Shape 5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4" name="Shape 54"/>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5" name="Shape 55"/>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6" name="Shape 5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7" name="Shape 57"/>
        <p:cNvGrpSpPr/>
        <p:nvPr/>
      </p:nvGrpSpPr>
      <p:grpSpPr>
        <a:xfrm>
          <a:off x="0" y="0"/>
          <a:ext cx="0" cy="0"/>
          <a:chOff x="0" y="0"/>
          <a:chExt cx="0" cy="0"/>
        </a:xfrm>
      </p:grpSpPr>
      <p:grpSp>
        <p:nvGrpSpPr>
          <p:cNvPr id="58" name="Shape 58"/>
          <p:cNvGrpSpPr/>
          <p:nvPr/>
        </p:nvGrpSpPr>
        <p:grpSpPr>
          <a:xfrm>
            <a:off x="830392" y="4169130"/>
            <a:ext cx="745763" cy="45826"/>
            <a:chOff x="4580561" y="2589004"/>
            <a:chExt cx="1064464" cy="25200"/>
          </a:xfrm>
        </p:grpSpPr>
        <p:sp>
          <p:nvSpPr>
            <p:cNvPr id="59" name="Shape 5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61" name="Shape 61"/>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2" name="Shape 6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3" name="Shape 63"/>
        <p:cNvGrpSpPr/>
        <p:nvPr/>
      </p:nvGrpSpPr>
      <p:grpSpPr>
        <a:xfrm>
          <a:off x="0" y="0"/>
          <a:ext cx="0" cy="0"/>
          <a:chOff x="0" y="0"/>
          <a:chExt cx="0" cy="0"/>
        </a:xfrm>
      </p:grpSpPr>
      <p:sp>
        <p:nvSpPr>
          <p:cNvPr id="64" name="Shape 64"/>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5" name="Shape 65"/>
          <p:cNvGrpSpPr/>
          <p:nvPr/>
        </p:nvGrpSpPr>
        <p:grpSpPr>
          <a:xfrm>
            <a:off x="830392" y="1191256"/>
            <a:ext cx="745763" cy="45826"/>
            <a:chOff x="4580561" y="2589004"/>
            <a:chExt cx="1064464" cy="25200"/>
          </a:xfrm>
        </p:grpSpPr>
        <p:sp>
          <p:nvSpPr>
            <p:cNvPr id="66" name="Shape 6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8" name="Shape 68"/>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9" name="Shape 69"/>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70" name="Shape 70"/>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1" name="Shape 7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2" name="Shape 72"/>
        <p:cNvGrpSpPr/>
        <p:nvPr/>
      </p:nvGrpSpPr>
      <p:grpSpPr>
        <a:xfrm>
          <a:off x="0" y="0"/>
          <a:ext cx="0" cy="0"/>
          <a:chOff x="0" y="0"/>
          <a:chExt cx="0" cy="0"/>
        </a:xfrm>
      </p:grpSpPr>
      <p:sp>
        <p:nvSpPr>
          <p:cNvPr id="73" name="Shape 73"/>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4" name="Shape 7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scm.com/about/free-and-open-source" TargetMode="External"/><Relationship Id="rId4" Type="http://schemas.openxmlformats.org/officeDocument/2006/relationships/hyperlink" Target="https://git-scm.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javase/7/docs/api/java/util/regex/Pattern.html#l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tomcat.apache.org/whichversion.html" TargetMode="External"/><Relationship Id="rId4" Type="http://schemas.openxmlformats.org/officeDocument/2006/relationships/hyperlink" Target="https://tomcat.apache.org/download-80.cg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localhost:8080/" TargetMode="External"/><Relationship Id="rId4" Type="http://schemas.openxmlformats.org/officeDocument/2006/relationships/hyperlink" Target="http://localhost:808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payscale.com"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spring.io/spring/docs/current/spring-framework-reference/web.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ev.mysql.com/downloads/mysq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b-engines.com/en/ranking"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4.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3.pn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2.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JaveEE</a:t>
            </a:r>
          </a:p>
        </p:txBody>
      </p:sp>
      <p:sp>
        <p:nvSpPr>
          <p:cNvPr id="89" name="Shape 89"/>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rtl="0" algn="l">
              <a:spcBef>
                <a:spcPts val="0"/>
              </a:spcBef>
              <a:buNone/>
            </a:pPr>
            <a:r>
              <a:rPr b="1" lang="en"/>
              <a:t>Instructor: </a:t>
            </a:r>
          </a:p>
          <a:p>
            <a:pPr lvl="0" algn="l">
              <a:spcBef>
                <a:spcPts val="0"/>
              </a:spcBef>
              <a:buNone/>
            </a:pPr>
            <a:r>
              <a:rPr b="1" lang="en"/>
              <a:t>Chandler Zhu</a:t>
            </a:r>
          </a:p>
          <a:p>
            <a:pPr lvl="0" algn="l">
              <a:spcBef>
                <a:spcPts val="0"/>
              </a:spcBef>
              <a:buNone/>
            </a:pPr>
            <a:r>
              <a:rPr b="1" lang="en" sz="1200"/>
              <a:t>CGI Tech Lead</a:t>
            </a:r>
          </a:p>
          <a:p>
            <a:pPr lvl="0" algn="l">
              <a:spcBef>
                <a:spcPts val="0"/>
              </a:spcBef>
              <a:buNone/>
            </a:pPr>
            <a:r>
              <a:rPr b="1" lang="en" sz="1200"/>
              <a:t>10+ years of software development experience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Git</a:t>
            </a:r>
          </a:p>
        </p:txBody>
      </p:sp>
      <p:sp>
        <p:nvSpPr>
          <p:cNvPr id="150" name="Shape 15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Git is a </a:t>
            </a:r>
            <a:r>
              <a:rPr lang="en">
                <a:hlinkClick r:id="rId3"/>
              </a:rPr>
              <a:t>free and open source</a:t>
            </a:r>
            <a:r>
              <a:rPr lang="en"/>
              <a:t> distributed version control system designed to handle everything from small to very large projects with speed and efficiency. (</a:t>
            </a:r>
            <a:r>
              <a:rPr lang="en">
                <a:hlinkClick r:id="rId4"/>
              </a:rPr>
              <a:t>https://git-scm.com/</a:t>
            </a:r>
            <a:r>
              <a:rPr lang="en"/>
              <a:t>)</a:t>
            </a:r>
          </a:p>
          <a:p>
            <a:pPr lvl="0">
              <a:spcBef>
                <a:spcPts val="0"/>
              </a:spcBef>
              <a:buNone/>
            </a:pPr>
            <a:r>
              <a:rPr lang="en"/>
              <a:t>Why do we need Git?</a:t>
            </a:r>
          </a:p>
          <a:p>
            <a:pPr lvl="0">
              <a:spcBef>
                <a:spcPts val="0"/>
              </a:spcBef>
              <a:buNone/>
            </a:pPr>
            <a:r>
              <a:rPr lang="en"/>
              <a:t>Developers spread across multiple locations, time zones; Code tracking; Centralized control etc.</a:t>
            </a:r>
          </a:p>
          <a:p>
            <a:pPr lvl="0">
              <a:spcBef>
                <a:spcPts val="0"/>
              </a:spcBef>
              <a:buNone/>
            </a:pPr>
            <a:r>
              <a:rPr lang="en"/>
              <a:t>Install Git.</a:t>
            </a:r>
          </a:p>
          <a:p>
            <a:pPr lvl="0">
              <a:spcBef>
                <a:spcPts val="0"/>
              </a:spcBef>
              <a:buNone/>
            </a:pPr>
            <a:r>
              <a:t/>
            </a:r>
            <a:endParaRPr sz="1350">
              <a:solidFill>
                <a:srgbClr val="4E443C"/>
              </a:solidFill>
              <a:highlight>
                <a:srgbClr val="F0EFE7"/>
              </a:highlight>
              <a:latin typeface="Georgia"/>
              <a:ea typeface="Georgia"/>
              <a:cs typeface="Georgia"/>
              <a:sym typeface="Georgia"/>
            </a:endParaRPr>
          </a:p>
          <a:p>
            <a:pPr lvl="0">
              <a:spcBef>
                <a:spcPts val="0"/>
              </a:spcBef>
              <a:buNone/>
            </a:pPr>
            <a:r>
              <a:t/>
            </a:r>
            <a:endParaRPr sz="1350">
              <a:solidFill>
                <a:srgbClr val="4E443C"/>
              </a:solidFill>
              <a:highlight>
                <a:srgbClr val="F0EFE7"/>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Advanced Java</a:t>
            </a:r>
          </a:p>
        </p:txBody>
      </p:sp>
      <p:sp>
        <p:nvSpPr>
          <p:cNvPr id="156" name="Shape 15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Iterator: Actually a design pattern                                                          </a:t>
            </a:r>
            <a:r>
              <a:rPr lang="en"/>
              <a:t>Lambda and Stream: Java 8 feature</a:t>
            </a:r>
          </a:p>
          <a:p>
            <a:pPr lvl="0">
              <a:spcBef>
                <a:spcPts val="0"/>
              </a:spcBef>
              <a:buNone/>
            </a:pPr>
            <a:r>
              <a:rPr lang="en"/>
              <a:t>Generics: Avoid runtime exceptions as much as possible         </a:t>
            </a:r>
            <a:r>
              <a:rPr lang="en"/>
              <a:t>Multithreading: the most tricky part</a:t>
            </a:r>
          </a:p>
          <a:p>
            <a:pPr lvl="0">
              <a:spcBef>
                <a:spcPts val="0"/>
              </a:spcBef>
              <a:buNone/>
            </a:pPr>
            <a:r>
              <a:rPr lang="en"/>
              <a:t>Regular Expression: Smart way to parse Strings                            </a:t>
            </a:r>
            <a:r>
              <a:rPr lang="en"/>
              <a:t>Reflection: Soul of Spring</a:t>
            </a:r>
          </a:p>
          <a:p>
            <a:pPr lvl="0">
              <a:spcBef>
                <a:spcPts val="0"/>
              </a:spcBef>
              <a:buNone/>
            </a:pPr>
            <a:r>
              <a:rPr lang="en"/>
              <a:t>Annotations: Another important driver of Spring                        OOP and SOLID: the way to become a master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Iterator</a:t>
            </a:r>
          </a:p>
        </p:txBody>
      </p:sp>
      <p:sp>
        <p:nvSpPr>
          <p:cNvPr id="162" name="Shape 16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marR="0" rtl="0" algn="l">
              <a:lnSpc>
                <a:spcPct val="115000"/>
              </a:lnSpc>
              <a:spcBef>
                <a:spcPts val="0"/>
              </a:spcBef>
              <a:spcAft>
                <a:spcPts val="1600"/>
              </a:spcAft>
              <a:buNone/>
            </a:pPr>
            <a:r>
              <a:rPr lang="en">
                <a:solidFill>
                  <a:srgbClr val="000000"/>
                </a:solidFill>
                <a:highlight>
                  <a:srgbClr val="FFFFFF"/>
                </a:highlight>
              </a:rPr>
              <a:t>Iterator pattern is very commonly used design pattern in Java. This pattern is used to get a way to access the elements of a collection object in sequential manner </a:t>
            </a:r>
            <a:r>
              <a:rPr b="1" i="1" lang="en" u="sng">
                <a:solidFill>
                  <a:srgbClr val="000000"/>
                </a:solidFill>
                <a:highlight>
                  <a:srgbClr val="FFFFFF"/>
                </a:highlight>
              </a:rPr>
              <a:t>without </a:t>
            </a:r>
            <a:r>
              <a:rPr lang="en">
                <a:solidFill>
                  <a:srgbClr val="000000"/>
                </a:solidFill>
                <a:highlight>
                  <a:srgbClr val="FFFFFF"/>
                </a:highlight>
              </a:rPr>
              <a:t>any need to know its underlying representation.</a:t>
            </a:r>
          </a:p>
          <a:p>
            <a:pPr lvl="0" marR="0" rtl="0" algn="l">
              <a:lnSpc>
                <a:spcPct val="115000"/>
              </a:lnSpc>
              <a:spcBef>
                <a:spcPts val="0"/>
              </a:spcBef>
              <a:spcAft>
                <a:spcPts val="1600"/>
              </a:spcAft>
              <a:buNone/>
            </a:pPr>
            <a:r>
              <a:rPr lang="en">
                <a:solidFill>
                  <a:srgbClr val="000000"/>
                </a:solidFill>
                <a:highlight>
                  <a:srgbClr val="FFFFFF"/>
                </a:highlight>
              </a:rPr>
              <a:t>Iterator is implemented by basic Java library.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Generics</a:t>
            </a:r>
          </a:p>
        </p:txBody>
      </p:sp>
      <p:sp>
        <p:nvSpPr>
          <p:cNvPr id="168" name="Shape 16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222222"/>
                </a:solidFill>
                <a:highlight>
                  <a:srgbClr val="FFFFFF"/>
                </a:highlight>
              </a:rPr>
              <a:t>Designed to extend Java's Type System to allow “a type or method to operate on objects of various types while providing compile-time type safety”. </a:t>
            </a:r>
          </a:p>
          <a:p>
            <a:pPr lvl="0">
              <a:spcBef>
                <a:spcPts val="0"/>
              </a:spcBef>
              <a:buNone/>
            </a:pPr>
            <a:r>
              <a:rPr lang="en">
                <a:solidFill>
                  <a:srgbClr val="222222"/>
                </a:solidFill>
                <a:highlight>
                  <a:srgbClr val="FFFFFF"/>
                </a:highlight>
              </a:rPr>
              <a:t>It avoids ClassCastException in most cases.</a:t>
            </a:r>
          </a:p>
          <a:p>
            <a:pPr lvl="0">
              <a:spcBef>
                <a:spcPts val="0"/>
              </a:spcBef>
              <a:buNone/>
            </a:pPr>
            <a:r>
              <a:rPr lang="en">
                <a:solidFill>
                  <a:srgbClr val="222222"/>
                </a:solidFill>
                <a:highlight>
                  <a:srgbClr val="FFFFFF"/>
                </a:highlight>
              </a:rPr>
              <a:t>A simple example:</a:t>
            </a:r>
          </a:p>
          <a:p>
            <a:pPr lvl="0">
              <a:spcBef>
                <a:spcPts val="0"/>
              </a:spcBef>
              <a:buNone/>
            </a:pPr>
            <a:r>
              <a:rPr lang="en">
                <a:solidFill>
                  <a:srgbClr val="222222"/>
                </a:solidFill>
                <a:highlight>
                  <a:srgbClr val="FFFFFF"/>
                </a:highlight>
              </a:rPr>
              <a:t>Map&lt;K,V&gt;, K and V are Generics that can be replaced by any Class.</a:t>
            </a:r>
          </a:p>
          <a:p>
            <a:pPr lvl="0">
              <a:spcBef>
                <a:spcPts val="0"/>
              </a:spcBef>
              <a:buNone/>
            </a:pPr>
            <a:r>
              <a:rPr lang="en">
                <a:solidFill>
                  <a:srgbClr val="222222"/>
                </a:solidFill>
                <a:highlight>
                  <a:srgbClr val="FFFFFF"/>
                </a:highlight>
              </a:rPr>
              <a:t>Map&lt;Integer, String&gt; map; </a:t>
            </a:r>
          </a:p>
          <a:p>
            <a:pPr lvl="0">
              <a:spcBef>
                <a:spcPts val="0"/>
              </a:spcBef>
              <a:buNone/>
            </a:pPr>
            <a:r>
              <a:rPr lang="en">
                <a:solidFill>
                  <a:srgbClr val="222222"/>
                </a:solidFill>
                <a:highlight>
                  <a:srgbClr val="FFFFFF"/>
                </a:highlight>
              </a:rPr>
              <a:t>Map&lt;int, String&gt; does NOT work - primitive type is not allowed.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Regular Expression</a:t>
            </a:r>
          </a:p>
        </p:txBody>
      </p:sp>
      <p:sp>
        <p:nvSpPr>
          <p:cNvPr id="174" name="Shape 17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Regular expression helps to match a specific sequence of Strings by pre-defined syntax.</a:t>
            </a:r>
          </a:p>
          <a:p>
            <a:pPr lvl="0" rtl="0">
              <a:lnSpc>
                <a:spcPct val="100000"/>
              </a:lnSpc>
              <a:spcBef>
                <a:spcPts val="0"/>
              </a:spcBef>
              <a:spcAft>
                <a:spcPts val="0"/>
              </a:spcAft>
              <a:buNone/>
            </a:pPr>
            <a:r>
              <a:rPr lang="en">
                <a:solidFill>
                  <a:srgbClr val="353833"/>
                </a:solidFill>
                <a:highlight>
                  <a:srgbClr val="FFFFFF"/>
                </a:highlight>
              </a:rPr>
              <a:t>[abc]                a, b, or c (simple class)</a:t>
            </a:r>
          </a:p>
          <a:p>
            <a:pPr lvl="0" rtl="0">
              <a:lnSpc>
                <a:spcPct val="100000"/>
              </a:lnSpc>
              <a:spcBef>
                <a:spcPts val="0"/>
              </a:spcBef>
              <a:spcAft>
                <a:spcPts val="0"/>
              </a:spcAft>
              <a:buNone/>
            </a:pPr>
            <a:r>
              <a:rPr lang="en">
                <a:solidFill>
                  <a:srgbClr val="353833"/>
                </a:solidFill>
                <a:highlight>
                  <a:srgbClr val="FFFFFF"/>
                </a:highlight>
              </a:rPr>
              <a:t>[^abc]            Any character except a, b, or c (negation)</a:t>
            </a:r>
          </a:p>
          <a:p>
            <a:pPr lvl="0" rtl="0">
              <a:lnSpc>
                <a:spcPct val="100000"/>
              </a:lnSpc>
              <a:spcBef>
                <a:spcPts val="0"/>
              </a:spcBef>
              <a:spcAft>
                <a:spcPts val="0"/>
              </a:spcAft>
              <a:buNone/>
            </a:pPr>
            <a:r>
              <a:rPr lang="en">
                <a:solidFill>
                  <a:srgbClr val="353833"/>
                </a:solidFill>
                <a:highlight>
                  <a:srgbClr val="FFFFFF"/>
                </a:highlight>
              </a:rPr>
              <a:t>.                         Any character (may or may not match </a:t>
            </a:r>
            <a:r>
              <a:rPr lang="en" u="sng">
                <a:solidFill>
                  <a:srgbClr val="4C6B87"/>
                </a:solidFill>
                <a:highlight>
                  <a:srgbClr val="FFFFFF"/>
                </a:highlight>
                <a:hlinkClick r:id="rId3"/>
              </a:rPr>
              <a:t>line terminators</a:t>
            </a:r>
            <a:r>
              <a:rPr lang="en">
                <a:solidFill>
                  <a:srgbClr val="353833"/>
                </a:solidFill>
                <a:highlight>
                  <a:srgbClr val="FFFFFF"/>
                </a:highlight>
              </a:rPr>
              <a:t>)</a:t>
            </a:r>
          </a:p>
          <a:p>
            <a:pPr lvl="0" rtl="0">
              <a:lnSpc>
                <a:spcPct val="100000"/>
              </a:lnSpc>
              <a:spcBef>
                <a:spcPts val="0"/>
              </a:spcBef>
              <a:spcAft>
                <a:spcPts val="0"/>
              </a:spcAft>
              <a:buNone/>
            </a:pPr>
            <a:r>
              <a:rPr lang="en">
                <a:solidFill>
                  <a:srgbClr val="353833"/>
                </a:solidFill>
                <a:highlight>
                  <a:srgbClr val="FFFFFF"/>
                </a:highlight>
              </a:rPr>
              <a:t>\d                     A digit: [0-9]</a:t>
            </a:r>
          </a:p>
          <a:p>
            <a:pPr lvl="0" rtl="0">
              <a:lnSpc>
                <a:spcPct val="100000"/>
              </a:lnSpc>
              <a:spcBef>
                <a:spcPts val="0"/>
              </a:spcBef>
              <a:spcAft>
                <a:spcPts val="0"/>
              </a:spcAft>
              <a:buNone/>
            </a:pPr>
            <a:r>
              <a:rPr lang="en">
                <a:solidFill>
                  <a:srgbClr val="353833"/>
                </a:solidFill>
                <a:highlight>
                  <a:srgbClr val="FFFFFF"/>
                </a:highlight>
              </a:rPr>
              <a:t>\D                    A non-digit: [^0-9]</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Regular Expression</a:t>
            </a:r>
          </a:p>
        </p:txBody>
      </p:sp>
      <p:sp>
        <p:nvSpPr>
          <p:cNvPr id="180" name="Shape 18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000000"/>
                </a:solidFill>
                <a:highlight>
                  <a:srgbClr val="FFFFFF"/>
                </a:highlight>
              </a:rPr>
              <a:t>String line = </a:t>
            </a:r>
            <a:r>
              <a:rPr b="1" lang="en">
                <a:solidFill>
                  <a:srgbClr val="008000"/>
                </a:solidFill>
                <a:highlight>
                  <a:srgbClr val="FFFFFF"/>
                </a:highlight>
              </a:rPr>
              <a:t>"JDK8u144k"</a:t>
            </a:r>
            <a:r>
              <a:rPr lang="en">
                <a:solidFill>
                  <a:srgbClr val="000000"/>
                </a:solidFill>
                <a:highlight>
                  <a:srgbClr val="FFFFFF"/>
                </a:highlight>
              </a:rPr>
              <a:t>;</a:t>
            </a:r>
          </a:p>
          <a:p>
            <a:pPr lvl="0">
              <a:spcBef>
                <a:spcPts val="0"/>
              </a:spcBef>
              <a:buNone/>
            </a:pPr>
            <a:r>
              <a:rPr lang="en">
                <a:solidFill>
                  <a:srgbClr val="000000"/>
                </a:solidFill>
                <a:highlight>
                  <a:srgbClr val="FFFFFF"/>
                </a:highlight>
              </a:rPr>
              <a:t>String pattern = </a:t>
            </a:r>
            <a:r>
              <a:rPr b="1" lang="en">
                <a:solidFill>
                  <a:srgbClr val="008000"/>
                </a:solidFill>
                <a:highlight>
                  <a:srgbClr val="FFFFFF"/>
                </a:highlight>
              </a:rPr>
              <a:t>"</a:t>
            </a:r>
            <a:r>
              <a:rPr b="1" lang="en">
                <a:solidFill>
                  <a:srgbClr val="000080"/>
                </a:solidFill>
                <a:highlight>
                  <a:srgbClr val="FFFFFF"/>
                </a:highlight>
              </a:rPr>
              <a:t>\\</a:t>
            </a:r>
            <a:r>
              <a:rPr b="1" lang="en">
                <a:solidFill>
                  <a:srgbClr val="008000"/>
                </a:solidFill>
                <a:highlight>
                  <a:srgbClr val="FFFFFF"/>
                </a:highlight>
              </a:rPr>
              <a:t>d+"</a:t>
            </a:r>
            <a:r>
              <a:rPr lang="en">
                <a:solidFill>
                  <a:srgbClr val="000000"/>
                </a:solidFill>
                <a:highlight>
                  <a:srgbClr val="FFFFFF"/>
                </a:highlight>
              </a:rPr>
              <a:t>;</a:t>
            </a:r>
          </a:p>
          <a:p>
            <a:pPr lvl="0">
              <a:spcBef>
                <a:spcPts val="0"/>
              </a:spcBef>
              <a:buNone/>
            </a:pPr>
            <a:r>
              <a:rPr lang="en">
                <a:solidFill>
                  <a:srgbClr val="000000"/>
                </a:solidFill>
                <a:highlight>
                  <a:srgbClr val="FFFFFF"/>
                </a:highlight>
              </a:rPr>
              <a:t>Pattern r = Pattern.</a:t>
            </a:r>
            <a:r>
              <a:rPr i="1" lang="en">
                <a:solidFill>
                  <a:srgbClr val="000000"/>
                </a:solidFill>
                <a:highlight>
                  <a:srgbClr val="FFFFFF"/>
                </a:highlight>
              </a:rPr>
              <a:t>compile</a:t>
            </a:r>
            <a:r>
              <a:rPr lang="en">
                <a:solidFill>
                  <a:srgbClr val="000000"/>
                </a:solidFill>
                <a:highlight>
                  <a:srgbClr val="FFFFFF"/>
                </a:highlight>
              </a:rPr>
              <a:t>(pattern);</a:t>
            </a:r>
          </a:p>
          <a:p>
            <a:pPr lvl="0">
              <a:spcBef>
                <a:spcPts val="0"/>
              </a:spcBef>
              <a:buNone/>
            </a:pPr>
            <a:r>
              <a:rPr lang="en">
                <a:solidFill>
                  <a:srgbClr val="000000"/>
                </a:solidFill>
                <a:highlight>
                  <a:srgbClr val="FFFFFF"/>
                </a:highlight>
              </a:rPr>
              <a:t>Matcher m = r.matcher(line);</a:t>
            </a:r>
          </a:p>
          <a:p>
            <a:pPr lvl="0">
              <a:spcBef>
                <a:spcPts val="0"/>
              </a:spcBef>
              <a:buNone/>
            </a:pPr>
            <a:r>
              <a:rPr b="1" lang="en">
                <a:solidFill>
                  <a:srgbClr val="000080"/>
                </a:solidFill>
                <a:highlight>
                  <a:srgbClr val="FFFFFF"/>
                </a:highlight>
              </a:rPr>
              <a:t>while </a:t>
            </a:r>
            <a:r>
              <a:rPr lang="en">
                <a:solidFill>
                  <a:srgbClr val="000000"/>
                </a:solidFill>
                <a:highlight>
                  <a:srgbClr val="FFFFFF"/>
                </a:highlight>
              </a:rPr>
              <a:t>(m.find( )) {</a:t>
            </a:r>
          </a:p>
          <a:p>
            <a:pPr lvl="0">
              <a:spcBef>
                <a:spcPts val="0"/>
              </a:spcBef>
              <a:buNone/>
            </a:pPr>
            <a:r>
              <a:rPr lang="en">
                <a:solidFill>
                  <a:srgbClr val="000000"/>
                </a:solidFill>
                <a:highlight>
                  <a:srgbClr val="FFFFFF"/>
                </a:highlight>
              </a:rPr>
              <a:t>   System.</a:t>
            </a:r>
            <a:r>
              <a:rPr b="1" i="1" lang="en">
                <a:solidFill>
                  <a:srgbClr val="660E7A"/>
                </a:solidFill>
                <a:highlight>
                  <a:srgbClr val="FFFFFF"/>
                </a:highlight>
              </a:rPr>
              <a:t>out</a:t>
            </a:r>
            <a:r>
              <a:rPr lang="en">
                <a:solidFill>
                  <a:srgbClr val="000000"/>
                </a:solidFill>
                <a:highlight>
                  <a:srgbClr val="FFFFFF"/>
                </a:highlight>
              </a:rPr>
              <a:t>.println(</a:t>
            </a:r>
            <a:r>
              <a:rPr b="1" lang="en">
                <a:solidFill>
                  <a:srgbClr val="008000"/>
                </a:solidFill>
                <a:highlight>
                  <a:srgbClr val="FFFFFF"/>
                </a:highlight>
              </a:rPr>
              <a:t>"Found value: " </a:t>
            </a:r>
            <a:r>
              <a:rPr lang="en">
                <a:solidFill>
                  <a:srgbClr val="000000"/>
                </a:solidFill>
                <a:highlight>
                  <a:srgbClr val="FFFFFF"/>
                </a:highlight>
              </a:rPr>
              <a:t>+ m.group() );</a:t>
            </a:r>
          </a:p>
          <a:p>
            <a:pPr lvl="0">
              <a:spcBef>
                <a:spcPts val="0"/>
              </a:spcBef>
              <a:buNone/>
            </a:pPr>
            <a:r>
              <a:rPr lang="en">
                <a:solidFill>
                  <a:srgbClr val="000000"/>
                </a:solidFill>
                <a:highlight>
                  <a:srgbClr val="FFFFFF"/>
                </a:highlight>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Stream</a:t>
            </a:r>
          </a:p>
        </p:txBody>
      </p:sp>
      <p:sp>
        <p:nvSpPr>
          <p:cNvPr id="186" name="Shape 18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Stream makes Java Collection a pipeline that can be freely manipulated.</a:t>
            </a:r>
          </a:p>
          <a:p>
            <a:pPr lvl="0">
              <a:spcBef>
                <a:spcPts val="0"/>
              </a:spcBef>
              <a:buNone/>
            </a:pPr>
            <a:r>
              <a:rPr lang="en" sz="900">
                <a:solidFill>
                  <a:srgbClr val="000000"/>
                </a:solidFill>
                <a:highlight>
                  <a:srgbClr val="FFFFFF"/>
                </a:highlight>
                <a:latin typeface="Courier New"/>
                <a:ea typeface="Courier New"/>
                <a:cs typeface="Courier New"/>
                <a:sym typeface="Courier New"/>
              </a:rPr>
              <a:t>  List&lt;String&gt; strings = Arrays.</a:t>
            </a:r>
            <a:r>
              <a:rPr i="1" lang="en" sz="900">
                <a:solidFill>
                  <a:srgbClr val="000000"/>
                </a:solidFill>
                <a:highlight>
                  <a:srgbClr val="FFFFFF"/>
                </a:highlight>
                <a:latin typeface="Courier New"/>
                <a:ea typeface="Courier New"/>
                <a:cs typeface="Courier New"/>
                <a:sym typeface="Courier New"/>
              </a:rPr>
              <a:t>asList</a:t>
            </a:r>
            <a:r>
              <a:rPr lang="en" sz="900">
                <a:solidFill>
                  <a:srgbClr val="000000"/>
                </a:solidFill>
                <a:highlight>
                  <a:srgbClr val="FFFFFF"/>
                </a:highlight>
                <a:latin typeface="Courier New"/>
                <a:ea typeface="Courier New"/>
                <a:cs typeface="Courier New"/>
                <a:sym typeface="Courier New"/>
              </a:rPr>
              <a:t>(</a:t>
            </a:r>
            <a:r>
              <a:rPr b="1" lang="en" sz="900">
                <a:solidFill>
                  <a:srgbClr val="008000"/>
                </a:solidFill>
                <a:highlight>
                  <a:srgbClr val="FFFFFF"/>
                </a:highlight>
                <a:latin typeface="Courier New"/>
                <a:ea typeface="Courier New"/>
                <a:cs typeface="Courier New"/>
                <a:sym typeface="Courier New"/>
              </a:rPr>
              <a:t>"abc"</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"bc"</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"efg"</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"abcd"</a:t>
            </a:r>
            <a:r>
              <a:rPr lang="en" sz="900">
                <a:solidFill>
                  <a:srgbClr val="000000"/>
                </a:solidFill>
                <a:highlight>
                  <a:srgbClr val="FFFFFF"/>
                </a:highlight>
                <a:latin typeface="Courier New"/>
                <a:ea typeface="Courier New"/>
                <a:cs typeface="Courier New"/>
                <a:sym typeface="Courier New"/>
              </a:rPr>
              <a:t>,</a:t>
            </a:r>
            <a:r>
              <a:rPr b="1" lang="en" sz="900">
                <a:solidFill>
                  <a:srgbClr val="008000"/>
                </a:solidFill>
                <a:highlight>
                  <a:srgbClr val="FFFFFF"/>
                </a:highlight>
                <a:latin typeface="Courier New"/>
                <a:ea typeface="Courier New"/>
                <a:cs typeface="Courier New"/>
                <a:sym typeface="Courier New"/>
              </a:rPr>
              <a:t>""</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"jkl"</a:t>
            </a:r>
            <a:r>
              <a:rPr lang="en" sz="900">
                <a:solidFill>
                  <a:srgbClr val="000000"/>
                </a:solidFill>
                <a:highlight>
                  <a:srgbClr val="FFFFFF"/>
                </a:highlight>
                <a:latin typeface="Courier New"/>
                <a:ea typeface="Courier New"/>
                <a:cs typeface="Courier New"/>
                <a:sym typeface="Courier New"/>
              </a:rPr>
              <a:t>);</a:t>
            </a:r>
          </a:p>
          <a:p>
            <a:pPr lvl="0">
              <a:spcBef>
                <a:spcPts val="0"/>
              </a:spcBef>
              <a:buNone/>
            </a:pPr>
            <a:r>
              <a:rPr b="1" lang="en" sz="900">
                <a:solidFill>
                  <a:srgbClr val="000080"/>
                </a:solidFill>
                <a:highlight>
                  <a:srgbClr val="FFFFFF"/>
                </a:highlight>
                <a:latin typeface="Courier New"/>
                <a:ea typeface="Courier New"/>
                <a:cs typeface="Courier New"/>
                <a:sym typeface="Courier New"/>
              </a:rPr>
              <a:t>  long </a:t>
            </a:r>
            <a:r>
              <a:rPr lang="en" sz="900">
                <a:solidFill>
                  <a:srgbClr val="000000"/>
                </a:solidFill>
                <a:highlight>
                  <a:srgbClr val="FFFFFF"/>
                </a:highlight>
                <a:latin typeface="Courier New"/>
                <a:ea typeface="Courier New"/>
                <a:cs typeface="Courier New"/>
                <a:sym typeface="Courier New"/>
              </a:rPr>
              <a:t>count = strings.stream().filter(string -&gt; string.length() == </a:t>
            </a:r>
            <a:r>
              <a:rPr lang="en" sz="900">
                <a:solidFill>
                  <a:srgbClr val="0000FF"/>
                </a:solidFill>
                <a:highlight>
                  <a:srgbClr val="FFFFFF"/>
                </a:highlight>
                <a:latin typeface="Courier New"/>
                <a:ea typeface="Courier New"/>
                <a:cs typeface="Courier New"/>
                <a:sym typeface="Courier New"/>
              </a:rPr>
              <a:t>3</a:t>
            </a:r>
            <a:r>
              <a:rPr lang="en" sz="900">
                <a:solidFill>
                  <a:srgbClr val="000000"/>
                </a:solidFill>
                <a:highlight>
                  <a:srgbClr val="FFFFFF"/>
                </a:highlight>
                <a:latin typeface="Courier New"/>
                <a:ea typeface="Courier New"/>
                <a:cs typeface="Courier New"/>
                <a:sym typeface="Courier New"/>
              </a:rPr>
              <a:t>).count();</a:t>
            </a:r>
          </a:p>
          <a:p>
            <a:pPr lvl="0">
              <a:spcBef>
                <a:spcPts val="0"/>
              </a:spcBef>
              <a:buNone/>
            </a:pPr>
            <a:r>
              <a:rPr lang="en" sz="900">
                <a:solidFill>
                  <a:srgbClr val="000000"/>
                </a:solidFill>
                <a:highlight>
                  <a:srgbClr val="FFFFFF"/>
                </a:highlight>
                <a:latin typeface="Courier New"/>
                <a:ea typeface="Courier New"/>
                <a:cs typeface="Courier New"/>
                <a:sym typeface="Courier New"/>
              </a:rPr>
              <a:t>  System.</a:t>
            </a:r>
            <a:r>
              <a:rPr b="1" i="1" lang="en" sz="900">
                <a:solidFill>
                  <a:srgbClr val="660E7A"/>
                </a:solidFill>
                <a:highlight>
                  <a:srgbClr val="FFFFFF"/>
                </a:highlight>
                <a:latin typeface="Courier New"/>
                <a:ea typeface="Courier New"/>
                <a:cs typeface="Courier New"/>
                <a:sym typeface="Courier New"/>
              </a:rPr>
              <a:t>out</a:t>
            </a:r>
            <a:r>
              <a:rPr lang="en" sz="900">
                <a:solidFill>
                  <a:srgbClr val="000000"/>
                </a:solidFill>
                <a:highlight>
                  <a:srgbClr val="FFFFFF"/>
                </a:highlight>
                <a:latin typeface="Courier New"/>
                <a:ea typeface="Courier New"/>
                <a:cs typeface="Courier New"/>
                <a:sym typeface="Courier New"/>
              </a:rPr>
              <a:t>.println(</a:t>
            </a:r>
            <a:r>
              <a:rPr b="1" lang="en" sz="900">
                <a:solidFill>
                  <a:srgbClr val="008000"/>
                </a:solidFill>
                <a:highlight>
                  <a:srgbClr val="FFFFFF"/>
                </a:highlight>
                <a:latin typeface="Courier New"/>
                <a:ea typeface="Courier New"/>
                <a:cs typeface="Courier New"/>
                <a:sym typeface="Courier New"/>
              </a:rPr>
              <a:t>"Strings of length 3: " </a:t>
            </a:r>
            <a:r>
              <a:rPr lang="en" sz="900">
                <a:solidFill>
                  <a:srgbClr val="000000"/>
                </a:solidFill>
                <a:highlight>
                  <a:srgbClr val="FFFFFF"/>
                </a:highlight>
                <a:latin typeface="Courier New"/>
                <a:ea typeface="Courier New"/>
                <a:cs typeface="Courier New"/>
                <a:sym typeface="Courier New"/>
              </a:rPr>
              <a:t>+ count); </a:t>
            </a:r>
          </a:p>
          <a:p>
            <a:pPr lvl="0">
              <a:spcBef>
                <a:spcPts val="0"/>
              </a:spcBef>
              <a:buNone/>
            </a:pPr>
            <a:r>
              <a:rPr lang="en" sz="900">
                <a:solidFill>
                  <a:srgbClr val="000000"/>
                </a:solidFill>
                <a:highlight>
                  <a:srgbClr val="FFFFFF"/>
                </a:highlight>
                <a:latin typeface="Courier New"/>
                <a:ea typeface="Courier New"/>
                <a:cs typeface="Courier New"/>
                <a:sym typeface="Courier New"/>
              </a:rPr>
              <a:t>  strings.stream().map(s -&gt; s.toUpperCase()).forEach(System.</a:t>
            </a:r>
            <a:r>
              <a:rPr b="1" i="1" lang="en" sz="900">
                <a:solidFill>
                  <a:srgbClr val="660E7A"/>
                </a:solidFill>
                <a:highlight>
                  <a:srgbClr val="FFFFFF"/>
                </a:highlight>
                <a:latin typeface="Courier New"/>
                <a:ea typeface="Courier New"/>
                <a:cs typeface="Courier New"/>
                <a:sym typeface="Courier New"/>
              </a:rPr>
              <a:t>out</a:t>
            </a:r>
            <a:r>
              <a:rPr lang="en" sz="900">
                <a:solidFill>
                  <a:srgbClr val="000000"/>
                </a:solidFill>
                <a:highlight>
                  <a:srgbClr val="FFFFFF"/>
                </a:highlight>
                <a:latin typeface="Courier New"/>
                <a:ea typeface="Courier New"/>
                <a:cs typeface="Courier New"/>
                <a:sym typeface="Courier New"/>
              </a:rPr>
              <a:t>::println); </a:t>
            </a:r>
          </a:p>
          <a:p>
            <a:pPr lvl="0">
              <a:spcBef>
                <a:spcPts val="0"/>
              </a:spcBef>
              <a:buNone/>
            </a:pPr>
            <a:r>
              <a:rPr lang="en" sz="900">
                <a:solidFill>
                  <a:srgbClr val="000000"/>
                </a:solidFill>
                <a:highlight>
                  <a:srgbClr val="FFFFFF"/>
                </a:highlight>
                <a:latin typeface="Courier New"/>
                <a:ea typeface="Courier New"/>
                <a:cs typeface="Courier New"/>
                <a:sym typeface="Courier New"/>
              </a:rPr>
              <a:t>  System.</a:t>
            </a:r>
            <a:r>
              <a:rPr b="1" i="1" lang="en" sz="900">
                <a:solidFill>
                  <a:srgbClr val="660E7A"/>
                </a:solidFill>
                <a:highlight>
                  <a:srgbClr val="FFFFFF"/>
                </a:highlight>
                <a:latin typeface="Courier New"/>
                <a:ea typeface="Courier New"/>
                <a:cs typeface="Courier New"/>
                <a:sym typeface="Courier New"/>
              </a:rPr>
              <a:t>out</a:t>
            </a:r>
            <a:r>
              <a:rPr lang="en" sz="900">
                <a:solidFill>
                  <a:srgbClr val="000000"/>
                </a:solidFill>
                <a:highlight>
                  <a:srgbClr val="FFFFFF"/>
                </a:highlight>
                <a:latin typeface="Courier New"/>
                <a:ea typeface="Courier New"/>
                <a:cs typeface="Courier New"/>
                <a:sym typeface="Courier New"/>
              </a:rPr>
              <a:t>.println(strings.stream().reduce((a,b) -&gt; a + b).get());</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Annotation</a:t>
            </a:r>
          </a:p>
        </p:txBody>
      </p:sp>
      <p:sp>
        <p:nvSpPr>
          <p:cNvPr id="192" name="Shape 19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222222"/>
                </a:solidFill>
                <a:highlight>
                  <a:srgbClr val="FFFFFF"/>
                </a:highlight>
              </a:rPr>
              <a:t>In the </a:t>
            </a:r>
            <a:r>
              <a:rPr b="1" lang="en">
                <a:solidFill>
                  <a:srgbClr val="222222"/>
                </a:solidFill>
                <a:highlight>
                  <a:srgbClr val="FFFFFF"/>
                </a:highlight>
              </a:rPr>
              <a:t>Java</a:t>
            </a:r>
            <a:r>
              <a:rPr lang="en">
                <a:solidFill>
                  <a:srgbClr val="222222"/>
                </a:solidFill>
                <a:highlight>
                  <a:srgbClr val="FFFFFF"/>
                </a:highlight>
              </a:rPr>
              <a:t> computer programming language, an </a:t>
            </a:r>
            <a:r>
              <a:rPr b="1" lang="en">
                <a:solidFill>
                  <a:srgbClr val="222222"/>
                </a:solidFill>
                <a:highlight>
                  <a:srgbClr val="FFFFFF"/>
                </a:highlight>
              </a:rPr>
              <a:t>annotation</a:t>
            </a:r>
            <a:r>
              <a:rPr lang="en">
                <a:solidFill>
                  <a:srgbClr val="222222"/>
                </a:solidFill>
                <a:highlight>
                  <a:srgbClr val="FFFFFF"/>
                </a:highlight>
              </a:rPr>
              <a:t> is a form of syntactic metadata that can be added to </a:t>
            </a:r>
            <a:r>
              <a:rPr b="1" lang="en">
                <a:solidFill>
                  <a:srgbClr val="222222"/>
                </a:solidFill>
                <a:highlight>
                  <a:srgbClr val="FFFFFF"/>
                </a:highlight>
              </a:rPr>
              <a:t>Java</a:t>
            </a:r>
            <a:r>
              <a:rPr lang="en">
                <a:solidFill>
                  <a:srgbClr val="222222"/>
                </a:solidFill>
                <a:highlight>
                  <a:srgbClr val="FFFFFF"/>
                </a:highlight>
              </a:rPr>
              <a:t> source code.</a:t>
            </a:r>
          </a:p>
          <a:p>
            <a:pPr lvl="0">
              <a:spcBef>
                <a:spcPts val="0"/>
              </a:spcBef>
              <a:buNone/>
            </a:pPr>
            <a:r>
              <a:rPr lang="en">
                <a:solidFill>
                  <a:srgbClr val="222222"/>
                </a:solidFill>
                <a:highlight>
                  <a:srgbClr val="FFFFFF"/>
                </a:highlight>
              </a:rPr>
              <a:t>It’s one of the most important feature that Spring relies on:</a:t>
            </a:r>
          </a:p>
          <a:p>
            <a:pPr lvl="0" rtl="0">
              <a:lnSpc>
                <a:spcPct val="100000"/>
              </a:lnSpc>
              <a:spcBef>
                <a:spcPts val="0"/>
              </a:spcBef>
              <a:buNone/>
            </a:pPr>
            <a:r>
              <a:rPr b="1" lang="en" sz="900">
                <a:solidFill>
                  <a:srgbClr val="808000"/>
                </a:solidFill>
                <a:highlight>
                  <a:srgbClr val="FFFFFF"/>
                </a:highlight>
                <a:latin typeface="Courier New"/>
                <a:ea typeface="Courier New"/>
                <a:cs typeface="Courier New"/>
                <a:sym typeface="Courier New"/>
              </a:rPr>
              <a:t>@SpringBootApplication</a:t>
            </a:r>
          </a:p>
          <a:p>
            <a:pPr lvl="0" rtl="0">
              <a:lnSpc>
                <a:spcPct val="100000"/>
              </a:lnSpc>
              <a:spcBef>
                <a:spcPts val="0"/>
              </a:spcBef>
              <a:buNone/>
            </a:pPr>
            <a:r>
              <a:rPr b="1" lang="en" sz="900">
                <a:solidFill>
                  <a:srgbClr val="000080"/>
                </a:solidFill>
                <a:highlight>
                  <a:srgbClr val="FFFFFF"/>
                </a:highlight>
                <a:latin typeface="Courier New"/>
                <a:ea typeface="Courier New"/>
                <a:cs typeface="Courier New"/>
                <a:sym typeface="Courier New"/>
              </a:rPr>
              <a:t>public class </a:t>
            </a:r>
            <a:r>
              <a:rPr lang="en" sz="900">
                <a:solidFill>
                  <a:srgbClr val="000000"/>
                </a:solidFill>
                <a:highlight>
                  <a:srgbClr val="FFFFFF"/>
                </a:highlight>
                <a:latin typeface="Courier New"/>
                <a:ea typeface="Courier New"/>
                <a:cs typeface="Courier New"/>
                <a:sym typeface="Courier New"/>
              </a:rPr>
              <a:t>Boot {</a:t>
            </a:r>
          </a:p>
          <a:p>
            <a:pPr lvl="0" rtl="0">
              <a:lnSpc>
                <a:spcPct val="100000"/>
              </a:lnSpc>
              <a:spcBef>
                <a:spcPts val="0"/>
              </a:spcBef>
              <a:buNone/>
            </a:pPr>
            <a:r>
              <a:rPr lang="en" sz="900">
                <a:solidFill>
                  <a:srgbClr val="000000"/>
                </a:solidFill>
                <a:highlight>
                  <a:srgbClr val="FFFFFF"/>
                </a:highlight>
                <a:latin typeface="Courier New"/>
                <a:ea typeface="Courier New"/>
                <a:cs typeface="Courier New"/>
                <a:sym typeface="Courier New"/>
              </a:rPr>
              <a:t>   </a:t>
            </a:r>
            <a:r>
              <a:rPr b="1" lang="en" sz="900">
                <a:solidFill>
                  <a:srgbClr val="000080"/>
                </a:solidFill>
                <a:highlight>
                  <a:srgbClr val="FFFFFF"/>
                </a:highlight>
                <a:latin typeface="Courier New"/>
                <a:ea typeface="Courier New"/>
                <a:cs typeface="Courier New"/>
                <a:sym typeface="Courier New"/>
              </a:rPr>
              <a:t>public static void </a:t>
            </a:r>
            <a:r>
              <a:rPr lang="en" sz="900">
                <a:solidFill>
                  <a:srgbClr val="000000"/>
                </a:solidFill>
                <a:highlight>
                  <a:srgbClr val="FFFFFF"/>
                </a:highlight>
                <a:latin typeface="Courier New"/>
                <a:ea typeface="Courier New"/>
                <a:cs typeface="Courier New"/>
                <a:sym typeface="Courier New"/>
              </a:rPr>
              <a:t>main(String[] args) </a:t>
            </a:r>
            <a:r>
              <a:rPr b="1" lang="en" sz="900">
                <a:solidFill>
                  <a:srgbClr val="000080"/>
                </a:solidFill>
                <a:highlight>
                  <a:srgbClr val="FFFFFF"/>
                </a:highlight>
                <a:latin typeface="Courier New"/>
                <a:ea typeface="Courier New"/>
                <a:cs typeface="Courier New"/>
                <a:sym typeface="Courier New"/>
              </a:rPr>
              <a:t>throws </a:t>
            </a:r>
            <a:r>
              <a:rPr lang="en" sz="900">
                <a:solidFill>
                  <a:srgbClr val="000000"/>
                </a:solidFill>
                <a:highlight>
                  <a:srgbClr val="FFFFFF"/>
                </a:highlight>
                <a:latin typeface="Courier New"/>
                <a:ea typeface="Courier New"/>
                <a:cs typeface="Courier New"/>
                <a:sym typeface="Courier New"/>
              </a:rPr>
              <a:t>Exception {</a:t>
            </a:r>
          </a:p>
          <a:p>
            <a:pPr lvl="0" rtl="0">
              <a:lnSpc>
                <a:spcPct val="100000"/>
              </a:lnSpc>
              <a:spcBef>
                <a:spcPts val="0"/>
              </a:spcBef>
              <a:buNone/>
            </a:pPr>
            <a:r>
              <a:rPr lang="en" sz="900">
                <a:solidFill>
                  <a:srgbClr val="000000"/>
                </a:solidFill>
                <a:highlight>
                  <a:srgbClr val="FFFFFF"/>
                </a:highlight>
                <a:latin typeface="Courier New"/>
                <a:ea typeface="Courier New"/>
                <a:cs typeface="Courier New"/>
                <a:sym typeface="Courier New"/>
              </a:rPr>
              <a:t>       SpringApplication.</a:t>
            </a:r>
            <a:r>
              <a:rPr i="1" lang="en" sz="900">
                <a:solidFill>
                  <a:srgbClr val="000000"/>
                </a:solidFill>
                <a:highlight>
                  <a:srgbClr val="FFFFFF"/>
                </a:highlight>
                <a:latin typeface="Courier New"/>
                <a:ea typeface="Courier New"/>
                <a:cs typeface="Courier New"/>
                <a:sym typeface="Courier New"/>
              </a:rPr>
              <a:t>run</a:t>
            </a:r>
            <a:r>
              <a:rPr lang="en" sz="900">
                <a:solidFill>
                  <a:srgbClr val="000000"/>
                </a:solidFill>
                <a:highlight>
                  <a:srgbClr val="FFFFFF"/>
                </a:highlight>
                <a:latin typeface="Courier New"/>
                <a:ea typeface="Courier New"/>
                <a:cs typeface="Courier New"/>
                <a:sym typeface="Courier New"/>
              </a:rPr>
              <a:t>(Boot.</a:t>
            </a:r>
            <a:r>
              <a:rPr b="1" lang="en" sz="900">
                <a:solidFill>
                  <a:srgbClr val="000080"/>
                </a:solidFill>
                <a:highlight>
                  <a:srgbClr val="FFFFFF"/>
                </a:highlight>
                <a:latin typeface="Courier New"/>
                <a:ea typeface="Courier New"/>
                <a:cs typeface="Courier New"/>
                <a:sym typeface="Courier New"/>
              </a:rPr>
              <a:t>class</a:t>
            </a:r>
            <a:r>
              <a:rPr lang="en" sz="900">
                <a:solidFill>
                  <a:srgbClr val="000000"/>
                </a:solidFill>
                <a:highlight>
                  <a:srgbClr val="FFFFFF"/>
                </a:highlight>
                <a:latin typeface="Courier New"/>
                <a:ea typeface="Courier New"/>
                <a:cs typeface="Courier New"/>
                <a:sym typeface="Courier New"/>
              </a:rPr>
              <a:t>, args);</a:t>
            </a:r>
          </a:p>
          <a:p>
            <a:pPr lvl="0">
              <a:lnSpc>
                <a:spcPct val="100000"/>
              </a:lnSpc>
              <a:spcBef>
                <a:spcPts val="0"/>
              </a:spcBef>
              <a:buNone/>
            </a:pPr>
            <a:r>
              <a:rPr lang="en" sz="900">
                <a:solidFill>
                  <a:srgbClr val="000000"/>
                </a:solidFill>
                <a:highlight>
                  <a:srgbClr val="FFFFFF"/>
                </a:highlight>
                <a:latin typeface="Courier New"/>
                <a:ea typeface="Courier New"/>
                <a:cs typeface="Courier New"/>
                <a:sym typeface="Courier New"/>
              </a:rPr>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Reflection</a:t>
            </a:r>
          </a:p>
        </p:txBody>
      </p:sp>
      <p:sp>
        <p:nvSpPr>
          <p:cNvPr id="198" name="Shape 19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b="1" lang="en">
                <a:solidFill>
                  <a:srgbClr val="222222"/>
                </a:solidFill>
                <a:highlight>
                  <a:srgbClr val="FFFFFF"/>
                </a:highlight>
              </a:rPr>
              <a:t>Java Reflection</a:t>
            </a:r>
            <a:r>
              <a:rPr lang="en">
                <a:solidFill>
                  <a:srgbClr val="222222"/>
                </a:solidFill>
                <a:highlight>
                  <a:srgbClr val="FFFFFF"/>
                </a:highlight>
              </a:rPr>
              <a:t> makes it possible to inspect classes, interfaces, fields, annotations and methods at runtime, without knowing the names of the classes, methods etc.</a:t>
            </a:r>
          </a:p>
          <a:p>
            <a:pPr lvl="0">
              <a:spcBef>
                <a:spcPts val="0"/>
              </a:spcBef>
              <a:buNone/>
            </a:pPr>
            <a:r>
              <a:rPr lang="en">
                <a:solidFill>
                  <a:srgbClr val="222222"/>
                </a:solidFill>
                <a:highlight>
                  <a:srgbClr val="FFFFFF"/>
                </a:highlight>
              </a:rPr>
              <a:t>Spring uses Reflection to find annotated Java Classes, methods, variables etc. </a:t>
            </a:r>
          </a:p>
          <a:p>
            <a:pPr lvl="0">
              <a:spcBef>
                <a:spcPts val="0"/>
              </a:spcBef>
              <a:buNone/>
            </a:pPr>
            <a:r>
              <a:rPr lang="en">
                <a:solidFill>
                  <a:srgbClr val="222222"/>
                </a:solidFill>
                <a:highlight>
                  <a:srgbClr val="FFFFFF"/>
                </a:highlight>
              </a:rPr>
              <a:t>Spring is not intrusive to Java code by using reflection.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Multithreading</a:t>
            </a:r>
          </a:p>
        </p:txBody>
      </p:sp>
      <p:sp>
        <p:nvSpPr>
          <p:cNvPr id="204" name="Shape 20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Multithreading (Concurrency) allows the system to do more than one thing at a time.</a:t>
            </a:r>
          </a:p>
          <a:p>
            <a:pPr lvl="0">
              <a:spcBef>
                <a:spcPts val="0"/>
              </a:spcBef>
              <a:buNone/>
            </a:pPr>
            <a:r>
              <a:rPr lang="en"/>
              <a:t>Extends Thread, Implements Runnable, Implements Callable</a:t>
            </a:r>
          </a:p>
          <a:p>
            <a:pPr lvl="0">
              <a:spcBef>
                <a:spcPts val="0"/>
              </a:spcBef>
              <a:buNone/>
            </a:pPr>
            <a:r>
              <a:rPr lang="en"/>
              <a:t>Lambda expression</a:t>
            </a:r>
          </a:p>
          <a:p>
            <a:pPr lvl="0">
              <a:spcBef>
                <a:spcPts val="0"/>
              </a:spcBef>
              <a:buNone/>
            </a:pPr>
            <a:r>
              <a:rPr lang="en"/>
              <a:t>Synchronization</a:t>
            </a:r>
          </a:p>
          <a:p>
            <a:pPr lvl="0">
              <a:spcBef>
                <a:spcPts val="0"/>
              </a:spcBef>
              <a:buNone/>
            </a:pPr>
            <a:r>
              <a:rPr lang="en"/>
              <a:t>ConcurrentHashMap </a:t>
            </a:r>
          </a:p>
          <a:p>
            <a:pPr lvl="0">
              <a:spcBef>
                <a:spcPts val="0"/>
              </a:spcBef>
              <a:buNone/>
            </a:pPr>
            <a:r>
              <a:rPr lang="en"/>
              <a:t>Readwrite Locks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Introduction</a:t>
            </a:r>
          </a:p>
        </p:txBody>
      </p:sp>
      <p:sp>
        <p:nvSpPr>
          <p:cNvPr id="95" name="Shape 9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EE was formerly known as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2 Platform, Enterprise Edition or J2EE. The platform uses the object-oriented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programming language.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EE extends the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Platform, Standard Edition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SE), providing an API for object-relational mapping, distributed and multi-tier architectures, and web services.</a:t>
            </a:r>
          </a:p>
          <a:p>
            <a:pPr lvl="0">
              <a:spcBef>
                <a:spcPts val="0"/>
              </a:spcBef>
              <a:buNone/>
            </a:pPr>
            <a:r>
              <a:rPr lang="en" sz="1800">
                <a:solidFill>
                  <a:srgbClr val="222222"/>
                </a:solidFill>
                <a:highlight>
                  <a:srgbClr val="FFFFFF"/>
                </a:highlight>
                <a:latin typeface="Arial"/>
                <a:ea typeface="Arial"/>
                <a:cs typeface="Arial"/>
                <a:sym typeface="Arial"/>
              </a:rPr>
              <a:t>JavaEE is a set of standards - not a programming language.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Lambda</a:t>
            </a:r>
          </a:p>
        </p:txBody>
      </p:sp>
      <p:sp>
        <p:nvSpPr>
          <p:cNvPr id="210" name="Shape 21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A lambda expression represents an anonymous function. The basic format is ()-&gt;{expression}</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Callable&lt;String&gt; c = () -&gt; {Thread.</a:t>
            </a:r>
            <a:r>
              <a:rPr i="1" lang="en" sz="900">
                <a:solidFill>
                  <a:srgbClr val="000000"/>
                </a:solidFill>
                <a:highlight>
                  <a:srgbClr val="FFFFFF"/>
                </a:highlight>
                <a:latin typeface="Courier New"/>
                <a:ea typeface="Courier New"/>
                <a:cs typeface="Courier New"/>
                <a:sym typeface="Courier New"/>
              </a:rPr>
              <a:t>sleep</a:t>
            </a:r>
            <a:r>
              <a:rPr lang="en" sz="900">
                <a:solidFill>
                  <a:srgbClr val="000000"/>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2000</a:t>
            </a:r>
            <a:r>
              <a:rPr lang="en" sz="900">
                <a:solidFill>
                  <a:srgbClr val="000000"/>
                </a:solidFill>
                <a:highlight>
                  <a:srgbClr val="FFFFFF"/>
                </a:highlight>
                <a:latin typeface="Courier New"/>
                <a:ea typeface="Courier New"/>
                <a:cs typeface="Courier New"/>
                <a:sym typeface="Courier New"/>
              </a:rPr>
              <a:t>);</a:t>
            </a:r>
            <a:r>
              <a:rPr b="1" lang="en" sz="900">
                <a:solidFill>
                  <a:srgbClr val="000080"/>
                </a:solidFill>
                <a:highlight>
                  <a:srgbClr val="FFFFFF"/>
                </a:highlight>
                <a:latin typeface="Courier New"/>
                <a:ea typeface="Courier New"/>
                <a:cs typeface="Courier New"/>
                <a:sym typeface="Courier New"/>
              </a:rPr>
              <a:t>return </a:t>
            </a:r>
            <a:r>
              <a:rPr lang="en" sz="900">
                <a:solidFill>
                  <a:srgbClr val="660E7A"/>
                </a:solidFill>
                <a:highlight>
                  <a:srgbClr val="FFFFFF"/>
                </a:highlight>
                <a:latin typeface="Courier New"/>
                <a:ea typeface="Courier New"/>
                <a:cs typeface="Courier New"/>
                <a:sym typeface="Courier New"/>
              </a:rPr>
              <a:t>a</a:t>
            </a:r>
            <a:r>
              <a:rPr lang="en" sz="900">
                <a:solidFill>
                  <a:srgbClr val="000000"/>
                </a:solidFill>
                <a:highlight>
                  <a:srgbClr val="FFFFFF"/>
                </a:highlight>
                <a:latin typeface="Courier New"/>
                <a:ea typeface="Courier New"/>
                <a:cs typeface="Courier New"/>
                <a:sym typeface="Courier New"/>
              </a:rPr>
              <a:t>.substring(</a:t>
            </a:r>
            <a:r>
              <a:rPr lang="en" sz="900">
                <a:solidFill>
                  <a:srgbClr val="0000FF"/>
                </a:solidFill>
                <a:highlight>
                  <a:srgbClr val="FFFFFF"/>
                </a:highlight>
                <a:latin typeface="Courier New"/>
                <a:ea typeface="Courier New"/>
                <a:cs typeface="Courier New"/>
                <a:sym typeface="Courier New"/>
              </a:rPr>
              <a:t>1</a:t>
            </a:r>
            <a:r>
              <a:rPr lang="en" sz="900">
                <a:solidFill>
                  <a:srgbClr val="000000"/>
                </a:solidFill>
                <a:highlight>
                  <a:srgbClr val="FFFFFF"/>
                </a:highlight>
                <a:latin typeface="Courier New"/>
                <a:ea typeface="Courier New"/>
                <a:cs typeface="Courier New"/>
                <a:sym typeface="Courier New"/>
              </a:rPr>
              <a:t>);};</a:t>
            </a:r>
          </a:p>
          <a:p>
            <a:pPr indent="0" lvl="0" marL="0" marR="88900" rtl="0">
              <a:lnSpc>
                <a:spcPct val="142857"/>
              </a:lnSpc>
              <a:spcBef>
                <a:spcPts val="0"/>
              </a:spcBef>
              <a:spcAft>
                <a:spcPts val="800"/>
              </a:spcAft>
              <a:buNone/>
            </a:pPr>
            <a:r>
              <a:rPr lang="en"/>
              <a:t>Before Java 8, it’s so painful....</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c = </a:t>
            </a:r>
            <a:r>
              <a:rPr b="1" lang="en" sz="900">
                <a:solidFill>
                  <a:srgbClr val="000080"/>
                </a:solidFill>
                <a:highlight>
                  <a:srgbClr val="FFFFFF"/>
                </a:highlight>
                <a:latin typeface="Courier New"/>
                <a:ea typeface="Courier New"/>
                <a:cs typeface="Courier New"/>
                <a:sym typeface="Courier New"/>
              </a:rPr>
              <a:t>new </a:t>
            </a:r>
            <a:r>
              <a:rPr lang="en" sz="900">
                <a:solidFill>
                  <a:srgbClr val="000000"/>
                </a:solidFill>
                <a:highlight>
                  <a:srgbClr val="FFFFFF"/>
                </a:highlight>
                <a:latin typeface="Courier New"/>
                <a:ea typeface="Courier New"/>
                <a:cs typeface="Courier New"/>
                <a:sym typeface="Courier New"/>
              </a:rPr>
              <a:t>Callable&lt;String&gt;() {</a:t>
            </a:r>
          </a:p>
          <a:p>
            <a:pPr indent="0" lvl="0" marL="88900" marR="88900" rtl="0">
              <a:lnSpc>
                <a:spcPct val="142857"/>
              </a:lnSpc>
              <a:spcBef>
                <a:spcPts val="0"/>
              </a:spcBef>
              <a:spcAft>
                <a:spcPts val="800"/>
              </a:spcAft>
              <a:buNone/>
            </a:pPr>
            <a:r>
              <a:rPr lang="en" sz="900">
                <a:solidFill>
                  <a:srgbClr val="808000"/>
                </a:solidFill>
                <a:highlight>
                  <a:srgbClr val="FFFFFF"/>
                </a:highlight>
                <a:latin typeface="Courier New"/>
                <a:ea typeface="Courier New"/>
                <a:cs typeface="Courier New"/>
                <a:sym typeface="Courier New"/>
              </a:rPr>
              <a:t>       </a:t>
            </a:r>
            <a:r>
              <a:rPr b="1" lang="en" sz="900">
                <a:solidFill>
                  <a:srgbClr val="000080"/>
                </a:solidFill>
                <a:highlight>
                  <a:srgbClr val="FFFFFF"/>
                </a:highlight>
                <a:latin typeface="Courier New"/>
                <a:ea typeface="Courier New"/>
                <a:cs typeface="Courier New"/>
                <a:sym typeface="Courier New"/>
              </a:rPr>
              <a:t>public </a:t>
            </a:r>
            <a:r>
              <a:rPr lang="en" sz="900">
                <a:solidFill>
                  <a:srgbClr val="000000"/>
                </a:solidFill>
                <a:highlight>
                  <a:srgbClr val="FFFFFF"/>
                </a:highlight>
                <a:latin typeface="Courier New"/>
                <a:ea typeface="Courier New"/>
                <a:cs typeface="Courier New"/>
                <a:sym typeface="Courier New"/>
              </a:rPr>
              <a:t>String call() </a:t>
            </a:r>
            <a:r>
              <a:rPr b="1" lang="en" sz="900">
                <a:solidFill>
                  <a:srgbClr val="000080"/>
                </a:solidFill>
                <a:highlight>
                  <a:srgbClr val="FFFFFF"/>
                </a:highlight>
                <a:latin typeface="Courier New"/>
                <a:ea typeface="Courier New"/>
                <a:cs typeface="Courier New"/>
                <a:sym typeface="Courier New"/>
              </a:rPr>
              <a:t>throws </a:t>
            </a:r>
            <a:r>
              <a:rPr lang="en" sz="900">
                <a:solidFill>
                  <a:srgbClr val="000000"/>
                </a:solidFill>
                <a:highlight>
                  <a:srgbClr val="FFFFFF"/>
                </a:highlight>
                <a:latin typeface="Courier New"/>
                <a:ea typeface="Courier New"/>
                <a:cs typeface="Courier New"/>
                <a:sym typeface="Courier New"/>
              </a:rPr>
              <a:t>Exception {</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Thread.</a:t>
            </a:r>
            <a:r>
              <a:rPr i="1" lang="en" sz="900">
                <a:solidFill>
                  <a:srgbClr val="000000"/>
                </a:solidFill>
                <a:highlight>
                  <a:srgbClr val="FFFFFF"/>
                </a:highlight>
                <a:latin typeface="Courier New"/>
                <a:ea typeface="Courier New"/>
                <a:cs typeface="Courier New"/>
                <a:sym typeface="Courier New"/>
              </a:rPr>
              <a:t>sleep</a:t>
            </a:r>
            <a:r>
              <a:rPr lang="en" sz="900">
                <a:solidFill>
                  <a:srgbClr val="000000"/>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2000</a:t>
            </a:r>
            <a:r>
              <a:rPr lang="en" sz="900">
                <a:solidFill>
                  <a:srgbClr val="000000"/>
                </a:solidFill>
                <a:highlight>
                  <a:srgbClr val="FFFFFF"/>
                </a:highlight>
                <a:latin typeface="Courier New"/>
                <a:ea typeface="Courier New"/>
                <a:cs typeface="Courier New"/>
                <a:sym typeface="Courier New"/>
              </a:rPr>
              <a:t>);</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a:t>
            </a:r>
            <a:r>
              <a:rPr b="1" lang="en" sz="900">
                <a:solidFill>
                  <a:srgbClr val="000080"/>
                </a:solidFill>
                <a:highlight>
                  <a:srgbClr val="FFFFFF"/>
                </a:highlight>
                <a:latin typeface="Courier New"/>
                <a:ea typeface="Courier New"/>
                <a:cs typeface="Courier New"/>
                <a:sym typeface="Courier New"/>
              </a:rPr>
              <a:t>return </a:t>
            </a:r>
            <a:r>
              <a:rPr lang="en" sz="900">
                <a:solidFill>
                  <a:srgbClr val="660E7A"/>
                </a:solidFill>
                <a:highlight>
                  <a:srgbClr val="FFFFFF"/>
                </a:highlight>
                <a:latin typeface="Courier New"/>
                <a:ea typeface="Courier New"/>
                <a:cs typeface="Courier New"/>
                <a:sym typeface="Courier New"/>
              </a:rPr>
              <a:t>a</a:t>
            </a:r>
            <a:r>
              <a:rPr lang="en" sz="900">
                <a:solidFill>
                  <a:srgbClr val="000000"/>
                </a:solidFill>
                <a:highlight>
                  <a:srgbClr val="FFFFFF"/>
                </a:highlight>
                <a:latin typeface="Courier New"/>
                <a:ea typeface="Courier New"/>
                <a:cs typeface="Courier New"/>
                <a:sym typeface="Courier New"/>
              </a:rPr>
              <a:t>.substring(</a:t>
            </a:r>
            <a:r>
              <a:rPr lang="en" sz="900">
                <a:solidFill>
                  <a:srgbClr val="0000FF"/>
                </a:solidFill>
                <a:highlight>
                  <a:srgbClr val="FFFFFF"/>
                </a:highlight>
                <a:latin typeface="Courier New"/>
                <a:ea typeface="Courier New"/>
                <a:cs typeface="Courier New"/>
                <a:sym typeface="Courier New"/>
              </a:rPr>
              <a:t>1</a:t>
            </a:r>
            <a:r>
              <a:rPr lang="en" sz="900">
                <a:solidFill>
                  <a:srgbClr val="000000"/>
                </a:solidFill>
                <a:highlight>
                  <a:srgbClr val="FFFFFF"/>
                </a:highlight>
                <a:latin typeface="Courier New"/>
                <a:ea typeface="Courier New"/>
                <a:cs typeface="Courier New"/>
                <a:sym typeface="Courier New"/>
              </a:rPr>
              <a:t>);</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a:t>
            </a:r>
          </a:p>
          <a:p>
            <a:pPr indent="0" lvl="0" marL="88900" marR="88900" rtl="0">
              <a:lnSpc>
                <a:spcPct val="142857"/>
              </a:lnSpc>
              <a:spcBef>
                <a:spcPts val="0"/>
              </a:spcBef>
              <a:spcAft>
                <a:spcPts val="800"/>
              </a:spcAft>
              <a:buNone/>
            </a:pPr>
            <a:r>
              <a:t/>
            </a:r>
            <a:endParaRP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OOP and SOLID</a:t>
            </a:r>
          </a:p>
        </p:txBody>
      </p:sp>
      <p:sp>
        <p:nvSpPr>
          <p:cNvPr id="216" name="Shape 216"/>
          <p:cNvSpPr txBox="1"/>
          <p:nvPr>
            <p:ph idx="1" type="body"/>
          </p:nvPr>
        </p:nvSpPr>
        <p:spPr>
          <a:xfrm>
            <a:off x="729450" y="2078875"/>
            <a:ext cx="4563300" cy="2261100"/>
          </a:xfrm>
          <a:prstGeom prst="rect">
            <a:avLst/>
          </a:prstGeom>
        </p:spPr>
        <p:txBody>
          <a:bodyPr anchorCtr="0" anchor="t" bIns="91425" lIns="91425" rIns="91425" wrap="square" tIns="91425">
            <a:noAutofit/>
          </a:bodyPr>
          <a:lstStyle/>
          <a:p>
            <a:pPr lvl="0">
              <a:spcBef>
                <a:spcPts val="0"/>
              </a:spcBef>
              <a:buNone/>
            </a:pPr>
            <a:r>
              <a:rPr lang="en"/>
              <a:t>Java is an Object-oriented programming language</a:t>
            </a:r>
          </a:p>
          <a:p>
            <a:pPr lvl="0">
              <a:spcBef>
                <a:spcPts val="0"/>
              </a:spcBef>
              <a:buNone/>
            </a:pPr>
            <a:r>
              <a:rPr lang="en"/>
              <a:t>Everything in the world can be considered an Object</a:t>
            </a:r>
          </a:p>
          <a:p>
            <a:pPr lvl="0">
              <a:spcBef>
                <a:spcPts val="0"/>
              </a:spcBef>
              <a:buNone/>
            </a:pPr>
            <a:r>
              <a:rPr lang="en"/>
              <a:t>A cat is an Object, but the nose, the legs of a cat are also Objects</a:t>
            </a:r>
          </a:p>
        </p:txBody>
      </p:sp>
      <p:pic>
        <p:nvPicPr>
          <p:cNvPr id="217" name="Shape 217"/>
          <p:cNvPicPr preferRelativeResize="0"/>
          <p:nvPr/>
        </p:nvPicPr>
        <p:blipFill>
          <a:blip r:embed="rId3">
            <a:alphaModFix/>
          </a:blip>
          <a:stretch>
            <a:fillRect/>
          </a:stretch>
        </p:blipFill>
        <p:spPr>
          <a:xfrm>
            <a:off x="5465400" y="2078875"/>
            <a:ext cx="2952750" cy="2762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HTML</a:t>
            </a:r>
          </a:p>
        </p:txBody>
      </p:sp>
      <p:sp>
        <p:nvSpPr>
          <p:cNvPr id="223" name="Shape 22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JavaScript</a:t>
            </a:r>
          </a:p>
        </p:txBody>
      </p:sp>
      <p:sp>
        <p:nvSpPr>
          <p:cNvPr id="229" name="Shape 22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Maven</a:t>
            </a:r>
          </a:p>
        </p:txBody>
      </p:sp>
      <p:sp>
        <p:nvSpPr>
          <p:cNvPr id="235" name="Shape 23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Typical web application architecture</a:t>
            </a:r>
          </a:p>
        </p:txBody>
      </p:sp>
      <p:pic>
        <p:nvPicPr>
          <p:cNvPr id="241" name="Shape 241"/>
          <p:cNvPicPr preferRelativeResize="0"/>
          <p:nvPr/>
        </p:nvPicPr>
        <p:blipFill>
          <a:blip r:embed="rId3">
            <a:alphaModFix/>
          </a:blip>
          <a:stretch>
            <a:fillRect/>
          </a:stretch>
        </p:blipFill>
        <p:spPr>
          <a:xfrm>
            <a:off x="2501700" y="2078873"/>
            <a:ext cx="4406574" cy="2695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Tomcat</a:t>
            </a:r>
          </a:p>
        </p:txBody>
      </p:sp>
      <p:sp>
        <p:nvSpPr>
          <p:cNvPr id="247" name="Shape 24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Install and configuration</a:t>
            </a:r>
          </a:p>
          <a:p>
            <a:pPr lvl="0">
              <a:spcBef>
                <a:spcPts val="0"/>
              </a:spcBef>
              <a:buNone/>
            </a:pPr>
            <a:r>
              <a:rPr lang="en"/>
              <a:t>Check versions: </a:t>
            </a:r>
            <a:r>
              <a:rPr lang="en" u="sng">
                <a:solidFill>
                  <a:schemeClr val="hlink"/>
                </a:solidFill>
                <a:hlinkClick r:id="rId3"/>
              </a:rPr>
              <a:t>https://tomcat.apache.org/whichversion.html</a:t>
            </a:r>
          </a:p>
          <a:p>
            <a:pPr lvl="0">
              <a:spcBef>
                <a:spcPts val="0"/>
              </a:spcBef>
              <a:buNone/>
            </a:pPr>
            <a:r>
              <a:rPr lang="en"/>
              <a:t>Download Zip/Tar: </a:t>
            </a:r>
            <a:r>
              <a:rPr lang="en" u="sng">
                <a:solidFill>
                  <a:schemeClr val="hlink"/>
                </a:solidFill>
                <a:hlinkClick r:id="rId4"/>
              </a:rPr>
              <a:t>https://tomcat.apache.org/download-80.cgi</a:t>
            </a:r>
          </a:p>
          <a:p>
            <a:pPr lvl="0">
              <a:spcBef>
                <a:spcPts val="0"/>
              </a:spcBef>
              <a:buNone/>
            </a:pPr>
            <a:r>
              <a:rPr lang="en"/>
              <a:t>Configuration and Hello World!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Installing and Configuring Tomcat</a:t>
            </a:r>
          </a:p>
        </p:txBody>
      </p:sp>
      <p:sp>
        <p:nvSpPr>
          <p:cNvPr id="253" name="Shape 25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rtl="0">
              <a:spcBef>
                <a:spcPts val="0"/>
              </a:spcBef>
              <a:buNone/>
            </a:pPr>
            <a:r>
              <a:rPr lang="en" sz="1100">
                <a:solidFill>
                  <a:srgbClr val="000000"/>
                </a:solidFill>
                <a:latin typeface="Arial"/>
                <a:ea typeface="Arial"/>
                <a:cs typeface="Arial"/>
                <a:sym typeface="Arial"/>
              </a:rPr>
              <a:t>Make sure you have the Java SDK installed on your PC</a:t>
            </a:r>
          </a:p>
          <a:p>
            <a:pPr indent="0" lvl="0" marL="0" rtl="0">
              <a:spcBef>
                <a:spcPts val="0"/>
              </a:spcBef>
              <a:buNone/>
            </a:pPr>
            <a:r>
              <a:rPr lang="en">
                <a:solidFill>
                  <a:srgbClr val="000000"/>
                </a:solidFill>
                <a:latin typeface="Arial"/>
                <a:ea typeface="Arial"/>
                <a:cs typeface="Arial"/>
                <a:sym typeface="Arial"/>
              </a:rPr>
              <a:t>Configure Server.xml</a:t>
            </a:r>
          </a:p>
          <a:p>
            <a:pPr indent="0" lvl="0" marL="0" rtl="0">
              <a:lnSpc>
                <a:spcPct val="100000"/>
              </a:lnSpc>
              <a:spcBef>
                <a:spcPts val="0"/>
              </a:spcBef>
              <a:buNone/>
            </a:pPr>
            <a:r>
              <a:rPr lang="en" sz="1000">
                <a:solidFill>
                  <a:srgbClr val="3333FF"/>
                </a:solidFill>
              </a:rPr>
              <a:t>&lt;Host name="localhost"  appBase="webapps" unpackWARs="true" autoDeploy="true"&gt;</a:t>
            </a:r>
          </a:p>
          <a:p>
            <a:pPr indent="0" lvl="0" marL="0" rtl="0">
              <a:lnSpc>
                <a:spcPct val="100000"/>
              </a:lnSpc>
              <a:spcBef>
                <a:spcPts val="0"/>
              </a:spcBef>
              <a:buNone/>
            </a:pPr>
            <a:r>
              <a:rPr lang="en" sz="1000">
                <a:solidFill>
                  <a:srgbClr val="3333FF"/>
                </a:solidFill>
              </a:rPr>
              <a:t>&lt;Context deployOnStartup="true" docBase="/home/chandler/IdeaProjects/javaee/target"   path="/javaee" reloadable="true" /&gt;</a:t>
            </a:r>
          </a:p>
          <a:p>
            <a:pPr lvl="0" rtl="0">
              <a:lnSpc>
                <a:spcPct val="100000"/>
              </a:lnSpc>
              <a:spcBef>
                <a:spcPts val="0"/>
              </a:spcBef>
              <a:spcAft>
                <a:spcPts val="0"/>
              </a:spcAft>
              <a:buNone/>
            </a:pPr>
            <a:r>
              <a:rPr lang="en" sz="1000">
                <a:solidFill>
                  <a:srgbClr val="3333FF"/>
                </a:solidFill>
              </a:rPr>
              <a:t>&lt;/Host&gt;</a:t>
            </a:r>
          </a:p>
          <a:p>
            <a:pPr lvl="0" rtl="0">
              <a:spcBef>
                <a:spcPts val="0"/>
              </a:spcBef>
              <a:spcAft>
                <a:spcPts val="0"/>
              </a:spcAft>
              <a:buNone/>
            </a:pPr>
            <a:r>
              <a:rPr lang="en">
                <a:solidFill>
                  <a:srgbClr val="000000"/>
                </a:solidFill>
              </a:rPr>
              <a:t>Configure web.xml</a:t>
            </a:r>
          </a:p>
          <a:p>
            <a:pPr lvl="0" rtl="0">
              <a:lnSpc>
                <a:spcPct val="100000"/>
              </a:lnSpc>
              <a:spcBef>
                <a:spcPts val="0"/>
              </a:spcBef>
              <a:spcAft>
                <a:spcPts val="0"/>
              </a:spcAft>
              <a:buNone/>
            </a:pPr>
            <a:r>
              <a:rPr lang="en" sz="1000">
                <a:solidFill>
                  <a:srgbClr val="3333FF"/>
                </a:solidFill>
              </a:rPr>
              <a:t>&lt;web-app&gt;</a:t>
            </a:r>
          </a:p>
          <a:p>
            <a:pPr lvl="0" rtl="0">
              <a:lnSpc>
                <a:spcPct val="100000"/>
              </a:lnSpc>
              <a:spcBef>
                <a:spcPts val="0"/>
              </a:spcBef>
              <a:spcAft>
                <a:spcPts val="0"/>
              </a:spcAft>
              <a:buNone/>
            </a:pPr>
            <a:r>
              <a:rPr lang="en" sz="1000">
                <a:solidFill>
                  <a:srgbClr val="3333FF"/>
                </a:solidFill>
              </a:rPr>
              <a:t>    &lt;welcome-file-list&gt;</a:t>
            </a:r>
          </a:p>
          <a:p>
            <a:pPr lvl="0" rtl="0">
              <a:lnSpc>
                <a:spcPct val="100000"/>
              </a:lnSpc>
              <a:spcBef>
                <a:spcPts val="0"/>
              </a:spcBef>
              <a:spcAft>
                <a:spcPts val="0"/>
              </a:spcAft>
              <a:buNone/>
            </a:pPr>
            <a:r>
              <a:rPr lang="en" sz="1000">
                <a:solidFill>
                  <a:srgbClr val="3333FF"/>
                </a:solidFill>
              </a:rPr>
              <a:t>    	  &lt;welcome-file&gt;index.html&lt;/welcome-file&gt;</a:t>
            </a:r>
          </a:p>
          <a:p>
            <a:pPr lvl="0" rtl="0">
              <a:lnSpc>
                <a:spcPct val="100000"/>
              </a:lnSpc>
              <a:spcBef>
                <a:spcPts val="0"/>
              </a:spcBef>
              <a:spcAft>
                <a:spcPts val="0"/>
              </a:spcAft>
              <a:buNone/>
            </a:pPr>
            <a:r>
              <a:rPr lang="en" sz="1000">
                <a:solidFill>
                  <a:srgbClr val="3333FF"/>
                </a:solidFill>
              </a:rPr>
              <a:t>	  &lt;/welcome-file-list&gt;</a:t>
            </a:r>
          </a:p>
          <a:p>
            <a:pPr indent="0" lvl="0" marL="0" rtl="0">
              <a:lnSpc>
                <a:spcPct val="100000"/>
              </a:lnSpc>
              <a:spcBef>
                <a:spcPts val="0"/>
              </a:spcBef>
              <a:buNone/>
            </a:pPr>
            <a:r>
              <a:rPr lang="en" sz="1000">
                <a:solidFill>
                  <a:srgbClr val="3333FF"/>
                </a:solidFill>
              </a:rPr>
              <a:t>  &lt;/web-app&gt;</a:t>
            </a:r>
          </a:p>
          <a:p>
            <a:pPr indent="0" lvl="0" marL="0">
              <a:spcBef>
                <a:spcPts val="0"/>
              </a:spcBef>
              <a:buNone/>
            </a:pPr>
            <a:r>
              <a:t/>
            </a:r>
            <a:endParaRPr sz="11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a:blip r:embed="rId3">
            <a:alphaModFix/>
          </a:blip>
          <a:stretch>
            <a:fillRect/>
          </a:stretch>
        </p:blipFill>
        <p:spPr>
          <a:xfrm>
            <a:off x="1130650" y="1224825"/>
            <a:ext cx="6508625" cy="3764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a:t>
            </a:r>
            <a:r>
              <a:rPr lang="en"/>
              <a:t>un Tomcat</a:t>
            </a:r>
          </a:p>
        </p:txBody>
      </p:sp>
      <p:sp>
        <p:nvSpPr>
          <p:cNvPr id="264" name="Shape 26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In the Tomcat folder, open the bin folder.</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Click the startup.bat icon.</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You should see a black and white Java command window.</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You should not see any obvious java error messages.</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Open your browser and point to</a:t>
            </a:r>
            <a:r>
              <a:rPr lang="en" sz="1600">
                <a:solidFill>
                  <a:srgbClr val="000000"/>
                </a:solidFill>
                <a:latin typeface="Times New Roman"/>
                <a:ea typeface="Times New Roman"/>
                <a:cs typeface="Times New Roman"/>
                <a:sym typeface="Times New Roman"/>
                <a:hlinkClick r:id="rId3"/>
              </a:rPr>
              <a:t> </a:t>
            </a:r>
            <a:r>
              <a:rPr lang="en" sz="1600" u="sng">
                <a:solidFill>
                  <a:schemeClr val="hlink"/>
                </a:solidFill>
                <a:latin typeface="Times New Roman"/>
                <a:ea typeface="Times New Roman"/>
                <a:cs typeface="Times New Roman"/>
                <a:sym typeface="Times New Roman"/>
                <a:hlinkClick r:id="rId4"/>
              </a:rPr>
              <a:t>http://localhost:8080</a:t>
            </a:r>
            <a:r>
              <a:rPr lang="en" sz="1600">
                <a:solidFill>
                  <a:srgbClr val="000000"/>
                </a:solidFill>
                <a:latin typeface="Times New Roman"/>
                <a:ea typeface="Times New Roman"/>
                <a:cs typeface="Times New Roman"/>
                <a:sym typeface="Times New Roman"/>
              </a:rPr>
              <a:t>. </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You should see the Tomcat welcome page.</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Note startup.bat actually calls other scripts in the same directory (catalina.bat, particularly).</a:t>
            </a:r>
          </a:p>
          <a:p>
            <a:pPr lvl="0" rtl="0">
              <a:lnSpc>
                <a:spcPct val="80000"/>
              </a:lnSpc>
              <a:spcBef>
                <a:spcPts val="4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Job Market</a:t>
            </a:r>
          </a:p>
        </p:txBody>
      </p:sp>
      <p:sp>
        <p:nvSpPr>
          <p:cNvPr id="101" name="Shape 101"/>
          <p:cNvSpPr txBox="1"/>
          <p:nvPr>
            <p:ph idx="1" type="body"/>
          </p:nvPr>
        </p:nvSpPr>
        <p:spPr>
          <a:xfrm>
            <a:off x="6528950" y="2078875"/>
            <a:ext cx="1889100" cy="2261100"/>
          </a:xfrm>
          <a:prstGeom prst="rect">
            <a:avLst/>
          </a:prstGeom>
        </p:spPr>
        <p:txBody>
          <a:bodyPr anchorCtr="0" anchor="t" bIns="91425" lIns="91425" rIns="91425" wrap="square" tIns="91425">
            <a:noAutofit/>
          </a:bodyPr>
          <a:lstStyle/>
          <a:p>
            <a:pPr lvl="0">
              <a:spcBef>
                <a:spcPts val="0"/>
              </a:spcBef>
              <a:buNone/>
            </a:pPr>
            <a:r>
              <a:rPr lang="en"/>
              <a:t>Datasource: </a:t>
            </a:r>
            <a:r>
              <a:rPr lang="en" u="sng">
                <a:solidFill>
                  <a:schemeClr val="hlink"/>
                </a:solidFill>
                <a:hlinkClick r:id="rId3"/>
              </a:rPr>
              <a:t>www.payscale.com</a:t>
            </a:r>
          </a:p>
          <a:p>
            <a:pPr lvl="0">
              <a:spcBef>
                <a:spcPts val="0"/>
              </a:spcBef>
              <a:buNone/>
            </a:pPr>
            <a:r>
              <a:rPr lang="en"/>
              <a:t>2017-09-10</a:t>
            </a:r>
          </a:p>
        </p:txBody>
      </p:sp>
      <p:pic>
        <p:nvPicPr>
          <p:cNvPr id="102" name="Shape 102"/>
          <p:cNvPicPr preferRelativeResize="0"/>
          <p:nvPr/>
        </p:nvPicPr>
        <p:blipFill>
          <a:blip r:embed="rId4">
            <a:alphaModFix/>
          </a:blip>
          <a:stretch>
            <a:fillRect/>
          </a:stretch>
        </p:blipFill>
        <p:spPr>
          <a:xfrm>
            <a:off x="729438" y="2078875"/>
            <a:ext cx="5799524" cy="2587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Linux or Mac User</a:t>
            </a:r>
          </a:p>
        </p:txBody>
      </p:sp>
      <p:sp>
        <p:nvSpPr>
          <p:cNvPr id="270" name="Shape 27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80000"/>
              </a:lnSpc>
              <a:spcBef>
                <a:spcPts val="400"/>
              </a:spcBef>
              <a:spcAft>
                <a:spcPts val="0"/>
              </a:spcAft>
              <a:buNone/>
            </a:pPr>
            <a:r>
              <a:rPr lang="en" sz="1600">
                <a:solidFill>
                  <a:srgbClr val="000000"/>
                </a:solidFill>
                <a:latin typeface="Times New Roman"/>
                <a:ea typeface="Times New Roman"/>
                <a:cs typeface="Times New Roman"/>
                <a:sym typeface="Times New Roman"/>
              </a:rPr>
              <a:t>The .sh files are for running Tomcat on Linux/Unix</a:t>
            </a:r>
          </a:p>
          <a:p>
            <a:pPr lvl="0">
              <a:spcBef>
                <a:spcPts val="0"/>
              </a:spcBef>
              <a:buNone/>
            </a:pPr>
            <a:r>
              <a:t/>
            </a:r>
            <a:endParaRPr/>
          </a:p>
          <a:p>
            <a:pPr lvl="0">
              <a:spcBef>
                <a:spcPts val="0"/>
              </a:spcBef>
              <a:buNone/>
            </a:pPr>
            <a:r>
              <a:rPr lang="en"/>
              <a:t>chmod 755 *.sh</a:t>
            </a:r>
          </a:p>
          <a:p>
            <a:pPr lvl="0">
              <a:spcBef>
                <a:spcPts val="0"/>
              </a:spcBef>
              <a:buNone/>
            </a:pPr>
            <a:r>
              <a:rPr lang="en"/>
              <a:t>./startup.sh run</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Tomcat Ports</a:t>
            </a:r>
          </a:p>
        </p:txBody>
      </p:sp>
      <p:sp>
        <p:nvSpPr>
          <p:cNvPr id="276" name="Shape 27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Tomcat 8’s default settings listen to three ports: 8080, 8005, 8009.</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8080 is the http port number.</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8005 is the shutdown port. </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You can contact this to shutdown Tomcat from another process.</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8009 is the AJP port for running Tomcat behind an Apache server.</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Not needed here, but port opened</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 Other ports</a:t>
            </a:r>
          </a:p>
        </p:txBody>
      </p:sp>
      <p:sp>
        <p:nvSpPr>
          <p:cNvPr id="282" name="Shape 28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80000"/>
              </a:lnSpc>
              <a:spcBef>
                <a:spcPts val="400"/>
              </a:spcBef>
              <a:spcAft>
                <a:spcPts val="0"/>
              </a:spcAft>
              <a:buNone/>
            </a:pPr>
            <a:r>
              <a:rPr lang="en" sz="1600">
                <a:solidFill>
                  <a:srgbClr val="000000"/>
                </a:solidFill>
                <a:latin typeface="Times New Roman"/>
                <a:ea typeface="Times New Roman"/>
                <a:cs typeface="Times New Roman"/>
                <a:sym typeface="Times New Roman"/>
              </a:rPr>
              <a:t>Tomcat can use</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8443 for SSL connections</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Commented out by default.</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Requires some additional configuration</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8082 is for proxy connections</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Redirecting HTTP to other servers.</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Commented out by default.</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You don’t have to edit these.</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For reference, use 9090, 9005, and 9009.</a:t>
            </a:r>
          </a:p>
          <a:p>
            <a:pPr lvl="0">
              <a:spcBef>
                <a:spcPts val="0"/>
              </a:spcBef>
              <a:buNone/>
            </a:pPr>
            <a:r>
              <a:t/>
            </a:r>
            <a:endParaRP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Web Archives</a:t>
            </a:r>
          </a:p>
        </p:txBody>
      </p:sp>
      <p:sp>
        <p:nvSpPr>
          <p:cNvPr id="288" name="Shape 288"/>
          <p:cNvSpPr txBox="1"/>
          <p:nvPr>
            <p:ph idx="1" type="body"/>
          </p:nvPr>
        </p:nvSpPr>
        <p:spPr>
          <a:xfrm>
            <a:off x="729450" y="2078875"/>
            <a:ext cx="7688700" cy="2721600"/>
          </a:xfrm>
          <a:prstGeom prst="rect">
            <a:avLst/>
          </a:prstGeom>
        </p:spPr>
        <p:txBody>
          <a:bodyPr anchorCtr="0" anchor="t" bIns="91425" lIns="91425" rIns="91425" wrap="square" tIns="91425">
            <a:noAutofit/>
          </a:bodyPr>
          <a:lstStyle/>
          <a:p>
            <a:pPr lvl="0" rtl="0">
              <a:spcBef>
                <a:spcPts val="0"/>
              </a:spcBef>
              <a:buNone/>
            </a:pPr>
            <a:r>
              <a:rPr lang="en" sz="1100">
                <a:solidFill>
                  <a:srgbClr val="000000"/>
                </a:solidFill>
                <a:latin typeface="Times New Roman"/>
                <a:ea typeface="Times New Roman"/>
                <a:cs typeface="Times New Roman"/>
                <a:sym typeface="Times New Roman"/>
              </a:rPr>
              <a:t>A WAR (Web ARchive) file is a JAR file that contains a whole Web-application directory </a:t>
            </a:r>
          </a:p>
          <a:p>
            <a:pPr indent="-298450" lvl="0" marL="4572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For example, to create a WAR file of myApp do: </a:t>
            </a:r>
          </a:p>
          <a:p>
            <a:pPr indent="-298450" lvl="1" marL="9144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cd webapps/myApp </a:t>
            </a:r>
          </a:p>
          <a:p>
            <a:pPr indent="-298450" lvl="1" marL="9144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jar cvf myApp.war  * (don’t forget the filename! What would happen otherwise?) </a:t>
            </a:r>
          </a:p>
          <a:p>
            <a:pPr indent="-298450" lvl="0" marL="4572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Tomcat unpacks all WAR files found in $CATALINE_BASE/webapps/ at statup</a:t>
            </a:r>
          </a:p>
          <a:p>
            <a:pPr indent="-298450" lvl="0" marL="4572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The unpacked directory and context will be named as the WAR file name (without the .war extension) qThe WAR will not be unpacked if webapps/ already contains the directory and the WAR is not newer...</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Tomcat manager</a:t>
            </a:r>
          </a:p>
        </p:txBody>
      </p:sp>
      <p:sp>
        <p:nvSpPr>
          <p:cNvPr id="294" name="Shape 29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20000"/>
              </a:lnSpc>
              <a:spcBef>
                <a:spcPts val="500"/>
              </a:spcBef>
              <a:spcAft>
                <a:spcPts val="0"/>
              </a:spcAft>
              <a:buNone/>
            </a:pPr>
            <a:r>
              <a:rPr lang="en" sz="2100">
                <a:solidFill>
                  <a:srgbClr val="CC0000"/>
                </a:solidFill>
                <a:latin typeface="Times New Roman"/>
                <a:ea typeface="Times New Roman"/>
                <a:cs typeface="Times New Roman"/>
                <a:sym typeface="Times New Roman"/>
              </a:rPr>
              <a:t>Deploy</a:t>
            </a:r>
            <a:r>
              <a:rPr lang="en" sz="2100">
                <a:solidFill>
                  <a:srgbClr val="000066"/>
                </a:solidFill>
                <a:latin typeface="Times New Roman"/>
                <a:ea typeface="Times New Roman"/>
                <a:cs typeface="Times New Roman"/>
                <a:sym typeface="Times New Roman"/>
              </a:rPr>
              <a:t> a Web application by posting a WAR file</a:t>
            </a:r>
          </a:p>
          <a:p>
            <a:pPr lvl="0" rtl="0">
              <a:lnSpc>
                <a:spcPct val="120000"/>
              </a:lnSpc>
              <a:spcBef>
                <a:spcPts val="500"/>
              </a:spcBef>
              <a:spcAft>
                <a:spcPts val="0"/>
              </a:spcAft>
              <a:buNone/>
            </a:pPr>
            <a:r>
              <a:rPr lang="en" sz="2100">
                <a:solidFill>
                  <a:srgbClr val="CC0000"/>
                </a:solidFill>
                <a:latin typeface="Times New Roman"/>
                <a:ea typeface="Times New Roman"/>
                <a:cs typeface="Times New Roman"/>
                <a:sym typeface="Times New Roman"/>
              </a:rPr>
              <a:t>Undeploy </a:t>
            </a:r>
            <a:r>
              <a:rPr lang="en" sz="2100">
                <a:solidFill>
                  <a:srgbClr val="000066"/>
                </a:solidFill>
                <a:latin typeface="Times New Roman"/>
                <a:ea typeface="Times New Roman"/>
                <a:cs typeface="Times New Roman"/>
                <a:sym typeface="Times New Roman"/>
              </a:rPr>
              <a:t>a deployed Web application</a:t>
            </a:r>
          </a:p>
          <a:p>
            <a:pPr lvl="0" rtl="0">
              <a:lnSpc>
                <a:spcPct val="120000"/>
              </a:lnSpc>
              <a:spcBef>
                <a:spcPts val="500"/>
              </a:spcBef>
              <a:spcAft>
                <a:spcPts val="0"/>
              </a:spcAft>
              <a:buNone/>
            </a:pPr>
            <a:r>
              <a:rPr lang="en" sz="2100">
                <a:solidFill>
                  <a:srgbClr val="CC0000"/>
                </a:solidFill>
                <a:latin typeface="Times New Roman"/>
                <a:ea typeface="Times New Roman"/>
                <a:cs typeface="Times New Roman"/>
                <a:sym typeface="Times New Roman"/>
              </a:rPr>
              <a:t>Start/stop</a:t>
            </a:r>
            <a:r>
              <a:rPr lang="en" sz="2100">
                <a:solidFill>
                  <a:srgbClr val="000066"/>
                </a:solidFill>
                <a:latin typeface="Times New Roman"/>
                <a:ea typeface="Times New Roman"/>
                <a:cs typeface="Times New Roman"/>
                <a:sym typeface="Times New Roman"/>
              </a:rPr>
              <a:t> a Web application (make it available/unavailable)</a:t>
            </a:r>
          </a:p>
          <a:p>
            <a:pPr lvl="0" rtl="0">
              <a:lnSpc>
                <a:spcPct val="120000"/>
              </a:lnSpc>
              <a:spcBef>
                <a:spcPts val="500"/>
              </a:spcBef>
              <a:spcAft>
                <a:spcPts val="0"/>
              </a:spcAft>
              <a:buNone/>
            </a:pPr>
            <a:r>
              <a:rPr lang="en" sz="2100">
                <a:solidFill>
                  <a:srgbClr val="CC0000"/>
                </a:solidFill>
                <a:latin typeface="Times New Roman"/>
                <a:ea typeface="Times New Roman"/>
                <a:cs typeface="Times New Roman"/>
                <a:sym typeface="Times New Roman"/>
              </a:rPr>
              <a:t>Reload</a:t>
            </a:r>
            <a:r>
              <a:rPr lang="en" sz="2100">
                <a:solidFill>
                  <a:srgbClr val="000066"/>
                </a:solidFill>
                <a:latin typeface="Times New Roman"/>
                <a:ea typeface="Times New Roman"/>
                <a:cs typeface="Times New Roman"/>
                <a:sym typeface="Times New Roman"/>
              </a:rPr>
              <a:t> an existing Web application (unpack new </a:t>
            </a:r>
            <a:r>
              <a:rPr lang="en" sz="2100">
                <a:solidFill>
                  <a:srgbClr val="CC0000"/>
                </a:solidFill>
                <a:latin typeface="Arial"/>
                <a:ea typeface="Arial"/>
                <a:cs typeface="Arial"/>
                <a:sym typeface="Arial"/>
              </a:rPr>
              <a:t>WAR</a:t>
            </a:r>
            <a:r>
              <a:rPr lang="en" sz="2100">
                <a:solidFill>
                  <a:srgbClr val="000066"/>
                </a:solidFill>
                <a:latin typeface="Times New Roman"/>
                <a:ea typeface="Times New Roman"/>
                <a:cs typeface="Times New Roman"/>
                <a:sym typeface="Times New Roman"/>
              </a:rPr>
              <a:t>s)</a:t>
            </a:r>
          </a:p>
          <a:p>
            <a:pPr lvl="0" rtl="0">
              <a:lnSpc>
                <a:spcPct val="120000"/>
              </a:lnSpc>
              <a:spcBef>
                <a:spcPts val="500"/>
              </a:spcBef>
              <a:spcAft>
                <a:spcPts val="0"/>
              </a:spcAft>
              <a:buNone/>
            </a:pPr>
            <a:r>
              <a:rPr i="1" lang="en" sz="2100">
                <a:solidFill>
                  <a:srgbClr val="CC0000"/>
                </a:solidFill>
                <a:latin typeface="Times New Roman"/>
                <a:ea typeface="Times New Roman"/>
                <a:cs typeface="Times New Roman"/>
                <a:sym typeface="Times New Roman"/>
              </a:rPr>
              <a:t>Warning:</a:t>
            </a:r>
            <a:r>
              <a:rPr i="1" lang="en" sz="2100">
                <a:solidFill>
                  <a:srgbClr val="000066"/>
                </a:solidFill>
                <a:latin typeface="Times New Roman"/>
                <a:ea typeface="Times New Roman"/>
                <a:cs typeface="Times New Roman"/>
                <a:sym typeface="Times New Roman"/>
              </a:rPr>
              <a:t> </a:t>
            </a:r>
            <a:r>
              <a:rPr lang="en" sz="2100">
                <a:solidFill>
                  <a:srgbClr val="000066"/>
                </a:solidFill>
                <a:latin typeface="Times New Roman"/>
                <a:ea typeface="Times New Roman"/>
                <a:cs typeface="Times New Roman"/>
                <a:sym typeface="Times New Roman"/>
              </a:rPr>
              <a:t>while </a:t>
            </a:r>
            <a:r>
              <a:rPr lang="en" sz="2100">
                <a:solidFill>
                  <a:srgbClr val="0000FF"/>
                </a:solidFill>
                <a:latin typeface="Times New Roman"/>
                <a:ea typeface="Times New Roman"/>
                <a:cs typeface="Times New Roman"/>
                <a:sym typeface="Times New Roman"/>
              </a:rPr>
              <a:t>“stop”</a:t>
            </a:r>
            <a:r>
              <a:rPr lang="en" sz="2100">
                <a:solidFill>
                  <a:srgbClr val="000066"/>
                </a:solidFill>
                <a:latin typeface="Times New Roman"/>
                <a:ea typeface="Times New Roman"/>
                <a:cs typeface="Times New Roman"/>
                <a:sym typeface="Times New Roman"/>
              </a:rPr>
              <a:t> makes an application unavailable, </a:t>
            </a:r>
            <a:r>
              <a:rPr lang="en" sz="2100">
                <a:solidFill>
                  <a:srgbClr val="0000FF"/>
                </a:solidFill>
                <a:latin typeface="Times New Roman"/>
                <a:ea typeface="Times New Roman"/>
                <a:cs typeface="Times New Roman"/>
                <a:sym typeface="Times New Roman"/>
              </a:rPr>
              <a:t>“undeploy”</a:t>
            </a:r>
            <a:r>
              <a:rPr lang="en" sz="2100">
                <a:solidFill>
                  <a:srgbClr val="000066"/>
                </a:solidFill>
                <a:latin typeface="Times New Roman"/>
                <a:ea typeface="Times New Roman"/>
                <a:cs typeface="Times New Roman"/>
                <a:sym typeface="Times New Roman"/>
              </a:rPr>
              <a:t> </a:t>
            </a:r>
            <a:r>
              <a:rPr i="1" lang="en" sz="2100">
                <a:solidFill>
                  <a:srgbClr val="CC0000"/>
                </a:solidFill>
                <a:latin typeface="Times New Roman"/>
                <a:ea typeface="Times New Roman"/>
                <a:cs typeface="Times New Roman"/>
                <a:sym typeface="Times New Roman"/>
              </a:rPr>
              <a:t>deletes the application directory and </a:t>
            </a:r>
            <a:r>
              <a:rPr i="1" lang="en" sz="2000">
                <a:solidFill>
                  <a:srgbClr val="CC0000"/>
                </a:solidFill>
                <a:latin typeface="Arial"/>
                <a:ea typeface="Arial"/>
                <a:cs typeface="Arial"/>
                <a:sym typeface="Arial"/>
              </a:rPr>
              <a:t>WAR</a:t>
            </a:r>
            <a:r>
              <a:rPr i="1" lang="en" sz="2100">
                <a:solidFill>
                  <a:srgbClr val="CC0000"/>
                </a:solidFill>
                <a:latin typeface="Times New Roman"/>
                <a:ea typeface="Times New Roman"/>
                <a:cs typeface="Times New Roman"/>
                <a:sym typeface="Times New Roman"/>
              </a:rPr>
              <a:t> file from </a:t>
            </a:r>
            <a:r>
              <a:rPr i="1" lang="en" sz="2100">
                <a:solidFill>
                  <a:srgbClr val="CC0000"/>
                </a:solidFill>
                <a:latin typeface="Arial"/>
                <a:ea typeface="Arial"/>
                <a:cs typeface="Arial"/>
                <a:sym typeface="Arial"/>
              </a:rPr>
              <a:t>webapps/</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Java Server-side Programming</a:t>
            </a:r>
          </a:p>
        </p:txBody>
      </p:sp>
      <p:sp>
        <p:nvSpPr>
          <p:cNvPr id="300" name="Shape 300"/>
          <p:cNvSpPr txBox="1"/>
          <p:nvPr>
            <p:ph idx="1" type="body"/>
          </p:nvPr>
        </p:nvSpPr>
        <p:spPr>
          <a:xfrm>
            <a:off x="727650" y="2060325"/>
            <a:ext cx="7688700" cy="2261100"/>
          </a:xfrm>
          <a:prstGeom prst="rect">
            <a:avLst/>
          </a:prstGeom>
        </p:spPr>
        <p:txBody>
          <a:bodyPr anchorCtr="0" anchor="t" bIns="91425" lIns="91425" rIns="91425" wrap="square" tIns="91425">
            <a:noAutofit/>
          </a:bodyPr>
          <a:lstStyle/>
          <a:p>
            <a:pPr indent="-342900" lvl="0" marL="457200">
              <a:spcBef>
                <a:spcPts val="0"/>
              </a:spcBef>
              <a:buClr>
                <a:srgbClr val="000000"/>
              </a:buClr>
              <a:buSzPct val="100000"/>
              <a:buFont typeface="Arial"/>
              <a:buChar char="●"/>
            </a:pPr>
            <a:r>
              <a:rPr i="1" lang="en" sz="1800">
                <a:solidFill>
                  <a:srgbClr val="000000"/>
                </a:solidFill>
                <a:latin typeface="Arial"/>
                <a:ea typeface="Arial"/>
                <a:cs typeface="Arial"/>
                <a:sym typeface="Arial"/>
              </a:rPr>
              <a:t>JavaServer Page </a:t>
            </a:r>
            <a:r>
              <a:rPr lang="en" sz="1800">
                <a:solidFill>
                  <a:srgbClr val="000000"/>
                </a:solidFill>
                <a:latin typeface="Arial"/>
                <a:ea typeface="Arial"/>
                <a:cs typeface="Arial"/>
                <a:sym typeface="Arial"/>
              </a:rPr>
              <a:t>(JSP) is Java's answer to the popular Microsoft's </a:t>
            </a:r>
            <a:r>
              <a:rPr i="1" lang="en" sz="1800">
                <a:solidFill>
                  <a:srgbClr val="000000"/>
                </a:solidFill>
                <a:latin typeface="Arial"/>
                <a:ea typeface="Arial"/>
                <a:cs typeface="Arial"/>
                <a:sym typeface="Arial"/>
              </a:rPr>
              <a:t>Active Server Pages </a:t>
            </a:r>
            <a:r>
              <a:rPr lang="en" sz="1800">
                <a:solidFill>
                  <a:srgbClr val="000000"/>
                </a:solidFill>
                <a:latin typeface="Arial"/>
                <a:ea typeface="Arial"/>
                <a:cs typeface="Arial"/>
                <a:sym typeface="Arial"/>
              </a:rPr>
              <a:t>(ASP). JSP, like ASP, provides a simplified and fast mean to generate </a:t>
            </a:r>
            <a:r>
              <a:rPr i="1" lang="en" sz="1800">
                <a:solidFill>
                  <a:srgbClr val="000000"/>
                </a:solidFill>
                <a:latin typeface="Arial"/>
                <a:ea typeface="Arial"/>
                <a:cs typeface="Arial"/>
                <a:sym typeface="Arial"/>
              </a:rPr>
              <a:t>dynamic</a:t>
            </a:r>
            <a:r>
              <a:rPr lang="en" sz="1800">
                <a:solidFill>
                  <a:srgbClr val="000000"/>
                </a:solidFill>
                <a:latin typeface="Arial"/>
                <a:ea typeface="Arial"/>
                <a:cs typeface="Arial"/>
                <a:sym typeface="Arial"/>
              </a:rPr>
              <a:t> web contents. </a:t>
            </a:r>
          </a:p>
          <a:p>
            <a:pPr indent="-342900" lvl="0" marL="457200">
              <a:spcBef>
                <a:spcPts val="0"/>
              </a:spcBef>
              <a:buClr>
                <a:srgbClr val="000000"/>
              </a:buClr>
              <a:buSzPct val="100000"/>
              <a:buFont typeface="Arial"/>
              <a:buChar char="●"/>
            </a:pPr>
            <a:r>
              <a:rPr lang="en" sz="1800">
                <a:solidFill>
                  <a:srgbClr val="000000"/>
                </a:solidFill>
                <a:latin typeface="Arial"/>
                <a:ea typeface="Arial"/>
                <a:cs typeface="Arial"/>
                <a:sym typeface="Arial"/>
              </a:rPr>
              <a:t>It allows you to mix </a:t>
            </a:r>
            <a:r>
              <a:rPr i="1" lang="en" sz="1800">
                <a:solidFill>
                  <a:srgbClr val="000000"/>
                </a:solidFill>
                <a:latin typeface="Arial"/>
                <a:ea typeface="Arial"/>
                <a:cs typeface="Arial"/>
                <a:sym typeface="Arial"/>
              </a:rPr>
              <a:t>static</a:t>
            </a:r>
            <a:r>
              <a:rPr lang="en" sz="1800">
                <a:solidFill>
                  <a:srgbClr val="000000"/>
                </a:solidFill>
                <a:latin typeface="Arial"/>
                <a:ea typeface="Arial"/>
                <a:cs typeface="Arial"/>
                <a:sym typeface="Arial"/>
              </a:rPr>
              <a:t> HTML with </a:t>
            </a:r>
            <a:r>
              <a:rPr i="1" lang="en" sz="1800">
                <a:solidFill>
                  <a:srgbClr val="000000"/>
                </a:solidFill>
                <a:latin typeface="Arial"/>
                <a:ea typeface="Arial"/>
                <a:cs typeface="Arial"/>
                <a:sym typeface="Arial"/>
              </a:rPr>
              <a:t>dynamically generated</a:t>
            </a:r>
            <a:r>
              <a:rPr lang="en" sz="1800">
                <a:solidFill>
                  <a:srgbClr val="000000"/>
                </a:solidFill>
                <a:latin typeface="Arial"/>
                <a:ea typeface="Arial"/>
                <a:cs typeface="Arial"/>
                <a:sym typeface="Arial"/>
              </a:rPr>
              <a:t> HTML</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JSP</a:t>
            </a:r>
          </a:p>
        </p:txBody>
      </p:sp>
      <p:sp>
        <p:nvSpPr>
          <p:cNvPr id="306" name="Shape 30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JSP technology has facilitated the segregation of the work of a Web designer and a Web developer.</a:t>
            </a:r>
          </a:p>
          <a:p>
            <a:pPr lvl="0">
              <a:spcBef>
                <a:spcPts val="0"/>
              </a:spcBef>
              <a:buNone/>
            </a:pPr>
            <a:r>
              <a:rPr lang="en"/>
              <a:t>A Web designer can design and formulate the layout for the Web page by using HTML.</a:t>
            </a:r>
          </a:p>
          <a:p>
            <a:pPr lvl="0">
              <a:spcBef>
                <a:spcPts val="0"/>
              </a:spcBef>
              <a:buNone/>
            </a:pPr>
            <a:r>
              <a:rPr lang="en"/>
              <a:t>On the other hand, a Web developer working independently can use java code and other JSP specific tags to code the  business logic.</a:t>
            </a:r>
          </a:p>
          <a:p>
            <a:pPr lvl="0">
              <a:spcBef>
                <a:spcPts val="0"/>
              </a:spcBef>
              <a:buNone/>
            </a:pPr>
            <a:r>
              <a:rPr lang="en"/>
              <a:t>The simultaneous construction of the static and dynamic  content facilitates development of quality applications with increased productivity.</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JSP Life Cycle</a:t>
            </a:r>
          </a:p>
        </p:txBody>
      </p:sp>
      <p:pic>
        <p:nvPicPr>
          <p:cNvPr id="312" name="Shape 312"/>
          <p:cNvPicPr preferRelativeResize="0"/>
          <p:nvPr/>
        </p:nvPicPr>
        <p:blipFill>
          <a:blip r:embed="rId3">
            <a:alphaModFix/>
          </a:blip>
          <a:stretch>
            <a:fillRect/>
          </a:stretch>
        </p:blipFill>
        <p:spPr>
          <a:xfrm>
            <a:off x="1375025" y="1909100"/>
            <a:ext cx="4945451" cy="3188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JSP Scripting Elements</a:t>
            </a:r>
          </a:p>
        </p:txBody>
      </p:sp>
      <p:sp>
        <p:nvSpPr>
          <p:cNvPr id="318" name="Shape 31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98450" lvl="0" marL="457200" rtl="0">
              <a:spcBef>
                <a:spcPts val="0"/>
              </a:spcBef>
              <a:spcAft>
                <a:spcPts val="0"/>
              </a:spcAft>
              <a:buClr>
                <a:srgbClr val="000000"/>
              </a:buClr>
              <a:buSzPct val="84615"/>
              <a:buFont typeface="Arial"/>
            </a:pPr>
            <a:r>
              <a:rPr lang="en"/>
              <a:t>JSP Comment &lt;%-- comments --&gt;</a:t>
            </a:r>
          </a:p>
          <a:p>
            <a:pPr indent="-298450" lvl="0" marL="457200" rtl="0">
              <a:spcBef>
                <a:spcPts val="0"/>
              </a:spcBef>
              <a:spcAft>
                <a:spcPts val="0"/>
              </a:spcAft>
              <a:buClr>
                <a:srgbClr val="000000"/>
              </a:buClr>
              <a:buSzPct val="84615"/>
              <a:buFont typeface="Arial"/>
            </a:pPr>
            <a:r>
              <a:rPr lang="en"/>
              <a:t>JSP Expression &lt;%= Java Expression %&gt;</a:t>
            </a:r>
          </a:p>
          <a:p>
            <a:pPr indent="-298450" lvl="0" marL="457200" rtl="0">
              <a:spcBef>
                <a:spcPts val="0"/>
              </a:spcBef>
              <a:spcAft>
                <a:spcPts val="0"/>
              </a:spcAft>
              <a:buClr>
                <a:srgbClr val="000000"/>
              </a:buClr>
              <a:buSzPct val="84615"/>
              <a:buFont typeface="Arial"/>
            </a:pPr>
            <a:r>
              <a:rPr lang="en"/>
              <a:t>JSP Scriptlet &lt;% Java Statement(s) %&gt;</a:t>
            </a:r>
          </a:p>
          <a:p>
            <a:pPr indent="-298450" lvl="0" marL="457200" rtl="0">
              <a:spcBef>
                <a:spcPts val="0"/>
              </a:spcBef>
              <a:spcAft>
                <a:spcPts val="0"/>
              </a:spcAft>
              <a:buClr>
                <a:srgbClr val="000000"/>
              </a:buClr>
              <a:buSzPct val="84615"/>
              <a:buFont typeface="Arial"/>
            </a:pPr>
            <a:r>
              <a:rPr lang="en"/>
              <a:t>JSP Directive &lt;%@ page|include ... %&gt;</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Declaration tag (&lt;%! %&gt;)</a:t>
            </a:r>
          </a:p>
        </p:txBody>
      </p:sp>
      <p:sp>
        <p:nvSpPr>
          <p:cNvPr id="324" name="Shape 32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This tag allows the developer to declare variables or methods.</a:t>
            </a:r>
          </a:p>
          <a:p>
            <a:pPr lvl="0">
              <a:spcBef>
                <a:spcPts val="0"/>
              </a:spcBef>
              <a:buNone/>
            </a:pPr>
            <a:r>
              <a:rPr lang="en"/>
              <a:t>Before the declaration you must have &lt;%! And at the end of the declaration</a:t>
            </a:r>
          </a:p>
          <a:p>
            <a:pPr lvl="0">
              <a:spcBef>
                <a:spcPts val="0"/>
              </a:spcBef>
              <a:buNone/>
            </a:pPr>
            <a:r>
              <a:rPr lang="en"/>
              <a:t>the developer must have %&gt;</a:t>
            </a:r>
          </a:p>
          <a:p>
            <a:pPr lvl="0">
              <a:spcBef>
                <a:spcPts val="0"/>
              </a:spcBef>
              <a:buNone/>
            </a:pPr>
            <a:r>
              <a:rPr lang="en"/>
              <a:t>Code placed in this must end in a semicolon(;).</a:t>
            </a:r>
          </a:p>
          <a:p>
            <a:pPr lvl="0">
              <a:spcBef>
                <a:spcPts val="0"/>
              </a:spcBef>
              <a:buNone/>
            </a:pPr>
            <a:r>
              <a:rPr lang="en"/>
              <a:t>Declarations do not generate output, so are used with JSP expressions or</a:t>
            </a:r>
          </a:p>
          <a:p>
            <a:pPr lvl="0">
              <a:spcBef>
                <a:spcPts val="0"/>
              </a:spcBef>
              <a:buNone/>
            </a:pPr>
            <a:r>
              <a:rPr lang="en"/>
              <a:t>scriptlets.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Career Path</a:t>
            </a:r>
          </a:p>
        </p:txBody>
      </p:sp>
      <p:sp>
        <p:nvSpPr>
          <p:cNvPr id="108" name="Shape 108"/>
          <p:cNvSpPr txBox="1"/>
          <p:nvPr>
            <p:ph idx="1" type="body"/>
          </p:nvPr>
        </p:nvSpPr>
        <p:spPr>
          <a:xfrm>
            <a:off x="5922525" y="2078875"/>
            <a:ext cx="2495700" cy="2261100"/>
          </a:xfrm>
          <a:prstGeom prst="rect">
            <a:avLst/>
          </a:prstGeom>
        </p:spPr>
        <p:txBody>
          <a:bodyPr anchorCtr="0" anchor="t" bIns="91425" lIns="91425" rIns="91425" wrap="square" tIns="91425">
            <a:noAutofit/>
          </a:bodyPr>
          <a:lstStyle/>
          <a:p>
            <a:pPr lvl="0">
              <a:spcBef>
                <a:spcPts val="0"/>
              </a:spcBef>
              <a:buNone/>
            </a:pPr>
            <a:r>
              <a:rPr lang="en"/>
              <a:t>Chart from: https://www.codefellows.org/blog/what-success-developer-looks-like/</a:t>
            </a:r>
          </a:p>
        </p:txBody>
      </p:sp>
      <p:pic>
        <p:nvPicPr>
          <p:cNvPr id="109" name="Shape 109"/>
          <p:cNvPicPr preferRelativeResize="0"/>
          <p:nvPr/>
        </p:nvPicPr>
        <p:blipFill>
          <a:blip r:embed="rId3">
            <a:alphaModFix/>
          </a:blip>
          <a:stretch>
            <a:fillRect/>
          </a:stretch>
        </p:blipFill>
        <p:spPr>
          <a:xfrm>
            <a:off x="729448" y="1909098"/>
            <a:ext cx="5038050" cy="2837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Example Of Declaration tag</a:t>
            </a:r>
          </a:p>
        </p:txBody>
      </p:sp>
      <p:sp>
        <p:nvSpPr>
          <p:cNvPr id="330" name="Shape 33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&lt;%!</a:t>
            </a:r>
          </a:p>
          <a:p>
            <a:pPr lvl="0">
              <a:spcBef>
                <a:spcPts val="0"/>
              </a:spcBef>
              <a:buNone/>
            </a:pPr>
            <a:r>
              <a:rPr lang="en"/>
              <a:t>private int counter = 0 ;</a:t>
            </a:r>
          </a:p>
          <a:p>
            <a:pPr lvl="0">
              <a:spcBef>
                <a:spcPts val="0"/>
              </a:spcBef>
              <a:buNone/>
            </a:pPr>
            <a:r>
              <a:rPr lang="en"/>
              <a:t>private String getAccount (int accountNo);</a:t>
            </a:r>
          </a:p>
          <a:p>
            <a:pPr lvl="0">
              <a:spcBef>
                <a:spcPts val="0"/>
              </a:spcBef>
              <a:buNone/>
            </a:pPr>
            <a:r>
              <a:rPr lang="en"/>
              <a:t>%&gt;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Expression tag (&lt;%= %&gt;)</a:t>
            </a:r>
          </a:p>
        </p:txBody>
      </p:sp>
      <p:sp>
        <p:nvSpPr>
          <p:cNvPr id="336" name="Shape 33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This tag allows the developer to embed any java expression</a:t>
            </a:r>
          </a:p>
          <a:p>
            <a:pPr lvl="0">
              <a:spcBef>
                <a:spcPts val="0"/>
              </a:spcBef>
              <a:buNone/>
            </a:pPr>
            <a:r>
              <a:rPr lang="en"/>
              <a:t>and is short for out.println().</a:t>
            </a:r>
          </a:p>
          <a:p>
            <a:pPr lvl="0">
              <a:spcBef>
                <a:spcPts val="0"/>
              </a:spcBef>
              <a:buNone/>
            </a:pPr>
            <a:r>
              <a:rPr lang="en"/>
              <a:t>A semicolon (;) does not appear at the end of the code inside</a:t>
            </a:r>
          </a:p>
          <a:p>
            <a:pPr lvl="0">
              <a:spcBef>
                <a:spcPts val="0"/>
              </a:spcBef>
              <a:buNone/>
            </a:pPr>
            <a:r>
              <a:rPr lang="en"/>
              <a:t>the tag.</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Example Of Expression tag</a:t>
            </a:r>
          </a:p>
        </p:txBody>
      </p:sp>
      <p:sp>
        <p:nvSpPr>
          <p:cNvPr id="342" name="Shape 34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Current Date and Time is :</a:t>
            </a:r>
          </a:p>
          <a:p>
            <a:pPr lvl="0">
              <a:spcBef>
                <a:spcPts val="0"/>
              </a:spcBef>
              <a:buNone/>
            </a:pPr>
            <a:r>
              <a:rPr lang="en"/>
              <a:t>&lt;%= new java.util.Date() %&gt;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P</a:t>
            </a:r>
            <a:r>
              <a:rPr lang="en"/>
              <a:t>re-defined variables</a:t>
            </a:r>
          </a:p>
        </p:txBody>
      </p:sp>
      <p:sp>
        <p:nvSpPr>
          <p:cNvPr id="348" name="Shape 34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98450" lvl="0" marL="457200" rtl="0">
              <a:spcBef>
                <a:spcPts val="0"/>
              </a:spcBef>
              <a:spcAft>
                <a:spcPts val="0"/>
              </a:spcAft>
              <a:buClr>
                <a:srgbClr val="000000"/>
              </a:buClr>
              <a:buSzPct val="84615"/>
              <a:buFont typeface="Arial"/>
            </a:pPr>
            <a:r>
              <a:rPr lang="en"/>
              <a:t>request: corresponds to the HTTP request message.</a:t>
            </a:r>
          </a:p>
          <a:p>
            <a:pPr indent="-298450" lvl="0" marL="457200" rtl="0">
              <a:spcBef>
                <a:spcPts val="0"/>
              </a:spcBef>
              <a:spcAft>
                <a:spcPts val="0"/>
              </a:spcAft>
              <a:buClr>
                <a:srgbClr val="000000"/>
              </a:buClr>
              <a:buSzPct val="84615"/>
              <a:buFont typeface="Arial"/>
            </a:pPr>
            <a:r>
              <a:rPr lang="en"/>
              <a:t>response: corresponds to the HTTP response message.</a:t>
            </a:r>
          </a:p>
          <a:p>
            <a:pPr indent="-298450" lvl="0" marL="457200" rtl="0">
              <a:spcBef>
                <a:spcPts val="0"/>
              </a:spcBef>
              <a:spcAft>
                <a:spcPts val="0"/>
              </a:spcAft>
              <a:buClr>
                <a:srgbClr val="000000"/>
              </a:buClr>
              <a:buSzPct val="84615"/>
              <a:buFont typeface="Arial"/>
            </a:pPr>
            <a:r>
              <a:rPr lang="en"/>
              <a:t>out: corresponds to the HTTP response message’s output stream</a:t>
            </a:r>
          </a:p>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framework</a:t>
            </a:r>
          </a:p>
        </p:txBody>
      </p:sp>
      <p:sp>
        <p:nvSpPr>
          <p:cNvPr id="354" name="Shape 354"/>
          <p:cNvSpPr txBox="1"/>
          <p:nvPr>
            <p:ph idx="1" type="body"/>
          </p:nvPr>
        </p:nvSpPr>
        <p:spPr>
          <a:xfrm>
            <a:off x="729450" y="2078875"/>
            <a:ext cx="7688700" cy="2261100"/>
          </a:xfrm>
          <a:prstGeom prst="rect">
            <a:avLst/>
          </a:prstGeom>
          <a:noFill/>
        </p:spPr>
        <p:txBody>
          <a:bodyPr anchorCtr="0" anchor="t" bIns="91425" lIns="91425" rIns="91425" wrap="square" tIns="91425">
            <a:noAutofit/>
          </a:bodyPr>
          <a:lstStyle/>
          <a:p>
            <a:pPr lvl="0" rtl="0">
              <a:lnSpc>
                <a:spcPct val="100000"/>
              </a:lnSpc>
              <a:spcBef>
                <a:spcPts val="0"/>
              </a:spcBef>
              <a:spcAft>
                <a:spcPts val="800"/>
              </a:spcAft>
              <a:buNone/>
            </a:pPr>
            <a:r>
              <a:rPr b="1" lang="en">
                <a:solidFill>
                  <a:srgbClr val="34302D"/>
                </a:solidFill>
                <a:highlight>
                  <a:srgbClr val="F1F1F1"/>
                </a:highlight>
              </a:rPr>
              <a:t>Introduction</a:t>
            </a:r>
          </a:p>
          <a:p>
            <a:pPr lvl="0" rtl="0">
              <a:lnSpc>
                <a:spcPct val="100000"/>
              </a:lnSpc>
              <a:spcBef>
                <a:spcPts val="0"/>
              </a:spcBef>
              <a:spcAft>
                <a:spcPts val="1500"/>
              </a:spcAft>
              <a:buNone/>
            </a:pPr>
            <a:r>
              <a:rPr lang="en">
                <a:solidFill>
                  <a:srgbClr val="34302D"/>
                </a:solidFill>
                <a:highlight>
                  <a:srgbClr val="F1F1F1"/>
                </a:highlight>
              </a:rP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p>
          <a:p>
            <a:pPr lvl="0" rtl="0">
              <a:lnSpc>
                <a:spcPct val="100000"/>
              </a:lnSpc>
              <a:spcBef>
                <a:spcPts val="0"/>
              </a:spcBef>
              <a:spcAft>
                <a:spcPts val="800"/>
              </a:spcAft>
              <a:buNone/>
            </a:pPr>
            <a:r>
              <a:rPr b="1" lang="en">
                <a:solidFill>
                  <a:srgbClr val="34302D"/>
                </a:solidFill>
                <a:highlight>
                  <a:srgbClr val="F1F1F1"/>
                </a:highlight>
              </a:rPr>
              <a:t>Features</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rPr>
              <a:t>Dependency Injection</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rPr>
              <a:t>Aspect-Oriented Programming including Spring's declarative transaction management</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hlinkClick r:id="rId3"/>
              </a:rPr>
              <a:t>Spring MVC</a:t>
            </a:r>
            <a:r>
              <a:rPr lang="en">
                <a:solidFill>
                  <a:srgbClr val="34302D"/>
                </a:solidFill>
                <a:highlight>
                  <a:srgbClr val="F1F1F1"/>
                </a:highlight>
              </a:rPr>
              <a:t> web frameworks</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rPr>
              <a:t>Foundational support for JDBC, JPA, JMS</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rPr>
              <a:t>Much more…</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Boot</a:t>
            </a:r>
          </a:p>
        </p:txBody>
      </p:sp>
      <p:sp>
        <p:nvSpPr>
          <p:cNvPr id="360" name="Shape 36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34302D"/>
                </a:solidFill>
                <a:highlight>
                  <a:srgbClr val="F1F1F1"/>
                </a:highlight>
              </a:rPr>
              <a:t>Spring Boot makes it easy to create stand-alone, production-grade Spring based Applications that you can "just run". We take an opinionated view of the Spring platform and third-party libraries so you can get started with minimum fuss. Most Spring Boot applications need very little Spring configuration.</a:t>
            </a:r>
          </a:p>
          <a:p>
            <a:pPr lvl="0">
              <a:spcBef>
                <a:spcPts val="0"/>
              </a:spcBef>
              <a:buNone/>
            </a:pPr>
            <a:r>
              <a:rPr lang="en">
                <a:solidFill>
                  <a:srgbClr val="34302D"/>
                </a:solidFill>
                <a:highlight>
                  <a:srgbClr val="F1F1F1"/>
                </a:highlight>
              </a:rPr>
              <a:t>Hello world example, compare with the same example with plain Tomcat</a:t>
            </a:r>
          </a:p>
          <a:p>
            <a:pPr lvl="0">
              <a:spcBef>
                <a:spcPts val="0"/>
              </a:spcBef>
              <a:buNone/>
            </a:pPr>
            <a:r>
              <a:rPr lang="en">
                <a:solidFill>
                  <a:srgbClr val="34302D"/>
                </a:solidFill>
                <a:highlight>
                  <a:srgbClr val="F1F1F1"/>
                </a:highlight>
              </a:rPr>
              <a:t>Annotations: @SpringBootApplication</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MVC</a:t>
            </a:r>
          </a:p>
        </p:txBody>
      </p:sp>
      <p:sp>
        <p:nvSpPr>
          <p:cNvPr id="366" name="Shape 36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34302D"/>
                </a:solidFill>
                <a:highlight>
                  <a:srgbClr val="FFFFFF"/>
                </a:highlight>
              </a:rPr>
              <a:t>Spring Web MVC is the original web framework built on the Servlet API and included in the Spring Framework from the very beginning. The formal name "Spring Web MVC" comes from the name of its source module spring-webmvc but it is more commonly known as "Spring MVC".</a:t>
            </a:r>
          </a:p>
          <a:p>
            <a:pPr lvl="0">
              <a:spcBef>
                <a:spcPts val="0"/>
              </a:spcBef>
              <a:buNone/>
            </a:pPr>
            <a:r>
              <a:rPr lang="en">
                <a:solidFill>
                  <a:srgbClr val="34302D"/>
                </a:solidFill>
                <a:highlight>
                  <a:srgbClr val="FFFFFF"/>
                </a:highlight>
              </a:rPr>
              <a:t>Annotations: @Controller @Service @Repository @Entity</a:t>
            </a:r>
          </a:p>
          <a:p>
            <a:pPr lvl="0">
              <a:spcBef>
                <a:spcPts val="0"/>
              </a:spcBef>
              <a:buNone/>
            </a:pPr>
            <a:r>
              <a:rPr lang="en">
                <a:solidFill>
                  <a:srgbClr val="34302D"/>
                </a:solidFill>
                <a:highlight>
                  <a:srgbClr val="FFFFFF"/>
                </a:highlight>
              </a:rPr>
              <a:t>Page forward: ModelAndView</a:t>
            </a:r>
          </a:p>
          <a:p>
            <a:pPr lvl="0">
              <a:spcBef>
                <a:spcPts val="0"/>
              </a:spcBef>
              <a:buNone/>
            </a:pPr>
            <a:r>
              <a:rPr lang="en">
                <a:solidFill>
                  <a:srgbClr val="34302D"/>
                </a:solidFill>
                <a:highlight>
                  <a:srgbClr val="FFFFFF"/>
                </a:highlight>
              </a:rPr>
              <a:t>Resources folder structure: /public or /static or /resources by default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Security</a:t>
            </a:r>
          </a:p>
        </p:txBody>
      </p:sp>
      <p:sp>
        <p:nvSpPr>
          <p:cNvPr id="372" name="Shape 37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34302D"/>
                </a:solidFill>
                <a:highlight>
                  <a:srgbClr val="F1F1F1"/>
                </a:highlight>
              </a:rPr>
              <a:t>Spring Security is a framework that focuses on providing both authentication and authorization to Java applications. Like all Spring projects, the real power of Spring Security is found in how easily it can be extended to meet custom requirements</a:t>
            </a:r>
          </a:p>
          <a:p>
            <a:pPr lvl="0">
              <a:spcBef>
                <a:spcPts val="0"/>
              </a:spcBef>
              <a:buNone/>
            </a:pPr>
            <a:r>
              <a:rPr lang="en">
                <a:solidFill>
                  <a:srgbClr val="34302D"/>
                </a:solidFill>
                <a:highlight>
                  <a:srgbClr val="F1F1F1"/>
                </a:highlight>
              </a:rPr>
              <a:t>CSRF check and Ajax</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MVC Project</a:t>
            </a:r>
          </a:p>
        </p:txBody>
      </p:sp>
      <p:sp>
        <p:nvSpPr>
          <p:cNvPr id="378" name="Shape 378"/>
          <p:cNvSpPr txBox="1"/>
          <p:nvPr>
            <p:ph idx="1" type="body"/>
          </p:nvPr>
        </p:nvSpPr>
        <p:spPr>
          <a:xfrm>
            <a:off x="729450" y="2078875"/>
            <a:ext cx="7688700" cy="2261100"/>
          </a:xfrm>
          <a:prstGeom prst="rect">
            <a:avLst/>
          </a:prstGeom>
          <a:noFill/>
        </p:spPr>
        <p:txBody>
          <a:bodyPr anchorCtr="0" anchor="t" bIns="91425" lIns="91425" rIns="91425" wrap="square" tIns="91425">
            <a:noAutofit/>
          </a:bodyPr>
          <a:lstStyle/>
          <a:p>
            <a:pPr lvl="0" rtl="0">
              <a:spcBef>
                <a:spcPts val="0"/>
              </a:spcBef>
              <a:buNone/>
            </a:pPr>
            <a:r>
              <a:rPr lang="en"/>
              <a:t>A simple CRUD spring boot application for trading transactions persisted to files.</a:t>
            </a:r>
          </a:p>
          <a:p>
            <a:pPr lvl="0">
              <a:lnSpc>
                <a:spcPct val="100000"/>
              </a:lnSpc>
              <a:spcBef>
                <a:spcPts val="0"/>
              </a:spcBef>
              <a:spcAft>
                <a:spcPts val="100"/>
              </a:spcAft>
              <a:buNone/>
            </a:pPr>
            <a:r>
              <a:rPr lang="en" sz="1200">
                <a:solidFill>
                  <a:srgbClr val="CC7832"/>
                </a:solidFill>
              </a:rPr>
              <a:t>private </a:t>
            </a:r>
            <a:r>
              <a:rPr lang="en" sz="1200">
                <a:solidFill>
                  <a:srgbClr val="A9B7C6"/>
                </a:solidFill>
              </a:rPr>
              <a:t>BufferedReader </a:t>
            </a:r>
            <a:r>
              <a:rPr lang="en" sz="1200">
                <a:solidFill>
                  <a:srgbClr val="FFC66D"/>
                </a:solidFill>
              </a:rPr>
              <a:t>readFile</a:t>
            </a:r>
            <a:r>
              <a:rPr lang="en" sz="1200">
                <a:solidFill>
                  <a:srgbClr val="A9B7C6"/>
                </a:solidFill>
              </a:rPr>
              <a:t>(String path) </a:t>
            </a:r>
            <a:r>
              <a:rPr lang="en" sz="1200">
                <a:solidFill>
                  <a:srgbClr val="CC7832"/>
                </a:solidFill>
              </a:rPr>
              <a:t>throws </a:t>
            </a:r>
            <a:r>
              <a:rPr lang="en" sz="1200">
                <a:solidFill>
                  <a:srgbClr val="A9B7C6"/>
                </a:solidFill>
              </a:rPr>
              <a:t>FileNotFoundException {</a:t>
            </a:r>
          </a:p>
          <a:p>
            <a:pPr lvl="0">
              <a:lnSpc>
                <a:spcPct val="100000"/>
              </a:lnSpc>
              <a:spcBef>
                <a:spcPts val="0"/>
              </a:spcBef>
              <a:spcAft>
                <a:spcPts val="100"/>
              </a:spcAft>
              <a:buNone/>
            </a:pPr>
            <a:r>
              <a:rPr lang="en" sz="1200">
                <a:solidFill>
                  <a:srgbClr val="A9B7C6"/>
                </a:solidFill>
              </a:rPr>
              <a:t>   BufferedReader br = </a:t>
            </a:r>
            <a:r>
              <a:rPr lang="en" sz="1200">
                <a:solidFill>
                  <a:srgbClr val="CC7832"/>
                </a:solidFill>
              </a:rPr>
              <a:t>new </a:t>
            </a:r>
            <a:r>
              <a:rPr lang="en" sz="1200">
                <a:solidFill>
                  <a:srgbClr val="A9B7C6"/>
                </a:solidFill>
              </a:rPr>
              <a:t>BufferedReader(</a:t>
            </a:r>
            <a:r>
              <a:rPr lang="en" sz="1200">
                <a:solidFill>
                  <a:srgbClr val="CC7832"/>
                </a:solidFill>
              </a:rPr>
              <a:t>new </a:t>
            </a:r>
            <a:r>
              <a:rPr lang="en" sz="1200">
                <a:solidFill>
                  <a:srgbClr val="A9B7C6"/>
                </a:solidFill>
              </a:rPr>
              <a:t>FileReader(path))</a:t>
            </a:r>
            <a:r>
              <a:rPr lang="en" sz="1200">
                <a:solidFill>
                  <a:srgbClr val="CC7832"/>
                </a:solidFill>
              </a:rPr>
              <a:t>;</a:t>
            </a:r>
          </a:p>
          <a:p>
            <a:pPr lvl="0">
              <a:lnSpc>
                <a:spcPct val="100000"/>
              </a:lnSpc>
              <a:spcBef>
                <a:spcPts val="0"/>
              </a:spcBef>
              <a:spcAft>
                <a:spcPts val="100"/>
              </a:spcAft>
              <a:buNone/>
            </a:pPr>
            <a:r>
              <a:rPr lang="en" sz="1200">
                <a:solidFill>
                  <a:srgbClr val="CC7832"/>
                </a:solidFill>
              </a:rPr>
              <a:t>   return </a:t>
            </a:r>
            <a:r>
              <a:rPr lang="en" sz="1200">
                <a:solidFill>
                  <a:srgbClr val="A9B7C6"/>
                </a:solidFill>
              </a:rPr>
              <a:t>br</a:t>
            </a:r>
            <a:r>
              <a:rPr lang="en" sz="1200">
                <a:solidFill>
                  <a:srgbClr val="CC7832"/>
                </a:solidFill>
              </a:rPr>
              <a:t>;</a:t>
            </a:r>
          </a:p>
          <a:p>
            <a:pPr lvl="0">
              <a:lnSpc>
                <a:spcPct val="100000"/>
              </a:lnSpc>
              <a:spcBef>
                <a:spcPts val="0"/>
              </a:spcBef>
              <a:spcAft>
                <a:spcPts val="100"/>
              </a:spcAft>
              <a:buNone/>
            </a:pPr>
            <a:r>
              <a:rPr lang="en" sz="1200">
                <a:solidFill>
                  <a:srgbClr val="A9B7C6"/>
                </a:solidFill>
              </a:rPr>
              <a:t>}</a:t>
            </a:r>
          </a:p>
          <a:p>
            <a:pPr lvl="0">
              <a:lnSpc>
                <a:spcPct val="100000"/>
              </a:lnSpc>
              <a:spcBef>
                <a:spcPts val="0"/>
              </a:spcBef>
              <a:spcAft>
                <a:spcPts val="100"/>
              </a:spcAft>
              <a:buNone/>
            </a:pPr>
            <a:r>
              <a:rPr lang="en" sz="1200">
                <a:solidFill>
                  <a:srgbClr val="CC7832"/>
                </a:solidFill>
              </a:rPr>
              <a:t>try </a:t>
            </a:r>
            <a:r>
              <a:rPr lang="en" sz="1200">
                <a:solidFill>
                  <a:srgbClr val="A9B7C6"/>
                </a:solidFill>
              </a:rPr>
              <a:t>(BufferedReader br = </a:t>
            </a:r>
            <a:r>
              <a:rPr lang="en" sz="1200">
                <a:solidFill>
                  <a:srgbClr val="CC7832"/>
                </a:solidFill>
              </a:rPr>
              <a:t>this</a:t>
            </a:r>
            <a:r>
              <a:rPr lang="en" sz="1200">
                <a:solidFill>
                  <a:srgbClr val="A9B7C6"/>
                </a:solidFill>
              </a:rPr>
              <a:t>.readFile(DaoConstants.</a:t>
            </a:r>
            <a:r>
              <a:rPr i="1" lang="en" sz="1200">
                <a:solidFill>
                  <a:srgbClr val="9876AA"/>
                </a:solidFill>
              </a:rPr>
              <a:t>TRADE_FILE_PATH</a:t>
            </a:r>
            <a:r>
              <a:rPr lang="en" sz="1200">
                <a:solidFill>
                  <a:srgbClr val="A9B7C6"/>
                </a:solidFill>
              </a:rPr>
              <a:t>)) {</a:t>
            </a:r>
          </a:p>
          <a:p>
            <a:pPr lvl="0">
              <a:lnSpc>
                <a:spcPct val="100000"/>
              </a:lnSpc>
              <a:spcBef>
                <a:spcPts val="0"/>
              </a:spcBef>
              <a:spcAft>
                <a:spcPts val="100"/>
              </a:spcAft>
              <a:buNone/>
            </a:pPr>
            <a:r>
              <a:rPr lang="en" sz="1200">
                <a:solidFill>
                  <a:srgbClr val="A9B7C6"/>
                </a:solidFill>
              </a:rPr>
              <a:t>   </a:t>
            </a:r>
            <a:r>
              <a:rPr lang="en" sz="1200">
                <a:solidFill>
                  <a:srgbClr val="CC7832"/>
                </a:solidFill>
              </a:rPr>
              <a:t>while </a:t>
            </a:r>
            <a:r>
              <a:rPr lang="en" sz="1200">
                <a:solidFill>
                  <a:srgbClr val="A9B7C6"/>
                </a:solidFill>
              </a:rPr>
              <a:t>((line = br.readLine()) != </a:t>
            </a:r>
            <a:r>
              <a:rPr lang="en" sz="1200">
                <a:solidFill>
                  <a:srgbClr val="CC7832"/>
                </a:solidFill>
              </a:rPr>
              <a:t>null</a:t>
            </a:r>
            <a:r>
              <a:rPr lang="en" sz="1200">
                <a:solidFill>
                  <a:srgbClr val="A9B7C6"/>
                </a:solidFill>
              </a:rPr>
              <a:t>) {</a:t>
            </a:r>
          </a:p>
          <a:p>
            <a:pPr lvl="0">
              <a:lnSpc>
                <a:spcPct val="100000"/>
              </a:lnSpc>
              <a:spcBef>
                <a:spcPts val="0"/>
              </a:spcBef>
              <a:spcAft>
                <a:spcPts val="100"/>
              </a:spcAft>
              <a:buNone/>
            </a:pPr>
            <a:r>
              <a:rPr lang="en" sz="1200">
                <a:solidFill>
                  <a:srgbClr val="A9B7C6"/>
                </a:solidFill>
              </a:rPr>
              <a:t>       </a:t>
            </a:r>
            <a:r>
              <a:rPr lang="en" sz="1200">
                <a:solidFill>
                  <a:srgbClr val="808080"/>
                </a:solidFill>
              </a:rPr>
              <a:t>// use comma as separator</a:t>
            </a:r>
          </a:p>
          <a:p>
            <a:pPr lvl="0">
              <a:lnSpc>
                <a:spcPct val="100000"/>
              </a:lnSpc>
              <a:spcBef>
                <a:spcPts val="0"/>
              </a:spcBef>
              <a:spcAft>
                <a:spcPts val="100"/>
              </a:spcAft>
              <a:buNone/>
            </a:pPr>
            <a:r>
              <a:rPr lang="en" sz="1200">
                <a:solidFill>
                  <a:srgbClr val="808080"/>
                </a:solidFill>
              </a:rPr>
              <a:t>       </a:t>
            </a:r>
            <a:r>
              <a:rPr lang="en" sz="1200">
                <a:solidFill>
                  <a:srgbClr val="A9B7C6"/>
                </a:solidFill>
              </a:rPr>
              <a:t>String[] columns = line.split(DaoConstants.</a:t>
            </a:r>
            <a:r>
              <a:rPr i="1" lang="en" sz="1200">
                <a:solidFill>
                  <a:srgbClr val="9876AA"/>
                </a:solidFill>
              </a:rPr>
              <a:t>SEPARATOR</a:t>
            </a:r>
            <a:r>
              <a:rPr lang="en" sz="1200">
                <a:solidFill>
                  <a:srgbClr val="A9B7C6"/>
                </a:solidFill>
              </a:rPr>
              <a:t>)</a:t>
            </a:r>
            <a:r>
              <a:rPr lang="en" sz="1200">
                <a:solidFill>
                  <a:srgbClr val="CC7832"/>
                </a:solidFill>
              </a:rPr>
              <a:t>;</a:t>
            </a:r>
          </a:p>
          <a:p>
            <a:pPr lvl="0">
              <a:lnSpc>
                <a:spcPct val="100000"/>
              </a:lnSpc>
              <a:spcBef>
                <a:spcPts val="0"/>
              </a:spcBef>
              <a:spcAft>
                <a:spcPts val="100"/>
              </a:spcAft>
              <a:buNone/>
            </a:pPr>
            <a:r>
              <a:rPr lang="en" sz="1200">
                <a:solidFill>
                  <a:srgbClr val="CC7832"/>
                </a:solidFill>
              </a:rPr>
              <a:t>       </a:t>
            </a:r>
            <a:r>
              <a:rPr lang="en" sz="1200">
                <a:solidFill>
                  <a:srgbClr val="A9B7C6"/>
                </a:solidFill>
              </a:rPr>
              <a:t>...</a:t>
            </a:r>
          </a:p>
          <a:p>
            <a:pPr lvl="0">
              <a:lnSpc>
                <a:spcPct val="100000"/>
              </a:lnSpc>
              <a:spcBef>
                <a:spcPts val="0"/>
              </a:spcBef>
              <a:spcAft>
                <a:spcPts val="100"/>
              </a:spcAft>
              <a:buNone/>
            </a:pPr>
            <a:r>
              <a:rPr lang="en" sz="1200">
                <a:solidFill>
                  <a:srgbClr val="CC7832"/>
                </a:solidFill>
              </a:rPr>
              <a:t>   </a:t>
            </a:r>
            <a:r>
              <a:rPr lang="en" sz="1200">
                <a:solidFill>
                  <a:srgbClr val="A9B7C6"/>
                </a:solidFill>
              </a:rPr>
              <a:t>}</a:t>
            </a:r>
          </a:p>
          <a:p>
            <a:pPr lvl="0" rtl="0">
              <a:lnSpc>
                <a:spcPct val="100000"/>
              </a:lnSpc>
              <a:spcBef>
                <a:spcPts val="0"/>
              </a:spcBef>
              <a:spcAft>
                <a:spcPts val="100"/>
              </a:spcAft>
              <a:buNone/>
            </a:pPr>
            <a:r>
              <a:rPr lang="en" sz="1200">
                <a:solidFill>
                  <a:srgbClr val="A9B7C6"/>
                </a:solidFill>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Assignment: install MySql</a:t>
            </a:r>
          </a:p>
        </p:txBody>
      </p:sp>
      <p:sp>
        <p:nvSpPr>
          <p:cNvPr id="384" name="Shape 38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Download: </a:t>
            </a:r>
            <a:r>
              <a:rPr lang="en" u="sng">
                <a:solidFill>
                  <a:schemeClr val="hlink"/>
                </a:solidFill>
                <a:hlinkClick r:id="rId3"/>
              </a:rPr>
              <a:t>https://dev.mysql.com/downloads/mysql/</a:t>
            </a:r>
          </a:p>
          <a:p>
            <a:pPr lvl="0">
              <a:spcBef>
                <a:spcPts val="0"/>
              </a:spcBef>
              <a:buNone/>
            </a:pPr>
            <a:r>
              <a:rPr lang="en"/>
              <a:t>Please install at least MySql server and MySql Workbench</a:t>
            </a:r>
          </a:p>
          <a:p>
            <a:pPr lvl="0">
              <a:spcBef>
                <a:spcPts val="0"/>
              </a:spcBef>
              <a:buNone/>
            </a:pPr>
            <a:r>
              <a:rPr lang="en"/>
              <a:t>Create schema in MySql Workbench</a:t>
            </a:r>
          </a:p>
          <a:p>
            <a:pPr lvl="0">
              <a:spcBef>
                <a:spcPts val="0"/>
              </a:spcBef>
              <a:buNone/>
            </a:pPr>
            <a:r>
              <a:rPr lang="en"/>
              <a:t>Create a table under the schema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Top Skills</a:t>
            </a:r>
          </a:p>
        </p:txBody>
      </p:sp>
      <p:sp>
        <p:nvSpPr>
          <p:cNvPr id="115" name="Shape 115"/>
          <p:cNvSpPr txBox="1"/>
          <p:nvPr>
            <p:ph idx="1" type="body"/>
          </p:nvPr>
        </p:nvSpPr>
        <p:spPr>
          <a:xfrm>
            <a:off x="729450" y="2078875"/>
            <a:ext cx="3791100" cy="2261100"/>
          </a:xfrm>
          <a:prstGeom prst="rect">
            <a:avLst/>
          </a:prstGeom>
        </p:spPr>
        <p:txBody>
          <a:bodyPr anchorCtr="0" anchor="t" bIns="91425" lIns="91425" rIns="91425" wrap="square" tIns="91425">
            <a:noAutofit/>
          </a:bodyPr>
          <a:lstStyle/>
          <a:p>
            <a:pPr lvl="0">
              <a:spcBef>
                <a:spcPts val="0"/>
              </a:spcBef>
              <a:buNone/>
            </a:pPr>
            <a:r>
              <a:rPr lang="en"/>
              <a:t>Most commonly required skills for a java developer.</a:t>
            </a:r>
          </a:p>
          <a:p>
            <a:pPr lvl="0">
              <a:spcBef>
                <a:spcPts val="0"/>
              </a:spcBef>
              <a:buNone/>
            </a:pPr>
            <a:r>
              <a:rPr lang="en"/>
              <a:t>Are we going to learn them all? Yes, we will and we have to!</a:t>
            </a:r>
          </a:p>
        </p:txBody>
      </p:sp>
      <p:pic>
        <p:nvPicPr>
          <p:cNvPr id="116" name="Shape 116"/>
          <p:cNvPicPr preferRelativeResize="0"/>
          <p:nvPr/>
        </p:nvPicPr>
        <p:blipFill>
          <a:blip r:embed="rId3">
            <a:alphaModFix/>
          </a:blip>
          <a:stretch>
            <a:fillRect/>
          </a:stretch>
        </p:blipFill>
        <p:spPr>
          <a:xfrm>
            <a:off x="4627200" y="1952125"/>
            <a:ext cx="3790950" cy="2514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REST</a:t>
            </a:r>
          </a:p>
        </p:txBody>
      </p:sp>
      <p:sp>
        <p:nvSpPr>
          <p:cNvPr id="390" name="Shape 39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600"/>
              </a:spcBef>
              <a:spcAft>
                <a:spcPts val="600"/>
              </a:spcAft>
              <a:buNone/>
            </a:pPr>
            <a:r>
              <a:rPr b="1" lang="en">
                <a:solidFill>
                  <a:srgbClr val="222222"/>
                </a:solidFill>
                <a:highlight>
                  <a:srgbClr val="FFFFFF"/>
                </a:highlight>
              </a:rPr>
              <a:t>Representational state transfer</a:t>
            </a:r>
            <a:r>
              <a:rPr lang="en">
                <a:solidFill>
                  <a:srgbClr val="222222"/>
                </a:solidFill>
                <a:highlight>
                  <a:srgbClr val="FFFFFF"/>
                </a:highlight>
              </a:rPr>
              <a:t> (</a:t>
            </a:r>
            <a:r>
              <a:rPr b="1" lang="en">
                <a:solidFill>
                  <a:srgbClr val="222222"/>
                </a:solidFill>
                <a:highlight>
                  <a:srgbClr val="FFFFFF"/>
                </a:highlight>
              </a:rPr>
              <a:t>REST</a:t>
            </a:r>
            <a:r>
              <a:rPr lang="en">
                <a:solidFill>
                  <a:srgbClr val="222222"/>
                </a:solidFill>
                <a:highlight>
                  <a:srgbClr val="FFFFFF"/>
                </a:highlight>
              </a:rPr>
              <a:t>) or </a:t>
            </a:r>
            <a:r>
              <a:rPr b="1" lang="en">
                <a:solidFill>
                  <a:srgbClr val="222222"/>
                </a:solidFill>
                <a:highlight>
                  <a:srgbClr val="FFFFFF"/>
                </a:highlight>
              </a:rPr>
              <a:t>RESTful</a:t>
            </a:r>
            <a:r>
              <a:rPr lang="en">
                <a:solidFill>
                  <a:srgbClr val="222222"/>
                </a:solidFill>
                <a:highlight>
                  <a:srgbClr val="FFFFFF"/>
                </a:highlight>
              </a:rPr>
              <a:t> web services is a way of providing interoperability between computer systems on the Internet. REST-compliant Web services allow requesting systems to access and manipulate textual representations of Web resources using a uniform and predefined set of stateless operations.</a:t>
            </a:r>
          </a:p>
          <a:p>
            <a:pPr lvl="0" rtl="0">
              <a:spcBef>
                <a:spcPts val="600"/>
              </a:spcBef>
              <a:spcAft>
                <a:spcPts val="600"/>
              </a:spcAft>
              <a:buNone/>
            </a:pPr>
            <a:r>
              <a:rPr lang="en">
                <a:solidFill>
                  <a:srgbClr val="222222"/>
                </a:solidFill>
                <a:highlight>
                  <a:srgbClr val="FFFFFF"/>
                </a:highlight>
              </a:rPr>
              <a:t>In a RESTful Web service, requests made to a resource's URI will elicit a response that may be in XML, HTML, JSON or some other defined format. The response may confirm that some alteration has been made to the stored resource, and it may provide hypertext links to other related resources or collections of resources. Using HTTP, as is most common, the kind of operations available include those predefined by the HTTP methods GET, POST, PUT, DELETE and so on.</a:t>
            </a: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REST</a:t>
            </a:r>
          </a:p>
        </p:txBody>
      </p:sp>
      <p:pic>
        <p:nvPicPr>
          <p:cNvPr id="396" name="Shape 396"/>
          <p:cNvPicPr preferRelativeResize="0"/>
          <p:nvPr/>
        </p:nvPicPr>
        <p:blipFill>
          <a:blip r:embed="rId3">
            <a:alphaModFix/>
          </a:blip>
          <a:stretch>
            <a:fillRect/>
          </a:stretch>
        </p:blipFill>
        <p:spPr>
          <a:xfrm>
            <a:off x="510350" y="2373250"/>
            <a:ext cx="8253401" cy="16723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RDBMS</a:t>
            </a:r>
          </a:p>
        </p:txBody>
      </p:sp>
      <p:sp>
        <p:nvSpPr>
          <p:cNvPr id="402" name="Shape 40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gn="just">
              <a:spcBef>
                <a:spcPts val="0"/>
              </a:spcBef>
              <a:spcAft>
                <a:spcPts val="0"/>
              </a:spcAft>
              <a:buNone/>
            </a:pPr>
            <a:r>
              <a:rPr b="1" lang="en">
                <a:solidFill>
                  <a:srgbClr val="000000"/>
                </a:solidFill>
                <a:highlight>
                  <a:srgbClr val="FFFFFF"/>
                </a:highlight>
              </a:rPr>
              <a:t>RDBMS</a:t>
            </a:r>
            <a:r>
              <a:rPr lang="en">
                <a:solidFill>
                  <a:srgbClr val="000000"/>
                </a:solidFill>
                <a:highlight>
                  <a:srgbClr val="FFFFFF"/>
                </a:highlight>
              </a:rPr>
              <a:t> stands for </a:t>
            </a:r>
            <a:r>
              <a:rPr i="1" lang="en">
                <a:solidFill>
                  <a:srgbClr val="000000"/>
                </a:solidFill>
                <a:highlight>
                  <a:srgbClr val="FFFFFF"/>
                </a:highlight>
              </a:rPr>
              <a:t>Relational Database Management Systems.</a:t>
            </a:r>
            <a:r>
              <a:rPr lang="en">
                <a:solidFill>
                  <a:srgbClr val="000000"/>
                </a:solidFill>
                <a:highlight>
                  <a:srgbClr val="FFFFFF"/>
                </a:highlight>
              </a:rPr>
              <a:t>.</a:t>
            </a:r>
          </a:p>
          <a:p>
            <a:pPr lvl="0" rtl="0" algn="just">
              <a:spcBef>
                <a:spcPts val="0"/>
              </a:spcBef>
              <a:spcAft>
                <a:spcPts val="0"/>
              </a:spcAft>
              <a:buNone/>
            </a:pPr>
            <a:r>
              <a:rPr lang="en">
                <a:solidFill>
                  <a:srgbClr val="000000"/>
                </a:solidFill>
                <a:highlight>
                  <a:srgbClr val="FFFFFF"/>
                </a:highlight>
              </a:rPr>
              <a:t>All modern database management systems like SQL, MS SQL Server, IBM DB2, ORACLE, </a:t>
            </a:r>
            <a:r>
              <a:rPr lang="en">
                <a:solidFill>
                  <a:srgbClr val="FF0000"/>
                </a:solidFill>
              </a:rPr>
              <a:t>MySql</a:t>
            </a:r>
            <a:r>
              <a:rPr lang="en">
                <a:solidFill>
                  <a:srgbClr val="000000"/>
                </a:solidFill>
                <a:highlight>
                  <a:srgbClr val="FFFFFF"/>
                </a:highlight>
              </a:rPr>
              <a:t> and Microsoft Access are based on RDBMS.</a:t>
            </a:r>
          </a:p>
          <a:p>
            <a:pPr lvl="0" rtl="0" algn="just">
              <a:spcBef>
                <a:spcPts val="0"/>
              </a:spcBef>
              <a:spcAft>
                <a:spcPts val="0"/>
              </a:spcAft>
              <a:buNone/>
            </a:pPr>
            <a:r>
              <a:rPr lang="en">
                <a:solidFill>
                  <a:srgbClr val="000000"/>
                </a:solidFill>
                <a:highlight>
                  <a:srgbClr val="FFFFFF"/>
                </a:highlight>
              </a:rPr>
              <a:t>It is called Relational Data Base Management System (RDBMS) because it is based on relational model introduced by E.F. Codd.</a:t>
            </a:r>
          </a:p>
          <a:p>
            <a:pPr lvl="0" rtl="0" algn="just">
              <a:spcBef>
                <a:spcPts val="0"/>
              </a:spcBef>
              <a:spcAft>
                <a:spcPts val="0"/>
              </a:spcAft>
              <a:buNone/>
            </a:pPr>
            <a:r>
              <a:t/>
            </a:r>
            <a:endParaRPr>
              <a:solidFill>
                <a:srgbClr val="000000"/>
              </a:solidFill>
              <a:highlight>
                <a:srgbClr val="FFFFFF"/>
              </a:highlight>
            </a:endParaRPr>
          </a:p>
          <a:p>
            <a:pPr lvl="0" rtl="0" algn="just">
              <a:spcBef>
                <a:spcPts val="0"/>
              </a:spcBef>
              <a:spcAft>
                <a:spcPts val="0"/>
              </a:spcAft>
              <a:buNone/>
            </a:pPr>
            <a:r>
              <a:rPr lang="en">
                <a:solidFill>
                  <a:srgbClr val="000000"/>
                </a:solidFill>
                <a:highlight>
                  <a:srgbClr val="FFFFFF"/>
                </a:highlight>
              </a:rPr>
              <a:t>Popular DB engines:</a:t>
            </a:r>
          </a:p>
          <a:p>
            <a:pPr lvl="0" rtl="0" algn="just">
              <a:spcBef>
                <a:spcPts val="0"/>
              </a:spcBef>
              <a:spcAft>
                <a:spcPts val="0"/>
              </a:spcAft>
              <a:buNone/>
            </a:pPr>
            <a:r>
              <a:rPr lang="en" u="sng">
                <a:solidFill>
                  <a:schemeClr val="hlink"/>
                </a:solidFill>
                <a:highlight>
                  <a:srgbClr val="FFFFFF"/>
                </a:highlight>
                <a:hlinkClick r:id="rId3"/>
              </a:rPr>
              <a:t>https://db-engines.com/en/ranking</a:t>
            </a:r>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SQL</a:t>
            </a:r>
          </a:p>
        </p:txBody>
      </p:sp>
      <p:sp>
        <p:nvSpPr>
          <p:cNvPr id="408" name="Shape 40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Basic SQL:</a:t>
            </a:r>
          </a:p>
          <a:p>
            <a:pPr lvl="0">
              <a:spcBef>
                <a:spcPts val="0"/>
              </a:spcBef>
              <a:buNone/>
            </a:pPr>
            <a:r>
              <a:rPr lang="en"/>
              <a:t>Select {column} from {table} where {conditions} order by {column}</a:t>
            </a:r>
          </a:p>
          <a:p>
            <a:pPr lvl="0">
              <a:spcBef>
                <a:spcPts val="0"/>
              </a:spcBef>
              <a:buNone/>
            </a:pPr>
            <a:r>
              <a:rPr lang="en"/>
              <a:t>Insert into {table} ({column1}, {column2},....) values ({value1}, {value2}, ….)</a:t>
            </a:r>
          </a:p>
          <a:p>
            <a:pPr lvl="0">
              <a:spcBef>
                <a:spcPts val="0"/>
              </a:spcBef>
              <a:buNone/>
            </a:pPr>
            <a:r>
              <a:rPr lang="en"/>
              <a:t>Update {table} set {column} = {value} where {conditions}</a:t>
            </a:r>
          </a:p>
          <a:p>
            <a:pPr lvl="0">
              <a:spcBef>
                <a:spcPts val="0"/>
              </a:spcBef>
              <a:buNone/>
            </a:pPr>
            <a:r>
              <a:rPr lang="en"/>
              <a:t>Advanced SQL:</a:t>
            </a:r>
          </a:p>
          <a:p>
            <a:pPr lvl="0">
              <a:spcBef>
                <a:spcPts val="0"/>
              </a:spcBef>
              <a:buNone/>
            </a:pPr>
            <a:r>
              <a:rPr lang="en"/>
              <a:t>Group by, Table Join, Distinct </a:t>
            </a:r>
          </a:p>
          <a:p>
            <a:pPr lv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Database Normalization</a:t>
            </a:r>
          </a:p>
        </p:txBody>
      </p:sp>
      <p:sp>
        <p:nvSpPr>
          <p:cNvPr id="414" name="Shape 414"/>
          <p:cNvSpPr txBox="1"/>
          <p:nvPr/>
        </p:nvSpPr>
        <p:spPr>
          <a:xfrm>
            <a:off x="820575" y="2301575"/>
            <a:ext cx="7597500" cy="2341500"/>
          </a:xfrm>
          <a:prstGeom prst="rect">
            <a:avLst/>
          </a:prstGeom>
          <a:noFill/>
          <a:ln>
            <a:noFill/>
          </a:ln>
        </p:spPr>
        <p:txBody>
          <a:bodyPr anchorCtr="0" anchor="t" bIns="91425" lIns="91425" rIns="91425" wrap="square" tIns="91425">
            <a:noAutofit/>
          </a:bodyPr>
          <a:lstStyle/>
          <a:p>
            <a:pPr lvl="0">
              <a:spcBef>
                <a:spcPts val="0"/>
              </a:spcBef>
              <a:buNone/>
            </a:pPr>
            <a:r>
              <a:rPr b="1" lang="en" sz="1300">
                <a:solidFill>
                  <a:srgbClr val="222222"/>
                </a:solidFill>
                <a:highlight>
                  <a:srgbClr val="FFFFFF"/>
                </a:highlight>
                <a:latin typeface="Lato"/>
                <a:ea typeface="Lato"/>
                <a:cs typeface="Lato"/>
                <a:sym typeface="Lato"/>
              </a:rPr>
              <a:t>Database normalization</a:t>
            </a:r>
            <a:r>
              <a:rPr lang="en" sz="1300">
                <a:solidFill>
                  <a:srgbClr val="222222"/>
                </a:solidFill>
                <a:highlight>
                  <a:srgbClr val="FFFFFF"/>
                </a:highlight>
                <a:latin typeface="Lato"/>
                <a:ea typeface="Lato"/>
                <a:cs typeface="Lato"/>
                <a:sym typeface="Lato"/>
              </a:rPr>
              <a:t>, or simply </a:t>
            </a:r>
            <a:r>
              <a:rPr b="1" lang="en" sz="1300">
                <a:solidFill>
                  <a:srgbClr val="222222"/>
                </a:solidFill>
                <a:highlight>
                  <a:srgbClr val="FFFFFF"/>
                </a:highlight>
                <a:latin typeface="Lato"/>
                <a:ea typeface="Lato"/>
                <a:cs typeface="Lato"/>
                <a:sym typeface="Lato"/>
              </a:rPr>
              <a:t>normalization</a:t>
            </a:r>
            <a:r>
              <a:rPr lang="en" sz="1300">
                <a:solidFill>
                  <a:srgbClr val="222222"/>
                </a:solidFill>
                <a:highlight>
                  <a:srgbClr val="FFFFFF"/>
                </a:highlight>
                <a:latin typeface="Lato"/>
                <a:ea typeface="Lato"/>
                <a:cs typeface="Lato"/>
                <a:sym typeface="Lato"/>
              </a:rPr>
              <a:t>, is the process of organizing the columns (attributes) and tables (relations) of a relational database to reduce data redundancy and improve data integrity. Normalization is also the process of simplifying the design of a database so that it achieves the optimal structure composed of atomic elements. It was first proposed by Edgar F. Codd, as an integral part of a relational model.</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Unnormalized</a:t>
            </a:r>
          </a:p>
        </p:txBody>
      </p:sp>
      <p:pic>
        <p:nvPicPr>
          <p:cNvPr id="420" name="Shape 420"/>
          <p:cNvPicPr preferRelativeResize="0"/>
          <p:nvPr/>
        </p:nvPicPr>
        <p:blipFill>
          <a:blip r:embed="rId3">
            <a:alphaModFix/>
          </a:blip>
          <a:stretch>
            <a:fillRect/>
          </a:stretch>
        </p:blipFill>
        <p:spPr>
          <a:xfrm>
            <a:off x="1453275" y="2256425"/>
            <a:ext cx="2066925" cy="1943100"/>
          </a:xfrm>
          <a:prstGeom prst="rect">
            <a:avLst/>
          </a:prstGeom>
          <a:noFill/>
          <a:ln>
            <a:noFill/>
          </a:ln>
        </p:spPr>
      </p:pic>
      <p:pic>
        <p:nvPicPr>
          <p:cNvPr id="421" name="Shape 421"/>
          <p:cNvPicPr preferRelativeResize="0"/>
          <p:nvPr/>
        </p:nvPicPr>
        <p:blipFill>
          <a:blip r:embed="rId4">
            <a:alphaModFix/>
          </a:blip>
          <a:stretch>
            <a:fillRect/>
          </a:stretch>
        </p:blipFill>
        <p:spPr>
          <a:xfrm>
            <a:off x="4383075" y="2256425"/>
            <a:ext cx="2971800" cy="1409700"/>
          </a:xfrm>
          <a:prstGeom prst="rect">
            <a:avLst/>
          </a:prstGeom>
          <a:noFill/>
          <a:ln>
            <a:noFill/>
          </a:ln>
        </p:spPr>
      </p:pic>
      <p:sp>
        <p:nvSpPr>
          <p:cNvPr id="422" name="Shape 422"/>
          <p:cNvSpPr txBox="1"/>
          <p:nvPr/>
        </p:nvSpPr>
        <p:spPr>
          <a:xfrm>
            <a:off x="4493175" y="3849175"/>
            <a:ext cx="2751600" cy="440400"/>
          </a:xfrm>
          <a:prstGeom prst="rect">
            <a:avLst/>
          </a:prstGeom>
          <a:noFill/>
          <a:ln>
            <a:noFill/>
          </a:ln>
        </p:spPr>
        <p:txBody>
          <a:bodyPr anchorCtr="0" anchor="t" bIns="91425" lIns="91425" rIns="91425" wrap="square" tIns="91425">
            <a:noAutofit/>
          </a:bodyPr>
          <a:lstStyle/>
          <a:p>
            <a:pPr lvl="0">
              <a:spcBef>
                <a:spcPts val="0"/>
              </a:spcBef>
              <a:buNone/>
            </a:pPr>
            <a:r>
              <a:rPr lang="en"/>
              <a:t>Duplicate/redundant data</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1nf - single value rule</a:t>
            </a:r>
          </a:p>
        </p:txBody>
      </p:sp>
      <p:pic>
        <p:nvPicPr>
          <p:cNvPr id="428" name="Shape 428"/>
          <p:cNvPicPr preferRelativeResize="0"/>
          <p:nvPr/>
        </p:nvPicPr>
        <p:blipFill>
          <a:blip r:embed="rId3">
            <a:alphaModFix/>
          </a:blip>
          <a:stretch>
            <a:fillRect/>
          </a:stretch>
        </p:blipFill>
        <p:spPr>
          <a:xfrm>
            <a:off x="1443300" y="2316475"/>
            <a:ext cx="2324100" cy="1828800"/>
          </a:xfrm>
          <a:prstGeom prst="rect">
            <a:avLst/>
          </a:prstGeom>
          <a:noFill/>
          <a:ln>
            <a:noFill/>
          </a:ln>
        </p:spPr>
      </p:pic>
      <p:pic>
        <p:nvPicPr>
          <p:cNvPr id="429" name="Shape 429"/>
          <p:cNvPicPr preferRelativeResize="0"/>
          <p:nvPr/>
        </p:nvPicPr>
        <p:blipFill>
          <a:blip r:embed="rId4">
            <a:alphaModFix/>
          </a:blip>
          <a:stretch>
            <a:fillRect/>
          </a:stretch>
        </p:blipFill>
        <p:spPr>
          <a:xfrm>
            <a:off x="5560900" y="2297425"/>
            <a:ext cx="2343150" cy="1866900"/>
          </a:xfrm>
          <a:prstGeom prst="rect">
            <a:avLst/>
          </a:prstGeom>
          <a:noFill/>
          <a:ln>
            <a:noFill/>
          </a:ln>
        </p:spPr>
      </p:pic>
      <p:cxnSp>
        <p:nvCxnSpPr>
          <p:cNvPr id="430" name="Shape 430"/>
          <p:cNvCxnSpPr/>
          <p:nvPr/>
        </p:nvCxnSpPr>
        <p:spPr>
          <a:xfrm>
            <a:off x="4202850" y="3272225"/>
            <a:ext cx="8307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1nf - single identity rule</a:t>
            </a:r>
          </a:p>
        </p:txBody>
      </p:sp>
      <p:pic>
        <p:nvPicPr>
          <p:cNvPr id="436" name="Shape 436"/>
          <p:cNvPicPr preferRelativeResize="0"/>
          <p:nvPr/>
        </p:nvPicPr>
        <p:blipFill>
          <a:blip r:embed="rId3">
            <a:alphaModFix/>
          </a:blip>
          <a:stretch>
            <a:fillRect/>
          </a:stretch>
        </p:blipFill>
        <p:spPr>
          <a:xfrm>
            <a:off x="1783500" y="2736750"/>
            <a:ext cx="2333625" cy="895350"/>
          </a:xfrm>
          <a:prstGeom prst="rect">
            <a:avLst/>
          </a:prstGeom>
          <a:noFill/>
          <a:ln>
            <a:noFill/>
          </a:ln>
        </p:spPr>
      </p:pic>
      <p:pic>
        <p:nvPicPr>
          <p:cNvPr id="437" name="Shape 437"/>
          <p:cNvPicPr preferRelativeResize="0"/>
          <p:nvPr/>
        </p:nvPicPr>
        <p:blipFill>
          <a:blip r:embed="rId4">
            <a:alphaModFix/>
          </a:blip>
          <a:stretch>
            <a:fillRect/>
          </a:stretch>
        </p:blipFill>
        <p:spPr>
          <a:xfrm>
            <a:off x="5150125" y="2779613"/>
            <a:ext cx="3143250" cy="809625"/>
          </a:xfrm>
          <a:prstGeom prst="rect">
            <a:avLst/>
          </a:prstGeom>
          <a:noFill/>
          <a:ln>
            <a:noFill/>
          </a:ln>
        </p:spPr>
      </p:pic>
      <p:cxnSp>
        <p:nvCxnSpPr>
          <p:cNvPr id="438" name="Shape 438"/>
          <p:cNvCxnSpPr/>
          <p:nvPr/>
        </p:nvCxnSpPr>
        <p:spPr>
          <a:xfrm>
            <a:off x="4352950" y="3242200"/>
            <a:ext cx="4503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729450" y="1318650"/>
            <a:ext cx="5064600" cy="535200"/>
          </a:xfrm>
          <a:prstGeom prst="rect">
            <a:avLst/>
          </a:prstGeom>
        </p:spPr>
        <p:txBody>
          <a:bodyPr anchorCtr="0" anchor="t" bIns="91425" lIns="91425" rIns="91425" wrap="square" tIns="91425">
            <a:noAutofit/>
          </a:bodyPr>
          <a:lstStyle/>
          <a:p>
            <a:pPr lvl="0">
              <a:spcBef>
                <a:spcPts val="0"/>
              </a:spcBef>
              <a:buNone/>
            </a:pPr>
            <a:r>
              <a:rPr lang="en"/>
              <a:t>2nf - fully dependant to PK</a:t>
            </a:r>
          </a:p>
        </p:txBody>
      </p:sp>
      <p:pic>
        <p:nvPicPr>
          <p:cNvPr id="444" name="Shape 444"/>
          <p:cNvPicPr preferRelativeResize="0"/>
          <p:nvPr/>
        </p:nvPicPr>
        <p:blipFill>
          <a:blip r:embed="rId3">
            <a:alphaModFix/>
          </a:blip>
          <a:stretch>
            <a:fillRect/>
          </a:stretch>
        </p:blipFill>
        <p:spPr>
          <a:xfrm>
            <a:off x="5866850" y="3098175"/>
            <a:ext cx="2676525" cy="1571625"/>
          </a:xfrm>
          <a:prstGeom prst="rect">
            <a:avLst/>
          </a:prstGeom>
          <a:noFill/>
          <a:ln>
            <a:noFill/>
          </a:ln>
        </p:spPr>
      </p:pic>
      <p:pic>
        <p:nvPicPr>
          <p:cNvPr id="445" name="Shape 445"/>
          <p:cNvPicPr preferRelativeResize="0"/>
          <p:nvPr/>
        </p:nvPicPr>
        <p:blipFill>
          <a:blip r:embed="rId4">
            <a:alphaModFix/>
          </a:blip>
          <a:stretch>
            <a:fillRect/>
          </a:stretch>
        </p:blipFill>
        <p:spPr>
          <a:xfrm>
            <a:off x="729450" y="3098163"/>
            <a:ext cx="4191000" cy="1533525"/>
          </a:xfrm>
          <a:prstGeom prst="rect">
            <a:avLst/>
          </a:prstGeom>
          <a:noFill/>
          <a:ln>
            <a:noFill/>
          </a:ln>
        </p:spPr>
      </p:pic>
      <p:cxnSp>
        <p:nvCxnSpPr>
          <p:cNvPr id="446" name="Shape 446"/>
          <p:cNvCxnSpPr/>
          <p:nvPr/>
        </p:nvCxnSpPr>
        <p:spPr>
          <a:xfrm>
            <a:off x="5153500" y="3883988"/>
            <a:ext cx="480300" cy="0"/>
          </a:xfrm>
          <a:prstGeom prst="straightConnector1">
            <a:avLst/>
          </a:prstGeom>
          <a:noFill/>
          <a:ln cap="flat" cmpd="sng" w="9525">
            <a:solidFill>
              <a:schemeClr val="dk2"/>
            </a:solidFill>
            <a:prstDash val="solid"/>
            <a:round/>
            <a:headEnd len="lg" w="lg" type="none"/>
            <a:tailEnd len="lg" w="lg" type="triangle"/>
          </a:ln>
        </p:spPr>
      </p:cxnSp>
      <p:pic>
        <p:nvPicPr>
          <p:cNvPr id="447" name="Shape 447"/>
          <p:cNvPicPr preferRelativeResize="0"/>
          <p:nvPr/>
        </p:nvPicPr>
        <p:blipFill>
          <a:blip r:embed="rId5">
            <a:alphaModFix/>
          </a:blip>
          <a:stretch>
            <a:fillRect/>
          </a:stretch>
        </p:blipFill>
        <p:spPr>
          <a:xfrm>
            <a:off x="6048688" y="1074800"/>
            <a:ext cx="2219325" cy="1562100"/>
          </a:xfrm>
          <a:prstGeom prst="rect">
            <a:avLst/>
          </a:prstGeom>
          <a:noFill/>
          <a:ln>
            <a:noFill/>
          </a:ln>
        </p:spPr>
      </p:pic>
      <p:cxnSp>
        <p:nvCxnSpPr>
          <p:cNvPr id="448" name="Shape 448"/>
          <p:cNvCxnSpPr/>
          <p:nvPr/>
        </p:nvCxnSpPr>
        <p:spPr>
          <a:xfrm flipH="1" rot="10800000">
            <a:off x="5153500" y="2561600"/>
            <a:ext cx="380400" cy="380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3nf - no dependency between columns</a:t>
            </a:r>
          </a:p>
        </p:txBody>
      </p:sp>
      <p:sp>
        <p:nvSpPr>
          <p:cNvPr id="454" name="Shape 454"/>
          <p:cNvSpPr txBox="1"/>
          <p:nvPr>
            <p:ph idx="1" type="body"/>
          </p:nvPr>
        </p:nvSpPr>
        <p:spPr>
          <a:xfrm>
            <a:off x="729450" y="2078875"/>
            <a:ext cx="3183300" cy="2261100"/>
          </a:xfrm>
          <a:prstGeom prst="rect">
            <a:avLst/>
          </a:prstGeom>
        </p:spPr>
        <p:txBody>
          <a:bodyPr anchorCtr="0" anchor="t" bIns="91425" lIns="91425" rIns="91425" wrap="square" tIns="91425">
            <a:noAutofit/>
          </a:bodyPr>
          <a:lstStyle/>
          <a:p>
            <a:pPr lvl="0">
              <a:spcBef>
                <a:spcPts val="0"/>
              </a:spcBef>
              <a:buNone/>
            </a:pPr>
            <a:r>
              <a:rPr lang="en"/>
              <a:t>Total = Unit Price * Quantity</a:t>
            </a:r>
          </a:p>
          <a:p>
            <a:pPr lvl="0">
              <a:spcBef>
                <a:spcPts val="0"/>
              </a:spcBef>
              <a:buNone/>
            </a:pPr>
            <a:r>
              <a:rPr lang="en"/>
              <a:t>Remove Total to satisfy 3nf</a:t>
            </a:r>
          </a:p>
          <a:p>
            <a:pPr lvl="0">
              <a:spcBef>
                <a:spcPts val="0"/>
              </a:spcBef>
              <a:buNone/>
            </a:pPr>
            <a:r>
              <a:rPr lang="en"/>
              <a:t>Similar to OOP</a:t>
            </a:r>
          </a:p>
        </p:txBody>
      </p:sp>
      <p:pic>
        <p:nvPicPr>
          <p:cNvPr id="455" name="Shape 455"/>
          <p:cNvPicPr preferRelativeResize="0"/>
          <p:nvPr/>
        </p:nvPicPr>
        <p:blipFill>
          <a:blip r:embed="rId3">
            <a:alphaModFix/>
          </a:blip>
          <a:stretch>
            <a:fillRect/>
          </a:stretch>
        </p:blipFill>
        <p:spPr>
          <a:xfrm>
            <a:off x="4255075" y="2576625"/>
            <a:ext cx="3876675" cy="140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How to define a good developer?</a:t>
            </a:r>
          </a:p>
        </p:txBody>
      </p:sp>
      <p:sp>
        <p:nvSpPr>
          <p:cNvPr id="122" name="Shape 122"/>
          <p:cNvSpPr txBox="1"/>
          <p:nvPr>
            <p:ph idx="1" type="body"/>
          </p:nvPr>
        </p:nvSpPr>
        <p:spPr>
          <a:xfrm>
            <a:off x="729450" y="2078875"/>
            <a:ext cx="7199700" cy="22611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23" name="Shape 123"/>
          <p:cNvPicPr preferRelativeResize="0"/>
          <p:nvPr/>
        </p:nvPicPr>
        <p:blipFill>
          <a:blip r:embed="rId3">
            <a:alphaModFix/>
          </a:blip>
          <a:stretch>
            <a:fillRect/>
          </a:stretch>
        </p:blipFill>
        <p:spPr>
          <a:xfrm>
            <a:off x="4300117" y="2002675"/>
            <a:ext cx="4016583" cy="2817525"/>
          </a:xfrm>
          <a:prstGeom prst="rect">
            <a:avLst/>
          </a:prstGeom>
          <a:noFill/>
          <a:ln>
            <a:noFill/>
          </a:ln>
        </p:spPr>
      </p:pic>
      <p:pic>
        <p:nvPicPr>
          <p:cNvPr id="124" name="Shape 124"/>
          <p:cNvPicPr preferRelativeResize="0"/>
          <p:nvPr/>
        </p:nvPicPr>
        <p:blipFill>
          <a:blip r:embed="rId4">
            <a:alphaModFix/>
          </a:blip>
          <a:stretch>
            <a:fillRect/>
          </a:stretch>
        </p:blipFill>
        <p:spPr>
          <a:xfrm>
            <a:off x="424650" y="1940600"/>
            <a:ext cx="3944374" cy="26537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Database Design - User/Role</a:t>
            </a:r>
          </a:p>
        </p:txBody>
      </p:sp>
      <p:sp>
        <p:nvSpPr>
          <p:cNvPr id="461" name="Shape 461"/>
          <p:cNvSpPr txBox="1"/>
          <p:nvPr>
            <p:ph idx="1" type="body"/>
          </p:nvPr>
        </p:nvSpPr>
        <p:spPr>
          <a:xfrm>
            <a:off x="729450" y="2078875"/>
            <a:ext cx="2782800" cy="2261100"/>
          </a:xfrm>
          <a:prstGeom prst="rect">
            <a:avLst/>
          </a:prstGeom>
        </p:spPr>
        <p:txBody>
          <a:bodyPr anchorCtr="0" anchor="t" bIns="91425" lIns="91425" rIns="91425" wrap="square" tIns="91425">
            <a:noAutofit/>
          </a:bodyPr>
          <a:lstStyle/>
          <a:p>
            <a:pPr lvl="0">
              <a:spcBef>
                <a:spcPts val="0"/>
              </a:spcBef>
              <a:buNone/>
            </a:pPr>
            <a:r>
              <a:rPr lang="en"/>
              <a:t>MySql workbench has the ability to visualize database design</a:t>
            </a:r>
          </a:p>
        </p:txBody>
      </p:sp>
      <p:pic>
        <p:nvPicPr>
          <p:cNvPr id="462" name="Shape 462"/>
          <p:cNvPicPr preferRelativeResize="0"/>
          <p:nvPr/>
        </p:nvPicPr>
        <p:blipFill>
          <a:blip r:embed="rId3">
            <a:alphaModFix/>
          </a:blip>
          <a:stretch>
            <a:fillRect/>
          </a:stretch>
        </p:blipFill>
        <p:spPr>
          <a:xfrm>
            <a:off x="3674650" y="2185875"/>
            <a:ext cx="5326950" cy="204710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JDBC</a:t>
            </a:r>
          </a:p>
        </p:txBody>
      </p:sp>
      <p:sp>
        <p:nvSpPr>
          <p:cNvPr id="468" name="Shape 46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000000"/>
                </a:solidFill>
                <a:highlight>
                  <a:srgbClr val="FFFFFF"/>
                </a:highlight>
              </a:rPr>
              <a:t>JDBC stands for </a:t>
            </a:r>
            <a:r>
              <a:rPr b="1" lang="en">
                <a:solidFill>
                  <a:srgbClr val="000000"/>
                </a:solidFill>
                <a:highlight>
                  <a:srgbClr val="FFFFFF"/>
                </a:highlight>
              </a:rPr>
              <a:t>J</a:t>
            </a:r>
            <a:r>
              <a:rPr lang="en">
                <a:solidFill>
                  <a:srgbClr val="000000"/>
                </a:solidFill>
                <a:highlight>
                  <a:srgbClr val="FFFFFF"/>
                </a:highlight>
              </a:rPr>
              <a:t>ava </a:t>
            </a:r>
            <a:r>
              <a:rPr b="1" lang="en">
                <a:solidFill>
                  <a:srgbClr val="000000"/>
                </a:solidFill>
                <a:highlight>
                  <a:srgbClr val="FFFFFF"/>
                </a:highlight>
              </a:rPr>
              <a:t>D</a:t>
            </a:r>
            <a:r>
              <a:rPr lang="en">
                <a:solidFill>
                  <a:srgbClr val="000000"/>
                </a:solidFill>
                <a:highlight>
                  <a:srgbClr val="FFFFFF"/>
                </a:highlight>
              </a:rPr>
              <a:t>ata</a:t>
            </a:r>
            <a:r>
              <a:rPr b="1" lang="en">
                <a:solidFill>
                  <a:srgbClr val="000000"/>
                </a:solidFill>
                <a:highlight>
                  <a:srgbClr val="FFFFFF"/>
                </a:highlight>
              </a:rPr>
              <a:t>b</a:t>
            </a:r>
            <a:r>
              <a:rPr lang="en">
                <a:solidFill>
                  <a:srgbClr val="000000"/>
                </a:solidFill>
                <a:highlight>
                  <a:srgbClr val="FFFFFF"/>
                </a:highlight>
              </a:rPr>
              <a:t>ase </a:t>
            </a:r>
            <a:r>
              <a:rPr b="1" lang="en">
                <a:solidFill>
                  <a:srgbClr val="000000"/>
                </a:solidFill>
                <a:highlight>
                  <a:srgbClr val="FFFFFF"/>
                </a:highlight>
              </a:rPr>
              <a:t>C</a:t>
            </a:r>
            <a:r>
              <a:rPr lang="en">
                <a:solidFill>
                  <a:srgbClr val="000000"/>
                </a:solidFill>
                <a:highlight>
                  <a:srgbClr val="FFFFFF"/>
                </a:highlight>
              </a:rPr>
              <a:t>onnectivity, which is a standard Java API for database-independent connectivity between the Java programming language and a wide range of databases.</a:t>
            </a:r>
          </a:p>
          <a:p>
            <a:pPr indent="0" lvl="0" marL="25400" marR="25400" rtl="0" algn="just">
              <a:lnSpc>
                <a:spcPct val="163636"/>
              </a:lnSpc>
              <a:spcBef>
                <a:spcPts val="0"/>
              </a:spcBef>
              <a:spcAft>
                <a:spcPts val="700"/>
              </a:spcAft>
              <a:buNone/>
            </a:pPr>
            <a:r>
              <a:rPr lang="en">
                <a:solidFill>
                  <a:srgbClr val="000000"/>
                </a:solidFill>
              </a:rPr>
              <a:t>The JDBC library includes APIs for each of the tasks mentioned below that are commonly associated with database usage.</a:t>
            </a:r>
          </a:p>
          <a:p>
            <a:pPr indent="-311150" lvl="0" marL="482600" marR="25400" rtl="0" algn="just">
              <a:lnSpc>
                <a:spcPct val="171428"/>
              </a:lnSpc>
              <a:spcBef>
                <a:spcPts val="0"/>
              </a:spcBef>
              <a:spcAft>
                <a:spcPts val="1000"/>
              </a:spcAft>
              <a:buClr>
                <a:srgbClr val="000000"/>
              </a:buClr>
              <a:buSzPct val="100000"/>
              <a:buFont typeface="Lato"/>
            </a:pPr>
            <a:r>
              <a:rPr lang="en">
                <a:solidFill>
                  <a:srgbClr val="000000"/>
                </a:solidFill>
              </a:rPr>
              <a:t>Making a connection to a database.</a:t>
            </a:r>
          </a:p>
          <a:p>
            <a:pPr indent="-311150" lvl="0" marL="482600" marR="25400" rtl="0" algn="just">
              <a:lnSpc>
                <a:spcPct val="171428"/>
              </a:lnSpc>
              <a:spcBef>
                <a:spcPts val="0"/>
              </a:spcBef>
              <a:spcAft>
                <a:spcPts val="1000"/>
              </a:spcAft>
              <a:buClr>
                <a:srgbClr val="000000"/>
              </a:buClr>
              <a:buSzPct val="100000"/>
              <a:buFont typeface="Lato"/>
            </a:pPr>
            <a:r>
              <a:rPr lang="en">
                <a:solidFill>
                  <a:srgbClr val="000000"/>
                </a:solidFill>
              </a:rPr>
              <a:t>Creating SQL or MySQL statements.</a:t>
            </a:r>
          </a:p>
          <a:p>
            <a:pPr indent="-311150" lvl="0" marL="482600" marR="25400" rtl="0" algn="just">
              <a:lnSpc>
                <a:spcPct val="171428"/>
              </a:lnSpc>
              <a:spcBef>
                <a:spcPts val="0"/>
              </a:spcBef>
              <a:spcAft>
                <a:spcPts val="1000"/>
              </a:spcAft>
              <a:buClr>
                <a:srgbClr val="000000"/>
              </a:buClr>
              <a:buSzPct val="100000"/>
              <a:buFont typeface="Lato"/>
            </a:pPr>
            <a:r>
              <a:rPr lang="en">
                <a:solidFill>
                  <a:srgbClr val="000000"/>
                </a:solidFill>
              </a:rPr>
              <a:t>Executing SQL or MySQL queries in the database.</a:t>
            </a:r>
          </a:p>
          <a:p>
            <a:pPr indent="-311150" lvl="0" marL="482600" marR="25400" rtl="0" algn="just">
              <a:lnSpc>
                <a:spcPct val="171428"/>
              </a:lnSpc>
              <a:spcBef>
                <a:spcPts val="0"/>
              </a:spcBef>
              <a:spcAft>
                <a:spcPts val="1000"/>
              </a:spcAft>
              <a:buClr>
                <a:srgbClr val="000000"/>
              </a:buClr>
              <a:buSzPct val="100000"/>
              <a:buFont typeface="Lato"/>
            </a:pPr>
            <a:r>
              <a:rPr lang="en">
                <a:solidFill>
                  <a:srgbClr val="000000"/>
                </a:solidFill>
              </a:rPr>
              <a:t>Viewing &amp; Modifying the resulting records.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Database Transaction</a:t>
            </a:r>
          </a:p>
        </p:txBody>
      </p:sp>
      <p:sp>
        <p:nvSpPr>
          <p:cNvPr id="474" name="Shape 47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22727"/>
              </a:lnSpc>
              <a:spcBef>
                <a:spcPts val="0"/>
              </a:spcBef>
              <a:spcAft>
                <a:spcPts val="0"/>
              </a:spcAft>
              <a:buNone/>
            </a:pPr>
            <a:r>
              <a:rPr lang="en">
                <a:solidFill>
                  <a:srgbClr val="2A2A2A"/>
                </a:solidFill>
              </a:rPr>
              <a:t>A transaction is a sequence of operations performed as a single logical unit of work. A logical unit of work must exhibit four properties, called the atomicity, consistency, isolation, and durability (ACID) properties, to qualify as a transaction.</a:t>
            </a:r>
          </a:p>
          <a:p>
            <a:pPr lvl="0" rtl="0">
              <a:lnSpc>
                <a:spcPct val="135000"/>
              </a:lnSpc>
              <a:spcBef>
                <a:spcPts val="0"/>
              </a:spcBef>
              <a:spcAft>
                <a:spcPts val="0"/>
              </a:spcAft>
              <a:buNone/>
            </a:pPr>
            <a:r>
              <a:t/>
            </a:r>
            <a:endParaRPr>
              <a:solidFill>
                <a:srgbClr val="2A2A2A"/>
              </a:solidFill>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What matters for interview?</a:t>
            </a:r>
          </a:p>
        </p:txBody>
      </p:sp>
      <p:sp>
        <p:nvSpPr>
          <p:cNvPr id="130" name="Shape 130"/>
          <p:cNvSpPr txBox="1"/>
          <p:nvPr>
            <p:ph idx="1" type="body"/>
          </p:nvPr>
        </p:nvSpPr>
        <p:spPr>
          <a:xfrm>
            <a:off x="729450" y="2078875"/>
            <a:ext cx="3488700" cy="2261100"/>
          </a:xfrm>
          <a:prstGeom prst="rect">
            <a:avLst/>
          </a:prstGeom>
        </p:spPr>
        <p:txBody>
          <a:bodyPr anchorCtr="0" anchor="t" bIns="91425" lIns="91425" rIns="91425" wrap="square" tIns="91425">
            <a:noAutofit/>
          </a:bodyPr>
          <a:lstStyle/>
          <a:p>
            <a:pPr lvl="0">
              <a:spcBef>
                <a:spcPts val="0"/>
              </a:spcBef>
              <a:buNone/>
            </a:pPr>
            <a:r>
              <a:rPr lang="en"/>
              <a:t>That’s why a lot of companies/projects fail.</a:t>
            </a:r>
          </a:p>
          <a:p>
            <a:pPr lvl="0">
              <a:spcBef>
                <a:spcPts val="0"/>
              </a:spcBef>
              <a:buNone/>
            </a:pPr>
            <a:r>
              <a:rPr lang="en"/>
              <a:t>Focus on Technology and Communication to get a job.</a:t>
            </a:r>
          </a:p>
          <a:p>
            <a:pPr lvl="0">
              <a:spcBef>
                <a:spcPts val="0"/>
              </a:spcBef>
              <a:buNone/>
            </a:pPr>
            <a:r>
              <a:rPr lang="en"/>
              <a:t>Focus on Soft Skills to advance your career!</a:t>
            </a:r>
          </a:p>
        </p:txBody>
      </p:sp>
      <p:pic>
        <p:nvPicPr>
          <p:cNvPr id="131" name="Shape 131"/>
          <p:cNvPicPr preferRelativeResize="0"/>
          <p:nvPr/>
        </p:nvPicPr>
        <p:blipFill>
          <a:blip r:embed="rId3">
            <a:alphaModFix/>
          </a:blip>
          <a:stretch>
            <a:fillRect/>
          </a:stretch>
        </p:blipFill>
        <p:spPr>
          <a:xfrm>
            <a:off x="4579800" y="1987775"/>
            <a:ext cx="3838349" cy="2807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How to study this course?</a:t>
            </a:r>
          </a:p>
        </p:txBody>
      </p:sp>
      <p:sp>
        <p:nvSpPr>
          <p:cNvPr id="137" name="Shape 137"/>
          <p:cNvSpPr txBox="1"/>
          <p:nvPr>
            <p:ph idx="1" type="body"/>
          </p:nvPr>
        </p:nvSpPr>
        <p:spPr>
          <a:xfrm>
            <a:off x="729450" y="2078875"/>
            <a:ext cx="3379500" cy="2261100"/>
          </a:xfrm>
          <a:prstGeom prst="rect">
            <a:avLst/>
          </a:prstGeom>
        </p:spPr>
        <p:txBody>
          <a:bodyPr anchorCtr="0" anchor="t" bIns="91425" lIns="91425" rIns="91425" wrap="square" tIns="91425">
            <a:noAutofit/>
          </a:bodyPr>
          <a:lstStyle/>
          <a:p>
            <a:pPr lvl="0">
              <a:spcBef>
                <a:spcPts val="0"/>
              </a:spcBef>
              <a:buNone/>
            </a:pPr>
            <a:r>
              <a:rPr lang="en"/>
              <a:t>How does this course help ?</a:t>
            </a:r>
          </a:p>
          <a:p>
            <a:pPr indent="-311150" lvl="0" marL="457200" rtl="0">
              <a:spcBef>
                <a:spcPts val="0"/>
              </a:spcBef>
              <a:buChar char="-"/>
            </a:pPr>
            <a:r>
              <a:rPr lang="en"/>
              <a:t>Guide you the simplest way</a:t>
            </a:r>
          </a:p>
          <a:p>
            <a:pPr indent="-311150" lvl="0" marL="457200" rtl="0">
              <a:spcBef>
                <a:spcPts val="0"/>
              </a:spcBef>
              <a:buChar char="-"/>
            </a:pPr>
            <a:r>
              <a:rPr lang="en"/>
              <a:t>No waste of time on theory</a:t>
            </a:r>
          </a:p>
          <a:p>
            <a:pPr indent="-311150" lvl="0" marL="457200" rtl="0">
              <a:spcBef>
                <a:spcPts val="0"/>
              </a:spcBef>
              <a:buChar char="-"/>
            </a:pPr>
            <a:r>
              <a:rPr lang="en"/>
              <a:t>C</a:t>
            </a:r>
            <a:r>
              <a:rPr lang="en"/>
              <a:t>ore </a:t>
            </a:r>
            <a:r>
              <a:rPr b="1" i="1" lang="en" u="sng"/>
              <a:t>skills </a:t>
            </a:r>
            <a:r>
              <a:rPr lang="en"/>
              <a:t>covered</a:t>
            </a:r>
          </a:p>
          <a:p>
            <a:pPr indent="-311150" lvl="0" marL="457200">
              <a:spcBef>
                <a:spcPts val="0"/>
              </a:spcBef>
              <a:buChar char="-"/>
            </a:pPr>
            <a:r>
              <a:rPr lang="en"/>
              <a:t>Real-world experience</a:t>
            </a:r>
          </a:p>
          <a:p>
            <a:pPr lvl="0">
              <a:spcBef>
                <a:spcPts val="0"/>
              </a:spcBef>
              <a:buNone/>
            </a:pPr>
            <a:r>
              <a:rPr lang="en"/>
              <a:t>Homework is quite important for the study.</a:t>
            </a:r>
          </a:p>
          <a:p>
            <a:pPr lvl="0">
              <a:spcBef>
                <a:spcPts val="0"/>
              </a:spcBef>
              <a:buNone/>
            </a:pPr>
            <a:r>
              <a:rPr lang="en"/>
              <a:t>Internship/Project is the key to success!</a:t>
            </a:r>
          </a:p>
        </p:txBody>
      </p:sp>
      <p:pic>
        <p:nvPicPr>
          <p:cNvPr id="138" name="Shape 138"/>
          <p:cNvPicPr preferRelativeResize="0"/>
          <p:nvPr/>
        </p:nvPicPr>
        <p:blipFill>
          <a:blip r:embed="rId3">
            <a:alphaModFix/>
          </a:blip>
          <a:stretch>
            <a:fillRect/>
          </a:stretch>
        </p:blipFill>
        <p:spPr>
          <a:xfrm>
            <a:off x="4157546" y="2078875"/>
            <a:ext cx="4260600" cy="267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Self Introduction</a:t>
            </a:r>
          </a:p>
        </p:txBody>
      </p:sp>
      <p:sp>
        <p:nvSpPr>
          <p:cNvPr id="144" name="Shape 14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Please take 2-3 minutes to introduce yourself to the class and try to present relevant information.</a:t>
            </a:r>
          </a:p>
          <a:p>
            <a:pPr lvl="0">
              <a:spcBef>
                <a:spcPts val="0"/>
              </a:spcBef>
              <a:buNone/>
            </a:pPr>
            <a:r>
              <a:rPr lang="en"/>
              <a:t>Be a good listener!</a:t>
            </a:r>
          </a:p>
          <a:p>
            <a:pPr lvl="0">
              <a:spcBef>
                <a:spcPts val="0"/>
              </a:spcBef>
              <a:buNone/>
            </a:pPr>
            <a:r>
              <a:rPr lang="en"/>
              <a:t>It’s the time to show!</a:t>
            </a: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