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156120" y="2079000"/>
            <a:ext cx="2834640" cy="2260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156120" y="2079000"/>
            <a:ext cx="2834640" cy="226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156120" y="2079000"/>
            <a:ext cx="2834640" cy="2260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156120" y="2079000"/>
            <a:ext cx="2834640" cy="226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A10D499-A283-4C34-80D6-B04C238ACD3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Shape 17" descr=""/>
          <p:cNvPicPr/>
          <p:nvPr/>
        </p:nvPicPr>
        <p:blipFill>
          <a:blip r:embed="rId2"/>
          <a:stretch/>
        </p:blipFill>
        <p:spPr>
          <a:xfrm>
            <a:off x="152280" y="135720"/>
            <a:ext cx="2257200" cy="2566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6AF415E-8A8B-417B-A6EF-CFD1695EEB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Shape 32" descr=""/>
          <p:cNvPicPr/>
          <p:nvPr/>
        </p:nvPicPr>
        <p:blipFill>
          <a:blip r:embed="rId2"/>
          <a:stretch/>
        </p:blipFill>
        <p:spPr>
          <a:xfrm>
            <a:off x="152280" y="152280"/>
            <a:ext cx="2257200" cy="2566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-scm.com/about/free-and-open-source" TargetMode="External"/><Relationship Id="rId2" Type="http://schemas.openxmlformats.org/officeDocument/2006/relationships/hyperlink" Target="https://git-scm.com/" TargetMode="External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7/docs/api/java/util/regex/Pattern.html#lt" TargetMode="External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payscale.com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JaveEE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Instructor: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Chandler Zhu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CGI Tech Lead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10+ years of software development experience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Git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Git is a </a:t>
            </a:r>
            <a:r>
              <a:rPr b="0" lang="en-US" sz="13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free and open source</a:t>
            </a: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distributed version control system designed to handle everything from small to very large projects with speed and efficiency. (</a:t>
            </a:r>
            <a:r>
              <a:rPr b="0" lang="en-US" sz="13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https://git-scm.com/</a:t>
            </a: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Why do we need Git?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Developers spread across multiple locations, time zones; Code tracking; Centralized control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Install Git.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Advanced Java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Reflection: Soul of Spring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Multithreading: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Reflection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 Reflection</a:t>
            </a: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makes it possible to inspect classes, interfaces, fields, annotations and </a:t>
            </a: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methods at runtime, without knowing the names of the classes, methods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Spring uses Reflection to find annotated Java Classes, methods, variables etc.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Spring is not intrusive to Java code by using reflection.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Multithreading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Multithreading (Concurrency) allows the system to do more than one thing at a time.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Extends Thread, Implements Runnable, Implements Callable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Lambda expression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Synchronization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ConcurrentHashMap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Readwrite Locks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Iterator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Iterator pattern is very commonly used design pattern in Java. This pattern is used to get a way to access the elements of a collection object in sequential manner </a:t>
            </a:r>
            <a:r>
              <a:rPr b="1" i="1" lang="en-US" sz="1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without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any need to know its underlying representation.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Iterator is implemented by basic Java library.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Generics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Designed to extend Java's Type System to allow “a type or method to operate on objects of various types while providing compile-time type safety”.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 avoids ClassCastException in most cases.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simple example: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Map&lt;K,V&gt;, K and V are Generics that can be replaced by any Class.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Map&lt;Integer, String&gt; map;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Map&lt;int, String&gt; does NOT work - primitive type is not allowed.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Regular Expression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Regular expression helps to match a specific sequence of Strings by pre-defined syntax.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[abc]                a, b, or c (simple class)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[^abc]            Any character except a, b, or c (negation)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                        Any character (may or may not match </a:t>
            </a:r>
            <a:r>
              <a:rPr b="0" lang="en-US" sz="13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line terminators</a:t>
            </a: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\d                     A digit: [0-9]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53833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\D                    A non-digit: [^0-9]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Regular Expression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String line = </a:t>
            </a:r>
            <a:r>
              <a:rPr b="1" lang="en-US" sz="13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"JDK8u144k"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String pattern = </a:t>
            </a:r>
            <a:r>
              <a:rPr b="1" lang="en-US" sz="13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"</a:t>
            </a:r>
            <a:r>
              <a:rPr b="1" lang="en-US" sz="13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\\</a:t>
            </a:r>
            <a:r>
              <a:rPr b="1" lang="en-US" sz="13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d+"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Pattern r = Pattern.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compile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(pattern);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Matcher m = r.matcher(line);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while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(m.find( 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System.</a:t>
            </a:r>
            <a:r>
              <a:rPr b="1" i="1" lang="en-US" sz="13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.println(</a:t>
            </a:r>
            <a:r>
              <a:rPr b="1" lang="en-US" sz="13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"Found value: "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+ m.group() 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Stream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Stream makes Java Collection a pipeline that can be freely manipulated.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List&lt;String&gt; strings = Arrays.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asList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"abc"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"bc"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"efg"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"abcd"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"jkl"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long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count = strings.stream().filter(string -&gt; string.length() == 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).count();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"Strings of length 3: "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 count);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strings.stream().map(s -&gt; s.toUpperCase()).forEach(System.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::println);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.println(strings.stream().reduce((a,b) -&gt; a + b).get());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Annotation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 the </a:t>
            </a:r>
            <a:r>
              <a:rPr b="1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</a:t>
            </a: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computer programming language, an </a:t>
            </a:r>
            <a:r>
              <a:rPr b="1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annotation</a:t>
            </a: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is a form of syntactic metadata that can be added to </a:t>
            </a:r>
            <a:r>
              <a:rPr b="1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</a:t>
            </a: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source code.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It’s one of the most important feature that Spring relies 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@SpringBootApplication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Boot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main(String[] args)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throws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Exception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SpringApplication.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run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(Boot.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args);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EE was formerly known as </a:t>
            </a: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 Platform, Enterprise Edition or J2EE. The platform uses the object-oriented </a:t>
            </a: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programming language. </a:t>
            </a: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EE extends the </a:t>
            </a: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Platform, Standard Edition (</a:t>
            </a:r>
            <a:r>
              <a:rPr b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</a:t>
            </a: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SE), providing an API for object-relational mapping, distributed and multi-tier architectures, and web services.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JavaEE is a set of standards - not a programming language.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Lambda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lambda expression represents an anonymous function. The basic format is ()-&gt;{expression}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Callable&lt;String&gt; c = () -&gt; {Thread.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sleep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2000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</a:t>
            </a:r>
            <a:r>
              <a:rPr b="0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.substring(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Before Java 8, it’s so painful....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 =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Callable&lt;String&gt;()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call()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throws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Exception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Thread.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sleep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2000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</a:t>
            </a:r>
            <a:r>
              <a:rPr b="0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.substring(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42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OOP and SOLID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360" y="2079000"/>
            <a:ext cx="45630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 is an Object-oriented programming language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Everything in the world can be considered an Object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cat is an Object, but the nose, the legs of a cat are also Objects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Shape 217" descr=""/>
          <p:cNvPicPr/>
          <p:nvPr/>
        </p:nvPicPr>
        <p:blipFill>
          <a:blip r:embed="rId1"/>
          <a:stretch/>
        </p:blipFill>
        <p:spPr>
          <a:xfrm>
            <a:off x="5465520" y="2079000"/>
            <a:ext cx="295236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Application 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920240" y="1828800"/>
            <a:ext cx="5029200" cy="3074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Tomcat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Apache Tomcat® software is an open source implementation of the Java Servlet, JavaServer Pages, Java Expression Language and Java WebSocket technologies.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Installation: http://tomcat.apache.org/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Tomcat for windows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Goto http://tomcat.apache.org ⇒ Under "Tomcat 8.5.{xx} Released" (where {xx} is the latest upgrade number) ⇒ Downloads ⇒ Under "8.5.{xx}" ⇒ Binary Distributions ⇒ Core ⇒ "ZIP" package (e.g., "apache-tomcat-8.5.{xx}.zip", about 9 MB).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your project directory, say "d:\myProject" or "c:\myProject". UNZIP the downloaded file into your project directory. Tomcat will be unzipped into directory "d:\myProject\apache-tomcat-8.0.{xx}".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ease of use, we shall shorten and rename this directory to "d:\myProject\tomcat".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note of Your Tomcat Installed Directory. Hereafter, I shall refer to the Tomcat installed directory as &lt;TOMCAT_HOME&gt;.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Tomcat for Mac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Goto http://tomcat.apache.org ⇒ Under "Tomcat 8.5.{xx} Released" (where {xx} is the latest upgrade number) ⇒ Downloads ⇒ Under "8.5.{xx}"⇒ Binary distribution ⇒ Core ⇒ "tar.gz" package (e.g., "apache-tomcat-8.0.{xx}.tar.gz", about 9 MB).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install Tomcat: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Goto "~/Downloads", double-click the downloaded tarball (e.g., "apache-tomcat-8.0.{xx}.tar.gz") to expand it into a folder (e.g., "apache-tomcat-8.0.{xx}").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the extracted folder (e.g., "apache-tomcat-8.0.{xx}") to "/Applications".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ease of use, we shall shorten and rename this folder to "tomcat".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note of Your Tomcat Installed Directory. Hereafter, I shall refer to the Tomcat installed directory as &lt;TOMCAT_HOME&gt;.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Tomcat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Server.xml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web.xml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Job Market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528960" y="2079000"/>
            <a:ext cx="18889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Datasource: </a:t>
            </a:r>
            <a:r>
              <a:rPr b="0" lang="en-US" sz="13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www.payscale.com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2017-09-10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Shape 102" descr=""/>
          <p:cNvPicPr/>
          <p:nvPr/>
        </p:nvPicPr>
        <p:blipFill>
          <a:blip r:embed="rId2"/>
          <a:stretch/>
        </p:blipFill>
        <p:spPr>
          <a:xfrm>
            <a:off x="729360" y="2079000"/>
            <a:ext cx="5799240" cy="25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Career Path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922360" y="2079000"/>
            <a:ext cx="2495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Chart from: https://www.codefellows.org/blog/what-success-developer-looks-like/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109" descr=""/>
          <p:cNvPicPr/>
          <p:nvPr/>
        </p:nvPicPr>
        <p:blipFill>
          <a:blip r:embed="rId1"/>
          <a:stretch/>
        </p:blipFill>
        <p:spPr>
          <a:xfrm>
            <a:off x="729360" y="1909080"/>
            <a:ext cx="5037840" cy="28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Top Skills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2079000"/>
            <a:ext cx="37908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Most commonly required skills for a java developer.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Are we going to learn them all? Yes, we will and we have to!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116" descr=""/>
          <p:cNvPicPr/>
          <p:nvPr/>
        </p:nvPicPr>
        <p:blipFill>
          <a:blip r:embed="rId1"/>
          <a:stretch/>
        </p:blipFill>
        <p:spPr>
          <a:xfrm>
            <a:off x="4627080" y="1952280"/>
            <a:ext cx="3790440" cy="25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How to define a good developer?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9360" y="2079000"/>
            <a:ext cx="71992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Shape 123" descr=""/>
          <p:cNvPicPr/>
          <p:nvPr/>
        </p:nvPicPr>
        <p:blipFill>
          <a:blip r:embed="rId1"/>
          <a:stretch/>
        </p:blipFill>
        <p:spPr>
          <a:xfrm>
            <a:off x="4300200" y="2002680"/>
            <a:ext cx="4016160" cy="2817000"/>
          </a:xfrm>
          <a:prstGeom prst="rect">
            <a:avLst/>
          </a:prstGeom>
          <a:ln>
            <a:noFill/>
          </a:ln>
        </p:spPr>
      </p:pic>
      <p:pic>
        <p:nvPicPr>
          <p:cNvPr id="98" name="Shape 124" descr=""/>
          <p:cNvPicPr/>
          <p:nvPr/>
        </p:nvPicPr>
        <p:blipFill>
          <a:blip r:embed="rId2"/>
          <a:stretch/>
        </p:blipFill>
        <p:spPr>
          <a:xfrm>
            <a:off x="424800" y="1940760"/>
            <a:ext cx="3944160" cy="26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What matters for interview?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9360" y="2079000"/>
            <a:ext cx="34884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That’s why a lot of companies/projects fail.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Focus on Technology and Communication to get a job.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Focus on Soft Skills to advance your career!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131" descr=""/>
          <p:cNvPicPr/>
          <p:nvPr/>
        </p:nvPicPr>
        <p:blipFill>
          <a:blip r:embed="rId1"/>
          <a:stretch/>
        </p:blipFill>
        <p:spPr>
          <a:xfrm>
            <a:off x="4579920" y="1987920"/>
            <a:ext cx="3837960" cy="28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How to study this course?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9360" y="2079000"/>
            <a:ext cx="33793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does this course help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Guide you the simplest way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 waste of time on theory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Core </a:t>
            </a:r>
            <a:r>
              <a:rPr b="1" i="1" lang="en-US" sz="13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skills </a:t>
            </a: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covered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Real-world experience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Homework is quite important for the study.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Internship/Project is the key to success!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38" descr=""/>
          <p:cNvPicPr/>
          <p:nvPr/>
        </p:nvPicPr>
        <p:blipFill>
          <a:blip r:embed="rId1"/>
          <a:stretch/>
        </p:blipFill>
        <p:spPr>
          <a:xfrm>
            <a:off x="4157640" y="2079000"/>
            <a:ext cx="4260240" cy="267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Self 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Please take 2-3 minutes to introduce yourself to the class and try to present relevant information.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 a good listener!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It’s the time to show!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2017-10-01T15:48:14Z</dcterms:modified>
  <cp:revision>1</cp:revision>
  <dc:subject/>
  <dc:title/>
</cp:coreProperties>
</file>