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66" r:id="rId3"/>
    <p:sldId id="367" r:id="rId4"/>
    <p:sldId id="359" r:id="rId5"/>
    <p:sldId id="358" r:id="rId6"/>
    <p:sldId id="339" r:id="rId7"/>
    <p:sldId id="368" r:id="rId8"/>
    <p:sldId id="341" r:id="rId9"/>
    <p:sldId id="344" r:id="rId10"/>
    <p:sldId id="345" r:id="rId11"/>
    <p:sldId id="347" r:id="rId12"/>
    <p:sldId id="353" r:id="rId13"/>
    <p:sldId id="348" r:id="rId14"/>
    <p:sldId id="342" r:id="rId15"/>
    <p:sldId id="360" r:id="rId16"/>
    <p:sldId id="356" r:id="rId17"/>
    <p:sldId id="357" r:id="rId18"/>
    <p:sldId id="369" r:id="rId19"/>
    <p:sldId id="343" r:id="rId20"/>
    <p:sldId id="288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orient="horz" pos="720" userDrawn="1">
          <p15:clr>
            <a:srgbClr val="A4A3A4"/>
          </p15:clr>
        </p15:guide>
        <p15:guide id="10" orient="horz" pos="36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F65"/>
    <a:srgbClr val="01B9C7"/>
    <a:srgbClr val="94DBDF"/>
    <a:srgbClr val="CE1126"/>
    <a:srgbClr val="7A6E67"/>
    <a:srgbClr val="F2BF49"/>
    <a:srgbClr val="ADA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2" autoAdjust="0"/>
    <p:restoredTop sz="90287" autoAdjust="0"/>
  </p:normalViewPr>
  <p:slideViewPr>
    <p:cSldViewPr>
      <p:cViewPr varScale="1">
        <p:scale>
          <a:sx n="83" d="100"/>
          <a:sy n="83" d="100"/>
        </p:scale>
        <p:origin x="102" y="522"/>
      </p:cViewPr>
      <p:guideLst>
        <p:guide orient="horz" pos="2160"/>
        <p:guide pos="2880"/>
        <p:guide orient="horz" pos="720"/>
        <p:guide orient="horz" pos="36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\\Users\LiangHu\Dropbox\EAV%20Taxi\Results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C:\Users\lianghu\Dropbox\EAV%20Taxi\Result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\\Users\LiangHu\Dropbox\EAV%20Taxi\Result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\\Users\LiangHu\Dropbox\EAV%20Taxi\Result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\\Users\LiangHu\Dropbox\EAV%20Taxi\Result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\\Users\LiangHu\Dropbox\EAV%20Taxi\Result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lianghu\Dropbox\EAV%20Taxi\Results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lianghu\Dropbox\EAV%20Taxi\Results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Users\lianghu\Dropbox\EAV%20Taxi\Results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C:\Users\lianghu\Dropbox\EAV%20Taxi\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Unserved requests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</c:numCache>
            </c:numRef>
          </c:cat>
          <c:val>
            <c:numRef>
              <c:f>Sheet1!$B$2:$B$6</c:f>
              <c:numCache>
                <c:formatCode>0.00%</c:formatCode>
                <c:ptCount val="5"/>
                <c:pt idx="0">
                  <c:v>4.5383327030093399E-3</c:v>
                </c:pt>
                <c:pt idx="1">
                  <c:v>4.97055486520071E-3</c:v>
                </c:pt>
                <c:pt idx="2">
                  <c:v>5.2406937165703103E-3</c:v>
                </c:pt>
                <c:pt idx="3">
                  <c:v>5.9430547301312798E-3</c:v>
                </c:pt>
                <c:pt idx="4">
                  <c:v>6.2672213517748097E-3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F7-4761-97F3-0B6A579D1A58}"/>
            </c:ext>
          </c:extLst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Unserved requests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</c:numCache>
            </c:numRef>
          </c:cat>
          <c:val>
            <c:numRef>
              <c:f>Sheet1!$B$2:$B$6</c:f>
              <c:numCache>
                <c:formatCode>0.00%</c:formatCode>
                <c:ptCount val="5"/>
                <c:pt idx="0">
                  <c:v>4.5383327030093399E-3</c:v>
                </c:pt>
                <c:pt idx="1">
                  <c:v>4.97055486520071E-3</c:v>
                </c:pt>
                <c:pt idx="2">
                  <c:v>5.2406937165703103E-3</c:v>
                </c:pt>
                <c:pt idx="3">
                  <c:v>5.9430547301312798E-3</c:v>
                </c:pt>
                <c:pt idx="4">
                  <c:v>6.2672213517748097E-3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F7-4761-97F3-0B6A579D1A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3360496"/>
        <c:axId val="1003851056"/>
      </c:lineChart>
      <c:catAx>
        <c:axId val="1003360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Fleet size reduces by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pPr>
              <a:endParaRPr lang="en-US"/>
            </a:p>
          </c:txPr>
        </c:title>
        <c:numFmt formatCode="0%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003851056"/>
        <c:crosses val="autoZero"/>
        <c:auto val="1"/>
        <c:lblAlgn val="ctr"/>
        <c:lblOffset val="100"/>
        <c:noMultiLvlLbl val="0"/>
      </c:catAx>
      <c:valAx>
        <c:axId val="1003851056"/>
        <c:scaling>
          <c:orientation val="minMax"/>
          <c:max val="0.0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Unserved requests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pPr>
              <a:endParaRPr lang="en-US"/>
            </a:p>
          </c:txPr>
        </c:title>
        <c:numFmt formatCode="0.0%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003360496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Unserved requests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cat>
            <c:numRef>
              <c:f>Sheet1!$A$92:$A$95</c:f>
              <c:numCache>
                <c:formatCode>General</c:formatCode>
                <c:ptCount val="4"/>
                <c:pt idx="0">
                  <c:v>150</c:v>
                </c:pt>
                <c:pt idx="1">
                  <c:v>200</c:v>
                </c:pt>
                <c:pt idx="2">
                  <c:v>250</c:v>
                </c:pt>
                <c:pt idx="3">
                  <c:v>300</c:v>
                </c:pt>
              </c:numCache>
            </c:numRef>
          </c:cat>
          <c:val>
            <c:numRef>
              <c:f>Sheet1!$B$92:$B$95</c:f>
              <c:numCache>
                <c:formatCode>0.0%</c:formatCode>
                <c:ptCount val="4"/>
                <c:pt idx="0">
                  <c:v>0.51119199999999998</c:v>
                </c:pt>
                <c:pt idx="1">
                  <c:v>0.50600299999999998</c:v>
                </c:pt>
                <c:pt idx="2">
                  <c:v>0.51545799999999997</c:v>
                </c:pt>
                <c:pt idx="3">
                  <c:v>0.50728899999999999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38-451B-8DDB-C3F003F324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3960640"/>
        <c:axId val="1003963760"/>
      </c:lineChart>
      <c:catAx>
        <c:axId val="1003960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Range (mi)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003963760"/>
        <c:crosses val="autoZero"/>
        <c:auto val="1"/>
        <c:lblAlgn val="ctr"/>
        <c:lblOffset val="100"/>
        <c:noMultiLvlLbl val="0"/>
      </c:catAx>
      <c:valAx>
        <c:axId val="1003963760"/>
        <c:scaling>
          <c:orientation val="minMax"/>
          <c:max val="0.55000000000000004"/>
          <c:min val="0.47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Ave. ratio of occupid</a:t>
                </a:r>
                <a:r>
                  <a:rPr lang="en-US" sz="1200" baseline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 </a:t>
                </a:r>
                <a:r>
                  <a:rPr lang="en-US" altLang="zh-CN" sz="1200" baseline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time</a:t>
                </a:r>
                <a:endParaRPr lang="en-US" sz="1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003960640"/>
        <c:crosses val="autoZero"/>
        <c:crossBetween val="between"/>
        <c:majorUnit val="0.0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Unserved requests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</c:numCache>
            </c:numRef>
          </c:cat>
          <c:val>
            <c:numRef>
              <c:f>Sheet1!$B$13:$B$17</c:f>
              <c:numCache>
                <c:formatCode>0.0</c:formatCode>
                <c:ptCount val="5"/>
                <c:pt idx="0">
                  <c:v>4.7076560000000001</c:v>
                </c:pt>
                <c:pt idx="1">
                  <c:v>5.625857999999984</c:v>
                </c:pt>
                <c:pt idx="2">
                  <c:v>6.575558</c:v>
                </c:pt>
                <c:pt idx="3">
                  <c:v>8.9115030000000015</c:v>
                </c:pt>
                <c:pt idx="4">
                  <c:v>13.135826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2A-4FDB-A227-48AE977402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2935136"/>
        <c:axId val="1002938256"/>
      </c:lineChart>
      <c:catAx>
        <c:axId val="1002935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Fleet size reduces by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pPr>
              <a:endParaRPr lang="en-US"/>
            </a:p>
          </c:txPr>
        </c:title>
        <c:numFmt formatCode="0%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002938256"/>
        <c:crosses val="autoZero"/>
        <c:auto val="1"/>
        <c:lblAlgn val="ctr"/>
        <c:lblOffset val="100"/>
        <c:noMultiLvlLbl val="0"/>
      </c:catAx>
      <c:valAx>
        <c:axId val="1002938256"/>
        <c:scaling>
          <c:orientation val="minMax"/>
          <c:max val="1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Ave. delay (min)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002935136"/>
        <c:crosses val="autoZero"/>
        <c:crossBetween val="between"/>
        <c:majorUnit val="3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Unserved requests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</c:numCache>
            </c:numRef>
          </c:cat>
          <c:val>
            <c:numRef>
              <c:f>Sheet1!$B$24:$B$28</c:f>
              <c:numCache>
                <c:formatCode>0</c:formatCode>
                <c:ptCount val="5"/>
                <c:pt idx="0">
                  <c:v>125.880835</c:v>
                </c:pt>
                <c:pt idx="1">
                  <c:v>132.87258700000001</c:v>
                </c:pt>
                <c:pt idx="2">
                  <c:v>140.52445</c:v>
                </c:pt>
                <c:pt idx="3">
                  <c:v>148.499663</c:v>
                </c:pt>
                <c:pt idx="4">
                  <c:v>156.803245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B9-410D-8B3B-59D06BB09E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3898112"/>
        <c:axId val="1003901232"/>
      </c:lineChart>
      <c:catAx>
        <c:axId val="1003898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Fleet size reduces by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pPr>
              <a:endParaRPr lang="en-US"/>
            </a:p>
          </c:txPr>
        </c:title>
        <c:numFmt formatCode="0%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003901232"/>
        <c:crosses val="autoZero"/>
        <c:auto val="1"/>
        <c:lblAlgn val="ctr"/>
        <c:lblOffset val="100"/>
        <c:noMultiLvlLbl val="0"/>
      </c:catAx>
      <c:valAx>
        <c:axId val="1003901232"/>
        <c:scaling>
          <c:orientation val="minMax"/>
          <c:max val="160"/>
          <c:min val="12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Ave. total travel dist.</a:t>
                </a:r>
                <a:r>
                  <a:rPr lang="en-US" sz="1200" baseline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 </a:t>
                </a:r>
                <a:r>
                  <a:rPr lang="en-US" sz="1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(mi)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003898112"/>
        <c:crosses val="autoZero"/>
        <c:crossBetween val="between"/>
        <c:majorUnit val="10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Unserved requests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</c:numCache>
            </c:numRef>
          </c:cat>
          <c:val>
            <c:numRef>
              <c:f>Sheet1!$B$35:$B$39</c:f>
              <c:numCache>
                <c:formatCode>0.0%</c:formatCode>
                <c:ptCount val="5"/>
                <c:pt idx="0">
                  <c:v>0.81941399999999998</c:v>
                </c:pt>
                <c:pt idx="1">
                  <c:v>0.81493300000000002</c:v>
                </c:pt>
                <c:pt idx="2">
                  <c:v>0.80978399999999995</c:v>
                </c:pt>
                <c:pt idx="3">
                  <c:v>0.81147100000000005</c:v>
                </c:pt>
                <c:pt idx="4">
                  <c:v>0.81461799999999995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AE-4BE1-B66F-582F433C77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5411232"/>
        <c:axId val="855414352"/>
      </c:lineChart>
      <c:catAx>
        <c:axId val="855411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Fleet size reduces by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pPr>
              <a:endParaRPr lang="en-US"/>
            </a:p>
          </c:txPr>
        </c:title>
        <c:numFmt formatCode="0%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855414352"/>
        <c:crosses val="autoZero"/>
        <c:auto val="1"/>
        <c:lblAlgn val="ctr"/>
        <c:lblOffset val="100"/>
        <c:noMultiLvlLbl val="0"/>
      </c:catAx>
      <c:valAx>
        <c:axId val="855414352"/>
        <c:scaling>
          <c:orientation val="minMax"/>
          <c:max val="0.85"/>
          <c:min val="0.77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Ave. ratio of occupid</a:t>
                </a:r>
                <a:r>
                  <a:rPr lang="en-US" sz="1200" baseline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 dist.</a:t>
                </a:r>
                <a:endParaRPr lang="en-US" sz="1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855411232"/>
        <c:crosses val="autoZero"/>
        <c:crossBetween val="between"/>
        <c:majorUnit val="0.0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Unserved requests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</c:numCache>
            </c:numRef>
          </c:cat>
          <c:val>
            <c:numRef>
              <c:f>Sheet1!$B$46:$B$50</c:f>
              <c:numCache>
                <c:formatCode>0.0%</c:formatCode>
                <c:ptCount val="5"/>
                <c:pt idx="0">
                  <c:v>0.50600299999999998</c:v>
                </c:pt>
                <c:pt idx="1">
                  <c:v>0.52652299999999996</c:v>
                </c:pt>
                <c:pt idx="2">
                  <c:v>0.53388400000000003</c:v>
                </c:pt>
                <c:pt idx="3">
                  <c:v>0.56435100000000005</c:v>
                </c:pt>
                <c:pt idx="4">
                  <c:v>0.587592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32-4329-AEBB-AA33D7EFFF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3805728"/>
        <c:axId val="1003863696"/>
      </c:lineChart>
      <c:catAx>
        <c:axId val="10038057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Fleet size reduces by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pPr>
              <a:endParaRPr lang="en-US"/>
            </a:p>
          </c:txPr>
        </c:title>
        <c:numFmt formatCode="0%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003863696"/>
        <c:crosses val="autoZero"/>
        <c:auto val="1"/>
        <c:lblAlgn val="ctr"/>
        <c:lblOffset val="100"/>
        <c:noMultiLvlLbl val="0"/>
      </c:catAx>
      <c:valAx>
        <c:axId val="1003863696"/>
        <c:scaling>
          <c:orientation val="minMax"/>
          <c:max val="0.6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Ave. ratio of occupid</a:t>
                </a:r>
                <a:r>
                  <a:rPr lang="en-US" sz="1200" baseline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 </a:t>
                </a:r>
                <a:r>
                  <a:rPr lang="en-US" altLang="zh-CN" sz="1200" baseline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time</a:t>
                </a:r>
                <a:endParaRPr lang="en-US" sz="1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003805728"/>
        <c:crosses val="autoZero"/>
        <c:crossBetween val="between"/>
        <c:majorUnit val="0.0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1"/>
          <c:order val="0"/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Sheet1!$A$60:$A$63</c:f>
              <c:numCache>
                <c:formatCode>General</c:formatCode>
                <c:ptCount val="4"/>
                <c:pt idx="0">
                  <c:v>150</c:v>
                </c:pt>
                <c:pt idx="1">
                  <c:v>200</c:v>
                </c:pt>
                <c:pt idx="2">
                  <c:v>250</c:v>
                </c:pt>
                <c:pt idx="3">
                  <c:v>300</c:v>
                </c:pt>
              </c:numCache>
            </c:numRef>
          </c:cat>
          <c:val>
            <c:numRef>
              <c:f>Sheet1!$B$60:$B$63</c:f>
              <c:numCache>
                <c:formatCode>0.00%</c:formatCode>
                <c:ptCount val="4"/>
                <c:pt idx="0">
                  <c:v>4.59236047328326E-3</c:v>
                </c:pt>
                <c:pt idx="1">
                  <c:v>4.5383327030093399E-3</c:v>
                </c:pt>
                <c:pt idx="2">
                  <c:v>4.5383327030093399E-3</c:v>
                </c:pt>
                <c:pt idx="3">
                  <c:v>4.3762493921875797E-3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C2-497A-9449-48AF89D09B3B}"/>
            </c:ext>
          </c:extLst>
        </c:ser>
        <c:ser>
          <c:idx val="0"/>
          <c:order val="1"/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numRef>
              <c:f>Sheet1!$A$60:$A$63</c:f>
              <c:numCache>
                <c:formatCode>General</c:formatCode>
                <c:ptCount val="4"/>
                <c:pt idx="0">
                  <c:v>150</c:v>
                </c:pt>
                <c:pt idx="1">
                  <c:v>200</c:v>
                </c:pt>
                <c:pt idx="2">
                  <c:v>250</c:v>
                </c:pt>
                <c:pt idx="3">
                  <c:v>300</c:v>
                </c:pt>
              </c:numCache>
            </c:numRef>
          </c:cat>
          <c:val>
            <c:numRef>
              <c:f>Sheet1!$B$60:$B$63</c:f>
              <c:numCache>
                <c:formatCode>0.00%</c:formatCode>
                <c:ptCount val="4"/>
                <c:pt idx="0">
                  <c:v>4.59236047328326E-3</c:v>
                </c:pt>
                <c:pt idx="1">
                  <c:v>4.5383327030093399E-3</c:v>
                </c:pt>
                <c:pt idx="2">
                  <c:v>4.5383327030093399E-3</c:v>
                </c:pt>
                <c:pt idx="3">
                  <c:v>4.3762493921875797E-3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BC2-497A-9449-48AF89D09B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3915696"/>
        <c:axId val="1003918400"/>
      </c:lineChart>
      <c:catAx>
        <c:axId val="1003915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Range</a:t>
                </a:r>
                <a:r>
                  <a:rPr lang="en-US" sz="1200" baseline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 (mi)</a:t>
                </a:r>
                <a:endParaRPr lang="en-US" sz="1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003918400"/>
        <c:crosses val="autoZero"/>
        <c:auto val="1"/>
        <c:lblAlgn val="ctr"/>
        <c:lblOffset val="100"/>
        <c:noMultiLvlLbl val="0"/>
      </c:catAx>
      <c:valAx>
        <c:axId val="1003918400"/>
        <c:scaling>
          <c:orientation val="minMax"/>
          <c:max val="0.0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Unserved requests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pPr>
              <a:endParaRPr lang="en-US"/>
            </a:p>
          </c:txPr>
        </c:title>
        <c:numFmt formatCode="0.0%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003915696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Sheet1!$A$68:$A$71</c:f>
              <c:numCache>
                <c:formatCode>General</c:formatCode>
                <c:ptCount val="4"/>
                <c:pt idx="0">
                  <c:v>150</c:v>
                </c:pt>
                <c:pt idx="1">
                  <c:v>200</c:v>
                </c:pt>
                <c:pt idx="2">
                  <c:v>250</c:v>
                </c:pt>
                <c:pt idx="3">
                  <c:v>300</c:v>
                </c:pt>
              </c:numCache>
            </c:numRef>
          </c:cat>
          <c:val>
            <c:numRef>
              <c:f>Sheet1!$B$68:$B$71</c:f>
              <c:numCache>
                <c:formatCode>0.0</c:formatCode>
                <c:ptCount val="4"/>
                <c:pt idx="0">
                  <c:v>4.8373220000000003</c:v>
                </c:pt>
                <c:pt idx="1">
                  <c:v>4.7076560000000001</c:v>
                </c:pt>
                <c:pt idx="2">
                  <c:v>4.605219</c:v>
                </c:pt>
                <c:pt idx="3">
                  <c:v>4.7161920000000004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86-4163-A29E-9ED7EA942C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2949920"/>
        <c:axId val="1002953040"/>
      </c:lineChart>
      <c:catAx>
        <c:axId val="1002949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Range</a:t>
                </a:r>
                <a:r>
                  <a:rPr lang="en-US" sz="1200" baseline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 (mi)</a:t>
                </a:r>
                <a:endParaRPr lang="en-US" sz="1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002953040"/>
        <c:crosses val="autoZero"/>
        <c:auto val="1"/>
        <c:lblAlgn val="ctr"/>
        <c:lblOffset val="100"/>
        <c:noMultiLvlLbl val="0"/>
      </c:catAx>
      <c:valAx>
        <c:axId val="1002953040"/>
        <c:scaling>
          <c:orientation val="minMax"/>
          <c:max val="1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Ave. delay (min)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002949920"/>
        <c:crosses val="autoZero"/>
        <c:crossBetween val="between"/>
        <c:majorUnit val="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Unserved requests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cat>
            <c:numRef>
              <c:f>Sheet1!$A$76:$A$79</c:f>
              <c:numCache>
                <c:formatCode>General</c:formatCode>
                <c:ptCount val="4"/>
                <c:pt idx="0">
                  <c:v>150</c:v>
                </c:pt>
                <c:pt idx="1">
                  <c:v>200</c:v>
                </c:pt>
                <c:pt idx="2">
                  <c:v>250</c:v>
                </c:pt>
                <c:pt idx="3">
                  <c:v>300</c:v>
                </c:pt>
              </c:numCache>
            </c:numRef>
          </c:cat>
          <c:val>
            <c:numRef>
              <c:f>Sheet1!$B$76:$B$79</c:f>
              <c:numCache>
                <c:formatCode>0.0</c:formatCode>
                <c:ptCount val="4"/>
                <c:pt idx="0">
                  <c:v>125.843326</c:v>
                </c:pt>
                <c:pt idx="1">
                  <c:v>125.880835</c:v>
                </c:pt>
                <c:pt idx="2">
                  <c:v>125.867859</c:v>
                </c:pt>
                <c:pt idx="3">
                  <c:v>125.948922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80-4B11-9CCE-90112C2DDA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2972752"/>
        <c:axId val="1002975872"/>
      </c:lineChart>
      <c:catAx>
        <c:axId val="1002972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Range (mi)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002975872"/>
        <c:crosses val="autoZero"/>
        <c:auto val="1"/>
        <c:lblAlgn val="ctr"/>
        <c:lblOffset val="100"/>
        <c:noMultiLvlLbl val="0"/>
      </c:catAx>
      <c:valAx>
        <c:axId val="1002975872"/>
        <c:scaling>
          <c:orientation val="minMax"/>
          <c:max val="140"/>
          <c:min val="11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Ave. total travel dist.</a:t>
                </a:r>
                <a:r>
                  <a:rPr lang="en-US" sz="1200" baseline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 </a:t>
                </a:r>
                <a:r>
                  <a:rPr lang="en-US" sz="1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(mi)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002972752"/>
        <c:crosses val="autoZero"/>
        <c:crossBetween val="between"/>
        <c:majorUnit val="10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Unserved requests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numRef>
              <c:f>Sheet1!$A$84:$A$87</c:f>
              <c:numCache>
                <c:formatCode>General</c:formatCode>
                <c:ptCount val="4"/>
                <c:pt idx="0">
                  <c:v>150</c:v>
                </c:pt>
                <c:pt idx="1">
                  <c:v>200</c:v>
                </c:pt>
                <c:pt idx="2">
                  <c:v>250</c:v>
                </c:pt>
                <c:pt idx="3">
                  <c:v>300</c:v>
                </c:pt>
              </c:numCache>
            </c:numRef>
          </c:cat>
          <c:val>
            <c:numRef>
              <c:f>Sheet1!$B$84:$B$87</c:f>
              <c:numCache>
                <c:formatCode>0.0%</c:formatCode>
                <c:ptCount val="4"/>
                <c:pt idx="0">
                  <c:v>0.820384</c:v>
                </c:pt>
                <c:pt idx="1">
                  <c:v>0.81941399999999998</c:v>
                </c:pt>
                <c:pt idx="2">
                  <c:v>0.82033999999999996</c:v>
                </c:pt>
                <c:pt idx="3">
                  <c:v>0.81820400000000004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1C-4E6B-90A6-A5FEA32184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3933408"/>
        <c:axId val="1003936528"/>
      </c:lineChart>
      <c:catAx>
        <c:axId val="1003933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Range (mi)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003936528"/>
        <c:crosses val="autoZero"/>
        <c:auto val="1"/>
        <c:lblAlgn val="ctr"/>
        <c:lblOffset val="100"/>
        <c:noMultiLvlLbl val="0"/>
      </c:catAx>
      <c:valAx>
        <c:axId val="1003936528"/>
        <c:scaling>
          <c:orientation val="minMax"/>
          <c:max val="0.84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Ave. ratio of occupid</a:t>
                </a:r>
                <a:r>
                  <a:rPr lang="en-US" sz="1200" baseline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 dist.</a:t>
                </a:r>
                <a:endParaRPr lang="en-US" sz="1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003933408"/>
        <c:crosses val="autoZero"/>
        <c:crossBetween val="between"/>
        <c:majorUnit val="0.01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5A0C9-E830-1241-BEA3-6925DA004ECF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84522-76EF-EF4D-8870-07F3436BA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681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45082-6AF3-024B-A14D-C5AD8123919E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6D18E-8B09-B24B-9169-4FC527B8D8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305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</a:t>
            </a:r>
            <a:r>
              <a:rPr lang="en-US" baseline="0" dirty="0"/>
              <a:t> unknown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11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59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</a:t>
            </a:r>
            <a:r>
              <a:rPr lang="en-US" baseline="0" dirty="0"/>
              <a:t> unknown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8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</a:t>
            </a:r>
            <a:r>
              <a:rPr lang="en-US" baseline="0" dirty="0"/>
              <a:t>requests’ GPS unchanged. Consider pickup timestamp as the time of requesting taxis.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50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35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whether SOC is enough.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7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94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35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Probably</a:t>
            </a:r>
            <a:r>
              <a:rPr lang="en-US" baseline="0" dirty="0"/>
              <a:t> due to 50 kW fast charging.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08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82880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6629400" cy="1066800"/>
          </a:xfrm>
        </p:spPr>
        <p:txBody>
          <a:bodyPr anchor="b"/>
          <a:lstStyle>
            <a:lvl1pPr>
              <a:defRPr>
                <a:solidFill>
                  <a:srgbClr val="CE1126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581400"/>
            <a:ext cx="6248400" cy="1752600"/>
          </a:xfrm>
        </p:spPr>
        <p:txBody>
          <a:bodyPr/>
          <a:lstStyle>
            <a:lvl1pPr marL="0" indent="0">
              <a:buFont typeface="Times" charset="0"/>
              <a:buNone/>
              <a:defRPr sz="24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959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11" descr="ISU LEFT white.eps"/>
          <p:cNvPicPr>
            <a:picLocks noChangeAspect="1"/>
          </p:cNvPicPr>
          <p:nvPr userDrawn="1"/>
        </p:nvPicPr>
        <p:blipFill>
          <a:blip r:embed="rId2"/>
          <a:srcRect b="38235"/>
          <a:stretch>
            <a:fillRect/>
          </a:stretch>
        </p:blipFill>
        <p:spPr bwMode="auto">
          <a:xfrm>
            <a:off x="533400" y="830263"/>
            <a:ext cx="47244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2000250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84835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5959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14600"/>
            <a:ext cx="7772400" cy="6762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148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066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4478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959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2pPr>
      <a:lvl3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3pPr>
      <a:lvl4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4pPr>
      <a:lvl5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Helvetica" panose="020B0604020202020204" pitchFamily="34" charset="0"/>
          <a:ea typeface="Geneva" charset="-128"/>
          <a:cs typeface="Helvetica" panose="020B060402020202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Helvetica" panose="020B0604020202020204" pitchFamily="34" charset="0"/>
          <a:ea typeface="Geneva" charset="-128"/>
          <a:cs typeface="Helvetica" panose="020B060402020202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Helvetica" panose="020B0604020202020204" pitchFamily="34" charset="0"/>
          <a:ea typeface="Geneva" charset="-128"/>
          <a:cs typeface="Helvetica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Helvetica" panose="020B0604020202020204" pitchFamily="34" charset="0"/>
          <a:ea typeface="Geneva" charset="-128"/>
          <a:cs typeface="Helvetica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11" Type="http://schemas.openxmlformats.org/officeDocument/2006/relationships/image" Target="../media/image19.png"/><Relationship Id="rId5" Type="http://schemas.openxmlformats.org/officeDocument/2006/relationships/image" Target="../media/image4.jp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438400"/>
            <a:ext cx="8077200" cy="1676400"/>
          </a:xfrm>
        </p:spPr>
        <p:txBody>
          <a:bodyPr anchor="ctr"/>
          <a:lstStyle/>
          <a:p>
            <a:r>
              <a:rPr lang="en-US" dirty="0">
                <a:solidFill>
                  <a:srgbClr val="C00000"/>
                </a:solidFill>
              </a:rPr>
              <a:t>Modeling the Operations of Electric Autonomous Taxis in New York City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800600"/>
            <a:ext cx="7772400" cy="18288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/>
              <a:t>Liang Hu and Jing Dong</a:t>
            </a:r>
          </a:p>
          <a:p>
            <a:pPr algn="ctr">
              <a:lnSpc>
                <a:spcPct val="150000"/>
              </a:lnSpc>
            </a:pPr>
            <a:r>
              <a:rPr lang="en-US" sz="2000" dirty="0"/>
              <a:t>Presented at 2017 INFORMS Annual Meeting, Houston, TX</a:t>
            </a:r>
          </a:p>
          <a:p>
            <a:pPr algn="ctr">
              <a:lnSpc>
                <a:spcPct val="150000"/>
              </a:lnSpc>
            </a:pPr>
            <a:r>
              <a:rPr lang="en-US" sz="2000" dirty="0"/>
              <a:t>October 23,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(1): Sufficient EV 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447800"/>
                <a:ext cx="7620000" cy="655410"/>
              </a:xfrm>
            </p:spPr>
            <p:txBody>
              <a:bodyPr/>
              <a:lstStyle/>
              <a:p>
                <a:r>
                  <a:rPr lang="en-US" sz="2400" dirty="0"/>
                  <a:t>calculate the distance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𝐼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𝐽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447800"/>
                <a:ext cx="7620000" cy="655410"/>
              </a:xfrm>
              <a:blipFill rotWithShape="0">
                <a:blip r:embed="rId3"/>
                <a:stretch>
                  <a:fillRect l="-560" t="-8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34737" y="5147899"/>
                <a:ext cx="1074525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cs typeface="Helvetica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cs typeface="Helvetica" panose="020B060402020202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charset="0"/>
                              <a:cs typeface="Helvetica" panose="020B060402020202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  <a:cs typeface="Helvetica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cs typeface="Helvetica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737" y="5147899"/>
                <a:ext cx="1074525" cy="399084"/>
              </a:xfrm>
              <a:prstGeom prst="rect">
                <a:avLst/>
              </a:prstGeom>
              <a:blipFill rotWithShape="0">
                <a:blip r:embed="rId4"/>
                <a:stretch>
                  <a:fillRect l="-2841" r="-5682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2" name="Group 871"/>
          <p:cNvGrpSpPr/>
          <p:nvPr/>
        </p:nvGrpSpPr>
        <p:grpSpPr>
          <a:xfrm>
            <a:off x="681277" y="2142208"/>
            <a:ext cx="7324246" cy="1856955"/>
            <a:chOff x="756267" y="1925213"/>
            <a:chExt cx="7324246" cy="185695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267" y="2120126"/>
              <a:ext cx="1273356" cy="4644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05" t="4445" r="16967" b="12222"/>
            <a:stretch/>
          </p:blipFill>
          <p:spPr>
            <a:xfrm>
              <a:off x="2966441" y="3001361"/>
              <a:ext cx="453107" cy="75517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41" r="14551"/>
            <a:stretch/>
          </p:blipFill>
          <p:spPr>
            <a:xfrm>
              <a:off x="5025888" y="1925213"/>
              <a:ext cx="762000" cy="1070113"/>
            </a:xfrm>
            <a:prstGeom prst="rect">
              <a:avLst/>
            </a:prstGeom>
          </p:spPr>
        </p:pic>
        <p:pic>
          <p:nvPicPr>
            <p:cNvPr id="861" name="Picture 86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3016855"/>
              <a:ext cx="765313" cy="765313"/>
            </a:xfrm>
            <a:prstGeom prst="rect">
              <a:avLst/>
            </a:prstGeom>
          </p:spPr>
        </p:pic>
        <p:cxnSp>
          <p:nvCxnSpPr>
            <p:cNvPr id="862" name="Elbow Connector 861"/>
            <p:cNvCxnSpPr>
              <a:stCxn id="11" idx="2"/>
              <a:endCxn id="12" idx="1"/>
            </p:cNvCxnSpPr>
            <p:nvPr/>
          </p:nvCxnSpPr>
          <p:spPr bwMode="auto">
            <a:xfrm rot="16200000" flipH="1">
              <a:off x="1782481" y="2194990"/>
              <a:ext cx="794424" cy="1573496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65" name="Elbow Connector 864"/>
            <p:cNvCxnSpPr>
              <a:stCxn id="12" idx="3"/>
              <a:endCxn id="13" idx="1"/>
            </p:cNvCxnSpPr>
            <p:nvPr/>
          </p:nvCxnSpPr>
          <p:spPr bwMode="auto">
            <a:xfrm flipV="1">
              <a:off x="3419548" y="2460270"/>
              <a:ext cx="1606340" cy="918680"/>
            </a:xfrm>
            <a:prstGeom prst="bent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68" name="Elbow Connector 867"/>
            <p:cNvCxnSpPr>
              <a:stCxn id="13" idx="3"/>
              <a:endCxn id="861" idx="3"/>
            </p:cNvCxnSpPr>
            <p:nvPr/>
          </p:nvCxnSpPr>
          <p:spPr bwMode="auto">
            <a:xfrm>
              <a:off x="5787888" y="2460270"/>
              <a:ext cx="2292625" cy="939242"/>
            </a:xfrm>
            <a:prstGeom prst="bentConnector3">
              <a:avLst>
                <a:gd name="adj1" fmla="val 10997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1" name="Content Placeholder 2"/>
              <p:cNvSpPr txBox="1">
                <a:spLocks/>
              </p:cNvSpPr>
              <p:nvPr/>
            </p:nvSpPr>
            <p:spPr bwMode="auto">
              <a:xfrm>
                <a:off x="762000" y="4332922"/>
                <a:ext cx="7620000" cy="560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CE1126"/>
                  </a:buClr>
                  <a:buSzPct val="8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CE1126"/>
                  </a:buClr>
                  <a:buSzPct val="80000"/>
                  <a:buFont typeface="Times" charset="0"/>
                  <a:buChar char="•"/>
                  <a:defRPr sz="2600">
                    <a:solidFill>
                      <a:schemeClr val="tx1"/>
                    </a:solidFill>
                    <a:latin typeface="Helvetica" panose="020B0604020202020204" pitchFamily="34" charset="0"/>
                    <a:ea typeface="Geneva" charset="-128"/>
                    <a:cs typeface="Helvetica" panose="020B060402020202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CE1126"/>
                  </a:buClr>
                  <a:buSzPct val="80000"/>
                  <a:buFont typeface="Times" charset="0"/>
                  <a:buChar char="•"/>
                  <a:defRPr sz="2600">
                    <a:solidFill>
                      <a:schemeClr val="tx1"/>
                    </a:solidFill>
                    <a:latin typeface="Helvetica" panose="020B0604020202020204" pitchFamily="34" charset="0"/>
                    <a:ea typeface="Geneva" charset="-128"/>
                    <a:cs typeface="Helvetica" panose="020B060402020202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CE1126"/>
                  </a:buClr>
                  <a:buSzPct val="80000"/>
                  <a:buFont typeface="Times" charset="0"/>
                  <a:buChar char="•"/>
                  <a:defRPr sz="2600">
                    <a:solidFill>
                      <a:schemeClr val="tx1"/>
                    </a:solidFill>
                    <a:latin typeface="Helvetica" panose="020B0604020202020204" pitchFamily="34" charset="0"/>
                    <a:ea typeface="Geneva" charset="-128"/>
                    <a:cs typeface="Helvetica" panose="020B060402020202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CE1126"/>
                  </a:buClr>
                  <a:buSzPct val="80000"/>
                  <a:buFont typeface="Times" charset="0"/>
                  <a:buChar char="•"/>
                  <a:defRPr sz="2600">
                    <a:solidFill>
                      <a:schemeClr val="tx1"/>
                    </a:solidFill>
                    <a:latin typeface="Helvetica" panose="020B0604020202020204" pitchFamily="34" charset="0"/>
                    <a:ea typeface="Geneva" charset="-128"/>
                    <a:cs typeface="Helvetica" panose="020B0604020202020204" pitchFamily="34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CE1126"/>
                  </a:buClr>
                  <a:buSzPct val="80000"/>
                  <a:buFont typeface="Times" charset="0"/>
                  <a:buChar char="•"/>
                  <a:defRPr sz="2600">
                    <a:solidFill>
                      <a:srgbClr val="7A6E67"/>
                    </a:solidFill>
                    <a:latin typeface="+mn-lt"/>
                    <a:ea typeface="Geneva" charset="-128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CE1126"/>
                  </a:buClr>
                  <a:buSzPct val="80000"/>
                  <a:buFont typeface="Times" charset="0"/>
                  <a:buChar char="•"/>
                  <a:defRPr sz="2600">
                    <a:solidFill>
                      <a:srgbClr val="7A6E67"/>
                    </a:solidFill>
                    <a:latin typeface="+mn-lt"/>
                    <a:ea typeface="Geneva" charset="-128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CE1126"/>
                  </a:buClr>
                  <a:buSzPct val="80000"/>
                  <a:buFont typeface="Times" charset="0"/>
                  <a:buChar char="•"/>
                  <a:defRPr sz="2600">
                    <a:solidFill>
                      <a:srgbClr val="7A6E67"/>
                    </a:solidFill>
                    <a:latin typeface="+mn-lt"/>
                    <a:ea typeface="Geneva" charset="-128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CE1126"/>
                  </a:buClr>
                  <a:buSzPct val="80000"/>
                  <a:buFont typeface="Times" charset="0"/>
                  <a:buChar char="•"/>
                  <a:defRPr sz="2600">
                    <a:solidFill>
                      <a:srgbClr val="7A6E67"/>
                    </a:solidFill>
                    <a:latin typeface="+mn-lt"/>
                    <a:ea typeface="Geneva" charset="-128"/>
                  </a:defRPr>
                </a:lvl9pPr>
              </a:lstStyle>
              <a:p>
                <a:pPr eaLnBrk="1" hangingPunct="1"/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Helvetica" charset="0"/>
                            <a:cs typeface="Helvetica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𝐿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𝑖</m:t>
                        </m:r>
                        <m:r>
                          <a:rPr lang="en-US" sz="2400" i="1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,  </m:t>
                        </m:r>
                        <m:r>
                          <a:rPr lang="en-US" sz="2400" i="1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 &gt; the taxi’s remaining range,</a:t>
                </a:r>
                <a:endParaRPr lang="en-US" sz="2400" kern="0" dirty="0"/>
              </a:p>
            </p:txBody>
          </p:sp>
        </mc:Choice>
        <mc:Fallback xmlns="">
          <p:sp>
            <p:nvSpPr>
              <p:cNvPr id="87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4332922"/>
                <a:ext cx="7620000" cy="560253"/>
              </a:xfrm>
              <a:prstGeom prst="rect">
                <a:avLst/>
              </a:prstGeom>
              <a:blipFill rotWithShape="0">
                <a:blip r:embed="rId9"/>
                <a:stretch>
                  <a:fillRect l="-560" t="-9783" b="-543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833024"/>
              </p:ext>
            </p:extLst>
          </p:nvPr>
        </p:nvGraphicFramePr>
        <p:xfrm>
          <a:off x="0" y="6309360"/>
          <a:ext cx="914400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Introduction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Simulation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Optimization</a:t>
                      </a:r>
                    </a:p>
                  </a:txBody>
                  <a:tcPr anchor="ctr">
                    <a:solidFill>
                      <a:srgbClr val="CE11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Results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Summary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07204" y="2670612"/>
                <a:ext cx="5046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204" y="2670612"/>
                <a:ext cx="504689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682553" y="2870667"/>
                <a:ext cx="5046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553" y="2870667"/>
                <a:ext cx="504689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482383" y="3192476"/>
                <a:ext cx="49872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383" y="3192476"/>
                <a:ext cx="498726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36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620000" cy="1119305"/>
          </a:xfrm>
        </p:spPr>
        <p:txBody>
          <a:bodyPr/>
          <a:lstStyle/>
          <a:p>
            <a:r>
              <a:rPr lang="en-US" sz="2400" dirty="0"/>
              <a:t>Each taxi will server at most one customer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87019" y="2348704"/>
                <a:ext cx="1969962" cy="1080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charset="0"/>
                              <a:cs typeface="Helvetica" panose="020B0604020202020204" pitchFamily="34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charset="0"/>
                              <a:cs typeface="Helvetica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  <a:cs typeface="Helvetica" panose="020B0604020202020204" pitchFamily="34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cs typeface="Helvetica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cs typeface="Helvetica" panose="020B0604020202020204" pitchFamily="34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charset="0"/>
                                  <a:cs typeface="Helvetica" panose="020B0604020202020204" pitchFamily="34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charset="0"/>
                                  <a:cs typeface="Helvetica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charset="0"/>
                          <a:ea typeface="Cambria Math" charset="0"/>
                          <a:cs typeface="Helvetica" panose="020B0604020202020204" pitchFamily="34" charset="0"/>
                        </a:rPr>
                        <m:t>≤</m:t>
                      </m:r>
                      <m:r>
                        <a:rPr lang="en-US" b="0" i="1" smtClean="0">
                          <a:latin typeface="Cambria Math" charset="0"/>
                          <a:cs typeface="Helvetica" panose="020B0604020202020204" pitchFamily="34" charset="0"/>
                        </a:rPr>
                        <m:t>1, 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∀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𝐼</m:t>
                      </m:r>
                    </m:oMath>
                  </m:oMathPara>
                </a14:m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019" y="2348704"/>
                <a:ext cx="1969962" cy="10802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88878" y="4721648"/>
                <a:ext cx="1966244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charset="0"/>
                              <a:cs typeface="Helvetica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  <a:cs typeface="Helvetica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  <a:cs typeface="Helvetica" panose="020B0604020202020204" pitchFamily="34" charset="0"/>
                            </a:rPr>
                            <m:t>𝐼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cs typeface="Helvetica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cs typeface="Helvetica" panose="020B0604020202020204" pitchFamily="34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charset="0"/>
                                  <a:cs typeface="Helvetica" panose="020B0604020202020204" pitchFamily="34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charset="0"/>
                                  <a:cs typeface="Helvetica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charset="0"/>
                          <a:ea typeface="Cambria Math" charset="0"/>
                          <a:cs typeface="Helvetica" panose="020B0604020202020204" pitchFamily="34" charset="0"/>
                        </a:rPr>
                        <m:t>≤</m:t>
                      </m:r>
                      <m:r>
                        <a:rPr lang="en-US" b="0" i="1" smtClean="0">
                          <a:latin typeface="Cambria Math" charset="0"/>
                          <a:cs typeface="Helvetica" panose="020B0604020202020204" pitchFamily="34" charset="0"/>
                        </a:rPr>
                        <m:t>1,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∀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𝐽</m:t>
                      </m:r>
                    </m:oMath>
                  </m:oMathPara>
                </a14:m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878" y="4721648"/>
                <a:ext cx="1966244" cy="10384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62000" y="3932972"/>
            <a:ext cx="7620000" cy="5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Geneva" charset="-128"/>
                <a:cs typeface="Helvetica" panose="020B060402020202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Geneva" charset="-128"/>
                <a:cs typeface="Helvetica" panose="020B060402020202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Geneva" charset="-128"/>
                <a:cs typeface="Helvetica" panose="020B060402020202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Geneva" charset="-128"/>
                <a:cs typeface="Helvetica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9pPr>
          </a:lstStyle>
          <a:p>
            <a:pPr eaLnBrk="1" hangingPunct="1"/>
            <a:r>
              <a:rPr lang="en-US" sz="2400" kern="0" dirty="0"/>
              <a:t>Each customer will be served by at most one taxi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833024"/>
              </p:ext>
            </p:extLst>
          </p:nvPr>
        </p:nvGraphicFramePr>
        <p:xfrm>
          <a:off x="0" y="6309360"/>
          <a:ext cx="914400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Introduction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Simulation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Optimization</a:t>
                      </a:r>
                    </a:p>
                  </a:txBody>
                  <a:tcPr anchor="ctr">
                    <a:solidFill>
                      <a:srgbClr val="CE11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Results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Summary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57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Gurobi</a:t>
            </a:r>
            <a:r>
              <a:rPr lang="en-US" dirty="0"/>
              <a:t> 7.5.1</a:t>
            </a:r>
          </a:p>
          <a:p>
            <a:r>
              <a:rPr lang="en-US" dirty="0"/>
              <a:t>integer linear programming (ILP)</a:t>
            </a:r>
          </a:p>
          <a:p>
            <a:r>
              <a:rPr lang="en-US" dirty="0"/>
              <a:t>1440 time intervals</a:t>
            </a:r>
          </a:p>
          <a:p>
            <a:r>
              <a:rPr lang="en-US" dirty="0"/>
              <a:t>CPU Intel E5-1620 3.70GHz, RAM 16GB</a:t>
            </a:r>
          </a:p>
          <a:p>
            <a:r>
              <a:rPr lang="en-US" altLang="zh-CN" dirty="0"/>
              <a:t>~</a:t>
            </a:r>
            <a:r>
              <a:rPr lang="en-US" dirty="0"/>
              <a:t>40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833024"/>
              </p:ext>
            </p:extLst>
          </p:nvPr>
        </p:nvGraphicFramePr>
        <p:xfrm>
          <a:off x="0" y="6309360"/>
          <a:ext cx="914400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Introduction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Simulation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Optimization</a:t>
                      </a:r>
                    </a:p>
                  </a:txBody>
                  <a:tcPr anchor="ctr">
                    <a:solidFill>
                      <a:srgbClr val="CE11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Results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Summary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877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Wait Time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092022"/>
              </p:ext>
            </p:extLst>
          </p:nvPr>
        </p:nvGraphicFramePr>
        <p:xfrm>
          <a:off x="0" y="6309360"/>
          <a:ext cx="914400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Introduction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Simulation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Optimization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Results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Summary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4927937"/>
            <a:ext cx="594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Only </a:t>
            </a:r>
            <a:r>
              <a:rPr lang="en-US" sz="20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0.5%</a:t>
            </a: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 of requests are not served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Average wait time is </a:t>
            </a:r>
            <a:r>
              <a:rPr lang="en-US" sz="20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4.7</a:t>
            </a: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 minutes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95% of requests are served within </a:t>
            </a:r>
            <a:r>
              <a:rPr lang="en-US" sz="20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11</a:t>
            </a: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 minutes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333818"/>
            <a:ext cx="5943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02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Travel Distance of Taxis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371600"/>
            <a:ext cx="5943600" cy="32004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501740"/>
              </p:ext>
            </p:extLst>
          </p:nvPr>
        </p:nvGraphicFramePr>
        <p:xfrm>
          <a:off x="0" y="6309360"/>
          <a:ext cx="914400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Introduction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Simulation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Optimization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Results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Summary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0" y="4927937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Average travel distance reduces by </a:t>
            </a:r>
            <a:r>
              <a:rPr lang="en-US" sz="20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18%</a:t>
            </a: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2971800" y="1596171"/>
            <a:ext cx="762000" cy="307777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sz="1400" dirty="0">
                <a:solidFill>
                  <a:srgbClr val="01B9C7"/>
                </a:solidFill>
              </a:rPr>
              <a:t>126 mi</a:t>
            </a: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4495800" y="1596171"/>
            <a:ext cx="762000" cy="307777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sz="1400" dirty="0">
                <a:solidFill>
                  <a:srgbClr val="FF6F65"/>
                </a:solidFill>
              </a:rPr>
              <a:t>154 mi</a:t>
            </a:r>
          </a:p>
        </p:txBody>
      </p:sp>
    </p:spTree>
    <p:extLst>
      <p:ext uri="{BB962C8B-B14F-4D97-AF65-F5344CB8AC3E}">
        <p14:creationId xmlns:p14="http://schemas.microsoft.com/office/powerpoint/2010/main" val="1461422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1143000"/>
          </a:xfrm>
        </p:spPr>
        <p:txBody>
          <a:bodyPr/>
          <a:lstStyle/>
          <a:p>
            <a:r>
              <a:rPr lang="en-US" dirty="0"/>
              <a:t>Ratio of Occupied/Total Travel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309360"/>
          <a:ext cx="914400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Introduction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Simulation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Optimization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Results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Summary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0" y="4927937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EAV taxi</a:t>
            </a:r>
            <a:r>
              <a:rPr lang="zh-CN" altLang="en-US" sz="20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000" dirty="0">
                <a:latin typeface="Helvetica" charset="0"/>
                <a:ea typeface="Helvetica" charset="0"/>
                <a:cs typeface="Helvetica" charset="0"/>
              </a:rPr>
              <a:t>system reduces empty trip distance from </a:t>
            </a:r>
            <a:r>
              <a:rPr lang="en-US" altLang="zh-CN" sz="20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49 mi </a:t>
            </a:r>
            <a:r>
              <a:rPr lang="en-US" altLang="zh-CN" sz="2000" dirty="0">
                <a:latin typeface="Helvetica" charset="0"/>
                <a:ea typeface="Helvetica" charset="0"/>
                <a:cs typeface="Helvetica" charset="0"/>
              </a:rPr>
              <a:t>to </a:t>
            </a:r>
            <a:r>
              <a:rPr lang="en-US" altLang="zh-CN" sz="20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23 mi</a:t>
            </a:r>
            <a:endParaRPr lang="en-US" sz="2000" dirty="0">
              <a:solidFill>
                <a:srgbClr val="C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Average ratio of occupied distance increases from </a:t>
            </a:r>
            <a:r>
              <a:rPr lang="en-US" sz="20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69%</a:t>
            </a: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 to </a:t>
            </a:r>
            <a:r>
              <a:rPr lang="en-US" sz="20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82%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371600"/>
            <a:ext cx="5943600" cy="3200400"/>
          </a:xfrm>
          <a:prstGeom prst="rect">
            <a:avLst/>
          </a:prstGeom>
        </p:spPr>
      </p:pic>
      <p:sp>
        <p:nvSpPr>
          <p:cNvPr id="8" name="TextBox 7"/>
          <p:cNvSpPr txBox="1">
            <a:spLocks/>
          </p:cNvSpPr>
          <p:nvPr/>
        </p:nvSpPr>
        <p:spPr>
          <a:xfrm>
            <a:off x="5562600" y="1596171"/>
            <a:ext cx="609600" cy="307777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sz="1400" dirty="0">
                <a:solidFill>
                  <a:srgbClr val="01B9C7"/>
                </a:solidFill>
              </a:rPr>
              <a:t>82%</a:t>
            </a: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4267200" y="1596171"/>
            <a:ext cx="609600" cy="307777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sz="1400" dirty="0">
                <a:solidFill>
                  <a:srgbClr val="FF6F65"/>
                </a:solidFill>
              </a:rPr>
              <a:t>69%</a:t>
            </a:r>
          </a:p>
        </p:txBody>
      </p:sp>
    </p:spTree>
    <p:extLst>
      <p:ext uri="{BB962C8B-B14F-4D97-AF65-F5344CB8AC3E}">
        <p14:creationId xmlns:p14="http://schemas.microsoft.com/office/powerpoint/2010/main" val="170326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Fleet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6070412"/>
              </p:ext>
            </p:extLst>
          </p:nvPr>
        </p:nvGraphicFramePr>
        <p:xfrm>
          <a:off x="533400" y="1600200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0950719"/>
              </p:ext>
            </p:extLst>
          </p:nvPr>
        </p:nvGraphicFramePr>
        <p:xfrm>
          <a:off x="4800600" y="1600200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501740"/>
              </p:ext>
            </p:extLst>
          </p:nvPr>
        </p:nvGraphicFramePr>
        <p:xfrm>
          <a:off x="0" y="6309360"/>
          <a:ext cx="914400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Introduction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Simulation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Optimization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Results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Summary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0" y="4315361"/>
            <a:ext cx="7467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Reduces fleet size by </a:t>
            </a:r>
            <a:r>
              <a:rPr lang="en-US" sz="20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5%~20%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Unserved requests remain at </a:t>
            </a:r>
            <a:r>
              <a:rPr lang="en-US" sz="20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0.5%~0.6%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Average delay is </a:t>
            </a:r>
            <a:r>
              <a:rPr lang="en-US" sz="20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within 9 minutes </a:t>
            </a: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when fleet size reduces by </a:t>
            </a:r>
            <a:r>
              <a:rPr lang="en-US" sz="20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≤15%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Average delay increases more significantly at 20% reduction</a:t>
            </a:r>
          </a:p>
        </p:txBody>
      </p:sp>
    </p:spTree>
    <p:extLst>
      <p:ext uri="{BB962C8B-B14F-4D97-AF65-F5344CB8AC3E}">
        <p14:creationId xmlns:p14="http://schemas.microsoft.com/office/powerpoint/2010/main" val="1694997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Fleet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6721241"/>
              </p:ext>
            </p:extLst>
          </p:nvPr>
        </p:nvGraphicFramePr>
        <p:xfrm>
          <a:off x="533400" y="1183447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02159"/>
              </p:ext>
            </p:extLst>
          </p:nvPr>
        </p:nvGraphicFramePr>
        <p:xfrm>
          <a:off x="4800600" y="1183447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561698"/>
              </p:ext>
            </p:extLst>
          </p:nvPr>
        </p:nvGraphicFramePr>
        <p:xfrm>
          <a:off x="533400" y="3746403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501740"/>
              </p:ext>
            </p:extLst>
          </p:nvPr>
        </p:nvGraphicFramePr>
        <p:xfrm>
          <a:off x="0" y="6309360"/>
          <a:ext cx="914400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Introduction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Simulation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Optimization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Results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Summary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484914" y="3413581"/>
            <a:ext cx="46590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With smaller fleet size, EAV taxis become busier</a:t>
            </a:r>
          </a:p>
          <a:p>
            <a:pPr marL="800100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travel distance &amp; ratio of occupied time increase almost linearly</a:t>
            </a:r>
          </a:p>
          <a:p>
            <a:pPr marL="342900" lvl="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Efficiency of current taxi system ≈ EAV taxis with </a:t>
            </a:r>
            <a:r>
              <a:rPr lang="en-US" sz="20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80%</a:t>
            </a: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 of fleet size </a:t>
            </a:r>
          </a:p>
          <a:p>
            <a:pPr marL="342900" lvl="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Ratio of occupied distance remains stable at </a:t>
            </a:r>
            <a:r>
              <a:rPr lang="en-US" sz="20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81%~82%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1295400" y="1524000"/>
            <a:ext cx="2743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524000" y="1519084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current taxis: 154</a:t>
            </a:r>
          </a:p>
        </p:txBody>
      </p:sp>
    </p:spTree>
    <p:extLst>
      <p:ext uri="{BB962C8B-B14F-4D97-AF65-F5344CB8AC3E}">
        <p14:creationId xmlns:p14="http://schemas.microsoft.com/office/powerpoint/2010/main" val="141235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E</a:t>
            </a:r>
            <a:r>
              <a:rPr lang="en-US" altLang="zh-CN" dirty="0"/>
              <a:t>lectric</a:t>
            </a:r>
            <a:r>
              <a:rPr lang="en-US" dirty="0"/>
              <a:t> Range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6309360"/>
          <a:ext cx="914400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Introduction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Simulation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Optimization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Results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Summary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E181FE6-E499-498B-B55A-7326BEFE46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3718164"/>
              </p:ext>
            </p:extLst>
          </p:nvPr>
        </p:nvGraphicFramePr>
        <p:xfrm>
          <a:off x="0" y="1066800"/>
          <a:ext cx="2926080" cy="2251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52BD900-48E4-4155-A2F0-2484547D64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8488751"/>
              </p:ext>
            </p:extLst>
          </p:nvPr>
        </p:nvGraphicFramePr>
        <p:xfrm>
          <a:off x="3108960" y="1066800"/>
          <a:ext cx="2926080" cy="2251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847D3FA-19AD-405F-B8A2-F5F3D50DCD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864058"/>
              </p:ext>
            </p:extLst>
          </p:nvPr>
        </p:nvGraphicFramePr>
        <p:xfrm>
          <a:off x="6217920" y="1066800"/>
          <a:ext cx="2926080" cy="2251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609C3A0-4162-4B15-AA8D-D9D13C717D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109725"/>
              </p:ext>
            </p:extLst>
          </p:nvPr>
        </p:nvGraphicFramePr>
        <p:xfrm>
          <a:off x="0" y="3722396"/>
          <a:ext cx="2926080" cy="2251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B01B6193-2183-47D7-A01F-6F2AC9A1A4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9409606"/>
              </p:ext>
            </p:extLst>
          </p:nvPr>
        </p:nvGraphicFramePr>
        <p:xfrm>
          <a:off x="3108960" y="3719295"/>
          <a:ext cx="2926080" cy="2251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71AF6F3-F541-48FC-95AB-A0AA4DD717FD}"/>
              </a:ext>
            </a:extLst>
          </p:cNvPr>
          <p:cNvSpPr txBox="1"/>
          <p:nvPr/>
        </p:nvSpPr>
        <p:spPr>
          <a:xfrm>
            <a:off x="6019800" y="3855184"/>
            <a:ext cx="3124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Range does not have considerable implications on request delays nor efficiency of EAV taxi systems</a:t>
            </a:r>
            <a:endParaRPr lang="en-US" sz="2000" dirty="0">
              <a:solidFill>
                <a:srgbClr val="C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E12439-BD31-469E-80D3-2DB8E67DAEEF}"/>
              </a:ext>
            </a:extLst>
          </p:cNvPr>
          <p:cNvSpPr/>
          <p:nvPr/>
        </p:nvSpPr>
        <p:spPr>
          <a:xfrm>
            <a:off x="401100" y="3192519"/>
            <a:ext cx="24897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unserved requests: 0.5%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035A88-E552-41D1-8656-366A8CBB3D7B}"/>
              </a:ext>
            </a:extLst>
          </p:cNvPr>
          <p:cNvSpPr/>
          <p:nvPr/>
        </p:nvSpPr>
        <p:spPr>
          <a:xfrm>
            <a:off x="3581400" y="3198027"/>
            <a:ext cx="2313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avg. delay: 4.6~4.8 min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873E9D-D318-48B9-99BD-45EA29AD80BB}"/>
              </a:ext>
            </a:extLst>
          </p:cNvPr>
          <p:cNvSpPr/>
          <p:nvPr/>
        </p:nvSpPr>
        <p:spPr>
          <a:xfrm>
            <a:off x="6400941" y="3200987"/>
            <a:ext cx="27430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avg. total travel dist.: 126 mi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2DDE4B-CD9E-4949-BE23-1375081E993E}"/>
              </a:ext>
            </a:extLst>
          </p:cNvPr>
          <p:cNvSpPr/>
          <p:nvPr/>
        </p:nvSpPr>
        <p:spPr>
          <a:xfrm>
            <a:off x="45898" y="5823139"/>
            <a:ext cx="30957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avg. ratio of occupied dist.: 82%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FA2FAE-A795-4892-BF5E-C50CA3AD0A56}"/>
              </a:ext>
            </a:extLst>
          </p:cNvPr>
          <p:cNvSpPr/>
          <p:nvPr/>
        </p:nvSpPr>
        <p:spPr>
          <a:xfrm>
            <a:off x="3108960" y="5823139"/>
            <a:ext cx="36375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avg. ratio of occupied time: 51%~52%</a:t>
            </a:r>
          </a:p>
        </p:txBody>
      </p:sp>
    </p:spTree>
    <p:extLst>
      <p:ext uri="{BB962C8B-B14F-4D97-AF65-F5344CB8AC3E}">
        <p14:creationId xmlns:p14="http://schemas.microsoft.com/office/powerpoint/2010/main" val="844577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799"/>
            <a:ext cx="7620000" cy="4511675"/>
          </a:xfrm>
        </p:spPr>
        <p:txBody>
          <a:bodyPr/>
          <a:lstStyle/>
          <a:p>
            <a:r>
              <a:rPr lang="en-US" dirty="0"/>
              <a:t>EAV taxis improves efficiency of taxi systems</a:t>
            </a:r>
          </a:p>
          <a:p>
            <a:pPr lvl="1"/>
            <a:r>
              <a:rPr lang="en-US" sz="2400" dirty="0"/>
              <a:t>less empty trips</a:t>
            </a:r>
          </a:p>
          <a:p>
            <a:pPr lvl="1"/>
            <a:r>
              <a:rPr lang="en-US" sz="2400" dirty="0"/>
              <a:t>less energy consumption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dirty="0"/>
              <a:t>EAV taxis has potential to reduce fleet size, while keep wait time at an acceptable level</a:t>
            </a:r>
          </a:p>
          <a:p>
            <a:pPr lvl="1"/>
            <a:r>
              <a:rPr lang="en-US" sz="2400" dirty="0"/>
              <a:t>average delay is within 9 min when the fleet size is reduced by 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15%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36483"/>
              </p:ext>
            </p:extLst>
          </p:nvPr>
        </p:nvGraphicFramePr>
        <p:xfrm>
          <a:off x="0" y="6309360"/>
          <a:ext cx="914400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Introduction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Simulation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Optimization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Results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Summary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50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Electric Autonomous Taxis?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6309360"/>
          <a:ext cx="914400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CE11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Simulation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Optimization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Results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Summary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415925" y="1174750"/>
            <a:ext cx="8312150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749425" y="1174750"/>
            <a:ext cx="0" cy="4914900"/>
          </a:xfrm>
          <a:prstGeom prst="line">
            <a:avLst/>
          </a:prstGeom>
          <a:noFill/>
          <a:ln w="19050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14338" y="2184400"/>
            <a:ext cx="8307388" cy="0"/>
          </a:xfrm>
          <a:prstGeom prst="line">
            <a:avLst/>
          </a:prstGeom>
          <a:noFill/>
          <a:ln w="19050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14338" y="1181100"/>
            <a:ext cx="8307388" cy="0"/>
          </a:xfrm>
          <a:prstGeom prst="line">
            <a:avLst/>
          </a:prstGeom>
          <a:noFill/>
          <a:ln w="19050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414338" y="6083300"/>
            <a:ext cx="8307388" cy="0"/>
          </a:xfrm>
          <a:prstGeom prst="line">
            <a:avLst/>
          </a:prstGeom>
          <a:noFill/>
          <a:ln w="19050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975259" y="1587113"/>
            <a:ext cx="18851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Helvetica" panose="020B0604020202020204" pitchFamily="34" charset="0"/>
              </a:rPr>
              <a:t>Conventional taxis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633913" y="1560513"/>
            <a:ext cx="4744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Helvetica" panose="020B0604020202020204" pitchFamily="34" charset="0"/>
              </a:rPr>
              <a:t>Ride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102225" y="1560513"/>
            <a:ext cx="769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Helvetica" panose="020B060402020202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178425" y="1560513"/>
            <a:ext cx="6668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Helvetica" panose="020B0604020202020204" pitchFamily="34" charset="0"/>
              </a:rPr>
              <a:t>hailing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6526213" y="1423988"/>
            <a:ext cx="7566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Helvetica" panose="020B0604020202020204" pitchFamily="34" charset="0"/>
              </a:rPr>
              <a:t>Electric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7337425" y="1423988"/>
            <a:ext cx="13336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Helvetica" panose="020B0604020202020204" pitchFamily="34" charset="0"/>
              </a:rPr>
              <a:t>autonomous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Helvetica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6818313" y="1698625"/>
            <a:ext cx="14963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Helvetica" panose="020B0604020202020204" pitchFamily="34" charset="0"/>
              </a:rPr>
              <a:t>vehicles (EAV)</a:t>
            </a:r>
            <a:endParaRPr kumimoji="0" lang="en-US" alt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531813" y="2421592"/>
            <a:ext cx="7069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Energy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source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1841500" y="2430463"/>
            <a:ext cx="1619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2127250" y="2430463"/>
            <a:ext cx="8477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gasoline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1841500" y="2674938"/>
            <a:ext cx="1619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2127250" y="2674938"/>
            <a:ext cx="12874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some electric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4165600" y="2430463"/>
            <a:ext cx="1619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4451350" y="2430463"/>
            <a:ext cx="8477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gasoline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4165600" y="2674938"/>
            <a:ext cx="1619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4451350" y="2674938"/>
            <a:ext cx="12874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some electric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6489700" y="2552700"/>
            <a:ext cx="1619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6775450" y="2552700"/>
            <a:ext cx="7350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electric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508000" y="3406775"/>
            <a:ext cx="10826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Search for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08000" y="3649663"/>
            <a:ext cx="10271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customers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841500" y="3406775"/>
            <a:ext cx="1619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127250" y="3406775"/>
            <a:ext cx="7905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cruising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1841500" y="3649663"/>
            <a:ext cx="1619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2127250" y="3649663"/>
            <a:ext cx="10128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by chance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4165600" y="3406775"/>
            <a:ext cx="1619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4451350" y="3406775"/>
            <a:ext cx="7905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cruising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5207000" y="3406775"/>
            <a:ext cx="89535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+ waiting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4165600" y="3649663"/>
            <a:ext cx="1619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4451350" y="3649663"/>
            <a:ext cx="15351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drivers compete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6489700" y="3406775"/>
            <a:ext cx="1619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6775450" y="3406775"/>
            <a:ext cx="97155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relocating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0"/>
          <p:cNvSpPr>
            <a:spLocks noChangeArrowheads="1"/>
          </p:cNvSpPr>
          <p:nvPr/>
        </p:nvSpPr>
        <p:spPr bwMode="auto">
          <a:xfrm>
            <a:off x="7713663" y="3406775"/>
            <a:ext cx="89535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+ waiting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6489700" y="3649663"/>
            <a:ext cx="1619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6775450" y="3649663"/>
            <a:ext cx="114935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1600" dirty="0">
                <a:solidFill>
                  <a:srgbClr val="000000"/>
                </a:solidFill>
                <a:latin typeface="Helvetica" panose="020B0604020202020204" pitchFamily="34" charset="0"/>
              </a:rPr>
              <a:t>collaborative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508000" y="4379913"/>
            <a:ext cx="11731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Customers’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4"/>
          <p:cNvSpPr>
            <a:spLocks noChangeArrowheads="1"/>
          </p:cNvSpPr>
          <p:nvPr/>
        </p:nvSpPr>
        <p:spPr bwMode="auto">
          <a:xfrm>
            <a:off x="508000" y="4624388"/>
            <a:ext cx="57308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delay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5"/>
          <p:cNvSpPr>
            <a:spLocks noChangeArrowheads="1"/>
          </p:cNvSpPr>
          <p:nvPr/>
        </p:nvSpPr>
        <p:spPr bwMode="auto">
          <a:xfrm>
            <a:off x="1841500" y="4502150"/>
            <a:ext cx="1619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6"/>
          <p:cNvSpPr>
            <a:spLocks noChangeArrowheads="1"/>
          </p:cNvSpPr>
          <p:nvPr/>
        </p:nvSpPr>
        <p:spPr bwMode="auto">
          <a:xfrm>
            <a:off x="2127250" y="4502150"/>
            <a:ext cx="16002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unknown to taxis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7"/>
          <p:cNvSpPr>
            <a:spLocks noChangeArrowheads="1"/>
          </p:cNvSpPr>
          <p:nvPr/>
        </p:nvSpPr>
        <p:spPr bwMode="auto">
          <a:xfrm>
            <a:off x="4165600" y="4495800"/>
            <a:ext cx="1619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8"/>
          <p:cNvSpPr>
            <a:spLocks noChangeArrowheads="1"/>
          </p:cNvSpPr>
          <p:nvPr/>
        </p:nvSpPr>
        <p:spPr bwMode="auto">
          <a:xfrm>
            <a:off x="4451350" y="4495800"/>
            <a:ext cx="18272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drivers do not care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0"/>
          <p:cNvSpPr>
            <a:spLocks noChangeArrowheads="1"/>
          </p:cNvSpPr>
          <p:nvPr/>
        </p:nvSpPr>
        <p:spPr bwMode="auto">
          <a:xfrm>
            <a:off x="6489700" y="4343400"/>
            <a:ext cx="1619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1"/>
          <p:cNvSpPr>
            <a:spLocks noChangeArrowheads="1"/>
          </p:cNvSpPr>
          <p:nvPr/>
        </p:nvSpPr>
        <p:spPr bwMode="auto">
          <a:xfrm>
            <a:off x="6775450" y="4343400"/>
            <a:ext cx="15589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optimal dispatch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3"/>
          <p:cNvSpPr>
            <a:spLocks noChangeArrowheads="1"/>
          </p:cNvSpPr>
          <p:nvPr/>
        </p:nvSpPr>
        <p:spPr bwMode="auto">
          <a:xfrm>
            <a:off x="6489700" y="4603750"/>
            <a:ext cx="1619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4"/>
          <p:cNvSpPr>
            <a:spLocks noChangeArrowheads="1"/>
          </p:cNvSpPr>
          <p:nvPr/>
        </p:nvSpPr>
        <p:spPr bwMode="auto">
          <a:xfrm>
            <a:off x="6775450" y="4603750"/>
            <a:ext cx="12493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reduce delay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5"/>
          <p:cNvSpPr>
            <a:spLocks noChangeArrowheads="1"/>
          </p:cNvSpPr>
          <p:nvPr/>
        </p:nvSpPr>
        <p:spPr bwMode="auto">
          <a:xfrm>
            <a:off x="508000" y="5356225"/>
            <a:ext cx="4953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Trip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508000" y="5599113"/>
            <a:ext cx="8477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distance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1841500" y="5476875"/>
            <a:ext cx="1619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58"/>
          <p:cNvSpPr>
            <a:spLocks noChangeArrowheads="1"/>
          </p:cNvSpPr>
          <p:nvPr/>
        </p:nvSpPr>
        <p:spPr bwMode="auto">
          <a:xfrm>
            <a:off x="2127250" y="5476875"/>
            <a:ext cx="16002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unknown to taxis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63"/>
          <p:cNvSpPr>
            <a:spLocks noChangeArrowheads="1"/>
          </p:cNvSpPr>
          <p:nvPr/>
        </p:nvSpPr>
        <p:spPr bwMode="auto">
          <a:xfrm>
            <a:off x="6489700" y="5233988"/>
            <a:ext cx="1619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64"/>
          <p:cNvSpPr>
            <a:spLocks noChangeArrowheads="1"/>
          </p:cNvSpPr>
          <p:nvPr/>
        </p:nvSpPr>
        <p:spPr bwMode="auto">
          <a:xfrm>
            <a:off x="6775450" y="5233988"/>
            <a:ext cx="17938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taxis w/o sufficient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65"/>
          <p:cNvSpPr>
            <a:spLocks noChangeArrowheads="1"/>
          </p:cNvSpPr>
          <p:nvPr/>
        </p:nvSpPr>
        <p:spPr bwMode="auto">
          <a:xfrm>
            <a:off x="6775450" y="5476875"/>
            <a:ext cx="135255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range are not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66"/>
          <p:cNvSpPr>
            <a:spLocks noChangeArrowheads="1"/>
          </p:cNvSpPr>
          <p:nvPr/>
        </p:nvSpPr>
        <p:spPr bwMode="auto">
          <a:xfrm>
            <a:off x="6775450" y="5721350"/>
            <a:ext cx="81913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assigned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Rectangle 57">
            <a:extLst>
              <a:ext uri="{FF2B5EF4-FFF2-40B4-BE49-F238E27FC236}">
                <a16:creationId xmlns:a16="http://schemas.microsoft.com/office/drawing/2014/main" id="{6A081C06-8D62-4FC2-AAF0-0FC6984D7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486400"/>
            <a:ext cx="1619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58">
            <a:extLst>
              <a:ext uri="{FF2B5EF4-FFF2-40B4-BE49-F238E27FC236}">
                <a16:creationId xmlns:a16="http://schemas.microsoft.com/office/drawing/2014/main" id="{E3B77A7E-3598-4EE6-97D2-CF458D008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0" y="5486400"/>
            <a:ext cx="16002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unknown to taxis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44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/>
      <p:bldP spid="54" grpId="0"/>
      <p:bldP spid="56" grpId="0"/>
      <p:bldP spid="57" grpId="0"/>
      <p:bldP spid="58" grpId="0"/>
      <p:bldP spid="59" grpId="0"/>
      <p:bldP spid="60" grpId="0"/>
      <p:bldP spid="61" grpId="0"/>
      <p:bldP spid="66" grpId="0"/>
      <p:bldP spid="67" grpId="0"/>
      <p:bldP spid="68" grpId="0"/>
      <p:bldP spid="69" grpId="0"/>
      <p:bldP spid="70" grpId="0"/>
      <p:bldP spid="7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14600"/>
            <a:ext cx="7772400" cy="67627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419600"/>
            <a:ext cx="7772400" cy="1371600"/>
          </a:xfrm>
        </p:spPr>
        <p:txBody>
          <a:bodyPr/>
          <a:lstStyle/>
          <a:p>
            <a:pPr algn="ctr"/>
            <a:r>
              <a:rPr lang="en-US" sz="2400" dirty="0"/>
              <a:t>Corresponding author:</a:t>
            </a:r>
          </a:p>
          <a:p>
            <a:pPr algn="ctr"/>
            <a:r>
              <a:rPr lang="en-US" sz="2400" dirty="0"/>
              <a:t>Dr. Jing Dong</a:t>
            </a:r>
          </a:p>
          <a:p>
            <a:pPr algn="ctr"/>
            <a:r>
              <a:rPr lang="en-US" sz="2400" dirty="0">
                <a:solidFill>
                  <a:srgbClr val="CE1126"/>
                </a:solidFill>
              </a:rPr>
              <a:t>jingdong@iastate.edu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30105"/>
              </p:ext>
            </p:extLst>
          </p:nvPr>
        </p:nvGraphicFramePr>
        <p:xfrm>
          <a:off x="0" y="6309360"/>
          <a:ext cx="914400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Modeling the Operations of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Electric Autonomous Taxis in New York City</a:t>
                      </a:r>
                      <a:endParaRPr lang="en-US" sz="1600" dirty="0"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00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371600"/>
            <a:ext cx="3556232" cy="3554518"/>
            <a:chOff x="5587768" y="1066800"/>
            <a:chExt cx="3556232" cy="355451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29" t="3880" r="19766" b="5220"/>
            <a:stretch/>
          </p:blipFill>
          <p:spPr>
            <a:xfrm>
              <a:off x="5587768" y="1066800"/>
              <a:ext cx="3556232" cy="355451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291050" y="2389082"/>
              <a:ext cx="125518" cy="12551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EAV Taxi Operations</a:t>
            </a:r>
          </a:p>
        </p:txBody>
      </p:sp>
      <p:cxnSp>
        <p:nvCxnSpPr>
          <p:cNvPr id="37" name="Straight Arrow Connector 36"/>
          <p:cNvCxnSpPr>
            <a:stCxn id="6" idx="3"/>
          </p:cNvCxnSpPr>
          <p:nvPr/>
        </p:nvCxnSpPr>
        <p:spPr bwMode="auto">
          <a:xfrm flipV="1">
            <a:off x="1828800" y="2486124"/>
            <a:ext cx="1795262" cy="27051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E1126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87" name="Group 186"/>
          <p:cNvGrpSpPr/>
          <p:nvPr/>
        </p:nvGrpSpPr>
        <p:grpSpPr>
          <a:xfrm>
            <a:off x="7543800" y="1370793"/>
            <a:ext cx="1371600" cy="2301042"/>
            <a:chOff x="5458572" y="1293786"/>
            <a:chExt cx="2694827" cy="4520932"/>
          </a:xfrm>
        </p:grpSpPr>
        <p:grpSp>
          <p:nvGrpSpPr>
            <p:cNvPr id="160" name="Group 159"/>
            <p:cNvGrpSpPr/>
            <p:nvPr/>
          </p:nvGrpSpPr>
          <p:grpSpPr>
            <a:xfrm>
              <a:off x="5458572" y="1293786"/>
              <a:ext cx="2694827" cy="4520932"/>
              <a:chOff x="3776011" y="1937150"/>
              <a:chExt cx="1889849" cy="3170474"/>
            </a:xfrm>
          </p:grpSpPr>
          <p:grpSp>
            <p:nvGrpSpPr>
              <p:cNvPr id="161" name="Group 160"/>
              <p:cNvGrpSpPr/>
              <p:nvPr/>
            </p:nvGrpSpPr>
            <p:grpSpPr>
              <a:xfrm>
                <a:off x="3984652" y="1937150"/>
                <a:ext cx="1429000" cy="3051170"/>
                <a:chOff x="3984652" y="1937150"/>
                <a:chExt cx="1429000" cy="3051170"/>
              </a:xfrm>
            </p:grpSpPr>
            <p:grpSp>
              <p:nvGrpSpPr>
                <p:cNvPr id="166" name="Group 165"/>
                <p:cNvGrpSpPr/>
                <p:nvPr/>
              </p:nvGrpSpPr>
              <p:grpSpPr>
                <a:xfrm>
                  <a:off x="3984652" y="2266285"/>
                  <a:ext cx="1429000" cy="2722035"/>
                  <a:chOff x="476221" y="1385181"/>
                  <a:chExt cx="2419437" cy="4608672"/>
                </a:xfrm>
              </p:grpSpPr>
              <p:pic>
                <p:nvPicPr>
                  <p:cNvPr id="168" name="Picture 167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405" t="4445" r="16967" b="12222"/>
                  <a:stretch/>
                </p:blipFill>
                <p:spPr>
                  <a:xfrm>
                    <a:off x="585331" y="1385181"/>
                    <a:ext cx="288001" cy="479999"/>
                  </a:xfrm>
                  <a:prstGeom prst="rect">
                    <a:avLst/>
                  </a:prstGeom>
                </p:spPr>
              </p:pic>
              <p:pic>
                <p:nvPicPr>
                  <p:cNvPr id="169" name="Picture 168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405" t="4445" r="16967" b="12222"/>
                  <a:stretch/>
                </p:blipFill>
                <p:spPr>
                  <a:xfrm>
                    <a:off x="2535657" y="1976392"/>
                    <a:ext cx="288000" cy="480000"/>
                  </a:xfrm>
                  <a:prstGeom prst="rect">
                    <a:avLst/>
                  </a:prstGeom>
                </p:spPr>
              </p:pic>
              <p:pic>
                <p:nvPicPr>
                  <p:cNvPr id="170" name="Picture 169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405" t="4445" r="16967" b="12222"/>
                  <a:stretch/>
                </p:blipFill>
                <p:spPr>
                  <a:xfrm>
                    <a:off x="591051" y="2750212"/>
                    <a:ext cx="288000" cy="480000"/>
                  </a:xfrm>
                  <a:prstGeom prst="rect">
                    <a:avLst/>
                  </a:prstGeom>
                </p:spPr>
              </p:pic>
              <p:pic>
                <p:nvPicPr>
                  <p:cNvPr id="172" name="Picture 171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405" t="4445" r="16967" b="12222"/>
                  <a:stretch/>
                </p:blipFill>
                <p:spPr>
                  <a:xfrm>
                    <a:off x="2391657" y="4401109"/>
                    <a:ext cx="288000" cy="480000"/>
                  </a:xfrm>
                  <a:prstGeom prst="rect">
                    <a:avLst/>
                  </a:prstGeom>
                </p:spPr>
              </p:pic>
              <p:pic>
                <p:nvPicPr>
                  <p:cNvPr id="173" name="Picture 172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405" t="4445" r="16967" b="12222"/>
                  <a:stretch/>
                </p:blipFill>
                <p:spPr>
                  <a:xfrm>
                    <a:off x="2256105" y="5513853"/>
                    <a:ext cx="288000" cy="480000"/>
                  </a:xfrm>
                  <a:prstGeom prst="rect">
                    <a:avLst/>
                  </a:prstGeom>
                </p:spPr>
              </p:pic>
              <p:pic>
                <p:nvPicPr>
                  <p:cNvPr id="174" name="Picture 173"/>
                  <p:cNvPicPr>
                    <a:picLocks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19536" y="1874471"/>
                    <a:ext cx="720000" cy="262588"/>
                  </a:xfrm>
                  <a:prstGeom prst="rect">
                    <a:avLst/>
                  </a:prstGeom>
                </p:spPr>
              </p:pic>
              <p:pic>
                <p:nvPicPr>
                  <p:cNvPr id="175" name="Picture 174"/>
                  <p:cNvPicPr>
                    <a:picLocks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75658" y="1424473"/>
                    <a:ext cx="720000" cy="262588"/>
                  </a:xfrm>
                  <a:prstGeom prst="rect">
                    <a:avLst/>
                  </a:prstGeom>
                </p:spPr>
              </p:pic>
              <p:pic>
                <p:nvPicPr>
                  <p:cNvPr id="176" name="Picture 175"/>
                  <p:cNvPicPr>
                    <a:picLocks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5341" y="3741444"/>
                    <a:ext cx="720000" cy="262588"/>
                  </a:xfrm>
                  <a:prstGeom prst="rect">
                    <a:avLst/>
                  </a:prstGeom>
                </p:spPr>
              </p:pic>
              <p:pic>
                <p:nvPicPr>
                  <p:cNvPr id="177" name="Picture 176"/>
                  <p:cNvPicPr>
                    <a:picLocks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35849" y="4803382"/>
                    <a:ext cx="720000" cy="262588"/>
                  </a:xfrm>
                  <a:prstGeom prst="rect">
                    <a:avLst/>
                  </a:prstGeom>
                </p:spPr>
              </p:pic>
              <p:pic>
                <p:nvPicPr>
                  <p:cNvPr id="178" name="Picture 177"/>
                  <p:cNvPicPr>
                    <a:picLocks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6221" y="5572218"/>
                    <a:ext cx="720000" cy="262588"/>
                  </a:xfrm>
                  <a:prstGeom prst="rect">
                    <a:avLst/>
                  </a:prstGeom>
                </p:spPr>
              </p:pic>
              <p:cxnSp>
                <p:nvCxnSpPr>
                  <p:cNvPr id="179" name="Straight Arrow Connector 178"/>
                  <p:cNvCxnSpPr>
                    <a:stCxn id="176" idx="0"/>
                    <a:endCxn id="170" idx="2"/>
                  </p:cNvCxnSpPr>
                  <p:nvPr/>
                </p:nvCxnSpPr>
                <p:spPr bwMode="auto">
                  <a:xfrm flipH="1" flipV="1">
                    <a:off x="735052" y="3230212"/>
                    <a:ext cx="340289" cy="51123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triangle"/>
                  </a:ln>
                  <a:effectLst/>
                </p:spPr>
              </p:cxnSp>
              <p:cxnSp>
                <p:nvCxnSpPr>
                  <p:cNvPr id="180" name="Straight Arrow Connector 179"/>
                  <p:cNvCxnSpPr>
                    <a:stCxn id="175" idx="2"/>
                    <a:endCxn id="169" idx="0"/>
                  </p:cNvCxnSpPr>
                  <p:nvPr/>
                </p:nvCxnSpPr>
                <p:spPr bwMode="auto">
                  <a:xfrm>
                    <a:off x="2535659" y="1687061"/>
                    <a:ext cx="143999" cy="289331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triangle"/>
                  </a:ln>
                  <a:effectLst/>
                </p:spPr>
              </p:cxnSp>
              <p:cxnSp>
                <p:nvCxnSpPr>
                  <p:cNvPr id="181" name="Straight Arrow Connector 180"/>
                  <p:cNvCxnSpPr/>
                  <p:nvPr/>
                </p:nvCxnSpPr>
                <p:spPr bwMode="auto">
                  <a:xfrm>
                    <a:off x="952471" y="1669759"/>
                    <a:ext cx="274082" cy="18448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triangle"/>
                  </a:ln>
                  <a:effectLst/>
                </p:spPr>
              </p:cxnSp>
              <p:cxnSp>
                <p:nvCxnSpPr>
                  <p:cNvPr id="182" name="Straight Arrow Connector 181"/>
                  <p:cNvCxnSpPr>
                    <a:stCxn id="177" idx="0"/>
                    <a:endCxn id="172" idx="1"/>
                  </p:cNvCxnSpPr>
                  <p:nvPr/>
                </p:nvCxnSpPr>
                <p:spPr bwMode="auto">
                  <a:xfrm flipV="1">
                    <a:off x="1595850" y="4641109"/>
                    <a:ext cx="795807" cy="162273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triangle"/>
                  </a:ln>
                  <a:effectLst/>
                </p:spPr>
              </p:cxnSp>
              <p:cxnSp>
                <p:nvCxnSpPr>
                  <p:cNvPr id="183" name="Straight Arrow Connector 182"/>
                  <p:cNvCxnSpPr>
                    <a:stCxn id="178" idx="3"/>
                    <a:endCxn id="173" idx="1"/>
                  </p:cNvCxnSpPr>
                  <p:nvPr/>
                </p:nvCxnSpPr>
                <p:spPr bwMode="auto">
                  <a:xfrm>
                    <a:off x="1196221" y="5703513"/>
                    <a:ext cx="1059883" cy="5034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triangle"/>
                  </a:ln>
                  <a:effectLst/>
                </p:spPr>
              </p:cxnSp>
            </p:grpSp>
            <p:sp>
              <p:nvSpPr>
                <p:cNvPr id="167" name="TextBox 166"/>
                <p:cNvSpPr txBox="1"/>
                <p:nvPr/>
              </p:nvSpPr>
              <p:spPr>
                <a:xfrm>
                  <a:off x="4373321" y="1937150"/>
                  <a:ext cx="662589" cy="424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i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t</a:t>
                  </a:r>
                  <a:endParaRPr lang="en-US" sz="140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p:cxnSp>
            <p:nvCxnSpPr>
              <p:cNvPr id="162" name="Straight Connector 161"/>
              <p:cNvCxnSpPr/>
              <p:nvPr/>
            </p:nvCxnSpPr>
            <p:spPr bwMode="auto">
              <a:xfrm>
                <a:off x="3776011" y="1937150"/>
                <a:ext cx="1889848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E112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3" name="Straight Connector 162"/>
              <p:cNvCxnSpPr/>
              <p:nvPr/>
            </p:nvCxnSpPr>
            <p:spPr bwMode="auto">
              <a:xfrm>
                <a:off x="3776011" y="5105400"/>
                <a:ext cx="1889848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E112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4" name="Straight Connector 163"/>
              <p:cNvCxnSpPr/>
              <p:nvPr/>
            </p:nvCxnSpPr>
            <p:spPr bwMode="auto">
              <a:xfrm>
                <a:off x="3776011" y="1937150"/>
                <a:ext cx="0" cy="317047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E112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5" name="Straight Connector 164"/>
              <p:cNvCxnSpPr/>
              <p:nvPr/>
            </p:nvCxnSpPr>
            <p:spPr bwMode="auto">
              <a:xfrm flipH="1">
                <a:off x="5665859" y="1937150"/>
                <a:ext cx="1" cy="316825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E112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pic>
          <p:nvPicPr>
            <p:cNvPr id="184" name="Picture 183"/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2789" y="3091379"/>
              <a:ext cx="606393" cy="221155"/>
            </a:xfrm>
            <a:prstGeom prst="rect">
              <a:avLst/>
            </a:prstGeom>
          </p:spPr>
        </p:pic>
        <p:pic>
          <p:nvPicPr>
            <p:cNvPr id="185" name="Picture 184"/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3809" y="3592385"/>
              <a:ext cx="606393" cy="221155"/>
            </a:xfrm>
            <a:prstGeom prst="rect">
              <a:avLst/>
            </a:prstGeom>
          </p:spPr>
        </p:pic>
        <p:pic>
          <p:nvPicPr>
            <p:cNvPr id="186" name="Picture 185"/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715" y="4447102"/>
              <a:ext cx="606393" cy="221155"/>
            </a:xfrm>
            <a:prstGeom prst="rect">
              <a:avLst/>
            </a:prstGeom>
          </p:spPr>
        </p:pic>
      </p:grpSp>
      <p:grpSp>
        <p:nvGrpSpPr>
          <p:cNvPr id="188" name="Group 187"/>
          <p:cNvGrpSpPr/>
          <p:nvPr/>
        </p:nvGrpSpPr>
        <p:grpSpPr>
          <a:xfrm>
            <a:off x="5638800" y="1370283"/>
            <a:ext cx="1370638" cy="2299428"/>
            <a:chOff x="5458572" y="1293786"/>
            <a:chExt cx="2694827" cy="4520932"/>
          </a:xfrm>
        </p:grpSpPr>
        <p:grpSp>
          <p:nvGrpSpPr>
            <p:cNvPr id="189" name="Group 188"/>
            <p:cNvGrpSpPr/>
            <p:nvPr/>
          </p:nvGrpSpPr>
          <p:grpSpPr>
            <a:xfrm>
              <a:off x="5458572" y="1293786"/>
              <a:ext cx="2694827" cy="4520932"/>
              <a:chOff x="3776011" y="1937150"/>
              <a:chExt cx="1889849" cy="3170474"/>
            </a:xfrm>
          </p:grpSpPr>
          <p:grpSp>
            <p:nvGrpSpPr>
              <p:cNvPr id="193" name="Group 192"/>
              <p:cNvGrpSpPr/>
              <p:nvPr/>
            </p:nvGrpSpPr>
            <p:grpSpPr>
              <a:xfrm>
                <a:off x="3976150" y="1937150"/>
                <a:ext cx="1539974" cy="2951111"/>
                <a:chOff x="3976150" y="1937150"/>
                <a:chExt cx="1539974" cy="2951111"/>
              </a:xfrm>
            </p:grpSpPr>
            <p:grpSp>
              <p:nvGrpSpPr>
                <p:cNvPr id="198" name="Group 197"/>
                <p:cNvGrpSpPr/>
                <p:nvPr/>
              </p:nvGrpSpPr>
              <p:grpSpPr>
                <a:xfrm>
                  <a:off x="3976150" y="2310871"/>
                  <a:ext cx="1539974" cy="2577390"/>
                  <a:chOff x="461826" y="1460667"/>
                  <a:chExt cx="2607328" cy="4363772"/>
                </a:xfrm>
              </p:grpSpPr>
              <p:pic>
                <p:nvPicPr>
                  <p:cNvPr id="200" name="Picture 199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405" t="4445" r="16967" b="12222"/>
                  <a:stretch/>
                </p:blipFill>
                <p:spPr>
                  <a:xfrm>
                    <a:off x="1225038" y="2136047"/>
                    <a:ext cx="288001" cy="479999"/>
                  </a:xfrm>
                  <a:prstGeom prst="rect">
                    <a:avLst/>
                  </a:prstGeom>
                </p:spPr>
              </p:pic>
              <p:pic>
                <p:nvPicPr>
                  <p:cNvPr id="201" name="Picture 200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405" t="4445" r="16967" b="12222"/>
                  <a:stretch/>
                </p:blipFill>
                <p:spPr>
                  <a:xfrm>
                    <a:off x="1975393" y="2320390"/>
                    <a:ext cx="288000" cy="480000"/>
                  </a:xfrm>
                  <a:prstGeom prst="rect">
                    <a:avLst/>
                  </a:prstGeom>
                </p:spPr>
              </p:pic>
              <p:pic>
                <p:nvPicPr>
                  <p:cNvPr id="202" name="Picture 201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duotone>
                      <a:prstClr val="black"/>
                      <a:schemeClr val="tx2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405" t="4445" r="16967" b="12222"/>
                  <a:stretch/>
                </p:blipFill>
                <p:spPr>
                  <a:xfrm>
                    <a:off x="785928" y="3730826"/>
                    <a:ext cx="288000" cy="480000"/>
                  </a:xfrm>
                  <a:prstGeom prst="rect">
                    <a:avLst/>
                  </a:prstGeom>
                </p:spPr>
              </p:pic>
              <p:pic>
                <p:nvPicPr>
                  <p:cNvPr id="203" name="Picture 202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405" t="4445" r="16967" b="12222"/>
                  <a:stretch/>
                </p:blipFill>
                <p:spPr>
                  <a:xfrm>
                    <a:off x="1766299" y="4067717"/>
                    <a:ext cx="288000" cy="480000"/>
                  </a:xfrm>
                  <a:prstGeom prst="rect">
                    <a:avLst/>
                  </a:prstGeom>
                </p:spPr>
              </p:pic>
              <p:pic>
                <p:nvPicPr>
                  <p:cNvPr id="204" name="Picture 203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405" t="4445" r="16967" b="12222"/>
                  <a:stretch/>
                </p:blipFill>
                <p:spPr>
                  <a:xfrm>
                    <a:off x="1160299" y="4520834"/>
                    <a:ext cx="288000" cy="480000"/>
                  </a:xfrm>
                  <a:prstGeom prst="rect">
                    <a:avLst/>
                  </a:prstGeom>
                </p:spPr>
              </p:pic>
              <p:pic>
                <p:nvPicPr>
                  <p:cNvPr id="205" name="Picture 204"/>
                  <p:cNvPicPr>
                    <a:picLocks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1826" y="1675716"/>
                    <a:ext cx="720000" cy="262588"/>
                  </a:xfrm>
                  <a:prstGeom prst="rect">
                    <a:avLst/>
                  </a:prstGeom>
                </p:spPr>
              </p:pic>
              <p:pic>
                <p:nvPicPr>
                  <p:cNvPr id="206" name="Picture 205"/>
                  <p:cNvPicPr>
                    <a:picLocks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49154" y="1460667"/>
                    <a:ext cx="720000" cy="262588"/>
                  </a:xfrm>
                  <a:prstGeom prst="rect">
                    <a:avLst/>
                  </a:prstGeom>
                </p:spPr>
              </p:pic>
              <p:pic>
                <p:nvPicPr>
                  <p:cNvPr id="209" name="Picture 208"/>
                  <p:cNvPicPr>
                    <a:picLocks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75036" y="5561851"/>
                    <a:ext cx="720000" cy="262588"/>
                  </a:xfrm>
                  <a:prstGeom prst="rect">
                    <a:avLst/>
                  </a:prstGeom>
                </p:spPr>
              </p:pic>
              <p:cxnSp>
                <p:nvCxnSpPr>
                  <p:cNvPr id="211" name="Straight Arrow Connector 210"/>
                  <p:cNvCxnSpPr>
                    <a:stCxn id="206" idx="2"/>
                    <a:endCxn id="201" idx="3"/>
                  </p:cNvCxnSpPr>
                  <p:nvPr/>
                </p:nvCxnSpPr>
                <p:spPr bwMode="auto">
                  <a:xfrm flipH="1">
                    <a:off x="2263393" y="1723255"/>
                    <a:ext cx="445761" cy="837136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triangle"/>
                  </a:ln>
                  <a:effectLst/>
                </p:spPr>
              </p:cxnSp>
              <p:cxnSp>
                <p:nvCxnSpPr>
                  <p:cNvPr id="212" name="Straight Arrow Connector 211"/>
                  <p:cNvCxnSpPr>
                    <a:stCxn id="205" idx="2"/>
                    <a:endCxn id="200" idx="1"/>
                  </p:cNvCxnSpPr>
                  <p:nvPr/>
                </p:nvCxnSpPr>
                <p:spPr bwMode="auto">
                  <a:xfrm>
                    <a:off x="821826" y="1938303"/>
                    <a:ext cx="403212" cy="437743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triangle"/>
                  </a:ln>
                  <a:effectLst/>
                </p:spPr>
              </p:cxnSp>
              <p:cxnSp>
                <p:nvCxnSpPr>
                  <p:cNvPr id="213" name="Straight Arrow Connector 212"/>
                  <p:cNvCxnSpPr>
                    <a:stCxn id="191" idx="2"/>
                    <a:endCxn id="203" idx="3"/>
                  </p:cNvCxnSpPr>
                  <p:nvPr/>
                </p:nvCxnSpPr>
                <p:spPr bwMode="auto">
                  <a:xfrm flipH="1">
                    <a:off x="2054299" y="3819746"/>
                    <a:ext cx="548372" cy="487971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triangle"/>
                  </a:ln>
                  <a:effectLst/>
                </p:spPr>
              </p:cxnSp>
              <p:cxnSp>
                <p:nvCxnSpPr>
                  <p:cNvPr id="214" name="Straight Arrow Connector 213"/>
                  <p:cNvCxnSpPr>
                    <a:stCxn id="209" idx="0"/>
                    <a:endCxn id="204" idx="2"/>
                  </p:cNvCxnSpPr>
                  <p:nvPr/>
                </p:nvCxnSpPr>
                <p:spPr bwMode="auto">
                  <a:xfrm flipH="1" flipV="1">
                    <a:off x="1304299" y="5000833"/>
                    <a:ext cx="630737" cy="56101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triangle"/>
                  </a:ln>
                  <a:effectLst/>
                </p:spPr>
              </p:cxnSp>
            </p:grpSp>
            <p:sp>
              <p:nvSpPr>
                <p:cNvPr id="199" name="TextBox 198"/>
                <p:cNvSpPr txBox="1"/>
                <p:nvPr/>
              </p:nvSpPr>
              <p:spPr>
                <a:xfrm>
                  <a:off x="4373321" y="1937150"/>
                  <a:ext cx="662589" cy="4243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i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t-1</a:t>
                  </a:r>
                  <a:endParaRPr lang="en-US" sz="140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p:cxnSp>
            <p:nvCxnSpPr>
              <p:cNvPr id="194" name="Straight Connector 193"/>
              <p:cNvCxnSpPr/>
              <p:nvPr/>
            </p:nvCxnSpPr>
            <p:spPr bwMode="auto">
              <a:xfrm>
                <a:off x="3776011" y="1937150"/>
                <a:ext cx="1889848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E112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5" name="Straight Connector 194"/>
              <p:cNvCxnSpPr/>
              <p:nvPr/>
            </p:nvCxnSpPr>
            <p:spPr bwMode="auto">
              <a:xfrm>
                <a:off x="3776011" y="5105400"/>
                <a:ext cx="1889848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E112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6" name="Straight Connector 195"/>
              <p:cNvCxnSpPr/>
              <p:nvPr/>
            </p:nvCxnSpPr>
            <p:spPr bwMode="auto">
              <a:xfrm>
                <a:off x="3776011" y="1937150"/>
                <a:ext cx="0" cy="317047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E112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7" name="Straight Connector 196"/>
              <p:cNvCxnSpPr/>
              <p:nvPr/>
            </p:nvCxnSpPr>
            <p:spPr bwMode="auto">
              <a:xfrm flipH="1">
                <a:off x="5665859" y="1937150"/>
                <a:ext cx="1" cy="316825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E112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pic>
          <p:nvPicPr>
            <p:cNvPr id="191" name="Picture 190"/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3809" y="3592385"/>
              <a:ext cx="606393" cy="221155"/>
            </a:xfrm>
            <a:prstGeom prst="rect">
              <a:avLst/>
            </a:prstGeom>
          </p:spPr>
        </p:pic>
      </p:grpSp>
      <p:cxnSp>
        <p:nvCxnSpPr>
          <p:cNvPr id="232" name="Straight Arrow Connector 231"/>
          <p:cNvCxnSpPr/>
          <p:nvPr/>
        </p:nvCxnSpPr>
        <p:spPr bwMode="auto">
          <a:xfrm>
            <a:off x="5082519" y="2514600"/>
            <a:ext cx="57037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E11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3" name="Straight Arrow Connector 232"/>
          <p:cNvCxnSpPr/>
          <p:nvPr/>
        </p:nvCxnSpPr>
        <p:spPr bwMode="auto">
          <a:xfrm>
            <a:off x="7009222" y="2514600"/>
            <a:ext cx="57037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E1126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36" name="Group 235"/>
          <p:cNvGrpSpPr/>
          <p:nvPr/>
        </p:nvGrpSpPr>
        <p:grpSpPr>
          <a:xfrm>
            <a:off x="3705776" y="1371600"/>
            <a:ext cx="1371600" cy="2301042"/>
            <a:chOff x="3705776" y="1371600"/>
            <a:chExt cx="1371600" cy="2301042"/>
          </a:xfrm>
        </p:grpSpPr>
        <p:grpSp>
          <p:nvGrpSpPr>
            <p:cNvPr id="28" name="Group 27"/>
            <p:cNvGrpSpPr/>
            <p:nvPr/>
          </p:nvGrpSpPr>
          <p:grpSpPr>
            <a:xfrm>
              <a:off x="3705776" y="1371600"/>
              <a:ext cx="1371600" cy="2301042"/>
              <a:chOff x="3776011" y="1937150"/>
              <a:chExt cx="1889849" cy="3170474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928411" y="1937150"/>
                <a:ext cx="1600203" cy="2849753"/>
                <a:chOff x="3928411" y="1937150"/>
                <a:chExt cx="1600203" cy="2849753"/>
              </a:xfrm>
            </p:grpSpPr>
            <p:grpSp>
              <p:nvGrpSpPr>
                <p:cNvPr id="127" name="Group 126"/>
                <p:cNvGrpSpPr/>
                <p:nvPr/>
              </p:nvGrpSpPr>
              <p:grpSpPr>
                <a:xfrm>
                  <a:off x="3928411" y="2286000"/>
                  <a:ext cx="1600203" cy="2500903"/>
                  <a:chOff x="381000" y="1418561"/>
                  <a:chExt cx="2709300" cy="4234274"/>
                </a:xfrm>
              </p:grpSpPr>
              <p:pic>
                <p:nvPicPr>
                  <p:cNvPr id="128" name="Picture 127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405" t="4445" r="16967" b="12222"/>
                  <a:stretch/>
                </p:blipFill>
                <p:spPr>
                  <a:xfrm>
                    <a:off x="1145234" y="1452355"/>
                    <a:ext cx="288000" cy="480000"/>
                  </a:xfrm>
                  <a:prstGeom prst="rect">
                    <a:avLst/>
                  </a:prstGeom>
                </p:spPr>
              </p:pic>
              <p:pic>
                <p:nvPicPr>
                  <p:cNvPr id="130" name="Picture 129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405" t="4445" r="16967" b="12222"/>
                  <a:stretch/>
                </p:blipFill>
                <p:spPr>
                  <a:xfrm>
                    <a:off x="497234" y="2537065"/>
                    <a:ext cx="288000" cy="480000"/>
                  </a:xfrm>
                  <a:prstGeom prst="rect">
                    <a:avLst/>
                  </a:prstGeom>
                </p:spPr>
              </p:pic>
              <p:pic>
                <p:nvPicPr>
                  <p:cNvPr id="131" name="Picture 130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405" t="4445" r="16967" b="12222"/>
                  <a:stretch/>
                </p:blipFill>
                <p:spPr>
                  <a:xfrm>
                    <a:off x="2420528" y="2840591"/>
                    <a:ext cx="288000" cy="480000"/>
                  </a:xfrm>
                  <a:prstGeom prst="rect">
                    <a:avLst/>
                  </a:prstGeom>
                </p:spPr>
              </p:pic>
              <p:pic>
                <p:nvPicPr>
                  <p:cNvPr id="132" name="Picture 131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duotone>
                      <a:prstClr val="black"/>
                      <a:schemeClr val="tx2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405" t="4445" r="16967" b="12222"/>
                  <a:stretch/>
                </p:blipFill>
                <p:spPr>
                  <a:xfrm>
                    <a:off x="890834" y="3668964"/>
                    <a:ext cx="288000" cy="480000"/>
                  </a:xfrm>
                  <a:prstGeom prst="rect">
                    <a:avLst/>
                  </a:prstGeom>
                </p:spPr>
              </p:pic>
              <p:pic>
                <p:nvPicPr>
                  <p:cNvPr id="134" name="Picture 133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405" t="4445" r="16967" b="12222"/>
                  <a:stretch/>
                </p:blipFill>
                <p:spPr>
                  <a:xfrm>
                    <a:off x="1772528" y="4666467"/>
                    <a:ext cx="288000" cy="480000"/>
                  </a:xfrm>
                  <a:prstGeom prst="rect">
                    <a:avLst/>
                  </a:prstGeom>
                </p:spPr>
              </p:pic>
              <p:pic>
                <p:nvPicPr>
                  <p:cNvPr id="135" name="Picture 134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405" t="4445" r="16967" b="12222"/>
                  <a:stretch/>
                </p:blipFill>
                <p:spPr>
                  <a:xfrm>
                    <a:off x="381000" y="5172835"/>
                    <a:ext cx="288000" cy="480000"/>
                  </a:xfrm>
                  <a:prstGeom prst="rect">
                    <a:avLst/>
                  </a:prstGeom>
                </p:spPr>
              </p:pic>
              <p:pic>
                <p:nvPicPr>
                  <p:cNvPr id="138" name="Picture 137"/>
                  <p:cNvPicPr>
                    <a:picLocks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60528" y="1418561"/>
                    <a:ext cx="720000" cy="262588"/>
                  </a:xfrm>
                  <a:prstGeom prst="rect">
                    <a:avLst/>
                  </a:prstGeom>
                </p:spPr>
              </p:pic>
              <p:pic>
                <p:nvPicPr>
                  <p:cNvPr id="140" name="Picture 139"/>
                  <p:cNvPicPr>
                    <a:picLocks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56572" y="2249545"/>
                    <a:ext cx="720000" cy="262588"/>
                  </a:xfrm>
                  <a:prstGeom prst="rect">
                    <a:avLst/>
                  </a:prstGeom>
                </p:spPr>
              </p:pic>
              <p:pic>
                <p:nvPicPr>
                  <p:cNvPr id="142" name="Picture 141"/>
                  <p:cNvPicPr>
                    <a:picLocks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0300" y="4279132"/>
                    <a:ext cx="720000" cy="262588"/>
                  </a:xfrm>
                  <a:prstGeom prst="rect">
                    <a:avLst/>
                  </a:prstGeom>
                </p:spPr>
              </p:pic>
              <p:pic>
                <p:nvPicPr>
                  <p:cNvPr id="143" name="Picture 142"/>
                  <p:cNvPicPr>
                    <a:picLocks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7057" y="4644040"/>
                    <a:ext cx="720000" cy="262588"/>
                  </a:xfrm>
                  <a:prstGeom prst="rect">
                    <a:avLst/>
                  </a:prstGeom>
                </p:spPr>
              </p:pic>
              <p:pic>
                <p:nvPicPr>
                  <p:cNvPr id="144" name="Picture 143"/>
                  <p:cNvPicPr>
                    <a:picLocks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02700" y="5334031"/>
                    <a:ext cx="720000" cy="262588"/>
                  </a:xfrm>
                  <a:prstGeom prst="rect">
                    <a:avLst/>
                  </a:prstGeom>
                </p:spPr>
              </p:pic>
              <p:cxnSp>
                <p:nvCxnSpPr>
                  <p:cNvPr id="150" name="Straight Arrow Connector 149"/>
                  <p:cNvCxnSpPr/>
                  <p:nvPr/>
                </p:nvCxnSpPr>
                <p:spPr bwMode="auto">
                  <a:xfrm flipH="1" flipV="1">
                    <a:off x="2564528" y="3320591"/>
                    <a:ext cx="165772" cy="958541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triangle"/>
                  </a:ln>
                  <a:effectLst/>
                </p:spPr>
              </p:cxnSp>
              <p:cxnSp>
                <p:nvCxnSpPr>
                  <p:cNvPr id="151" name="Straight Arrow Connector 150"/>
                  <p:cNvCxnSpPr/>
                  <p:nvPr/>
                </p:nvCxnSpPr>
                <p:spPr bwMode="auto">
                  <a:xfrm flipH="1">
                    <a:off x="785234" y="2380839"/>
                    <a:ext cx="671338" cy="396226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triangle"/>
                  </a:ln>
                  <a:effectLst/>
                </p:spPr>
              </p:cxnSp>
              <p:cxnSp>
                <p:nvCxnSpPr>
                  <p:cNvPr id="152" name="Straight Arrow Connector 151"/>
                  <p:cNvCxnSpPr/>
                  <p:nvPr/>
                </p:nvCxnSpPr>
                <p:spPr bwMode="auto">
                  <a:xfrm flipV="1">
                    <a:off x="1433234" y="1549855"/>
                    <a:ext cx="627294" cy="1425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triangle"/>
                  </a:ln>
                  <a:effectLst/>
                </p:spPr>
              </p:cxnSp>
              <p:cxnSp>
                <p:nvCxnSpPr>
                  <p:cNvPr id="153" name="Straight Arrow Connector 152"/>
                  <p:cNvCxnSpPr/>
                  <p:nvPr/>
                </p:nvCxnSpPr>
                <p:spPr bwMode="auto">
                  <a:xfrm>
                    <a:off x="1397057" y="4775334"/>
                    <a:ext cx="375471" cy="131133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triangle"/>
                  </a:ln>
                  <a:effectLst/>
                </p:spPr>
              </p:cxnSp>
              <p:cxnSp>
                <p:nvCxnSpPr>
                  <p:cNvPr id="154" name="Straight Arrow Connector 153"/>
                  <p:cNvCxnSpPr/>
                  <p:nvPr/>
                </p:nvCxnSpPr>
                <p:spPr bwMode="auto">
                  <a:xfrm flipH="1" flipV="1">
                    <a:off x="669000" y="5412835"/>
                    <a:ext cx="1133700" cy="5249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triangle"/>
                  </a:ln>
                  <a:effectLst/>
                </p:spPr>
              </p:cxnSp>
            </p:grpSp>
            <p:sp>
              <p:nvSpPr>
                <p:cNvPr id="13" name="TextBox 12"/>
                <p:cNvSpPr txBox="1"/>
                <p:nvPr/>
              </p:nvSpPr>
              <p:spPr>
                <a:xfrm>
                  <a:off x="4373321" y="1937150"/>
                  <a:ext cx="662589" cy="424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i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t</a:t>
                  </a:r>
                  <a:r>
                    <a:rPr lang="en-US" sz="14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-2</a:t>
                  </a:r>
                </a:p>
              </p:txBody>
            </p:sp>
          </p:grpSp>
          <p:cxnSp>
            <p:nvCxnSpPr>
              <p:cNvPr id="20" name="Straight Connector 19"/>
              <p:cNvCxnSpPr/>
              <p:nvPr/>
            </p:nvCxnSpPr>
            <p:spPr bwMode="auto">
              <a:xfrm>
                <a:off x="3776011" y="1937150"/>
                <a:ext cx="1889848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E112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7" name="Straight Connector 156"/>
              <p:cNvCxnSpPr/>
              <p:nvPr/>
            </p:nvCxnSpPr>
            <p:spPr bwMode="auto">
              <a:xfrm>
                <a:off x="3776011" y="5105400"/>
                <a:ext cx="1889848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E112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8" name="Straight Connector 157"/>
              <p:cNvCxnSpPr/>
              <p:nvPr/>
            </p:nvCxnSpPr>
            <p:spPr bwMode="auto">
              <a:xfrm>
                <a:off x="3776011" y="1937150"/>
                <a:ext cx="0" cy="317047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E112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9" name="Straight Connector 158"/>
              <p:cNvCxnSpPr/>
              <p:nvPr/>
            </p:nvCxnSpPr>
            <p:spPr bwMode="auto">
              <a:xfrm flipH="1">
                <a:off x="5665859" y="1937150"/>
                <a:ext cx="1" cy="316825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E112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pic>
          <p:nvPicPr>
            <p:cNvPr id="235" name="Picture 234"/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05" t="4445" r="16967" b="12222"/>
            <a:stretch/>
          </p:blipFill>
          <p:spPr>
            <a:xfrm>
              <a:off x="4358929" y="2501314"/>
              <a:ext cx="123456" cy="205759"/>
            </a:xfrm>
            <a:prstGeom prst="rect">
              <a:avLst/>
            </a:prstGeom>
          </p:spPr>
        </p:pic>
      </p:grpSp>
      <p:sp>
        <p:nvSpPr>
          <p:cNvPr id="237" name="Rectangle 236"/>
          <p:cNvSpPr/>
          <p:nvPr/>
        </p:nvSpPr>
        <p:spPr>
          <a:xfrm>
            <a:off x="3705776" y="3864114"/>
            <a:ext cx="54382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Model operations based on status of both requests and taxis, over time, area by area</a:t>
            </a:r>
          </a:p>
        </p:txBody>
      </p:sp>
      <p:graphicFrame>
        <p:nvGraphicFramePr>
          <p:cNvPr id="238" name="Table 237"/>
          <p:cNvGraphicFramePr>
            <a:graphicFrameLocks noGrp="1"/>
          </p:cNvGraphicFramePr>
          <p:nvPr>
            <p:extLst/>
          </p:nvPr>
        </p:nvGraphicFramePr>
        <p:xfrm>
          <a:off x="3973758" y="4749800"/>
          <a:ext cx="2579442" cy="1193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9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Requests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6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request time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6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location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6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wait 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9" name="Table 238"/>
          <p:cNvGraphicFramePr>
            <a:graphicFrameLocks noGrp="1"/>
          </p:cNvGraphicFramePr>
          <p:nvPr>
            <p:extLst/>
          </p:nvPr>
        </p:nvGraphicFramePr>
        <p:xfrm>
          <a:off x="7673719" y="4749800"/>
          <a:ext cx="1241681" cy="94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1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EAV taxis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6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location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6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SOC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40" name="Picture 23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5" t="4445" r="16967" b="12222"/>
          <a:stretch/>
        </p:blipFill>
        <p:spPr>
          <a:xfrm>
            <a:off x="3505200" y="5106700"/>
            <a:ext cx="288000" cy="480000"/>
          </a:xfrm>
          <a:prstGeom prst="rect">
            <a:avLst/>
          </a:prstGeom>
        </p:spPr>
      </p:pic>
      <p:pic>
        <p:nvPicPr>
          <p:cNvPr id="241" name="Picture 240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6" y="5240020"/>
            <a:ext cx="720000" cy="262588"/>
          </a:xfrm>
          <a:prstGeom prst="rect">
            <a:avLst/>
          </a:prstGeom>
        </p:spPr>
      </p:pic>
      <p:graphicFrame>
        <p:nvGraphicFramePr>
          <p:cNvPr id="242" name="Table 241"/>
          <p:cNvGraphicFramePr>
            <a:graphicFrameLocks noGrp="1"/>
          </p:cNvGraphicFramePr>
          <p:nvPr>
            <p:extLst/>
          </p:nvPr>
        </p:nvGraphicFramePr>
        <p:xfrm>
          <a:off x="0" y="6309360"/>
          <a:ext cx="914400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CE11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Simulation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Optimization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Results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Summary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3" name="Picture 92">
            <a:extLst>
              <a:ext uri="{FF2B5EF4-FFF2-40B4-BE49-F238E27FC236}">
                <a16:creationId xmlns:a16="http://schemas.microsoft.com/office/drawing/2014/main" id="{6AC13D73-82D4-4933-8B3B-800C0810D8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5" t="4445" r="16967" b="12222"/>
          <a:stretch/>
        </p:blipFill>
        <p:spPr>
          <a:xfrm>
            <a:off x="6201144" y="2461241"/>
            <a:ext cx="123456" cy="205759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80D81FB8-3680-4E96-BA89-1CCBB8D8DDB0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702" y="2280998"/>
            <a:ext cx="308423" cy="112483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CA59B5A9-4A19-441A-B7CE-BD4971DBD67D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398" y="2365197"/>
            <a:ext cx="308423" cy="112483"/>
          </a:xfrm>
          <a:prstGeom prst="rect">
            <a:avLst/>
          </a:prstGeom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32114AC-E49B-4138-8626-50BA5AC2DF13}"/>
              </a:ext>
            </a:extLst>
          </p:cNvPr>
          <p:cNvCxnSpPr>
            <a:cxnSpLocks/>
            <a:stCxn id="94" idx="2"/>
            <a:endCxn id="93" idx="3"/>
          </p:cNvCxnSpPr>
          <p:nvPr/>
        </p:nvCxnSpPr>
        <p:spPr bwMode="auto">
          <a:xfrm flipH="1">
            <a:off x="6324600" y="2393481"/>
            <a:ext cx="156314" cy="1706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8338F49-0C58-4D59-A19C-527A2773D19C}"/>
              </a:ext>
            </a:extLst>
          </p:cNvPr>
          <p:cNvCxnSpPr>
            <a:cxnSpLocks/>
            <a:stCxn id="95" idx="2"/>
            <a:endCxn id="202" idx="0"/>
          </p:cNvCxnSpPr>
          <p:nvPr/>
        </p:nvCxnSpPr>
        <p:spPr bwMode="auto">
          <a:xfrm>
            <a:off x="5901610" y="2477680"/>
            <a:ext cx="82862" cy="13610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2161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Taxi Trip Data in NYC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973651"/>
              </p:ext>
            </p:extLst>
          </p:nvPr>
        </p:nvGraphicFramePr>
        <p:xfrm>
          <a:off x="0" y="6309360"/>
          <a:ext cx="914400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Introduction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Simulation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Optimization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Results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Summary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81000" y="1452355"/>
            <a:ext cx="4043988" cy="4316105"/>
            <a:chOff x="493366" y="1643370"/>
            <a:chExt cx="4043988" cy="4316105"/>
          </a:xfrm>
        </p:grpSpPr>
        <p:grpSp>
          <p:nvGrpSpPr>
            <p:cNvPr id="3" name="Group 2"/>
            <p:cNvGrpSpPr/>
            <p:nvPr/>
          </p:nvGrpSpPr>
          <p:grpSpPr>
            <a:xfrm>
              <a:off x="1257600" y="1643370"/>
              <a:ext cx="1008000" cy="480000"/>
              <a:chOff x="1171595" y="1645285"/>
              <a:chExt cx="1008000" cy="48000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05" t="4445" r="16967" b="12222"/>
              <a:stretch/>
            </p:blipFill>
            <p:spPr>
              <a:xfrm>
                <a:off x="1171595" y="1645285"/>
                <a:ext cx="288000" cy="480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9595" y="1734148"/>
                <a:ext cx="720000" cy="302274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3252894" y="1954744"/>
              <a:ext cx="1008000" cy="480000"/>
              <a:chOff x="1171595" y="1645285"/>
              <a:chExt cx="1008000" cy="480000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05" t="4445" r="16967" b="12222"/>
              <a:stretch/>
            </p:blipFill>
            <p:spPr>
              <a:xfrm>
                <a:off x="1171595" y="1645285"/>
                <a:ext cx="288000" cy="480000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9595" y="1734148"/>
                <a:ext cx="720000" cy="302274"/>
              </a:xfrm>
              <a:prstGeom prst="rect">
                <a:avLst/>
              </a:prstGeom>
            </p:spPr>
          </p:pic>
        </p:grpSp>
        <p:grpSp>
          <p:nvGrpSpPr>
            <p:cNvPr id="29" name="Group 28"/>
            <p:cNvGrpSpPr/>
            <p:nvPr/>
          </p:nvGrpSpPr>
          <p:grpSpPr>
            <a:xfrm>
              <a:off x="609600" y="2728080"/>
              <a:ext cx="1008000" cy="480000"/>
              <a:chOff x="1171595" y="1645285"/>
              <a:chExt cx="1008000" cy="480000"/>
            </a:xfrm>
          </p:grpSpPr>
          <p:pic>
            <p:nvPicPr>
              <p:cNvPr id="31" name="Picture 30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05" t="4445" r="16967" b="12222"/>
              <a:stretch/>
            </p:blipFill>
            <p:spPr>
              <a:xfrm>
                <a:off x="1171595" y="1645285"/>
                <a:ext cx="288000" cy="480000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9595" y="1734148"/>
                <a:ext cx="720000" cy="302274"/>
              </a:xfrm>
              <a:prstGeom prst="rect">
                <a:avLst/>
              </a:prstGeom>
            </p:spPr>
          </p:pic>
        </p:grpSp>
        <p:grpSp>
          <p:nvGrpSpPr>
            <p:cNvPr id="36" name="Group 35"/>
            <p:cNvGrpSpPr/>
            <p:nvPr/>
          </p:nvGrpSpPr>
          <p:grpSpPr>
            <a:xfrm>
              <a:off x="2532894" y="3031606"/>
              <a:ext cx="1008000" cy="480000"/>
              <a:chOff x="1171595" y="1645285"/>
              <a:chExt cx="1008000" cy="480000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05" t="4445" r="16967" b="12222"/>
              <a:stretch/>
            </p:blipFill>
            <p:spPr>
              <a:xfrm>
                <a:off x="1171595" y="1645285"/>
                <a:ext cx="288000" cy="480000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9595" y="1734148"/>
                <a:ext cx="720000" cy="302274"/>
              </a:xfrm>
              <a:prstGeom prst="rect">
                <a:avLst/>
              </a:prstGeom>
            </p:spPr>
          </p:pic>
        </p:grpSp>
        <p:grpSp>
          <p:nvGrpSpPr>
            <p:cNvPr id="39" name="Group 38"/>
            <p:cNvGrpSpPr/>
            <p:nvPr/>
          </p:nvGrpSpPr>
          <p:grpSpPr>
            <a:xfrm>
              <a:off x="1003200" y="3859979"/>
              <a:ext cx="1008000" cy="480000"/>
              <a:chOff x="1171595" y="1645285"/>
              <a:chExt cx="1008000" cy="480000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05" t="4445" r="16967" b="12222"/>
              <a:stretch/>
            </p:blipFill>
            <p:spPr>
              <a:xfrm>
                <a:off x="1171595" y="1645285"/>
                <a:ext cx="288000" cy="480000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9595" y="1734148"/>
                <a:ext cx="720000" cy="302274"/>
              </a:xfrm>
              <a:prstGeom prst="rect">
                <a:avLst/>
              </a:prstGeom>
            </p:spPr>
          </p:pic>
        </p:grpSp>
        <p:grpSp>
          <p:nvGrpSpPr>
            <p:cNvPr id="42" name="Group 41"/>
            <p:cNvGrpSpPr/>
            <p:nvPr/>
          </p:nvGrpSpPr>
          <p:grpSpPr>
            <a:xfrm>
              <a:off x="3529354" y="4059216"/>
              <a:ext cx="1008000" cy="480000"/>
              <a:chOff x="1171595" y="1645285"/>
              <a:chExt cx="1008000" cy="480000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05" t="4445" r="16967" b="12222"/>
              <a:stretch/>
            </p:blipFill>
            <p:spPr>
              <a:xfrm>
                <a:off x="1171595" y="1645285"/>
                <a:ext cx="288000" cy="480000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9595" y="1734148"/>
                <a:ext cx="720000" cy="302274"/>
              </a:xfrm>
              <a:prstGeom prst="rect">
                <a:avLst/>
              </a:prstGeom>
            </p:spPr>
          </p:pic>
        </p:grpSp>
        <p:grpSp>
          <p:nvGrpSpPr>
            <p:cNvPr id="45" name="Group 44"/>
            <p:cNvGrpSpPr/>
            <p:nvPr/>
          </p:nvGrpSpPr>
          <p:grpSpPr>
            <a:xfrm>
              <a:off x="1884894" y="4857482"/>
              <a:ext cx="1008000" cy="480000"/>
              <a:chOff x="1171595" y="1645285"/>
              <a:chExt cx="1008000" cy="480000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05" t="4445" r="16967" b="12222"/>
              <a:stretch/>
            </p:blipFill>
            <p:spPr>
              <a:xfrm>
                <a:off x="1171595" y="1645285"/>
                <a:ext cx="288000" cy="480000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9595" y="1734148"/>
                <a:ext cx="720000" cy="302274"/>
              </a:xfrm>
              <a:prstGeom prst="rect">
                <a:avLst/>
              </a:prstGeom>
            </p:spPr>
          </p:pic>
        </p:grpSp>
        <p:grpSp>
          <p:nvGrpSpPr>
            <p:cNvPr id="48" name="Group 47"/>
            <p:cNvGrpSpPr/>
            <p:nvPr/>
          </p:nvGrpSpPr>
          <p:grpSpPr>
            <a:xfrm>
              <a:off x="493366" y="5363850"/>
              <a:ext cx="1008000" cy="480000"/>
              <a:chOff x="1171595" y="1645285"/>
              <a:chExt cx="1008000" cy="480000"/>
            </a:xfrm>
          </p:grpSpPr>
          <p:pic>
            <p:nvPicPr>
              <p:cNvPr id="49" name="Picture 4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05" t="4445" r="16967" b="12222"/>
              <a:stretch/>
            </p:blipFill>
            <p:spPr>
              <a:xfrm>
                <a:off x="1171595" y="1645285"/>
                <a:ext cx="288000" cy="480000"/>
              </a:xfrm>
              <a:prstGeom prst="rect">
                <a:avLst/>
              </a:prstGeom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9595" y="1734148"/>
                <a:ext cx="720000" cy="302274"/>
              </a:xfrm>
              <a:prstGeom prst="rect">
                <a:avLst/>
              </a:prstGeom>
            </p:spPr>
          </p:pic>
        </p:grpSp>
        <p:grpSp>
          <p:nvGrpSpPr>
            <p:cNvPr id="54" name="Group 53"/>
            <p:cNvGrpSpPr/>
            <p:nvPr/>
          </p:nvGrpSpPr>
          <p:grpSpPr>
            <a:xfrm>
              <a:off x="3036894" y="5479475"/>
              <a:ext cx="1008000" cy="480000"/>
              <a:chOff x="1171595" y="1645285"/>
              <a:chExt cx="1008000" cy="480000"/>
            </a:xfrm>
          </p:grpSpPr>
          <p:pic>
            <p:nvPicPr>
              <p:cNvPr id="55" name="Picture 5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05" t="4445" r="16967" b="12222"/>
              <a:stretch/>
            </p:blipFill>
            <p:spPr>
              <a:xfrm>
                <a:off x="1171595" y="1645285"/>
                <a:ext cx="288000" cy="480000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9595" y="1734148"/>
                <a:ext cx="720000" cy="302274"/>
              </a:xfrm>
              <a:prstGeom prst="rect">
                <a:avLst/>
              </a:prstGeom>
            </p:spPr>
          </p:pic>
        </p:grpSp>
      </p:grpSp>
      <p:sp>
        <p:nvSpPr>
          <p:cNvPr id="58" name="TextBox 57"/>
          <p:cNvSpPr txBox="1"/>
          <p:nvPr/>
        </p:nvSpPr>
        <p:spPr>
          <a:xfrm>
            <a:off x="4739951" y="1295400"/>
            <a:ext cx="381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q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Data fields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taxi ID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pick-up GPS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2000" dirty="0">
                <a:latin typeface="Helvetica" charset="0"/>
                <a:ea typeface="Helvetica" charset="0"/>
                <a:cs typeface="Helvetica" charset="0"/>
              </a:rPr>
              <a:t>pick-up</a:t>
            </a:r>
            <a:r>
              <a:rPr lang="zh-CN" altLang="en-US" sz="20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000" dirty="0">
                <a:latin typeface="Helvetica" charset="0"/>
                <a:ea typeface="Helvetica" charset="0"/>
                <a:cs typeface="Helvetica" charset="0"/>
              </a:rPr>
              <a:t>timestamp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drop-off GPS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drop-off timestamp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occupied trip distance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739951" y="3772096"/>
            <a:ext cx="4168593" cy="1152209"/>
            <a:chOff x="4739951" y="4181791"/>
            <a:chExt cx="4168593" cy="11522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105400" y="4626114"/>
                  <a:ext cx="380314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C00000"/>
                      </a:solidFill>
                      <a:latin typeface="Helvetica" charset="0"/>
                      <a:ea typeface="Helvetica" charset="0"/>
                      <a:cs typeface="Helvetica" charset="0"/>
                    </a:rPr>
                    <a:t>trip dist.</a:t>
                  </a:r>
                  <a:r>
                    <a:rPr lang="zh-CN" altLang="en-US" sz="2000" dirty="0">
                      <a:solidFill>
                        <a:srgbClr val="C00000"/>
                      </a:solidFill>
                      <a:latin typeface="Helvetica" charset="0"/>
                      <a:ea typeface="Helvetica" charset="0"/>
                      <a:cs typeface="Helvetica" charset="0"/>
                    </a:rPr>
                    <a:t> </a:t>
                  </a:r>
                  <a:r>
                    <a:rPr lang="en-US" altLang="zh-CN" sz="2000" dirty="0">
                      <a:solidFill>
                        <a:srgbClr val="C00000"/>
                      </a:solidFill>
                      <a:latin typeface="Helvetica" charset="0"/>
                      <a:ea typeface="Helvetica" charset="0"/>
                      <a:cs typeface="Helvetica" charset="0"/>
                    </a:rPr>
                    <a:t>=</a:t>
                  </a:r>
                  <a:r>
                    <a:rPr lang="zh-CN" altLang="en-US" sz="2000" dirty="0">
                      <a:solidFill>
                        <a:srgbClr val="C00000"/>
                      </a:solidFill>
                      <a:latin typeface="Helvetica" charset="0"/>
                      <a:ea typeface="Helvetica" charset="0"/>
                      <a:cs typeface="Helvetica" charset="0"/>
                    </a:rPr>
                    <a:t> </a:t>
                  </a:r>
                  <a:r>
                    <a:rPr lang="en-US" altLang="zh-CN" sz="2000" dirty="0">
                      <a:solidFill>
                        <a:srgbClr val="C00000"/>
                      </a:solidFill>
                      <a:latin typeface="Helvetica" charset="0"/>
                      <a:ea typeface="Helvetica" charset="0"/>
                      <a:cs typeface="Helvetica" charset="0"/>
                    </a:rPr>
                    <a:t>1.4413</a:t>
                  </a:r>
                  <a14:m>
                    <m:oMath xmlns:m="http://schemas.openxmlformats.org/officeDocument/2006/math">
                      <m:r>
                        <a:rPr lang="en-US" altLang="zh-CN" sz="2000" b="0" i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a14:m>
                  <a:r>
                    <a:rPr lang="en-US" altLang="zh-CN" sz="2000" dirty="0">
                      <a:solidFill>
                        <a:srgbClr val="C00000"/>
                      </a:solidFill>
                      <a:latin typeface="Helvetica" charset="0"/>
                      <a:ea typeface="Helvetica" charset="0"/>
                      <a:cs typeface="Helvetica" charset="0"/>
                    </a:rPr>
                    <a:t>straight-line dist. + 0.1383 (unit: mi)</a:t>
                  </a:r>
                  <a:endParaRPr lang="en-US" sz="2000" dirty="0">
                    <a:solidFill>
                      <a:srgbClr val="C00000"/>
                    </a:solidFill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4626114"/>
                  <a:ext cx="3803144" cy="70788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766" t="-56034" r="-1926" b="-27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/>
            <p:cNvSpPr txBox="1"/>
            <p:nvPr/>
          </p:nvSpPr>
          <p:spPr>
            <a:xfrm>
              <a:off x="4739951" y="4181791"/>
              <a:ext cx="39468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charset="2"/>
                <a:buChar char="q"/>
              </a:pPr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Estimate empty trip dist. by 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739951" y="5159514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q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Extract data of 500 taxis &amp; the corresponding requests</a:t>
            </a:r>
          </a:p>
        </p:txBody>
      </p:sp>
    </p:spTree>
    <p:extLst>
      <p:ext uri="{BB962C8B-B14F-4D97-AF65-F5344CB8AC3E}">
        <p14:creationId xmlns:p14="http://schemas.microsoft.com/office/powerpoint/2010/main" val="101435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548662"/>
              </p:ext>
            </p:extLst>
          </p:nvPr>
        </p:nvGraphicFramePr>
        <p:xfrm>
          <a:off x="0" y="6309360"/>
          <a:ext cx="914400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Introduction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Simulation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Optimization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Results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Summary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5026566" y="1854708"/>
            <a:ext cx="39650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q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Requests of customers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location: pick-up GPS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2000" dirty="0">
                <a:latin typeface="Helvetica" charset="0"/>
                <a:ea typeface="Helvetica" charset="0"/>
                <a:cs typeface="Helvetica" charset="0"/>
              </a:rPr>
              <a:t>time: pick-up</a:t>
            </a:r>
            <a:r>
              <a:rPr lang="zh-CN" altLang="en-US" sz="20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000" dirty="0">
                <a:latin typeface="Helvetica" charset="0"/>
                <a:ea typeface="Helvetica" charset="0"/>
                <a:cs typeface="Helvetica" charset="0"/>
              </a:rPr>
              <a:t>timestamp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dist.: occupied trip dist.</a:t>
            </a:r>
          </a:p>
          <a:p>
            <a:pPr marL="342900" indent="-342900">
              <a:buFont typeface="Wingdings" charset="2"/>
              <a:buChar char="q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Wingdings" charset="2"/>
              <a:buChar char="q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Wingdings" charset="2"/>
              <a:buChar char="q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EAV taxis	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location: drop-off GPS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time: drop-off timestamp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dist.: estimated trip dist.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381000" y="1418561"/>
            <a:ext cx="3931507" cy="4515492"/>
            <a:chOff x="381000" y="1418561"/>
            <a:chExt cx="3931507" cy="4515492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05" t="4445" r="16967" b="12222"/>
            <a:stretch/>
          </p:blipFill>
          <p:spPr>
            <a:xfrm>
              <a:off x="1145234" y="1452355"/>
              <a:ext cx="288000" cy="480000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05" t="4445" r="16967" b="12222"/>
            <a:stretch/>
          </p:blipFill>
          <p:spPr>
            <a:xfrm>
              <a:off x="3140528" y="1763729"/>
              <a:ext cx="288000" cy="480000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05" t="4445" r="16967" b="12222"/>
            <a:stretch/>
          </p:blipFill>
          <p:spPr>
            <a:xfrm>
              <a:off x="497234" y="2537065"/>
              <a:ext cx="288000" cy="480000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05" t="4445" r="16967" b="12222"/>
            <a:stretch/>
          </p:blipFill>
          <p:spPr>
            <a:xfrm>
              <a:off x="2420528" y="2840591"/>
              <a:ext cx="288000" cy="480000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05" t="4445" r="16967" b="12222"/>
            <a:stretch/>
          </p:blipFill>
          <p:spPr>
            <a:xfrm>
              <a:off x="890834" y="3668964"/>
              <a:ext cx="288000" cy="480000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05" t="4445" r="16967" b="12222"/>
            <a:stretch/>
          </p:blipFill>
          <p:spPr>
            <a:xfrm>
              <a:off x="3416988" y="3868201"/>
              <a:ext cx="288000" cy="480000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05" t="4445" r="16967" b="12222"/>
            <a:stretch/>
          </p:blipFill>
          <p:spPr>
            <a:xfrm>
              <a:off x="1772528" y="4666467"/>
              <a:ext cx="288000" cy="480000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05" t="4445" r="16967" b="12222"/>
            <a:stretch/>
          </p:blipFill>
          <p:spPr>
            <a:xfrm>
              <a:off x="381000" y="5172835"/>
              <a:ext cx="288000" cy="480000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05" t="4445" r="16967" b="12222"/>
            <a:stretch/>
          </p:blipFill>
          <p:spPr>
            <a:xfrm>
              <a:off x="2924528" y="5288460"/>
              <a:ext cx="288000" cy="480000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0528" y="1418561"/>
              <a:ext cx="720000" cy="262588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0106" y="2637666"/>
              <a:ext cx="720000" cy="262588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2" y="2249545"/>
              <a:ext cx="720000" cy="262588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528" y="3354499"/>
              <a:ext cx="720000" cy="262588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300" y="4279132"/>
              <a:ext cx="720000" cy="262588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057" y="4644040"/>
              <a:ext cx="720000" cy="262588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2700" y="5334031"/>
              <a:ext cx="720000" cy="262588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6988" y="5671465"/>
              <a:ext cx="720000" cy="262588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2507" y="3350407"/>
              <a:ext cx="720000" cy="262588"/>
            </a:xfrm>
            <a:prstGeom prst="rect">
              <a:avLst/>
            </a:prstGeom>
          </p:spPr>
        </p:pic>
        <p:cxnSp>
          <p:nvCxnSpPr>
            <p:cNvPr id="100" name="Straight Arrow Connector 99"/>
            <p:cNvCxnSpPr>
              <a:stCxn id="81" idx="3"/>
              <a:endCxn id="94" idx="2"/>
            </p:cNvCxnSpPr>
            <p:nvPr/>
          </p:nvCxnSpPr>
          <p:spPr bwMode="auto">
            <a:xfrm flipV="1">
              <a:off x="1178834" y="3617087"/>
              <a:ext cx="593694" cy="29187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Straight Arrow Connector 100"/>
            <p:cNvCxnSpPr>
              <a:stCxn id="87" idx="2"/>
              <a:endCxn id="92" idx="0"/>
            </p:cNvCxnSpPr>
            <p:nvPr/>
          </p:nvCxnSpPr>
          <p:spPr bwMode="auto">
            <a:xfrm>
              <a:off x="3284528" y="2243729"/>
              <a:ext cx="385578" cy="39393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Straight Arrow Connector 101"/>
            <p:cNvCxnSpPr>
              <a:stCxn id="99" idx="2"/>
              <a:endCxn id="79" idx="3"/>
            </p:cNvCxnSpPr>
            <p:nvPr/>
          </p:nvCxnSpPr>
          <p:spPr bwMode="auto">
            <a:xfrm flipH="1">
              <a:off x="3704988" y="3612995"/>
              <a:ext cx="247519" cy="49520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3" name="Straight Arrow Connector 102"/>
            <p:cNvCxnSpPr>
              <a:stCxn id="95" idx="0"/>
              <a:endCxn id="83" idx="2"/>
            </p:cNvCxnSpPr>
            <p:nvPr/>
          </p:nvCxnSpPr>
          <p:spPr bwMode="auto">
            <a:xfrm flipH="1" flipV="1">
              <a:off x="2564528" y="3320591"/>
              <a:ext cx="165772" cy="9585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Straight Arrow Connector 103"/>
            <p:cNvCxnSpPr>
              <a:stCxn id="93" idx="1"/>
              <a:endCxn id="85" idx="3"/>
            </p:cNvCxnSpPr>
            <p:nvPr/>
          </p:nvCxnSpPr>
          <p:spPr bwMode="auto">
            <a:xfrm flipH="1">
              <a:off x="785234" y="2380839"/>
              <a:ext cx="671338" cy="3962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Straight Arrow Connector 104"/>
            <p:cNvCxnSpPr>
              <a:stCxn id="89" idx="3"/>
              <a:endCxn id="91" idx="1"/>
            </p:cNvCxnSpPr>
            <p:nvPr/>
          </p:nvCxnSpPr>
          <p:spPr bwMode="auto">
            <a:xfrm flipV="1">
              <a:off x="1433234" y="1549855"/>
              <a:ext cx="627294" cy="1425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Straight Arrow Connector 105"/>
            <p:cNvCxnSpPr>
              <a:stCxn id="96" idx="3"/>
              <a:endCxn id="77" idx="1"/>
            </p:cNvCxnSpPr>
            <p:nvPr/>
          </p:nvCxnSpPr>
          <p:spPr bwMode="auto">
            <a:xfrm>
              <a:off x="1397057" y="4775334"/>
              <a:ext cx="375471" cy="1311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Straight Arrow Connector 106"/>
            <p:cNvCxnSpPr>
              <a:stCxn id="97" idx="1"/>
              <a:endCxn id="75" idx="3"/>
            </p:cNvCxnSpPr>
            <p:nvPr/>
          </p:nvCxnSpPr>
          <p:spPr bwMode="auto">
            <a:xfrm flipH="1" flipV="1">
              <a:off x="669000" y="5412835"/>
              <a:ext cx="1133700" cy="524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Straight Arrow Connector 107"/>
            <p:cNvCxnSpPr>
              <a:stCxn id="98" idx="1"/>
              <a:endCxn id="73" idx="3"/>
            </p:cNvCxnSpPr>
            <p:nvPr/>
          </p:nvCxnSpPr>
          <p:spPr bwMode="auto">
            <a:xfrm flipH="1" flipV="1">
              <a:off x="3212528" y="5528460"/>
              <a:ext cx="204460" cy="27429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for Simulation</a:t>
            </a:r>
          </a:p>
        </p:txBody>
      </p:sp>
    </p:spTree>
    <p:extLst>
      <p:ext uri="{BB962C8B-B14F-4D97-AF65-F5344CB8AC3E}">
        <p14:creationId xmlns:p14="http://schemas.microsoft.com/office/powerpoint/2010/main" val="67883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Charging Stations in NYC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961509" y="1114149"/>
            <a:ext cx="5220982" cy="5136057"/>
            <a:chOff x="1732909" y="1114149"/>
            <a:chExt cx="5220982" cy="513605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2909" y="1114149"/>
              <a:ext cx="5220982" cy="4770343"/>
            </a:xfrm>
            <a:prstGeom prst="rect">
              <a:avLst/>
            </a:prstGeom>
          </p:spPr>
        </p:pic>
        <p:sp>
          <p:nvSpPr>
            <p:cNvPr id="8" name="TextBox 7"/>
            <p:cNvSpPr txBox="1">
              <a:spLocks/>
            </p:cNvSpPr>
            <p:nvPr/>
          </p:nvSpPr>
          <p:spPr>
            <a:xfrm>
              <a:off x="1828800" y="1215447"/>
              <a:ext cx="2209800" cy="830997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algn="l"/>
              <a:r>
                <a:rPr lang="en-US" dirty="0"/>
                <a:t>310 charging stations;</a:t>
              </a:r>
            </a:p>
            <a:p>
              <a:pPr algn="l"/>
              <a:r>
                <a:rPr lang="en-US" dirty="0"/>
                <a:t>assume 50 kW fast chargers.</a:t>
              </a:r>
            </a:p>
          </p:txBody>
        </p:sp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3448050" y="5942429"/>
              <a:ext cx="1790700" cy="307777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r>
                <a:rPr lang="en-US" sz="1400" dirty="0"/>
                <a:t>Source: US DOE</a:t>
              </a:r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0797"/>
              </p:ext>
            </p:extLst>
          </p:nvPr>
        </p:nvGraphicFramePr>
        <p:xfrm>
          <a:off x="0" y="6309360"/>
          <a:ext cx="914400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Introduction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Simulation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Optimization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Results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Summary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141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772400" cy="735100"/>
          </a:xfrm>
        </p:spPr>
        <p:txBody>
          <a:bodyPr/>
          <a:lstStyle/>
          <a:p>
            <a:r>
              <a:rPr lang="en-US" dirty="0"/>
              <a:t>Simulation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0" y="6309360"/>
          <a:ext cx="914400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Introduction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Simulation</a:t>
                      </a:r>
                    </a:p>
                  </a:txBody>
                  <a:tcPr anchor="ctr">
                    <a:solidFill>
                      <a:srgbClr val="CE11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Optimization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Results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Summary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051F30E1-C393-4C61-9F3B-F019CDCC6274}"/>
              </a:ext>
            </a:extLst>
          </p:cNvPr>
          <p:cNvSpPr txBox="1">
            <a:spLocks/>
          </p:cNvSpPr>
          <p:nvPr/>
        </p:nvSpPr>
        <p:spPr>
          <a:xfrm>
            <a:off x="3390900" y="762000"/>
            <a:ext cx="2362200" cy="338554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generate 500 EAV taxis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7A83A2B-F139-4F8D-9CC2-D93718EB4B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05500" y="685800"/>
                <a:ext cx="3238500" cy="523220"/>
              </a:xfrm>
              <a:prstGeom prst="rect">
                <a:avLst/>
              </a:prstGeom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keep initial locations &amp; timestamps</a:t>
                </a:r>
              </a:p>
              <a:p>
                <a:r>
                  <a:rPr lang="en-US" sz="1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set random initial SOC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en-US" sz="1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[10%, 100%]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7A83A2B-F139-4F8D-9CC2-D93718EB4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00" y="685800"/>
                <a:ext cx="3238500" cy="523220"/>
              </a:xfrm>
              <a:prstGeom prst="rect">
                <a:avLst/>
              </a:prstGeom>
              <a:blipFill>
                <a:blip r:embed="rId2"/>
                <a:stretch>
                  <a:fillRect l="-565" t="-2353" b="-1176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32864F1E-02E7-4466-A433-36E5321144F9}"/>
              </a:ext>
            </a:extLst>
          </p:cNvPr>
          <p:cNvSpPr txBox="1">
            <a:spLocks/>
          </p:cNvSpPr>
          <p:nvPr/>
        </p:nvSpPr>
        <p:spPr>
          <a:xfrm>
            <a:off x="4032000" y="1344649"/>
            <a:ext cx="1080000" cy="338554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sz="1600" dirty="0"/>
              <a:t>waiting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78AA584-DF39-4982-87EE-34B527579D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42393" y="1927298"/>
                <a:ext cx="4059214" cy="584775"/>
              </a:xfrm>
              <a:prstGeom prst="rect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800">
                    <a:latin typeface="Helvetica" panose="020B0604020202020204" pitchFamily="34" charset="0"/>
                    <a:cs typeface="Helvetica" panose="020B0604020202020204" pitchFamily="34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charset="0"/>
                      </a:rPr>
                      <m:t>𝐽</m:t>
                    </m:r>
                  </m:oMath>
                </a14:m>
                <a:r>
                  <a:rPr lang="en-US" sz="1600" dirty="0"/>
                  <a:t> unserved requests &amp;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</a:rPr>
                      <m:t>𝐼</m:t>
                    </m:r>
                  </m:oMath>
                </a14:m>
                <a:r>
                  <a:rPr lang="en-US" sz="1600" dirty="0"/>
                  <a:t> available taxis 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optimize dispatch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78AA584-DF39-4982-87EE-34B527579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393" y="1927298"/>
                <a:ext cx="4059214" cy="584775"/>
              </a:xfrm>
              <a:prstGeom prst="rect">
                <a:avLst/>
              </a:prstGeom>
              <a:blipFill>
                <a:blip r:embed="rId3"/>
                <a:stretch>
                  <a:fillRect t="-2020" b="-10101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A9C19125-7CB7-4CCF-91BD-016367971CDE}"/>
              </a:ext>
            </a:extLst>
          </p:cNvPr>
          <p:cNvSpPr txBox="1">
            <a:spLocks/>
          </p:cNvSpPr>
          <p:nvPr/>
        </p:nvSpPr>
        <p:spPr>
          <a:xfrm>
            <a:off x="4032000" y="2861846"/>
            <a:ext cx="1080000" cy="338554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sz="1600" dirty="0"/>
              <a:t>called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C41E7E-D014-4799-9326-B1BF5417204D}"/>
              </a:ext>
            </a:extLst>
          </p:cNvPr>
          <p:cNvSpPr txBox="1">
            <a:spLocks/>
          </p:cNvSpPr>
          <p:nvPr/>
        </p:nvSpPr>
        <p:spPr>
          <a:xfrm>
            <a:off x="4014000" y="3395246"/>
            <a:ext cx="1116000" cy="338554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sz="1600" dirty="0"/>
              <a:t>occupied</a:t>
            </a: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672741B7-DC15-4573-949C-DF2107FD6CCB}"/>
              </a:ext>
            </a:extLst>
          </p:cNvPr>
          <p:cNvSpPr/>
          <p:nvPr/>
        </p:nvSpPr>
        <p:spPr bwMode="auto">
          <a:xfrm>
            <a:off x="3290360" y="3921466"/>
            <a:ext cx="2563280" cy="1161633"/>
          </a:xfrm>
          <a:prstGeom prst="diamond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SOC≥10% at drop-off?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4BA09E-7C20-4E55-A253-136F9586FD75}"/>
              </a:ext>
            </a:extLst>
          </p:cNvPr>
          <p:cNvSpPr txBox="1">
            <a:spLocks/>
          </p:cNvSpPr>
          <p:nvPr/>
        </p:nvSpPr>
        <p:spPr>
          <a:xfrm>
            <a:off x="3295650" y="5327194"/>
            <a:ext cx="2552700" cy="338554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sz="1600" dirty="0"/>
              <a:t>going to charging stations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000461-B34B-460C-886C-83E550DD1BE3}"/>
              </a:ext>
            </a:extLst>
          </p:cNvPr>
          <p:cNvSpPr txBox="1">
            <a:spLocks/>
          </p:cNvSpPr>
          <p:nvPr/>
        </p:nvSpPr>
        <p:spPr>
          <a:xfrm>
            <a:off x="3416700" y="5909846"/>
            <a:ext cx="2310600" cy="338554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sz="1600" dirty="0"/>
              <a:t>charging to 100% SOC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DADAB27-2428-4CDB-A76A-EB6CD6372C78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 bwMode="auto">
          <a:xfrm>
            <a:off x="4572000" y="1100554"/>
            <a:ext cx="0" cy="2440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E11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9A3C0C9-C526-46B5-B0D8-BC8BA38F7464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 bwMode="auto">
          <a:xfrm>
            <a:off x="4572000" y="1683203"/>
            <a:ext cx="0" cy="2440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E11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F9F55B5-08E3-4DDC-99E9-9D166A373E40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 bwMode="auto">
          <a:xfrm>
            <a:off x="4572000" y="2512073"/>
            <a:ext cx="0" cy="34977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E11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1B98F4-2DAF-44CA-A799-6ED197A1CDB2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 bwMode="auto">
          <a:xfrm>
            <a:off x="4572000" y="3200400"/>
            <a:ext cx="0" cy="19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E11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A97B9B-7980-4CE2-8CF7-4C8A8FF247E8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 bwMode="auto">
          <a:xfrm>
            <a:off x="4572000" y="3733800"/>
            <a:ext cx="0" cy="1876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E11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277B9F1-F717-46CC-826A-F2DB33B08AFE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 bwMode="auto">
          <a:xfrm>
            <a:off x="4572000" y="5083099"/>
            <a:ext cx="0" cy="2440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E11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0156AA-67F8-4142-B4D5-81A6BCCA85F2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 bwMode="auto">
          <a:xfrm>
            <a:off x="4572000" y="5665748"/>
            <a:ext cx="0" cy="2440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E11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Elbow Connector 22">
            <a:extLst>
              <a:ext uri="{FF2B5EF4-FFF2-40B4-BE49-F238E27FC236}">
                <a16:creationId xmlns:a16="http://schemas.microsoft.com/office/drawing/2014/main" id="{550484A2-6B23-428A-AB39-FE03384F9EC1}"/>
              </a:ext>
            </a:extLst>
          </p:cNvPr>
          <p:cNvCxnSpPr>
            <a:cxnSpLocks/>
            <a:stCxn id="32" idx="1"/>
            <a:endCxn id="31" idx="1"/>
          </p:cNvCxnSpPr>
          <p:nvPr/>
        </p:nvCxnSpPr>
        <p:spPr bwMode="auto">
          <a:xfrm rot="10800000" flipH="1">
            <a:off x="2542392" y="1513926"/>
            <a:ext cx="1489607" cy="705760"/>
          </a:xfrm>
          <a:prstGeom prst="bentConnector3">
            <a:avLst>
              <a:gd name="adj1" fmla="val -30379"/>
            </a:avLst>
          </a:prstGeom>
          <a:solidFill>
            <a:schemeClr val="accent1"/>
          </a:solidFill>
          <a:ln w="19050" cap="flat" cmpd="sng" algn="ctr">
            <a:solidFill>
              <a:srgbClr val="CE112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A96AF9C-CF18-4CAD-A3CF-A2E8E4A9730D}"/>
              </a:ext>
            </a:extLst>
          </p:cNvPr>
          <p:cNvSpPr txBox="1"/>
          <p:nvPr/>
        </p:nvSpPr>
        <p:spPr>
          <a:xfrm>
            <a:off x="838200" y="1728306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not assigned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1323F2-C41B-47FD-A933-45BE1532FDD1}"/>
              </a:ext>
            </a:extLst>
          </p:cNvPr>
          <p:cNvSpPr txBox="1"/>
          <p:nvPr/>
        </p:nvSpPr>
        <p:spPr>
          <a:xfrm>
            <a:off x="4648200" y="25146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assigned</a:t>
            </a:r>
          </a:p>
        </p:txBody>
      </p:sp>
      <p:cxnSp>
        <p:nvCxnSpPr>
          <p:cNvPr id="68" name="Elbow Connector 38">
            <a:extLst>
              <a:ext uri="{FF2B5EF4-FFF2-40B4-BE49-F238E27FC236}">
                <a16:creationId xmlns:a16="http://schemas.microsoft.com/office/drawing/2014/main" id="{AA38B25F-16D6-47EA-9C4B-A2CA87969795}"/>
              </a:ext>
            </a:extLst>
          </p:cNvPr>
          <p:cNvCxnSpPr>
            <a:cxnSpLocks/>
            <a:stCxn id="35" idx="3"/>
            <a:endCxn id="31" idx="3"/>
          </p:cNvCxnSpPr>
          <p:nvPr/>
        </p:nvCxnSpPr>
        <p:spPr bwMode="auto">
          <a:xfrm flipH="1" flipV="1">
            <a:off x="5112000" y="1513926"/>
            <a:ext cx="741640" cy="2988357"/>
          </a:xfrm>
          <a:prstGeom prst="bentConnector3">
            <a:avLst>
              <a:gd name="adj1" fmla="val -169216"/>
            </a:avLst>
          </a:prstGeom>
          <a:solidFill>
            <a:schemeClr val="accent1"/>
          </a:solidFill>
          <a:ln w="19050" cap="flat" cmpd="sng" algn="ctr">
            <a:solidFill>
              <a:srgbClr val="CE112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81E28ED-7376-4246-BEF7-CF78CFE7341A}"/>
              </a:ext>
            </a:extLst>
          </p:cNvPr>
          <p:cNvSpPr txBox="1"/>
          <p:nvPr/>
        </p:nvSpPr>
        <p:spPr>
          <a:xfrm>
            <a:off x="6172200" y="4183558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yes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AEF1E0B-8C9C-4405-AC76-2FBCBF18CDDF}"/>
              </a:ext>
            </a:extLst>
          </p:cNvPr>
          <p:cNvSpPr txBox="1"/>
          <p:nvPr/>
        </p:nvSpPr>
        <p:spPr>
          <a:xfrm>
            <a:off x="4587819" y="5026223"/>
            <a:ext cx="44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no</a:t>
            </a:r>
          </a:p>
        </p:txBody>
      </p:sp>
      <p:cxnSp>
        <p:nvCxnSpPr>
          <p:cNvPr id="74" name="Elbow Connector 38">
            <a:extLst>
              <a:ext uri="{FF2B5EF4-FFF2-40B4-BE49-F238E27FC236}">
                <a16:creationId xmlns:a16="http://schemas.microsoft.com/office/drawing/2014/main" id="{BAEADD31-335D-4F61-998C-6ED518E479E5}"/>
              </a:ext>
            </a:extLst>
          </p:cNvPr>
          <p:cNvCxnSpPr>
            <a:cxnSpLocks/>
            <a:stCxn id="37" idx="3"/>
            <a:endCxn id="31" idx="3"/>
          </p:cNvCxnSpPr>
          <p:nvPr/>
        </p:nvCxnSpPr>
        <p:spPr bwMode="auto">
          <a:xfrm flipH="1" flipV="1">
            <a:off x="5112000" y="1513926"/>
            <a:ext cx="615300" cy="4565197"/>
          </a:xfrm>
          <a:prstGeom prst="bentConnector3">
            <a:avLst>
              <a:gd name="adj1" fmla="val -310111"/>
            </a:avLst>
          </a:prstGeom>
          <a:solidFill>
            <a:schemeClr val="accent1"/>
          </a:solidFill>
          <a:ln w="19050" cap="flat" cmpd="sng" algn="ctr">
            <a:solidFill>
              <a:srgbClr val="CE1126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5300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64" grpId="0"/>
      <p:bldP spid="67" grpId="0"/>
      <p:bldP spid="69" grpId="0"/>
      <p:bldP spid="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447800"/>
                <a:ext cx="7620000" cy="9906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 available taxis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400" dirty="0"/>
                  <a:t> unserved requests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Define binary decision variables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447800"/>
                <a:ext cx="7620000" cy="990600"/>
              </a:xfrm>
              <a:blipFill>
                <a:blip r:embed="rId2"/>
                <a:stretch>
                  <a:fillRect l="-1200" t="-4321" b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535437"/>
              </p:ext>
            </p:extLst>
          </p:nvPr>
        </p:nvGraphicFramePr>
        <p:xfrm>
          <a:off x="0" y="6309360"/>
          <a:ext cx="914400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Introduction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Simulation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Optimization</a:t>
                      </a:r>
                    </a:p>
                  </a:txBody>
                  <a:tcPr anchor="ctr">
                    <a:solidFill>
                      <a:srgbClr val="CE11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Results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Summary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19784" y="2725116"/>
                <a:ext cx="504432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cs typeface="Helvetica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cs typeface="Helvetica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  <a:cs typeface="Helvetica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  <a:cs typeface="Helvetica" panose="020B0604020202020204" pitchFamily="34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784" y="2725116"/>
                <a:ext cx="504432" cy="399084"/>
              </a:xfrm>
              <a:prstGeom prst="rect">
                <a:avLst/>
              </a:prstGeom>
              <a:blipFill>
                <a:blip r:embed="rId3"/>
                <a:stretch>
                  <a:fillRect l="-7317" r="-7317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2000" y="4038600"/>
                <a:ext cx="7467600" cy="1468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8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cs typeface="Helvetica" panose="020B0604020202020204" pitchFamily="34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: index of an available taxi,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cs typeface="Helvetica" panose="020B0604020202020204" pitchFamily="34" charset="0"/>
                      </a:rPr>
                      <m:t>𝑖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∈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𝐼</m:t>
                    </m:r>
                  </m:oMath>
                </a14:m>
                <a:endParaRPr 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lnSpc>
                    <a:spcPct val="108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cs typeface="Helvetica" panose="020B0604020202020204" pitchFamily="34" charset="0"/>
                      </a:rPr>
                      <m:t>𝑗</m:t>
                    </m:r>
                  </m:oMath>
                </a14:m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: index of an unserved request,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dirty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j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∈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𝐽</m:t>
                    </m:r>
                  </m:oMath>
                </a14:m>
                <a:endParaRPr 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lnSpc>
                    <a:spcPct val="108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cs typeface="Helvetica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cs typeface="Helvetica" panose="020B0604020202020204" pitchFamily="34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charset="0"/>
                            <a:cs typeface="Helvetica" panose="020B0604020202020204" pitchFamily="34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charset="0"/>
                            <a:cs typeface="Helvetica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cs typeface="Helvetica" panose="020B0604020202020204" pitchFamily="34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: taxi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cs typeface="Helvetica" panose="020B0604020202020204" pitchFamily="34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picks up request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cs typeface="Helvetica" panose="020B0604020202020204" pitchFamily="34" charset="0"/>
                      </a:rPr>
                      <m:t>𝑗</m:t>
                    </m:r>
                  </m:oMath>
                </a14:m>
                <a:endParaRPr 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lnSpc>
                    <a:spcPct val="108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cs typeface="Helvetica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  <a:cs typeface="Helvetica" panose="020B0604020202020204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 charset="0"/>
                            <a:cs typeface="Helvetica" panose="020B0604020202020204" pitchFamily="34" charset="0"/>
                          </a:rPr>
                          <m:t>,</m:t>
                        </m:r>
                        <m:r>
                          <a:rPr lang="en-US" sz="2000" i="1">
                            <a:latin typeface="Cambria Math" charset="0"/>
                            <a:cs typeface="Helvetica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charset="0"/>
                        <a:cs typeface="Helvetica" panose="020B0604020202020204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charset="0"/>
                        <a:cs typeface="Helvetica" panose="020B0604020202020204" pitchFamily="34" charset="0"/>
                      </a:rPr>
                      <m:t>0</m:t>
                    </m:r>
                  </m:oMath>
                </a14:m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: taxi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cs typeface="Helvetica" panose="020B0604020202020204" pitchFamily="34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does not pick up request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cs typeface="Helvetica" panose="020B0604020202020204" pitchFamily="34" charset="0"/>
                      </a:rPr>
                      <m:t>𝑗</m:t>
                    </m:r>
                  </m:oMath>
                </a14:m>
                <a:endParaRPr 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038600"/>
                <a:ext cx="7467600" cy="1468672"/>
              </a:xfrm>
              <a:prstGeom prst="rect">
                <a:avLst/>
              </a:prstGeom>
              <a:blipFill rotWithShape="0">
                <a:blip r:embed="rId4"/>
                <a:stretch>
                  <a:fillRect l="-327" t="-2083" b="-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78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9600" y="4114800"/>
                <a:ext cx="8458200" cy="1013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8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charset="0"/>
                            <a:cs typeface="Helvetica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cs typeface="Helvetica" panose="020B0604020202020204" pitchFamily="34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charset="0"/>
                            <a:cs typeface="Helvetica" panose="020B0604020202020204" pitchFamily="34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charset="0"/>
                            <a:cs typeface="Helvetica" panose="020B060402020202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sz="2000" b="0" i="1" smtClean="0">
                            <a:latin typeface="Cambria Math" charset="0"/>
                            <a:cs typeface="Helvetica" panose="020B0604020202020204" pitchFamily="34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: cost matrix (1) = time that has been delayed + time for pick-up</a:t>
                </a:r>
              </a:p>
              <a:p>
                <a:pPr>
                  <a:lnSpc>
                    <a:spcPct val="108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charset="0"/>
                            <a:cs typeface="Helvetica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cs typeface="Helvetica" panose="020B060402020202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sz="2000" b="0" i="1" smtClean="0">
                            <a:latin typeface="Cambria Math" charset="0"/>
                            <a:cs typeface="Helvetica" panose="020B0604020202020204" pitchFamily="34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: cost matrix (2) = time that has been delayed +</a:t>
                </a:r>
                <a:r>
                  <a:rPr lang="en-US" sz="2000" dirty="0">
                    <a:solidFill>
                      <a:srgbClr val="C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avg. wait time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114800"/>
                <a:ext cx="8458200" cy="1013739"/>
              </a:xfrm>
              <a:prstGeom prst="rect">
                <a:avLst/>
              </a:prstGeom>
              <a:blipFill rotWithShape="0">
                <a:blip r:embed="rId3"/>
                <a:stretch>
                  <a:fillRect b="-4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246283" y="1419149"/>
            <a:ext cx="6651435" cy="2552181"/>
            <a:chOff x="1074197" y="2326354"/>
            <a:chExt cx="6651435" cy="25521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637954" y="2326354"/>
                  <a:ext cx="5021695" cy="10802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is-IS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charset="0"/>
                                <a:cs typeface="Helvetica" panose="020B0604020202020204" pitchFamily="34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  <a:cs typeface="Helvetica" panose="020B060402020202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  <a:cs typeface="Helvetica" panose="020B0604020202020204" pitchFamily="34" charset="0"/>
                              </a:rPr>
                              <m:t>𝐼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is-IS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charset="0"/>
                                    <a:cs typeface="Helvetica" panose="020B0604020202020204" pitchFamily="34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cs typeface="Helvetica" panose="020B0604020202020204" pitchFamily="34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  <a:cs typeface="Helvetica" panose="020B0604020202020204" pitchFamily="34" charset="0"/>
                                  </a:rPr>
                                  <m:t>𝐽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cs typeface="Helvetica" panose="020B0604020202020204" pitchFamily="34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cs typeface="Helvetica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  <a:cs typeface="Helvetica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  <a:cs typeface="Helvetica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  <a:cs typeface="Helvetica" panose="020B0604020202020204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cs typeface="Helvetica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cs typeface="Helvetica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  <a:cs typeface="Helvetica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  <a:cs typeface="Helvetica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  <m:r>
                          <a:rPr lang="en-US" altLang="zh-CN" b="0" i="1" smtClean="0">
                            <a:latin typeface="Cambria Math" charset="0"/>
                            <a:cs typeface="Helvetica" panose="020B0604020202020204" pitchFamily="34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is-IS" altLang="zh-CN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charset="0"/>
                                <a:cs typeface="Helvetica" panose="020B0604020202020204" pitchFamily="34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charset="0"/>
                                <a:cs typeface="Helvetica" panose="020B060402020202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charset="0"/>
                                <a:cs typeface="Helvetica" panose="020B0604020202020204" pitchFamily="34" charset="0"/>
                              </a:rPr>
                              <m:t>𝐽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  <a:cs typeface="Helvetica" panose="020B0604020202020204" pitchFamily="34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charset="0"/>
                                    <a:cs typeface="Helvetica" panose="020B0604020202020204" pitchFamily="34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  <a:cs typeface="Helvetica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b="0" i="1" smtClean="0">
                                <a:latin typeface="Cambria Math" charset="0"/>
                                <a:cs typeface="Helvetica" panose="020B0604020202020204" pitchFamily="34" charset="0"/>
                              </a:rPr>
                              <m:t>(1−</m:t>
                            </m:r>
                            <m:nary>
                              <m:naryPr>
                                <m:chr m:val="∑"/>
                                <m:ctrlPr>
                                  <a:rPr lang="is-IS" altLang="zh-CN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charset="0"/>
                                    <a:cs typeface="Helvetica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  <a:cs typeface="Helvetica" panose="020B0604020202020204" pitchFamily="34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charset="0"/>
                                    <a:cs typeface="Helvetica" panose="020B0604020202020204" pitchFamily="34" charset="0"/>
                                  </a:rPr>
                                  <m:t>𝐼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  <a:cs typeface="Helvetica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charset="0"/>
                                        <a:cs typeface="Helvetica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charset="0"/>
                                        <a:cs typeface="Helvetica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charset="0"/>
                                        <a:cs typeface="Helvetica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CN" b="0" i="1" smtClean="0">
                                <a:latin typeface="Cambria Math" charset="0"/>
                                <a:cs typeface="Helvetica" panose="020B0604020202020204" pitchFamily="34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7954" y="2326354"/>
                  <a:ext cx="5021695" cy="10802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/>
            <p:cNvSpPr/>
            <p:nvPr/>
          </p:nvSpPr>
          <p:spPr>
            <a:xfrm>
              <a:off x="1074197" y="2665292"/>
              <a:ext cx="14013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Helvetica" charset="0"/>
                  <a:ea typeface="Helvetica" charset="0"/>
                  <a:cs typeface="Helvetica" charset="0"/>
                </a:rPr>
                <a:t>minimize</a:t>
              </a:r>
            </a:p>
          </p:txBody>
        </p:sp>
        <p:sp>
          <p:nvSpPr>
            <p:cNvPr id="8" name="Right Brace 7"/>
            <p:cNvSpPr/>
            <p:nvPr/>
          </p:nvSpPr>
          <p:spPr bwMode="auto">
            <a:xfrm rot="5400000">
              <a:off x="3425821" y="2903309"/>
              <a:ext cx="393983" cy="1606826"/>
            </a:xfrm>
            <a:prstGeom prst="rightBrace">
              <a:avLst/>
            </a:prstGeom>
            <a:noFill/>
            <a:ln w="19050" cap="flat" cmpd="sng" algn="ctr">
              <a:solidFill>
                <a:srgbClr val="CE112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73626" y="3955205"/>
              <a:ext cx="20574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total costs of the requests that can be served</a:t>
              </a:r>
            </a:p>
          </p:txBody>
        </p:sp>
        <p:sp>
          <p:nvSpPr>
            <p:cNvPr id="11" name="Right Brace 10"/>
            <p:cNvSpPr/>
            <p:nvPr/>
          </p:nvSpPr>
          <p:spPr bwMode="auto">
            <a:xfrm rot="5400000">
              <a:off x="6169021" y="2598883"/>
              <a:ext cx="393983" cy="2216426"/>
            </a:xfrm>
            <a:prstGeom prst="rightBrace">
              <a:avLst/>
            </a:prstGeom>
            <a:noFill/>
            <a:ln w="19050" cap="flat" cmpd="sng" algn="ctr">
              <a:solidFill>
                <a:srgbClr val="CE112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40626" y="3946076"/>
              <a:ext cx="238500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total costs of the requests that cannot be served</a:t>
              </a: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833024"/>
              </p:ext>
            </p:extLst>
          </p:nvPr>
        </p:nvGraphicFramePr>
        <p:xfrm>
          <a:off x="0" y="6309360"/>
          <a:ext cx="914400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Introduction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Simulation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Optimization</a:t>
                      </a:r>
                    </a:p>
                  </a:txBody>
                  <a:tcPr anchor="ctr">
                    <a:solidFill>
                      <a:srgbClr val="CE11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Results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Summary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5817510" y="5029199"/>
            <a:ext cx="1650089" cy="790304"/>
            <a:chOff x="5160043" y="5026226"/>
            <a:chExt cx="2118881" cy="916401"/>
          </a:xfrm>
        </p:grpSpPr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5160043" y="5514367"/>
              <a:ext cx="2118881" cy="428260"/>
            </a:xfrm>
            <a:prstGeom prst="rect">
              <a:avLst/>
            </a:prstGeom>
            <a:ln w="190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8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algn="l"/>
              <a:r>
                <a:rPr lang="en-US" dirty="0"/>
                <a:t>differs by area</a:t>
              </a:r>
            </a:p>
          </p:txBody>
        </p:sp>
        <p:cxnSp>
          <p:nvCxnSpPr>
            <p:cNvPr id="20" name="Straight Arrow Connector 19"/>
            <p:cNvCxnSpPr>
              <a:cxnSpLocks/>
              <a:stCxn id="19" idx="0"/>
            </p:cNvCxnSpPr>
            <p:nvPr/>
          </p:nvCxnSpPr>
          <p:spPr bwMode="auto">
            <a:xfrm flipV="1">
              <a:off x="6219484" y="5026226"/>
              <a:ext cx="668047" cy="4881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E1126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15038494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67 CondensedBold"/>
        <a:ea typeface=""/>
        <a:cs typeface=""/>
      </a:majorFont>
      <a:minorFont>
        <a:latin typeface="Univers 67 Condensed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2600" dirty="0">
            <a:latin typeface="Helvetica" charset="0"/>
            <a:ea typeface="Helvetica" charset="0"/>
            <a:cs typeface="Helvetica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CE1126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000" dirty="0" smtClean="0">
            <a:latin typeface="Helvetica" panose="020B0604020202020204" pitchFamily="34" charset="0"/>
            <a:cs typeface="Helvetica" panose="020B0604020202020204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PowerPoint.pot</Template>
  <TotalTime>7362</TotalTime>
  <Words>1064</Words>
  <Application>Microsoft Office PowerPoint</Application>
  <PresentationFormat>On-screen Show (4:3)</PresentationFormat>
  <Paragraphs>333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Geneva</vt:lpstr>
      <vt:lpstr>Univers 67 CondensedBold</vt:lpstr>
      <vt:lpstr>Arial</vt:lpstr>
      <vt:lpstr>Calibri</vt:lpstr>
      <vt:lpstr>Cambria Math</vt:lpstr>
      <vt:lpstr>Helvetica</vt:lpstr>
      <vt:lpstr>Times</vt:lpstr>
      <vt:lpstr>Wingdings</vt:lpstr>
      <vt:lpstr>PowerPoint</vt:lpstr>
      <vt:lpstr>Modeling the Operations of Electric Autonomous Taxis in New York City</vt:lpstr>
      <vt:lpstr>Why Electric Autonomous Taxis?</vt:lpstr>
      <vt:lpstr>Model EAV Taxi Operations</vt:lpstr>
      <vt:lpstr>Taxi Trip Data in NYC</vt:lpstr>
      <vt:lpstr>Assumptions for Simulation</vt:lpstr>
      <vt:lpstr>Charging Stations in NYC</vt:lpstr>
      <vt:lpstr>Simulation Process</vt:lpstr>
      <vt:lpstr>Decision Variables</vt:lpstr>
      <vt:lpstr>Objective Function</vt:lpstr>
      <vt:lpstr>Constraints (1): Sufficient EV Range</vt:lpstr>
      <vt:lpstr>Constraints (2)</vt:lpstr>
      <vt:lpstr>Solver</vt:lpstr>
      <vt:lpstr>Customer Wait Time Distribution</vt:lpstr>
      <vt:lpstr>Total Travel Distance of Taxis</vt:lpstr>
      <vt:lpstr>Ratio of Occupied/Total Travel Distance</vt:lpstr>
      <vt:lpstr>Implications of Fleet Size</vt:lpstr>
      <vt:lpstr>Implications of Fleet Size</vt:lpstr>
      <vt:lpstr>Implications of Electric Range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Jill Thomasson</dc:creator>
  <cp:lastModifiedBy>Hu, Liang [CCE E]</cp:lastModifiedBy>
  <cp:revision>741</cp:revision>
  <dcterms:created xsi:type="dcterms:W3CDTF">2013-11-14T17:36:34Z</dcterms:created>
  <dcterms:modified xsi:type="dcterms:W3CDTF">2017-10-21T19:27:42Z</dcterms:modified>
</cp:coreProperties>
</file>