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2"/>
  </p:notesMasterIdLst>
  <p:sldIdLst>
    <p:sldId id="281" r:id="rId2"/>
    <p:sldId id="278" r:id="rId3"/>
    <p:sldId id="264" r:id="rId4"/>
    <p:sldId id="289" r:id="rId5"/>
    <p:sldId id="292" r:id="rId6"/>
    <p:sldId id="293" r:id="rId7"/>
    <p:sldId id="290" r:id="rId8"/>
    <p:sldId id="294" r:id="rId9"/>
    <p:sldId id="295" r:id="rId10"/>
    <p:sldId id="296" r:id="rId11"/>
    <p:sldId id="297" r:id="rId12"/>
    <p:sldId id="291" r:id="rId13"/>
    <p:sldId id="301" r:id="rId14"/>
    <p:sldId id="298" r:id="rId15"/>
    <p:sldId id="299" r:id="rId16"/>
    <p:sldId id="300" r:id="rId17"/>
    <p:sldId id="302" r:id="rId18"/>
    <p:sldId id="303" r:id="rId19"/>
    <p:sldId id="304" r:id="rId20"/>
    <p:sldId id="30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55" d="100"/>
          <a:sy n="55" d="100"/>
        </p:scale>
        <p:origin x="136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多维数据模型</a:t>
            </a:r>
          </a:p>
        </p:txBody>
      </p:sp>
    </p:spTree>
    <p:extLst>
      <p:ext uri="{BB962C8B-B14F-4D97-AF65-F5344CB8AC3E}">
        <p14:creationId xmlns:p14="http://schemas.microsoft.com/office/powerpoint/2010/main" val="428108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62F20-B377-4505-B5D3-CB291C37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多维数组存储</a:t>
            </a: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D0DB2CC1-FD3F-40B3-8A7D-C944655B78CC}"/>
              </a:ext>
            </a:extLst>
          </p:cNvPr>
          <p:cNvSpPr txBox="1">
            <a:spLocks/>
          </p:cNvSpPr>
          <p:nvPr/>
        </p:nvSpPr>
        <p:spPr>
          <a:xfrm>
            <a:off x="0" y="1549786"/>
            <a:ext cx="9144000" cy="40407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解决不同维的访问效率差别大的方法</a:t>
            </a:r>
            <a:endParaRPr lang="en-US" altLang="zh-CN" dirty="0"/>
          </a:p>
          <a:p>
            <a:pPr lvl="2"/>
            <a:r>
              <a:rPr lang="zh-CN" altLang="en-US" dirty="0"/>
              <a:t>将一个</a:t>
            </a:r>
            <a:r>
              <a:rPr lang="en-US" altLang="zh-CN" dirty="0"/>
              <a:t>n</a:t>
            </a:r>
            <a:r>
              <a:rPr lang="zh-CN" altLang="en-US" dirty="0"/>
              <a:t>维数组分成多个小的</a:t>
            </a:r>
            <a:r>
              <a:rPr lang="en-US" altLang="zh-CN" dirty="0"/>
              <a:t>n</a:t>
            </a:r>
            <a:r>
              <a:rPr lang="zh-CN" altLang="en-US" dirty="0"/>
              <a:t>维数据块（</a:t>
            </a:r>
            <a:r>
              <a:rPr lang="en-US" altLang="zh-CN" dirty="0"/>
              <a:t>chunk</a:t>
            </a:r>
            <a:r>
              <a:rPr lang="zh-CN" altLang="en-US" dirty="0"/>
              <a:t>）的方法。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362A87-CFDB-42EC-BB62-E4AACDEA8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49" y="2415451"/>
            <a:ext cx="4905301" cy="43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7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1BA17-4A38-4328-9784-023C68E2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多维数据存储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8868022-22C5-4744-A20E-1D6D4E6B66B5}"/>
              </a:ext>
            </a:extLst>
          </p:cNvPr>
          <p:cNvSpPr txBox="1">
            <a:spLocks/>
          </p:cNvSpPr>
          <p:nvPr/>
        </p:nvSpPr>
        <p:spPr>
          <a:xfrm>
            <a:off x="-152400" y="1676400"/>
            <a:ext cx="4303036" cy="43641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解决数据稀疏造成空间浪费的问题</a:t>
            </a:r>
            <a:endParaRPr lang="en-US" altLang="zh-CN" dirty="0"/>
          </a:p>
          <a:p>
            <a:pPr lvl="2"/>
            <a:r>
              <a:rPr lang="zh-CN" altLang="en-US" dirty="0"/>
              <a:t>采用数据压缩技术，如头文件压缩方法、</a:t>
            </a:r>
            <a:r>
              <a:rPr lang="en-US" altLang="zh-CN" dirty="0"/>
              <a:t>LZW</a:t>
            </a:r>
            <a:r>
              <a:rPr lang="zh-CN" altLang="en-US" dirty="0"/>
              <a:t>压缩方法等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970855-4948-4B60-B71F-ACD616690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67" y="1549786"/>
            <a:ext cx="2806742" cy="519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8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多维分析操作</a:t>
            </a: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63D2860-C604-416C-9674-FBD06DBEC642}"/>
              </a:ext>
            </a:extLst>
          </p:cNvPr>
          <p:cNvSpPr txBox="1">
            <a:spLocks/>
          </p:cNvSpPr>
          <p:nvPr/>
        </p:nvSpPr>
        <p:spPr>
          <a:xfrm>
            <a:off x="385918" y="2090440"/>
            <a:ext cx="8372163" cy="17571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建立在关系聚集操作上的一组复合操作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基本的分析是求聚集函数（</a:t>
            </a:r>
            <a:r>
              <a:rPr lang="en-US" altLang="zh-CN" dirty="0"/>
              <a:t>aggregation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1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681D9-03B0-4656-AC93-8C6B58E5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多维分析的基础：聚集</a:t>
            </a: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F727D26B-1949-427A-A1DD-C281E0A968E8}"/>
              </a:ext>
            </a:extLst>
          </p:cNvPr>
          <p:cNvSpPr txBox="1">
            <a:spLocks/>
          </p:cNvSpPr>
          <p:nvPr/>
        </p:nvSpPr>
        <p:spPr>
          <a:xfrm>
            <a:off x="0" y="1549785"/>
            <a:ext cx="9144000" cy="24070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例：求第一天的销售总额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In SQL: SELECT sum(amt) From SALE WHERE date =1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CCE984-65AA-4462-90B5-B241B5F32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18316"/>
            <a:ext cx="9144001" cy="218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5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3E8D2-1174-4146-945A-14F9DA44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多维分析的基础：聚集</a:t>
            </a: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85880049-DCBB-428A-8B67-23F8AE8DB545}"/>
              </a:ext>
            </a:extLst>
          </p:cNvPr>
          <p:cNvSpPr txBox="1">
            <a:spLocks/>
          </p:cNvSpPr>
          <p:nvPr/>
        </p:nvSpPr>
        <p:spPr>
          <a:xfrm>
            <a:off x="0" y="1835798"/>
            <a:ext cx="9144000" cy="17571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例：按照每天求销售总额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In SQL: SELECT date, sum(amt) FROM SALE GROUP BY date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A2B6655-923D-4266-BE9F-A7BA3A5EE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7272"/>
            <a:ext cx="6755047" cy="17571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006C21-26D0-4531-945F-A9C0E2F9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47" y="3878988"/>
            <a:ext cx="2405490" cy="119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47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44EC0-0D00-419B-8276-5BEFF941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多维分析的基础：聚集</a:t>
            </a: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14A28C30-0337-405C-840D-2C79A2A22DB7}"/>
              </a:ext>
            </a:extLst>
          </p:cNvPr>
          <p:cNvSpPr txBox="1">
            <a:spLocks/>
          </p:cNvSpPr>
          <p:nvPr/>
        </p:nvSpPr>
        <p:spPr>
          <a:xfrm>
            <a:off x="0" y="1549786"/>
            <a:ext cx="9144000" cy="20200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例：按照每天和产品求销售总额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In SQL:</a:t>
            </a:r>
          </a:p>
          <a:p>
            <a:pPr marL="457200" lvl="1" indent="0">
              <a:buNone/>
            </a:pPr>
            <a:r>
              <a:rPr lang="en-US" altLang="zh-CN" dirty="0"/>
              <a:t>	     SELECT prodld, data, sum(amt) FROM SALE GROUP BY  prodld, data</a:t>
            </a:r>
          </a:p>
        </p:txBody>
      </p:sp>
    </p:spTree>
    <p:extLst>
      <p:ext uri="{BB962C8B-B14F-4D97-AF65-F5344CB8AC3E}">
        <p14:creationId xmlns:p14="http://schemas.microsoft.com/office/powerpoint/2010/main" val="905998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0A21-30C4-4478-94F7-0AE7827F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聚集函数</a:t>
            </a: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10A154A-BB55-4ECA-82C2-AA465B76AB96}"/>
              </a:ext>
            </a:extLst>
          </p:cNvPr>
          <p:cNvSpPr txBox="1">
            <a:spLocks/>
          </p:cNvSpPr>
          <p:nvPr/>
        </p:nvSpPr>
        <p:spPr>
          <a:xfrm>
            <a:off x="0" y="1549785"/>
            <a:ext cx="9144000" cy="48973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分布型</a:t>
            </a:r>
            <a:endParaRPr lang="en-US" altLang="zh-CN" dirty="0"/>
          </a:p>
          <a:p>
            <a:pPr lvl="2"/>
            <a:r>
              <a:rPr lang="zh-CN" altLang="en-US" dirty="0"/>
              <a:t>可以分布计算的聚集函数</a:t>
            </a:r>
            <a:endParaRPr lang="en-US" altLang="zh-CN" dirty="0"/>
          </a:p>
          <a:p>
            <a:pPr lvl="2"/>
            <a:r>
              <a:rPr lang="zh-CN" altLang="en-US" dirty="0"/>
              <a:t>例如：</a:t>
            </a:r>
            <a:r>
              <a:rPr lang="en-US" altLang="zh-CN" dirty="0"/>
              <a:t>sum(), count(), max(), min()</a:t>
            </a:r>
          </a:p>
          <a:p>
            <a:pPr lvl="1"/>
            <a:r>
              <a:rPr lang="zh-CN" altLang="en-US" dirty="0"/>
              <a:t>代数型</a:t>
            </a:r>
            <a:endParaRPr lang="en-US" altLang="zh-CN" dirty="0"/>
          </a:p>
          <a:p>
            <a:pPr lvl="2"/>
            <a:r>
              <a:rPr lang="zh-CN" altLang="en-US" dirty="0"/>
              <a:t>可以由一个具有</a:t>
            </a:r>
            <a:r>
              <a:rPr lang="en-US" altLang="zh-CN" dirty="0"/>
              <a:t>M</a:t>
            </a:r>
            <a:r>
              <a:rPr lang="zh-CN" altLang="en-US" dirty="0"/>
              <a:t>个参数的代数函数计算得到，其中每个参数可以用一个分布型聚集函数得到。</a:t>
            </a:r>
            <a:endParaRPr lang="en-US" altLang="zh-CN" dirty="0"/>
          </a:p>
          <a:p>
            <a:pPr lvl="2"/>
            <a:r>
              <a:rPr lang="zh-CN" altLang="en-US" dirty="0"/>
              <a:t>例如：</a:t>
            </a:r>
            <a:r>
              <a:rPr lang="en-US" altLang="zh-CN" dirty="0"/>
              <a:t>AVG()</a:t>
            </a:r>
          </a:p>
          <a:p>
            <a:pPr lvl="1"/>
            <a:r>
              <a:rPr lang="zh-CN" altLang="en-US" dirty="0"/>
              <a:t>整体型</a:t>
            </a:r>
            <a:endParaRPr lang="en-US" altLang="zh-CN" dirty="0"/>
          </a:p>
          <a:p>
            <a:pPr lvl="2"/>
            <a:r>
              <a:rPr lang="zh-CN" altLang="en-US" dirty="0"/>
              <a:t>描述它的子聚集所需的存储没有一个常数界</a:t>
            </a:r>
            <a:endParaRPr lang="en-US" altLang="zh-CN" dirty="0"/>
          </a:p>
          <a:p>
            <a:pPr lvl="2"/>
            <a:r>
              <a:rPr lang="zh-CN" altLang="en-US" dirty="0"/>
              <a:t>例如：</a:t>
            </a:r>
            <a:r>
              <a:rPr lang="en-US" altLang="zh-CN" dirty="0"/>
              <a:t>median();rank()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6202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23497-A917-438F-8CFB-87DEA2B9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多维分析操作</a:t>
            </a: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24AE3B12-3986-48D8-AE2A-D34444367F4D}"/>
              </a:ext>
            </a:extLst>
          </p:cNvPr>
          <p:cNvSpPr txBox="1">
            <a:spLocks/>
          </p:cNvSpPr>
          <p:nvPr/>
        </p:nvSpPr>
        <p:spPr>
          <a:xfrm>
            <a:off x="0" y="1549786"/>
            <a:ext cx="9143999" cy="247820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3600" dirty="0"/>
              <a:t>切片</a:t>
            </a:r>
            <a:r>
              <a:rPr lang="en-US" altLang="zh-CN" sz="3600" dirty="0"/>
              <a:t>(slice) &amp; </a:t>
            </a:r>
            <a:r>
              <a:rPr lang="zh-CN" altLang="en-US" sz="3600" dirty="0"/>
              <a:t>切块</a:t>
            </a:r>
            <a:r>
              <a:rPr lang="en-US" altLang="zh-CN" sz="3600" dirty="0"/>
              <a:t>(dice)</a:t>
            </a:r>
          </a:p>
          <a:p>
            <a:pPr marL="457200" lvl="1" indent="0">
              <a:buNone/>
            </a:pPr>
            <a:endParaRPr lang="en-US" altLang="zh-CN" sz="3600" dirty="0"/>
          </a:p>
          <a:p>
            <a:pPr lvl="1"/>
            <a:r>
              <a:rPr lang="zh-CN" altLang="en-US" sz="3600" dirty="0"/>
              <a:t>上卷</a:t>
            </a:r>
            <a:r>
              <a:rPr lang="en-US" altLang="zh-CN" sz="3600" dirty="0"/>
              <a:t>(roll-up)</a:t>
            </a:r>
            <a:r>
              <a:rPr lang="zh-CN" altLang="en-US" sz="3600" dirty="0"/>
              <a:t>，下钻</a:t>
            </a:r>
            <a:r>
              <a:rPr lang="en-US" altLang="zh-CN" sz="3600" dirty="0"/>
              <a:t>(drill down)</a:t>
            </a:r>
          </a:p>
          <a:p>
            <a:pPr marL="457200" lvl="1" indent="0">
              <a:buNone/>
            </a:pPr>
            <a:endParaRPr lang="en-US" altLang="zh-CN" sz="3600" dirty="0"/>
          </a:p>
          <a:p>
            <a:pPr lvl="1"/>
            <a:r>
              <a:rPr lang="zh-CN" altLang="en-US" sz="3600" dirty="0"/>
              <a:t>旋转</a:t>
            </a:r>
            <a:r>
              <a:rPr lang="en-US" altLang="zh-CN" sz="3600" dirty="0"/>
              <a:t>(pivoting)</a:t>
            </a:r>
          </a:p>
        </p:txBody>
      </p:sp>
    </p:spTree>
    <p:extLst>
      <p:ext uri="{BB962C8B-B14F-4D97-AF65-F5344CB8AC3E}">
        <p14:creationId xmlns:p14="http://schemas.microsoft.com/office/powerpoint/2010/main" val="3611383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366C3-633E-4F98-BCEF-ADEC3E53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切片</a:t>
            </a:r>
            <a:r>
              <a:rPr lang="en-US" altLang="zh-CN" dirty="0"/>
              <a:t>/</a:t>
            </a:r>
            <a:r>
              <a:rPr lang="zh-CN" altLang="en-US" dirty="0"/>
              <a:t>切块操作</a:t>
            </a: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4B1E30BF-D2E5-47CC-8B6E-01234753A1DE}"/>
              </a:ext>
            </a:extLst>
          </p:cNvPr>
          <p:cNvSpPr txBox="1">
            <a:spLocks/>
          </p:cNvSpPr>
          <p:nvPr/>
        </p:nvSpPr>
        <p:spPr>
          <a:xfrm>
            <a:off x="648182" y="1951544"/>
            <a:ext cx="8372163" cy="17571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实质上对应于</a:t>
            </a:r>
            <a:r>
              <a:rPr lang="en-US" altLang="zh-CN" dirty="0"/>
              <a:t>where/having </a:t>
            </a:r>
            <a:r>
              <a:rPr lang="zh-CN" altLang="en-US" dirty="0"/>
              <a:t>子句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A23432-61A8-4C1B-92A5-36E233554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98" y="2536320"/>
            <a:ext cx="5178404" cy="34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83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E51D6-CB3C-41FB-9774-F22A4D4A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钻取操作</a:t>
            </a: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46468811-2246-42EF-840B-5376EE53E2B5}"/>
              </a:ext>
            </a:extLst>
          </p:cNvPr>
          <p:cNvSpPr txBox="1">
            <a:spLocks/>
          </p:cNvSpPr>
          <p:nvPr/>
        </p:nvSpPr>
        <p:spPr>
          <a:xfrm>
            <a:off x="385918" y="1974694"/>
            <a:ext cx="8372163" cy="17571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钻取操作就是在不同粒度表之间的切换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C6B01F-8D9F-45D8-95BE-9F0254B4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64317"/>
            <a:ext cx="9154711" cy="14535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A90C7A-CB67-4BE2-8E56-98E97B05C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017818"/>
            <a:ext cx="9144002" cy="14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5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6" y="1685677"/>
            <a:ext cx="8372163" cy="2359849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zh-CN" altLang="en-US" sz="2400" dirty="0"/>
              <a:t>数据仓库和</a:t>
            </a:r>
            <a:r>
              <a:rPr lang="en-US" altLang="zh-CN" sz="2400" dirty="0"/>
              <a:t>OLAP</a:t>
            </a:r>
            <a:r>
              <a:rPr lang="zh-CN" altLang="en-US" sz="2400" dirty="0"/>
              <a:t>服务器基于多维数据模型</a:t>
            </a:r>
            <a:endParaRPr lang="en-US" altLang="zh-CN" sz="2400" dirty="0"/>
          </a:p>
          <a:p>
            <a:pPr lvl="1"/>
            <a:r>
              <a:rPr lang="zh-CN" altLang="en-US" sz="2400" dirty="0"/>
              <a:t>多维数据模型将数据看作数据方体（</a:t>
            </a:r>
            <a:r>
              <a:rPr lang="en-US" altLang="zh-CN" sz="2400" dirty="0"/>
              <a:t>Data Cube</a:t>
            </a:r>
            <a:r>
              <a:rPr lang="zh-CN" altLang="en-US" sz="2400" dirty="0"/>
              <a:t>），它通过维（</a:t>
            </a:r>
            <a:r>
              <a:rPr lang="en-US" altLang="zh-CN" sz="2400" dirty="0"/>
              <a:t>dimension</a:t>
            </a:r>
            <a:r>
              <a:rPr lang="zh-CN" altLang="en-US" sz="2400" dirty="0"/>
              <a:t>）和度量（</a:t>
            </a:r>
            <a:r>
              <a:rPr lang="en-US" altLang="zh-CN" sz="2400" dirty="0"/>
              <a:t>measure</a:t>
            </a:r>
            <a:r>
              <a:rPr lang="zh-CN" altLang="en-US" sz="2400" dirty="0"/>
              <a:t>）进行定义。</a:t>
            </a:r>
            <a:endParaRPr lang="en-US" altLang="zh-CN" sz="2400" dirty="0"/>
          </a:p>
          <a:p>
            <a:pPr lvl="1"/>
            <a:r>
              <a:rPr lang="zh-CN" altLang="en-US" sz="2400" dirty="0"/>
              <a:t>维可以有层次</a:t>
            </a:r>
            <a:endParaRPr lang="en-US" altLang="zh-CN" sz="2400" dirty="0"/>
          </a:p>
          <a:p>
            <a:pPr lvl="8"/>
            <a:r>
              <a:rPr lang="zh-CN" altLang="en-US" sz="2400" dirty="0"/>
              <a:t>多维数据模型实际上是把度量看成由维组成的多维空间上的值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多维数据模型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203C5E-AA82-40C7-9665-448625C7A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3429000"/>
            <a:ext cx="3742574" cy="27916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2AAADC-238B-4954-98FC-F1CACF303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95" y="4045527"/>
            <a:ext cx="3397816" cy="217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78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259E6-D82E-4712-94A7-65C0986F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旋转操作</a:t>
            </a: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B290EA78-DE33-4C7D-A89D-3FA67A94187D}"/>
              </a:ext>
            </a:extLst>
          </p:cNvPr>
          <p:cNvSpPr txBox="1">
            <a:spLocks/>
          </p:cNvSpPr>
          <p:nvPr/>
        </p:nvSpPr>
        <p:spPr>
          <a:xfrm>
            <a:off x="277812" y="1979271"/>
            <a:ext cx="8484224" cy="38556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旋转操作就是转动观察数据的视角，提供数据的另一种展现方式。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BE9143-6E2F-43A8-AF77-FAF06A171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48" y="2853722"/>
            <a:ext cx="5122706" cy="15215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AEE534-B8B6-403B-9F44-0C60D7C4B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48" y="4375229"/>
            <a:ext cx="5281118" cy="1912786"/>
          </a:xfrm>
          <a:prstGeom prst="rect">
            <a:avLst/>
          </a:prstGeom>
        </p:spPr>
      </p:pic>
      <p:sp>
        <p:nvSpPr>
          <p:cNvPr id="8" name="内容占位符 4">
            <a:extLst>
              <a:ext uri="{FF2B5EF4-FFF2-40B4-BE49-F238E27FC236}">
                <a16:creationId xmlns:a16="http://schemas.microsoft.com/office/drawing/2014/main" id="{D35C9E10-7E1E-40D0-BF05-7B7DF84A6A17}"/>
              </a:ext>
            </a:extLst>
          </p:cNvPr>
          <p:cNvSpPr txBox="1">
            <a:spLocks/>
          </p:cNvSpPr>
          <p:nvPr/>
        </p:nvSpPr>
        <p:spPr>
          <a:xfrm>
            <a:off x="-308563" y="3429000"/>
            <a:ext cx="2692949" cy="8842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二维旋转</a:t>
            </a:r>
            <a:endParaRPr lang="en-US" altLang="zh-CN" dirty="0"/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74D007D2-19B6-4528-B553-0681105CA8B6}"/>
              </a:ext>
            </a:extLst>
          </p:cNvPr>
          <p:cNvSpPr txBox="1">
            <a:spLocks/>
          </p:cNvSpPr>
          <p:nvPr/>
        </p:nvSpPr>
        <p:spPr>
          <a:xfrm>
            <a:off x="-308563" y="5012483"/>
            <a:ext cx="2692949" cy="8842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三维旋转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368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多维数据模型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F60336C-2FAE-46AE-832B-67F05706A1D6}"/>
              </a:ext>
            </a:extLst>
          </p:cNvPr>
          <p:cNvSpPr txBox="1">
            <a:spLocks/>
          </p:cNvSpPr>
          <p:nvPr/>
        </p:nvSpPr>
        <p:spPr>
          <a:xfrm>
            <a:off x="385918" y="1671823"/>
            <a:ext cx="8372163" cy="49214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sz="2400" dirty="0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7C4CC77C-5A6E-4865-B268-886F861ABE98}"/>
              </a:ext>
            </a:extLst>
          </p:cNvPr>
          <p:cNvSpPr txBox="1">
            <a:spLocks/>
          </p:cNvSpPr>
          <p:nvPr/>
        </p:nvSpPr>
        <p:spPr>
          <a:xfrm>
            <a:off x="385917" y="1671823"/>
            <a:ext cx="8372163" cy="17571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基于关系数据库</a:t>
            </a:r>
            <a:endParaRPr lang="en-US" altLang="zh-CN" dirty="0"/>
          </a:p>
          <a:p>
            <a:pPr lvl="2"/>
            <a:r>
              <a:rPr lang="zh-CN" altLang="en-US" dirty="0"/>
              <a:t>星型模式</a:t>
            </a:r>
            <a:endParaRPr lang="en-US" altLang="zh-CN" dirty="0"/>
          </a:p>
          <a:p>
            <a:pPr lvl="2"/>
            <a:r>
              <a:rPr lang="zh-CN" altLang="en-US" dirty="0"/>
              <a:t>雪片模式</a:t>
            </a:r>
            <a:endParaRPr lang="en-US" altLang="zh-CN" dirty="0"/>
          </a:p>
          <a:p>
            <a:pPr lvl="2"/>
            <a:r>
              <a:rPr lang="zh-CN" altLang="en-US" dirty="0"/>
              <a:t>事实群模式</a:t>
            </a:r>
            <a:endParaRPr lang="en-US" altLang="zh-CN" dirty="0"/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EB7C6EE2-6847-40E1-A693-F63D9D770E74}"/>
              </a:ext>
            </a:extLst>
          </p:cNvPr>
          <p:cNvSpPr txBox="1">
            <a:spLocks/>
          </p:cNvSpPr>
          <p:nvPr/>
        </p:nvSpPr>
        <p:spPr>
          <a:xfrm>
            <a:off x="385917" y="3722471"/>
            <a:ext cx="8372163" cy="17571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基于多维数组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924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星型模式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35EF1F-FB6C-49DB-A230-94865DC42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4" y="1920835"/>
            <a:ext cx="8760172" cy="396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1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9C870-A971-4C42-AD93-78CAA3D2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雪片模式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17F1EB-265D-4BDE-ADB8-FECE5F8B4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0" y="1898073"/>
            <a:ext cx="9026880" cy="398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1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A9A48-27C3-4AFA-81B7-7F0183E9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事实群模式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F34203-9985-4D2B-9DA9-56CE87EF2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4" y="1936812"/>
            <a:ext cx="8743492" cy="394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9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多维数组存储</a:t>
            </a: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6C5EE20A-B9EF-48A0-8208-56E3FA8935B0}"/>
              </a:ext>
            </a:extLst>
          </p:cNvPr>
          <p:cNvSpPr txBox="1">
            <a:spLocks/>
          </p:cNvSpPr>
          <p:nvPr/>
        </p:nvSpPr>
        <p:spPr>
          <a:xfrm>
            <a:off x="0" y="1812648"/>
            <a:ext cx="9144000" cy="19606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存储方式</a:t>
            </a:r>
            <a:endParaRPr lang="en-US" altLang="zh-CN" dirty="0"/>
          </a:p>
          <a:p>
            <a:pPr lvl="2"/>
            <a:r>
              <a:rPr lang="zh-CN" altLang="en-US" dirty="0"/>
              <a:t>多维数组只存储数据方体的度量值，维值由数组的下标隐式给出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7C04A3-65E1-49C4-8F13-A0DD39DB4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62" y="3429000"/>
            <a:ext cx="8309489" cy="255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00D13-AF14-4097-806F-871BAF6B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3-D Cube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C6746B-5108-4989-AF1F-1B836DA2B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" y="2105892"/>
            <a:ext cx="9064566" cy="34774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3FBC254-51D7-4328-9175-333CBCCE8C1B}"/>
              </a:ext>
            </a:extLst>
          </p:cNvPr>
          <p:cNvSpPr txBox="1"/>
          <p:nvPr/>
        </p:nvSpPr>
        <p:spPr>
          <a:xfrm>
            <a:off x="5666509" y="5583382"/>
            <a:ext cx="285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Dimension=3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546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C929C-FFB9-4306-855A-80CC6401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两种方法的比较</a:t>
            </a: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F47BD7C7-644B-46F0-9FC3-9D4079589534}"/>
              </a:ext>
            </a:extLst>
          </p:cNvPr>
          <p:cNvSpPr txBox="1">
            <a:spLocks/>
          </p:cNvSpPr>
          <p:nvPr/>
        </p:nvSpPr>
        <p:spPr>
          <a:xfrm>
            <a:off x="-213064" y="1549785"/>
            <a:ext cx="4572000" cy="52214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3600" dirty="0"/>
              <a:t>关系存储</a:t>
            </a:r>
            <a:endParaRPr lang="en-US" altLang="zh-CN" sz="3600" dirty="0"/>
          </a:p>
          <a:p>
            <a:pPr lvl="2"/>
            <a:r>
              <a:rPr lang="zh-CN" altLang="en-US" sz="2800" dirty="0">
                <a:solidFill>
                  <a:srgbClr val="FF0000"/>
                </a:solidFill>
              </a:rPr>
              <a:t>适应性、伸缩性和扩展性好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2"/>
            <a:r>
              <a:rPr lang="zh-CN" altLang="en-US" sz="2800" dirty="0">
                <a:solidFill>
                  <a:srgbClr val="FF0000"/>
                </a:solidFill>
              </a:rPr>
              <a:t>不存在稀疏数据问题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2"/>
            <a:r>
              <a:rPr lang="zh-CN" altLang="en-US" sz="2800" dirty="0"/>
              <a:t>访问速度不如多维数组快</a:t>
            </a:r>
            <a:endParaRPr lang="en-US" altLang="zh-CN" sz="2800" dirty="0"/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3A9C3CD2-3F0E-472C-A7E7-23B1B4A78666}"/>
              </a:ext>
            </a:extLst>
          </p:cNvPr>
          <p:cNvSpPr txBox="1">
            <a:spLocks/>
          </p:cNvSpPr>
          <p:nvPr/>
        </p:nvSpPr>
        <p:spPr>
          <a:xfrm>
            <a:off x="4163627" y="1549785"/>
            <a:ext cx="4572000" cy="52214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3600" dirty="0"/>
              <a:t>基于多维数组</a:t>
            </a:r>
            <a:endParaRPr lang="en-US" altLang="zh-CN" sz="3600" dirty="0"/>
          </a:p>
          <a:p>
            <a:pPr lvl="2"/>
            <a:r>
              <a:rPr lang="zh-CN" altLang="en-US" sz="2800" dirty="0">
                <a:solidFill>
                  <a:srgbClr val="FF0000"/>
                </a:solidFill>
              </a:rPr>
              <a:t>存储效率高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2"/>
            <a:r>
              <a:rPr lang="zh-CN" altLang="en-US" sz="2800" dirty="0">
                <a:solidFill>
                  <a:srgbClr val="FF0000"/>
                </a:solidFill>
              </a:rPr>
              <a:t>访问速度快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2"/>
            <a:r>
              <a:rPr lang="zh-CN" altLang="en-US" sz="2800" dirty="0"/>
              <a:t>不同维的访问效率差别很大</a:t>
            </a:r>
            <a:endParaRPr lang="en-US" altLang="zh-CN" sz="2800" dirty="0"/>
          </a:p>
          <a:p>
            <a:pPr lvl="2"/>
            <a:r>
              <a:rPr lang="zh-CN" altLang="en-US" sz="2800" dirty="0"/>
              <a:t>在数据稀疏的情况下由于大量无效值的存在，存储效率下降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86237290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1626</TotalTime>
  <Words>485</Words>
  <Application>Microsoft Office PowerPoint</Application>
  <PresentationFormat>全屏显示(4:3)</PresentationFormat>
  <Paragraphs>76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Calibri</vt:lpstr>
      <vt:lpstr>2016-VI主题</vt:lpstr>
      <vt:lpstr>目录 Contents</vt:lpstr>
      <vt:lpstr>多维数据模型</vt:lpstr>
      <vt:lpstr>多维数据模型</vt:lpstr>
      <vt:lpstr>星型模式</vt:lpstr>
      <vt:lpstr>雪片模式</vt:lpstr>
      <vt:lpstr>事实群模式</vt:lpstr>
      <vt:lpstr>多维数组存储</vt:lpstr>
      <vt:lpstr>3-D Cube</vt:lpstr>
      <vt:lpstr>两种方法的比较</vt:lpstr>
      <vt:lpstr>多维数组存储</vt:lpstr>
      <vt:lpstr>多维数据存储</vt:lpstr>
      <vt:lpstr>多维分析操作</vt:lpstr>
      <vt:lpstr>多维分析的基础：聚集</vt:lpstr>
      <vt:lpstr>多维分析的基础：聚集</vt:lpstr>
      <vt:lpstr>多维分析的基础：聚集</vt:lpstr>
      <vt:lpstr>聚集函数</vt:lpstr>
      <vt:lpstr>多维分析操作</vt:lpstr>
      <vt:lpstr>切片/切块操作</vt:lpstr>
      <vt:lpstr>钻取操作</vt:lpstr>
      <vt:lpstr>旋转操作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朱 家天</cp:lastModifiedBy>
  <cp:revision>88</cp:revision>
  <dcterms:created xsi:type="dcterms:W3CDTF">2016-01-21T16:32:22Z</dcterms:created>
  <dcterms:modified xsi:type="dcterms:W3CDTF">2020-04-22T13:19:43Z</dcterms:modified>
</cp:coreProperties>
</file>