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Arvo"/>
      <p:regular r:id="rId40"/>
      <p:bold r:id="rId41"/>
      <p:italic r:id="rId42"/>
      <p:boldItalic r:id="rId43"/>
    </p:embeddedFont>
    <p:embeddedFont>
      <p:font typeface="Roboto Condensed"/>
      <p:regular r:id="rId44"/>
      <p:bold r:id="rId45"/>
      <p:italic r:id="rId46"/>
      <p:boldItalic r:id="rId47"/>
    </p:embeddedFont>
    <p:embeddedFont>
      <p:font typeface="Roboto Condensed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vo-regular.fntdata"/><Relationship Id="rId42" Type="http://schemas.openxmlformats.org/officeDocument/2006/relationships/font" Target="fonts/Arvo-italic.fntdata"/><Relationship Id="rId41" Type="http://schemas.openxmlformats.org/officeDocument/2006/relationships/font" Target="fonts/Arvo-bold.fntdata"/><Relationship Id="rId44" Type="http://schemas.openxmlformats.org/officeDocument/2006/relationships/font" Target="fonts/RobotoCondensed-regular.fntdata"/><Relationship Id="rId43" Type="http://schemas.openxmlformats.org/officeDocument/2006/relationships/font" Target="fonts/Arvo-boldItalic.fntdata"/><Relationship Id="rId46" Type="http://schemas.openxmlformats.org/officeDocument/2006/relationships/font" Target="fonts/RobotoCondensed-italic.fntdata"/><Relationship Id="rId45" Type="http://schemas.openxmlformats.org/officeDocument/2006/relationships/font" Target="fonts/Roboto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CondensedLight-regular.fntdata"/><Relationship Id="rId47" Type="http://schemas.openxmlformats.org/officeDocument/2006/relationships/font" Target="fonts/RobotoCondensed-boldItalic.fntdata"/><Relationship Id="rId49" Type="http://schemas.openxmlformats.org/officeDocument/2006/relationships/font" Target="fonts/RobotoCondensed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CondensedLight-boldItalic.fntdata"/><Relationship Id="rId50" Type="http://schemas.openxmlformats.org/officeDocument/2006/relationships/font" Target="fonts/RobotoCondensed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7fd696d7c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7fd696d7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7fd696d7c_2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7fd696d7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7fe154791_2_1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7fe154791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7f108392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7f1083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7fe1570d2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7fe1570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7fe1570d2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7fe1570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7f1083920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7f108392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7fe154791_3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7fe154791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7f1083920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7f10839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7fe154791_3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57fe154791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7fe1570d2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7fe1570d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7f1083920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7f10839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7fd696d7c_2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7fd696d7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7fd696d7c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7fd696d7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7f1083920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7f10839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7f1083920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7f108392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656e4249c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656e424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80820f7b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80820f7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7fe154791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7fe15479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7fe1570d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7fe157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7fe154791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7fe15479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656e4249c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656e4249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7fd696d7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7fd696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7fe154791_2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7fe154791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7fd696d7c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7fd696d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material.io/guidelines/resources/roboto-noto-font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twitter.com/googledocs/status/73008724015664332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CX1015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SCIENCE AND ARTIFICIAL INTELLIGENCE MINI PROJECT</a:t>
            </a:r>
            <a:endParaRPr sz="3600"/>
          </a:p>
        </p:txBody>
      </p:sp>
      <p:sp>
        <p:nvSpPr>
          <p:cNvPr id="185" name="Google Shape;185;p11"/>
          <p:cNvSpPr txBox="1"/>
          <p:nvPr/>
        </p:nvSpPr>
        <p:spPr>
          <a:xfrm>
            <a:off x="5090150" y="4221525"/>
            <a:ext cx="4146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7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Team Members: Arjun, Casuarina, Liang Jing</a:t>
            </a:r>
            <a:endParaRPr sz="17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Datasets</a:t>
            </a:r>
            <a:endParaRPr/>
          </a:p>
        </p:txBody>
      </p:sp>
      <p:sp>
        <p:nvSpPr>
          <p:cNvPr id="280" name="Google Shape;280;p20"/>
          <p:cNvSpPr txBox="1"/>
          <p:nvPr>
            <p:ph idx="1" type="body"/>
          </p:nvPr>
        </p:nvSpPr>
        <p:spPr>
          <a:xfrm>
            <a:off x="108225" y="2356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2) Dealing with the NaN values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	</a:t>
            </a:r>
            <a:r>
              <a:rPr lang="en" sz="1800"/>
              <a:t>&gt; Removing GINI Index column</a:t>
            </a:r>
            <a:endParaRPr sz="1800"/>
          </a:p>
        </p:txBody>
      </p:sp>
      <p:sp>
        <p:nvSpPr>
          <p:cNvPr id="281" name="Google Shape;281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150" y="2384525"/>
            <a:ext cx="4805776" cy="275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Datasets</a:t>
            </a:r>
            <a:endParaRPr/>
          </a:p>
        </p:txBody>
      </p:sp>
      <p:sp>
        <p:nvSpPr>
          <p:cNvPr id="288" name="Google Shape;288;p21"/>
          <p:cNvSpPr txBox="1"/>
          <p:nvPr>
            <p:ph idx="1" type="body"/>
          </p:nvPr>
        </p:nvSpPr>
        <p:spPr>
          <a:xfrm>
            <a:off x="70200" y="97750"/>
            <a:ext cx="7353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/>
              <a:t>&gt; Filling the others with the mean values to not affect the basic statistics. </a:t>
            </a:r>
            <a:endParaRPr sz="1800"/>
          </a:p>
        </p:txBody>
      </p:sp>
      <p:sp>
        <p:nvSpPr>
          <p:cNvPr id="289" name="Google Shape;289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0" name="Google Shape;2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600" y="1843481"/>
            <a:ext cx="5492400" cy="3300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/>
          <p:nvPr>
            <p:ph type="ctrTitle"/>
          </p:nvPr>
        </p:nvSpPr>
        <p:spPr>
          <a:xfrm>
            <a:off x="463525" y="2957525"/>
            <a:ext cx="43584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Types of Machine Learning</a:t>
            </a:r>
            <a:endParaRPr sz="3600"/>
          </a:p>
        </p:txBody>
      </p:sp>
      <p:sp>
        <p:nvSpPr>
          <p:cNvPr id="296" name="Google Shape;296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Types of Machine Learning used</a:t>
            </a:r>
            <a:endParaRPr sz="2400"/>
          </a:p>
        </p:txBody>
      </p:sp>
      <p:sp>
        <p:nvSpPr>
          <p:cNvPr id="303" name="Google Shape;303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2921400" y="1736050"/>
            <a:ext cx="2386800" cy="2386800"/>
          </a:xfrm>
          <a:prstGeom prst="diamond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Linear Regression </a:t>
            </a: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 local vs foreign born happiness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991800" y="17360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Linear Regression </a:t>
            </a:r>
            <a:r>
              <a:rPr lang="en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 Singaporean’s happiness</a:t>
            </a:r>
            <a:endParaRPr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4851000" y="1736050"/>
            <a:ext cx="2386800" cy="23868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Anomaly Detection</a:t>
            </a:r>
            <a:r>
              <a:rPr lang="en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happiness score vs supporting variables</a:t>
            </a: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07" name="Google Shape;307;p23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08" name="Google Shape;308;p23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How is it going to reach our objective?</a:t>
            </a:r>
            <a:endParaRPr sz="2400"/>
          </a:p>
        </p:txBody>
      </p:sp>
      <p:sp>
        <p:nvSpPr>
          <p:cNvPr id="324" name="Google Shape;324;p24"/>
          <p:cNvSpPr txBox="1"/>
          <p:nvPr>
            <p:ph idx="1" type="body"/>
          </p:nvPr>
        </p:nvSpPr>
        <p:spPr>
          <a:xfrm>
            <a:off x="814275" y="1479750"/>
            <a:ext cx="64080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Linear Regression</a:t>
            </a:r>
            <a:r>
              <a:rPr lang="en" sz="1800"/>
              <a:t> on local vs foreign born happiness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Figure out which </a:t>
            </a: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supporting factors </a:t>
            </a:r>
            <a:r>
              <a:rPr lang="en" sz="1800"/>
              <a:t>play the big part on making 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▻"/>
            </a:pPr>
            <a:r>
              <a:rPr lang="en" sz="1800"/>
              <a:t>local born happier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▻"/>
            </a:pPr>
            <a:r>
              <a:rPr lang="en" sz="1800"/>
              <a:t>foreign born happier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Predict the happiness using the supporting factors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▻"/>
            </a:pPr>
            <a:r>
              <a:rPr lang="en" sz="1800"/>
              <a:t>countries with happier local born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▻"/>
            </a:pPr>
            <a:r>
              <a:rPr lang="en" sz="1800"/>
              <a:t>countries with happier foreign born</a:t>
            </a:r>
            <a:endParaRPr sz="1800"/>
          </a:p>
        </p:txBody>
      </p:sp>
      <p:sp>
        <p:nvSpPr>
          <p:cNvPr id="325" name="Google Shape;325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229851" y="600223"/>
            <a:ext cx="431767" cy="39522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Linear Regression on </a:t>
            </a:r>
            <a:r>
              <a:rPr lang="en" sz="2400"/>
              <a:t>Countries</a:t>
            </a:r>
            <a:r>
              <a:rPr lang="en" sz="2400"/>
              <a:t> with happier foreign born</a:t>
            </a:r>
            <a:endParaRPr sz="2400"/>
          </a:p>
        </p:txBody>
      </p:sp>
      <p:sp>
        <p:nvSpPr>
          <p:cNvPr id="332" name="Google Shape;332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229851" y="600223"/>
            <a:ext cx="431767" cy="39522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5"/>
          <p:cNvPicPr preferRelativeResize="0"/>
          <p:nvPr/>
        </p:nvPicPr>
        <p:blipFill rotWithShape="1">
          <a:blip r:embed="rId3">
            <a:alphaModFix/>
          </a:blip>
          <a:srcRect b="6628" l="19447" r="14133" t="26687"/>
          <a:stretch/>
        </p:blipFill>
        <p:spPr>
          <a:xfrm>
            <a:off x="4780350" y="1623900"/>
            <a:ext cx="4275552" cy="241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5"/>
          <p:cNvPicPr preferRelativeResize="0"/>
          <p:nvPr/>
        </p:nvPicPr>
        <p:blipFill rotWithShape="1">
          <a:blip r:embed="rId4">
            <a:alphaModFix/>
          </a:blip>
          <a:srcRect b="19352" l="18507" r="15276" t="30499"/>
          <a:stretch/>
        </p:blipFill>
        <p:spPr>
          <a:xfrm>
            <a:off x="75000" y="1547700"/>
            <a:ext cx="4530902" cy="256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Linear Regression on Countries with happier local born</a:t>
            </a:r>
            <a:endParaRPr sz="2400"/>
          </a:p>
        </p:txBody>
      </p:sp>
      <p:sp>
        <p:nvSpPr>
          <p:cNvPr id="341" name="Google Shape;341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229851" y="600223"/>
            <a:ext cx="431767" cy="39522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3" name="Google Shape;343;p26"/>
          <p:cNvPicPr preferRelativeResize="0"/>
          <p:nvPr/>
        </p:nvPicPr>
        <p:blipFill rotWithShape="1">
          <a:blip r:embed="rId3">
            <a:alphaModFix/>
          </a:blip>
          <a:srcRect b="7411" l="20161" r="13692" t="26059"/>
          <a:stretch/>
        </p:blipFill>
        <p:spPr>
          <a:xfrm>
            <a:off x="4881225" y="1808525"/>
            <a:ext cx="4224173" cy="238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6"/>
          <p:cNvPicPr preferRelativeResize="0"/>
          <p:nvPr/>
        </p:nvPicPr>
        <p:blipFill rotWithShape="1">
          <a:blip r:embed="rId4">
            <a:alphaModFix/>
          </a:blip>
          <a:srcRect b="22412" l="19167" r="15571" t="28438"/>
          <a:stretch/>
        </p:blipFill>
        <p:spPr>
          <a:xfrm>
            <a:off x="117875" y="1808525"/>
            <a:ext cx="4763352" cy="238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did everything tie together?</a:t>
            </a:r>
            <a:endParaRPr sz="2400"/>
          </a:p>
        </p:txBody>
      </p:sp>
      <p:sp>
        <p:nvSpPr>
          <p:cNvPr id="350" name="Google Shape;350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5075675" y="1382350"/>
            <a:ext cx="2338200" cy="1850100"/>
          </a:xfrm>
          <a:prstGeom prst="diamond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Singaporean’s happiness</a:t>
            </a:r>
            <a:endParaRPr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975125" y="1382325"/>
            <a:ext cx="2191500" cy="1850100"/>
          </a:xfrm>
          <a:prstGeom prst="diamond">
            <a:avLst/>
          </a:prstGeom>
          <a:noFill/>
          <a:ln cap="flat" cmpd="sng" w="762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</a:t>
            </a:r>
            <a:r>
              <a:rPr b="1"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ocal vs foreign born happiness</a:t>
            </a:r>
            <a:endParaRPr b="1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53" name="Google Shape;353;p27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54" name="Google Shape;354;p27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5" name="Google Shape;365;p27"/>
          <p:cNvSpPr txBox="1"/>
          <p:nvPr/>
        </p:nvSpPr>
        <p:spPr>
          <a:xfrm>
            <a:off x="2236575" y="2970900"/>
            <a:ext cx="38361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Singapore has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happier foreign born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strongest correlated factors for happier foreign born countries were 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health &amp; economy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want to see if Singapore has the same strongest correlated factors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366" name="Google Shape;366;p27"/>
          <p:cNvCxnSpPr>
            <a:stCxn id="352" idx="3"/>
            <a:endCxn id="351" idx="1"/>
          </p:cNvCxnSpPr>
          <p:nvPr/>
        </p:nvCxnSpPr>
        <p:spPr>
          <a:xfrm>
            <a:off x="3166625" y="2307375"/>
            <a:ext cx="1909200" cy="0"/>
          </a:xfrm>
          <a:prstGeom prst="straightConnector1">
            <a:avLst/>
          </a:prstGeom>
          <a:noFill/>
          <a:ln cap="flat" cmpd="sng" w="38100">
            <a:solidFill>
              <a:srgbClr val="3F537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</a:t>
            </a:r>
            <a:r>
              <a:rPr lang="en" sz="2400"/>
              <a:t>ow is it going to reach our objective?</a:t>
            </a:r>
            <a:endParaRPr sz="2400"/>
          </a:p>
        </p:txBody>
      </p:sp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Linear Regression</a:t>
            </a:r>
            <a:r>
              <a:rPr lang="en" sz="1800"/>
              <a:t> on Singaporean’s happiness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Figure out which factors is strongly correlated to happiness score of countries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▰"/>
            </a:pPr>
            <a:r>
              <a:rPr lang="en" sz="1800"/>
              <a:t>Predict Singapore’s happiness score in the next 5 years using the approximated predicted happiness score</a:t>
            </a:r>
            <a:endParaRPr sz="1800"/>
          </a:p>
        </p:txBody>
      </p:sp>
      <p:sp>
        <p:nvSpPr>
          <p:cNvPr id="373" name="Google Shape;373;p2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229851" y="600223"/>
            <a:ext cx="431767" cy="39522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Linear Regression on Singaporean’s happiness</a:t>
            </a:r>
            <a:endParaRPr sz="2400"/>
          </a:p>
        </p:txBody>
      </p:sp>
      <p:sp>
        <p:nvSpPr>
          <p:cNvPr id="380" name="Google Shape;380;p2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229851" y="600223"/>
            <a:ext cx="431767" cy="39522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2" name="Google Shape;3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8775"/>
            <a:ext cx="4913726" cy="367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725" y="1158775"/>
            <a:ext cx="4191677" cy="340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idx="4294967295" type="ctrTitle"/>
          </p:nvPr>
        </p:nvSpPr>
        <p:spPr>
          <a:xfrm>
            <a:off x="1838100" y="2085125"/>
            <a:ext cx="5467800" cy="8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9800"/>
                </a:solidFill>
              </a:rPr>
              <a:t>World Happiness Report</a:t>
            </a:r>
            <a:endParaRPr sz="3600">
              <a:solidFill>
                <a:srgbClr val="FF9800"/>
              </a:solidFill>
            </a:endParaRPr>
          </a:p>
        </p:txBody>
      </p:sp>
      <p:sp>
        <p:nvSpPr>
          <p:cNvPr id="191" name="Google Shape;191;p12"/>
          <p:cNvSpPr txBox="1"/>
          <p:nvPr>
            <p:ph idx="4294967295" type="subTitle"/>
          </p:nvPr>
        </p:nvSpPr>
        <p:spPr>
          <a:xfrm>
            <a:off x="1275150" y="289945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Explore &amp; use the supporting factors to understand the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happiness of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Foreign born</a:t>
            </a:r>
            <a:r>
              <a:rPr lang="en" sz="2000"/>
              <a:t> &amp;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Local born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3" name="Google Shape;193;p12"/>
          <p:cNvGrpSpPr/>
          <p:nvPr/>
        </p:nvGrpSpPr>
        <p:grpSpPr>
          <a:xfrm>
            <a:off x="4032922" y="986318"/>
            <a:ext cx="1142725" cy="1068090"/>
            <a:chOff x="1278900" y="2333250"/>
            <a:chExt cx="381175" cy="381175"/>
          </a:xfrm>
        </p:grpSpPr>
        <p:sp>
          <p:nvSpPr>
            <p:cNvPr id="194" name="Google Shape;194;p1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Singapore’s Predicted Happiness Score for the next 5 years</a:t>
            </a:r>
            <a:endParaRPr sz="2400"/>
          </a:p>
        </p:txBody>
      </p:sp>
      <p:sp>
        <p:nvSpPr>
          <p:cNvPr id="389" name="Google Shape;389;p3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229851" y="600223"/>
            <a:ext cx="431767" cy="39522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625" y="1755975"/>
            <a:ext cx="6956374" cy="331115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0"/>
          <p:cNvSpPr txBox="1"/>
          <p:nvPr/>
        </p:nvSpPr>
        <p:spPr>
          <a:xfrm>
            <a:off x="754463" y="1282575"/>
            <a:ext cx="6770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▰"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Approximated happiness score of 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</a:rPr>
              <a:t>±0.8</a:t>
            </a:r>
            <a:endParaRPr b="1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did everything tie together?</a:t>
            </a:r>
            <a:endParaRPr sz="2400"/>
          </a:p>
        </p:txBody>
      </p:sp>
      <p:sp>
        <p:nvSpPr>
          <p:cNvPr id="398" name="Google Shape;398;p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4641375" y="1806700"/>
            <a:ext cx="2328900" cy="1850100"/>
          </a:xfrm>
          <a:prstGeom prst="diamond">
            <a:avLst/>
          </a:prstGeom>
          <a:solidFill>
            <a:srgbClr val="C7D3E6"/>
          </a:solidFill>
          <a:ln cap="flat" cmpd="sng" w="38100">
            <a:solidFill>
              <a:srgbClr val="92A8C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Happiness Score vs supporting factors</a:t>
            </a:r>
            <a:endParaRPr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0" name="Google Shape;400;p31"/>
          <p:cNvSpPr/>
          <p:nvPr/>
        </p:nvSpPr>
        <p:spPr>
          <a:xfrm>
            <a:off x="814275" y="3115875"/>
            <a:ext cx="2026500" cy="1341900"/>
          </a:xfrm>
          <a:prstGeom prst="diamond">
            <a:avLst/>
          </a:prstGeom>
          <a:noFill/>
          <a:ln cap="flat" cmpd="sng" w="381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 vs foreign born happiness</a:t>
            </a:r>
            <a:endParaRPr sz="12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01" name="Google Shape;401;p31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402" name="Google Shape;402;p31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31"/>
          <p:cNvSpPr txBox="1"/>
          <p:nvPr/>
        </p:nvSpPr>
        <p:spPr>
          <a:xfrm>
            <a:off x="4068375" y="3651625"/>
            <a:ext cx="3462300" cy="1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We have been using Supporting Factors in both of the Linear regression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It is time to understand the factors itself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414" name="Google Shape;414;p31"/>
          <p:cNvCxnSpPr>
            <a:stCxn id="400" idx="3"/>
            <a:endCxn id="399" idx="1"/>
          </p:cNvCxnSpPr>
          <p:nvPr/>
        </p:nvCxnSpPr>
        <p:spPr>
          <a:xfrm flipH="1" rot="10800000">
            <a:off x="2840775" y="2731725"/>
            <a:ext cx="1800600" cy="1055100"/>
          </a:xfrm>
          <a:prstGeom prst="straightConnector1">
            <a:avLst/>
          </a:prstGeom>
          <a:noFill/>
          <a:ln cap="flat" cmpd="sng" w="28575">
            <a:solidFill>
              <a:srgbClr val="3F537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31"/>
          <p:cNvSpPr/>
          <p:nvPr/>
        </p:nvSpPr>
        <p:spPr>
          <a:xfrm>
            <a:off x="814275" y="1540675"/>
            <a:ext cx="2102700" cy="1257600"/>
          </a:xfrm>
          <a:prstGeom prst="diamond">
            <a:avLst/>
          </a:prstGeom>
          <a:noFill/>
          <a:ln cap="flat" cmpd="sng" w="38100">
            <a:solidFill>
              <a:srgbClr val="FF98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Singaporean’s happiness</a:t>
            </a:r>
            <a:endParaRPr sz="12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16" name="Google Shape;416;p31"/>
          <p:cNvCxnSpPr>
            <a:stCxn id="415" idx="3"/>
            <a:endCxn id="399" idx="1"/>
          </p:cNvCxnSpPr>
          <p:nvPr/>
        </p:nvCxnSpPr>
        <p:spPr>
          <a:xfrm>
            <a:off x="2916975" y="2169475"/>
            <a:ext cx="1724400" cy="562200"/>
          </a:xfrm>
          <a:prstGeom prst="straightConnector1">
            <a:avLst/>
          </a:prstGeom>
          <a:noFill/>
          <a:ln cap="flat" cmpd="sng" w="28575">
            <a:solidFill>
              <a:srgbClr val="3F537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is it going to reach our objective?</a:t>
            </a:r>
            <a:endParaRPr sz="2400"/>
          </a:p>
        </p:txBody>
      </p:sp>
      <p:sp>
        <p:nvSpPr>
          <p:cNvPr id="422" name="Google Shape;422;p32"/>
          <p:cNvSpPr txBox="1"/>
          <p:nvPr>
            <p:ph idx="1" type="body"/>
          </p:nvPr>
        </p:nvSpPr>
        <p:spPr>
          <a:xfrm>
            <a:off x="857725" y="1609775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Anomaly Detection</a:t>
            </a:r>
            <a:r>
              <a:rPr lang="en" sz="1800"/>
              <a:t>.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Bivariate</a:t>
            </a:r>
            <a:r>
              <a:rPr lang="en" sz="1800"/>
              <a:t> anomaly detection on Happiness Score with: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▻"/>
            </a:pPr>
            <a:r>
              <a:rPr lang="en" sz="1800"/>
              <a:t>GDP per capita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▻"/>
            </a:pPr>
            <a:r>
              <a:rPr lang="en" sz="1800"/>
              <a:t>Social support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▻"/>
            </a:pPr>
            <a:r>
              <a:rPr lang="en" sz="1800"/>
              <a:t>Freedom to make life choices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▻"/>
            </a:pPr>
            <a:r>
              <a:rPr lang="en" sz="1800"/>
              <a:t>Generosity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▻"/>
            </a:pPr>
            <a:r>
              <a:rPr lang="en" sz="1800"/>
              <a:t>Perceptions of corruption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" name="Google Shape;423;p3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229851" y="600223"/>
            <a:ext cx="431767" cy="39522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</a:t>
            </a:r>
            <a:endParaRPr/>
          </a:p>
        </p:txBody>
      </p:sp>
      <p:sp>
        <p:nvSpPr>
          <p:cNvPr id="430" name="Google Shape;430;p33"/>
          <p:cNvSpPr txBox="1"/>
          <p:nvPr>
            <p:ph idx="1" type="body"/>
          </p:nvPr>
        </p:nvSpPr>
        <p:spPr>
          <a:xfrm>
            <a:off x="689350" y="1311050"/>
            <a:ext cx="6717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Fraction of anomalies : 0.128 (Why?)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Number of neighbours : 20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Library used for anomaly detection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>
                <a:latin typeface="Roboto Condensed"/>
                <a:ea typeface="Roboto Condensed"/>
                <a:cs typeface="Roboto Condensed"/>
                <a:sym typeface="Roboto Condensed"/>
              </a:rPr>
              <a:t> &gt; Import LocalOutlierFactor from sklearn.neighbors</a:t>
            </a:r>
            <a:endParaRPr b="1" i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1" name="Google Shape;431;p3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/>
          <p:nvPr>
            <p:ph type="title"/>
          </p:nvPr>
        </p:nvSpPr>
        <p:spPr>
          <a:xfrm>
            <a:off x="65925" y="392575"/>
            <a:ext cx="64278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 (Happiness Score vs Supporting Factors )</a:t>
            </a:r>
            <a:endParaRPr/>
          </a:p>
        </p:txBody>
      </p:sp>
      <p:sp>
        <p:nvSpPr>
          <p:cNvPr id="437" name="Google Shape;437;p3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8" name="Google Shape;4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1301150"/>
            <a:ext cx="2409101" cy="11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1908" y="1158775"/>
            <a:ext cx="2473825" cy="11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25" y="3944175"/>
            <a:ext cx="2277242" cy="11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8463" y="3944175"/>
            <a:ext cx="2277250" cy="11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9113" y="2358100"/>
            <a:ext cx="2805761" cy="14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4"/>
          <p:cNvSpPr txBox="1"/>
          <p:nvPr/>
        </p:nvSpPr>
        <p:spPr>
          <a:xfrm>
            <a:off x="280550" y="3526575"/>
            <a:ext cx="1975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Perceptions of corruption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44" name="Google Shape;444;p34"/>
          <p:cNvSpPr txBox="1"/>
          <p:nvPr/>
        </p:nvSpPr>
        <p:spPr>
          <a:xfrm>
            <a:off x="4122275" y="1931425"/>
            <a:ext cx="1975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Generosity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45" name="Google Shape;445;p34"/>
          <p:cNvSpPr txBox="1"/>
          <p:nvPr/>
        </p:nvSpPr>
        <p:spPr>
          <a:xfrm>
            <a:off x="6734890" y="2358100"/>
            <a:ext cx="2277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Freedom to make life choices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46" name="Google Shape;446;p34"/>
          <p:cNvSpPr txBox="1"/>
          <p:nvPr/>
        </p:nvSpPr>
        <p:spPr>
          <a:xfrm>
            <a:off x="503650" y="2500475"/>
            <a:ext cx="1975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Social support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7253850" y="3429700"/>
            <a:ext cx="19758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GDP per capita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b="1" lang="en" sz="1800">
                <a:latin typeface="Roboto Condensed"/>
                <a:ea typeface="Roboto Condensed"/>
                <a:cs typeface="Roboto Condensed"/>
                <a:sym typeface="Roboto Condensed"/>
              </a:rPr>
              <a:t>Anomaly Detection</a:t>
            </a:r>
            <a:r>
              <a:rPr lang="en" sz="1800"/>
              <a:t> on Happiness Score vs supporting factors to give us an idea of how these variables act when country has high or </a:t>
            </a:r>
            <a:r>
              <a:rPr lang="en" sz="1800"/>
              <a:t>extremely</a:t>
            </a:r>
            <a:r>
              <a:rPr lang="en" sz="1800"/>
              <a:t> low happiness score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Check for other special cases or data which can be ignored.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3" name="Google Shape;453;p3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4" name="Google Shape;454;p35"/>
          <p:cNvGrpSpPr/>
          <p:nvPr/>
        </p:nvGrpSpPr>
        <p:grpSpPr>
          <a:xfrm>
            <a:off x="240500" y="594716"/>
            <a:ext cx="449190" cy="361927"/>
            <a:chOff x="3932350" y="3714775"/>
            <a:chExt cx="439650" cy="319075"/>
          </a:xfrm>
        </p:grpSpPr>
        <p:sp>
          <p:nvSpPr>
            <p:cNvPr id="455" name="Google Shape;455;p35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35"/>
          <p:cNvSpPr txBox="1"/>
          <p:nvPr>
            <p:ph type="title"/>
          </p:nvPr>
        </p:nvSpPr>
        <p:spPr>
          <a:xfrm>
            <a:off x="814275" y="392575"/>
            <a:ext cx="56901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did we apply ML to reach the objective?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</a:t>
            </a:r>
            <a:r>
              <a:rPr lang="en" sz="2400"/>
              <a:t>ow did we prepare the data?</a:t>
            </a:r>
            <a:endParaRPr sz="2400"/>
          </a:p>
        </p:txBody>
      </p:sp>
      <p:sp>
        <p:nvSpPr>
          <p:cNvPr id="466" name="Google Shape;466;p36"/>
          <p:cNvSpPr txBox="1"/>
          <p:nvPr>
            <p:ph idx="1" type="body"/>
          </p:nvPr>
        </p:nvSpPr>
        <p:spPr>
          <a:xfrm>
            <a:off x="322650" y="1545075"/>
            <a:ext cx="24147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Local vs Foreign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▰"/>
            </a:pPr>
            <a:r>
              <a:rPr lang="en" sz="1500"/>
              <a:t>Finding the </a:t>
            </a: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happiness difference </a:t>
            </a:r>
            <a:r>
              <a:rPr lang="en" sz="1500"/>
              <a:t>for each individual country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▰"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Separate</a:t>
            </a:r>
            <a:r>
              <a:rPr lang="en" sz="1500"/>
              <a:t> the countries with happier local born and the countries with happier foreign born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▰"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Inner join</a:t>
            </a:r>
            <a:r>
              <a:rPr lang="en" sz="1500"/>
              <a:t> to get the supporting factors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7" name="Google Shape;467;p36"/>
          <p:cNvSpPr txBox="1"/>
          <p:nvPr>
            <p:ph idx="2" type="body"/>
          </p:nvPr>
        </p:nvSpPr>
        <p:spPr>
          <a:xfrm>
            <a:off x="3161100" y="1545075"/>
            <a:ext cx="24147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Singapore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▰"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Filter </a:t>
            </a:r>
            <a:r>
              <a:rPr lang="en" sz="1500"/>
              <a:t>out other countries data except for Singapore to focus specifically on it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▰"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Dropping </a:t>
            </a:r>
            <a:r>
              <a:rPr lang="en" sz="1500"/>
              <a:t>any categorical variables for the prediction </a:t>
            </a:r>
            <a:endParaRPr sz="15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68" name="Google Shape;468;p36"/>
          <p:cNvSpPr txBox="1"/>
          <p:nvPr>
            <p:ph idx="3" type="body"/>
          </p:nvPr>
        </p:nvSpPr>
        <p:spPr>
          <a:xfrm>
            <a:off x="5997850" y="1545075"/>
            <a:ext cx="24147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Supporting</a:t>
            </a: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 factors</a:t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▰"/>
            </a:pPr>
            <a:r>
              <a:rPr lang="en" sz="1500"/>
              <a:t> </a:t>
            </a: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Replace</a:t>
            </a:r>
            <a:r>
              <a:rPr lang="en" sz="1500"/>
              <a:t> the NaN values with the mean value so as to not affect the basic statistics.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▰"/>
            </a:pPr>
            <a:r>
              <a:rPr b="1" lang="en" sz="1500">
                <a:latin typeface="Roboto Condensed"/>
                <a:ea typeface="Roboto Condensed"/>
                <a:cs typeface="Roboto Condensed"/>
                <a:sym typeface="Roboto Condensed"/>
              </a:rPr>
              <a:t>Drop</a:t>
            </a:r>
            <a:r>
              <a:rPr lang="en" sz="1500"/>
              <a:t> the GINI Index column due to large NaN values present.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0" name="Google Shape;470;p3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471" name="Google Shape;471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/>
          <p:nvPr>
            <p:ph idx="1" type="body"/>
          </p:nvPr>
        </p:nvSpPr>
        <p:spPr>
          <a:xfrm>
            <a:off x="194250" y="1545075"/>
            <a:ext cx="2466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Local vs Foreign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Plot.ly taught me that I can </a:t>
            </a: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transform my data</a:t>
            </a:r>
            <a:r>
              <a:rPr lang="en" sz="1400"/>
              <a:t> within each code (eg. group by, filter, aggregate)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While cleaning up the data I started to understand the </a:t>
            </a: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different kind of joins </a:t>
            </a:r>
            <a:r>
              <a:rPr lang="en" sz="1400"/>
              <a:t>(eg. outer join, inner join)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3" name="Google Shape;483;p37"/>
          <p:cNvSpPr txBox="1"/>
          <p:nvPr>
            <p:ph idx="2" type="body"/>
          </p:nvPr>
        </p:nvSpPr>
        <p:spPr>
          <a:xfrm>
            <a:off x="3146225" y="1545075"/>
            <a:ext cx="24669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Singapore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Learnt more in depth on  how to make use of linear regression for</a:t>
            </a: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 predictive modelling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Gained more knowledge on how to use Plotly </a:t>
            </a: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graphic objects</a:t>
            </a:r>
            <a:r>
              <a:rPr lang="en" sz="1400"/>
              <a:t> and their functions 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4" name="Google Shape;484;p37"/>
          <p:cNvSpPr txBox="1"/>
          <p:nvPr>
            <p:ph idx="3" type="body"/>
          </p:nvPr>
        </p:nvSpPr>
        <p:spPr>
          <a:xfrm>
            <a:off x="6074050" y="1545075"/>
            <a:ext cx="2466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Supporting factors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Learnt about interesting visualisations such as </a:t>
            </a: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chloropleth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Explored different ways of </a:t>
            </a: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cleaning the dataset</a:t>
            </a:r>
            <a:r>
              <a:rPr lang="en" sz="1400"/>
              <a:t>, and found the most suitable ones.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5" name="Google Shape;485;p3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3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else did we learn/try?</a:t>
            </a:r>
            <a:endParaRPr sz="2400"/>
          </a:p>
        </p:txBody>
      </p:sp>
      <p:grpSp>
        <p:nvGrpSpPr>
          <p:cNvPr id="487" name="Google Shape;487;p37"/>
          <p:cNvGrpSpPr/>
          <p:nvPr/>
        </p:nvGrpSpPr>
        <p:grpSpPr>
          <a:xfrm>
            <a:off x="310208" y="557396"/>
            <a:ext cx="445073" cy="408378"/>
            <a:chOff x="3951850" y="2985350"/>
            <a:chExt cx="407950" cy="416500"/>
          </a:xfrm>
        </p:grpSpPr>
        <p:sp>
          <p:nvSpPr>
            <p:cNvPr id="488" name="Google Shape;488;p3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"/>
          <p:cNvSpPr/>
          <p:nvPr/>
        </p:nvSpPr>
        <p:spPr>
          <a:xfrm>
            <a:off x="3860350" y="860949"/>
            <a:ext cx="4269672" cy="332398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cap="flat" cmpd="sng" w="9525">
            <a:solidFill>
              <a:srgbClr val="92A8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1400"/>
              <a:buFont typeface="Roboto Condensed Light"/>
              <a:buChar char="▰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Countries</a:t>
            </a: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happier foreign born and countries with happier local born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400"/>
              <a:buFont typeface="Roboto Condensed Light"/>
              <a:buChar char="▰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Singaporean happiness prediction</a:t>
            </a:r>
            <a:endParaRPr b="1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1400"/>
              <a:buFont typeface="Roboto Condensed Light"/>
              <a:buChar char="▰"/>
            </a:pPr>
            <a:r>
              <a:rPr lang="en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Understanding of supporting factors</a:t>
            </a:r>
            <a:endParaRPr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98" name="Google Shape;498;p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38"/>
          <p:cNvSpPr txBox="1"/>
          <p:nvPr>
            <p:ph idx="4294967295" type="body"/>
          </p:nvPr>
        </p:nvSpPr>
        <p:spPr>
          <a:xfrm>
            <a:off x="515425" y="1221600"/>
            <a:ext cx="3332400" cy="27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800"/>
                </a:solidFill>
              </a:rPr>
              <a:t>Outcome of our project</a:t>
            </a:r>
            <a:endParaRPr b="1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Explore &amp; use the supporting factors to understand the happiness of Foreign born &amp; Local born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"/>
          <p:cNvSpPr txBox="1"/>
          <p:nvPr>
            <p:ph type="title"/>
          </p:nvPr>
        </p:nvSpPr>
        <p:spPr>
          <a:xfrm>
            <a:off x="77132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Roles</a:t>
            </a:r>
            <a:endParaRPr sz="2400"/>
          </a:p>
        </p:txBody>
      </p:sp>
      <p:sp>
        <p:nvSpPr>
          <p:cNvPr id="505" name="Google Shape;505;p3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6" name="Google Shape;506;p39"/>
          <p:cNvGrpSpPr/>
          <p:nvPr/>
        </p:nvGrpSpPr>
        <p:grpSpPr>
          <a:xfrm rot="10800000">
            <a:off x="759824" y="1382111"/>
            <a:ext cx="2694428" cy="864880"/>
            <a:chOff x="185742" y="1697030"/>
            <a:chExt cx="5165698" cy="1658130"/>
          </a:xfrm>
        </p:grpSpPr>
        <p:sp>
          <p:nvSpPr>
            <p:cNvPr id="507" name="Google Shape;507;p39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LiangJing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11" name="Google Shape;511;p39"/>
          <p:cNvGrpSpPr/>
          <p:nvPr/>
        </p:nvGrpSpPr>
        <p:grpSpPr>
          <a:xfrm rot="10800000">
            <a:off x="2986653" y="1382111"/>
            <a:ext cx="2694428" cy="864880"/>
            <a:chOff x="185742" y="1697030"/>
            <a:chExt cx="5165698" cy="1658130"/>
          </a:xfrm>
        </p:grpSpPr>
        <p:sp>
          <p:nvSpPr>
            <p:cNvPr id="512" name="Google Shape;512;p39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Casuarina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16" name="Google Shape;516;p39"/>
          <p:cNvGrpSpPr/>
          <p:nvPr/>
        </p:nvGrpSpPr>
        <p:grpSpPr>
          <a:xfrm rot="10800000">
            <a:off x="5211546" y="1382111"/>
            <a:ext cx="2694428" cy="864880"/>
            <a:chOff x="185742" y="1697030"/>
            <a:chExt cx="5165698" cy="1658130"/>
          </a:xfrm>
        </p:grpSpPr>
        <p:sp>
          <p:nvSpPr>
            <p:cNvPr id="517" name="Google Shape;517;p39"/>
            <p:cNvSpPr/>
            <p:nvPr/>
          </p:nvSpPr>
          <p:spPr>
            <a:xfrm flipH="1" rot="10800000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Arjun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 flipH="1" rot="10800000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522" name="Google Shape;522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9"/>
          <p:cNvSpPr txBox="1"/>
          <p:nvPr/>
        </p:nvSpPr>
        <p:spPr>
          <a:xfrm>
            <a:off x="759825" y="2379600"/>
            <a:ext cx="2270400" cy="2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 vs Foreign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●"/>
            </a:pPr>
            <a:r>
              <a:rPr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Linear Regression on countries with happier</a:t>
            </a:r>
            <a:endParaRPr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-"/>
            </a:pPr>
            <a:r>
              <a:rPr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Foreign born</a:t>
            </a:r>
            <a:endParaRPr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-"/>
            </a:pPr>
            <a:r>
              <a:rPr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Local born</a:t>
            </a:r>
            <a:endParaRPr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5" name="Google Shape;525;p39"/>
          <p:cNvSpPr txBox="1"/>
          <p:nvPr/>
        </p:nvSpPr>
        <p:spPr>
          <a:xfrm>
            <a:off x="3199705" y="2305600"/>
            <a:ext cx="2270400" cy="18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Singapore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●"/>
            </a:pPr>
            <a:r>
              <a:rPr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Linear Regression on predicted happiness score</a:t>
            </a:r>
            <a:endParaRPr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●"/>
            </a:pPr>
            <a:r>
              <a:rPr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Prediction of Singapore’s happiness score</a:t>
            </a:r>
            <a:endParaRPr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5681075" y="2379600"/>
            <a:ext cx="24699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Supporting Factors</a:t>
            </a:r>
            <a:endParaRPr b="1"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●"/>
            </a:pPr>
            <a:r>
              <a:rPr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Anomaly detection on happiness score vs supporting factors </a:t>
            </a:r>
            <a:endParaRPr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3248"/>
              </a:buClr>
              <a:buSzPts val="1800"/>
              <a:buFont typeface="Roboto Condensed"/>
              <a:buChar char="●"/>
            </a:pPr>
            <a:r>
              <a:rPr lang="en" sz="18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Cleaning of data</a:t>
            </a:r>
            <a:endParaRPr sz="1800"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0"/>
          <p:cNvSpPr txBox="1"/>
          <p:nvPr>
            <p:ph idx="4294967295" type="ctrTitle"/>
          </p:nvPr>
        </p:nvSpPr>
        <p:spPr>
          <a:xfrm>
            <a:off x="1275150" y="2364400"/>
            <a:ext cx="6593700" cy="172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</a:t>
            </a:r>
            <a:endParaRPr sz="6000">
              <a:solidFill>
                <a:srgbClr val="FF98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YOU</a:t>
            </a:r>
            <a:endParaRPr sz="6000">
              <a:solidFill>
                <a:srgbClr val="FF9800"/>
              </a:solidFill>
            </a:endParaRP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34" name="Google Shape;534;p4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/>
          <p:nvPr>
            <p:ph idx="4294967295" type="title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541" name="Google Shape;541;p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42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547" name="Google Shape;547;p42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 flipH="1" rot="10800000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 flipH="1" rot="10800000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fmla="val 0" name="adj"/>
              </a:avLst>
            </a:prstGeom>
            <a:solidFill>
              <a:srgbClr val="92A8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52" name="Google Shape;552;p42"/>
          <p:cNvSpPr txBox="1"/>
          <p:nvPr>
            <p:ph idx="4294967295" type="ctrTitle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553" name="Google Shape;553;p42"/>
          <p:cNvSpPr txBox="1"/>
          <p:nvPr>
            <p:ph idx="4294967295" type="subTitle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554" name="Google Shape;554;p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60" name="Google Shape;560;p43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b="1" lang="en" sz="1800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b="1" lang="en" sz="1800"/>
              <a:t>#263248</a:t>
            </a:r>
            <a:r>
              <a:rPr b="1" lang="en" sz="1800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b="1" lang="en" sz="1800">
                <a:solidFill>
                  <a:srgbClr val="FF9800"/>
                </a:solidFill>
              </a:rPr>
              <a:t>#ff9800</a:t>
            </a:r>
            <a:endParaRPr b="1" sz="1800">
              <a:solidFill>
                <a:srgbClr val="FF9800"/>
              </a:solidFill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62" name="Google Shape;562;p4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3" name="Google Shape;563;p43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64" name="Google Shape;564;p43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75" name="Google Shape;575;p44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76" name="Google Shape;576;p44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44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91" name="Google Shape;591;p44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44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97" name="Google Shape;597;p44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44"/>
          <p:cNvSpPr/>
          <p:nvPr/>
        </p:nvSpPr>
        <p:spPr>
          <a:xfrm>
            <a:off x="2136334" y="967277"/>
            <a:ext cx="262909" cy="302583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4"/>
          <p:cNvSpPr/>
          <p:nvPr/>
        </p:nvSpPr>
        <p:spPr>
          <a:xfrm>
            <a:off x="2663528" y="968205"/>
            <a:ext cx="226928" cy="300727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44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605" name="Google Shape;605;p44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44"/>
          <p:cNvSpPr/>
          <p:nvPr/>
        </p:nvSpPr>
        <p:spPr>
          <a:xfrm>
            <a:off x="4130705" y="966822"/>
            <a:ext cx="347787" cy="303492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0" name="Google Shape;610;p44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611" name="Google Shape;611;p4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44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619" name="Google Shape;619;p44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4"/>
          <p:cNvSpPr/>
          <p:nvPr/>
        </p:nvSpPr>
        <p:spPr>
          <a:xfrm>
            <a:off x="2109593" y="1470475"/>
            <a:ext cx="316408" cy="314571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4"/>
          <p:cNvSpPr/>
          <p:nvPr/>
        </p:nvSpPr>
        <p:spPr>
          <a:xfrm>
            <a:off x="2619251" y="1486155"/>
            <a:ext cx="315499" cy="283210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4"/>
          <p:cNvSpPr/>
          <p:nvPr/>
        </p:nvSpPr>
        <p:spPr>
          <a:xfrm>
            <a:off x="3133056" y="1488466"/>
            <a:ext cx="306276" cy="278590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4"/>
          <p:cNvSpPr/>
          <p:nvPr/>
        </p:nvSpPr>
        <p:spPr>
          <a:xfrm>
            <a:off x="3652409" y="1491231"/>
            <a:ext cx="285975" cy="273060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7" name="Google Shape;627;p44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628" name="Google Shape;628;p44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44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631" name="Google Shape;631;p44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44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634" name="Google Shape;634;p44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44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638" name="Google Shape;638;p44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44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46" name="Google Shape;646;p4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44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53" name="Google Shape;653;p4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44"/>
          <p:cNvSpPr/>
          <p:nvPr/>
        </p:nvSpPr>
        <p:spPr>
          <a:xfrm>
            <a:off x="2625235" y="1985206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44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59" name="Google Shape;659;p44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44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62" name="Google Shape;662;p44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4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68" name="Google Shape;668;p44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44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71" name="Google Shape;671;p44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44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79" name="Google Shape;679;p44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44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85" name="Google Shape;685;p44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4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94" name="Google Shape;694;p44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44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99" name="Google Shape;699;p44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4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704" name="Google Shape;704;p44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44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709" name="Google Shape;709;p44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4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712" name="Google Shape;712;p44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44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715" name="Google Shape;715;p44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7" name="Google Shape;717;p44"/>
          <p:cNvSpPr/>
          <p:nvPr/>
        </p:nvSpPr>
        <p:spPr>
          <a:xfrm>
            <a:off x="4160229" y="2493953"/>
            <a:ext cx="288740" cy="30442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44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719" name="Google Shape;719;p44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44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722" name="Google Shape;722;p44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p44"/>
          <p:cNvSpPr/>
          <p:nvPr/>
        </p:nvSpPr>
        <p:spPr>
          <a:xfrm>
            <a:off x="1607303" y="2961169"/>
            <a:ext cx="302583" cy="388370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4"/>
          <p:cNvSpPr/>
          <p:nvPr/>
        </p:nvSpPr>
        <p:spPr>
          <a:xfrm>
            <a:off x="1137302" y="2961169"/>
            <a:ext cx="224182" cy="388370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" name="Google Shape;732;p44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733" name="Google Shape;733;p44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44"/>
          <p:cNvSpPr/>
          <p:nvPr/>
        </p:nvSpPr>
        <p:spPr>
          <a:xfrm>
            <a:off x="3634873" y="2994840"/>
            <a:ext cx="321028" cy="321028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44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737" name="Google Shape;737;p44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44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40" name="Google Shape;740;p4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44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45" name="Google Shape;745;p44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44"/>
          <p:cNvSpPr/>
          <p:nvPr/>
        </p:nvSpPr>
        <p:spPr>
          <a:xfrm>
            <a:off x="4692025" y="2980088"/>
            <a:ext cx="243536" cy="35055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44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50" name="Google Shape;750;p44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44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57" name="Google Shape;757;p44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44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67" name="Google Shape;767;p44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0" name="Google Shape;770;p44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71" name="Google Shape;771;p44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44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75" name="Google Shape;775;p44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0" name="Google Shape;780;p44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81" name="Google Shape;781;p44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44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84" name="Google Shape;784;p4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" name="Google Shape;791;p44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92" name="Google Shape;792;p44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44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99" name="Google Shape;799;p44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" name="Google Shape;801;p44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802" name="Google Shape;802;p4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44"/>
          <p:cNvSpPr/>
          <p:nvPr/>
        </p:nvSpPr>
        <p:spPr>
          <a:xfrm>
            <a:off x="1068121" y="4071363"/>
            <a:ext cx="362540" cy="204790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4"/>
          <p:cNvSpPr/>
          <p:nvPr/>
        </p:nvSpPr>
        <p:spPr>
          <a:xfrm>
            <a:off x="3132601" y="4020155"/>
            <a:ext cx="307185" cy="307204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4"/>
          <p:cNvSpPr/>
          <p:nvPr/>
        </p:nvSpPr>
        <p:spPr>
          <a:xfrm>
            <a:off x="2623398" y="4039528"/>
            <a:ext cx="307185" cy="268458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4"/>
          <p:cNvSpPr/>
          <p:nvPr/>
        </p:nvSpPr>
        <p:spPr>
          <a:xfrm>
            <a:off x="3640421" y="4018773"/>
            <a:ext cx="309950" cy="309969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9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0" name="Google Shape;810;p44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811" name="Google Shape;811;p44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44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820" name="Google Shape;820;p44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44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823" name="Google Shape;823;p44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4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4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4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4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4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44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830" name="Google Shape;830;p44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4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4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4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4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4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4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44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838" name="Google Shape;838;p44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4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4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42" name="Google Shape;842;p44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4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4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4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4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44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49" name="Google Shape;849;p44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4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44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53" name="Google Shape;853;p44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4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57" name="Google Shape;857;p44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44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63" name="Google Shape;863;p44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4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4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4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4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4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4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4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4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4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4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4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4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4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4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44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91" name="Google Shape;891;p44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4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4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4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4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4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4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4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4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4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4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4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4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4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4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4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4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4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4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4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4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4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4" name="Google Shape;914;p44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915" name="Google Shape;915;p44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44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930" name="Google Shape;930;p44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3" name="Google Shape;933;p4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934" name="Google Shape;934;p44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44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41" name="Google Shape;941;p4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44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50" name="Google Shape;950;p44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3" name="Google Shape;953;p44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54" name="Google Shape;954;p44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44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60" name="Google Shape;960;p44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44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68" name="Google Shape;968;p44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4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4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4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4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44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75" name="Google Shape;975;p44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4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4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4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4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4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4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4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4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44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85" name="Google Shape;985;p44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4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4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4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4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4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4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4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4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4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44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97" name="Google Shape;997;p44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4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4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4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2" name="Google Shape;1002;p44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1003" name="Google Shape;1003;p44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0" name="Google Shape;1010;p44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1011" name="Google Shape;1011;p44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4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44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1014" name="Google Shape;1014;p44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98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44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1017" name="Google Shape;1017;p44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4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9" name="Google Shape;1019;p44"/>
          <p:cNvSpPr/>
          <p:nvPr/>
        </p:nvSpPr>
        <p:spPr>
          <a:xfrm>
            <a:off x="7159605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4"/>
          <p:cNvSpPr/>
          <p:nvPr/>
        </p:nvSpPr>
        <p:spPr>
          <a:xfrm>
            <a:off x="6275768" y="264700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C7D3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4"/>
          <p:cNvSpPr/>
          <p:nvPr/>
        </p:nvSpPr>
        <p:spPr>
          <a:xfrm>
            <a:off x="6561303" y="370454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C7D3E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bg>
      <p:bgPr>
        <a:solidFill>
          <a:srgbClr val="FFFFFF"/>
        </a:soli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5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8" name="Google Shape;1028;p4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9" name="Google Shape;1029;p45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1030" name="Google Shape;1030;p4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Exploratory Data Analysis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814275" y="1446600"/>
            <a:ext cx="6132600" cy="11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In general, GDP is the key factor of happiness.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" name="Google Shape;212;p1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13" name="Google Shape;213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7" name="Google Shape;217;p14"/>
          <p:cNvPicPr preferRelativeResize="0"/>
          <p:nvPr/>
        </p:nvPicPr>
        <p:blipFill rotWithShape="1">
          <a:blip r:embed="rId3">
            <a:alphaModFix/>
          </a:blip>
          <a:srcRect b="7601" l="22977" r="15767" t="42154"/>
          <a:stretch/>
        </p:blipFill>
        <p:spPr>
          <a:xfrm>
            <a:off x="733450" y="1950250"/>
            <a:ext cx="6294250" cy="290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Data Analysis</a:t>
            </a:r>
            <a:endParaRPr sz="2400"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161875" y="1377088"/>
            <a:ext cx="8753400" cy="7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SzPts val="1800"/>
              <a:buChar char="▰"/>
            </a:pPr>
            <a:r>
              <a:rPr lang="en" sz="1800"/>
              <a:t>Countries with high life satisfaction tend to have relatively higher GDP per person compared to countries with low life satisfaction (life satisfaction also known as Life Ladder)</a:t>
            </a:r>
            <a:endParaRPr sz="1800"/>
          </a:p>
        </p:txBody>
      </p:sp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26" name="Google Shape;226;p1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5"/>
          <p:cNvSpPr txBox="1"/>
          <p:nvPr/>
        </p:nvSpPr>
        <p:spPr>
          <a:xfrm>
            <a:off x="1769275" y="2326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25" y="2024625"/>
            <a:ext cx="6224059" cy="3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Data Analysis</a:t>
            </a:r>
            <a:endParaRPr sz="2400"/>
          </a:p>
        </p:txBody>
      </p:sp>
      <p:sp>
        <p:nvSpPr>
          <p:cNvPr id="237" name="Google Shape;237;p16"/>
          <p:cNvSpPr txBox="1"/>
          <p:nvPr>
            <p:ph idx="1" type="body"/>
          </p:nvPr>
        </p:nvSpPr>
        <p:spPr>
          <a:xfrm>
            <a:off x="396050" y="496325"/>
            <a:ext cx="84915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North American countries had higher happiness scores, whereas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African countries had relatively way lower scores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6"/>
          <p:cNvSpPr txBox="1"/>
          <p:nvPr/>
        </p:nvSpPr>
        <p:spPr>
          <a:xfrm>
            <a:off x="1769275" y="23264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50" y="2157500"/>
            <a:ext cx="5895105" cy="30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</a:rPr>
              <a:t>Exploratory Data Analysis</a:t>
            </a:r>
            <a:endParaRPr/>
          </a:p>
        </p:txBody>
      </p:sp>
      <p:sp>
        <p:nvSpPr>
          <p:cNvPr id="251" name="Google Shape;251;p17"/>
          <p:cNvSpPr txBox="1"/>
          <p:nvPr>
            <p:ph idx="1" type="body"/>
          </p:nvPr>
        </p:nvSpPr>
        <p:spPr>
          <a:xfrm>
            <a:off x="814275" y="1327350"/>
            <a:ext cx="6132600" cy="14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There were more countries with happier local born (67/117)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Singapore is one of the countries with happier foreign born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p17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54" name="Google Shape;254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8" name="Google Shape;258;p17"/>
          <p:cNvPicPr preferRelativeResize="0"/>
          <p:nvPr/>
        </p:nvPicPr>
        <p:blipFill rotWithShape="1">
          <a:blip r:embed="rId3">
            <a:alphaModFix/>
          </a:blip>
          <a:srcRect b="11133" l="19366" r="20206" t="33171"/>
          <a:stretch/>
        </p:blipFill>
        <p:spPr>
          <a:xfrm>
            <a:off x="1190550" y="2173325"/>
            <a:ext cx="5380051" cy="27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>
            <p:ph type="ctrTitle"/>
          </p:nvPr>
        </p:nvSpPr>
        <p:spPr>
          <a:xfrm>
            <a:off x="463525" y="2978950"/>
            <a:ext cx="4094400" cy="10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Cleaning the data</a:t>
            </a:r>
            <a:endParaRPr sz="3600"/>
          </a:p>
        </p:txBody>
      </p:sp>
      <p:sp>
        <p:nvSpPr>
          <p:cNvPr id="264" name="Google Shape;264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18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the Datasets </a:t>
            </a:r>
            <a:endParaRPr/>
          </a:p>
        </p:txBody>
      </p:sp>
      <p:sp>
        <p:nvSpPr>
          <p:cNvPr id="271" name="Google Shape;271;p19"/>
          <p:cNvSpPr txBox="1"/>
          <p:nvPr>
            <p:ph idx="1" type="body"/>
          </p:nvPr>
        </p:nvSpPr>
        <p:spPr>
          <a:xfrm>
            <a:off x="0" y="34970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arenR"/>
            </a:pPr>
            <a:r>
              <a:rPr lang="en"/>
              <a:t>Less Data for specific countries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2613"/>
            <a:ext cx="51435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3225" y="1952625"/>
            <a:ext cx="4252524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