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88" r:id="rId2"/>
    <p:sldId id="308" r:id="rId3"/>
    <p:sldId id="314" r:id="rId4"/>
    <p:sldId id="320" r:id="rId5"/>
    <p:sldId id="339" r:id="rId6"/>
    <p:sldId id="321" r:id="rId7"/>
    <p:sldId id="341" r:id="rId8"/>
    <p:sldId id="336" r:id="rId9"/>
    <p:sldId id="343" r:id="rId10"/>
    <p:sldId id="345" r:id="rId11"/>
    <p:sldId id="346" r:id="rId12"/>
    <p:sldId id="333" r:id="rId13"/>
    <p:sldId id="342" r:id="rId14"/>
    <p:sldId id="344" r:id="rId1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93945" autoAdjust="0"/>
  </p:normalViewPr>
  <p:slideViewPr>
    <p:cSldViewPr>
      <p:cViewPr varScale="1">
        <p:scale>
          <a:sx n="64" d="100"/>
          <a:sy n="64" d="100"/>
        </p:scale>
        <p:origin x="11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13F0FA01-B8F0-43EE-8C70-2F0F6E0A8EB5}" type="datetimeFigureOut">
              <a:rPr lang="es-ES"/>
              <a:pPr/>
              <a:t>01/02/2024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406B2693-AD66-4752-93C4-4BDBEE39D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198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792C92C7-45CD-4E6E-83CA-A85082D29848}" type="datetimeFigureOut">
              <a:rPr lang="en-US"/>
              <a:pPr/>
              <a:t>2/1/2024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3400"/>
            <a:ext cx="3548063" cy="2660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462" y="3372167"/>
            <a:ext cx="8187690" cy="319468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4998" cy="35496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4998" cy="35496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E571288-03C3-4B02-9F3C-6974C105185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94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5363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9F8FB4-A028-4EA7-91B3-16FE54E35AF6}" type="slidenum">
              <a:rPr lang="es-ES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231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71288-03C3-4B02-9F3C-6974C105185A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58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41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82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32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44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055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315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7482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s-ES" dirty="0">
              <a:ea typeface="ＭＳ Ｐゴシック" charset="-128"/>
            </a:endParaRPr>
          </a:p>
        </p:txBody>
      </p:sp>
      <p:sp>
        <p:nvSpPr>
          <p:cNvPr id="17411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003C8B-C72E-440F-9148-BA8D22C88D68}" type="slidenum">
              <a:rPr lang="es-ES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9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379DCC3-3A26-D64D-9511-00C8DC4BE000}" type="datetime1">
              <a:rPr lang="es-ES" smtClean="0"/>
              <a:t>01/02/2024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C7657-1E9C-4271-A43B-973708AAF5D4}" type="slidenum">
              <a:rPr lang="es-ES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59AB9A-9A06-B04F-965A-7EF6E62B6C12}" type="datetime1">
              <a:rPr lang="es-ES" smtClean="0"/>
              <a:t>01/02/2024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BFF3A4-DE5D-4BE7-9603-679F0918392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4804B52A-C7FC-E649-AF98-4339D85138DE}" type="datetime1">
              <a:rPr lang="es-ES" smtClean="0"/>
              <a:t>01/02/2024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B18E97DC-E0FF-4047-AB01-7AEFBCE4A6ED}" type="slidenum">
              <a:rPr lang="es-ES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B18E04-4769-A74B-A847-63A6343CC5FB}" type="datetime1">
              <a:rPr lang="es-ES" smtClean="0"/>
              <a:t>01/02/2024</a:t>
            </a:fld>
            <a:endParaRPr lang="es-ES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595CF-9FF3-428D-B4A0-5497FE6376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87FCE4-9257-4842-8723-8F47C79F39E4}" type="datetime1">
              <a:rPr lang="es-ES" smtClean="0"/>
              <a:t>01/02/2024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F5C5272E-9CF7-4E94-B42D-1C53C21D8092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2DE273-F85D-D744-8CB2-DACAE770DBE7}" type="datetime1">
              <a:rPr lang="es-ES" smtClean="0"/>
              <a:t>01/02/2024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E5CDD0-CDAB-4676-AB85-32498CC5CE58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3C4284-2272-9E4C-9B9A-D78A02385128}" type="datetime1">
              <a:rPr lang="es-ES" smtClean="0"/>
              <a:t>01/02/2024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2BADFA-0231-4F73-810E-EE66982B375C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07FCEA-B16A-DD42-98C9-1B1F046BE00C}" type="datetime1">
              <a:rPr lang="es-ES" smtClean="0"/>
              <a:t>01/02/2024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5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45E3-E791-4A74-89C7-F44766C133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73324-1AE3-AD4A-9516-CD0C07763920}" type="datetime1">
              <a:rPr lang="es-ES" smtClean="0"/>
              <a:t>01/02/2024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816AA9-2132-4736-ADDA-6F13C51DFD0C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8CE321-2362-AA41-BD8F-1B73025F61E8}" type="datetime1">
              <a:rPr lang="es-ES" smtClean="0"/>
              <a:t>01/02/2024</a:t>
            </a:fld>
            <a:endParaRPr lang="es-ES"/>
          </a:p>
        </p:txBody>
      </p:sp>
      <p:sp>
        <p:nvSpPr>
          <p:cNvPr id="6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31F1CC-9B5E-4FFC-96D7-1149BAD852B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09AEDB62-BA4A-1943-AACE-BDC9D528AA89}" type="datetime1">
              <a:rPr lang="es-ES" smtClean="0"/>
              <a:t>01/02/2024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CE8E15C0-C4FD-4E32-988F-F86555FA47E5}" type="slidenum">
              <a:rPr lang="es-ES"/>
              <a:pPr/>
              <a:t>‹#›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mtClean="0"/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w Cen MT" pitchFamily="34" charset="0"/>
              </a:defRPr>
            </a:lvl1pPr>
          </a:lstStyle>
          <a:p>
            <a:fld id="{0CF70125-72A0-994F-A221-2225CE2E72F7}" type="datetime1">
              <a:rPr lang="es-ES" smtClean="0"/>
              <a:t>01/02/2024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Tw Cen MT" pitchFamily="34" charset="0"/>
              </a:defRPr>
            </a:lvl1pPr>
          </a:lstStyle>
          <a:p>
            <a:fld id="{B7DB0126-EAC7-4BC8-9066-5469A62B1895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3" r:id="rId2"/>
    <p:sldLayoutId id="2147483738" r:id="rId3"/>
    <p:sldLayoutId id="2147483739" r:id="rId4"/>
    <p:sldLayoutId id="2147483740" r:id="rId5"/>
    <p:sldLayoutId id="2147483734" r:id="rId6"/>
    <p:sldLayoutId id="2147483741" r:id="rId7"/>
    <p:sldLayoutId id="2147483735" r:id="rId8"/>
    <p:sldLayoutId id="2147483742" r:id="rId9"/>
    <p:sldLayoutId id="2147483736" r:id="rId10"/>
    <p:sldLayoutId id="214748374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2780928"/>
            <a:ext cx="7363544" cy="308647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5300" dirty="0" err="1">
                <a:ea typeface="+mj-ea"/>
                <a:cs typeface="+mj-cs"/>
              </a:rPr>
              <a:t>Computer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Science</a:t>
            </a:r>
            <a:r>
              <a:rPr lang="es-ES" sz="5300" dirty="0">
                <a:ea typeface="+mj-ea"/>
                <a:cs typeface="+mj-cs"/>
              </a:rPr>
              <a:t> and </a:t>
            </a:r>
            <a:r>
              <a:rPr lang="es-ES" sz="5300" dirty="0" err="1">
                <a:ea typeface="+mj-ea"/>
                <a:cs typeface="+mj-cs"/>
              </a:rPr>
              <a:t>engineering</a:t>
            </a:r>
            <a:br>
              <a:rPr lang="es-ES" sz="5300" dirty="0">
                <a:ea typeface="+mj-ea"/>
                <a:cs typeface="+mj-cs"/>
              </a:rPr>
            </a:br>
            <a:r>
              <a:rPr lang="es-ES" sz="5300" dirty="0" err="1">
                <a:ea typeface="+mj-ea"/>
                <a:cs typeface="+mj-cs"/>
              </a:rPr>
              <a:t>operating</a:t>
            </a:r>
            <a:r>
              <a:rPr lang="es-ES" sz="5300" dirty="0">
                <a:ea typeface="+mj-ea"/>
                <a:cs typeface="+mj-cs"/>
              </a:rPr>
              <a:t> </a:t>
            </a:r>
            <a:r>
              <a:rPr lang="es-ES" sz="5300" dirty="0" err="1">
                <a:ea typeface="+mj-ea"/>
                <a:cs typeface="+mj-cs"/>
              </a:rPr>
              <a:t>systems</a:t>
            </a: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br>
              <a:rPr lang="es-ES" sz="5300" dirty="0">
                <a:ea typeface="+mj-ea"/>
                <a:cs typeface="+mj-cs"/>
              </a:rPr>
            </a:br>
            <a:endParaRPr lang="es-ES" dirty="0">
              <a:ea typeface="+mj-ea"/>
              <a:cs typeface="+mj-cs"/>
            </a:endParaRPr>
          </a:p>
        </p:txBody>
      </p:sp>
      <p:sp>
        <p:nvSpPr>
          <p:cNvPr id="14338" name="2 Subtítulo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pPr eaLnBrk="1" hangingPunct="1"/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Laboratory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–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Introduction</a:t>
            </a:r>
            <a:r>
              <a:rPr lang="es-ES" dirty="0">
                <a:solidFill>
                  <a:schemeClr val="bg1"/>
                </a:solidFill>
                <a:ea typeface="ＭＳ Ｐゴシック" charset="-128"/>
              </a:rPr>
              <a:t> to C </a:t>
            </a:r>
            <a:r>
              <a:rPr lang="es-ES" dirty="0" err="1">
                <a:solidFill>
                  <a:schemeClr val="bg1"/>
                </a:solidFill>
                <a:ea typeface="ＭＳ Ｐゴシック" charset="-128"/>
              </a:rPr>
              <a:t>language</a:t>
            </a:r>
            <a:endParaRPr lang="es-ES" dirty="0">
              <a:solidFill>
                <a:schemeClr val="bg1"/>
              </a:solidFill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 real </a:t>
            </a:r>
            <a:r>
              <a:rPr lang="es-ES" dirty="0" err="1"/>
              <a:t>numbers</a:t>
            </a:r>
            <a:r>
              <a:rPr lang="es-ES" dirty="0"/>
              <a:t> as input and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their</a:t>
            </a:r>
            <a:r>
              <a:rPr lang="es-ES" dirty="0"/>
              <a:t> sum to 3 decimal places. </a:t>
            </a:r>
          </a:p>
          <a:p>
            <a:r>
              <a:rPr lang="es-ES" dirty="0"/>
              <a:t>To </a:t>
            </a:r>
            <a:r>
              <a:rPr lang="es-ES" dirty="0" err="1"/>
              <a:t>add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, a  </a:t>
            </a:r>
            <a:r>
              <a:rPr lang="es-ES" dirty="0" err="1"/>
              <a:t>function</a:t>
            </a:r>
            <a:r>
              <a:rPr lang="es-ES" dirty="0"/>
              <a:t> “sumar”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declared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numbers</a:t>
            </a:r>
            <a:r>
              <a:rPr lang="es-ES" dirty="0"/>
              <a:t> and </a:t>
            </a:r>
            <a:r>
              <a:rPr lang="es-ES" dirty="0" err="1"/>
              <a:t>returns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35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5.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11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5"/>
            <a:ext cx="8280920" cy="46233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float </a:t>
            </a:r>
            <a:r>
              <a:rPr lang="en-US" sz="1200" dirty="0" err="1"/>
              <a:t>sumar</a:t>
            </a:r>
            <a:r>
              <a:rPr lang="en-US" sz="1200" dirty="0"/>
              <a:t> (float a, float b){</a:t>
            </a:r>
          </a:p>
          <a:p>
            <a:endParaRPr lang="en-US" sz="1200" dirty="0"/>
          </a:p>
          <a:p>
            <a:r>
              <a:rPr lang="en-US" sz="1200" dirty="0"/>
              <a:t> return(</a:t>
            </a:r>
            <a:r>
              <a:rPr lang="en-US" sz="1200" dirty="0" err="1"/>
              <a:t>a+b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r>
              <a:rPr lang="en-US" sz="1200" dirty="0"/>
              <a:t>   float n1, n2, </a:t>
            </a:r>
            <a:r>
              <a:rPr lang="en-US" sz="1200" dirty="0" err="1"/>
              <a:t>suma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n1 = </a:t>
            </a:r>
            <a:r>
              <a:rPr lang="en-US" sz="1200" dirty="0" err="1"/>
              <a:t>atof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[1]);</a:t>
            </a:r>
          </a:p>
          <a:p>
            <a:r>
              <a:rPr lang="en-US" sz="1200" dirty="0"/>
              <a:t>   n2 = </a:t>
            </a:r>
            <a:r>
              <a:rPr lang="en-US" sz="1200" dirty="0" err="1"/>
              <a:t>atof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[2]);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sumar</a:t>
            </a:r>
            <a:r>
              <a:rPr lang="en-US" sz="1200" dirty="0"/>
              <a:t>(n1, n2); 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= %.3f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513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 err="1"/>
              <a:t>Write</a:t>
            </a:r>
            <a:r>
              <a:rPr lang="es-ES" dirty="0"/>
              <a:t> a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takes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integer</a:t>
            </a:r>
            <a:r>
              <a:rPr lang="es-ES" dirty="0"/>
              <a:t> as </a:t>
            </a:r>
            <a:r>
              <a:rPr lang="es-ES" dirty="0" err="1"/>
              <a:t>an</a:t>
            </a:r>
            <a:r>
              <a:rPr lang="es-ES" dirty="0"/>
              <a:t> input </a:t>
            </a:r>
            <a:r>
              <a:rPr lang="es-ES" dirty="0" err="1"/>
              <a:t>argument</a:t>
            </a:r>
            <a:r>
              <a:rPr lang="es-ES" dirty="0"/>
              <a:t>, declares a 10-element vector, </a:t>
            </a:r>
            <a:r>
              <a:rPr lang="es-ES" dirty="0" err="1"/>
              <a:t>initializes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argument</a:t>
            </a:r>
            <a:r>
              <a:rPr lang="es-ES" dirty="0"/>
              <a:t>, and </a:t>
            </a:r>
            <a:r>
              <a:rPr lang="es-ES" dirty="0" err="1"/>
              <a:t>adds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10 </a:t>
            </a:r>
            <a:r>
              <a:rPr lang="es-ES" dirty="0" err="1"/>
              <a:t>elements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vector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while</a:t>
            </a:r>
            <a:r>
              <a:rPr lang="es-ES" dirty="0"/>
              <a:t>. 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of </a:t>
            </a:r>
            <a:r>
              <a:rPr lang="es-ES" dirty="0" err="1"/>
              <a:t>both</a:t>
            </a:r>
            <a:r>
              <a:rPr lang="es-ES" dirty="0"/>
              <a:t> </a:t>
            </a:r>
            <a:r>
              <a:rPr lang="es-ES" dirty="0" err="1"/>
              <a:t>sums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printed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276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6.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13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4"/>
            <a:ext cx="8280920" cy="498847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**</a:t>
            </a:r>
            <a:r>
              <a:rPr lang="en-US" sz="1200" dirty="0" err="1"/>
              <a:t>argv</a:t>
            </a:r>
            <a:r>
              <a:rPr lang="en-US" sz="1200" dirty="0"/>
              <a:t>) {</a:t>
            </a:r>
          </a:p>
          <a:p>
            <a:endParaRPr lang="en-US" sz="1200" dirty="0"/>
          </a:p>
          <a:p>
            <a:r>
              <a:rPr lang="en-US" sz="1200" dirty="0"/>
              <a:t>   int v[10];</a:t>
            </a:r>
          </a:p>
          <a:p>
            <a:r>
              <a:rPr lang="en-US" sz="1200" dirty="0"/>
              <a:t>   int </a:t>
            </a:r>
            <a:r>
              <a:rPr lang="en-US" sz="1200" dirty="0" err="1"/>
              <a:t>suma</a:t>
            </a:r>
            <a:r>
              <a:rPr lang="en-US" sz="1200" dirty="0"/>
              <a:t>=0;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	v[</a:t>
            </a:r>
            <a:r>
              <a:rPr lang="en-US" sz="1200" dirty="0" err="1"/>
              <a:t>i</a:t>
            </a:r>
            <a:r>
              <a:rPr lang="en-US" sz="1200" dirty="0"/>
              <a:t>] = </a:t>
            </a:r>
            <a:r>
              <a:rPr lang="en-US" sz="1200" dirty="0" err="1"/>
              <a:t>atoi</a:t>
            </a:r>
            <a:r>
              <a:rPr lang="en-US" sz="1200" dirty="0"/>
              <a:t>(</a:t>
            </a:r>
            <a:r>
              <a:rPr lang="en-US" sz="1200" dirty="0" err="1"/>
              <a:t>argv</a:t>
            </a:r>
            <a:r>
              <a:rPr lang="en-US" sz="1200" dirty="0"/>
              <a:t>[1]);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&lt;10;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</a:t>
            </a:r>
            <a:r>
              <a:rPr lang="en-US" sz="1200" dirty="0"/>
              <a:t> + v[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of elements for = %d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endParaRPr lang="en-US" sz="1200" dirty="0"/>
          </a:p>
          <a:p>
            <a:r>
              <a:rPr lang="en-US" sz="1200" dirty="0"/>
              <a:t>   </a:t>
            </a:r>
            <a:r>
              <a:rPr lang="en-US" sz="1200" dirty="0" err="1"/>
              <a:t>i</a:t>
            </a:r>
            <a:r>
              <a:rPr lang="en-US" sz="1200" dirty="0"/>
              <a:t>=0;   </a:t>
            </a:r>
            <a:r>
              <a:rPr lang="en-US" sz="1200" dirty="0" err="1"/>
              <a:t>suma</a:t>
            </a:r>
            <a:r>
              <a:rPr lang="en-US" sz="1200" dirty="0"/>
              <a:t>=0;</a:t>
            </a:r>
          </a:p>
          <a:p>
            <a:r>
              <a:rPr lang="en-US" sz="1200" dirty="0"/>
              <a:t>   while (</a:t>
            </a:r>
            <a:r>
              <a:rPr lang="en-US" sz="1200" dirty="0" err="1"/>
              <a:t>i</a:t>
            </a:r>
            <a:r>
              <a:rPr lang="en-US" sz="1200" dirty="0"/>
              <a:t>&lt;10){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suma</a:t>
            </a:r>
            <a:r>
              <a:rPr lang="en-US" sz="1200" dirty="0"/>
              <a:t> = </a:t>
            </a:r>
            <a:r>
              <a:rPr lang="en-US" sz="1200" dirty="0" err="1"/>
              <a:t>suma</a:t>
            </a:r>
            <a:r>
              <a:rPr lang="en-US" sz="1200" dirty="0"/>
              <a:t> + v[</a:t>
            </a:r>
            <a:r>
              <a:rPr lang="en-US" sz="1200" dirty="0" err="1"/>
              <a:t>i</a:t>
            </a:r>
            <a:r>
              <a:rPr lang="en-US" sz="1200" dirty="0"/>
              <a:t>];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</a:t>
            </a:r>
            <a:r>
              <a:rPr lang="en-US" sz="1200" dirty="0"/>
              <a:t>++;</a:t>
            </a:r>
          </a:p>
          <a:p>
            <a:r>
              <a:rPr lang="en-US" sz="1200" dirty="0"/>
              <a:t>   }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printf</a:t>
            </a:r>
            <a:r>
              <a:rPr lang="en-US" sz="1200" dirty="0"/>
              <a:t> ("Sum of elements while = %d \n", </a:t>
            </a:r>
            <a:r>
              <a:rPr lang="en-US" sz="1200" dirty="0" err="1"/>
              <a:t>suma</a:t>
            </a:r>
            <a:r>
              <a:rPr lang="en-US" sz="1200" dirty="0"/>
              <a:t>);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2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r>
              <a:rPr lang="es-ES" dirty="0"/>
              <a:t>Modifique el programa anterior para que la suma de los 10 elementos del vector se haga en una función. </a:t>
            </a:r>
          </a:p>
          <a:p>
            <a:r>
              <a:rPr lang="es-ES" dirty="0"/>
              <a:t>La función devolverá  como resultado la suma, que ser imprimirá por pantalla. 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7.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 dirty="0" err="1"/>
              <a:t>Operating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– </a:t>
            </a:r>
            <a:r>
              <a:rPr lang="es-ES" dirty="0" err="1"/>
              <a:t>Laboratory</a:t>
            </a:r>
            <a:r>
              <a:rPr lang="es-ES" dirty="0"/>
              <a:t> </a:t>
            </a:r>
            <a:r>
              <a:rPr lang="es-ES" dirty="0" err="1"/>
              <a:t>Introduction</a:t>
            </a:r>
            <a:r>
              <a:rPr lang="es-ES" dirty="0"/>
              <a:t> to C</a:t>
            </a:r>
          </a:p>
        </p:txBody>
      </p:sp>
    </p:spTree>
    <p:extLst>
      <p:ext uri="{BB962C8B-B14F-4D97-AF65-F5344CB8AC3E}">
        <p14:creationId xmlns:p14="http://schemas.microsoft.com/office/powerpoint/2010/main" val="36285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s-ES_tradnl" dirty="0" err="1">
                <a:ea typeface="ＭＳ Ｐゴシック" charset="-128"/>
              </a:rPr>
              <a:t>Goal</a:t>
            </a:r>
            <a:endParaRPr lang="es-ES_tradnl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None/>
            </a:pPr>
            <a:endParaRPr lang="es-ES" sz="2100" dirty="0">
              <a:ea typeface="ＭＳ Ｐゴシック" charset="-128"/>
            </a:endParaRPr>
          </a:p>
          <a:p>
            <a:pPr eaLnBrk="1" hangingPunct="1"/>
            <a:r>
              <a:rPr lang="es-ES" sz="2700" dirty="0" err="1"/>
              <a:t>Practice</a:t>
            </a:r>
            <a:r>
              <a:rPr lang="es-ES" sz="2700" dirty="0"/>
              <a:t> </a:t>
            </a:r>
            <a:r>
              <a:rPr lang="es-ES" sz="2700" dirty="0" err="1"/>
              <a:t>using</a:t>
            </a:r>
            <a:r>
              <a:rPr lang="es-ES" sz="2700" dirty="0"/>
              <a:t> </a:t>
            </a:r>
            <a:r>
              <a:rPr lang="es-ES" sz="2700" dirty="0" err="1"/>
              <a:t>the</a:t>
            </a:r>
            <a:r>
              <a:rPr lang="es-ES" sz="2700" dirty="0"/>
              <a:t> general </a:t>
            </a:r>
            <a:r>
              <a:rPr lang="es-ES" sz="2700" dirty="0" err="1"/>
              <a:t>mechanisms</a:t>
            </a:r>
            <a:r>
              <a:rPr lang="es-ES" sz="2700" dirty="0"/>
              <a:t> of </a:t>
            </a:r>
            <a:r>
              <a:rPr lang="es-ES" sz="2700" dirty="0" err="1"/>
              <a:t>the</a:t>
            </a:r>
            <a:r>
              <a:rPr lang="es-ES" sz="2700" dirty="0"/>
              <a:t> C </a:t>
            </a:r>
            <a:r>
              <a:rPr lang="es-ES" sz="2700" dirty="0" err="1"/>
              <a:t>language</a:t>
            </a:r>
            <a:r>
              <a:rPr lang="es-ES" sz="2700" dirty="0"/>
              <a:t> </a:t>
            </a:r>
          </a:p>
          <a:p>
            <a:pPr marL="0" indent="0" eaLnBrk="1" hangingPunct="1">
              <a:buNone/>
            </a:pPr>
            <a:endParaRPr lang="es-ES" sz="2700" dirty="0"/>
          </a:p>
          <a:p>
            <a:pPr lvl="1" eaLnBrk="1" hangingPunct="1"/>
            <a:r>
              <a:rPr lang="es-ES" sz="2400" dirty="0" err="1"/>
              <a:t>Learn</a:t>
            </a:r>
            <a:r>
              <a:rPr lang="es-ES" sz="2400" dirty="0"/>
              <a:t> to compile and run </a:t>
            </a:r>
            <a:r>
              <a:rPr lang="es-ES" sz="2400" dirty="0" err="1"/>
              <a:t>programs</a:t>
            </a:r>
            <a:r>
              <a:rPr lang="es-ES" sz="2400" dirty="0"/>
              <a:t> </a:t>
            </a:r>
          </a:p>
          <a:p>
            <a:pPr lvl="1" eaLnBrk="1" hangingPunct="1"/>
            <a:r>
              <a:rPr lang="es-ES" sz="2400" dirty="0"/>
              <a:t>Basic </a:t>
            </a:r>
            <a:r>
              <a:rPr lang="es-ES" sz="2400" dirty="0" err="1"/>
              <a:t>programs</a:t>
            </a:r>
            <a:endParaRPr lang="es-ES" sz="2100" dirty="0">
              <a:ea typeface="ＭＳ Ｐゴシック" charset="-128"/>
            </a:endParaRPr>
          </a:p>
          <a:p>
            <a:pPr eaLnBrk="1" hangingPunct="1"/>
            <a:endParaRPr lang="es-ES" sz="2400" dirty="0">
              <a:ea typeface="ＭＳ Ｐゴシック" charset="-128"/>
            </a:endParaRPr>
          </a:p>
          <a:p>
            <a:pPr marL="0" indent="0" eaLnBrk="1" hangingPunct="1">
              <a:buNone/>
            </a:pPr>
            <a:endParaRPr lang="es-ES_tradnl" sz="24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2</a:t>
            </a:fld>
            <a:endParaRPr lang="es-ES" sz="1200"/>
          </a:p>
        </p:txBody>
      </p:sp>
      <p:sp>
        <p:nvSpPr>
          <p:cNvPr id="10245" name="4 Marcador de pie de página"/>
          <p:cNvSpPr>
            <a:spLocks noGrp="1"/>
          </p:cNvSpPr>
          <p:nvPr>
            <p:ph type="ftr" sz="quarter" idx="11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846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1.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453189" y="1568451"/>
            <a:ext cx="3167137" cy="4495800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“Hola mundo” </a:t>
            </a:r>
            <a:r>
              <a:rPr lang="es-ES" dirty="0" err="1"/>
              <a:t>included</a:t>
            </a:r>
            <a:r>
              <a:rPr lang="es-ES" dirty="0"/>
              <a:t>, compile and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to </a:t>
            </a:r>
            <a:r>
              <a:rPr lang="es-ES" dirty="0" err="1"/>
              <a:t>learnt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to use </a:t>
            </a:r>
            <a:r>
              <a:rPr lang="es-ES" dirty="0" err="1"/>
              <a:t>the</a:t>
            </a:r>
            <a:r>
              <a:rPr lang="es-ES" dirty="0"/>
              <a:t> Linux and C </a:t>
            </a:r>
            <a:r>
              <a:rPr lang="es-ES" dirty="0" err="1"/>
              <a:t>environments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  <a:p>
            <a:pPr marL="0" indent="0">
              <a:buNone/>
            </a:pPr>
            <a:endParaRPr lang="es-ES" sz="900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3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067944" y="1556792"/>
            <a:ext cx="4752528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/* Hola </a:t>
            </a:r>
            <a:r>
              <a:rPr lang="en-US" sz="1200" dirty="0" err="1"/>
              <a:t>mundo</a:t>
            </a:r>
            <a:r>
              <a:rPr lang="en-US" sz="1200" dirty="0"/>
              <a:t> */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("Hola Mundo \n");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602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6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to </a:t>
            </a:r>
            <a:r>
              <a:rPr lang="es-ES" dirty="0" err="1"/>
              <a:t>read</a:t>
            </a:r>
            <a:r>
              <a:rPr lang="es-ES" dirty="0"/>
              <a:t> a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keyboard</a:t>
            </a:r>
            <a:r>
              <a:rPr lang="es-ES" dirty="0"/>
              <a:t> and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 </a:t>
            </a:r>
          </a:p>
          <a:p>
            <a:pPr marL="0" indent="0" algn="just">
              <a:buNone/>
            </a:pP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,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said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Juan,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display</a:t>
            </a:r>
            <a:r>
              <a:rPr lang="es-ES" dirty="0"/>
              <a:t> “</a:t>
            </a:r>
            <a:r>
              <a:rPr lang="es-ES" dirty="0" err="1"/>
              <a:t>Hello</a:t>
            </a:r>
            <a:r>
              <a:rPr lang="es-ES" dirty="0"/>
              <a:t> Juan”.</a:t>
            </a:r>
            <a:endParaRPr lang="es-ES" sz="2400" dirty="0"/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4</a:t>
            </a:fld>
            <a:endParaRPr lang="es-ES" sz="120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4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2.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5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1979712" y="1556792"/>
            <a:ext cx="5256584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#include &lt;</a:t>
            </a:r>
            <a:r>
              <a:rPr lang="en-US" sz="1200" dirty="0" err="1"/>
              <a:t>string.h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/* Hola </a:t>
            </a:r>
            <a:r>
              <a:rPr lang="en-US" sz="1200" dirty="0" err="1"/>
              <a:t>nombre</a:t>
            </a:r>
            <a:r>
              <a:rPr lang="en-US" sz="1200" dirty="0"/>
              <a:t> */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endParaRPr lang="en-US" sz="1200" dirty="0"/>
          </a:p>
          <a:p>
            <a:r>
              <a:rPr lang="en-US" sz="1200" dirty="0"/>
              <a:t>  char </a:t>
            </a:r>
            <a:r>
              <a:rPr lang="en-US" sz="1200" dirty="0" err="1"/>
              <a:t>nombre</a:t>
            </a:r>
            <a:r>
              <a:rPr lang="en-US" sz="1200" dirty="0"/>
              <a:t>[32];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(”Write the name: " 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scanf</a:t>
            </a:r>
            <a:r>
              <a:rPr lang="en-US" sz="1200" dirty="0"/>
              <a:t>("%s",</a:t>
            </a:r>
            <a:r>
              <a:rPr lang="en-US" sz="1200" dirty="0" err="1"/>
              <a:t>nombre</a:t>
            </a:r>
            <a:r>
              <a:rPr lang="en-US" sz="1200" dirty="0"/>
              <a:t>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("Hello %s \n", </a:t>
            </a:r>
            <a:r>
              <a:rPr lang="en-US" sz="1200" dirty="0" err="1"/>
              <a:t>nombre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549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 err="1"/>
              <a:t>Create</a:t>
            </a:r>
            <a:r>
              <a:rPr lang="es-ES" sz="2400" dirty="0"/>
              <a:t> a C </a:t>
            </a:r>
            <a:r>
              <a:rPr lang="es-ES" sz="2400" dirty="0" err="1"/>
              <a:t>program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declares </a:t>
            </a:r>
            <a:r>
              <a:rPr lang="es-ES" sz="2400" dirty="0" err="1"/>
              <a:t>an</a:t>
            </a:r>
            <a:r>
              <a:rPr lang="es-ES" sz="2400" dirty="0"/>
              <a:t> </a:t>
            </a:r>
            <a:r>
              <a:rPr lang="es-ES" sz="2400" dirty="0" err="1"/>
              <a:t>integer</a:t>
            </a:r>
            <a:r>
              <a:rPr lang="es-ES" sz="2400" dirty="0"/>
              <a:t>, a </a:t>
            </a:r>
            <a:r>
              <a:rPr lang="es-ES" sz="2400" dirty="0" err="1"/>
              <a:t>long</a:t>
            </a:r>
            <a:r>
              <a:rPr lang="es-ES" sz="2400" dirty="0"/>
              <a:t> </a:t>
            </a:r>
            <a:r>
              <a:rPr lang="es-ES" sz="2400" dirty="0" err="1"/>
              <a:t>int</a:t>
            </a:r>
            <a:r>
              <a:rPr lang="es-ES" sz="2400" dirty="0"/>
              <a:t>, and a </a:t>
            </a:r>
            <a:r>
              <a:rPr lang="es-ES" sz="2400" dirty="0" err="1"/>
              <a:t>float</a:t>
            </a:r>
            <a:r>
              <a:rPr lang="es-ES" sz="2400" dirty="0"/>
              <a:t>, </a:t>
            </a:r>
            <a:r>
              <a:rPr lang="es-ES" sz="2400" dirty="0" err="1"/>
              <a:t>assigns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a </a:t>
            </a:r>
            <a:r>
              <a:rPr lang="es-ES" sz="2400" dirty="0" err="1"/>
              <a:t>value</a:t>
            </a:r>
            <a:r>
              <a:rPr lang="es-ES" sz="2400" dirty="0"/>
              <a:t>, and </a:t>
            </a:r>
            <a:r>
              <a:rPr lang="es-ES" sz="2400" dirty="0" err="1"/>
              <a:t>prints</a:t>
            </a:r>
            <a:r>
              <a:rPr lang="es-ES" sz="2400" dirty="0"/>
              <a:t> </a:t>
            </a:r>
            <a:r>
              <a:rPr lang="es-ES" sz="2400" dirty="0" err="1"/>
              <a:t>them</a:t>
            </a:r>
            <a:r>
              <a:rPr lang="es-ES" sz="2400" dirty="0"/>
              <a:t> to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screen</a:t>
            </a:r>
            <a:r>
              <a:rPr lang="es-ES" sz="2400" dirty="0"/>
              <a:t> in </a:t>
            </a:r>
            <a:r>
              <a:rPr lang="es-ES" sz="2400" dirty="0" err="1"/>
              <a:t>different</a:t>
            </a:r>
            <a:r>
              <a:rPr lang="es-ES" sz="2400" dirty="0"/>
              <a:t> </a:t>
            </a:r>
            <a:r>
              <a:rPr lang="es-ES" sz="2400" dirty="0" err="1"/>
              <a:t>formats</a:t>
            </a:r>
            <a:r>
              <a:rPr lang="es-ES" sz="2400" dirty="0"/>
              <a:t>. </a:t>
            </a:r>
          </a:p>
          <a:p>
            <a:pPr marL="0" indent="0" algn="just">
              <a:buNone/>
            </a:pPr>
            <a:r>
              <a:rPr lang="es-ES" sz="2400" dirty="0" err="1"/>
              <a:t>Then</a:t>
            </a:r>
            <a:r>
              <a:rPr lang="es-ES" sz="2400" dirty="0"/>
              <a:t> </a:t>
            </a:r>
            <a:r>
              <a:rPr lang="es-ES" sz="2400" dirty="0" err="1"/>
              <a:t>read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two</a:t>
            </a:r>
            <a:r>
              <a:rPr lang="es-ES" sz="2400" dirty="0"/>
              <a:t> </a:t>
            </a:r>
            <a:r>
              <a:rPr lang="es-ES" sz="2400" dirty="0" err="1"/>
              <a:t>integers</a:t>
            </a:r>
            <a:r>
              <a:rPr lang="es-ES" sz="2400" dirty="0"/>
              <a:t> </a:t>
            </a:r>
            <a:r>
              <a:rPr lang="es-ES" sz="2400" dirty="0" err="1"/>
              <a:t>separated</a:t>
            </a:r>
            <a:r>
              <a:rPr lang="es-ES" sz="2400" dirty="0"/>
              <a:t> </a:t>
            </a:r>
            <a:r>
              <a:rPr lang="es-ES" sz="2400" dirty="0" err="1"/>
              <a:t>on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entry</a:t>
            </a:r>
            <a:r>
              <a:rPr lang="es-ES" sz="2400" dirty="0"/>
              <a:t> line </a:t>
            </a:r>
            <a:r>
              <a:rPr lang="es-ES" sz="2400" dirty="0" err="1"/>
              <a:t>by</a:t>
            </a:r>
            <a:r>
              <a:rPr lang="es-ES" sz="2400" dirty="0"/>
              <a:t> a ",".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AFCE24-A1D2-8046-84F9-863D3A1B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Operating Systems – Laboratory Introduction to C</a:t>
            </a:r>
          </a:p>
        </p:txBody>
      </p:sp>
    </p:spTree>
    <p:extLst>
      <p:ext uri="{BB962C8B-B14F-4D97-AF65-F5344CB8AC3E}">
        <p14:creationId xmlns:p14="http://schemas.microsoft.com/office/powerpoint/2010/main" val="349717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3.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7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395536" y="1556792"/>
            <a:ext cx="8280920" cy="47331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endParaRPr lang="en-US" sz="1200" dirty="0"/>
          </a:p>
          <a:p>
            <a:r>
              <a:rPr lang="en-US" sz="1200" dirty="0"/>
              <a:t>int main () {</a:t>
            </a:r>
          </a:p>
          <a:p>
            <a:r>
              <a:rPr lang="en-US" sz="1200" dirty="0"/>
              <a:t>	long int num=9;</a:t>
            </a:r>
          </a:p>
          <a:p>
            <a:r>
              <a:rPr lang="en-US" sz="1200" dirty="0"/>
              <a:t>	int num1;</a:t>
            </a:r>
          </a:p>
          <a:p>
            <a:r>
              <a:rPr lang="en-US" sz="1200" dirty="0"/>
              <a:t>	double r=5.1;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</a:t>
            </a:r>
            <a:r>
              <a:rPr lang="en-US" sz="1200" dirty="0" err="1"/>
              <a:t>ld</a:t>
            </a:r>
            <a:r>
              <a:rPr lang="en-US" sz="1200" dirty="0"/>
              <a:t>;  ; %4ld;  ; %-4ld;  ; %6.4ld;  ; %2d; \n", num, num, num, num, num1);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%f;  ; %9f;  ; %-9f;  ; %9.4f;  ; %2f;  \n", r, r, r, r, 111);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%c;  ; %s;  ; %7s;  ; %-7s;  ; %7.4s; \n", 'a', "uno", "dos", "</a:t>
            </a:r>
            <a:r>
              <a:rPr lang="en-US" sz="1200" dirty="0" err="1"/>
              <a:t>tres</a:t>
            </a:r>
            <a:r>
              <a:rPr lang="en-US" sz="1200" dirty="0"/>
              <a:t>", "</a:t>
            </a:r>
            <a:r>
              <a:rPr lang="en-US" sz="1200" dirty="0" err="1"/>
              <a:t>cuatro</a:t>
            </a:r>
            <a:r>
              <a:rPr lang="en-US" sz="1200" dirty="0"/>
              <a:t>");</a:t>
            </a:r>
          </a:p>
          <a:p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numeros</a:t>
            </a:r>
            <a:r>
              <a:rPr lang="en-US" sz="1200" dirty="0"/>
              <a:t> </a:t>
            </a:r>
            <a:r>
              <a:rPr lang="en-US" sz="1200" dirty="0" err="1"/>
              <a:t>separados</a:t>
            </a:r>
            <a:r>
              <a:rPr lang="en-US" sz="1200" dirty="0"/>
              <a:t> por ; \n");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scanf</a:t>
            </a:r>
            <a:r>
              <a:rPr lang="en-US" sz="1200" dirty="0"/>
              <a:t> ("%d; %</a:t>
            </a:r>
            <a:r>
              <a:rPr lang="en-US" sz="1200" dirty="0" err="1"/>
              <a:t>ld</a:t>
            </a:r>
            <a:r>
              <a:rPr lang="en-US" sz="1200" dirty="0"/>
              <a:t>", &amp;num1, &amp;num);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printf</a:t>
            </a:r>
            <a:r>
              <a:rPr lang="en-US" sz="1200" dirty="0"/>
              <a:t> ("; %d; ; %</a:t>
            </a:r>
            <a:r>
              <a:rPr lang="en-US" sz="1200" dirty="0" err="1"/>
              <a:t>ld</a:t>
            </a:r>
            <a:r>
              <a:rPr lang="en-US" sz="1200" dirty="0"/>
              <a:t>; \n", num1, num);</a:t>
            </a:r>
          </a:p>
          <a:p>
            <a:r>
              <a:rPr lang="en-US" sz="1200" dirty="0"/>
              <a:t>	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020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2F595CF-9FF3-428D-B4A0-5497FE63767F}" type="slidenum">
              <a:rPr lang="es-ES" smtClean="0"/>
              <a:pPr/>
              <a:t>8</a:t>
            </a:fld>
            <a:endParaRPr lang="es-ES"/>
          </a:p>
        </p:txBody>
      </p:sp>
      <p:sp>
        <p:nvSpPr>
          <p:cNvPr id="8" name="2 Marcador de contenido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061048"/>
          </a:xfrm>
        </p:spPr>
        <p:txBody>
          <a:bodyPr/>
          <a:lstStyle/>
          <a:p>
            <a:pPr marL="0" indent="0" algn="just">
              <a:buNone/>
            </a:pPr>
            <a:r>
              <a:rPr lang="es-ES" sz="2400" dirty="0"/>
              <a:t>- </a:t>
            </a:r>
            <a:r>
              <a:rPr lang="es-ES" dirty="0" err="1"/>
              <a:t>Write</a:t>
            </a:r>
            <a:r>
              <a:rPr lang="es-ES" dirty="0"/>
              <a:t> a C </a:t>
            </a:r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displays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a C </a:t>
            </a:r>
            <a:r>
              <a:rPr lang="es-ES" dirty="0" err="1"/>
              <a:t>process</a:t>
            </a:r>
            <a:r>
              <a:rPr lang="es-ES" dirty="0"/>
              <a:t> </a:t>
            </a:r>
            <a:r>
              <a:rPr lang="es-ES" dirty="0" err="1"/>
              <a:t>receives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screen</a:t>
            </a:r>
            <a:r>
              <a:rPr lang="es-ES" dirty="0"/>
              <a:t>.</a:t>
            </a:r>
            <a:endParaRPr lang="es-ES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Statement</a:t>
            </a:r>
            <a:endParaRPr lang="es-ES" sz="3600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68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1 Título"/>
          <p:cNvSpPr>
            <a:spLocks noGrp="1"/>
          </p:cNvSpPr>
          <p:nvPr>
            <p:ph type="title"/>
          </p:nvPr>
        </p:nvSpPr>
        <p:spPr>
          <a:xfrm>
            <a:off x="539552" y="228600"/>
            <a:ext cx="8712968" cy="990600"/>
          </a:xfrm>
        </p:spPr>
        <p:txBody>
          <a:bodyPr/>
          <a:lstStyle/>
          <a:p>
            <a:pPr eaLnBrk="1" hangingPunct="1"/>
            <a:r>
              <a:rPr lang="es-ES_tradnl" sz="3600" dirty="0">
                <a:ea typeface="ＭＳ Ｐゴシック" charset="-128"/>
              </a:rPr>
              <a:t>4. </a:t>
            </a:r>
            <a:r>
              <a:rPr lang="es-ES_tradnl" sz="3600" dirty="0" err="1">
                <a:ea typeface="ＭＳ Ｐゴシック" charset="-128"/>
              </a:rPr>
              <a:t>Solution</a:t>
            </a:r>
            <a:endParaRPr lang="es-ES_tradnl" sz="3600" dirty="0">
              <a:ea typeface="ＭＳ Ｐゴシック" charset="-128"/>
            </a:endParaRPr>
          </a:p>
        </p:txBody>
      </p:sp>
      <p:sp>
        <p:nvSpPr>
          <p:cNvPr id="16387" name="3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</a:pPr>
            <a:fld id="{A3441018-84A9-427B-BA94-758EBE8E4F8A}" type="slidenum">
              <a:rPr lang="es-ES" sz="1200"/>
              <a:pPr>
                <a:lnSpc>
                  <a:spcPct val="80000"/>
                </a:lnSpc>
              </a:pPr>
              <a:t>9</a:t>
            </a:fld>
            <a:endParaRPr lang="es-ES" sz="1200"/>
          </a:p>
        </p:txBody>
      </p:sp>
      <p:sp>
        <p:nvSpPr>
          <p:cNvPr id="3" name="CuadroTexto 2"/>
          <p:cNvSpPr txBox="1"/>
          <p:nvPr/>
        </p:nvSpPr>
        <p:spPr>
          <a:xfrm>
            <a:off x="431540" y="1625055"/>
            <a:ext cx="8280920" cy="462334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just">
              <a:lnSpc>
                <a:spcPct val="115000"/>
              </a:lnSpc>
              <a:spcAft>
                <a:spcPts val="0"/>
              </a:spcAft>
              <a:defRPr sz="1000">
                <a:latin typeface="Consolas" panose="020B0609020204030204" pitchFamily="49" charset="0"/>
              </a:defRPr>
            </a:lvl1pPr>
          </a:lstStyle>
          <a:p>
            <a:endParaRPr lang="en-US" sz="1200" dirty="0"/>
          </a:p>
          <a:p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</a:t>
            </a:r>
            <a:r>
              <a:rPr lang="en-US" sz="1200" dirty="0" err="1"/>
              <a:t>argv</a:t>
            </a:r>
            <a:r>
              <a:rPr lang="en-US" sz="1200" dirty="0"/>
              <a:t>[]) {</a:t>
            </a:r>
          </a:p>
          <a:p>
            <a:endParaRPr lang="en-US" sz="1200" dirty="0"/>
          </a:p>
          <a:p>
            <a:r>
              <a:rPr lang="en-US" sz="1200" dirty="0"/>
              <a:t>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(”Number of parameters : %d\n", </a:t>
            </a:r>
            <a:r>
              <a:rPr lang="en-US" sz="1200" dirty="0" err="1"/>
              <a:t>argc</a:t>
            </a:r>
            <a:r>
              <a:rPr lang="en-US" sz="1200" dirty="0"/>
              <a:t>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printf</a:t>
            </a:r>
            <a:r>
              <a:rPr lang="en-US" sz="1200" dirty="0"/>
              <a:t> ("List of parameters \n" );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 for (</a:t>
            </a:r>
            <a:r>
              <a:rPr lang="en-US" sz="1200" dirty="0" err="1"/>
              <a:t>i</a:t>
            </a:r>
            <a:r>
              <a:rPr lang="en-US" sz="1200" dirty="0"/>
              <a:t>=0; </a:t>
            </a:r>
            <a:r>
              <a:rPr lang="en-US" sz="1200" dirty="0" err="1"/>
              <a:t>i</a:t>
            </a:r>
            <a:r>
              <a:rPr lang="en-US" sz="1200" dirty="0"/>
              <a:t>&lt; </a:t>
            </a:r>
            <a:r>
              <a:rPr lang="en-US" sz="1200" dirty="0" err="1"/>
              <a:t>argc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 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 ("parameter %d = %s\n",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argv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]);</a:t>
            </a:r>
          </a:p>
          <a:p>
            <a:endParaRPr lang="en-US" sz="1200" dirty="0"/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248400"/>
            <a:ext cx="5421313" cy="365125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Operating Systems – Laboratory Introduction to 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867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Personalizado 1">
      <a:dk1>
        <a:sysClr val="windowText" lastClr="000000"/>
      </a:dk1>
      <a:lt1>
        <a:sysClr val="window" lastClr="FFFFFF"/>
      </a:lt1>
      <a:dk2>
        <a:srgbClr val="26435C"/>
      </a:dk2>
      <a:lt2>
        <a:srgbClr val="EBDDC3"/>
      </a:lt2>
      <a:accent1>
        <a:srgbClr val="94B6D2"/>
      </a:accent1>
      <a:accent2>
        <a:srgbClr val="345D7E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26435C"/>
    </a:dk2>
    <a:lt2>
      <a:srgbClr val="EBDDC3"/>
    </a:lt2>
    <a:accent1>
      <a:srgbClr val="94B6D2"/>
    </a:accent1>
    <a:accent2>
      <a:srgbClr val="345D7E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11074</TotalTime>
  <Words>1016</Words>
  <Application>Microsoft Office PowerPoint</Application>
  <PresentationFormat>全屏显示(4:3)</PresentationFormat>
  <Paragraphs>171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ＭＳ Ｐゴシック</vt:lpstr>
      <vt:lpstr>Arial</vt:lpstr>
      <vt:lpstr>Calibri</vt:lpstr>
      <vt:lpstr>Tw Cen MT</vt:lpstr>
      <vt:lpstr>Wingdings</vt:lpstr>
      <vt:lpstr>Wingdings 2</vt:lpstr>
      <vt:lpstr>Intermedio</vt:lpstr>
      <vt:lpstr>Computer Science and engineering operating systems   </vt:lpstr>
      <vt:lpstr>Goal</vt:lpstr>
      <vt:lpstr>1. Statement</vt:lpstr>
      <vt:lpstr>2. Statement</vt:lpstr>
      <vt:lpstr>2. Solution</vt:lpstr>
      <vt:lpstr>3. Statement</vt:lpstr>
      <vt:lpstr>3. Solution</vt:lpstr>
      <vt:lpstr>4. Statement</vt:lpstr>
      <vt:lpstr>4. Solution</vt:lpstr>
      <vt:lpstr>5. Statement</vt:lpstr>
      <vt:lpstr>5. Solution</vt:lpstr>
      <vt:lpstr>6. Statement</vt:lpstr>
      <vt:lpstr>6. Solution</vt:lpstr>
      <vt:lpstr>7. Statement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</dc:title>
  <dc:creator>José Daniel García Sánchez</dc:creator>
  <cp:lastModifiedBy>良继 朱</cp:lastModifiedBy>
  <cp:revision>175</cp:revision>
  <cp:lastPrinted>2020-04-21T22:48:38Z</cp:lastPrinted>
  <dcterms:created xsi:type="dcterms:W3CDTF">2007-11-14T20:15:32Z</dcterms:created>
  <dcterms:modified xsi:type="dcterms:W3CDTF">2024-02-01T15:42:01Z</dcterms:modified>
</cp:coreProperties>
</file>