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6" r:id="rId10"/>
    <p:sldId id="267" r:id="rId11"/>
    <p:sldId id="265" r:id="rId12"/>
    <p:sldId id="264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9FA65-8499-4D7D-BD4F-7EF2A7FA4E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Tiled Based Rendering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66AF21-7627-4EEE-8FE3-160D4387B5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/>
              <a:t>tiled forward </a:t>
            </a:r>
            <a:r>
              <a:rPr lang="en-US" altLang="zh-CN" b="1" dirty="0" err="1"/>
              <a:t>rendering:</a:t>
            </a:r>
            <a:r>
              <a:rPr lang="en-US" altLang="zh-CN" dirty="0" err="1"/>
              <a:t>Forward</a:t>
            </a:r>
            <a:r>
              <a:rPr lang="en-US" altLang="zh-CN" dirty="0"/>
              <a:t>+ </a:t>
            </a:r>
          </a:p>
          <a:p>
            <a:r>
              <a:rPr lang="en-US" altLang="zh-CN" dirty="0"/>
              <a:t>Clustered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4903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90711-00E3-4656-A1B8-CFAB0C41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D322C2-75B4-4B75-B95B-75438CF18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030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AF124D-66A1-49D5-A222-23AF05736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A4CCF4-2E3F-4C0A-958F-23354D1EA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073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67C76E-83B3-48DD-A6D7-A033AC3F4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503"/>
            <a:ext cx="10515600" cy="5950460"/>
          </a:xfrm>
        </p:spPr>
        <p:txBody>
          <a:bodyPr/>
          <a:lstStyle/>
          <a:p>
            <a:r>
              <a:rPr lang="en-US" altLang="zh-CN" dirty="0"/>
              <a:t>Compute Shader</a:t>
            </a:r>
            <a:r>
              <a:rPr lang="zh-CN" altLang="en-US" dirty="0"/>
              <a:t>求</a:t>
            </a:r>
            <a:r>
              <a:rPr lang="en-US" altLang="zh-CN" dirty="0"/>
              <a:t>Tile Frustum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35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5CD64-497D-4C2B-B4D8-1A5B6C138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330397-541A-4323-85BE-8C1DB77AB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1EBAD8-01B6-477A-9C48-4E7EE088F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2119312"/>
            <a:ext cx="106870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140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A208D-62D6-46AA-BCFA-09E5B3EBF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核心问题：如何处理多个光源？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53453C-C3CD-44E0-B338-8983FB9D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Forward</a:t>
            </a:r>
          </a:p>
          <a:p>
            <a:r>
              <a:rPr lang="en-US" altLang="zh-CN" dirty="0"/>
              <a:t>Deferred</a:t>
            </a:r>
          </a:p>
          <a:p>
            <a:r>
              <a:rPr lang="en-US" altLang="zh-CN" dirty="0"/>
              <a:t>Forward 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2486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71B7D6-EB03-4FCF-91E2-FD42C5F78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Forward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38E171-EE3A-405D-A097-0438985E7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伪代码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Output = 0</a:t>
            </a:r>
          </a:p>
          <a:p>
            <a:pPr marL="0" indent="0">
              <a:buNone/>
            </a:pPr>
            <a:r>
              <a:rPr lang="en-US" altLang="zh-CN" dirty="0"/>
              <a:t>foreach object in Objects:</a:t>
            </a:r>
          </a:p>
          <a:p>
            <a:pPr marL="0" indent="0">
              <a:buNone/>
            </a:pPr>
            <a:r>
              <a:rPr lang="en-US" altLang="zh-CN" dirty="0"/>
              <a:t>     foreach light in Lights :</a:t>
            </a:r>
          </a:p>
          <a:p>
            <a:pPr marL="914400" lvl="2" indent="0">
              <a:buNone/>
            </a:pPr>
            <a:r>
              <a:rPr lang="en-US" altLang="zh-CN" dirty="0"/>
              <a:t>Output += </a:t>
            </a:r>
            <a:r>
              <a:rPr lang="en-US" altLang="zh-CN" dirty="0" err="1"/>
              <a:t>LightingPass</a:t>
            </a:r>
            <a:r>
              <a:rPr lang="en-US" altLang="zh-CN" dirty="0"/>
              <a:t>(light, object);</a:t>
            </a:r>
          </a:p>
          <a:p>
            <a:r>
              <a:rPr lang="zh-CN" altLang="en-US" dirty="0"/>
              <a:t>问题</a:t>
            </a:r>
            <a:endParaRPr lang="en-US" altLang="zh-CN" dirty="0"/>
          </a:p>
          <a:p>
            <a:pPr lvl="1"/>
            <a:r>
              <a:rPr lang="en-US" altLang="zh-CN" dirty="0"/>
              <a:t>N(Objects) * M(Lights)</a:t>
            </a:r>
            <a:r>
              <a:rPr lang="zh-CN" altLang="en-US" dirty="0"/>
              <a:t>个</a:t>
            </a:r>
            <a:r>
              <a:rPr lang="en-US" altLang="zh-CN" dirty="0"/>
              <a:t>Pass</a:t>
            </a:r>
          </a:p>
          <a:p>
            <a:pPr lvl="1"/>
            <a:r>
              <a:rPr lang="zh-CN" altLang="en-US" dirty="0"/>
              <a:t>解决：限制</a:t>
            </a:r>
            <a:r>
              <a:rPr lang="en-US" altLang="zh-CN" dirty="0"/>
              <a:t>Lights</a:t>
            </a:r>
            <a:r>
              <a:rPr lang="zh-CN" altLang="en-US" dirty="0"/>
              <a:t>的个数</a:t>
            </a:r>
            <a:endParaRPr lang="en-US" altLang="zh-CN" dirty="0"/>
          </a:p>
          <a:p>
            <a:pPr lvl="2"/>
            <a:r>
              <a:rPr lang="zh-CN" altLang="en-US" dirty="0"/>
              <a:t>超过限制的光源的改为顶点光或者球谐光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E7C470-2D62-4C02-ACC3-32234B5C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211" y="1961147"/>
            <a:ext cx="3438525" cy="2819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838DA5A-AD49-4509-83F8-9F61CADEB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5186" y="4848015"/>
            <a:ext cx="29241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650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6EE4F-A1C4-44D6-9DB3-805C1C947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</a:t>
            </a:r>
            <a:r>
              <a:rPr lang="en-US" altLang="zh-CN" dirty="0"/>
              <a:t>1</a:t>
            </a:r>
            <a:r>
              <a:rPr lang="zh-CN" altLang="en-US" dirty="0"/>
              <a:t>：减</a:t>
            </a:r>
            <a:r>
              <a:rPr lang="en-US" altLang="zh-CN" dirty="0"/>
              <a:t>Pass</a:t>
            </a:r>
            <a:r>
              <a:rPr lang="zh-CN" altLang="en-US" dirty="0"/>
              <a:t>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8C3CD2-AD0F-4AB1-8492-4F2BDD6A5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问题：</a:t>
            </a:r>
            <a:endParaRPr lang="en-US" altLang="zh-CN" dirty="0"/>
          </a:p>
          <a:p>
            <a:pPr lvl="1"/>
            <a:r>
              <a:rPr lang="zh-CN" altLang="en-US" dirty="0"/>
              <a:t>一个</a:t>
            </a:r>
            <a:r>
              <a:rPr lang="en-US" altLang="zh-CN" dirty="0"/>
              <a:t>Pass</a:t>
            </a:r>
            <a:r>
              <a:rPr lang="zh-CN" altLang="en-US" dirty="0"/>
              <a:t>只计算一个光源 </a:t>
            </a:r>
            <a:endParaRPr lang="en-US" altLang="zh-CN" dirty="0"/>
          </a:p>
          <a:p>
            <a:pPr lvl="1"/>
            <a:r>
              <a:rPr lang="zh-CN" altLang="en-US" dirty="0"/>
              <a:t>一个</a:t>
            </a:r>
            <a:r>
              <a:rPr lang="en-US" altLang="zh-CN" dirty="0"/>
              <a:t>Pass</a:t>
            </a:r>
            <a:r>
              <a:rPr lang="zh-CN" altLang="en-US" dirty="0"/>
              <a:t>的构成</a:t>
            </a:r>
            <a:r>
              <a:rPr lang="en-US" altLang="zh-CN" dirty="0"/>
              <a:t> = … +</a:t>
            </a:r>
            <a:r>
              <a:rPr lang="zh-CN" altLang="en-US" dirty="0"/>
              <a:t> </a:t>
            </a:r>
            <a:r>
              <a:rPr lang="en-US" altLang="zh-CN" dirty="0"/>
              <a:t>Vert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Frag</a:t>
            </a:r>
            <a:r>
              <a:rPr lang="zh-CN" altLang="en-US" dirty="0"/>
              <a:t> </a:t>
            </a:r>
            <a:r>
              <a:rPr lang="en-US" altLang="zh-CN" dirty="0"/>
              <a:t>+ …</a:t>
            </a: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整个光栅化过程重复了</a:t>
            </a:r>
            <a:r>
              <a:rPr lang="en-US" altLang="zh-CN" dirty="0">
                <a:sym typeface="Wingdings" panose="05000000000000000000" pitchFamily="2" charset="2"/>
              </a:rPr>
              <a:t>M</a:t>
            </a:r>
            <a:r>
              <a:rPr lang="zh-CN" altLang="en-US" dirty="0">
                <a:sym typeface="Wingdings" panose="05000000000000000000" pitchFamily="2" charset="2"/>
              </a:rPr>
              <a:t>遍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/>
              <a:t>解决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一个</a:t>
            </a:r>
            <a:r>
              <a:rPr lang="en-US" altLang="zh-CN" dirty="0"/>
              <a:t>Pass</a:t>
            </a:r>
            <a:r>
              <a:rPr lang="zh-CN" altLang="en-US" dirty="0"/>
              <a:t>计算</a:t>
            </a:r>
            <a:r>
              <a:rPr lang="en-US" altLang="zh-CN" dirty="0"/>
              <a:t>M</a:t>
            </a:r>
            <a:r>
              <a:rPr lang="zh-CN" altLang="en-US" dirty="0"/>
              <a:t>个光源</a:t>
            </a:r>
            <a:endParaRPr lang="en-US" altLang="zh-CN" dirty="0"/>
          </a:p>
          <a:p>
            <a:pPr lvl="1"/>
            <a:r>
              <a:rPr lang="zh-CN" altLang="en-US" dirty="0"/>
              <a:t>传个</a:t>
            </a:r>
            <a:r>
              <a:rPr lang="en-US" altLang="zh-CN" dirty="0"/>
              <a:t>Per Object</a:t>
            </a:r>
            <a:r>
              <a:rPr lang="zh-CN" altLang="en-US" dirty="0"/>
              <a:t>的</a:t>
            </a:r>
            <a:r>
              <a:rPr lang="en-US" altLang="zh-CN" dirty="0" err="1"/>
              <a:t>LightList</a:t>
            </a:r>
            <a:r>
              <a:rPr lang="zh-CN" altLang="en-US" dirty="0"/>
              <a:t>到</a:t>
            </a:r>
            <a:r>
              <a:rPr lang="en-US" altLang="zh-CN" dirty="0" err="1"/>
              <a:t>FragmentShader</a:t>
            </a:r>
            <a:endParaRPr lang="en-US" altLang="zh-CN" dirty="0"/>
          </a:p>
          <a:p>
            <a:pPr lvl="1"/>
            <a:r>
              <a:rPr lang="zh-CN" altLang="en-US" dirty="0"/>
              <a:t>只要一次光栅化，重复计算省掉了</a:t>
            </a:r>
            <a:r>
              <a:rPr lang="en-US" altLang="zh-CN" dirty="0"/>
              <a:t>(</a:t>
            </a:r>
            <a:r>
              <a:rPr lang="zh-CN" altLang="en-US" dirty="0"/>
              <a:t>顶点计算在手机上也耗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Unity LRP</a:t>
            </a:r>
            <a:r>
              <a:rPr lang="zh-CN" altLang="en-US" dirty="0"/>
              <a:t>的做法</a:t>
            </a:r>
            <a:endParaRPr lang="en-US" altLang="zh-CN" dirty="0"/>
          </a:p>
          <a:p>
            <a:r>
              <a:rPr lang="zh-CN" altLang="en-US" dirty="0"/>
              <a:t>还有什么优化空间？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08A30A3-04F0-4240-A5CF-926894CBE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3788" y="365125"/>
            <a:ext cx="2609524" cy="6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928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7AA20-C698-4B48-A4AB-B43A55C06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</a:t>
            </a:r>
            <a:r>
              <a:rPr lang="en-US" altLang="zh-CN" dirty="0"/>
              <a:t>2</a:t>
            </a:r>
            <a:r>
              <a:rPr lang="zh-CN" altLang="en-US" dirty="0"/>
              <a:t>：减</a:t>
            </a:r>
            <a:r>
              <a:rPr lang="en-US" altLang="zh-CN" dirty="0"/>
              <a:t>Frag</a:t>
            </a:r>
            <a:r>
              <a:rPr lang="zh-CN" altLang="en-US" dirty="0"/>
              <a:t>的无用计算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AECB55-CAF8-4C6C-9CEB-E671F293B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一个光源会影响哪些像素？</a:t>
            </a:r>
            <a:endParaRPr lang="en-US" altLang="zh-CN" dirty="0"/>
          </a:p>
          <a:p>
            <a:pPr lvl="1"/>
            <a:r>
              <a:rPr lang="zh-CN" altLang="en-US" dirty="0"/>
              <a:t>物体在屏幕上的投影</a:t>
            </a:r>
            <a:endParaRPr lang="en-US" altLang="zh-CN" dirty="0"/>
          </a:p>
          <a:p>
            <a:pPr lvl="1"/>
            <a:r>
              <a:rPr lang="zh-CN" altLang="en-US" dirty="0"/>
              <a:t>光源包围盒在屏幕上的投影</a:t>
            </a:r>
            <a:endParaRPr lang="en-US" altLang="zh-CN" dirty="0"/>
          </a:p>
          <a:p>
            <a:r>
              <a:rPr lang="zh-CN" altLang="en-US" dirty="0">
                <a:solidFill>
                  <a:schemeClr val="accent6"/>
                </a:solidFill>
              </a:rPr>
              <a:t>有效区域 </a:t>
            </a:r>
            <a:r>
              <a:rPr lang="en-US" altLang="zh-CN" dirty="0"/>
              <a:t>&lt;&lt;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包围盒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红色区域都是无用功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基于优化</a:t>
            </a:r>
            <a:r>
              <a:rPr lang="en-US" altLang="zh-CN" dirty="0"/>
              <a:t>1</a:t>
            </a:r>
            <a:r>
              <a:rPr lang="zh-CN" altLang="en-US" dirty="0"/>
              <a:t>的无用区域就更大了</a:t>
            </a:r>
            <a:endParaRPr lang="en-US" altLang="zh-CN" dirty="0"/>
          </a:p>
          <a:p>
            <a:r>
              <a:rPr lang="zh-CN" altLang="en-US" dirty="0"/>
              <a:t>解决</a:t>
            </a:r>
            <a:endParaRPr lang="en-US" altLang="zh-CN" dirty="0"/>
          </a:p>
          <a:p>
            <a:pPr lvl="1"/>
            <a:r>
              <a:rPr lang="zh-CN" altLang="en-US" dirty="0"/>
              <a:t>不再是</a:t>
            </a:r>
            <a:r>
              <a:rPr lang="en-US" altLang="zh-CN" dirty="0"/>
              <a:t>Per Object</a:t>
            </a:r>
            <a:r>
              <a:rPr lang="zh-CN" altLang="en-US" dirty="0"/>
              <a:t>来算光照</a:t>
            </a:r>
            <a:endParaRPr lang="en-US" altLang="zh-CN" dirty="0"/>
          </a:p>
          <a:p>
            <a:pPr lvl="1"/>
            <a:r>
              <a:rPr lang="zh-CN" altLang="en-US" dirty="0"/>
              <a:t>而是</a:t>
            </a:r>
            <a:r>
              <a:rPr lang="en-US" altLang="zh-CN" dirty="0"/>
              <a:t>Per Pixel Group</a:t>
            </a:r>
            <a:r>
              <a:rPr lang="zh-CN" altLang="en-US" dirty="0"/>
              <a:t>来算</a:t>
            </a:r>
            <a:endParaRPr lang="en-US" altLang="zh-CN" dirty="0"/>
          </a:p>
          <a:p>
            <a:pPr lvl="2"/>
            <a:r>
              <a:rPr lang="en-US" altLang="zh-CN" dirty="0">
                <a:sym typeface="Wingdings" panose="05000000000000000000" pitchFamily="2" charset="2"/>
              </a:rPr>
              <a:t> Forward+</a:t>
            </a:r>
            <a:r>
              <a:rPr lang="zh-CN" altLang="en-US" dirty="0">
                <a:sym typeface="Wingdings" panose="05000000000000000000" pitchFamily="2" charset="2"/>
              </a:rPr>
              <a:t>就是其中一种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DC67FC-F72A-4FAC-B20F-ECEBC0771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419" y="0"/>
            <a:ext cx="2932823" cy="249102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8F5B862-B8D8-4A24-8D3D-B8D0A5BC0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189" y="2756295"/>
            <a:ext cx="3807963" cy="379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813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99F45F-0D7C-4D26-A6CD-77D9EB9EF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Forward+</a:t>
            </a:r>
            <a:r>
              <a:rPr lang="en-US" altLang="zh-CN" b="1" dirty="0"/>
              <a:t>:</a:t>
            </a:r>
            <a:r>
              <a:rPr lang="en-US" altLang="zh-CN" dirty="0"/>
              <a:t>Tiled Based Forward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C12E11-018D-4FDD-9C36-C32AC6567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b="1" dirty="0"/>
              <a:t>Light Grid</a:t>
            </a:r>
            <a:endParaRPr lang="en-US" altLang="zh-CN" dirty="0"/>
          </a:p>
          <a:p>
            <a:pPr lvl="1"/>
            <a:r>
              <a:rPr lang="zh-CN" altLang="en-US" dirty="0"/>
              <a:t>屏幕空间的</a:t>
            </a:r>
            <a:r>
              <a:rPr lang="en-US" altLang="zh-CN" dirty="0" err="1"/>
              <a:t>Tile:N×N</a:t>
            </a:r>
            <a:r>
              <a:rPr lang="zh-CN" altLang="en-US" dirty="0"/>
              <a:t>个像素</a:t>
            </a:r>
            <a:endParaRPr lang="en-US" altLang="zh-CN" dirty="0"/>
          </a:p>
          <a:p>
            <a:pPr lvl="1"/>
            <a:r>
              <a:rPr lang="zh-CN" altLang="en-US" dirty="0"/>
              <a:t>分割粒度 </a:t>
            </a:r>
            <a:endParaRPr lang="en-US" altLang="zh-CN" dirty="0"/>
          </a:p>
          <a:p>
            <a:pPr lvl="2"/>
            <a:r>
              <a:rPr lang="zh-CN" altLang="en-US" dirty="0"/>
              <a:t>一般是</a:t>
            </a:r>
            <a:r>
              <a:rPr lang="en-US" altLang="zh-CN" dirty="0"/>
              <a:t>64</a:t>
            </a:r>
            <a:r>
              <a:rPr lang="zh-CN" altLang="en-US" dirty="0"/>
              <a:t>的倍数，不超过</a:t>
            </a:r>
            <a:r>
              <a:rPr lang="en-US" altLang="zh-CN" dirty="0"/>
              <a:t>1024</a:t>
            </a:r>
          </a:p>
          <a:p>
            <a:pPr lvl="2"/>
            <a:r>
              <a:rPr lang="en-US" altLang="zh-CN" dirty="0"/>
              <a:t>8×8(64),</a:t>
            </a:r>
            <a:r>
              <a:rPr lang="zh-CN" altLang="en-US" dirty="0"/>
              <a:t> </a:t>
            </a:r>
            <a:r>
              <a:rPr lang="en-US" altLang="zh-CN" dirty="0"/>
              <a:t>16×16(256),</a:t>
            </a:r>
            <a:r>
              <a:rPr lang="zh-CN" altLang="en-US" dirty="0"/>
              <a:t> </a:t>
            </a:r>
            <a:r>
              <a:rPr lang="en-US" altLang="zh-CN" dirty="0"/>
              <a:t>32×32(1024)</a:t>
            </a:r>
          </a:p>
          <a:p>
            <a:pPr lvl="1"/>
            <a:r>
              <a:rPr lang="en-US" altLang="zh-CN" dirty="0"/>
              <a:t>Per Pixel Group</a:t>
            </a:r>
          </a:p>
          <a:p>
            <a:r>
              <a:rPr lang="zh-CN" altLang="en-US" dirty="0"/>
              <a:t>流程：</a:t>
            </a:r>
            <a:endParaRPr lang="en-US" altLang="zh-CN" dirty="0"/>
          </a:p>
          <a:p>
            <a:pPr lvl="1" fontAlgn="base"/>
            <a:r>
              <a:rPr lang="en-US" altLang="zh-CN" dirty="0">
                <a:solidFill>
                  <a:schemeClr val="accent1"/>
                </a:solidFill>
              </a:rPr>
              <a:t>Light culling</a:t>
            </a:r>
          </a:p>
          <a:p>
            <a:pPr lvl="2" fontAlgn="base"/>
            <a:r>
              <a:rPr lang="zh-CN" altLang="en-US" dirty="0">
                <a:solidFill>
                  <a:schemeClr val="accent1"/>
                </a:solidFill>
              </a:rPr>
              <a:t>生成每个</a:t>
            </a:r>
            <a:r>
              <a:rPr lang="en-US" altLang="zh-CN" dirty="0">
                <a:solidFill>
                  <a:schemeClr val="accent1"/>
                </a:solidFill>
              </a:rPr>
              <a:t>Tile</a:t>
            </a:r>
            <a:r>
              <a:rPr lang="zh-CN" altLang="en-US" dirty="0">
                <a:solidFill>
                  <a:schemeClr val="accent1"/>
                </a:solidFill>
              </a:rPr>
              <a:t>的</a:t>
            </a:r>
            <a:r>
              <a:rPr lang="en-US" altLang="zh-CN" dirty="0">
                <a:solidFill>
                  <a:schemeClr val="accent1"/>
                </a:solidFill>
              </a:rPr>
              <a:t>Light List</a:t>
            </a:r>
          </a:p>
          <a:p>
            <a:pPr lvl="1" fontAlgn="base"/>
            <a:r>
              <a:rPr lang="en-US" altLang="zh-CN" dirty="0"/>
              <a:t>Opaque pass</a:t>
            </a:r>
          </a:p>
          <a:p>
            <a:pPr lvl="1" fontAlgn="base"/>
            <a:r>
              <a:rPr lang="en-US" altLang="zh-CN" dirty="0"/>
              <a:t>Transparent pass</a:t>
            </a:r>
          </a:p>
          <a:p>
            <a:r>
              <a:rPr lang="zh-CN" altLang="en-US" dirty="0"/>
              <a:t>好处：</a:t>
            </a:r>
            <a:endParaRPr lang="en-US" altLang="zh-CN" dirty="0"/>
          </a:p>
          <a:p>
            <a:pPr lvl="1"/>
            <a:r>
              <a:rPr lang="zh-CN" altLang="en-US" dirty="0"/>
              <a:t>兼容透明物体</a:t>
            </a:r>
            <a:endParaRPr lang="en-US" altLang="zh-CN" dirty="0"/>
          </a:p>
          <a:p>
            <a:pPr lvl="1"/>
            <a:r>
              <a:rPr lang="zh-CN" altLang="en-US" dirty="0"/>
              <a:t>兼容</a:t>
            </a:r>
            <a:r>
              <a:rPr lang="en-US" altLang="zh-CN" dirty="0"/>
              <a:t>Forward</a:t>
            </a:r>
            <a:r>
              <a:rPr lang="zh-CN" altLang="en-US" dirty="0"/>
              <a:t>管线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 descr="Compute Frustums">
            <a:extLst>
              <a:ext uri="{FF2B5EF4-FFF2-40B4-BE49-F238E27FC236}">
                <a16:creationId xmlns:a16="http://schemas.microsoft.com/office/drawing/2014/main" id="{7CFD0130-0623-4829-B252-1C8842D53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277" y="2250717"/>
            <a:ext cx="4935523" cy="365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093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5465D-4112-4B5E-9205-102DC54AB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Light culling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754C8D-9E66-447E-9DE7-C02182708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计算各个</a:t>
            </a:r>
            <a:r>
              <a:rPr lang="en-US" altLang="zh-CN" dirty="0"/>
              <a:t>Tile</a:t>
            </a:r>
            <a:r>
              <a:rPr lang="zh-CN" altLang="en-US" dirty="0"/>
              <a:t>被哪些光源覆盖住</a:t>
            </a:r>
            <a:endParaRPr lang="en-US" altLang="zh-CN" dirty="0"/>
          </a:p>
          <a:p>
            <a:r>
              <a:rPr lang="en-US" altLang="zh-CN" dirty="0"/>
              <a:t>Tile Frustum</a:t>
            </a:r>
          </a:p>
          <a:p>
            <a:pPr lvl="1"/>
            <a:r>
              <a:rPr lang="zh-CN" altLang="en-US" dirty="0"/>
              <a:t>被分成一个个小的视椎体</a:t>
            </a:r>
            <a:endParaRPr lang="en-US" altLang="zh-CN" dirty="0"/>
          </a:p>
          <a:p>
            <a:r>
              <a:rPr lang="zh-CN" altLang="en-US" dirty="0"/>
              <a:t>实际是</a:t>
            </a:r>
            <a:r>
              <a:rPr lang="en-US" altLang="zh-CN" dirty="0"/>
              <a:t>Tile Frustum</a:t>
            </a:r>
            <a:r>
              <a:rPr lang="zh-CN" altLang="en-US" dirty="0"/>
              <a:t>和光源在三维上求交的过程，可拆分为：</a:t>
            </a:r>
            <a:endParaRPr lang="en-US" altLang="zh-CN" dirty="0"/>
          </a:p>
          <a:p>
            <a:pPr lvl="1"/>
            <a:r>
              <a:rPr lang="zh-CN" altLang="en-US" dirty="0"/>
              <a:t>如何求</a:t>
            </a:r>
            <a:r>
              <a:rPr lang="en-US" altLang="zh-CN" dirty="0"/>
              <a:t>Tile Frustum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zh-CN" altLang="en-US" dirty="0"/>
              <a:t>如何求交</a:t>
            </a:r>
            <a:r>
              <a:rPr lang="en-US" altLang="zh-CN" dirty="0"/>
              <a:t>?</a:t>
            </a:r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Picture 6" descr="Tile Frustum">
            <a:extLst>
              <a:ext uri="{FF2B5EF4-FFF2-40B4-BE49-F238E27FC236}">
                <a16:creationId xmlns:a16="http://schemas.microsoft.com/office/drawing/2014/main" id="{627C6A6E-2B5B-4468-B82E-6DF1AB917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271" y="3798770"/>
            <a:ext cx="4637526" cy="305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453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2D07E-7942-40F3-8B1A-67BBE120B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如何求</a:t>
            </a:r>
            <a:r>
              <a:rPr lang="en-US" altLang="zh-CN" dirty="0"/>
              <a:t>Tile Frustum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E1E400-232F-47BA-9C23-6E26867CD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视椎体的</a:t>
            </a:r>
            <a:r>
              <a:rPr lang="en-US" altLang="zh-CN" dirty="0"/>
              <a:t>6</a:t>
            </a:r>
            <a:r>
              <a:rPr lang="zh-CN" altLang="en-US" dirty="0"/>
              <a:t>个面中</a:t>
            </a:r>
            <a:endParaRPr lang="en-US" altLang="zh-CN" dirty="0"/>
          </a:p>
          <a:p>
            <a:pPr lvl="1"/>
            <a:r>
              <a:rPr lang="zh-CN" altLang="en-US" dirty="0"/>
              <a:t>上下左右是固定的，可以预计算</a:t>
            </a:r>
            <a:endParaRPr lang="en-US" altLang="zh-CN" dirty="0"/>
          </a:p>
          <a:p>
            <a:pPr lvl="1"/>
            <a:r>
              <a:rPr lang="zh-CN" altLang="en-US" dirty="0"/>
              <a:t>前后则需要根据深度实时计算</a:t>
            </a:r>
            <a:endParaRPr lang="en-US" altLang="zh-CN" dirty="0"/>
          </a:p>
          <a:p>
            <a:r>
              <a:rPr lang="zh-CN" altLang="en-US" dirty="0"/>
              <a:t>预计算</a:t>
            </a:r>
            <a:endParaRPr lang="en-US" altLang="zh-CN" dirty="0"/>
          </a:p>
          <a:p>
            <a:pPr lvl="1"/>
            <a:r>
              <a:rPr lang="zh-CN" altLang="en-US" dirty="0"/>
              <a:t>每个</a:t>
            </a:r>
            <a:r>
              <a:rPr lang="en-US" altLang="zh-CN" dirty="0"/>
              <a:t>Tile</a:t>
            </a:r>
            <a:r>
              <a:rPr lang="zh-CN" altLang="en-US" dirty="0"/>
              <a:t>的四个角的屏幕位置都是已知，可以算出它们在</a:t>
            </a:r>
            <a:r>
              <a:rPr lang="en-US" altLang="zh-CN" dirty="0"/>
              <a:t>Far Plane</a:t>
            </a:r>
            <a:r>
              <a:rPr lang="zh-CN" altLang="en-US" dirty="0"/>
              <a:t>的坐标</a:t>
            </a:r>
            <a:endParaRPr lang="en-US" altLang="zh-CN" dirty="0"/>
          </a:p>
          <a:p>
            <a:pPr lvl="1"/>
            <a:r>
              <a:rPr lang="en-US" altLang="zh-CN" dirty="0"/>
              <a:t>TODO </a:t>
            </a:r>
            <a:r>
              <a:rPr lang="zh-CN" altLang="en-US" dirty="0"/>
              <a:t>移到后面具体实现</a:t>
            </a:r>
            <a:endParaRPr lang="en-US" altLang="zh-CN"/>
          </a:p>
          <a:p>
            <a:pPr lvl="1"/>
            <a:r>
              <a:rPr lang="zh-CN" altLang="en-US"/>
              <a:t>那么</a:t>
            </a:r>
            <a:r>
              <a:rPr lang="zh-CN" altLang="en-US" dirty="0"/>
              <a:t>三点可以确定一个平面</a:t>
            </a:r>
            <a:r>
              <a:rPr lang="en-US" altLang="zh-CN" dirty="0"/>
              <a:t>Plane(</a:t>
            </a:r>
            <a:r>
              <a:rPr lang="en-US" altLang="zh-CN" dirty="0" err="1"/>
              <a:t>n,d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/>
              <a:t>n</a:t>
            </a:r>
            <a:r>
              <a:rPr lang="zh-CN" altLang="en-US" dirty="0"/>
              <a:t>为归一化法线</a:t>
            </a:r>
            <a:r>
              <a:rPr lang="en-US" altLang="zh-CN" dirty="0"/>
              <a:t>,P</a:t>
            </a:r>
            <a:r>
              <a:rPr lang="zh-CN" altLang="en-US" dirty="0"/>
              <a:t>为平面上一点</a:t>
            </a:r>
            <a:r>
              <a:rPr lang="en-US" altLang="zh-CN" dirty="0"/>
              <a:t>,d</a:t>
            </a:r>
            <a:r>
              <a:rPr lang="zh-CN" altLang="en-US" dirty="0"/>
              <a:t>为原点到平面距离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2050" name="Picture 2" descr="Tile Corners">
            <a:extLst>
              <a:ext uri="{FF2B5EF4-FFF2-40B4-BE49-F238E27FC236}">
                <a16:creationId xmlns:a16="http://schemas.microsoft.com/office/drawing/2014/main" id="{8D24354D-ADC8-417D-AC2F-31A9F2099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7021" y="58724"/>
            <a:ext cx="2552700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Tile Frustum">
            <a:extLst>
              <a:ext uri="{FF2B5EF4-FFF2-40B4-BE49-F238E27FC236}">
                <a16:creationId xmlns:a16="http://schemas.microsoft.com/office/drawing/2014/main" id="{8AAC94BD-44BE-4D23-9D95-DA0F3917D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8114"/>
            <a:ext cx="3298457" cy="217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1FE729B-1033-411D-807A-07F14CDF5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0571" y="4697835"/>
            <a:ext cx="4941465" cy="1266872"/>
          </a:xfrm>
          <a:prstGeom prst="rect">
            <a:avLst/>
          </a:prstGeom>
        </p:spPr>
      </p:pic>
      <p:pic>
        <p:nvPicPr>
          <p:cNvPr id="2052" name="Picture 4" descr="Counter-Clockwise Winding Order">
            <a:extLst>
              <a:ext uri="{FF2B5EF4-FFF2-40B4-BE49-F238E27FC236}">
                <a16:creationId xmlns:a16="http://schemas.microsoft.com/office/drawing/2014/main" id="{B1FC2F86-0038-4836-8978-61073E8F9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88" y="4652091"/>
            <a:ext cx="1743008" cy="1405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E85529A-509C-444F-BA0C-AFCD84A4BE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8617" y="4705600"/>
            <a:ext cx="3421722" cy="6490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016E15D-ECAB-4C59-976A-F5806FA5F5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2468" y="4649819"/>
            <a:ext cx="2085975" cy="7048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CEE2C46-656A-457A-880F-F2C29C754A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33800" y="5410450"/>
            <a:ext cx="4941465" cy="129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033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21FC3A-C2BF-43AB-8690-94D25700D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Light Culling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7E08FD-6DA9-45DD-90DD-191D1CA55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  <a:r>
              <a:rPr lang="en-US" altLang="zh-CN" dirty="0"/>
              <a:t>Tile Frustum</a:t>
            </a:r>
            <a:r>
              <a:rPr lang="zh-CN" altLang="en-US" dirty="0"/>
              <a:t>的前后裁剪平面</a:t>
            </a:r>
            <a:endParaRPr lang="en-US" altLang="zh-CN" dirty="0"/>
          </a:p>
          <a:p>
            <a:pPr lvl="1"/>
            <a:r>
              <a:rPr lang="zh-CN" altLang="en-US" dirty="0"/>
              <a:t>求</a:t>
            </a:r>
            <a:r>
              <a:rPr lang="en-US" altLang="zh-CN" dirty="0"/>
              <a:t>Tile</a:t>
            </a:r>
            <a:r>
              <a:rPr lang="zh-CN" altLang="en-US" dirty="0"/>
              <a:t>的</a:t>
            </a:r>
            <a:r>
              <a:rPr lang="en-US" altLang="zh-CN" dirty="0"/>
              <a:t>Min</a:t>
            </a:r>
            <a:r>
              <a:rPr lang="zh-CN" altLang="en-US" dirty="0"/>
              <a:t>和</a:t>
            </a:r>
            <a:r>
              <a:rPr lang="en-US" altLang="zh-CN" dirty="0"/>
              <a:t>Max</a:t>
            </a:r>
            <a:r>
              <a:rPr lang="zh-CN" altLang="en-US" dirty="0"/>
              <a:t>深度</a:t>
            </a:r>
            <a:r>
              <a:rPr lang="en-US" altLang="zh-CN" dirty="0"/>
              <a:t>(View Space)</a:t>
            </a:r>
          </a:p>
          <a:p>
            <a:pPr lvl="1"/>
            <a:r>
              <a:rPr lang="zh-CN" altLang="en-US" dirty="0">
                <a:solidFill>
                  <a:schemeClr val="accent1"/>
                </a:solidFill>
              </a:rPr>
              <a:t>蓝色是物体</a:t>
            </a:r>
            <a:endParaRPr lang="en-US" altLang="zh-CN" dirty="0">
              <a:solidFill>
                <a:schemeClr val="accent1"/>
              </a:solidFill>
            </a:endParaRPr>
          </a:p>
          <a:p>
            <a:pPr lvl="1"/>
            <a:r>
              <a:rPr lang="zh-CN" altLang="en-US" dirty="0">
                <a:solidFill>
                  <a:schemeClr val="accent4"/>
                </a:solidFill>
              </a:rPr>
              <a:t>黄色是光源</a:t>
            </a:r>
          </a:p>
        </p:txBody>
      </p:sp>
      <p:pic>
        <p:nvPicPr>
          <p:cNvPr id="4098" name="Picture 2" descr="Min and Max Depth per Tile">
            <a:extLst>
              <a:ext uri="{FF2B5EF4-FFF2-40B4-BE49-F238E27FC236}">
                <a16:creationId xmlns:a16="http://schemas.microsoft.com/office/drawing/2014/main" id="{7D5AB15A-00C7-4F4C-BC34-76B4CCBB7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215" y="1690688"/>
            <a:ext cx="5550785" cy="488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871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454</Words>
  <Application>Microsoft Office PowerPoint</Application>
  <PresentationFormat>宽屏</PresentationFormat>
  <Paragraphs>78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主题</vt:lpstr>
      <vt:lpstr>Tiled Based Rendering</vt:lpstr>
      <vt:lpstr>核心问题：如何处理多个光源？</vt:lpstr>
      <vt:lpstr>Forward</vt:lpstr>
      <vt:lpstr>优化1：减Pass数</vt:lpstr>
      <vt:lpstr>优化2：减Frag的无用计算</vt:lpstr>
      <vt:lpstr>Forward+:Tiled Based Forward</vt:lpstr>
      <vt:lpstr>Light culling</vt:lpstr>
      <vt:lpstr>如何求Tile Frustum？</vt:lpstr>
      <vt:lpstr>Light Culling</vt:lpstr>
      <vt:lpstr>PowerPoint 演示文稿</vt:lpstr>
      <vt:lpstr>实现</vt:lpstr>
      <vt:lpstr>PowerPoint 演示文稿</vt:lpstr>
      <vt:lpstr>问题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Tiled Based Rendering</dc:title>
  <dc:creator>Liangjuntu</dc:creator>
  <cp:lastModifiedBy>Liangjuntu</cp:lastModifiedBy>
  <cp:revision>99</cp:revision>
  <dcterms:created xsi:type="dcterms:W3CDTF">2019-08-03T07:50:25Z</dcterms:created>
  <dcterms:modified xsi:type="dcterms:W3CDTF">2019-08-03T13:30:22Z</dcterms:modified>
</cp:coreProperties>
</file>