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4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5DF4E3-45E7-4F14-B4F9-911B4C69014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2018年4月1日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3A28818-8057-4794-A7BE-842FF700294D}" type="datetime2">
              <a:rPr lang="zh-CN" altLang="en-US" smtClean="0"/>
              <a:pPr/>
              <a:t>2018年4月1日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演示文稿对受众有何益处：如果成年学员明白某主题的重要性或其原因，他们会对该主题更感兴趣。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演示者在学科中的专业水平：简要说明在此领域的资历，或向参与者说明应听课的原因。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9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演示文稿对受众有何益处：如果成年学员明白某主题的重要性或其原因，他们会对该主题更感兴趣。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演示者在学科中的专业水平：简要说明在此领域的资历，或向参与者说明应听课的原因。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演示文稿对受众有何益处：如果成年学员明白某主题的重要性或其原因，他们会对该主题更感兴趣。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演示者在学科中的专业水平：简要说明在此领域的资历，或向参与者说明应听课的原因。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4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演示文稿对受众有何益处：如果成年学员明白某主题的重要性或其原因，他们会对该主题更感兴趣。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演示者在学科中的专业水平：简要说明在此领域的资历，或向参与者说明应听课的原因。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13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演示文稿对受众有何益处：如果成年学员明白某主题的重要性或其原因，他们会对该主题更感兴趣。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演示者在学科中的专业水平：简要说明在此领域的资历，或向参与者说明应听课的原因。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91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演示文稿对受众有何益处：如果成年学员明白某主题的重要性或其原因，他们会对该主题更感兴趣。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演示者在学科中的专业水平：简要说明在此领域的资历，或向参与者说明应听课的原因。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38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演示文稿对受众有何益处：如果成年学员明白某主题的重要性或其原因，他们会对该主题更感兴趣。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演示者在学科中的专业水平：简要说明在此领域的资历，或向参与者说明应听课的原因。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62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演示文稿对受众有何益处：如果成年学员明白某主题的重要性或其原因，他们会对该主题更感兴趣。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演示者在学科中的专业水平：简要说明在此领域的资历，或向参与者说明应听课的原因。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87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演示文稿对受众有何益处：如果成年学员明白某主题的重要性或其原因，他们会对该主题更感兴趣。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演示者在学科中的专业水平：简要说明在此领域的资历，或向参与者说明应听课的原因。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6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3" name="长方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4" name="长方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5" name="长方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6" name="长方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7" name="长方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7" name="长方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1" name="长方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6B961ADF-D8F6-45E0-ADA4-96ABDF6BF8CB}" type="datetime2">
              <a:rPr lang="zh-CN" altLang="en-US" smtClean="0"/>
              <a:t>2018年4月1日</a:t>
            </a:fld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356EF1-FDAD-4932-8CB1-BA1EF1306CA8}" type="datetime2">
              <a:rPr lang="zh-CN" altLang="en-US" smtClean="0"/>
              <a:t>2018年4月1日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cn" dirty="0"/>
              <a:t>单击此处编辑母版文本样式</a:t>
            </a:r>
          </a:p>
          <a:p>
            <a:pPr lvl="1" rtl="0" eaLnBrk="1" latinLnBrk="0" hangingPunct="1"/>
            <a:r>
              <a:rPr lang="zh-cn" dirty="0"/>
              <a:t>第二级</a:t>
            </a:r>
          </a:p>
          <a:p>
            <a:pPr lvl="2" rtl="0" eaLnBrk="1" latinLnBrk="0" hangingPunct="1"/>
            <a:r>
              <a:rPr lang="zh-cn" dirty="0"/>
              <a:t>第三级</a:t>
            </a:r>
          </a:p>
          <a:p>
            <a:pPr lvl="3" rtl="0" eaLnBrk="1" latinLnBrk="0" hangingPunct="1"/>
            <a:r>
              <a:rPr lang="zh-cn" dirty="0"/>
              <a:t>第四级</a:t>
            </a:r>
          </a:p>
          <a:p>
            <a:pPr lvl="4" rtl="0" eaLnBrk="1" latinLnBrk="0" hangingPunct="1"/>
            <a:r>
              <a:rPr lang="zh-cn" dirty="0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8D6003-6DBF-4E01-9D6B-13062B4B3967}" type="datetime2">
              <a:rPr lang="zh-CN" altLang="en-US" smtClean="0"/>
              <a:t>2018年4月1日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0542E2-407D-43B9-B0EF-A90942F87D18}" type="datetime2">
              <a:rPr lang="zh-CN" altLang="en-US" smtClean="0"/>
              <a:t>2018年4月1日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F9B539-0CEC-4146-8886-BECE2105FFB7}" type="datetime2">
              <a:rPr lang="zh-CN" altLang="en-US" smtClean="0"/>
              <a:t>2018年4月1日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7D52-F468-426A-BB36-87D372E56047}" type="datetime2">
              <a:rPr lang="zh-CN" altLang="en-US" smtClean="0"/>
              <a:t>2018年4月1日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27240-084C-4424-94CC-C29C5C16B56C}" type="datetime2">
              <a:rPr lang="zh-CN" altLang="en-US" smtClean="0"/>
              <a:t>2018年4月1日</a:t>
            </a:fld>
            <a:endParaRPr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74E24FF4-28FC-4F17-A1F7-EEBB40A672F6}" type="datetime2">
              <a:rPr lang="zh-CN" altLang="en-US" smtClean="0"/>
              <a:t>2018年4月1日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8AE2AB-609C-4B7B-8E16-0AB865CFA893}" type="datetime2">
              <a:rPr lang="zh-CN" altLang="en-US" smtClean="0"/>
              <a:t>2018年4月1日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132B7-0125-457C-84B9-733C76542A57}" type="datetime2">
              <a:rPr lang="zh-CN" altLang="en-US" smtClean="0"/>
              <a:t>2018年4月1日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82D64-44BB-44B8-8D12-C6B23D3DB24F}" type="datetime2">
              <a:rPr lang="zh-CN" altLang="en-US" smtClean="0"/>
              <a:t>2018年4月1日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长方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长方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长方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长方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长方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长方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长方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长方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长方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长方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长方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cn" dirty="0"/>
              <a:t>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FF7E999-41AB-432C-B3A7-BEA980E4A096}" type="datetime2">
              <a:rPr lang="zh-CN" altLang="en-US" smtClean="0"/>
              <a:pPr/>
              <a:t>2018年4月1日</a:t>
            </a:fld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system.componentmodel.dataannotations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tonsoft.com/j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5400" dirty="0"/>
              <a:t>移动网络云服务技术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/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30603"/>
            <a:ext cx="10972800" cy="1066800"/>
          </a:xfrm>
        </p:spPr>
        <p:txBody>
          <a:bodyPr rtlCol="0"/>
          <a:lstStyle/>
          <a:p>
            <a:r>
              <a:rPr lang="en-US" altLang="zh-CN" dirty="0"/>
              <a:t>Web </a:t>
            </a:r>
            <a:r>
              <a:rPr lang="en-US" altLang="zh-CN" dirty="0" err="1"/>
              <a:t>Api</a:t>
            </a:r>
            <a:r>
              <a:rPr lang="zh-CN" altLang="en-US" dirty="0"/>
              <a:t>的序列化及数据模型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66088"/>
            <a:ext cx="10972800" cy="4800488"/>
          </a:xfrm>
        </p:spPr>
        <p:txBody>
          <a:bodyPr rtlCol="0">
            <a:normAutofit fontScale="70000" lnSpcReduction="20000"/>
          </a:bodyPr>
          <a:lstStyle/>
          <a:p>
            <a:pPr marL="109728" indent="0">
              <a:lnSpc>
                <a:spcPct val="120000"/>
              </a:lnSpc>
              <a:buNone/>
            </a:pPr>
            <a:r>
              <a:rPr lang="zh-CN" altLang="en-US" sz="3000" dirty="0"/>
              <a:t>常用的几个，如：</a:t>
            </a:r>
            <a:endParaRPr lang="en-US" altLang="zh-CN" sz="3000" dirty="0"/>
          </a:p>
          <a:p>
            <a:pPr marL="109728" indent="0">
              <a:lnSpc>
                <a:spcPct val="120000"/>
              </a:lnSpc>
              <a:buNone/>
            </a:pPr>
            <a:r>
              <a:rPr lang="en-US" altLang="zh-CN" sz="3000" dirty="0"/>
              <a:t>Required</a:t>
            </a:r>
            <a:r>
              <a:rPr lang="zh-CN" altLang="en-US" sz="3000" dirty="0"/>
              <a:t>：必须满足不为空</a:t>
            </a:r>
          </a:p>
          <a:p>
            <a:pPr marL="109728" indent="0">
              <a:lnSpc>
                <a:spcPct val="120000"/>
              </a:lnSpc>
              <a:buNone/>
            </a:pPr>
            <a:endParaRPr lang="zh-CN" altLang="en-US" sz="3000" dirty="0"/>
          </a:p>
          <a:p>
            <a:pPr marL="109728" indent="0">
              <a:lnSpc>
                <a:spcPct val="120000"/>
              </a:lnSpc>
              <a:buNone/>
            </a:pPr>
            <a:r>
              <a:rPr lang="en-US" altLang="zh-CN" sz="3000" dirty="0" err="1"/>
              <a:t>RegularExpression</a:t>
            </a:r>
            <a:r>
              <a:rPr lang="zh-CN" altLang="en-US" sz="3000" dirty="0"/>
              <a:t>：正则表达式验证</a:t>
            </a:r>
          </a:p>
          <a:p>
            <a:pPr marL="109728" indent="0">
              <a:lnSpc>
                <a:spcPct val="120000"/>
              </a:lnSpc>
              <a:buNone/>
            </a:pPr>
            <a:endParaRPr lang="zh-CN" altLang="en-US" sz="3000" dirty="0"/>
          </a:p>
          <a:p>
            <a:pPr marL="109728" indent="0">
              <a:lnSpc>
                <a:spcPct val="120000"/>
              </a:lnSpc>
              <a:buNone/>
            </a:pPr>
            <a:r>
              <a:rPr lang="en-US" altLang="zh-CN" sz="3000" dirty="0" err="1"/>
              <a:t>StringLength</a:t>
            </a:r>
            <a:r>
              <a:rPr lang="zh-CN" altLang="en-US" sz="3000" dirty="0"/>
              <a:t>：指定字符允许的范围</a:t>
            </a:r>
          </a:p>
          <a:p>
            <a:pPr marL="109728" indent="0">
              <a:lnSpc>
                <a:spcPct val="120000"/>
              </a:lnSpc>
              <a:buNone/>
            </a:pPr>
            <a:endParaRPr lang="zh-CN" altLang="en-US" sz="3000" dirty="0"/>
          </a:p>
          <a:p>
            <a:pPr marL="109728" indent="0">
              <a:lnSpc>
                <a:spcPct val="120000"/>
              </a:lnSpc>
              <a:buNone/>
            </a:pPr>
            <a:r>
              <a:rPr lang="en-US" altLang="zh-CN" sz="3000" dirty="0" err="1"/>
              <a:t>DataType</a:t>
            </a:r>
            <a:r>
              <a:rPr lang="zh-CN" altLang="en-US" sz="3000" dirty="0"/>
              <a:t>：数据类型，常用于密码类型，如： </a:t>
            </a:r>
            <a:r>
              <a:rPr lang="en-US" altLang="zh-CN" sz="3000" dirty="0" err="1"/>
              <a:t>DataType.Password</a:t>
            </a:r>
            <a:r>
              <a:rPr lang="en-US" altLang="zh-CN" sz="3000" dirty="0"/>
              <a:t> </a:t>
            </a:r>
          </a:p>
          <a:p>
            <a:pPr marL="109728" indent="0">
              <a:lnSpc>
                <a:spcPct val="120000"/>
              </a:lnSpc>
              <a:buNone/>
            </a:pPr>
            <a:endParaRPr lang="en-US" altLang="zh-CN" sz="3000" dirty="0"/>
          </a:p>
          <a:p>
            <a:pPr marL="109728" indent="0">
              <a:lnSpc>
                <a:spcPct val="120000"/>
              </a:lnSpc>
              <a:buNone/>
            </a:pPr>
            <a:r>
              <a:rPr lang="en-US" altLang="zh-CN" sz="3000" dirty="0"/>
              <a:t>Range</a:t>
            </a:r>
            <a:r>
              <a:rPr lang="zh-CN" altLang="en-US" sz="3000" dirty="0"/>
              <a:t>：指定数字允许的范围</a:t>
            </a:r>
            <a:endParaRPr lang="en-US" altLang="zh-CN" sz="3000" dirty="0"/>
          </a:p>
          <a:p>
            <a:pPr marL="109728" indent="0">
              <a:buNone/>
            </a:pP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9728" indent="0">
              <a:buNone/>
            </a:pPr>
            <a:r>
              <a:rPr lang="en-US" altLang="zh-CN" dirty="0">
                <a:hlinkClick r:id="rId3"/>
              </a:rPr>
              <a:t>https://msdn.microsoft.com/library/system.componentmodel.dataannotations.aspx</a:t>
            </a:r>
            <a:endParaRPr lang="en-US" altLang="zh-CN" dirty="0"/>
          </a:p>
          <a:p>
            <a:pPr marL="109728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53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Web 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506324"/>
            <a:ext cx="10972800" cy="2141877"/>
          </a:xfrm>
        </p:spPr>
        <p:txBody>
          <a:bodyPr rtlCol="0"/>
          <a:lstStyle/>
          <a:p>
            <a:pPr>
              <a:lnSpc>
                <a:spcPct val="150000"/>
              </a:lnSpc>
            </a:pPr>
            <a:r>
              <a:rPr lang="en-US" altLang="zh-CN" dirty="0"/>
              <a:t>Web </a:t>
            </a:r>
            <a:r>
              <a:rPr lang="en-US" altLang="zh-CN" dirty="0" err="1"/>
              <a:t>Api</a:t>
            </a:r>
            <a:r>
              <a:rPr lang="zh-CN" altLang="en-US" dirty="0"/>
              <a:t>响应数据的设计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Web </a:t>
            </a:r>
            <a:r>
              <a:rPr lang="en-US" altLang="zh-CN" dirty="0" err="1"/>
              <a:t>Api</a:t>
            </a:r>
            <a:r>
              <a:rPr lang="zh-CN" altLang="en-US" dirty="0"/>
              <a:t>的序列化及数据模型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Web </a:t>
            </a:r>
            <a:r>
              <a:rPr lang="en-US" altLang="zh-CN" dirty="0" err="1"/>
              <a:t>Api</a:t>
            </a:r>
            <a:r>
              <a:rPr lang="zh-CN" altLang="en-US" dirty="0"/>
              <a:t>响应数据的设计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304988"/>
            <a:ext cx="10972800" cy="4070645"/>
          </a:xfrm>
        </p:spPr>
        <p:txBody>
          <a:bodyPr rtlCol="0"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zh-CN" altLang="en-US" b="1" dirty="0"/>
              <a:t>数据格式</a:t>
            </a:r>
            <a:endParaRPr lang="en-US" altLang="zh-CN" b="1" dirty="0"/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dirty="0"/>
              <a:t>指该用怎样的形式来描述</a:t>
            </a:r>
            <a:r>
              <a:rPr lang="en-US" altLang="zh-CN" dirty="0"/>
              <a:t>API</a:t>
            </a:r>
            <a:r>
              <a:rPr lang="zh-CN" altLang="en-US" dirty="0"/>
              <a:t>返回的结构化数据，具体而言就是指</a:t>
            </a:r>
            <a:r>
              <a:rPr lang="en-US" altLang="zh-CN" dirty="0"/>
              <a:t>JSON</a:t>
            </a:r>
            <a:r>
              <a:rPr lang="zh-CN" altLang="en-US" dirty="0"/>
              <a:t>、</a:t>
            </a:r>
            <a:r>
              <a:rPr lang="en-US" altLang="zh-CN" dirty="0"/>
              <a:t>XML</a:t>
            </a:r>
            <a:r>
              <a:rPr lang="zh-CN" altLang="en-US" dirty="0"/>
              <a:t>等数据格式。其中</a:t>
            </a:r>
            <a:r>
              <a:rPr lang="en-US" altLang="zh-CN" dirty="0"/>
              <a:t>JSON</a:t>
            </a:r>
            <a:r>
              <a:rPr lang="zh-CN" altLang="en-US" dirty="0"/>
              <a:t>已成为世界上几乎所有</a:t>
            </a:r>
            <a:r>
              <a:rPr lang="en-US" altLang="zh-CN" dirty="0"/>
              <a:t>API</a:t>
            </a:r>
            <a:r>
              <a:rPr lang="zh-CN" altLang="en-US" dirty="0"/>
              <a:t>数据格式的标准。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321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64159"/>
            <a:ext cx="10972800" cy="1066800"/>
          </a:xfrm>
        </p:spPr>
        <p:txBody>
          <a:bodyPr rtlCol="0"/>
          <a:lstStyle/>
          <a:p>
            <a:r>
              <a:rPr lang="en-US" altLang="zh-CN" dirty="0"/>
              <a:t>Web </a:t>
            </a:r>
            <a:r>
              <a:rPr lang="en-US" altLang="zh-CN" dirty="0" err="1"/>
              <a:t>Api</a:t>
            </a:r>
            <a:r>
              <a:rPr lang="zh-CN" altLang="en-US" dirty="0"/>
              <a:t>响应数据的设计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30959"/>
            <a:ext cx="10972800" cy="4937621"/>
          </a:xfrm>
        </p:spPr>
        <p:txBody>
          <a:bodyPr rtlCol="0"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zh-CN" dirty="0"/>
              <a:t>ASP.NET Web </a:t>
            </a:r>
            <a:r>
              <a:rPr lang="en-US" altLang="zh-CN" dirty="0" err="1"/>
              <a:t>Api</a:t>
            </a:r>
            <a:r>
              <a:rPr lang="zh-CN" altLang="en-US" dirty="0"/>
              <a:t>提供了</a:t>
            </a:r>
            <a:r>
              <a:rPr lang="en-US" altLang="zh-CN" dirty="0"/>
              <a:t>JSON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r>
              <a:rPr lang="zh-CN" altLang="en-US" dirty="0"/>
              <a:t>两种数据响应格式。可以通过设置决定返回什么数据格式。</a:t>
            </a:r>
            <a:endParaRPr lang="en-US" altLang="zh-CN" dirty="0"/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dirty="0"/>
              <a:t>具体代码：</a:t>
            </a:r>
            <a:endParaRPr lang="en-US" altLang="zh-CN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去掉</a:t>
            </a:r>
            <a:r>
              <a:rPr lang="en-US" altLang="zh-CN" dirty="0">
                <a:solidFill>
                  <a:srgbClr val="00B050"/>
                </a:solidFill>
              </a:rPr>
              <a:t>XML</a:t>
            </a:r>
            <a:r>
              <a:rPr lang="zh-CN" altLang="en-US" dirty="0">
                <a:solidFill>
                  <a:srgbClr val="00B050"/>
                </a:solidFill>
              </a:rPr>
              <a:t>格式，只保留</a:t>
            </a:r>
            <a:r>
              <a:rPr lang="en-US" altLang="zh-CN" dirty="0">
                <a:solidFill>
                  <a:srgbClr val="00B050"/>
                </a:solidFill>
              </a:rPr>
              <a:t>JSON</a:t>
            </a:r>
            <a:r>
              <a:rPr lang="zh-CN" altLang="en-US" dirty="0">
                <a:solidFill>
                  <a:srgbClr val="00B050"/>
                </a:solidFill>
              </a:rPr>
              <a:t>格式            </a:t>
            </a:r>
            <a:r>
              <a:rPr lang="en-US" altLang="zh-CN" dirty="0" err="1">
                <a:solidFill>
                  <a:schemeClr val="tx1"/>
                </a:solidFill>
              </a:rPr>
              <a:t>config.Formatters.Remove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config.Formatters.XmlFormatter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去掉</a:t>
            </a:r>
            <a:r>
              <a:rPr lang="en-US" altLang="zh-CN" dirty="0">
                <a:solidFill>
                  <a:srgbClr val="00B050"/>
                </a:solidFill>
              </a:rPr>
              <a:t>JSON</a:t>
            </a:r>
            <a:r>
              <a:rPr lang="zh-CN" altLang="en-US" dirty="0">
                <a:solidFill>
                  <a:srgbClr val="00B050"/>
                </a:solidFill>
              </a:rPr>
              <a:t>格式，只保留</a:t>
            </a:r>
            <a:r>
              <a:rPr lang="en-US" altLang="zh-CN" dirty="0">
                <a:solidFill>
                  <a:srgbClr val="00B050"/>
                </a:solidFill>
              </a:rPr>
              <a:t>XML</a:t>
            </a:r>
            <a:r>
              <a:rPr lang="zh-CN" altLang="en-US" dirty="0">
                <a:solidFill>
                  <a:srgbClr val="00B050"/>
                </a:solidFill>
              </a:rPr>
              <a:t>格式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dirty="0" err="1">
                <a:solidFill>
                  <a:schemeClr val="tx1"/>
                </a:solidFill>
              </a:rPr>
              <a:t>config.Formatters.Remove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config.Formatters.JsonFormatter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2015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Web </a:t>
            </a:r>
            <a:r>
              <a:rPr lang="en-US" altLang="zh-CN" dirty="0" err="1"/>
              <a:t>Api</a:t>
            </a:r>
            <a:r>
              <a:rPr lang="zh-CN" altLang="en-US" dirty="0"/>
              <a:t>的序列化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036540"/>
            <a:ext cx="10972800" cy="4070645"/>
          </a:xfrm>
        </p:spPr>
        <p:txBody>
          <a:bodyPr rtlCol="0"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zh-CN" dirty="0"/>
              <a:t>ASP.NET</a:t>
            </a:r>
            <a:r>
              <a:rPr lang="zh-CN" altLang="en-US" dirty="0"/>
              <a:t>已默认使用了</a:t>
            </a:r>
            <a:r>
              <a:rPr lang="en-US" altLang="zh-CN" dirty="0"/>
              <a:t>Json.NET</a:t>
            </a:r>
            <a:r>
              <a:rPr lang="zh-CN" altLang="en-US" dirty="0"/>
              <a:t>（第三方开源库）来实现</a:t>
            </a:r>
            <a:r>
              <a:rPr lang="en-US" altLang="zh-CN" dirty="0"/>
              <a:t>JSON</a:t>
            </a:r>
            <a:r>
              <a:rPr lang="zh-CN" altLang="en-US" dirty="0"/>
              <a:t>数据的序列化及反序列化。其文档可见：</a:t>
            </a:r>
            <a:r>
              <a:rPr lang="en-US" altLang="zh-CN" dirty="0">
                <a:hlinkClick r:id="rId3"/>
              </a:rPr>
              <a:t>https://www.newtonsoft.com/json</a:t>
            </a:r>
            <a:endParaRPr lang="en-US" altLang="zh-CN" dirty="0"/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dirty="0"/>
              <a:t>序列化：将对象转换为</a:t>
            </a:r>
            <a:r>
              <a:rPr lang="en-US" altLang="zh-CN" dirty="0"/>
              <a:t>JSON</a:t>
            </a:r>
            <a:r>
              <a:rPr lang="zh-CN" altLang="en-US" dirty="0"/>
              <a:t>格式的字符串</a:t>
            </a:r>
            <a:endParaRPr lang="en-US" altLang="zh-CN" dirty="0"/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dirty="0"/>
              <a:t>反序列化：将</a:t>
            </a:r>
            <a:r>
              <a:rPr lang="en-US" altLang="zh-CN" dirty="0"/>
              <a:t>JSON</a:t>
            </a:r>
            <a:r>
              <a:rPr lang="zh-CN" altLang="en-US" dirty="0"/>
              <a:t>格式的字符串转换为对象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794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30603"/>
            <a:ext cx="10972800" cy="1066800"/>
          </a:xfrm>
        </p:spPr>
        <p:txBody>
          <a:bodyPr rtlCol="0"/>
          <a:lstStyle/>
          <a:p>
            <a:r>
              <a:rPr lang="en-US" altLang="zh-CN" dirty="0"/>
              <a:t>Web </a:t>
            </a:r>
            <a:r>
              <a:rPr lang="en-US" altLang="zh-CN" dirty="0" err="1"/>
              <a:t>Api</a:t>
            </a:r>
            <a:r>
              <a:rPr lang="zh-CN" altLang="en-US" dirty="0"/>
              <a:t>的序列化及数据模型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18426"/>
            <a:ext cx="10972800" cy="4070645"/>
          </a:xfrm>
        </p:spPr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数据模型的作用是方便数据的序列化，及参数数据的格式化。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9728" indent="0">
              <a:buNone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Customer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9728" indent="0">
              <a:buNone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id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age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}       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83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30603"/>
            <a:ext cx="10972800" cy="1066800"/>
          </a:xfrm>
        </p:spPr>
        <p:txBody>
          <a:bodyPr rtlCol="0"/>
          <a:lstStyle/>
          <a:p>
            <a:r>
              <a:rPr lang="en-US" altLang="zh-CN" dirty="0"/>
              <a:t>Web </a:t>
            </a:r>
            <a:r>
              <a:rPr lang="en-US" altLang="zh-CN" dirty="0" err="1"/>
              <a:t>Api</a:t>
            </a:r>
            <a:r>
              <a:rPr lang="zh-CN" altLang="en-US" dirty="0"/>
              <a:t>的序列化及数据模型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18426"/>
            <a:ext cx="10972800" cy="4070645"/>
          </a:xfrm>
        </p:spPr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Get(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id)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Customer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customer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Customer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customer.id = 1;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customer.age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23;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customer.name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"jack"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          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customer;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640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30603"/>
            <a:ext cx="10972800" cy="1066800"/>
          </a:xfrm>
        </p:spPr>
        <p:txBody>
          <a:bodyPr rtlCol="0"/>
          <a:lstStyle/>
          <a:p>
            <a:r>
              <a:rPr lang="en-US" altLang="zh-CN" dirty="0"/>
              <a:t>Web </a:t>
            </a:r>
            <a:r>
              <a:rPr lang="en-US" altLang="zh-CN" dirty="0" err="1"/>
              <a:t>Api</a:t>
            </a:r>
            <a:r>
              <a:rPr lang="zh-CN" altLang="en-US" dirty="0"/>
              <a:t>的序列化及数据模型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162375"/>
            <a:ext cx="10972800" cy="4070645"/>
          </a:xfrm>
        </p:spPr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Post([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FromBody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Customer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data)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62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30603"/>
            <a:ext cx="10972800" cy="1066800"/>
          </a:xfrm>
        </p:spPr>
        <p:txBody>
          <a:bodyPr rtlCol="0"/>
          <a:lstStyle/>
          <a:p>
            <a:r>
              <a:rPr lang="en-US" altLang="zh-CN" dirty="0"/>
              <a:t>Web </a:t>
            </a:r>
            <a:r>
              <a:rPr lang="en-US" altLang="zh-CN" dirty="0" err="1"/>
              <a:t>Api</a:t>
            </a:r>
            <a:r>
              <a:rPr lang="zh-CN" altLang="en-US" dirty="0"/>
              <a:t>的序列化及数据模型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039" y="1465273"/>
            <a:ext cx="10972800" cy="4666264"/>
          </a:xfrm>
        </p:spPr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Customer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9728" indent="0">
              <a:buNone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id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[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Range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(0, 100)]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age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[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Required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marL="109728" indent="0">
              <a:buNone/>
            </a:pPr>
            <a:r>
              <a:rPr lang="zh-CN" altLang="en-US" dirty="0"/>
              <a:t>数据模型也可作为验证使用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5DB264-E2BE-4829-8658-EED18DB24141}"/>
              </a:ext>
            </a:extLst>
          </p:cNvPr>
          <p:cNvSpPr txBox="1"/>
          <p:nvPr/>
        </p:nvSpPr>
        <p:spPr>
          <a:xfrm>
            <a:off x="7373923" y="1465273"/>
            <a:ext cx="41273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>
              <a:spcBef>
                <a:spcPts val="300"/>
              </a:spcBef>
              <a:buClr>
                <a:schemeClr val="accent3">
                  <a:lumMod val="75000"/>
                </a:schemeClr>
              </a:buClr>
            </a:pP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>
              <a:spcBef>
                <a:spcPts val="300"/>
              </a:spcBef>
              <a:buClr>
                <a:schemeClr val="accent3">
                  <a:lumMod val="75000"/>
                </a:schemeClr>
              </a:buClr>
            </a:pP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 (</a:t>
            </a:r>
            <a:r>
              <a:rPr lang="en-US" altLang="zh-CN" sz="2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ModelState.IsValid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09728">
              <a:spcBef>
                <a:spcPts val="300"/>
              </a:spcBef>
              <a:buClr>
                <a:schemeClr val="accent3">
                  <a:lumMod val="75000"/>
                </a:schemeClr>
              </a:buClr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109728">
              <a:spcBef>
                <a:spcPts val="300"/>
              </a:spcBef>
              <a:buClr>
                <a:schemeClr val="accent3">
                  <a:lumMod val="75000"/>
                </a:schemeClr>
              </a:buClr>
            </a:pP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>
              <a:spcBef>
                <a:spcPts val="300"/>
              </a:spcBef>
              <a:buClr>
                <a:schemeClr val="accent3">
                  <a:lumMod val="75000"/>
                </a:schemeClr>
              </a:buClr>
            </a:pP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36E790-7D2A-479C-BE47-B8A62EE15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238" y="3865930"/>
            <a:ext cx="5104762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6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演示文稿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494_TF03460604" id="{497F7A61-B52F-47CA-A08F-2B310BFFB5D9}" vid="{917F7D93-DFDC-480E-94E9-A8AEB525E711}"/>
    </a:ext>
  </a:extLst>
</a:theme>
</file>

<file path=ppt/theme/theme2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培训演示文稿</Template>
  <TotalTime>618</TotalTime>
  <Words>971</Words>
  <Application>Microsoft Office PowerPoint</Application>
  <PresentationFormat>宽屏</PresentationFormat>
  <Paragraphs>95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微软雅黑</vt:lpstr>
      <vt:lpstr>新宋体</vt:lpstr>
      <vt:lpstr>Arial</vt:lpstr>
      <vt:lpstr>Georgia</vt:lpstr>
      <vt:lpstr>Wingdings 2</vt:lpstr>
      <vt:lpstr>培训演示文稿</vt:lpstr>
      <vt:lpstr>移动网络云服务技术</vt:lpstr>
      <vt:lpstr>Web Api</vt:lpstr>
      <vt:lpstr>Web Api响应数据的设计</vt:lpstr>
      <vt:lpstr>Web Api响应数据的设计</vt:lpstr>
      <vt:lpstr>Web Api的序列化</vt:lpstr>
      <vt:lpstr>Web Api的序列化及数据模型</vt:lpstr>
      <vt:lpstr>Web Api的序列化及数据模型</vt:lpstr>
      <vt:lpstr>Web Api的序列化及数据模型</vt:lpstr>
      <vt:lpstr>Web Api的序列化及数据模型</vt:lpstr>
      <vt:lpstr>Web Api的序列化及数据模型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移动网络云服务技术</dc:title>
  <dc:creator>ZF</dc:creator>
  <cp:lastModifiedBy>ZF</cp:lastModifiedBy>
  <cp:revision>31</cp:revision>
  <dcterms:created xsi:type="dcterms:W3CDTF">2018-02-03T07:21:39Z</dcterms:created>
  <dcterms:modified xsi:type="dcterms:W3CDTF">2018-04-01T08:58:32Z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