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3"/>
    <p:sldId id="286" r:id="rId4"/>
    <p:sldId id="261" r:id="rId5"/>
    <p:sldId id="264" r:id="rId7"/>
    <p:sldId id="259" r:id="rId8"/>
    <p:sldId id="275" r:id="rId9"/>
    <p:sldId id="266" r:id="rId10"/>
    <p:sldId id="267" r:id="rId11"/>
    <p:sldId id="260" r:id="rId12"/>
    <p:sldId id="265" r:id="rId13"/>
    <p:sldId id="270" r:id="rId14"/>
    <p:sldId id="271" r:id="rId15"/>
    <p:sldId id="273" r:id="rId16"/>
    <p:sldId id="272" r:id="rId17"/>
    <p:sldId id="284" r:id="rId18"/>
    <p:sldId id="285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263"/>
        <p:guide pos="35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9394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438658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580580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475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445260" y="1852295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 flipH="1">
            <a:off x="2110740" y="344233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55420" y="3258185"/>
            <a:ext cx="571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96235" y="1852295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81170" y="1852295"/>
            <a:ext cx="652780" cy="1113790"/>
            <a:chOff x="6731" y="2917"/>
            <a:chExt cx="1028" cy="1754"/>
          </a:xfrm>
        </p:grpSpPr>
        <p:sp>
          <p:nvSpPr>
            <p:cNvPr id="17" name="下箭头 16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31" y="2917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5325" y="5250815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、前指针后移 </a:t>
            </a:r>
            <a:r>
              <a:rPr lang="en-US" altLang="zh-CN" b="1">
                <a:solidFill>
                  <a:schemeClr val="bg1"/>
                </a:solidFill>
              </a:rPr>
              <a:t>prev = curr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5325" y="5683250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4</a:t>
            </a:r>
            <a:r>
              <a:rPr lang="zh-CN" altLang="en-US" b="1">
                <a:solidFill>
                  <a:schemeClr val="bg1"/>
                </a:solidFill>
              </a:rPr>
              <a:t>、当前指针后移 </a:t>
            </a:r>
            <a:r>
              <a:rPr lang="en-US" altLang="zh-CN" b="1">
                <a:solidFill>
                  <a:schemeClr val="bg1"/>
                </a:solidFill>
              </a:rPr>
              <a:t>curr = 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5165" y="4399915"/>
            <a:ext cx="6356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</a:rPr>
              <a:t>next</a:t>
            </a:r>
            <a:r>
              <a:rPr lang="zh-CN" altLang="en-US" b="1">
                <a:solidFill>
                  <a:schemeClr val="bg1"/>
                </a:solidFill>
              </a:rPr>
              <a:t> 存起来，</a:t>
            </a:r>
            <a:r>
              <a:rPr lang="en-US" altLang="zh-CN" b="1">
                <a:solidFill>
                  <a:schemeClr val="bg1"/>
                </a:solidFill>
              </a:rPr>
              <a:t>next = curr.next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5165" y="4834890"/>
            <a:ext cx="658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curr.next = </a:t>
            </a:r>
            <a:r>
              <a:rPr lang="en-US" altLang="zh-CN" b="1">
                <a:solidFill>
                  <a:schemeClr val="bg1"/>
                </a:solidFill>
              </a:rPr>
              <a:t>prev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63087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剑指 Offer II 024. 反转链表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26884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8705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48970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94194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627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解法：遍历链表，把每个节点的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502221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49859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79698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98 0.002593 L 0.117760 0.002685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3 0.001026 L 0.119010 0.001118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271 0.001389 L 0.121563 0.002037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29 0.000559 L 0.236615 0.001207 " pathEditMode="relative" rAng="0" ptsTypes="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746 0.001400 L 0.236819 0.001585 " pathEditMode="relative" rAng="0" ptsTypes="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240 0.001841 L 0.240469 0.002397 " pathEditMode="relative" rAng="0" ptsTypes="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54 0.001567 L 0.354115 0.002122 " pathEditMode="relative" rAng="0" ptsTypes="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719 0.001782 L 0.355729 0.002059 " pathEditMode="relative" rAng="0" ptsTypes="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948 0.002126 L 0.358802 0.002034 " pathEditMode="relative" rAng="0" ptsTypes="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375 0.001589 L 0.472761 0.001959 " pathEditMode="relative" rAng="0" ptsTypes="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636 0.001745 L 0.472604 0.001745 " pathEditMode="relative" rAng="0" ptsTypes="">
                                      <p:cBhvr>
                                        <p:cTn id="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021 0.001944 L 0.476094 0.002037 " pathEditMode="relative" rAng="0" ptsTypes="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50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292 0.001763 L 0.590052 0.001671 " pathEditMode="relative" rAng="0" ptsTypes="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50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757 0.002223 L 0.590413 0.002038 " pathEditMode="relative" rAng="0" ptsTypes="">
                                      <p:cBhvr>
                                        <p:cTn id="9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5" name="圆角矩形 184"/>
          <p:cNvSpPr/>
          <p:nvPr/>
        </p:nvSpPr>
        <p:spPr>
          <a:xfrm>
            <a:off x="5011420" y="3033395"/>
            <a:ext cx="2809875" cy="190246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431915" y="187642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89757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781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二路归并采用了分治的思想，把数组从中间分开，变成两个子数组，再把子数组拆分两个子数组，重复操作多次，直到每个数组中只有一个元素，然后再进行线性合并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2346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二路归并排序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679509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流程图: 过程 15"/>
          <p:cNvSpPr/>
          <p:nvPr/>
        </p:nvSpPr>
        <p:spPr>
          <a:xfrm>
            <a:off x="715767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7" name="流程图: 过程 16"/>
          <p:cNvSpPr/>
          <p:nvPr/>
        </p:nvSpPr>
        <p:spPr>
          <a:xfrm>
            <a:off x="752026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流程图: 过程 18"/>
          <p:cNvSpPr/>
          <p:nvPr/>
        </p:nvSpPr>
        <p:spPr>
          <a:xfrm>
            <a:off x="788348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824797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86118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1" name="流程图: 过程 80"/>
          <p:cNvSpPr/>
          <p:nvPr/>
        </p:nvSpPr>
        <p:spPr>
          <a:xfrm>
            <a:off x="5897880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4" name="流程图: 过程 83"/>
          <p:cNvSpPr/>
          <p:nvPr/>
        </p:nvSpPr>
        <p:spPr>
          <a:xfrm>
            <a:off x="5280025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grpSp>
        <p:nvGrpSpPr>
          <p:cNvPr id="172" name="组合 171"/>
          <p:cNvGrpSpPr/>
          <p:nvPr/>
        </p:nvGrpSpPr>
        <p:grpSpPr>
          <a:xfrm>
            <a:off x="6661150" y="3211195"/>
            <a:ext cx="721995" cy="359410"/>
            <a:chOff x="10490" y="5057"/>
            <a:chExt cx="1137" cy="566"/>
          </a:xfrm>
        </p:grpSpPr>
        <p:sp>
          <p:nvSpPr>
            <p:cNvPr id="89" name="流程图: 过程 88"/>
            <p:cNvSpPr/>
            <p:nvPr/>
          </p:nvSpPr>
          <p:spPr>
            <a:xfrm>
              <a:off x="10490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90" name="流程图: 过程 89"/>
            <p:cNvSpPr/>
            <p:nvPr/>
          </p:nvSpPr>
          <p:spPr>
            <a:xfrm>
              <a:off x="11061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5478145" y="3211195"/>
            <a:ext cx="725170" cy="359410"/>
            <a:chOff x="8627" y="5057"/>
            <a:chExt cx="1142" cy="566"/>
          </a:xfrm>
        </p:grpSpPr>
        <p:sp>
          <p:nvSpPr>
            <p:cNvPr id="91" name="流程图: 过程 90"/>
            <p:cNvSpPr/>
            <p:nvPr/>
          </p:nvSpPr>
          <p:spPr>
            <a:xfrm>
              <a:off x="9203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92" name="流程图: 过程 91"/>
            <p:cNvSpPr/>
            <p:nvPr/>
          </p:nvSpPr>
          <p:spPr>
            <a:xfrm>
              <a:off x="862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7</a:t>
              </a:r>
              <a:endParaRPr lang="en-US" altLang="zh-CN" sz="2000"/>
            </a:p>
          </p:txBody>
        </p:sp>
      </p:grpSp>
      <p:sp>
        <p:nvSpPr>
          <p:cNvPr id="93" name="流程图: 过程 92"/>
          <p:cNvSpPr/>
          <p:nvPr/>
        </p:nvSpPr>
        <p:spPr>
          <a:xfrm>
            <a:off x="836612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4" name="流程图: 过程 93"/>
          <p:cNvSpPr/>
          <p:nvPr/>
        </p:nvSpPr>
        <p:spPr>
          <a:xfrm>
            <a:off x="872617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5" name="流程图: 过程 94"/>
          <p:cNvSpPr/>
          <p:nvPr/>
        </p:nvSpPr>
        <p:spPr>
          <a:xfrm>
            <a:off x="954849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6" name="流程图: 过程 95"/>
          <p:cNvSpPr/>
          <p:nvPr/>
        </p:nvSpPr>
        <p:spPr>
          <a:xfrm>
            <a:off x="990854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7" name="流程图: 过程 96"/>
          <p:cNvSpPr/>
          <p:nvPr/>
        </p:nvSpPr>
        <p:spPr>
          <a:xfrm>
            <a:off x="584390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8" name="流程图: 过程 97"/>
          <p:cNvSpPr/>
          <p:nvPr/>
        </p:nvSpPr>
        <p:spPr>
          <a:xfrm>
            <a:off x="666115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9" name="流程图: 过程 98"/>
          <p:cNvSpPr/>
          <p:nvPr/>
        </p:nvSpPr>
        <p:spPr>
          <a:xfrm>
            <a:off x="702373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00" name="流程图: 过程 99"/>
          <p:cNvSpPr/>
          <p:nvPr/>
        </p:nvSpPr>
        <p:spPr>
          <a:xfrm>
            <a:off x="548259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1" name="流程图: 过程 100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2" name="流程图: 过程 101"/>
          <p:cNvSpPr/>
          <p:nvPr/>
        </p:nvSpPr>
        <p:spPr>
          <a:xfrm>
            <a:off x="896747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3" name="流程图: 过程 102"/>
          <p:cNvSpPr/>
          <p:nvPr/>
        </p:nvSpPr>
        <p:spPr>
          <a:xfrm>
            <a:off x="933069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4" name="流程图: 过程 103"/>
          <p:cNvSpPr/>
          <p:nvPr/>
        </p:nvSpPr>
        <p:spPr>
          <a:xfrm>
            <a:off x="967994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09" name="流程图: 过程 108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0" name="流程图: 过程 109"/>
          <p:cNvSpPr/>
          <p:nvPr/>
        </p:nvSpPr>
        <p:spPr>
          <a:xfrm>
            <a:off x="897318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1" name="流程图: 过程 110"/>
          <p:cNvSpPr/>
          <p:nvPr/>
        </p:nvSpPr>
        <p:spPr>
          <a:xfrm>
            <a:off x="933069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4" name="流程图: 过程 113"/>
          <p:cNvSpPr/>
          <p:nvPr/>
        </p:nvSpPr>
        <p:spPr>
          <a:xfrm>
            <a:off x="967994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2715895" y="4427855"/>
            <a:ext cx="1572560" cy="337185"/>
            <a:chOff x="4277" y="7346"/>
            <a:chExt cx="2476" cy="531"/>
          </a:xfrm>
        </p:grpSpPr>
        <p:cxnSp>
          <p:nvCxnSpPr>
            <p:cNvPr id="120" name="直接箭头连接符 119"/>
            <p:cNvCxnSpPr/>
            <p:nvPr/>
          </p:nvCxnSpPr>
          <p:spPr>
            <a:xfrm>
              <a:off x="5733" y="7636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4277" y="734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3153410" y="5120640"/>
            <a:ext cx="1572560" cy="337185"/>
            <a:chOff x="4966" y="8496"/>
            <a:chExt cx="2476" cy="531"/>
          </a:xfrm>
        </p:grpSpPr>
        <p:cxnSp>
          <p:nvCxnSpPr>
            <p:cNvPr id="121" name="直接箭头连接符 120"/>
            <p:cNvCxnSpPr/>
            <p:nvPr/>
          </p:nvCxnSpPr>
          <p:spPr>
            <a:xfrm>
              <a:off x="6422" y="879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4966" y="849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3709670" y="5744210"/>
            <a:ext cx="1573830" cy="337185"/>
            <a:chOff x="5842" y="9622"/>
            <a:chExt cx="2478" cy="531"/>
          </a:xfrm>
        </p:grpSpPr>
        <p:cxnSp>
          <p:nvCxnSpPr>
            <p:cNvPr id="122" name="直接箭头连接符 121"/>
            <p:cNvCxnSpPr/>
            <p:nvPr/>
          </p:nvCxnSpPr>
          <p:spPr>
            <a:xfrm>
              <a:off x="7300" y="9894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5842" y="962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3153410" y="2313940"/>
            <a:ext cx="5961675" cy="622300"/>
            <a:chOff x="4966" y="3644"/>
            <a:chExt cx="9388" cy="980"/>
          </a:xfrm>
        </p:grpSpPr>
        <p:cxnSp>
          <p:nvCxnSpPr>
            <p:cNvPr id="117" name="直接箭头连接符 116"/>
            <p:cNvCxnSpPr/>
            <p:nvPr/>
          </p:nvCxnSpPr>
          <p:spPr>
            <a:xfrm>
              <a:off x="6422" y="438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4966" y="4093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3" name="直接箭头连接符 152"/>
            <p:cNvCxnSpPr/>
            <p:nvPr/>
          </p:nvCxnSpPr>
          <p:spPr>
            <a:xfrm flipH="1">
              <a:off x="10517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>
              <a:off x="14071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2715895" y="3608070"/>
            <a:ext cx="3441360" cy="530860"/>
            <a:chOff x="4277" y="5682"/>
            <a:chExt cx="5419" cy="836"/>
          </a:xfrm>
        </p:grpSpPr>
        <p:cxnSp>
          <p:nvCxnSpPr>
            <p:cNvPr id="129" name="直接箭头连接符 128"/>
            <p:cNvCxnSpPr/>
            <p:nvPr/>
          </p:nvCxnSpPr>
          <p:spPr>
            <a:xfrm>
              <a:off x="5733" y="627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129"/>
            <p:cNvSpPr txBox="1"/>
            <p:nvPr/>
          </p:nvSpPr>
          <p:spPr>
            <a:xfrm>
              <a:off x="4277" y="5987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7" name="直接箭头连接符 156"/>
            <p:cNvCxnSpPr/>
            <p:nvPr/>
          </p:nvCxnSpPr>
          <p:spPr>
            <a:xfrm flipH="1">
              <a:off x="8705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9413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组合 182"/>
          <p:cNvGrpSpPr/>
          <p:nvPr/>
        </p:nvGrpSpPr>
        <p:grpSpPr>
          <a:xfrm>
            <a:off x="6617970" y="3622040"/>
            <a:ext cx="947420" cy="553085"/>
            <a:chOff x="10422" y="5704"/>
            <a:chExt cx="1492" cy="871"/>
          </a:xfrm>
        </p:grpSpPr>
        <p:sp>
          <p:nvSpPr>
            <p:cNvPr id="82" name="流程图: 过程 81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83" name="流程图: 过程 82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156" name="直接箭头连接符 155"/>
            <p:cNvCxnSpPr/>
            <p:nvPr/>
          </p:nvCxnSpPr>
          <p:spPr>
            <a:xfrm flipH="1">
              <a:off x="10564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141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组合 197"/>
          <p:cNvGrpSpPr/>
          <p:nvPr/>
        </p:nvGrpSpPr>
        <p:grpSpPr>
          <a:xfrm>
            <a:off x="8170545" y="3608070"/>
            <a:ext cx="979805" cy="567055"/>
            <a:chOff x="12867" y="5682"/>
            <a:chExt cx="1543" cy="893"/>
          </a:xfrm>
        </p:grpSpPr>
        <p:sp>
          <p:nvSpPr>
            <p:cNvPr id="85" name="流程图: 过程 84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86" name="流程图: 过程 85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55" name="直接箭头连接符 154"/>
            <p:cNvCxnSpPr/>
            <p:nvPr/>
          </p:nvCxnSpPr>
          <p:spPr>
            <a:xfrm flipH="1">
              <a:off x="13130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>
              <a:off x="13986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>
            <a:off x="9494520" y="3608070"/>
            <a:ext cx="982345" cy="567055"/>
            <a:chOff x="14952" y="5682"/>
            <a:chExt cx="1547" cy="893"/>
          </a:xfrm>
        </p:grpSpPr>
        <p:sp>
          <p:nvSpPr>
            <p:cNvPr id="87" name="流程图: 过程 86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8" name="流程图: 过程 87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59" name="直接箭头连接符 158"/>
            <p:cNvCxnSpPr/>
            <p:nvPr/>
          </p:nvCxnSpPr>
          <p:spPr>
            <a:xfrm flipH="1">
              <a:off x="15161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>
              <a:off x="1593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2715895" y="2964180"/>
            <a:ext cx="4348775" cy="593725"/>
            <a:chOff x="4277" y="4668"/>
            <a:chExt cx="6848" cy="935"/>
          </a:xfrm>
        </p:grpSpPr>
        <p:cxnSp>
          <p:nvCxnSpPr>
            <p:cNvPr id="118" name="直接箭头连接符 117"/>
            <p:cNvCxnSpPr/>
            <p:nvPr/>
          </p:nvCxnSpPr>
          <p:spPr>
            <a:xfrm>
              <a:off x="5733" y="536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4277" y="507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>
              <a:off x="10842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 flipH="1">
              <a:off x="9130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196"/>
          <p:cNvGrpSpPr/>
          <p:nvPr/>
        </p:nvGrpSpPr>
        <p:grpSpPr>
          <a:xfrm>
            <a:off x="8376920" y="2964180"/>
            <a:ext cx="1880235" cy="606425"/>
            <a:chOff x="13192" y="4668"/>
            <a:chExt cx="2961" cy="955"/>
          </a:xfrm>
        </p:grpSpPr>
        <p:sp>
          <p:nvSpPr>
            <p:cNvPr id="77" name="流程图: 过程 76"/>
            <p:cNvSpPr/>
            <p:nvPr/>
          </p:nvSpPr>
          <p:spPr>
            <a:xfrm>
              <a:off x="13192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8" name="流程图: 过程 77"/>
            <p:cNvSpPr/>
            <p:nvPr/>
          </p:nvSpPr>
          <p:spPr>
            <a:xfrm>
              <a:off x="1375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9" name="流程图: 过程 78"/>
            <p:cNvSpPr/>
            <p:nvPr/>
          </p:nvSpPr>
          <p:spPr>
            <a:xfrm>
              <a:off x="1501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0" name="流程图: 过程 79"/>
            <p:cNvSpPr/>
            <p:nvPr/>
          </p:nvSpPr>
          <p:spPr>
            <a:xfrm>
              <a:off x="1558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64" name="直接箭头连接符 163"/>
            <p:cNvCxnSpPr/>
            <p:nvPr/>
          </p:nvCxnSpPr>
          <p:spPr>
            <a:xfrm>
              <a:off x="15604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 flipH="1">
              <a:off x="13759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7885430" y="1884045"/>
            <a:ext cx="1452245" cy="359410"/>
            <a:chOff x="13558" y="3973"/>
            <a:chExt cx="2287" cy="566"/>
          </a:xfrm>
        </p:grpSpPr>
        <p:sp>
          <p:nvSpPr>
            <p:cNvPr id="69" name="流程图: 过程 68"/>
            <p:cNvSpPr/>
            <p:nvPr/>
          </p:nvSpPr>
          <p:spPr>
            <a:xfrm>
              <a:off x="13558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0" name="流程图: 过程 69"/>
            <p:cNvSpPr/>
            <p:nvPr/>
          </p:nvSpPr>
          <p:spPr>
            <a:xfrm>
              <a:off x="14135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1" name="流程图: 过程 70"/>
            <p:cNvSpPr/>
            <p:nvPr/>
          </p:nvSpPr>
          <p:spPr>
            <a:xfrm>
              <a:off x="14707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72" name="流程图: 过程 71"/>
            <p:cNvSpPr/>
            <p:nvPr/>
          </p:nvSpPr>
          <p:spPr>
            <a:xfrm>
              <a:off x="15279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431915" y="1884045"/>
            <a:ext cx="1447800" cy="359410"/>
            <a:chOff x="10124" y="3732"/>
            <a:chExt cx="2280" cy="566"/>
          </a:xfrm>
        </p:grpSpPr>
        <p:sp>
          <p:nvSpPr>
            <p:cNvPr id="147" name="流程图: 过程 146"/>
            <p:cNvSpPr/>
            <p:nvPr/>
          </p:nvSpPr>
          <p:spPr>
            <a:xfrm>
              <a:off x="10696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48" name="流程图: 过程 147"/>
            <p:cNvSpPr/>
            <p:nvPr/>
          </p:nvSpPr>
          <p:spPr>
            <a:xfrm>
              <a:off x="11267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49" name="流程图: 过程 148"/>
            <p:cNvSpPr/>
            <p:nvPr/>
          </p:nvSpPr>
          <p:spPr>
            <a:xfrm>
              <a:off x="11838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0" name="流程图: 过程 149"/>
            <p:cNvSpPr/>
            <p:nvPr/>
          </p:nvSpPr>
          <p:spPr>
            <a:xfrm>
              <a:off x="10124" y="3732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213" name="下箭头 212"/>
          <p:cNvSpPr/>
          <p:nvPr/>
        </p:nvSpPr>
        <p:spPr>
          <a:xfrm>
            <a:off x="5836920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下箭头 214"/>
          <p:cNvSpPr/>
          <p:nvPr/>
        </p:nvSpPr>
        <p:spPr>
          <a:xfrm>
            <a:off x="8730615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下箭头 217"/>
          <p:cNvSpPr/>
          <p:nvPr/>
        </p:nvSpPr>
        <p:spPr>
          <a:xfrm>
            <a:off x="560641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下箭头 218"/>
          <p:cNvSpPr/>
          <p:nvPr/>
        </p:nvSpPr>
        <p:spPr>
          <a:xfrm>
            <a:off x="678243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流程图: 过程 219"/>
          <p:cNvSpPr/>
          <p:nvPr/>
        </p:nvSpPr>
        <p:spPr>
          <a:xfrm>
            <a:off x="70237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1" name="流程图: 过程 220"/>
          <p:cNvSpPr/>
          <p:nvPr/>
        </p:nvSpPr>
        <p:spPr>
          <a:xfrm>
            <a:off x="666115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3" name="流程图: 过程 222"/>
          <p:cNvSpPr/>
          <p:nvPr/>
        </p:nvSpPr>
        <p:spPr>
          <a:xfrm>
            <a:off x="548386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grpSp>
        <p:nvGrpSpPr>
          <p:cNvPr id="229" name="组合 228"/>
          <p:cNvGrpSpPr/>
          <p:nvPr/>
        </p:nvGrpSpPr>
        <p:grpSpPr>
          <a:xfrm>
            <a:off x="6617970" y="3815715"/>
            <a:ext cx="947420" cy="359410"/>
            <a:chOff x="10422" y="6009"/>
            <a:chExt cx="1492" cy="566"/>
          </a:xfrm>
        </p:grpSpPr>
        <p:sp>
          <p:nvSpPr>
            <p:cNvPr id="224" name="流程图: 过程 223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25" name="流程图: 过程 224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5280025" y="3815715"/>
            <a:ext cx="977265" cy="359410"/>
            <a:chOff x="8315" y="6009"/>
            <a:chExt cx="1539" cy="566"/>
          </a:xfrm>
        </p:grpSpPr>
        <p:sp>
          <p:nvSpPr>
            <p:cNvPr id="226" name="流程图: 过程 225"/>
            <p:cNvSpPr/>
            <p:nvPr/>
          </p:nvSpPr>
          <p:spPr>
            <a:xfrm>
              <a:off x="8315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227" name="流程图: 过程 226"/>
            <p:cNvSpPr/>
            <p:nvPr/>
          </p:nvSpPr>
          <p:spPr>
            <a:xfrm>
              <a:off x="928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8170545" y="3815715"/>
            <a:ext cx="979805" cy="359410"/>
            <a:chOff x="12867" y="6009"/>
            <a:chExt cx="1543" cy="566"/>
          </a:xfrm>
        </p:grpSpPr>
        <p:sp>
          <p:nvSpPr>
            <p:cNvPr id="233" name="流程图: 过程 232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4" name="流程图: 过程 233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9494520" y="3815715"/>
            <a:ext cx="982345" cy="359410"/>
            <a:chOff x="14952" y="6009"/>
            <a:chExt cx="1547" cy="566"/>
          </a:xfrm>
        </p:grpSpPr>
        <p:sp>
          <p:nvSpPr>
            <p:cNvPr id="235" name="流程图: 过程 234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6" name="流程图: 过程 235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112" name="流程图: 过程 111"/>
          <p:cNvSpPr/>
          <p:nvPr/>
        </p:nvSpPr>
        <p:spPr>
          <a:xfrm>
            <a:off x="5701665" y="5078095"/>
            <a:ext cx="360045" cy="36004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6" name="流程图: 过程 115"/>
          <p:cNvSpPr/>
          <p:nvPr/>
        </p:nvSpPr>
        <p:spPr>
          <a:xfrm>
            <a:off x="6780530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2" name="流程图: 过程 221"/>
          <p:cNvSpPr/>
          <p:nvPr/>
        </p:nvSpPr>
        <p:spPr>
          <a:xfrm>
            <a:off x="58426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3" name="流程图: 过程 112"/>
          <p:cNvSpPr/>
          <p:nvPr/>
        </p:nvSpPr>
        <p:spPr>
          <a:xfrm>
            <a:off x="6067425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5" name="流程图: 过程 114"/>
          <p:cNvSpPr/>
          <p:nvPr/>
        </p:nvSpPr>
        <p:spPr>
          <a:xfrm>
            <a:off x="6421120" y="508254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1 0.000463 L -0.057969 0.096019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1389 L 0.058854 0.097870 " pathEditMode="relative" rAng="0" ptsTypes="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65 -0.000648 L -0.078490 0.094815 " pathEditMode="relative" rAng="0" ptsTypes="">
                                      <p:cBhvr>
                                        <p:cTn id="10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0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5 -0.000555 L 0.047813 0.094908 " pathEditMode="relative" rAng="0" ptsTypes="">
                                      <p:cBhvr>
                                        <p:cTn id="1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1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7656 0.094815 " pathEditMode="relative" rAng="0" ptsTypes="">
                                      <p:cBhvr>
                                        <p:cTn id="12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2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9531 0.094815 " pathEditMode="relative" rAng="0" ptsTypes="">
                                      <p:cBhvr>
                                        <p:cTn id="13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3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0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29 0.004908 L 0.059010 0.094908 " pathEditMode="relative" rAng="0" ptsTypes="">
                                      <p:cBhvr>
                                        <p:cTn id="2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22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90 0.001851 L -0.149324 0.094999 " pathEditMode="relative" rAng="0" ptsTypes="">
                                      <p:cBhvr>
                                        <p:cTn id="2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0313 0.000556 " pathEditMode="relative" rAng="0" ptsTypes="">
                                      <p:cBhvr>
                                        <p:cTn id="23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0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500"/>
                            </p:stCondLst>
                            <p:childTnLst>
                              <p:par>
                                <p:cTn id="2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93 -0.000185 L -0.149635 0.094444 " pathEditMode="relative" rAng="0" ptsTypes="">
                                      <p:cBhvr>
                                        <p:cTn id="2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792 0.000463 L 0.059740 0.000556 " pathEditMode="relative" rAng="0" ptsTypes="">
                                      <p:cBhvr>
                                        <p:cTn id="24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5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0"/>
                            </p:stCondLst>
                            <p:childTnLst>
                              <p:par>
                                <p:cTn id="2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15 -0.002407 L -0.149167 0.094630 " pathEditMode="relative" rAng="0" ptsTypes="">
                                      <p:cBhvr>
                                        <p:cTn id="25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500"/>
                            </p:stCondLst>
                            <p:childTnLst>
                              <p:par>
                                <p:cTn id="25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75 0.000741 L 0.089219 0.001019 " pathEditMode="relative" rAng="0" ptsTypes="">
                                      <p:cBhvr>
                                        <p:cTn id="25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0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6500"/>
                            </p:stCondLst>
                            <p:childTnLst>
                              <p:par>
                                <p:cTn id="2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63 0.000001 L 0.147758 0.094723 " pathEditMode="relative" rAng="0" ptsTypes="">
                                      <p:cBhvr>
                                        <p:cTn id="26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7000"/>
                            </p:stCondLst>
                            <p:childTnLst>
                              <p:par>
                                <p:cTn id="26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26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75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8000"/>
                            </p:stCondLst>
                            <p:childTnLst>
                              <p:par>
                                <p:cTn id="27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1 -0.001574 L -0.119010 0.094630 " pathEditMode="relative" rAng="0" ptsTypes="">
                                      <p:cBhvr>
                                        <p:cTn id="2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00"/>
                            </p:stCondLst>
                            <p:childTnLst>
                              <p:par>
                                <p:cTn id="27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635 0.000741 L 0.120781 0.001667 " pathEditMode="relative" rAng="0" ptsTypes="">
                                      <p:cBhvr>
                                        <p:cTn id="2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500"/>
                            </p:stCondLst>
                            <p:childTnLst>
                              <p:par>
                                <p:cTn id="2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00 -0.000184 L 0.178592 0.094075 " pathEditMode="relative" rAng="0" ptsTypes="">
                                      <p:cBhvr>
                                        <p:cTn id="2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177 0.000741 L 0.088281 0.000741 " pathEditMode="relative" rAng="0" ptsTypes="">
                                      <p:cBhvr>
                                        <p:cTn id="28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0 -0.000278 L 0.178906 0.094074 " pathEditMode="relative" rAng="0" ptsTypes="">
                                      <p:cBhvr>
                                        <p:cTn id="2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490 0.000926 L 0.120000 0.000093 " pathEditMode="relative" rAng="0" ptsTypes="">
                                      <p:cBhvr>
                                        <p:cTn id="29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1" grpId="0" animBg="1"/>
      <p:bldP spid="100" grpId="0" animBg="1"/>
      <p:bldP spid="97" grpId="0" animBg="1"/>
      <p:bldP spid="98" grpId="0" animBg="1"/>
      <p:bldP spid="99" grpId="0" animBg="1"/>
      <p:bldP spid="185" grpId="0" bldLvl="0" animBg="1"/>
      <p:bldP spid="185" grpId="1" bldLvl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12" grpId="0" bldLvl="0" animBg="1"/>
      <p:bldP spid="109" grpId="0" bldLvl="0" animBg="1"/>
      <p:bldP spid="110" grpId="0" bldLvl="0" animBg="1"/>
      <p:bldP spid="111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213" grpId="0" animBg="1"/>
      <p:bldP spid="215" grpId="0" animBg="1"/>
      <p:bldP spid="112" grpId="1" bldLvl="0" animBg="1"/>
      <p:bldP spid="213" grpId="1" animBg="1"/>
      <p:bldP spid="109" grpId="1" bldLvl="0" animBg="1"/>
      <p:bldP spid="215" grpId="1" animBg="1"/>
      <p:bldP spid="110" grpId="1" bldLvl="0" animBg="1"/>
      <p:bldP spid="215" grpId="2" animBg="1"/>
      <p:bldP spid="111" grpId="1" bldLvl="0" animBg="1"/>
      <p:bldP spid="215" grpId="3" animBg="1"/>
      <p:bldP spid="113" grpId="1" bldLvl="0" animBg="1"/>
      <p:bldP spid="213" grpId="2" animBg="1"/>
      <p:bldP spid="114" grpId="1" bldLvl="0" animBg="1"/>
      <p:bldP spid="215" grpId="4" animBg="1"/>
      <p:bldP spid="115" grpId="1" bldLvl="0" animBg="1"/>
      <p:bldP spid="213" grpId="3" animBg="1"/>
      <p:bldP spid="116" grpId="1" bldLvl="0" animBg="1"/>
      <p:bldP spid="213" grpId="4" animBg="1"/>
      <p:bldP spid="218" grpId="0" bldLvl="0" animBg="1"/>
      <p:bldP spid="218" grpId="1" bldLvl="0" animBg="1"/>
      <p:bldP spid="218" grpId="2" bldLvl="0" animBg="1"/>
      <p:bldP spid="219" grpId="0" bldLvl="0" animBg="1"/>
      <p:bldP spid="219" grpId="1" bldLvl="0" animBg="1"/>
      <p:bldP spid="219" grpId="2" bldLvl="0" animBg="1"/>
      <p:bldP spid="221" grpId="0" animBg="1"/>
      <p:bldP spid="223" grpId="0" animBg="1"/>
      <p:bldP spid="222" grpId="0" animBg="1"/>
      <p:bldP spid="220" grpId="0" animBg="1"/>
      <p:bldP spid="221" grpId="1" animBg="1"/>
      <p:bldP spid="223" grpId="1" animBg="1"/>
      <p:bldP spid="222" grpId="1" animBg="1"/>
      <p:bldP spid="220" grpId="1" animBg="1"/>
      <p:bldP spid="218" grpId="3" animBg="1"/>
      <p:bldP spid="219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要求：买和卖各操作一次获得最大利润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4400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1,  5,  3,  6,  4 ]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23900" y="3702050"/>
            <a:ext cx="3719830" cy="2875280"/>
            <a:chOff x="1393" y="5830"/>
            <a:chExt cx="5858" cy="452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3" y="5830"/>
              <a:ext cx="5858" cy="452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2141" y="686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solidFill>
                    <a:schemeClr val="bg1"/>
                  </a:solidFill>
                </a:rPr>
                <a:t>7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02" y="727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73" y="9110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263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6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64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>
            <a:off x="2586990" y="3274695"/>
            <a:ext cx="0" cy="32575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506335" y="3264535"/>
            <a:ext cx="0" cy="3240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826125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5,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623560" y="3697605"/>
            <a:ext cx="3765550" cy="2879090"/>
            <a:chOff x="10152" y="5823"/>
            <a:chExt cx="5930" cy="4534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" y="5823"/>
              <a:ext cx="5931" cy="4513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0962" y="620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7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726" y="66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490" y="68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254" y="9875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041" y="854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873" y="9593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724025" y="629539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椭圆 18"/>
          <p:cNvSpPr/>
          <p:nvPr/>
        </p:nvSpPr>
        <p:spPr>
          <a:xfrm>
            <a:off x="3577590" y="4728210"/>
            <a:ext cx="468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31" name="文本框 30"/>
          <p:cNvSpPr txBox="1"/>
          <p:nvPr/>
        </p:nvSpPr>
        <p:spPr>
          <a:xfrm>
            <a:off x="3398520" y="4675505"/>
            <a:ext cx="5758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  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    5,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 rot="0">
            <a:off x="2144395" y="5389245"/>
            <a:ext cx="647700" cy="881884"/>
            <a:chOff x="6753" y="2606"/>
            <a:chExt cx="1450" cy="1833"/>
          </a:xfrm>
        </p:grpSpPr>
        <p:sp>
          <p:nvSpPr>
            <p:cNvPr id="52" name="下箭头 51"/>
            <p:cNvSpPr/>
            <p:nvPr/>
          </p:nvSpPr>
          <p:spPr>
            <a:xfrm flipV="1">
              <a:off x="716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1450" cy="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min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01800" y="2844165"/>
            <a:ext cx="1461770" cy="986790"/>
            <a:chOff x="6650" y="8123"/>
            <a:chExt cx="2302" cy="1554"/>
          </a:xfrm>
        </p:grpSpPr>
        <p:sp>
          <p:nvSpPr>
            <p:cNvPr id="4" name="下箭头 3"/>
            <p:cNvSpPr/>
            <p:nvPr/>
          </p:nvSpPr>
          <p:spPr>
            <a:xfrm>
              <a:off x="7617" y="9033"/>
              <a:ext cx="367" cy="64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650" y="8123"/>
              <a:ext cx="23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maxProvit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1266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5115" y="4667250"/>
            <a:ext cx="1643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bg1"/>
                </a:solidFill>
              </a:rPr>
              <a:t>MAX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SAFE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INTEGER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639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8912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6859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2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563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542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1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4766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要求：买和卖各操作一次获取最大利润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2604 0.000741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71458 -0.000648 " pathEditMode="relative" rAng="0" ptsTypes="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646 0.001204 L 0.184844 0.001667 " pathEditMode="relative" rAng="0" ptsTypes="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708 -0.000556 L 0.146198 -0.000556 " pathEditMode="relative" rAng="0" ptsTypes="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0365 -0.001852 " pathEditMode="relative" rAng="0" ptsTypes="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750 0.000093 L 0.218750 0.000185 " pathEditMode="relative" rAng="0" ptsTypes="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00 0.000926 L 0.334635 0.001019 " pathEditMode="relative" rAng="0" ptsTypes="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0 0.000093 L 0.290833 0.000093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00 -0.000833 L 0.364479 -0.001204 " pathEditMode="relative" rAng="0" ptsTypes="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5" grpId="0"/>
      <p:bldP spid="16" grpId="0"/>
      <p:bldP spid="17" grpId="0"/>
      <p:bldP spid="18" grpId="0"/>
      <p:bldP spid="12" grpId="0"/>
      <p:bldP spid="19" grpId="0" bldLvl="0" animBg="1"/>
      <p:bldP spid="19" grpId="1" bldLvl="0" animBg="1"/>
      <p:bldP spid="19" grpId="2" bldLvl="0" animBg="1"/>
      <p:bldP spid="19" grpId="3" bldLvl="0" animBg="1"/>
      <p:bldP spid="19" grpId="4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9" name="矩形 78"/>
          <p:cNvSpPr/>
          <p:nvPr/>
        </p:nvSpPr>
        <p:spPr>
          <a:xfrm>
            <a:off x="622300" y="2481580"/>
            <a:ext cx="3582035" cy="220091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474970" y="2466975"/>
            <a:ext cx="3582035" cy="220027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849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给你一个字符串 s ，请你统计并返回这个字符串中回文子串的数目。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965" y="1637030"/>
            <a:ext cx="767397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 b="1">
                <a:solidFill>
                  <a:schemeClr val="accent4"/>
                </a:solidFill>
                <a:effectLst/>
              </a:rPr>
              <a:t>字符串的所有第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i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个位置和第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length-i-1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个位置字符相同则是回文字符串</a:t>
            </a:r>
            <a:endParaRPr lang="zh-CN" altLang="en-US" b="1">
              <a:solidFill>
                <a:schemeClr val="accent4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19110" y="163703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bnb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level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acca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37235" y="2611755"/>
            <a:ext cx="3333115" cy="1941830"/>
            <a:chOff x="741" y="3424"/>
            <a:chExt cx="5249" cy="3058"/>
          </a:xfrm>
        </p:grpSpPr>
        <p:sp>
          <p:nvSpPr>
            <p:cNvPr id="9" name="文本框 8"/>
            <p:cNvSpPr txBox="1"/>
            <p:nvPr/>
          </p:nvSpPr>
          <p:spPr>
            <a:xfrm>
              <a:off x="864" y="5854"/>
              <a:ext cx="49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l        e         v         e        l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 rot="5400000">
              <a:off x="3136" y="1846"/>
              <a:ext cx="340" cy="4252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41" y="342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3151" y="3539"/>
              <a:ext cx="340" cy="255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 rot="5400000">
              <a:off x="3151" y="5482"/>
              <a:ext cx="340" cy="567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35" y="5056"/>
              <a:ext cx="14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966" y="3453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4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95" y="4278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1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93" y="4321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54700" y="2978150"/>
            <a:ext cx="2873375" cy="1550670"/>
            <a:chOff x="625" y="5694"/>
            <a:chExt cx="4525" cy="2442"/>
          </a:xfrm>
        </p:grpSpPr>
        <p:sp>
          <p:nvSpPr>
            <p:cNvPr id="60" name="文本框 59"/>
            <p:cNvSpPr txBox="1"/>
            <p:nvPr/>
          </p:nvSpPr>
          <p:spPr>
            <a:xfrm>
              <a:off x="896" y="7508"/>
              <a:ext cx="410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a       c         c         a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65" name="左大括号 64"/>
            <p:cNvSpPr/>
            <p:nvPr/>
          </p:nvSpPr>
          <p:spPr>
            <a:xfrm rot="5400000">
              <a:off x="2578" y="4635"/>
              <a:ext cx="340" cy="340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左大括号 65"/>
            <p:cNvSpPr/>
            <p:nvPr/>
          </p:nvSpPr>
          <p:spPr>
            <a:xfrm rot="5400000">
              <a:off x="2585" y="6763"/>
              <a:ext cx="340" cy="1133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33" y="6680"/>
              <a:ext cx="223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=1        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25" y="569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125" y="5707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8485" y="4987925"/>
            <a:ext cx="39058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递推公式：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dp[i][j] = s[i] === s[j] &amp;&amp; dp[i + 1][j - 1]</a:t>
            </a:r>
            <a:endParaRPr 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74970" y="4977130"/>
            <a:ext cx="528891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 b="1">
                <a:solidFill>
                  <a:schemeClr val="bg1"/>
                </a:solidFill>
                <a:sym typeface="+mn-ea"/>
              </a:rPr>
              <a:t>状态转移方程：</a:t>
            </a:r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for (let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 = 0;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 &lt; len;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for (let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 = 0;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 &lt;=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    dp[i][j] = 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i === j || </a:t>
            </a:r>
            <a:r>
              <a:rPr sz="1400">
                <a:solidFill>
                  <a:schemeClr val="bg1"/>
                </a:solidFill>
                <a:sym typeface="+mn-ea"/>
              </a:rPr>
              <a:t>s[i] === s[j] &amp;&amp;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(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j - i === 1 || </a:t>
            </a:r>
            <a:r>
              <a:rPr sz="1400">
                <a:solidFill>
                  <a:schemeClr val="bg1"/>
                </a:solidFill>
                <a:sym typeface="+mn-ea"/>
              </a:rPr>
              <a:t>dp[i </a:t>
            </a:r>
            <a:r>
              <a:rPr lang="en-US" sz="1400">
                <a:solidFill>
                  <a:schemeClr val="bg1"/>
                </a:solidFill>
                <a:sym typeface="+mn-ea"/>
              </a:rPr>
              <a:t>+</a:t>
            </a:r>
            <a:r>
              <a:rPr sz="1400">
                <a:solidFill>
                  <a:schemeClr val="bg1"/>
                </a:solidFill>
                <a:sym typeface="+mn-ea"/>
              </a:rPr>
              <a:t> 1][j </a:t>
            </a:r>
            <a:r>
              <a:rPr lang="en-US" sz="1400">
                <a:solidFill>
                  <a:schemeClr val="bg1"/>
                </a:solidFill>
                <a:sym typeface="+mn-ea"/>
              </a:rPr>
              <a:t>-</a:t>
            </a:r>
            <a:r>
              <a:rPr sz="1400">
                <a:solidFill>
                  <a:schemeClr val="bg1"/>
                </a:solidFill>
                <a:sym typeface="+mn-ea"/>
              </a:rPr>
              <a:t> 1]</a:t>
            </a:r>
            <a:r>
              <a:rPr lang="en-US" sz="1400">
                <a:solidFill>
                  <a:schemeClr val="bg1"/>
                </a:solidFill>
                <a:sym typeface="+mn-ea"/>
              </a:rPr>
              <a:t>) 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}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}</a:t>
            </a:r>
            <a:endParaRPr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8077200" y="4687570"/>
            <a:ext cx="3346450" cy="875665"/>
          </a:xfrm>
          <a:prstGeom prst="wedgeEllipseCallout">
            <a:avLst>
              <a:gd name="adj1" fmla="val -21889"/>
              <a:gd name="adj2" fmla="val 73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>
                <a:solidFill>
                  <a:schemeClr val="bg1"/>
                </a:solidFill>
                <a:sym typeface="+mn-ea"/>
              </a:rPr>
              <a:t>i = j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单个字符是回文子串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i-j = 1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结尾两位相同是回文子串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两个条件简化为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j- i &lt;= 1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5" name="表格 44"/>
          <p:cNvGraphicFramePr/>
          <p:nvPr>
            <p:custDataLst>
              <p:tags r:id="rId1"/>
            </p:custDataLst>
          </p:nvPr>
        </p:nvGraphicFramePr>
        <p:xfrm>
          <a:off x="4745355" y="2875915"/>
          <a:ext cx="3413760" cy="32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60"/>
                <a:gridCol w="568960"/>
                <a:gridCol w="568960"/>
                <a:gridCol w="568960"/>
                <a:gridCol w="568960"/>
                <a:gridCol w="568960"/>
              </a:tblGrid>
              <a:tr h="53657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4" name="组合 83"/>
          <p:cNvGrpSpPr/>
          <p:nvPr/>
        </p:nvGrpSpPr>
        <p:grpSpPr>
          <a:xfrm>
            <a:off x="5372735" y="1989455"/>
            <a:ext cx="474980" cy="565785"/>
            <a:chOff x="10747" y="3479"/>
            <a:chExt cx="748" cy="891"/>
          </a:xfrm>
        </p:grpSpPr>
        <p:sp>
          <p:nvSpPr>
            <p:cNvPr id="82" name="下箭头 8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669665" y="3543935"/>
            <a:ext cx="675005" cy="275590"/>
            <a:chOff x="7862" y="5753"/>
            <a:chExt cx="1063" cy="434"/>
          </a:xfrm>
        </p:grpSpPr>
        <p:sp>
          <p:nvSpPr>
            <p:cNvPr id="86" name="下箭头 85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923915" y="1989455"/>
            <a:ext cx="474980" cy="565785"/>
            <a:chOff x="10747" y="3479"/>
            <a:chExt cx="748" cy="891"/>
          </a:xfrm>
        </p:grpSpPr>
        <p:sp>
          <p:nvSpPr>
            <p:cNvPr id="93" name="下箭头 92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510655" y="1989455"/>
            <a:ext cx="474980" cy="565785"/>
            <a:chOff x="10747" y="3479"/>
            <a:chExt cx="748" cy="891"/>
          </a:xfrm>
        </p:grpSpPr>
        <p:sp>
          <p:nvSpPr>
            <p:cNvPr id="96" name="下箭头 95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7094855" y="1989455"/>
            <a:ext cx="474980" cy="565785"/>
            <a:chOff x="10747" y="3479"/>
            <a:chExt cx="748" cy="891"/>
          </a:xfrm>
        </p:grpSpPr>
        <p:sp>
          <p:nvSpPr>
            <p:cNvPr id="99" name="下箭头 98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682230" y="1989455"/>
            <a:ext cx="474980" cy="565785"/>
            <a:chOff x="10747" y="3479"/>
            <a:chExt cx="748" cy="891"/>
          </a:xfrm>
        </p:grpSpPr>
        <p:sp>
          <p:nvSpPr>
            <p:cNvPr id="102" name="下箭头 10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3669030" y="4077970"/>
            <a:ext cx="675005" cy="275590"/>
            <a:chOff x="7862" y="5753"/>
            <a:chExt cx="1063" cy="434"/>
          </a:xfrm>
        </p:grpSpPr>
        <p:sp>
          <p:nvSpPr>
            <p:cNvPr id="105" name="下箭头 104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669030" y="4631690"/>
            <a:ext cx="675005" cy="275590"/>
            <a:chOff x="7862" y="5753"/>
            <a:chExt cx="1063" cy="434"/>
          </a:xfrm>
        </p:grpSpPr>
        <p:sp>
          <p:nvSpPr>
            <p:cNvPr id="108" name="下箭头 107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669030" y="5165090"/>
            <a:ext cx="675005" cy="275590"/>
            <a:chOff x="7862" y="5753"/>
            <a:chExt cx="1063" cy="434"/>
          </a:xfrm>
        </p:grpSpPr>
        <p:sp>
          <p:nvSpPr>
            <p:cNvPr id="111" name="下箭头 110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669030" y="5730875"/>
            <a:ext cx="675005" cy="275590"/>
            <a:chOff x="7862" y="5753"/>
            <a:chExt cx="1063" cy="434"/>
          </a:xfrm>
        </p:grpSpPr>
        <p:sp>
          <p:nvSpPr>
            <p:cNvPr id="114" name="下箭头 113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7725410" y="563816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0" name="文本框 119"/>
          <p:cNvSpPr txBox="1"/>
          <p:nvPr/>
        </p:nvSpPr>
        <p:spPr>
          <a:xfrm>
            <a:off x="602234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7148195" y="509397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6584950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602234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4" name="文本框 123"/>
          <p:cNvSpPr txBox="1"/>
          <p:nvPr/>
        </p:nvSpPr>
        <p:spPr>
          <a:xfrm>
            <a:off x="545465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7725410" y="509397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6" name="文本框 125"/>
          <p:cNvSpPr txBox="1"/>
          <p:nvPr/>
        </p:nvSpPr>
        <p:spPr>
          <a:xfrm>
            <a:off x="7725410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7" name="文本框 126"/>
          <p:cNvSpPr txBox="1"/>
          <p:nvPr/>
        </p:nvSpPr>
        <p:spPr>
          <a:xfrm>
            <a:off x="7148195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0" name="文本框 129"/>
          <p:cNvSpPr txBox="1"/>
          <p:nvPr/>
        </p:nvSpPr>
        <p:spPr>
          <a:xfrm>
            <a:off x="7148195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1" name="文本框 130"/>
          <p:cNvSpPr txBox="1"/>
          <p:nvPr/>
        </p:nvSpPr>
        <p:spPr>
          <a:xfrm>
            <a:off x="772541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2" name="文本框 131"/>
          <p:cNvSpPr txBox="1"/>
          <p:nvPr/>
        </p:nvSpPr>
        <p:spPr>
          <a:xfrm>
            <a:off x="658495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3" name="文本框 132"/>
          <p:cNvSpPr txBox="1"/>
          <p:nvPr/>
        </p:nvSpPr>
        <p:spPr>
          <a:xfrm>
            <a:off x="7148195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772541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5" name="文本框 134"/>
          <p:cNvSpPr txBox="1"/>
          <p:nvPr/>
        </p:nvSpPr>
        <p:spPr>
          <a:xfrm>
            <a:off x="658495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1178560" y="2489200"/>
            <a:ext cx="6919595" cy="3605530"/>
            <a:chOff x="5243" y="4412"/>
            <a:chExt cx="10897" cy="5678"/>
          </a:xfrm>
        </p:grpSpPr>
        <p:grpSp>
          <p:nvGrpSpPr>
            <p:cNvPr id="116" name="组合 115"/>
            <p:cNvGrpSpPr/>
            <p:nvPr/>
          </p:nvGrpSpPr>
          <p:grpSpPr>
            <a:xfrm>
              <a:off x="9758" y="4412"/>
              <a:ext cx="6382" cy="5678"/>
              <a:chOff x="9141" y="4370"/>
              <a:chExt cx="4871" cy="4515"/>
            </a:xfrm>
          </p:grpSpPr>
          <p:cxnSp>
            <p:nvCxnSpPr>
              <p:cNvPr id="62" name="直接箭头连接符 61"/>
              <p:cNvCxnSpPr/>
              <p:nvPr/>
            </p:nvCxnSpPr>
            <p:spPr>
              <a:xfrm>
                <a:off x="10971" y="4563"/>
                <a:ext cx="3041" cy="0"/>
              </a:xfrm>
              <a:prstGeom prst="straightConnector1">
                <a:avLst/>
              </a:prstGeom>
              <a:ln w="12700" cmpd="sng">
                <a:solidFill>
                  <a:schemeClr val="bg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9668" y="5950"/>
                <a:ext cx="0" cy="2935"/>
              </a:xfrm>
              <a:prstGeom prst="straightConnector1">
                <a:avLst/>
              </a:prstGeom>
              <a:ln w="12700" cmpd="sng">
                <a:solidFill>
                  <a:schemeClr val="bg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10210" y="4370"/>
                <a:ext cx="624" cy="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j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9141" y="5116"/>
                <a:ext cx="1025" cy="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i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(i&lt;=j)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9" name="文本框 138"/>
            <p:cNvSpPr txBox="1"/>
            <p:nvPr/>
          </p:nvSpPr>
          <p:spPr>
            <a:xfrm>
              <a:off x="5243" y="7266"/>
              <a:ext cx="17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chemeClr val="bg1"/>
                  </a:solidFill>
                </a:rPr>
                <a:t>a k f a f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cxnSp>
          <p:nvCxnSpPr>
            <p:cNvPr id="140" name="直接箭头连接符 139"/>
            <p:cNvCxnSpPr/>
            <p:nvPr/>
          </p:nvCxnSpPr>
          <p:spPr>
            <a:xfrm>
              <a:off x="6977" y="7556"/>
              <a:ext cx="1417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0" grpId="0"/>
      <p:bldP spid="123" grpId="0"/>
      <p:bldP spid="135" grpId="0"/>
      <p:bldP spid="132" grpId="0"/>
      <p:bldP spid="122" grpId="0"/>
      <p:bldP spid="130" grpId="0"/>
      <p:bldP spid="133" grpId="0"/>
      <p:bldP spid="127" grpId="0"/>
      <p:bldP spid="121" grpId="0"/>
      <p:bldP spid="131" grpId="0"/>
      <p:bldP spid="134" grpId="0"/>
      <p:bldP spid="126" grpId="0"/>
      <p:bldP spid="125" grpId="0"/>
      <p:bldP spid="1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578486" y="419100"/>
            <a:ext cx="42964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227. 基本计算器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849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给你一个字符串表达式 s ，请你实现一个基本计算器来计算并返回它的值。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512175" y="2623820"/>
          <a:ext cx="59563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30"/>
              </a:tblGrid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696595" y="3707130"/>
          <a:ext cx="4584700" cy="45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</a:tblGrid>
              <a:tr h="45212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375535" y="2856901"/>
            <a:ext cx="805778" cy="633694"/>
            <a:chOff x="6650" y="8285"/>
            <a:chExt cx="2311" cy="1393"/>
          </a:xfrm>
        </p:grpSpPr>
        <p:sp>
          <p:nvSpPr>
            <p:cNvPr id="16" name="下箭头 15"/>
            <p:cNvSpPr/>
            <p:nvPr/>
          </p:nvSpPr>
          <p:spPr>
            <a:xfrm>
              <a:off x="7617" y="9033"/>
              <a:ext cx="367" cy="64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650" y="8285"/>
              <a:ext cx="2311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preSign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 rot="16200000" flipV="1">
            <a:off x="1995833" y="4042332"/>
            <a:ext cx="108000" cy="684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724660" y="4609465"/>
            <a:ext cx="650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chemeClr val="bg1"/>
                </a:solidFill>
              </a:rPr>
              <a:t>合并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3668395" y="4264025"/>
            <a:ext cx="0" cy="37020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712720" y="4739005"/>
            <a:ext cx="3714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solidFill>
                  <a:schemeClr val="bg1"/>
                </a:solidFill>
              </a:rPr>
              <a:t>遇到符号时，判断前一个操作符：</a:t>
            </a:r>
            <a:endParaRPr lang="zh-CN" altLang="en-US" sz="1200" b="1">
              <a:solidFill>
                <a:schemeClr val="bg1"/>
              </a:solidFill>
            </a:endParaRPr>
          </a:p>
          <a:p>
            <a:pPr algn="l"/>
            <a:r>
              <a:rPr lang="en-US" altLang="zh-CN" sz="1200" b="1">
                <a:solidFill>
                  <a:schemeClr val="bg1"/>
                </a:solidFill>
              </a:rPr>
              <a:t>1</a:t>
            </a:r>
            <a:r>
              <a:rPr lang="zh-CN" altLang="en-US" sz="1200" b="1">
                <a:solidFill>
                  <a:schemeClr val="bg1"/>
                </a:solidFill>
              </a:rPr>
              <a:t>、前一个操作符是乘除则先运算再将结果入栈</a:t>
            </a:r>
            <a:endParaRPr lang="zh-CN" altLang="en-US" sz="1200" b="1">
              <a:solidFill>
                <a:schemeClr val="bg1"/>
              </a:solidFill>
            </a:endParaRPr>
          </a:p>
          <a:p>
            <a:pPr algn="l"/>
            <a:r>
              <a:rPr lang="en-US" altLang="zh-CN" sz="1200" b="1">
                <a:solidFill>
                  <a:schemeClr val="bg1"/>
                </a:solidFill>
              </a:rPr>
              <a:t>2</a:t>
            </a:r>
            <a:r>
              <a:rPr lang="zh-CN" altLang="en-US" sz="1200" b="1">
                <a:solidFill>
                  <a:schemeClr val="bg1"/>
                </a:solidFill>
              </a:rPr>
              <a:t>、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前一个操作符是</a:t>
            </a:r>
            <a:r>
              <a:rPr lang="zh-CN" altLang="en-US" sz="1200" b="1">
                <a:solidFill>
                  <a:schemeClr val="bg1"/>
                </a:solidFill>
              </a:rPr>
              <a:t>加减时，当前数字入栈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8965" y="1722755"/>
            <a:ext cx="293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思路：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、把减法转换成加法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、乘除优先计算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0365 -0.001852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" name="椭圆 37"/>
          <p:cNvSpPr/>
          <p:nvPr/>
        </p:nvSpPr>
        <p:spPr>
          <a:xfrm>
            <a:off x="1731010" y="3073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#</a:t>
            </a:r>
            <a:endParaRPr lang="en-US" altLang="zh-CN" sz="1600"/>
          </a:p>
        </p:txBody>
      </p:sp>
      <p:grpSp>
        <p:nvGrpSpPr>
          <p:cNvPr id="37" name="组合 36"/>
          <p:cNvGrpSpPr/>
          <p:nvPr/>
        </p:nvGrpSpPr>
        <p:grpSpPr>
          <a:xfrm>
            <a:off x="1165860" y="3073400"/>
            <a:ext cx="1461770" cy="1242695"/>
            <a:chOff x="1840" y="4840"/>
            <a:chExt cx="2302" cy="1957"/>
          </a:xfrm>
        </p:grpSpPr>
        <p:sp>
          <p:nvSpPr>
            <p:cNvPr id="31" name="椭圆 30"/>
            <p:cNvSpPr/>
            <p:nvPr/>
          </p:nvSpPr>
          <p:spPr>
            <a:xfrm>
              <a:off x="3576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33" name="椭圆 32"/>
            <p:cNvSpPr/>
            <p:nvPr/>
          </p:nvSpPr>
          <p:spPr>
            <a:xfrm>
              <a:off x="1840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3" name="椭圆 2"/>
            <p:cNvSpPr/>
            <p:nvPr/>
          </p:nvSpPr>
          <p:spPr>
            <a:xfrm>
              <a:off x="2726" y="4840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1</a:t>
              </a:r>
              <a:endParaRPr lang="en-US" altLang="zh-CN" sz="1600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544" y="5585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148" y="5602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030730" y="3956685"/>
            <a:ext cx="973455" cy="1169670"/>
            <a:chOff x="3201" y="6231"/>
            <a:chExt cx="1533" cy="1842"/>
          </a:xfrm>
        </p:grpSpPr>
        <p:sp>
          <p:nvSpPr>
            <p:cNvPr id="5" name="椭圆 4"/>
            <p:cNvSpPr/>
            <p:nvPr/>
          </p:nvSpPr>
          <p:spPr>
            <a:xfrm>
              <a:off x="3574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3</a:t>
              </a:r>
              <a:endParaRPr lang="en-US" altLang="zh-CN" sz="16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01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3566" y="7083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170" y="7100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4168" y="7507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498725" y="4763135"/>
            <a:ext cx="943610" cy="1135380"/>
            <a:chOff x="3942" y="7501"/>
            <a:chExt cx="1486" cy="1788"/>
          </a:xfrm>
        </p:grpSpPr>
        <p:sp>
          <p:nvSpPr>
            <p:cNvPr id="18" name="椭圆 17"/>
            <p:cNvSpPr/>
            <p:nvPr/>
          </p:nvSpPr>
          <p:spPr>
            <a:xfrm>
              <a:off x="4168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4</a:t>
              </a:r>
              <a:endParaRPr lang="en-US" altLang="zh-CN" sz="16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862" y="8723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23" name="椭圆 22"/>
            <p:cNvSpPr/>
            <p:nvPr/>
          </p:nvSpPr>
          <p:spPr>
            <a:xfrm>
              <a:off x="3942" y="8723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4307" y="8305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862" y="8305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578486" y="419100"/>
            <a:ext cx="69075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331. 验证二叉树的前序序列化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11082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序列化二叉树的一种方法是使用前序遍历。当我们遇到一个非空节点时，我们可以记录下这个节点的值。如果它是一个空节点，我们可以使用一个标记值记录，例如 #。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11530" y="3956685"/>
            <a:ext cx="944200" cy="1166450"/>
            <a:chOff x="1319" y="6231"/>
            <a:chExt cx="1487" cy="1837"/>
          </a:xfrm>
        </p:grpSpPr>
        <p:sp>
          <p:nvSpPr>
            <p:cNvPr id="6" name="椭圆 5"/>
            <p:cNvSpPr/>
            <p:nvPr/>
          </p:nvSpPr>
          <p:spPr>
            <a:xfrm>
              <a:off x="1886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2</a:t>
              </a:r>
              <a:endParaRPr lang="en-US" altLang="zh-CN" sz="1600"/>
            </a:p>
          </p:txBody>
        </p:sp>
        <p:sp>
          <p:nvSpPr>
            <p:cNvPr id="9" name="椭圆 8"/>
            <p:cNvSpPr/>
            <p:nvPr/>
          </p:nvSpPr>
          <p:spPr>
            <a:xfrm>
              <a:off x="2239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319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1684" y="7083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239" y="7083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608965" y="2089150"/>
            <a:ext cx="293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正确的格式：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、叶子节点的左右子节点值为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#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、非叶子节点值不能为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#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39" name="表格 38"/>
          <p:cNvGraphicFramePr/>
          <p:nvPr/>
        </p:nvGraphicFramePr>
        <p:xfrm>
          <a:off x="10627995" y="3073400"/>
          <a:ext cx="45466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660"/>
              </a:tblGrid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/>
          <p:nvPr/>
        </p:nvGraphicFramePr>
        <p:xfrm>
          <a:off x="4769485" y="3039745"/>
          <a:ext cx="4584700" cy="45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</a:tblGrid>
              <a:tr h="45212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4777740" y="2297430"/>
            <a:ext cx="474345" cy="595630"/>
            <a:chOff x="7062" y="3830"/>
            <a:chExt cx="747" cy="938"/>
          </a:xfrm>
        </p:grpSpPr>
        <p:sp>
          <p:nvSpPr>
            <p:cNvPr id="42" name="下箭头 41"/>
            <p:cNvSpPr/>
            <p:nvPr/>
          </p:nvSpPr>
          <p:spPr>
            <a:xfrm>
              <a:off x="7352" y="4287"/>
              <a:ext cx="150" cy="48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062" y="3830"/>
              <a:ext cx="74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1197 0.487685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6562 -0.000093 " pathEditMode="relative" rAng="0" ptsTypes="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833 0.427870 " pathEditMode="relative" rAng="0" ptsTypes="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406 -0.000093 L 0.073542 0.000093 " pathEditMode="relative" rAng="0" ptsTypes="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08 0.000000 L 0.000781 0.368426 " pathEditMode="relative" rAng="0" ptsTypes="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73 0.000926 L 0.112083 0.000463 " pathEditMode="relative" rAng="0" ptsTypes="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5 0.000000 L 0.000881 0.309444 " pathEditMode="relative" rAng="0" ptsTypes="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2 0.309444 L -0.000417 -0.000185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1 0.368426 L 0.000260 -0.000833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6 0.427778 L 0.000362 0.001574 " pathEditMode="relative" rAng="0" ptsTypes="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833 0.427870 " pathEditMode="relative" rAng="0" ptsTypes="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354 0.000741 L 0.148385 0.000370 " pathEditMode="relative" rAng="0" ptsTypes="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677 0.368704 " pathEditMode="relative" rAng="0" ptsTypes="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438 0.001204 L 0.187344 0.000648 " pathEditMode="relative" rAng="0" ptsTypes="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937 0.310278 " pathEditMode="relative" rAng="0" ptsTypes="">
                                      <p:cBhvr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906 0.000741 L 0.223646 0.001019 " pathEditMode="relative" rAng="0" ptsTypes="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09 0.000000 L 0.000521 0.252685 " pathEditMode="relative" rAng="0" ptsTypes="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438 0.001389 L 0.260105 0.001019 " pathEditMode="relative" rAng="0" ptsTypes="">
                                      <p:cBhvr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520 0.192685 " pathEditMode="relative" rAng="0" ptsTypes="">
                                      <p:cBhvr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625 0.001389 L 0.299062 0.001481 " pathEditMode="relative" rAng="0" ptsTypes="">
                                      <p:cBhvr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521 0.135185 " pathEditMode="relative" rAng="0" ptsTypes="">
                                      <p:cBhvr>
                                        <p:cTn id="1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134167 L 0.000520 -0.001481 " pathEditMode="relative" rAng="0" ptsTypes="">
                                      <p:cBhvr>
                                        <p:cTn id="1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192685 L 0.000416 -0.003333 " pathEditMode="relative" rAng="0" ptsTypes="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1 0.252500 L 0.000571 0.002500 " pathEditMode="relative" rAng="0" ptsTypes="">
                                      <p:cBhvr>
                                        <p:cTn id="1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500"/>
                            </p:stCondLst>
                            <p:childTnLst>
                              <p:par>
                                <p:cTn id="1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0"/>
                            </p:stCondLst>
                            <p:childTnLst>
                              <p:par>
                                <p:cTn id="15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500"/>
                            </p:stCondLst>
                            <p:childTnLst>
                              <p:par>
                                <p:cTn id="16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000000 L 0.000676 0.253611 " pathEditMode="relative" rAng="0" ptsTypes="">
                                      <p:cBhvr>
                                        <p:cTn id="1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16 0.252037 L 0.000625 -0.000370 " pathEditMode="relative" rAng="0" ptsTypes="">
                                      <p:cBhvr>
                                        <p:cTn id="1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1 0.309907 L 0.000572 -0.000556 " pathEditMode="relative" rAng="0" ptsTypes="">
                                      <p:cBhvr>
                                        <p:cTn id="1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76 0.368704 L 0.000412 -0.000370 " pathEditMode="relative" rAng="0" ptsTypes="">
                                      <p:cBhvr>
                                        <p:cTn id="1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500"/>
                            </p:stCondLst>
                            <p:childTnLst>
                              <p:par>
                                <p:cTn id="19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677 0.368704 " pathEditMode="relative" rAng="0" ptsTypes="">
                                      <p:cBhvr>
                                        <p:cTn id="1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24 0.369167 L 0.000416 -0.000370 " pathEditMode="relative" rAng="0" ptsTypes="">
                                      <p:cBhvr>
                                        <p:cTn id="2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5 0.427685 L 0.000260 -0.002037 " pathEditMode="relative" rAng="0" ptsTypes="">
                                      <p:cBhvr>
                                        <p:cTn id="2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4 0.487963 L 0.000262 -0.000648 " pathEditMode="relative" rAng="0" ptsTypes="">
                                      <p:cBhvr>
                                        <p:cTn id="2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500"/>
                            </p:stCondLst>
                            <p:childTnLst>
                              <p:par>
                                <p:cTn id="2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52 0.000000 L 0.001189 0.488148 " pathEditMode="relative" rAng="0" ptsTypes="">
                                      <p:cBhvr>
                                        <p:cTn id="2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6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49" grpId="0" bldLvl="0" animBg="1"/>
      <p:bldP spid="49" grpId="2" bldLvl="0" animBg="1"/>
      <p:bldP spid="49" grpId="3" bldLvl="0" animBg="1"/>
      <p:bldP spid="49" grpId="4" bldLvl="0" animBg="1"/>
      <p:bldP spid="48" grpId="2" bldLvl="0" animBg="1"/>
      <p:bldP spid="48" grpId="3" bldLvl="0" animBg="1"/>
      <p:bldP spid="47" grpId="2" bldLvl="0" animBg="1"/>
      <p:bldP spid="47" grpId="3" bldLvl="0" animBg="1"/>
      <p:bldP spid="51" grpId="0" bldLvl="0" animBg="1"/>
      <p:bldP spid="51" grpId="1" bldLvl="0" animBg="1"/>
      <p:bldP spid="53" grpId="0" bldLvl="0" animBg="1"/>
      <p:bldP spid="53" grpId="2" bldLvl="0" animBg="1"/>
      <p:bldP spid="54" grpId="0" bldLvl="0" animBg="1"/>
      <p:bldP spid="54" grpId="2" bldLvl="0" animBg="1"/>
      <p:bldP spid="55" grpId="0" bldLvl="0" animBg="1"/>
      <p:bldP spid="55" grpId="2" bldLvl="0" animBg="1"/>
      <p:bldP spid="56" grpId="0" bldLvl="0" animBg="1"/>
      <p:bldP spid="56" grpId="2" bldLvl="0" animBg="1"/>
      <p:bldP spid="57" grpId="0" bldLvl="0" animBg="1"/>
      <p:bldP spid="57" grpId="2" bldLvl="0" animBg="1"/>
      <p:bldP spid="57" grpId="3" bldLvl="0" animBg="1"/>
      <p:bldP spid="57" grpId="4" bldLvl="0" animBg="1"/>
      <p:bldP spid="56" grpId="3" bldLvl="0" animBg="1"/>
      <p:bldP spid="56" grpId="4" bldLvl="0" animBg="1"/>
      <p:bldP spid="55" grpId="3" bldLvl="0" animBg="1"/>
      <p:bldP spid="58" grpId="0" bldLvl="0" animBg="1"/>
      <p:bldP spid="58" grpId="2" bldLvl="0" animBg="1"/>
      <p:bldP spid="55" grpId="4" bldLvl="0" animBg="1"/>
      <p:bldP spid="58" grpId="3" bldLvl="0" animBg="1"/>
      <p:bldP spid="58" grpId="4" bldLvl="0" animBg="1"/>
      <p:bldP spid="54" grpId="3" bldLvl="0" animBg="1"/>
      <p:bldP spid="54" grpId="4" bldLvl="0" animBg="1"/>
      <p:bldP spid="51" grpId="2" bldLvl="0" animBg="1"/>
      <p:bldP spid="51" grpId="3" bldLvl="0" animBg="1"/>
      <p:bldP spid="59" grpId="0" bldLvl="0" animBg="1"/>
      <p:bldP spid="59" grpId="1" bldLvl="0" animBg="1"/>
      <p:bldP spid="59" grpId="2" bldLvl="0" animBg="1"/>
      <p:bldP spid="59" grpId="3" bldLvl="0" animBg="1"/>
      <p:bldP spid="53" grpId="3" bldLvl="0" animBg="1"/>
      <p:bldP spid="53" grpId="4" bldLvl="0" animBg="1"/>
      <p:bldP spid="46" grpId="2" bldLvl="0" animBg="1"/>
      <p:bldP spid="46" grpId="3" bldLvl="0" animBg="1"/>
      <p:bldP spid="60" grpId="0" bldLvl="0" animBg="1"/>
      <p:bldP spid="60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16" name="直接箭头连接符 15"/>
          <p:cNvCxnSpPr/>
          <p:nvPr/>
        </p:nvCxnSpPr>
        <p:spPr>
          <a:xfrm>
            <a:off x="608901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08838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526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6526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003675" y="457073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450840" y="457073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6870065" y="457073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grpSp>
        <p:nvGrpSpPr>
          <p:cNvPr id="25" name="prev"/>
          <p:cNvGrpSpPr/>
          <p:nvPr/>
        </p:nvGrpSpPr>
        <p:grpSpPr>
          <a:xfrm>
            <a:off x="8270240" y="3251200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>
            <a:off x="3246755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curr" descr="2" title="1"/>
          <p:cNvGrpSpPr/>
          <p:nvPr/>
        </p:nvGrpSpPr>
        <p:grpSpPr>
          <a:xfrm>
            <a:off x="1087755" y="3250565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next"/>
          <p:cNvGrpSpPr/>
          <p:nvPr/>
        </p:nvGrpSpPr>
        <p:grpSpPr>
          <a:xfrm>
            <a:off x="5322570" y="3086100"/>
            <a:ext cx="716280" cy="1279525"/>
            <a:chOff x="6681" y="2657"/>
            <a:chExt cx="1128" cy="2015"/>
          </a:xfrm>
        </p:grpSpPr>
        <p:sp>
          <p:nvSpPr>
            <p:cNvPr id="17" name="下箭头 16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681" y="2657"/>
              <a:ext cx="11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 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78486" y="419100"/>
            <a:ext cx="3505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92. 反转链表 II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310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97694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cxnSp>
        <p:nvCxnSpPr>
          <p:cNvPr id="32" name="rightArrow"/>
          <p:cNvCxnSpPr/>
          <p:nvPr/>
        </p:nvCxnSpPr>
        <p:spPr>
          <a:xfrm>
            <a:off x="755396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00620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739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题目：给定链表的开始结束位置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left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right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翻转这段区间的节点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685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807210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13093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grpSp>
        <p:nvGrpSpPr>
          <p:cNvPr id="55" name="left"/>
          <p:cNvGrpSpPr/>
          <p:nvPr/>
        </p:nvGrpSpPr>
        <p:grpSpPr>
          <a:xfrm>
            <a:off x="2296160" y="5382260"/>
            <a:ext cx="2242185" cy="1042670"/>
            <a:chOff x="3616" y="8086"/>
            <a:chExt cx="3531" cy="1642"/>
          </a:xfrm>
        </p:grpSpPr>
        <p:grpSp>
          <p:nvGrpSpPr>
            <p:cNvPr id="51" name="组合 50"/>
            <p:cNvGrpSpPr/>
            <p:nvPr/>
          </p:nvGrpSpPr>
          <p:grpSpPr>
            <a:xfrm>
              <a:off x="6313" y="8086"/>
              <a:ext cx="834" cy="1643"/>
              <a:chOff x="6313" y="8086"/>
              <a:chExt cx="834" cy="1643"/>
            </a:xfrm>
          </p:grpSpPr>
          <p:sp>
            <p:nvSpPr>
              <p:cNvPr id="43" name="下箭头 42"/>
              <p:cNvSpPr/>
              <p:nvPr/>
            </p:nvSpPr>
            <p:spPr>
              <a:xfrm flipV="1">
                <a:off x="6469" y="8086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313" y="9149"/>
                <a:ext cx="83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left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3616" y="8086"/>
              <a:ext cx="1708" cy="1643"/>
              <a:chOff x="3616" y="8086"/>
              <a:chExt cx="1708" cy="1643"/>
            </a:xfrm>
          </p:grpSpPr>
          <p:sp>
            <p:nvSpPr>
              <p:cNvPr id="45" name="下箭头 44"/>
              <p:cNvSpPr/>
              <p:nvPr/>
            </p:nvSpPr>
            <p:spPr>
              <a:xfrm flipV="1">
                <a:off x="4209" y="8086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616" y="9149"/>
                <a:ext cx="170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prevLeft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6" name="right"/>
          <p:cNvGrpSpPr/>
          <p:nvPr/>
        </p:nvGrpSpPr>
        <p:grpSpPr>
          <a:xfrm>
            <a:off x="6794500" y="5371465"/>
            <a:ext cx="2403475" cy="1042670"/>
            <a:chOff x="10691" y="8069"/>
            <a:chExt cx="3785" cy="1642"/>
          </a:xfrm>
        </p:grpSpPr>
        <p:grpSp>
          <p:nvGrpSpPr>
            <p:cNvPr id="54" name="组合 53"/>
            <p:cNvGrpSpPr/>
            <p:nvPr/>
          </p:nvGrpSpPr>
          <p:grpSpPr>
            <a:xfrm>
              <a:off x="12602" y="8069"/>
              <a:ext cx="1874" cy="1643"/>
              <a:chOff x="12602" y="8069"/>
              <a:chExt cx="1874" cy="1643"/>
            </a:xfrm>
          </p:grpSpPr>
          <p:sp>
            <p:nvSpPr>
              <p:cNvPr id="47" name="下箭头 46"/>
              <p:cNvSpPr/>
              <p:nvPr/>
            </p:nvSpPr>
            <p:spPr>
              <a:xfrm flipV="1">
                <a:off x="13278" y="8069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2602" y="9132"/>
                <a:ext cx="187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rightNext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0691" y="8069"/>
              <a:ext cx="1080" cy="1643"/>
              <a:chOff x="10691" y="8069"/>
              <a:chExt cx="1080" cy="1643"/>
            </a:xfrm>
          </p:grpSpPr>
          <p:sp>
            <p:nvSpPr>
              <p:cNvPr id="49" name="下箭头 48"/>
              <p:cNvSpPr/>
              <p:nvPr/>
            </p:nvSpPr>
            <p:spPr>
              <a:xfrm flipV="1">
                <a:off x="10970" y="8069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0691" y="9132"/>
                <a:ext cx="108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right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0" name="delete"/>
          <p:cNvSpPr/>
          <p:nvPr/>
        </p:nvSpPr>
        <p:spPr>
          <a:xfrm>
            <a:off x="7691120" y="4445000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" name="曲线连接符 58"/>
          <p:cNvCxnSpPr/>
          <p:nvPr/>
        </p:nvCxnSpPr>
        <p:spPr>
          <a:xfrm rot="5400000" flipV="1">
            <a:off x="6436995" y="2946400"/>
            <a:ext cx="3175" cy="4329430"/>
          </a:xfrm>
          <a:prstGeom prst="curvedConnector3">
            <a:avLst>
              <a:gd name="adj1" fmla="val 517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elete"/>
          <p:cNvSpPr/>
          <p:nvPr/>
        </p:nvSpPr>
        <p:spPr>
          <a:xfrm>
            <a:off x="3390265" y="4444365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曲线连接符 61"/>
          <p:cNvCxnSpPr>
            <a:stCxn id="7" idx="0"/>
            <a:endCxn id="6" idx="0"/>
          </p:cNvCxnSpPr>
          <p:nvPr/>
        </p:nvCxnSpPr>
        <p:spPr>
          <a:xfrm rot="16200000">
            <a:off x="4989195" y="2436495"/>
            <a:ext cx="3175" cy="4301490"/>
          </a:xfrm>
          <a:prstGeom prst="curvedConnector3">
            <a:avLst>
              <a:gd name="adj1" fmla="val 755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92455" y="1654175"/>
            <a:ext cx="6277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、找到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left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right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节点，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断开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前后节点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、翻转子链表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、前后节点再接上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8646 0.000648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896 0.000093 L 0.236354 0.000093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020 0.000093 L 0.352447 0.000093 " pathEditMode="relative" rAng="0" ptsTypes="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125 0.000000 L 0.470208 0.000093 " pathEditMode="relative" rAng="0" ptsTypes="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5937 0.000188 L 0.235157 -0.000090 " pathEditMode="relative" rAng="0" ptsTypes="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54688 0.000000 " pathEditMode="relative" rAng="0" ptsTypes="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625 0.000278 L 0.353958 -0.000093 " pathEditMode="relative" rAng="0" ptsTypes="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521 0.000000 " pathEditMode="relative" rAng="0" ptsTypes="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500 0.000000 L -0.236563 0.000556 " pathEditMode="relative" rAng="0" ptsTypes="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948 0.000093 L 0.469167 0.000093 " pathEditMode="relative" rAng="0" ptsTypes="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323 0.000093 L 0.443437 0.000926 " pathEditMode="relative" rAng="0" ptsTypes="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875 -0.000093 L -0.120000 0.000000 " pathEditMode="relative" rAng="0" ptsTypes="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875 -0.000370 L 0.752344 0.001019 " pathEditMode="relative" rAng="0" ptsTypes="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60" grpId="1" bldLvl="0" animBg="1"/>
      <p:bldP spid="61" grpId="0" bldLvl="0" animBg="1"/>
      <p:bldP spid="61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608965" y="513969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左大括号 35"/>
          <p:cNvSpPr/>
          <p:nvPr/>
        </p:nvSpPr>
        <p:spPr>
          <a:xfrm rot="5400000">
            <a:off x="2181868" y="2394303"/>
            <a:ext cx="288000" cy="2880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257935" y="2211705"/>
            <a:ext cx="740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前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个节点反转后的尾节点（即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）指向下个递归结果的头节点  </a:t>
            </a:r>
            <a:r>
              <a:rPr lang="en-US" altLang="zh-CN" b="1">
                <a:solidFill>
                  <a:schemeClr val="bg1"/>
                </a:solidFill>
              </a:rPr>
              <a:t>head.next = reverseKGroup(next, k)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863090" y="3190875"/>
            <a:ext cx="92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k = 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给你一个链表，每 k 个节点一组进行翻转，请你返回翻转后的链表。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20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解法：递归的方法，从链表的第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个节点断开，后面的子链表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</a:t>
            </a:r>
            <a:r>
              <a:rPr lang="zh-CN" altLang="en-US" b="1">
                <a:solidFill>
                  <a:schemeClr val="bg1"/>
                </a:solidFill>
              </a:rPr>
              <a:t>递归翻转函数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846955" y="3952240"/>
            <a:ext cx="652780" cy="1045845"/>
            <a:chOff x="6731" y="3025"/>
            <a:chExt cx="1028" cy="1647"/>
          </a:xfrm>
        </p:grpSpPr>
        <p:sp>
          <p:nvSpPr>
            <p:cNvPr id="52" name="下箭头 51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31" y="3025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1500" y="3978275"/>
            <a:ext cx="627380" cy="1045845"/>
            <a:chOff x="4497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7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366770" y="3977640"/>
            <a:ext cx="720725" cy="1045845"/>
            <a:chOff x="6729" y="3025"/>
            <a:chExt cx="1135" cy="1647"/>
          </a:xfrm>
        </p:grpSpPr>
        <p:sp>
          <p:nvSpPr>
            <p:cNvPr id="58" name="下箭头 57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729" y="3025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60" name="乘号 59"/>
          <p:cNvSpPr/>
          <p:nvPr/>
        </p:nvSpPr>
        <p:spPr>
          <a:xfrm>
            <a:off x="4272915" y="4998085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2 0.000047 L 0.063169 -0.055935 C 0.076364 -0.068529 0.096157 -0.075527 0.116892 -0.075527 C 0.140454 -0.075527 0.159304 -0.068529 0.172499 -0.055935 L 0.235647 0.000047 " pathEditMode="relative" rAng="0" ptsTypes="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72 0.000909 L -0.063948 0.059083 C -0.077150 0.072173 -0.096949 0.079445 -0.117695 0.079445 C -0.141266 0.079445 -0.160125 0.072174 -0.173325 0.059084 L -0.236500 0.000909 " pathEditMode="relative" rAng="-1607466960" ptsTypes="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75 -0.000185 L -0.001771 0.000000 " pathEditMode="relative" rAng="0" ptsTypes="">
                                      <p:cBhvr>
                                        <p:cTn id="3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bldLvl="0" animBg="1"/>
      <p:bldP spid="6" grpId="0" bldLvl="0" animBg="1"/>
      <p:bldP spid="60" grpId="0" bldLvl="0" animBg="1"/>
      <p:bldP spid="60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" name="圆角矩形 35"/>
          <p:cNvSpPr/>
          <p:nvPr/>
        </p:nvSpPr>
        <p:spPr>
          <a:xfrm>
            <a:off x="4066540" y="3009900"/>
            <a:ext cx="1836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6576060" y="3002915"/>
            <a:ext cx="1872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593205" y="239839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121775" y="3001010"/>
            <a:ext cx="2880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49555" y="181800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9555" y="1899285"/>
            <a:ext cx="368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递归展开，退出条件是：剩余节点不够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0" name="组合 29" title="7-8"/>
          <p:cNvGrpSpPr/>
          <p:nvPr/>
        </p:nvGrpSpPr>
        <p:grpSpPr>
          <a:xfrm>
            <a:off x="9740900" y="4047490"/>
            <a:ext cx="1482090" cy="539750"/>
            <a:chOff x="15583" y="6374"/>
            <a:chExt cx="2334" cy="850"/>
          </a:xfrm>
        </p:grpSpPr>
        <p:sp>
          <p:nvSpPr>
            <p:cNvPr id="9" name="椭圆 8"/>
            <p:cNvSpPr/>
            <p:nvPr/>
          </p:nvSpPr>
          <p:spPr>
            <a:xfrm>
              <a:off x="1558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7067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6507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749415" y="4047490"/>
            <a:ext cx="2378075" cy="539750"/>
            <a:chOff x="10791" y="6374"/>
            <a:chExt cx="3745" cy="850"/>
          </a:xfrm>
        </p:grpSpPr>
        <p:sp>
          <p:nvSpPr>
            <p:cNvPr id="8" name="椭圆 7"/>
            <p:cNvSpPr/>
            <p:nvPr/>
          </p:nvSpPr>
          <p:spPr>
            <a:xfrm>
              <a:off x="10791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20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686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3146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1680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783330" y="4047490"/>
            <a:ext cx="2343785" cy="539750"/>
            <a:chOff x="6174" y="6374"/>
            <a:chExt cx="3691" cy="850"/>
          </a:xfrm>
        </p:grpSpPr>
        <p:sp>
          <p:nvSpPr>
            <p:cNvPr id="16" name="椭圆 15"/>
            <p:cNvSpPr/>
            <p:nvPr/>
          </p:nvSpPr>
          <p:spPr>
            <a:xfrm>
              <a:off x="6174" y="6374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755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901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8475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7049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 rot="0">
            <a:off x="3689350" y="4783455"/>
            <a:ext cx="627380" cy="1045845"/>
            <a:chOff x="6753" y="2606"/>
            <a:chExt cx="988" cy="1647"/>
          </a:xfrm>
        </p:grpSpPr>
        <p:sp>
          <p:nvSpPr>
            <p:cNvPr id="52" name="下箭头 51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49555" y="2484120"/>
            <a:ext cx="9443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reverseKGroup([1,2,3,4,5,6,7,8], k) = reveseList([1,2,3]).next =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reverseKGroup([4,5,6,7,8],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9555" y="3068955"/>
            <a:ext cx="11421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 = reveseList([1,2,3]).next = reveseList([4,5,6]).next = reverseKGroup([7,8], k)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183370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176645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7" grpId="0" bldLvl="0" animBg="1"/>
      <p:bldP spid="28" grpId="0" bldLvl="0" animBg="1"/>
      <p:bldP spid="23" grpId="1" animBg="1"/>
      <p:bldP spid="27" grpId="1" bldLvl="0" animBg="1"/>
      <p:bldP spid="24" grpId="0"/>
      <p:bldP spid="25" grpId="0"/>
      <p:bldP spid="35" grpId="1" bldLvl="0" animBg="1"/>
      <p:bldP spid="36" grpId="1" animBg="1"/>
      <p:bldP spid="28" grpId="1" bldLvl="0" animBg="1"/>
      <p:bldP spid="35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364990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8337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72942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04634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48271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30645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61. 旋转链表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7039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1016063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947660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39990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给你一个链表的头节点 head ，旋转链表，将链表每个节点向右移动 k 个位置。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592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58197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727646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00824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44461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909560" y="3934460"/>
            <a:ext cx="1316355" cy="539750"/>
            <a:chOff x="12456" y="5710"/>
            <a:chExt cx="2073" cy="850"/>
          </a:xfrm>
        </p:grpSpPr>
        <p:sp>
          <p:nvSpPr>
            <p:cNvPr id="22" name="椭圆 21"/>
            <p:cNvSpPr/>
            <p:nvPr/>
          </p:nvSpPr>
          <p:spPr>
            <a:xfrm>
              <a:off x="13679" y="5710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12456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890520" y="3916680"/>
            <a:ext cx="1321435" cy="539750"/>
            <a:chOff x="2258" y="5681"/>
            <a:chExt cx="2081" cy="850"/>
          </a:xfrm>
        </p:grpSpPr>
        <p:sp>
          <p:nvSpPr>
            <p:cNvPr id="36" name="椭圆 35"/>
            <p:cNvSpPr/>
            <p:nvPr/>
          </p:nvSpPr>
          <p:spPr>
            <a:xfrm>
              <a:off x="2258" y="5681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3319" y="6106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8557260" y="334327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右移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08965" y="170243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思路：就像一个队列，先出队列，再把出队列的元素又重新入队列</a:t>
            </a:r>
            <a:endParaRPr lang="zh-CN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08965" y="2025015"/>
            <a:ext cx="1157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、移动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个位置就是每次从尾部删除 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个节点，再把这个节点加到头部，重复操作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次。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、链表首尾相连，再从右边第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k+1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个位置断开，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+ 1 = len - k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，断开位置的下一个节点是新表头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、处理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&gt; len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的情况，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= k % len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9374505" y="3912870"/>
            <a:ext cx="1300480" cy="539750"/>
            <a:chOff x="12469" y="5675"/>
            <a:chExt cx="2048" cy="850"/>
          </a:xfrm>
        </p:grpSpPr>
        <p:sp>
          <p:nvSpPr>
            <p:cNvPr id="67" name="椭圆 66"/>
            <p:cNvSpPr/>
            <p:nvPr/>
          </p:nvSpPr>
          <p:spPr>
            <a:xfrm>
              <a:off x="13667" y="5675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12469" y="6100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曲线连接符 68"/>
          <p:cNvCxnSpPr>
            <a:stCxn id="31" idx="4"/>
            <a:endCxn id="4" idx="4"/>
          </p:cNvCxnSpPr>
          <p:nvPr/>
        </p:nvCxnSpPr>
        <p:spPr>
          <a:xfrm rot="5400000">
            <a:off x="7532688" y="2763203"/>
            <a:ext cx="3175" cy="5795645"/>
          </a:xfrm>
          <a:prstGeom prst="curvedConnector3">
            <a:avLst>
              <a:gd name="adj1" fmla="val 1577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250315" y="3934460"/>
            <a:ext cx="1367790" cy="539750"/>
            <a:chOff x="1969" y="5710"/>
            <a:chExt cx="2154" cy="850"/>
          </a:xfrm>
        </p:grpSpPr>
        <p:sp>
          <p:nvSpPr>
            <p:cNvPr id="76" name="椭圆 75"/>
            <p:cNvSpPr/>
            <p:nvPr/>
          </p:nvSpPr>
          <p:spPr>
            <a:xfrm>
              <a:off x="1969" y="5710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3103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7092315" y="462216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len - k = 3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25475" y="3939540"/>
            <a:ext cx="10565130" cy="2143760"/>
            <a:chOff x="985" y="6204"/>
            <a:chExt cx="16638" cy="3376"/>
          </a:xfrm>
        </p:grpSpPr>
        <p:grpSp>
          <p:nvGrpSpPr>
            <p:cNvPr id="23" name="组合 22"/>
            <p:cNvGrpSpPr/>
            <p:nvPr/>
          </p:nvGrpSpPr>
          <p:grpSpPr>
            <a:xfrm>
              <a:off x="5473" y="6204"/>
              <a:ext cx="12151" cy="1160"/>
              <a:chOff x="5473" y="6154"/>
              <a:chExt cx="12399" cy="1160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10927" y="6154"/>
                <a:ext cx="145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frontD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5473" y="6733"/>
                <a:ext cx="12399" cy="581"/>
                <a:chOff x="3247" y="7508"/>
                <a:chExt cx="14625" cy="581"/>
              </a:xfrm>
            </p:grpSpPr>
            <p:sp>
              <p:nvSpPr>
                <p:cNvPr id="11" name="文本框 10"/>
                <p:cNvSpPr txBox="1"/>
                <p:nvPr/>
              </p:nvSpPr>
              <p:spPr>
                <a:xfrm>
                  <a:off x="3247" y="7509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|&lt;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/>
                <p:nvPr/>
              </p:nvCxnSpPr>
              <p:spPr>
                <a:xfrm>
                  <a:off x="3829" y="7848"/>
                  <a:ext cx="1347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文本框 12"/>
                <p:cNvSpPr txBox="1"/>
                <p:nvPr/>
              </p:nvSpPr>
              <p:spPr>
                <a:xfrm>
                  <a:off x="16852" y="7508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&gt;|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4" name="组合 23"/>
            <p:cNvGrpSpPr/>
            <p:nvPr/>
          </p:nvGrpSpPr>
          <p:grpSpPr>
            <a:xfrm>
              <a:off x="985" y="8382"/>
              <a:ext cx="12236" cy="1198"/>
              <a:chOff x="985" y="8432"/>
              <a:chExt cx="12236" cy="1198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6319" y="9050"/>
                <a:ext cx="145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backD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985" y="8432"/>
                <a:ext cx="12236" cy="581"/>
                <a:chOff x="3247" y="7508"/>
                <a:chExt cx="14625" cy="581"/>
              </a:xfrm>
            </p:grpSpPr>
            <p:sp>
              <p:nvSpPr>
                <p:cNvPr id="18" name="文本框 17"/>
                <p:cNvSpPr txBox="1"/>
                <p:nvPr/>
              </p:nvSpPr>
              <p:spPr>
                <a:xfrm>
                  <a:off x="3247" y="7509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|&lt;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1" name="直接连接符 20"/>
                <p:cNvCxnSpPr/>
                <p:nvPr/>
              </p:nvCxnSpPr>
              <p:spPr>
                <a:xfrm>
                  <a:off x="3829" y="7848"/>
                  <a:ext cx="1347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文本框 21"/>
                <p:cNvSpPr txBox="1"/>
                <p:nvPr/>
              </p:nvSpPr>
              <p:spPr>
                <a:xfrm>
                  <a:off x="16852" y="7508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&gt;|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4" name="椭圆 3"/>
          <p:cNvSpPr/>
          <p:nvPr/>
        </p:nvSpPr>
        <p:spPr>
          <a:xfrm>
            <a:off x="60896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475043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664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1721. 交换链表中的节点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475043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08965" y="1229995"/>
            <a:ext cx="1048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交换链表正数第 k 个节点和倒数第 k 个节点的值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3385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、找到第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个节点：</a:t>
            </a:r>
            <a:r>
              <a:rPr lang="en-US" altLang="zh-CN" b="1">
                <a:solidFill>
                  <a:schemeClr val="bg1"/>
                </a:solidFill>
              </a:rPr>
              <a:t>curr </a:t>
            </a:r>
            <a:r>
              <a:rPr lang="zh-CN" altLang="en-US" b="1">
                <a:solidFill>
                  <a:schemeClr val="bg1"/>
                </a:solidFill>
              </a:rPr>
              <a:t>从头走 </a:t>
            </a:r>
            <a:r>
              <a:rPr lang="en-US" altLang="zh-CN" b="1">
                <a:solidFill>
                  <a:schemeClr val="bg1"/>
                </a:solidFill>
              </a:rPr>
              <a:t>k-1 </a:t>
            </a:r>
            <a:r>
              <a:rPr lang="zh-CN" altLang="en-US" b="1">
                <a:solidFill>
                  <a:schemeClr val="bg1"/>
                </a:solidFill>
              </a:rPr>
              <a:t>步后，当前为第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、找到倒数第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因为第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个节点到尾节点的距离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=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头节点到倒数第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个节点的距离，</a:t>
            </a:r>
            <a:r>
              <a:rPr lang="en-US" altLang="zh-CN" b="1">
                <a:solidFill>
                  <a:schemeClr val="bg1"/>
                </a:solidFill>
              </a:rPr>
              <a:t>back </a:t>
            </a:r>
            <a:r>
              <a:rPr lang="zh-CN" altLang="en-US" b="1">
                <a:solidFill>
                  <a:schemeClr val="bg1"/>
                </a:solidFill>
              </a:rPr>
              <a:t>从头开始，</a:t>
            </a:r>
            <a:r>
              <a:rPr lang="en-US" altLang="zh-CN" b="1">
                <a:solidFill>
                  <a:schemeClr val="bg1"/>
                </a:solidFill>
              </a:rPr>
              <a:t>curr </a:t>
            </a:r>
            <a:r>
              <a:rPr lang="zh-CN" altLang="en-US" b="1">
                <a:solidFill>
                  <a:schemeClr val="bg1"/>
                </a:solidFill>
              </a:rPr>
              <a:t>从 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个元素开始，同时走，当</a:t>
            </a:r>
            <a:r>
              <a:rPr lang="en-US" altLang="zh-CN" b="1">
                <a:solidFill>
                  <a:schemeClr val="bg1"/>
                </a:solidFill>
              </a:rPr>
              <a:t> curr </a:t>
            </a:r>
            <a:r>
              <a:rPr lang="zh-CN" altLang="en-US" b="1">
                <a:solidFill>
                  <a:schemeClr val="bg1"/>
                </a:solidFill>
              </a:rPr>
              <a:t>到最后一个元素时  </a:t>
            </a:r>
            <a:r>
              <a:rPr lang="en-US" altLang="zh-CN" b="1">
                <a:solidFill>
                  <a:schemeClr val="bg1"/>
                </a:solidFill>
              </a:rPr>
              <a:t>back </a:t>
            </a:r>
            <a:r>
              <a:rPr lang="zh-CN" altLang="en-US" b="1">
                <a:solidFill>
                  <a:schemeClr val="bg1"/>
                </a:solidFill>
              </a:rPr>
              <a:t>为倒数第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、交换值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0705" y="3320415"/>
            <a:ext cx="627380" cy="1045845"/>
            <a:chOff x="4499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9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382645" y="3061970"/>
            <a:ext cx="703580" cy="1299845"/>
            <a:chOff x="4442" y="2625"/>
            <a:chExt cx="1108" cy="2047"/>
          </a:xfrm>
        </p:grpSpPr>
        <p:sp>
          <p:nvSpPr>
            <p:cNvPr id="26" name="下箭头 25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442" y="2625"/>
              <a:ext cx="11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front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5780" y="3315970"/>
            <a:ext cx="3521075" cy="3366135"/>
            <a:chOff x="801" y="5222"/>
            <a:chExt cx="5545" cy="5301"/>
          </a:xfrm>
        </p:grpSpPr>
        <p:grpSp>
          <p:nvGrpSpPr>
            <p:cNvPr id="57" name="组合 56"/>
            <p:cNvGrpSpPr/>
            <p:nvPr/>
          </p:nvGrpSpPr>
          <p:grpSpPr>
            <a:xfrm>
              <a:off x="801" y="9065"/>
              <a:ext cx="1129" cy="1459"/>
              <a:chOff x="6736" y="3271"/>
              <a:chExt cx="1129" cy="1459"/>
            </a:xfrm>
          </p:grpSpPr>
          <p:sp>
            <p:nvSpPr>
              <p:cNvPr id="58" name="下箭头 57"/>
              <p:cNvSpPr/>
              <p:nvPr/>
            </p:nvSpPr>
            <p:spPr>
              <a:xfrm flipV="1">
                <a:off x="7049" y="3271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736" y="4150"/>
                <a:ext cx="112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back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358" y="5222"/>
              <a:ext cx="988" cy="1647"/>
              <a:chOff x="4499" y="3025"/>
              <a:chExt cx="988" cy="1647"/>
            </a:xfrm>
          </p:grpSpPr>
          <p:sp>
            <p:nvSpPr>
              <p:cNvPr id="34" name="下箭头 33"/>
              <p:cNvSpPr/>
              <p:nvPr/>
            </p:nvSpPr>
            <p:spPr>
              <a:xfrm>
                <a:off x="4729" y="3821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499" y="3025"/>
                <a:ext cx="9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curr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3475355" y="4752975"/>
            <a:ext cx="4919980" cy="539750"/>
            <a:chOff x="5473" y="7485"/>
            <a:chExt cx="7748" cy="850"/>
          </a:xfrm>
        </p:grpSpPr>
        <p:sp>
          <p:nvSpPr>
            <p:cNvPr id="39" name="椭圆 38"/>
            <p:cNvSpPr/>
            <p:nvPr/>
          </p:nvSpPr>
          <p:spPr>
            <a:xfrm>
              <a:off x="5473" y="7485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2371" y="7485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810635" y="3190875"/>
            <a:ext cx="4248150" cy="786765"/>
            <a:chOff x="6001" y="5025"/>
            <a:chExt cx="6690" cy="1239"/>
          </a:xfrm>
        </p:grpSpPr>
        <p:sp>
          <p:nvSpPr>
            <p:cNvPr id="42" name="左大括号 41"/>
            <p:cNvSpPr/>
            <p:nvPr/>
          </p:nvSpPr>
          <p:spPr>
            <a:xfrm rot="5400000">
              <a:off x="9120" y="2693"/>
              <a:ext cx="454" cy="669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593" y="5025"/>
              <a:ext cx="14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 = 3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599688 0.000185 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27539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、快慢两个指针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快指针一步走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慢指针一步走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" idx="0"/>
            <a:endCxn id="5" idx="1"/>
          </p:cNvCxnSpPr>
          <p:nvPr/>
        </p:nvCxnSpPr>
        <p:spPr>
          <a:xfrm rot="16200000" flipH="1">
            <a:off x="5553393" y="1853883"/>
            <a:ext cx="78740" cy="2715895"/>
          </a:xfrm>
          <a:prstGeom prst="curvedConnector3">
            <a:avLst>
              <a:gd name="adj1" fmla="val -1077419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8485" y="1197610"/>
            <a:ext cx="4079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给定一个链表，判断链表中是否有环。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141.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8370" y="3834765"/>
            <a:ext cx="247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有环：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快慢指针会相遇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8370" y="3514090"/>
            <a:ext cx="20167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无环：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快指针先出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0" grpId="0"/>
      <p:bldP spid="28" grpId="0"/>
      <p:bldP spid="26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5586110" y="1773540"/>
            <a:ext cx="78740" cy="2808000"/>
          </a:xfrm>
          <a:prstGeom prst="curvedConnector3">
            <a:avLst>
              <a:gd name="adj1" fmla="val -10112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 rot="16200000" flipH="1">
            <a:off x="7148672" y="4581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rot="10800000">
            <a:off x="6743700" y="3500120"/>
            <a:ext cx="3175" cy="1450975"/>
          </a:xfrm>
          <a:prstGeom prst="curvedConnector3">
            <a:avLst>
              <a:gd name="adj1" fmla="val 7600000"/>
            </a:avLst>
          </a:prstGeom>
          <a:ln w="28575" cmpd="sng">
            <a:solidFill>
              <a:schemeClr val="accent1"/>
            </a:solidFill>
            <a:prstDash val="soli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>
            <a:off x="7133590" y="5250815"/>
            <a:ext cx="1001395" cy="68961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8486" y="419100"/>
            <a:ext cx="37877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142.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8485" y="1197610"/>
            <a:ext cx="8263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给定一个链表，返回链表开始入环的第一个节点。 如果链表无环，则返回 null。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88380" y="402336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87870" y="562165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78485" y="1892935"/>
            <a:ext cx="366204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把环外节点依次合并到环内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altLang="en-US" b="1">
                <a:solidFill>
                  <a:schemeClr val="bg1"/>
                </a:solidFill>
              </a:rPr>
              <a:t>快慢指针相遇的节点和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重叠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3.</a:t>
            </a:r>
            <a:r>
              <a:rPr lang="zh-CN" altLang="en-US" b="1">
                <a:solidFill>
                  <a:schemeClr val="bg1"/>
                </a:solidFill>
              </a:rPr>
              <a:t>重叠节点到入环节点距离一样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8485" y="4893310"/>
            <a:ext cx="54552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因为在一个环内，快指针速度是慢指针的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倍，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那么两个指针相遇的节点有且只有一个，就是起点。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所以环的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head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和快慢指针相遇节点位置相同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52 -0.001944 L 0.095417 0.218519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823 0.075278 L 0.341458 0.376019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40" grpId="0"/>
      <p:bldP spid="36" grpId="0"/>
      <p:bldP spid="24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1141920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、链表相连，把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headA 的尾指向 head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的头 </a:t>
            </a:r>
            <a:r>
              <a:rPr lang="zh-CN" altLang="en-US" b="1">
                <a:solidFill>
                  <a:schemeClr val="bg1"/>
                </a:solidFill>
              </a:rPr>
              <a:t>，转换成环形链表找第一个节点的问题，解法是通过快慢指针找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到环的起点，再把快指针回到起点，同时变成慢指针，两个慢指针往后走，第一个相遇的节点就是链表相交节点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48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题目：给你两个单链表的头节点 headA 和 headB ，请你找出并返回两个单链表相交的起始节点。如果两个链表没有交点，返回 null 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54375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面试题 02.07. 链表相交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28775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35" name="椭圆 34"/>
          <p:cNvSpPr/>
          <p:nvPr/>
        </p:nvSpPr>
        <p:spPr>
          <a:xfrm>
            <a:off x="30975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36" name="椭圆 35"/>
          <p:cNvSpPr/>
          <p:nvPr/>
        </p:nvSpPr>
        <p:spPr>
          <a:xfrm>
            <a:off x="45580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31013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4650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193030" y="3875405"/>
            <a:ext cx="760095" cy="4191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30975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52" name="椭圆 51"/>
          <p:cNvSpPr/>
          <p:nvPr/>
        </p:nvSpPr>
        <p:spPr>
          <a:xfrm>
            <a:off x="45580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746500" y="52711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5193030" y="4686300"/>
            <a:ext cx="723265" cy="43751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600519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60" name="椭圆 59"/>
          <p:cNvSpPr/>
          <p:nvPr/>
        </p:nvSpPr>
        <p:spPr>
          <a:xfrm>
            <a:off x="7452360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61" name="椭圆 60"/>
          <p:cNvSpPr/>
          <p:nvPr/>
        </p:nvSpPr>
        <p:spPr>
          <a:xfrm>
            <a:off x="887158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658610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8110855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61" idx="4"/>
            <a:endCxn id="51" idx="4"/>
          </p:cNvCxnSpPr>
          <p:nvPr/>
        </p:nvCxnSpPr>
        <p:spPr>
          <a:xfrm rot="5400000">
            <a:off x="5864225" y="2263775"/>
            <a:ext cx="780415" cy="5774055"/>
          </a:xfrm>
          <a:prstGeom prst="curvedConnector3">
            <a:avLst>
              <a:gd name="adj1" fmla="val 176159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817485" y="5970270"/>
            <a:ext cx="3564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题目要求不改变原链表，所以结束时要把 </a:t>
            </a:r>
            <a:r>
              <a:rPr lang="en-US" altLang="zh-CN" b="1">
                <a:solidFill>
                  <a:schemeClr val="bg1"/>
                </a:solidFill>
              </a:rPr>
              <a:t>6 </a:t>
            </a:r>
            <a:r>
              <a:rPr lang="zh-CN" altLang="en-US" b="1">
                <a:solidFill>
                  <a:schemeClr val="bg1"/>
                </a:solidFill>
              </a:rPr>
              <a:t>的 </a:t>
            </a:r>
            <a:r>
              <a:rPr lang="en-US" altLang="zh-CN" b="1">
                <a:solidFill>
                  <a:schemeClr val="bg1"/>
                </a:solidFill>
              </a:rPr>
              <a:t>next </a:t>
            </a:r>
            <a:r>
              <a:rPr lang="zh-CN" altLang="en-US" b="1">
                <a:solidFill>
                  <a:schemeClr val="bg1"/>
                </a:solidFill>
              </a:rPr>
              <a:t>指向 </a:t>
            </a:r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060" y="3525520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headA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060" y="5086985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headB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1fe0001a-b8e3-4c69-bd35-d01141d38582}"/>
  <p:tag name="TABLE_ENDDRAG_ORIGIN_RECT" val="273*260"/>
  <p:tag name="TABLE_ENDDRAG_RECT" val="554*251*268*25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3276</Words>
  <Application>WPS 演示</Application>
  <PresentationFormat>宽屏</PresentationFormat>
  <Paragraphs>795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allen</dc:creator>
  <cp:lastModifiedBy>allen</cp:lastModifiedBy>
  <cp:revision>379</cp:revision>
  <dcterms:created xsi:type="dcterms:W3CDTF">2021-11-25T14:12:55Z</dcterms:created>
  <dcterms:modified xsi:type="dcterms:W3CDTF">2021-11-25T14:12:55Z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