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1" r:id="rId4"/>
    <p:sldId id="264" r:id="rId6"/>
    <p:sldId id="259" r:id="rId7"/>
    <p:sldId id="266" r:id="rId8"/>
    <p:sldId id="267" r:id="rId9"/>
    <p:sldId id="260" r:id="rId10"/>
    <p:sldId id="265" r:id="rId11"/>
    <p:sldId id="270" r:id="rId12"/>
    <p:sldId id="271" r:id="rId13"/>
    <p:sldId id="273" r:id="rId14"/>
    <p:sldId id="27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8"/>
        <p:guide pos="3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622300" y="2481580"/>
            <a:ext cx="3582035" cy="220091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474970" y="2466975"/>
            <a:ext cx="3582035" cy="220027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1637030"/>
            <a:ext cx="74104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b="1">
                <a:solidFill>
                  <a:schemeClr val="accent4"/>
                </a:solidFill>
                <a:effectLst/>
              </a:rPr>
              <a:t>字符串的所有第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个字符和第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length-i-1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个字符相同则是回文字符串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79080" y="16370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bnb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level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acca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7235" y="2611755"/>
            <a:ext cx="3333115" cy="1941830"/>
            <a:chOff x="741" y="3424"/>
            <a:chExt cx="5249" cy="3058"/>
          </a:xfrm>
        </p:grpSpPr>
        <p:sp>
          <p:nvSpPr>
            <p:cNvPr id="9" name="文本框 8"/>
            <p:cNvSpPr txBox="1"/>
            <p:nvPr/>
          </p:nvSpPr>
          <p:spPr>
            <a:xfrm>
              <a:off x="864" y="5854"/>
              <a:ext cx="49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l        e         v         e        l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5400000">
              <a:off x="3136" y="1846"/>
              <a:ext cx="340" cy="425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1" y="342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151" y="3539"/>
              <a:ext cx="340" cy="255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3151" y="5482"/>
              <a:ext cx="340" cy="567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5" y="5056"/>
              <a:ext cx="14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66" y="3453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4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5" y="4278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1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93" y="4321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54700" y="2978150"/>
            <a:ext cx="2873375" cy="1550670"/>
            <a:chOff x="625" y="5694"/>
            <a:chExt cx="4525" cy="2442"/>
          </a:xfrm>
        </p:grpSpPr>
        <p:sp>
          <p:nvSpPr>
            <p:cNvPr id="60" name="文本框 59"/>
            <p:cNvSpPr txBox="1"/>
            <p:nvPr/>
          </p:nvSpPr>
          <p:spPr>
            <a:xfrm>
              <a:off x="896" y="7508"/>
              <a:ext cx="41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       c         c         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578" y="4635"/>
              <a:ext cx="340" cy="340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2585" y="6763"/>
              <a:ext cx="340" cy="1133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33" y="6680"/>
              <a:ext cx="22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=1        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5" y="569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25" y="5707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485" y="4987925"/>
            <a:ext cx="3905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递推公式：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dp[i][j] = s[i] === s[j] &amp;&amp; dp[i - 1][j + 1]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4970" y="4977130"/>
            <a:ext cx="456247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i = 0; i &lt; len; i++)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j = 0; j &lt;= i; j++)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dp[i - 1][j + 1]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6896100" y="3188335"/>
          <a:ext cx="341376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  <a:gridCol w="568960"/>
              </a:tblGrid>
              <a:tr h="5365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6" name="组合 115"/>
          <p:cNvGrpSpPr/>
          <p:nvPr/>
        </p:nvGrpSpPr>
        <p:grpSpPr>
          <a:xfrm>
            <a:off x="6196599" y="2801678"/>
            <a:ext cx="4052739" cy="3605472"/>
            <a:chOff x="9141" y="4370"/>
            <a:chExt cx="4871" cy="4515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10971" y="4563"/>
              <a:ext cx="3041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9668" y="5950"/>
              <a:ext cx="0" cy="2935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0210" y="4370"/>
              <a:ext cx="624" cy="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141" y="5116"/>
              <a:ext cx="1025" cy="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</a:t>
              </a:r>
              <a:endParaRPr lang="en-US" altLang="zh-CN" sz="1400" b="1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(j&lt;=i)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7523480" y="2301875"/>
            <a:ext cx="474980" cy="565150"/>
            <a:chOff x="10747" y="3479"/>
            <a:chExt cx="748" cy="890"/>
          </a:xfrm>
        </p:grpSpPr>
        <p:sp>
          <p:nvSpPr>
            <p:cNvPr id="82" name="下箭头 8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820410" y="3856355"/>
            <a:ext cx="674370" cy="275590"/>
            <a:chOff x="7862" y="5753"/>
            <a:chExt cx="1062" cy="434"/>
          </a:xfrm>
        </p:grpSpPr>
        <p:sp>
          <p:nvSpPr>
            <p:cNvPr id="86" name="下箭头 85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074660" y="2301875"/>
            <a:ext cx="474980" cy="565785"/>
            <a:chOff x="10747" y="3479"/>
            <a:chExt cx="748" cy="891"/>
          </a:xfrm>
        </p:grpSpPr>
        <p:sp>
          <p:nvSpPr>
            <p:cNvPr id="93" name="下箭头 92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661400" y="2301875"/>
            <a:ext cx="474980" cy="565785"/>
            <a:chOff x="10747" y="3479"/>
            <a:chExt cx="748" cy="891"/>
          </a:xfrm>
        </p:grpSpPr>
        <p:sp>
          <p:nvSpPr>
            <p:cNvPr id="96" name="下箭头 95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9245600" y="2301875"/>
            <a:ext cx="474980" cy="565785"/>
            <a:chOff x="10747" y="3479"/>
            <a:chExt cx="748" cy="891"/>
          </a:xfrm>
        </p:grpSpPr>
        <p:sp>
          <p:nvSpPr>
            <p:cNvPr id="99" name="下箭头 98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9832975" y="2301875"/>
            <a:ext cx="474980" cy="565785"/>
            <a:chOff x="10747" y="3479"/>
            <a:chExt cx="748" cy="891"/>
          </a:xfrm>
        </p:grpSpPr>
        <p:sp>
          <p:nvSpPr>
            <p:cNvPr id="102" name="下箭头 10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819775" y="4390390"/>
            <a:ext cx="675005" cy="275590"/>
            <a:chOff x="7862" y="5753"/>
            <a:chExt cx="1063" cy="434"/>
          </a:xfrm>
        </p:grpSpPr>
        <p:sp>
          <p:nvSpPr>
            <p:cNvPr id="105" name="下箭头 104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819775" y="4944110"/>
            <a:ext cx="675005" cy="275590"/>
            <a:chOff x="7862" y="5753"/>
            <a:chExt cx="1063" cy="434"/>
          </a:xfrm>
        </p:grpSpPr>
        <p:sp>
          <p:nvSpPr>
            <p:cNvPr id="108" name="下箭头 107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819775" y="5477510"/>
            <a:ext cx="675005" cy="275590"/>
            <a:chOff x="7862" y="5753"/>
            <a:chExt cx="1063" cy="434"/>
          </a:xfrm>
        </p:grpSpPr>
        <p:sp>
          <p:nvSpPr>
            <p:cNvPr id="111" name="下箭头 110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819775" y="6043295"/>
            <a:ext cx="675005" cy="275590"/>
            <a:chOff x="7862" y="5753"/>
            <a:chExt cx="1063" cy="434"/>
          </a:xfrm>
        </p:grpSpPr>
        <p:sp>
          <p:nvSpPr>
            <p:cNvPr id="114" name="下箭头 113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9876155" y="59505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8173085" y="381444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9298940" y="540639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8735695" y="488950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8173085" y="433260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7605395" y="381444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9876155" y="540639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9876155" y="488950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9298940" y="488950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9298940" y="381444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9876155" y="381444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8735695" y="433260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9298940" y="433260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9876155" y="433260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8735695" y="381444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9" name="文本框 138"/>
          <p:cNvSpPr txBox="1"/>
          <p:nvPr/>
        </p:nvSpPr>
        <p:spPr>
          <a:xfrm>
            <a:off x="3895090" y="4613910"/>
            <a:ext cx="1101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a k f a f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140" name="直接箭头连接符 139"/>
          <p:cNvCxnSpPr/>
          <p:nvPr/>
        </p:nvCxnSpPr>
        <p:spPr>
          <a:xfrm>
            <a:off x="4996180" y="4798060"/>
            <a:ext cx="67627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39445" y="2104390"/>
            <a:ext cx="495236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调整状态转移方程：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i = 0; i &lt; len; i++)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j = 0; j &lt;= i; j++)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= j ||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(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- j = 1 || </a:t>
            </a:r>
            <a:r>
              <a:rPr sz="1400">
                <a:solidFill>
                  <a:schemeClr val="bg1"/>
                </a:solidFill>
                <a:sym typeface="+mn-ea"/>
              </a:rPr>
              <a:t>dp[i - 1][j + 1]</a:t>
            </a:r>
            <a:r>
              <a:rPr lang="en-US" sz="1400">
                <a:solidFill>
                  <a:schemeClr val="bg1"/>
                </a:solidFill>
                <a:sym typeface="+mn-ea"/>
              </a:rPr>
              <a:t>) 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39445" y="3794125"/>
            <a:ext cx="29178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i = j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单点字符是回文子串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i-j = 1 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结尾两位相同是回文子串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两个条件简化为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i - j &lt;= 1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0" grpId="0"/>
      <p:bldP spid="123" grpId="0"/>
      <p:bldP spid="135" grpId="0"/>
      <p:bldP spid="132" grpId="0"/>
      <p:bldP spid="122" grpId="0"/>
      <p:bldP spid="130" grpId="0"/>
      <p:bldP spid="133" grpId="0"/>
      <p:bldP spid="127" grpId="0"/>
      <p:bldP spid="121" grpId="0"/>
      <p:bldP spid="125" grpId="0"/>
      <p:bldP spid="126" grpId="0"/>
      <p:bldP spid="131" grpId="0"/>
      <p:bldP spid="134" grpId="0"/>
      <p:bldP spid="1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1868" y="2394303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500126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要求：买和卖各操作一次获得最大利润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tags/tag1.xml><?xml version="1.0" encoding="utf-8"?>
<p:tagLst xmlns:p="http://schemas.openxmlformats.org/presentationml/2006/main">
  <p:tag name="KSO_WM_UNIT_TABLE_BEAUTIFY" val="smartTable{1fe0001a-b8e3-4c69-bd35-d01141d38582}"/>
  <p:tag name="TABLE_ENDDRAG_ORIGIN_RECT" val="273*260"/>
  <p:tag name="TABLE_ENDDRAG_RECT" val="554*251*268*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2729</Words>
  <Application>WPS 演示</Application>
  <PresentationFormat>宽屏</PresentationFormat>
  <Paragraphs>599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310</cp:revision>
  <dcterms:created xsi:type="dcterms:W3CDTF">2021-11-19T16:36:02Z</dcterms:created>
  <dcterms:modified xsi:type="dcterms:W3CDTF">2021-11-19T16:36:02Z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