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8" r:id="rId3"/>
    <p:sldId id="261" r:id="rId4"/>
    <p:sldId id="264" r:id="rId6"/>
    <p:sldId id="259" r:id="rId7"/>
    <p:sldId id="266" r:id="rId8"/>
    <p:sldId id="267" r:id="rId9"/>
    <p:sldId id="260" r:id="rId10"/>
    <p:sldId id="265" r:id="rId11"/>
    <p:sldId id="270" r:id="rId12"/>
    <p:sldId id="271"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6" d="100"/>
          <a:sy n="116" d="100"/>
        </p:scale>
        <p:origin x="336" y="108"/>
      </p:cViewPr>
      <p:guideLst>
        <p:guide orient="horz" pos="1842"/>
        <p:guide pos="39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4" name="椭圆 3"/>
          <p:cNvSpPr/>
          <p:nvPr/>
        </p:nvSpPr>
        <p:spPr>
          <a:xfrm>
            <a:off x="2939415" y="31724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1</a:t>
            </a:r>
            <a:endParaRPr lang="en-US" altLang="zh-CN" sz="2800"/>
          </a:p>
        </p:txBody>
      </p:sp>
      <p:sp>
        <p:nvSpPr>
          <p:cNvPr id="5" name="椭圆 4"/>
          <p:cNvSpPr/>
          <p:nvPr/>
        </p:nvSpPr>
        <p:spPr>
          <a:xfrm>
            <a:off x="4386580" y="31724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2</a:t>
            </a:r>
            <a:endParaRPr lang="en-US" altLang="zh-CN" sz="2800"/>
          </a:p>
        </p:txBody>
      </p:sp>
      <p:sp>
        <p:nvSpPr>
          <p:cNvPr id="6" name="椭圆 5"/>
          <p:cNvSpPr/>
          <p:nvPr/>
        </p:nvSpPr>
        <p:spPr>
          <a:xfrm>
            <a:off x="5805805" y="31724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3</a:t>
            </a:r>
            <a:endParaRPr lang="en-US" altLang="zh-CN" sz="2800"/>
          </a:p>
        </p:txBody>
      </p:sp>
      <p:cxnSp>
        <p:nvCxnSpPr>
          <p:cNvPr id="15" name="直接箭头连接符 14"/>
          <p:cNvCxnSpPr/>
          <p:nvPr/>
        </p:nvCxnSpPr>
        <p:spPr>
          <a:xfrm>
            <a:off x="3588385" y="344233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24755" y="344233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1445260" y="1852295"/>
            <a:ext cx="661670" cy="1113790"/>
            <a:chOff x="2276" y="2917"/>
            <a:chExt cx="1042" cy="1754"/>
          </a:xfrm>
        </p:grpSpPr>
        <p:sp>
          <p:nvSpPr>
            <p:cNvPr id="13" name="下箭头 12"/>
            <p:cNvSpPr/>
            <p:nvPr/>
          </p:nvSpPr>
          <p:spPr>
            <a:xfrm>
              <a:off x="2540" y="3821"/>
              <a:ext cx="522" cy="85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2276" y="2917"/>
              <a:ext cx="1042" cy="580"/>
            </a:xfrm>
            <a:prstGeom prst="rect">
              <a:avLst/>
            </a:prstGeom>
            <a:noFill/>
          </p:spPr>
          <p:txBody>
            <a:bodyPr wrap="none" rtlCol="0">
              <a:spAutoFit/>
            </a:bodyPr>
            <a:p>
              <a:pPr algn="ctr"/>
              <a:r>
                <a:rPr lang="en-US" altLang="zh-CN" b="1">
                  <a:solidFill>
                    <a:schemeClr val="bg1"/>
                  </a:solidFill>
                </a:rPr>
                <a:t>prev</a:t>
              </a:r>
              <a:endParaRPr lang="en-US" altLang="zh-CN" b="1">
                <a:solidFill>
                  <a:schemeClr val="bg1"/>
                </a:solidFill>
              </a:endParaRPr>
            </a:p>
          </p:txBody>
        </p:sp>
      </p:grpSp>
      <p:cxnSp>
        <p:nvCxnSpPr>
          <p:cNvPr id="2" name="直接箭头连接符 1"/>
          <p:cNvCxnSpPr/>
          <p:nvPr/>
        </p:nvCxnSpPr>
        <p:spPr>
          <a:xfrm flipH="1">
            <a:off x="2110740" y="3442335"/>
            <a:ext cx="628015"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55420" y="3258185"/>
            <a:ext cx="571500" cy="368300"/>
          </a:xfrm>
          <a:prstGeom prst="rect">
            <a:avLst/>
          </a:prstGeom>
          <a:noFill/>
        </p:spPr>
        <p:txBody>
          <a:bodyPr wrap="none" rtlCol="0">
            <a:spAutoFit/>
          </a:bodyPr>
          <a:p>
            <a:r>
              <a:rPr lang="en-US" altLang="zh-CN" b="1">
                <a:solidFill>
                  <a:schemeClr val="bg1"/>
                </a:solidFill>
              </a:rPr>
              <a:t>null</a:t>
            </a:r>
            <a:endParaRPr lang="en-US" altLang="zh-CN" b="1">
              <a:solidFill>
                <a:schemeClr val="bg1"/>
              </a:solidFill>
            </a:endParaRPr>
          </a:p>
        </p:txBody>
      </p:sp>
      <p:grpSp>
        <p:nvGrpSpPr>
          <p:cNvPr id="27" name="组合 26"/>
          <p:cNvGrpSpPr/>
          <p:nvPr/>
        </p:nvGrpSpPr>
        <p:grpSpPr>
          <a:xfrm>
            <a:off x="2896235" y="1852295"/>
            <a:ext cx="627380" cy="1114425"/>
            <a:chOff x="4497" y="2917"/>
            <a:chExt cx="988" cy="1755"/>
          </a:xfrm>
        </p:grpSpPr>
        <p:sp>
          <p:nvSpPr>
            <p:cNvPr id="11" name="下箭头 10"/>
            <p:cNvSpPr/>
            <p:nvPr/>
          </p:nvSpPr>
          <p:spPr>
            <a:xfrm>
              <a:off x="4729" y="3821"/>
              <a:ext cx="522" cy="85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497" y="2917"/>
              <a:ext cx="988" cy="580"/>
            </a:xfrm>
            <a:prstGeom prst="rect">
              <a:avLst/>
            </a:prstGeom>
            <a:noFill/>
          </p:spPr>
          <p:txBody>
            <a:bodyPr wrap="none" rtlCol="0">
              <a:spAutoFit/>
            </a:bodyPr>
            <a:p>
              <a:pPr algn="ctr"/>
              <a:r>
                <a:rPr lang="en-US" altLang="zh-CN" b="1">
                  <a:solidFill>
                    <a:schemeClr val="bg1"/>
                  </a:solidFill>
                </a:rPr>
                <a:t>curr</a:t>
              </a:r>
              <a:endParaRPr lang="en-US" altLang="zh-CN" b="1">
                <a:solidFill>
                  <a:schemeClr val="bg1"/>
                </a:solidFill>
              </a:endParaRPr>
            </a:p>
          </p:txBody>
        </p:sp>
      </p:grpSp>
      <p:grpSp>
        <p:nvGrpSpPr>
          <p:cNvPr id="26" name="组合 25"/>
          <p:cNvGrpSpPr/>
          <p:nvPr/>
        </p:nvGrpSpPr>
        <p:grpSpPr>
          <a:xfrm>
            <a:off x="4281170" y="1852295"/>
            <a:ext cx="652780" cy="1113790"/>
            <a:chOff x="6731" y="2917"/>
            <a:chExt cx="1028" cy="1754"/>
          </a:xfrm>
        </p:grpSpPr>
        <p:sp>
          <p:nvSpPr>
            <p:cNvPr id="17" name="下箭头 16"/>
            <p:cNvSpPr/>
            <p:nvPr/>
          </p:nvSpPr>
          <p:spPr>
            <a:xfrm>
              <a:off x="7049" y="3821"/>
              <a:ext cx="522" cy="85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6731" y="2917"/>
              <a:ext cx="1028" cy="580"/>
            </a:xfrm>
            <a:prstGeom prst="rect">
              <a:avLst/>
            </a:prstGeom>
            <a:noFill/>
          </p:spPr>
          <p:txBody>
            <a:bodyPr wrap="none" rtlCol="0">
              <a:spAutoFit/>
            </a:bodyPr>
            <a:p>
              <a:pPr algn="ctr"/>
              <a:r>
                <a:rPr lang="en-US" altLang="zh-CN" b="1">
                  <a:solidFill>
                    <a:schemeClr val="bg1"/>
                  </a:solidFill>
                </a:rPr>
                <a:t>next</a:t>
              </a:r>
              <a:endParaRPr lang="en-US" altLang="zh-CN" b="1">
                <a:solidFill>
                  <a:schemeClr val="bg1"/>
                </a:solidFill>
              </a:endParaRPr>
            </a:p>
          </p:txBody>
        </p:sp>
      </p:grpSp>
      <p:sp>
        <p:nvSpPr>
          <p:cNvPr id="21" name="文本框 20"/>
          <p:cNvSpPr txBox="1"/>
          <p:nvPr/>
        </p:nvSpPr>
        <p:spPr>
          <a:xfrm>
            <a:off x="695325" y="5250815"/>
            <a:ext cx="3183255" cy="368300"/>
          </a:xfrm>
          <a:prstGeom prst="rect">
            <a:avLst/>
          </a:prstGeom>
          <a:noFill/>
        </p:spPr>
        <p:txBody>
          <a:bodyPr wrap="square" rtlCol="0">
            <a:spAutoFit/>
          </a:bodyPr>
          <a:p>
            <a:pPr algn="l"/>
            <a:r>
              <a:rPr lang="en-US" altLang="zh-CN" b="1">
                <a:solidFill>
                  <a:schemeClr val="bg1"/>
                </a:solidFill>
              </a:rPr>
              <a:t>3</a:t>
            </a:r>
            <a:r>
              <a:rPr lang="zh-CN" altLang="en-US" b="1">
                <a:solidFill>
                  <a:schemeClr val="bg1"/>
                </a:solidFill>
              </a:rPr>
              <a:t>、前指针后移 </a:t>
            </a:r>
            <a:r>
              <a:rPr lang="en-US" altLang="zh-CN" b="1">
                <a:solidFill>
                  <a:schemeClr val="bg1"/>
                </a:solidFill>
              </a:rPr>
              <a:t>prev = curr</a:t>
            </a:r>
            <a:endParaRPr lang="en-US" altLang="zh-CN" b="1">
              <a:solidFill>
                <a:schemeClr val="bg1"/>
              </a:solidFill>
            </a:endParaRPr>
          </a:p>
        </p:txBody>
      </p:sp>
      <p:sp>
        <p:nvSpPr>
          <p:cNvPr id="23" name="文本框 22"/>
          <p:cNvSpPr txBox="1"/>
          <p:nvPr/>
        </p:nvSpPr>
        <p:spPr>
          <a:xfrm>
            <a:off x="695325" y="5683250"/>
            <a:ext cx="3183255" cy="368300"/>
          </a:xfrm>
          <a:prstGeom prst="rect">
            <a:avLst/>
          </a:prstGeom>
          <a:noFill/>
        </p:spPr>
        <p:txBody>
          <a:bodyPr wrap="square" rtlCol="0">
            <a:spAutoFit/>
          </a:bodyPr>
          <a:p>
            <a:pPr algn="l"/>
            <a:r>
              <a:rPr lang="en-US" altLang="zh-CN" b="1">
                <a:solidFill>
                  <a:schemeClr val="bg1"/>
                </a:solidFill>
              </a:rPr>
              <a:t>4</a:t>
            </a:r>
            <a:r>
              <a:rPr lang="zh-CN" altLang="en-US" b="1">
                <a:solidFill>
                  <a:schemeClr val="bg1"/>
                </a:solidFill>
              </a:rPr>
              <a:t>、当前指针后移 </a:t>
            </a:r>
            <a:r>
              <a:rPr lang="en-US" altLang="zh-CN" b="1">
                <a:solidFill>
                  <a:schemeClr val="bg1"/>
                </a:solidFill>
              </a:rPr>
              <a:t>curr = next</a:t>
            </a:r>
            <a:endParaRPr lang="en-US" altLang="zh-CN" b="1">
              <a:solidFill>
                <a:schemeClr val="bg1"/>
              </a:solidFill>
            </a:endParaRPr>
          </a:p>
        </p:txBody>
      </p:sp>
      <p:sp>
        <p:nvSpPr>
          <p:cNvPr id="24" name="文本框 23"/>
          <p:cNvSpPr txBox="1"/>
          <p:nvPr/>
        </p:nvSpPr>
        <p:spPr>
          <a:xfrm>
            <a:off x="685165" y="4399915"/>
            <a:ext cx="6356985" cy="368300"/>
          </a:xfrm>
          <a:prstGeom prst="rect">
            <a:avLst/>
          </a:prstGeom>
          <a:noFill/>
        </p:spPr>
        <p:txBody>
          <a:bodyPr wrap="square" rtlCol="0">
            <a:spAutoFit/>
          </a:bodyPr>
          <a:p>
            <a:pPr algn="l"/>
            <a:r>
              <a:rPr lang="en-US" altLang="zh-CN" b="1">
                <a:solidFill>
                  <a:schemeClr val="bg1"/>
                </a:solidFill>
              </a:rPr>
              <a:t>1</a:t>
            </a:r>
            <a:r>
              <a:rPr lang="zh-CN" altLang="en-US" b="1">
                <a:solidFill>
                  <a:schemeClr val="bg1"/>
                </a:solidFill>
              </a:rPr>
              <a:t>、把当前节点的 </a:t>
            </a:r>
            <a:r>
              <a:rPr lang="en-US" altLang="zh-CN" b="1">
                <a:solidFill>
                  <a:schemeClr val="bg1"/>
                </a:solidFill>
              </a:rPr>
              <a:t>next</a:t>
            </a:r>
            <a:r>
              <a:rPr lang="zh-CN" altLang="en-US" b="1">
                <a:solidFill>
                  <a:schemeClr val="bg1"/>
                </a:solidFill>
              </a:rPr>
              <a:t> 存起来，</a:t>
            </a:r>
            <a:r>
              <a:rPr lang="en-US" altLang="zh-CN" b="1">
                <a:solidFill>
                  <a:schemeClr val="bg1"/>
                </a:solidFill>
              </a:rPr>
              <a:t>next = curr.next</a:t>
            </a:r>
            <a:endParaRPr lang="en-US" altLang="zh-CN" b="1">
              <a:solidFill>
                <a:schemeClr val="bg1"/>
              </a:solidFill>
            </a:endParaRPr>
          </a:p>
        </p:txBody>
      </p:sp>
      <p:sp>
        <p:nvSpPr>
          <p:cNvPr id="28" name="文本框 27"/>
          <p:cNvSpPr txBox="1"/>
          <p:nvPr/>
        </p:nvSpPr>
        <p:spPr>
          <a:xfrm>
            <a:off x="685165" y="4834890"/>
            <a:ext cx="6583680" cy="368300"/>
          </a:xfrm>
          <a:prstGeom prst="rect">
            <a:avLst/>
          </a:prstGeom>
          <a:noFill/>
        </p:spPr>
        <p:txBody>
          <a:bodyPr wrap="square" rtlCol="0">
            <a:spAutoFit/>
          </a:bodyPr>
          <a:p>
            <a:pPr algn="l"/>
            <a:r>
              <a:rPr lang="en-US" altLang="zh-CN" b="1">
                <a:solidFill>
                  <a:schemeClr val="bg1"/>
                </a:solidFill>
                <a:sym typeface="+mn-ea"/>
              </a:rPr>
              <a:t>2</a:t>
            </a:r>
            <a:r>
              <a:rPr lang="zh-CN" altLang="en-US" b="1">
                <a:solidFill>
                  <a:schemeClr val="bg1"/>
                </a:solidFill>
                <a:sym typeface="+mn-ea"/>
              </a:rPr>
              <a:t>、把当前节点的 </a:t>
            </a:r>
            <a:r>
              <a:rPr lang="en-US" altLang="zh-CN" b="1">
                <a:solidFill>
                  <a:schemeClr val="bg1"/>
                </a:solidFill>
                <a:sym typeface="+mn-ea"/>
              </a:rPr>
              <a:t>next </a:t>
            </a:r>
            <a:r>
              <a:rPr lang="zh-CN" altLang="en-US" b="1">
                <a:solidFill>
                  <a:schemeClr val="bg1"/>
                </a:solidFill>
                <a:sym typeface="+mn-ea"/>
              </a:rPr>
              <a:t>指向前一个节点，</a:t>
            </a:r>
            <a:r>
              <a:rPr lang="en-US" altLang="zh-CN" b="1">
                <a:solidFill>
                  <a:schemeClr val="bg1"/>
                </a:solidFill>
                <a:sym typeface="+mn-ea"/>
              </a:rPr>
              <a:t>curr.next = </a:t>
            </a:r>
            <a:r>
              <a:rPr lang="en-US" altLang="zh-CN" b="1">
                <a:solidFill>
                  <a:schemeClr val="bg1"/>
                </a:solidFill>
              </a:rPr>
              <a:t>prev</a:t>
            </a:r>
            <a:endParaRPr lang="en-US" altLang="zh-CN" b="1">
              <a:solidFill>
                <a:schemeClr val="bg1"/>
              </a:solidFill>
            </a:endParaRPr>
          </a:p>
        </p:txBody>
      </p:sp>
      <p:sp>
        <p:nvSpPr>
          <p:cNvPr id="29" name="文本框 28"/>
          <p:cNvSpPr txBox="1"/>
          <p:nvPr/>
        </p:nvSpPr>
        <p:spPr>
          <a:xfrm>
            <a:off x="578486" y="419100"/>
            <a:ext cx="6308725" cy="706755"/>
          </a:xfrm>
          <a:prstGeom prst="rect">
            <a:avLst/>
          </a:prstGeom>
          <a:noFill/>
        </p:spPr>
        <p:txBody>
          <a:bodyPr wrap="none" rtlCol="0">
            <a:spAutoFit/>
          </a:bodyPr>
          <a:p>
            <a:pPr algn="l"/>
            <a:r>
              <a:rPr lang="en-US" altLang="zh-CN" sz="4000" b="1">
                <a:solidFill>
                  <a:schemeClr val="bg1"/>
                </a:solidFill>
                <a:sym typeface="+mn-ea"/>
              </a:rPr>
              <a:t>剑指 Offer II 024. 反转链表</a:t>
            </a:r>
            <a:endParaRPr lang="zh-CN" altLang="en-US" sz="4000" b="1">
              <a:solidFill>
                <a:schemeClr val="bg1"/>
              </a:solidFill>
              <a:sym typeface="+mn-ea"/>
            </a:endParaRPr>
          </a:p>
        </p:txBody>
      </p:sp>
      <p:sp>
        <p:nvSpPr>
          <p:cNvPr id="30" name="椭圆 29"/>
          <p:cNvSpPr/>
          <p:nvPr/>
        </p:nvSpPr>
        <p:spPr>
          <a:xfrm>
            <a:off x="7268845" y="31724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4</a:t>
            </a:r>
            <a:endParaRPr lang="en-US" altLang="zh-CN" sz="2800"/>
          </a:p>
        </p:txBody>
      </p:sp>
      <p:sp>
        <p:nvSpPr>
          <p:cNvPr id="31" name="椭圆 30"/>
          <p:cNvSpPr/>
          <p:nvPr/>
        </p:nvSpPr>
        <p:spPr>
          <a:xfrm>
            <a:off x="8705215" y="31724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5</a:t>
            </a:r>
            <a:endParaRPr lang="en-US" altLang="zh-CN" sz="2800"/>
          </a:p>
        </p:txBody>
      </p:sp>
      <p:cxnSp>
        <p:nvCxnSpPr>
          <p:cNvPr id="32" name="直接箭头连接符 31"/>
          <p:cNvCxnSpPr/>
          <p:nvPr/>
        </p:nvCxnSpPr>
        <p:spPr>
          <a:xfrm>
            <a:off x="6489700" y="344233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7941945" y="344233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08965" y="1240155"/>
            <a:ext cx="6277610" cy="368300"/>
          </a:xfrm>
          <a:prstGeom prst="rect">
            <a:avLst/>
          </a:prstGeom>
          <a:noFill/>
        </p:spPr>
        <p:txBody>
          <a:bodyPr wrap="square" rtlCol="0">
            <a:spAutoFit/>
          </a:bodyPr>
          <a:p>
            <a:pPr algn="l"/>
            <a:r>
              <a:rPr lang="zh-CN" altLang="en-US" b="1">
                <a:solidFill>
                  <a:schemeClr val="bg1"/>
                </a:solidFill>
                <a:sym typeface="+mn-ea"/>
              </a:rPr>
              <a:t>解法：遍历链表，把每个节点的 </a:t>
            </a:r>
            <a:r>
              <a:rPr lang="en-US" altLang="zh-CN" b="1">
                <a:solidFill>
                  <a:schemeClr val="bg1"/>
                </a:solidFill>
                <a:sym typeface="+mn-ea"/>
              </a:rPr>
              <a:t>next </a:t>
            </a:r>
            <a:r>
              <a:rPr lang="zh-CN" altLang="en-US" b="1">
                <a:solidFill>
                  <a:schemeClr val="bg1"/>
                </a:solidFill>
                <a:sym typeface="+mn-ea"/>
              </a:rPr>
              <a:t>指向前一个节点</a:t>
            </a:r>
            <a:endParaRPr lang="zh-CN" altLang="en-US" b="1">
              <a:solidFill>
                <a:schemeClr val="bg1"/>
              </a:solidFill>
              <a:sym typeface="+mn-ea"/>
            </a:endParaRPr>
          </a:p>
        </p:txBody>
      </p:sp>
      <p:cxnSp>
        <p:nvCxnSpPr>
          <p:cNvPr id="35" name="直接箭头连接符 34"/>
          <p:cNvCxnSpPr/>
          <p:nvPr/>
        </p:nvCxnSpPr>
        <p:spPr>
          <a:xfrm flipH="1">
            <a:off x="3588385" y="344233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3588385" y="344233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a:off x="5022215" y="344233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6498590" y="344233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7969885" y="344233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0.001198 0.002593 L 0.117760 0.002685 " pathEditMode="relative" rAng="0" ptsTypes="">
                                      <p:cBhvr>
                                        <p:cTn id="20" dur="2000" fill="hold"/>
                                        <p:tgtEl>
                                          <p:spTgt spid="25"/>
                                        </p:tgtEl>
                                        <p:attrNameLst>
                                          <p:attrName>ppt_x</p:attrName>
                                          <p:attrName>ppt_y</p:attrName>
                                        </p:attrNameLst>
                                      </p:cBhvr>
                                      <p:rCtr x="56" y="0"/>
                                    </p:animMotion>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0.000573 0.001026 L 0.119010 0.001118 " pathEditMode="relative" rAng="0" ptsTypes="">
                                      <p:cBhvr>
                                        <p:cTn id="24" dur="2000" fill="hold"/>
                                        <p:tgtEl>
                                          <p:spTgt spid="27"/>
                                        </p:tgtEl>
                                        <p:attrNameLst>
                                          <p:attrName>ppt_x</p:attrName>
                                          <p:attrName>ppt_y</p:attrName>
                                        </p:attrNameLst>
                                      </p:cBhvr>
                                      <p:rCtr x="59" y="0"/>
                                    </p:animMotion>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nodeType="clickEffect">
                                  <p:stCondLst>
                                    <p:cond delay="0"/>
                                  </p:stCondLst>
                                  <p:childTnLst>
                                    <p:animMotion origin="layout" path="M 0.004271 0.001389 L 0.121563 0.002037 " pathEditMode="relative" rAng="0" ptsTypes="">
                                      <p:cBhvr>
                                        <p:cTn id="28" dur="2000" fill="hold"/>
                                        <p:tgtEl>
                                          <p:spTgt spid="26"/>
                                        </p:tgtEl>
                                        <p:attrNameLst>
                                          <p:attrName>ppt_x</p:attrName>
                                          <p:attrName>ppt_y</p:attrName>
                                        </p:attrNameLst>
                                      </p:cBhvr>
                                      <p:rCtr x="59" y="0"/>
                                    </p:animMotion>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6"/>
                                        </p:tgtEl>
                                      </p:cBhvr>
                                    </p:animEffect>
                                    <p:set>
                                      <p:cBhvr>
                                        <p:cTn id="33" dur="1" fill="hold">
                                          <p:stCondLst>
                                            <p:cond delay="499"/>
                                          </p:stCondLst>
                                        </p:cTn>
                                        <p:tgtEl>
                                          <p:spTgt spid="16"/>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63" presetClass="path" presetSubtype="0" accel="50000" decel="50000" fill="hold" nodeType="clickEffect">
                                  <p:stCondLst>
                                    <p:cond delay="0"/>
                                  </p:stCondLst>
                                  <p:childTnLst>
                                    <p:animMotion origin="layout" path="M 0.118229 0.000559 L 0.236615 0.001207 " pathEditMode="relative" rAng="0" ptsTypes="">
                                      <p:cBhvr>
                                        <p:cTn id="45" dur="2000" fill="hold"/>
                                        <p:tgtEl>
                                          <p:spTgt spid="25"/>
                                        </p:tgtEl>
                                        <p:attrNameLst>
                                          <p:attrName>ppt_x</p:attrName>
                                          <p:attrName>ppt_y</p:attrName>
                                        </p:attrNameLst>
                                      </p:cBhvr>
                                      <p:rCtr x="59" y="0"/>
                                    </p:animMotion>
                                  </p:childTnLst>
                                </p:cTn>
                              </p:par>
                            </p:childTnLst>
                          </p:cTn>
                        </p:par>
                      </p:childTnLst>
                    </p:cTn>
                  </p:par>
                  <p:par>
                    <p:cTn id="46" fill="hold">
                      <p:stCondLst>
                        <p:cond delay="indefinite"/>
                      </p:stCondLst>
                      <p:childTnLst>
                        <p:par>
                          <p:cTn id="47" fill="hold">
                            <p:stCondLst>
                              <p:cond delay="0"/>
                            </p:stCondLst>
                            <p:childTnLst>
                              <p:par>
                                <p:cTn id="48" presetID="63" presetClass="path" presetSubtype="0" accel="50000" decel="50000" fill="hold" nodeType="clickEffect">
                                  <p:stCondLst>
                                    <p:cond delay="0"/>
                                  </p:stCondLst>
                                  <p:childTnLst>
                                    <p:animMotion origin="layout" path="M 0.118746 0.001400 L 0.236819 0.001585 " pathEditMode="relative" rAng="0" ptsTypes="">
                                      <p:cBhvr>
                                        <p:cTn id="49" dur="2000" fill="hold"/>
                                        <p:tgtEl>
                                          <p:spTgt spid="27"/>
                                        </p:tgtEl>
                                        <p:attrNameLst>
                                          <p:attrName>ppt_x</p:attrName>
                                          <p:attrName>ppt_y</p:attrName>
                                        </p:attrNameLst>
                                      </p:cBhvr>
                                      <p:rCtr x="59" y="0"/>
                                    </p:animMotion>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nodeType="clickEffect">
                                  <p:stCondLst>
                                    <p:cond delay="0"/>
                                  </p:stCondLst>
                                  <p:childTnLst>
                                    <p:animMotion origin="layout" path="M 0.122240 0.001841 L 0.240469 0.002397 " pathEditMode="relative" rAng="0" ptsTypes="">
                                      <p:cBhvr>
                                        <p:cTn id="53" dur="2000" fill="hold"/>
                                        <p:tgtEl>
                                          <p:spTgt spid="26"/>
                                        </p:tgtEl>
                                        <p:attrNameLst>
                                          <p:attrName>ppt_x</p:attrName>
                                          <p:attrName>ppt_y</p:attrName>
                                        </p:attrNameLst>
                                      </p:cBhvr>
                                      <p:rCtr x="59" y="0"/>
                                    </p:animMotion>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32"/>
                                        </p:tgtEl>
                                      </p:cBhvr>
                                    </p:animEffect>
                                    <p:set>
                                      <p:cBhvr>
                                        <p:cTn id="58" dur="1" fill="hold">
                                          <p:stCondLst>
                                            <p:cond delay="499"/>
                                          </p:stCondLst>
                                        </p:cTn>
                                        <p:tgtEl>
                                          <p:spTgt spid="32"/>
                                        </p:tgtEl>
                                        <p:attrNameLst>
                                          <p:attrName>style.visibility</p:attrName>
                                        </p:attrNameLst>
                                      </p:cBhvr>
                                      <p:to>
                                        <p:strVal val="hidden"/>
                                      </p:to>
                                    </p:set>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childTnLst>
                          </p:cTn>
                        </p:par>
                        <p:par>
                          <p:cTn id="63" fill="hold">
                            <p:stCondLst>
                              <p:cond delay="1000"/>
                            </p:stCondLst>
                            <p:childTnLst>
                              <p:par>
                                <p:cTn id="64" presetID="63" presetClass="path" presetSubtype="0" accel="50000" decel="50000" fill="hold" nodeType="afterEffect">
                                  <p:stCondLst>
                                    <p:cond delay="0"/>
                                  </p:stCondLst>
                                  <p:childTnLst>
                                    <p:animMotion origin="layout" path="M 0.236354 0.001567 L 0.354115 0.002122 " pathEditMode="relative" rAng="0" ptsTypes="">
                                      <p:cBhvr>
                                        <p:cTn id="65" dur="2000" fill="hold"/>
                                        <p:tgtEl>
                                          <p:spTgt spid="25"/>
                                        </p:tgtEl>
                                        <p:attrNameLst>
                                          <p:attrName>ppt_x</p:attrName>
                                          <p:attrName>ppt_y</p:attrName>
                                        </p:attrNameLst>
                                      </p:cBhvr>
                                      <p:rCtr x="59" y="0"/>
                                    </p:animMotion>
                                  </p:childTnLst>
                                </p:cTn>
                              </p:par>
                            </p:childTnLst>
                          </p:cTn>
                        </p:par>
                        <p:par>
                          <p:cTn id="66" fill="hold">
                            <p:stCondLst>
                              <p:cond delay="3000"/>
                            </p:stCondLst>
                            <p:childTnLst>
                              <p:par>
                                <p:cTn id="67" presetID="63" presetClass="path" presetSubtype="0" accel="50000" decel="50000" fill="hold" nodeType="afterEffect">
                                  <p:stCondLst>
                                    <p:cond delay="0"/>
                                  </p:stCondLst>
                                  <p:childTnLst>
                                    <p:animMotion origin="layout" path="M 0.236719 0.001782 L 0.355729 0.002059 " pathEditMode="relative" rAng="0" ptsTypes="">
                                      <p:cBhvr>
                                        <p:cTn id="68" dur="2000" fill="hold"/>
                                        <p:tgtEl>
                                          <p:spTgt spid="27"/>
                                        </p:tgtEl>
                                        <p:attrNameLst>
                                          <p:attrName>ppt_x</p:attrName>
                                          <p:attrName>ppt_y</p:attrName>
                                        </p:attrNameLst>
                                      </p:cBhvr>
                                      <p:rCtr x="60" y="0"/>
                                    </p:animMotion>
                                  </p:childTnLst>
                                </p:cTn>
                              </p:par>
                            </p:childTnLst>
                          </p:cTn>
                        </p:par>
                        <p:par>
                          <p:cTn id="69" fill="hold">
                            <p:stCondLst>
                              <p:cond delay="5000"/>
                            </p:stCondLst>
                            <p:childTnLst>
                              <p:par>
                                <p:cTn id="70" presetID="63" presetClass="path" presetSubtype="0" accel="50000" decel="50000" fill="hold" nodeType="afterEffect">
                                  <p:stCondLst>
                                    <p:cond delay="0"/>
                                  </p:stCondLst>
                                  <p:childTnLst>
                                    <p:animMotion origin="layout" path="M 0.239948 0.002126 L 0.358802 0.002034 " pathEditMode="relative" rAng="0" ptsTypes="">
                                      <p:cBhvr>
                                        <p:cTn id="71" dur="2000" fill="hold"/>
                                        <p:tgtEl>
                                          <p:spTgt spid="26"/>
                                        </p:tgtEl>
                                        <p:attrNameLst>
                                          <p:attrName>ppt_x</p:attrName>
                                          <p:attrName>ppt_y</p:attrName>
                                        </p:attrNameLst>
                                      </p:cBhvr>
                                      <p:rCtr x="59" y="0"/>
                                    </p:animMotion>
                                  </p:childTnLst>
                                </p:cTn>
                              </p:par>
                            </p:childTnLst>
                          </p:cTn>
                        </p:par>
                        <p:par>
                          <p:cTn id="72" fill="hold">
                            <p:stCondLst>
                              <p:cond delay="7000"/>
                            </p:stCondLst>
                            <p:childTnLst>
                              <p:par>
                                <p:cTn id="73" presetID="10" presetClass="exit" presetSubtype="0" fill="hold" nodeType="afterEffect">
                                  <p:stCondLst>
                                    <p:cond delay="0"/>
                                  </p:stCondLst>
                                  <p:childTnLst>
                                    <p:animEffect transition="out" filter="fade">
                                      <p:cBhvr>
                                        <p:cTn id="74" dur="500"/>
                                        <p:tgtEl>
                                          <p:spTgt spid="33"/>
                                        </p:tgtEl>
                                      </p:cBhvr>
                                    </p:animEffect>
                                    <p:set>
                                      <p:cBhvr>
                                        <p:cTn id="75" dur="1" fill="hold">
                                          <p:stCondLst>
                                            <p:cond delay="499"/>
                                          </p:stCondLst>
                                        </p:cTn>
                                        <p:tgtEl>
                                          <p:spTgt spid="33"/>
                                        </p:tgtEl>
                                        <p:attrNameLst>
                                          <p:attrName>style.visibility</p:attrName>
                                        </p:attrNameLst>
                                      </p:cBhvr>
                                      <p:to>
                                        <p:strVal val="hidden"/>
                                      </p:to>
                                    </p:set>
                                  </p:childTnLst>
                                </p:cTn>
                              </p:par>
                            </p:childTnLst>
                          </p:cTn>
                        </p:par>
                        <p:par>
                          <p:cTn id="76" fill="hold">
                            <p:stCondLst>
                              <p:cond delay="7500"/>
                            </p:stCondLst>
                            <p:childTnLst>
                              <p:par>
                                <p:cTn id="77" presetID="10" presetClass="entr" presetSubtype="0" fill="hold" nodeType="after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8000"/>
                            </p:stCondLst>
                            <p:childTnLst>
                              <p:par>
                                <p:cTn id="81" presetID="63" presetClass="path" presetSubtype="0" accel="50000" decel="50000" fill="hold" nodeType="afterEffect">
                                  <p:stCondLst>
                                    <p:cond delay="0"/>
                                  </p:stCondLst>
                                  <p:childTnLst>
                                    <p:animMotion origin="layout" path="M 0.354375 0.001589 L 0.472761 0.001959 " pathEditMode="relative" rAng="0" ptsTypes="">
                                      <p:cBhvr>
                                        <p:cTn id="82" dur="2000" fill="hold"/>
                                        <p:tgtEl>
                                          <p:spTgt spid="25"/>
                                        </p:tgtEl>
                                        <p:attrNameLst>
                                          <p:attrName>ppt_x</p:attrName>
                                          <p:attrName>ppt_y</p:attrName>
                                        </p:attrNameLst>
                                      </p:cBhvr>
                                      <p:rCtr x="59" y="0"/>
                                    </p:animMotion>
                                  </p:childTnLst>
                                </p:cTn>
                              </p:par>
                            </p:childTnLst>
                          </p:cTn>
                        </p:par>
                        <p:par>
                          <p:cTn id="83" fill="hold">
                            <p:stCondLst>
                              <p:cond delay="10000"/>
                            </p:stCondLst>
                            <p:childTnLst>
                              <p:par>
                                <p:cTn id="84" presetID="63" presetClass="path" presetSubtype="0" accel="50000" decel="50000" fill="hold" nodeType="afterEffect">
                                  <p:stCondLst>
                                    <p:cond delay="0"/>
                                  </p:stCondLst>
                                  <p:childTnLst>
                                    <p:animMotion origin="layout" path="M 0.354636 0.001745 L 0.472604 0.001745 " pathEditMode="relative" rAng="0" ptsTypes="">
                                      <p:cBhvr>
                                        <p:cTn id="85" dur="2000" fill="hold"/>
                                        <p:tgtEl>
                                          <p:spTgt spid="27"/>
                                        </p:tgtEl>
                                        <p:attrNameLst>
                                          <p:attrName>ppt_x</p:attrName>
                                          <p:attrName>ppt_y</p:attrName>
                                        </p:attrNameLst>
                                      </p:cBhvr>
                                      <p:rCtr x="59" y="0"/>
                                    </p:animMotion>
                                  </p:childTnLst>
                                </p:cTn>
                              </p:par>
                            </p:childTnLst>
                          </p:cTn>
                        </p:par>
                        <p:par>
                          <p:cTn id="86" fill="hold">
                            <p:stCondLst>
                              <p:cond delay="12000"/>
                            </p:stCondLst>
                            <p:childTnLst>
                              <p:par>
                                <p:cTn id="87" presetID="63" presetClass="path" presetSubtype="0" accel="50000" decel="50000" fill="hold" nodeType="afterEffect">
                                  <p:stCondLst>
                                    <p:cond delay="0"/>
                                  </p:stCondLst>
                                  <p:childTnLst>
                                    <p:animMotion origin="layout" path="M 0.358021 0.001944 L 0.476094 0.002037 " pathEditMode="relative" rAng="0" ptsTypes="">
                                      <p:cBhvr>
                                        <p:cTn id="88" dur="2000" fill="hold"/>
                                        <p:tgtEl>
                                          <p:spTgt spid="26"/>
                                        </p:tgtEl>
                                        <p:attrNameLst>
                                          <p:attrName>ppt_x</p:attrName>
                                          <p:attrName>ppt_y</p:attrName>
                                        </p:attrNameLst>
                                      </p:cBhvr>
                                      <p:rCtr x="58" y="0"/>
                                    </p:animMotion>
                                  </p:childTnLst>
                                </p:cTn>
                              </p:par>
                            </p:childTnLst>
                          </p:cTn>
                        </p:par>
                        <p:par>
                          <p:cTn id="89" fill="hold">
                            <p:stCondLst>
                              <p:cond delay="14000"/>
                            </p:stCondLst>
                            <p:childTnLst>
                              <p:par>
                                <p:cTn id="90" presetID="10" presetClass="entr" presetSubtype="0" fill="hold" nodeType="after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fade">
                                      <p:cBhvr>
                                        <p:cTn id="92" dur="500"/>
                                        <p:tgtEl>
                                          <p:spTgt spid="41"/>
                                        </p:tgtEl>
                                      </p:cBhvr>
                                    </p:animEffect>
                                  </p:childTnLst>
                                </p:cTn>
                              </p:par>
                            </p:childTnLst>
                          </p:cTn>
                        </p:par>
                        <p:par>
                          <p:cTn id="93" fill="hold">
                            <p:stCondLst>
                              <p:cond delay="14500"/>
                            </p:stCondLst>
                            <p:childTnLst>
                              <p:par>
                                <p:cTn id="94" presetID="63" presetClass="path" presetSubtype="0" accel="50000" decel="50000" fill="hold" nodeType="afterEffect">
                                  <p:stCondLst>
                                    <p:cond delay="0"/>
                                  </p:stCondLst>
                                  <p:childTnLst>
                                    <p:animMotion origin="layout" path="M 0.472292 0.001763 L 0.590052 0.001671 " pathEditMode="relative" rAng="0" ptsTypes="">
                                      <p:cBhvr>
                                        <p:cTn id="95" dur="2000" fill="hold"/>
                                        <p:tgtEl>
                                          <p:spTgt spid="25"/>
                                        </p:tgtEl>
                                        <p:attrNameLst>
                                          <p:attrName>ppt_x</p:attrName>
                                          <p:attrName>ppt_y</p:attrName>
                                        </p:attrNameLst>
                                      </p:cBhvr>
                                      <p:rCtr x="59" y="0"/>
                                    </p:animMotion>
                                  </p:childTnLst>
                                </p:cTn>
                              </p:par>
                            </p:childTnLst>
                          </p:cTn>
                        </p:par>
                        <p:par>
                          <p:cTn id="96" fill="hold">
                            <p:stCondLst>
                              <p:cond delay="16500"/>
                            </p:stCondLst>
                            <p:childTnLst>
                              <p:par>
                                <p:cTn id="97" presetID="63" presetClass="path" presetSubtype="0" accel="50000" decel="50000" fill="hold" nodeType="afterEffect">
                                  <p:stCondLst>
                                    <p:cond delay="0"/>
                                  </p:stCondLst>
                                  <p:childTnLst>
                                    <p:animMotion origin="layout" path="M 0.472757 0.002223 L 0.590413 0.002038 " pathEditMode="relative" rAng="0" ptsTypes="">
                                      <p:cBhvr>
                                        <p:cTn id="98" dur="2000" fill="hold"/>
                                        <p:tgtEl>
                                          <p:spTgt spid="27"/>
                                        </p:tgtEl>
                                        <p:attrNameLst>
                                          <p:attrName>ppt_x</p:attrName>
                                          <p:attrName>ppt_y</p:attrName>
                                        </p:attrNameLst>
                                      </p:cBhvr>
                                      <p:rCtr x="5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6" name="文本框 5"/>
          <p:cNvSpPr txBox="1"/>
          <p:nvPr/>
        </p:nvSpPr>
        <p:spPr>
          <a:xfrm>
            <a:off x="578485" y="1357630"/>
            <a:ext cx="7976235" cy="5077460"/>
          </a:xfrm>
          <a:prstGeom prst="rect">
            <a:avLst/>
          </a:prstGeom>
          <a:noFill/>
        </p:spPr>
        <p:txBody>
          <a:bodyPr wrap="square" rtlCol="0">
            <a:spAutoFit/>
          </a:bodyPr>
          <a:p>
            <a:pPr algn="l"/>
            <a:r>
              <a:rPr lang="en-US" altLang="zh-CN" b="1">
                <a:solidFill>
                  <a:schemeClr val="bg1"/>
                </a:solidFill>
              </a:rPr>
              <a:t>    </a:t>
            </a:r>
            <a:r>
              <a:rPr lang="zh-CN" altLang="en-US" b="1">
                <a:solidFill>
                  <a:schemeClr val="bg1"/>
                </a:solidFill>
              </a:rPr>
              <a:t>// 前置代码 start</a:t>
            </a:r>
            <a:endParaRPr lang="zh-CN" altLang="en-US" b="1">
              <a:solidFill>
                <a:schemeClr val="bg1"/>
              </a:solidFill>
            </a:endParaRPr>
          </a:p>
          <a:p>
            <a:pPr algn="l"/>
            <a:r>
              <a:rPr lang="zh-CN" altLang="en-US" b="1">
                <a:solidFill>
                  <a:schemeClr val="bg1"/>
                </a:solidFill>
              </a:rPr>
              <a:t>    var input = [1,3,2]</a:t>
            </a:r>
            <a:endParaRPr lang="zh-CN" altLang="en-US" b="1">
              <a:solidFill>
                <a:schemeClr val="bg1"/>
              </a:solidFill>
            </a:endParaRPr>
          </a:p>
          <a:p>
            <a:pPr algn="l"/>
            <a:r>
              <a:rPr lang="zh-CN" altLang="en-US" b="1">
                <a:solidFill>
                  <a:schemeClr val="bg1"/>
                </a:solidFill>
              </a:rPr>
              <a:t>    // 前置代码 end</a:t>
            </a:r>
            <a:endParaRPr lang="zh-CN" altLang="en-US" b="1">
              <a:solidFill>
                <a:schemeClr val="bg1"/>
              </a:solidFill>
            </a:endParaRPr>
          </a:p>
          <a:p>
            <a:pPr algn="l"/>
            <a:endParaRPr lang="zh-CN" altLang="en-US" b="1">
              <a:solidFill>
                <a:schemeClr val="bg1"/>
              </a:solidFill>
            </a:endParaRPr>
          </a:p>
          <a:p>
            <a:pPr algn="l"/>
            <a:r>
              <a:rPr lang="zh-CN" altLang="en-US" b="1">
                <a:solidFill>
                  <a:schemeClr val="bg1"/>
                </a:solidFill>
              </a:rPr>
              <a:t>    // 模板 start</a:t>
            </a:r>
            <a:endParaRPr lang="zh-CN" altLang="en-US" b="1">
              <a:solidFill>
                <a:schemeClr val="bg1"/>
              </a:solidFill>
            </a:endParaRPr>
          </a:p>
          <a:p>
            <a:pPr algn="l"/>
            <a:r>
              <a:rPr lang="zh-CN" altLang="en-US" b="1">
                <a:solidFill>
                  <a:schemeClr val="bg1"/>
                </a:solidFill>
              </a:rPr>
              <a:t>    function maxDepth(root) {</a:t>
            </a:r>
            <a:endParaRPr lang="zh-CN" altLang="en-US" b="1">
              <a:solidFill>
                <a:schemeClr val="bg1"/>
              </a:solidFill>
            </a:endParaRPr>
          </a:p>
          <a:p>
            <a:pPr algn="l"/>
            <a:r>
              <a:rPr lang="zh-CN" altLang="en-US" b="1">
                <a:solidFill>
                  <a:schemeClr val="bg1"/>
                </a:solidFill>
              </a:rPr>
              <a:t>        // 答案 start</a:t>
            </a:r>
            <a:endParaRPr lang="zh-CN" altLang="en-US" b="1">
              <a:solidFill>
                <a:schemeClr val="bg1"/>
              </a:solidFill>
            </a:endParaRPr>
          </a:p>
          <a:p>
            <a:pPr algn="l"/>
            <a:r>
              <a:rPr lang="zh-CN" altLang="en-US" b="1">
                <a:solidFill>
                  <a:schemeClr val="bg1"/>
                </a:solidFill>
              </a:rPr>
              <a:t>        if (!root) return 0</a:t>
            </a:r>
            <a:endParaRPr lang="zh-CN" altLang="en-US" b="1">
              <a:solidFill>
                <a:schemeClr val="bg1"/>
              </a:solidFill>
            </a:endParaRPr>
          </a:p>
          <a:p>
            <a:pPr algn="l"/>
            <a:endParaRPr lang="zh-CN" altLang="en-US" b="1">
              <a:solidFill>
                <a:schemeClr val="bg1"/>
              </a:solidFill>
            </a:endParaRPr>
          </a:p>
          <a:p>
            <a:pPr algn="l"/>
            <a:r>
              <a:rPr lang="zh-CN" altLang="en-US" b="1">
                <a:solidFill>
                  <a:schemeClr val="bg1"/>
                </a:solidFill>
              </a:rPr>
              <a:t>        return Math.max(maxDepth(root.left), maxDepth(root.right)) + 1</a:t>
            </a:r>
            <a:endParaRPr lang="zh-CN" altLang="en-US" b="1">
              <a:solidFill>
                <a:schemeClr val="bg1"/>
              </a:solidFill>
            </a:endParaRPr>
          </a:p>
          <a:p>
            <a:pPr algn="l"/>
            <a:r>
              <a:rPr lang="zh-CN" altLang="en-US" b="1">
                <a:solidFill>
                  <a:schemeClr val="bg1"/>
                </a:solidFill>
              </a:rPr>
              <a:t>        // 答案 end</a:t>
            </a:r>
            <a:endParaRPr lang="zh-CN" altLang="en-US" b="1">
              <a:solidFill>
                <a:schemeClr val="bg1"/>
              </a:solidFill>
            </a:endParaRPr>
          </a:p>
          <a:p>
            <a:pPr algn="l"/>
            <a:r>
              <a:rPr lang="zh-CN" altLang="en-US" b="1">
                <a:solidFill>
                  <a:schemeClr val="bg1"/>
                </a:solidFill>
              </a:rPr>
              <a:t>        return arr;</a:t>
            </a:r>
            <a:endParaRPr lang="zh-CN" altLang="en-US" b="1">
              <a:solidFill>
                <a:schemeClr val="bg1"/>
              </a:solidFill>
            </a:endParaRPr>
          </a:p>
          <a:p>
            <a:pPr algn="l"/>
            <a:r>
              <a:rPr lang="zh-CN" altLang="en-US" b="1">
                <a:solidFill>
                  <a:schemeClr val="bg1"/>
                </a:solidFill>
              </a:rPr>
              <a:t>    }</a:t>
            </a:r>
            <a:endParaRPr lang="zh-CN" altLang="en-US" b="1">
              <a:solidFill>
                <a:schemeClr val="bg1"/>
              </a:solidFill>
            </a:endParaRPr>
          </a:p>
          <a:p>
            <a:pPr algn="l"/>
            <a:r>
              <a:rPr lang="zh-CN" altLang="en-US" b="1">
                <a:solidFill>
                  <a:schemeClr val="bg1"/>
                </a:solidFill>
              </a:rPr>
              <a:t>    // 模板 end</a:t>
            </a:r>
            <a:endParaRPr lang="zh-CN" altLang="en-US" b="1">
              <a:solidFill>
                <a:schemeClr val="bg1"/>
              </a:solidFill>
            </a:endParaRPr>
          </a:p>
          <a:p>
            <a:pPr algn="l"/>
            <a:endParaRPr lang="zh-CN" altLang="en-US" b="1">
              <a:solidFill>
                <a:schemeClr val="bg1"/>
              </a:solidFill>
            </a:endParaRPr>
          </a:p>
          <a:p>
            <a:pPr algn="l"/>
            <a:r>
              <a:rPr lang="zh-CN" altLang="en-US" b="1">
                <a:solidFill>
                  <a:schemeClr val="bg1"/>
                </a:solidFill>
              </a:rPr>
              <a:t>    // 后置代码 start</a:t>
            </a:r>
            <a:endParaRPr lang="zh-CN" altLang="en-US" b="1">
              <a:solidFill>
                <a:schemeClr val="bg1"/>
              </a:solidFill>
            </a:endParaRPr>
          </a:p>
          <a:p>
            <a:pPr algn="l"/>
            <a:r>
              <a:rPr lang="zh-CN" altLang="en-US" b="1">
                <a:solidFill>
                  <a:schemeClr val="bg1"/>
                </a:solidFill>
              </a:rPr>
              <a:t>    console.log(sort(input))</a:t>
            </a:r>
            <a:endParaRPr lang="zh-CN" altLang="en-US" b="1">
              <a:solidFill>
                <a:schemeClr val="bg1"/>
              </a:solidFill>
            </a:endParaRPr>
          </a:p>
          <a:p>
            <a:pPr algn="l"/>
            <a:r>
              <a:rPr lang="zh-CN" altLang="en-US" b="1">
                <a:solidFill>
                  <a:schemeClr val="bg1"/>
                </a:solidFill>
              </a:rPr>
              <a:t>    // 后置代码 end</a:t>
            </a:r>
            <a:endParaRPr lang="zh-CN" altLang="en-US" b="1">
              <a:solidFill>
                <a:schemeClr val="bg1"/>
              </a:solidFill>
            </a:endParaRPr>
          </a:p>
        </p:txBody>
      </p:sp>
      <p:sp>
        <p:nvSpPr>
          <p:cNvPr id="14" name="文本框 13"/>
          <p:cNvSpPr txBox="1"/>
          <p:nvPr/>
        </p:nvSpPr>
        <p:spPr>
          <a:xfrm>
            <a:off x="578486" y="419100"/>
            <a:ext cx="2726055" cy="706755"/>
          </a:xfrm>
          <a:prstGeom prst="rect">
            <a:avLst/>
          </a:prstGeom>
          <a:noFill/>
        </p:spPr>
        <p:txBody>
          <a:bodyPr wrap="none" rtlCol="0">
            <a:spAutoFit/>
          </a:bodyPr>
          <a:p>
            <a:pPr algn="l"/>
            <a:r>
              <a:rPr lang="zh-CN" sz="4000" b="1">
                <a:solidFill>
                  <a:schemeClr val="bg1"/>
                </a:solidFill>
                <a:sym typeface="+mn-ea"/>
              </a:rPr>
              <a:t>解析字符串</a:t>
            </a:r>
            <a:endParaRPr lang="zh-CN" sz="4000" b="1">
              <a:solidFill>
                <a:schemeClr val="bg1"/>
              </a:solidFill>
              <a:sym typeface="+mn-ea"/>
            </a:endParaRPr>
          </a:p>
        </p:txBody>
      </p:sp>
      <p:sp>
        <p:nvSpPr>
          <p:cNvPr id="5" name="文本框 4"/>
          <p:cNvSpPr txBox="1"/>
          <p:nvPr/>
        </p:nvSpPr>
        <p:spPr>
          <a:xfrm>
            <a:off x="7172325" y="1493520"/>
            <a:ext cx="4768215" cy="1753235"/>
          </a:xfrm>
          <a:prstGeom prst="rect">
            <a:avLst/>
          </a:prstGeom>
          <a:noFill/>
        </p:spPr>
        <p:txBody>
          <a:bodyPr wrap="square" rtlCol="0">
            <a:spAutoFit/>
          </a:bodyPr>
          <a:p>
            <a:r>
              <a:rPr lang="zh-CN" altLang="en-US" b="1">
                <a:solidFill>
                  <a:schemeClr val="bg1"/>
                </a:solidFill>
              </a:rPr>
              <a:t>实现方式：</a:t>
            </a:r>
            <a:endParaRPr lang="zh-CN" altLang="en-US" b="1">
              <a:solidFill>
                <a:schemeClr val="bg1"/>
              </a:solidFill>
            </a:endParaRPr>
          </a:p>
          <a:p>
            <a:r>
              <a:rPr lang="en-US" altLang="zh-CN" b="1">
                <a:solidFill>
                  <a:schemeClr val="bg1"/>
                </a:solidFill>
              </a:rPr>
              <a:t>1</a:t>
            </a:r>
            <a:r>
              <a:rPr lang="zh-CN" altLang="en-US" b="1">
                <a:solidFill>
                  <a:schemeClr val="bg1"/>
                </a:solidFill>
              </a:rPr>
              <a:t>、正则</a:t>
            </a:r>
            <a:endParaRPr lang="zh-CN" altLang="en-US" b="1">
              <a:solidFill>
                <a:schemeClr val="bg1"/>
              </a:solidFill>
            </a:endParaRPr>
          </a:p>
          <a:p>
            <a:r>
              <a:rPr lang="en-US" altLang="zh-CN" b="1">
                <a:solidFill>
                  <a:schemeClr val="bg1"/>
                </a:solidFill>
              </a:rPr>
              <a:t>2</a:t>
            </a:r>
            <a:r>
              <a:rPr lang="zh-CN" altLang="en-US" b="1">
                <a:solidFill>
                  <a:schemeClr val="bg1"/>
                </a:solidFill>
              </a:rPr>
              <a:t>、</a:t>
            </a:r>
            <a:r>
              <a:rPr lang="en-US" altLang="zh-CN" b="1">
                <a:solidFill>
                  <a:schemeClr val="bg1"/>
                </a:solidFill>
              </a:rPr>
              <a:t>if</a:t>
            </a:r>
            <a:endParaRPr lang="en-US" altLang="zh-CN" b="1">
              <a:solidFill>
                <a:schemeClr val="bg1"/>
              </a:solidFill>
            </a:endParaRPr>
          </a:p>
          <a:p>
            <a:r>
              <a:rPr lang="en-US" altLang="zh-CN" b="1">
                <a:solidFill>
                  <a:schemeClr val="bg1"/>
                </a:solidFill>
              </a:rPr>
              <a:t>3</a:t>
            </a:r>
            <a:r>
              <a:rPr lang="zh-CN" altLang="en-US" b="1">
                <a:solidFill>
                  <a:schemeClr val="bg1"/>
                </a:solidFill>
              </a:rPr>
              <a:t>、状态机，易于扩展，逻辑清晰，表达力强</a:t>
            </a:r>
            <a:endParaRPr lang="zh-CN" altLang="en-US" b="1">
              <a:solidFill>
                <a:schemeClr val="bg1"/>
              </a:solidFill>
            </a:endParaRPr>
          </a:p>
          <a:p>
            <a:endParaRPr lang="zh-CN" altLang="en-US" b="1">
              <a:solidFill>
                <a:schemeClr val="bg1"/>
              </a:solidFill>
            </a:endParaRPr>
          </a:p>
          <a:p>
            <a:endParaRPr lang="zh-CN" altLang="en-US" b="1">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4" name="椭圆 3"/>
          <p:cNvSpPr/>
          <p:nvPr/>
        </p:nvSpPr>
        <p:spPr>
          <a:xfrm>
            <a:off x="608965" y="5139690"/>
            <a:ext cx="540000" cy="54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2800"/>
              <a:t>1</a:t>
            </a:r>
            <a:endParaRPr lang="en-US" altLang="zh-CN" sz="2800"/>
          </a:p>
        </p:txBody>
      </p:sp>
      <p:sp>
        <p:nvSpPr>
          <p:cNvPr id="5" name="椭圆 4"/>
          <p:cNvSpPr/>
          <p:nvPr/>
        </p:nvSpPr>
        <p:spPr>
          <a:xfrm>
            <a:off x="2056130" y="513969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2</a:t>
            </a:r>
            <a:endParaRPr lang="en-US" altLang="zh-CN" sz="2800"/>
          </a:p>
        </p:txBody>
      </p:sp>
      <p:sp>
        <p:nvSpPr>
          <p:cNvPr id="6" name="椭圆 5"/>
          <p:cNvSpPr/>
          <p:nvPr/>
        </p:nvSpPr>
        <p:spPr>
          <a:xfrm>
            <a:off x="3475355" y="513969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3</a:t>
            </a:r>
            <a:endParaRPr lang="en-US" altLang="zh-CN" sz="2800"/>
          </a:p>
        </p:txBody>
      </p:sp>
      <p:cxnSp>
        <p:nvCxnSpPr>
          <p:cNvPr id="15" name="直接箭头连接符 14"/>
          <p:cNvCxnSpPr/>
          <p:nvPr/>
        </p:nvCxnSpPr>
        <p:spPr>
          <a:xfrm>
            <a:off x="1257935" y="540956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694305" y="540956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78486" y="419100"/>
            <a:ext cx="5098415" cy="706755"/>
          </a:xfrm>
          <a:prstGeom prst="rect">
            <a:avLst/>
          </a:prstGeom>
          <a:noFill/>
        </p:spPr>
        <p:txBody>
          <a:bodyPr wrap="none" rtlCol="0">
            <a:spAutoFit/>
          </a:bodyPr>
          <a:p>
            <a:pPr algn="l"/>
            <a:r>
              <a:rPr lang="zh-CN" altLang="en-US" sz="4000" b="1">
                <a:solidFill>
                  <a:schemeClr val="bg1"/>
                </a:solidFill>
                <a:sym typeface="+mn-ea"/>
              </a:rPr>
              <a:t>25. K 个一组翻转链表</a:t>
            </a:r>
            <a:endParaRPr lang="zh-CN" altLang="en-US" sz="4000" b="1">
              <a:solidFill>
                <a:schemeClr val="bg1"/>
              </a:solidFill>
              <a:sym typeface="+mn-ea"/>
            </a:endParaRPr>
          </a:p>
        </p:txBody>
      </p:sp>
      <p:sp>
        <p:nvSpPr>
          <p:cNvPr id="30" name="椭圆 29"/>
          <p:cNvSpPr/>
          <p:nvPr/>
        </p:nvSpPr>
        <p:spPr>
          <a:xfrm>
            <a:off x="4938395" y="513969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4</a:t>
            </a:r>
            <a:endParaRPr lang="en-US" altLang="zh-CN" sz="2800"/>
          </a:p>
        </p:txBody>
      </p:sp>
      <p:sp>
        <p:nvSpPr>
          <p:cNvPr id="31" name="椭圆 30"/>
          <p:cNvSpPr/>
          <p:nvPr/>
        </p:nvSpPr>
        <p:spPr>
          <a:xfrm>
            <a:off x="6374765" y="513969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5</a:t>
            </a:r>
            <a:endParaRPr lang="en-US" altLang="zh-CN" sz="2800"/>
          </a:p>
        </p:txBody>
      </p:sp>
      <p:cxnSp>
        <p:nvCxnSpPr>
          <p:cNvPr id="32" name="直接箭头连接符 31"/>
          <p:cNvCxnSpPr/>
          <p:nvPr/>
        </p:nvCxnSpPr>
        <p:spPr>
          <a:xfrm>
            <a:off x="4159250" y="540956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5611495" y="540956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7855585" y="513969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6</a:t>
            </a:r>
            <a:endParaRPr lang="en-US" altLang="zh-CN" sz="2800"/>
          </a:p>
        </p:txBody>
      </p:sp>
      <p:cxnSp>
        <p:nvCxnSpPr>
          <p:cNvPr id="8" name="直接箭头连接符 7"/>
          <p:cNvCxnSpPr/>
          <p:nvPr/>
        </p:nvCxnSpPr>
        <p:spPr>
          <a:xfrm>
            <a:off x="7074535" y="540956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9318625" y="513969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7</a:t>
            </a:r>
            <a:endParaRPr lang="en-US" altLang="zh-CN" sz="2800"/>
          </a:p>
        </p:txBody>
      </p:sp>
      <p:sp>
        <p:nvSpPr>
          <p:cNvPr id="10" name="椭圆 9"/>
          <p:cNvSpPr/>
          <p:nvPr/>
        </p:nvSpPr>
        <p:spPr>
          <a:xfrm>
            <a:off x="10754995" y="513969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8</a:t>
            </a:r>
            <a:endParaRPr lang="en-US" altLang="zh-CN" sz="2800"/>
          </a:p>
        </p:txBody>
      </p:sp>
      <p:cxnSp>
        <p:nvCxnSpPr>
          <p:cNvPr id="19" name="直接箭头连接符 18"/>
          <p:cNvCxnSpPr/>
          <p:nvPr/>
        </p:nvCxnSpPr>
        <p:spPr>
          <a:xfrm>
            <a:off x="8539480" y="540956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9991725" y="540956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6" name="左大括号 35"/>
          <p:cNvSpPr/>
          <p:nvPr/>
        </p:nvSpPr>
        <p:spPr>
          <a:xfrm rot="5400000">
            <a:off x="2185043" y="2398748"/>
            <a:ext cx="288000" cy="288000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5" name="文本框 44"/>
          <p:cNvSpPr txBox="1"/>
          <p:nvPr/>
        </p:nvSpPr>
        <p:spPr>
          <a:xfrm>
            <a:off x="1257935" y="2211705"/>
            <a:ext cx="7400925" cy="645160"/>
          </a:xfrm>
          <a:prstGeom prst="rect">
            <a:avLst/>
          </a:prstGeom>
          <a:noFill/>
        </p:spPr>
        <p:txBody>
          <a:bodyPr wrap="square" rtlCol="0">
            <a:spAutoFit/>
          </a:bodyPr>
          <a:p>
            <a:pPr algn="l"/>
            <a:r>
              <a:rPr lang="zh-CN" altLang="en-US" b="1">
                <a:solidFill>
                  <a:schemeClr val="bg1"/>
                </a:solidFill>
              </a:rPr>
              <a:t>前</a:t>
            </a:r>
            <a:r>
              <a:rPr lang="en-US" altLang="zh-CN" b="1">
                <a:solidFill>
                  <a:schemeClr val="bg1"/>
                </a:solidFill>
              </a:rPr>
              <a:t>k</a:t>
            </a:r>
            <a:r>
              <a:rPr lang="zh-CN" altLang="en-US" b="1">
                <a:solidFill>
                  <a:schemeClr val="bg1"/>
                </a:solidFill>
              </a:rPr>
              <a:t>个节点反转后的尾节点（即</a:t>
            </a:r>
            <a:r>
              <a:rPr lang="en-US" altLang="zh-CN" b="1">
                <a:solidFill>
                  <a:schemeClr val="bg1"/>
                </a:solidFill>
              </a:rPr>
              <a:t>head</a:t>
            </a:r>
            <a:r>
              <a:rPr lang="zh-CN" altLang="en-US" b="1">
                <a:solidFill>
                  <a:schemeClr val="bg1"/>
                </a:solidFill>
              </a:rPr>
              <a:t>）指向下个递归结果的头节点  </a:t>
            </a:r>
            <a:r>
              <a:rPr lang="en-US" altLang="zh-CN" b="1">
                <a:solidFill>
                  <a:schemeClr val="bg1"/>
                </a:solidFill>
              </a:rPr>
              <a:t>head.next = reverseKGroup(next, k)</a:t>
            </a:r>
            <a:endParaRPr lang="en-US" altLang="zh-CN" b="1">
              <a:solidFill>
                <a:schemeClr val="bg1"/>
              </a:solidFill>
            </a:endParaRPr>
          </a:p>
        </p:txBody>
      </p:sp>
      <p:sp>
        <p:nvSpPr>
          <p:cNvPr id="61" name="文本框 60"/>
          <p:cNvSpPr txBox="1"/>
          <p:nvPr/>
        </p:nvSpPr>
        <p:spPr>
          <a:xfrm>
            <a:off x="1863090" y="3190875"/>
            <a:ext cx="925830" cy="368300"/>
          </a:xfrm>
          <a:prstGeom prst="rect">
            <a:avLst/>
          </a:prstGeom>
          <a:noFill/>
        </p:spPr>
        <p:txBody>
          <a:bodyPr wrap="square" rtlCol="0">
            <a:spAutoFit/>
          </a:bodyPr>
          <a:p>
            <a:pPr algn="ctr"/>
            <a:r>
              <a:rPr lang="en-US" altLang="zh-CN" b="1">
                <a:solidFill>
                  <a:schemeClr val="bg1"/>
                </a:solidFill>
              </a:rPr>
              <a:t>k = 3</a:t>
            </a:r>
            <a:endParaRPr lang="en-US" altLang="zh-CN" b="1">
              <a:solidFill>
                <a:schemeClr val="bg1"/>
              </a:solidFill>
            </a:endParaRPr>
          </a:p>
        </p:txBody>
      </p:sp>
      <p:sp>
        <p:nvSpPr>
          <p:cNvPr id="49" name="文本框 48"/>
          <p:cNvSpPr txBox="1"/>
          <p:nvPr/>
        </p:nvSpPr>
        <p:spPr>
          <a:xfrm>
            <a:off x="608965" y="1229995"/>
            <a:ext cx="9331960" cy="368300"/>
          </a:xfrm>
          <a:prstGeom prst="rect">
            <a:avLst/>
          </a:prstGeom>
          <a:noFill/>
        </p:spPr>
        <p:txBody>
          <a:bodyPr wrap="square" rtlCol="0">
            <a:spAutoFit/>
          </a:bodyPr>
          <a:p>
            <a:pPr algn="l"/>
            <a:r>
              <a:rPr lang="zh-CN" b="1">
                <a:solidFill>
                  <a:schemeClr val="bg1"/>
                </a:solidFill>
                <a:sym typeface="+mn-ea"/>
              </a:rPr>
              <a:t>题目：</a:t>
            </a:r>
            <a:r>
              <a:rPr b="1">
                <a:solidFill>
                  <a:schemeClr val="bg1"/>
                </a:solidFill>
                <a:sym typeface="+mn-ea"/>
              </a:rPr>
              <a:t>给你一个链表，每 k 个节点一组进行翻转，请你返回翻转后的链表。</a:t>
            </a:r>
            <a:endParaRPr b="1">
              <a:solidFill>
                <a:schemeClr val="bg1"/>
              </a:solidFill>
              <a:sym typeface="+mn-ea"/>
            </a:endParaRPr>
          </a:p>
        </p:txBody>
      </p:sp>
      <p:sp>
        <p:nvSpPr>
          <p:cNvPr id="50" name="文本框 49"/>
          <p:cNvSpPr txBox="1"/>
          <p:nvPr/>
        </p:nvSpPr>
        <p:spPr>
          <a:xfrm>
            <a:off x="578485" y="1720850"/>
            <a:ext cx="11205210" cy="368300"/>
          </a:xfrm>
          <a:prstGeom prst="rect">
            <a:avLst/>
          </a:prstGeom>
          <a:noFill/>
        </p:spPr>
        <p:txBody>
          <a:bodyPr wrap="square" rtlCol="0">
            <a:spAutoFit/>
          </a:bodyPr>
          <a:p>
            <a:pPr algn="l"/>
            <a:r>
              <a:rPr lang="zh-CN" altLang="en-US" b="1">
                <a:solidFill>
                  <a:schemeClr val="bg1"/>
                </a:solidFill>
              </a:rPr>
              <a:t>解法：递归的方法，从链表的第</a:t>
            </a:r>
            <a:r>
              <a:rPr lang="en-US" altLang="zh-CN" b="1">
                <a:solidFill>
                  <a:schemeClr val="bg1"/>
                </a:solidFill>
              </a:rPr>
              <a:t>k</a:t>
            </a:r>
            <a:r>
              <a:rPr lang="zh-CN" altLang="en-US" b="1">
                <a:solidFill>
                  <a:schemeClr val="bg1"/>
                </a:solidFill>
              </a:rPr>
              <a:t>个节点断开，后面的子链表</a:t>
            </a:r>
            <a:r>
              <a:rPr lang="zh-CN" altLang="en-US" b="1">
                <a:solidFill>
                  <a:schemeClr val="bg1"/>
                </a:solidFill>
                <a:sym typeface="+mn-ea"/>
              </a:rPr>
              <a:t>调用</a:t>
            </a:r>
            <a:r>
              <a:rPr lang="zh-CN" altLang="en-US" b="1">
                <a:solidFill>
                  <a:schemeClr val="bg1"/>
                </a:solidFill>
              </a:rPr>
              <a:t>递归翻转函数</a:t>
            </a:r>
            <a:endParaRPr lang="zh-CN" altLang="en-US" b="1">
              <a:solidFill>
                <a:schemeClr val="bg1"/>
              </a:solidFill>
            </a:endParaRPr>
          </a:p>
        </p:txBody>
      </p:sp>
      <p:grpSp>
        <p:nvGrpSpPr>
          <p:cNvPr id="51" name="组合 50"/>
          <p:cNvGrpSpPr/>
          <p:nvPr/>
        </p:nvGrpSpPr>
        <p:grpSpPr>
          <a:xfrm>
            <a:off x="4846955" y="3952240"/>
            <a:ext cx="652780" cy="1045845"/>
            <a:chOff x="6731" y="3025"/>
            <a:chExt cx="1028" cy="1647"/>
          </a:xfrm>
        </p:grpSpPr>
        <p:sp>
          <p:nvSpPr>
            <p:cNvPr id="52" name="下箭头 51"/>
            <p:cNvSpPr/>
            <p:nvPr/>
          </p:nvSpPr>
          <p:spPr>
            <a:xfrm>
              <a:off x="7049" y="3821"/>
              <a:ext cx="522" cy="85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文本框 52"/>
            <p:cNvSpPr txBox="1"/>
            <p:nvPr/>
          </p:nvSpPr>
          <p:spPr>
            <a:xfrm>
              <a:off x="6731" y="3025"/>
              <a:ext cx="1028" cy="580"/>
            </a:xfrm>
            <a:prstGeom prst="rect">
              <a:avLst/>
            </a:prstGeom>
            <a:noFill/>
          </p:spPr>
          <p:txBody>
            <a:bodyPr wrap="none" rtlCol="0">
              <a:spAutoFit/>
            </a:bodyPr>
            <a:p>
              <a:pPr algn="ctr"/>
              <a:r>
                <a:rPr lang="en-US" altLang="zh-CN" b="1">
                  <a:solidFill>
                    <a:schemeClr val="bg1"/>
                  </a:solidFill>
                </a:rPr>
                <a:t>next</a:t>
              </a:r>
              <a:endParaRPr lang="en-US" altLang="zh-CN" b="1">
                <a:solidFill>
                  <a:schemeClr val="bg1"/>
                </a:solidFill>
              </a:endParaRPr>
            </a:p>
          </p:txBody>
        </p:sp>
      </p:grpSp>
      <p:grpSp>
        <p:nvGrpSpPr>
          <p:cNvPr id="54" name="组合 53"/>
          <p:cNvGrpSpPr/>
          <p:nvPr/>
        </p:nvGrpSpPr>
        <p:grpSpPr>
          <a:xfrm>
            <a:off x="571500" y="3978275"/>
            <a:ext cx="627380" cy="1045845"/>
            <a:chOff x="4497" y="3025"/>
            <a:chExt cx="988" cy="1647"/>
          </a:xfrm>
        </p:grpSpPr>
        <p:sp>
          <p:nvSpPr>
            <p:cNvPr id="55" name="下箭头 54"/>
            <p:cNvSpPr/>
            <p:nvPr/>
          </p:nvSpPr>
          <p:spPr>
            <a:xfrm>
              <a:off x="4729" y="3821"/>
              <a:ext cx="522" cy="85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文本框 55"/>
            <p:cNvSpPr txBox="1"/>
            <p:nvPr/>
          </p:nvSpPr>
          <p:spPr>
            <a:xfrm>
              <a:off x="4497" y="3025"/>
              <a:ext cx="988" cy="580"/>
            </a:xfrm>
            <a:prstGeom prst="rect">
              <a:avLst/>
            </a:prstGeom>
            <a:noFill/>
          </p:spPr>
          <p:txBody>
            <a:bodyPr wrap="none" rtlCol="0">
              <a:spAutoFit/>
            </a:bodyPr>
            <a:p>
              <a:pPr algn="ctr"/>
              <a:r>
                <a:rPr lang="en-US" altLang="zh-CN" b="1">
                  <a:solidFill>
                    <a:schemeClr val="bg1"/>
                  </a:solidFill>
                </a:rPr>
                <a:t>curr</a:t>
              </a:r>
              <a:endParaRPr lang="en-US" altLang="zh-CN" b="1">
                <a:solidFill>
                  <a:schemeClr val="bg1"/>
                </a:solidFill>
              </a:endParaRPr>
            </a:p>
          </p:txBody>
        </p:sp>
      </p:grpSp>
      <p:grpSp>
        <p:nvGrpSpPr>
          <p:cNvPr id="57" name="组合 56"/>
          <p:cNvGrpSpPr/>
          <p:nvPr/>
        </p:nvGrpSpPr>
        <p:grpSpPr>
          <a:xfrm>
            <a:off x="3366770" y="3977640"/>
            <a:ext cx="720725" cy="1045845"/>
            <a:chOff x="6729" y="3025"/>
            <a:chExt cx="1135" cy="1647"/>
          </a:xfrm>
        </p:grpSpPr>
        <p:sp>
          <p:nvSpPr>
            <p:cNvPr id="58" name="下箭头 57"/>
            <p:cNvSpPr/>
            <p:nvPr/>
          </p:nvSpPr>
          <p:spPr>
            <a:xfrm>
              <a:off x="7049" y="3821"/>
              <a:ext cx="522" cy="85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文本框 58"/>
            <p:cNvSpPr txBox="1"/>
            <p:nvPr/>
          </p:nvSpPr>
          <p:spPr>
            <a:xfrm>
              <a:off x="6729" y="3025"/>
              <a:ext cx="1135" cy="580"/>
            </a:xfrm>
            <a:prstGeom prst="rect">
              <a:avLst/>
            </a:prstGeom>
            <a:noFill/>
          </p:spPr>
          <p:txBody>
            <a:bodyPr wrap="none" rtlCol="0">
              <a:spAutoFit/>
            </a:bodyPr>
            <a:p>
              <a:pPr algn="ctr"/>
              <a:r>
                <a:rPr lang="en-US" altLang="zh-CN" b="1">
                  <a:solidFill>
                    <a:schemeClr val="bg1"/>
                  </a:solidFill>
                </a:rPr>
                <a:t>head</a:t>
              </a:r>
              <a:endParaRPr lang="en-US" altLang="zh-CN" b="1">
                <a:solidFill>
                  <a:schemeClr val="bg1"/>
                </a:solidFill>
              </a:endParaRPr>
            </a:p>
          </p:txBody>
        </p:sp>
      </p:grpSp>
      <p:sp>
        <p:nvSpPr>
          <p:cNvPr id="60" name="乘号 59"/>
          <p:cNvSpPr/>
          <p:nvPr/>
        </p:nvSpPr>
        <p:spPr>
          <a:xfrm>
            <a:off x="4272915" y="5001260"/>
            <a:ext cx="360000" cy="792000"/>
          </a:xfrm>
          <a:prstGeom prst="mathMultiply">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00000 0.000000 L 0.115260 0.000185 " pathEditMode="relative" rAng="0" ptsTypes="">
                                      <p:cBhvr>
                                        <p:cTn id="6" dur="1000" fill="hold"/>
                                        <p:tgtEl>
                                          <p:spTgt spid="54"/>
                                        </p:tgtEl>
                                        <p:attrNameLst>
                                          <p:attrName>ppt_x</p:attrName>
                                          <p:attrName>ppt_y</p:attrName>
                                        </p:attrNameLst>
                                      </p:cBhvr>
                                      <p:rCtr x="58"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115990 0.000000 L 0.234792 0.000741 " pathEditMode="relative" rAng="0" ptsTypes="">
                                      <p:cBhvr>
                                        <p:cTn id="10" dur="1000" fill="hold"/>
                                        <p:tgtEl>
                                          <p:spTgt spid="54"/>
                                        </p:tgtEl>
                                        <p:attrNameLst>
                                          <p:attrName>ppt_x</p:attrName>
                                          <p:attrName>ppt_y</p:attrName>
                                        </p:attrNameLst>
                                      </p:cBhvr>
                                      <p:rCtr x="125" y="0"/>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1"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32"/>
                                        </p:tgtEl>
                                      </p:cBhvr>
                                    </p:animEffect>
                                    <p:set>
                                      <p:cBhvr>
                                        <p:cTn id="25" dur="1" fill="hold">
                                          <p:stCondLst>
                                            <p:cond delay="499"/>
                                          </p:stCondLst>
                                        </p:cTn>
                                        <p:tgtEl>
                                          <p:spTgt spid="32"/>
                                        </p:tgtEl>
                                        <p:attrNameLst>
                                          <p:attrName>style.visibility</p:attrName>
                                        </p:attrNameLst>
                                      </p:cBhvr>
                                      <p:to>
                                        <p:strVal val="hidden"/>
                                      </p:to>
                                    </p:set>
                                  </p:childTnLst>
                                </p:cTn>
                              </p:par>
                            </p:childTnLst>
                          </p:cTn>
                        </p:par>
                        <p:par>
                          <p:cTn id="26" fill="hold">
                            <p:stCondLst>
                              <p:cond delay="500"/>
                            </p:stCondLst>
                            <p:childTnLst>
                              <p:par>
                                <p:cTn id="27" presetID="10" presetClass="exit" presetSubtype="0" fill="hold" grpId="0" nodeType="afterEffect">
                                  <p:stCondLst>
                                    <p:cond delay="0"/>
                                  </p:stCondLst>
                                  <p:childTnLst>
                                    <p:animEffect transition="out" filter="fade">
                                      <p:cBhvr>
                                        <p:cTn id="28" dur="500"/>
                                        <p:tgtEl>
                                          <p:spTgt spid="60"/>
                                        </p:tgtEl>
                                      </p:cBhvr>
                                    </p:animEffect>
                                    <p:set>
                                      <p:cBhvr>
                                        <p:cTn id="29" dur="1" fill="hold">
                                          <p:stCondLst>
                                            <p:cond delay="499"/>
                                          </p:stCondLst>
                                        </p:cTn>
                                        <p:tgtEl>
                                          <p:spTgt spid="6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4" presetClass="path" presetSubtype="0" accel="50000" decel="50000" fill="hold" grpId="1" nodeType="clickEffect">
                                  <p:stCondLst>
                                    <p:cond delay="0"/>
                                  </p:stCondLst>
                                  <p:childTnLst>
                                    <p:animMotion origin="layout" path="M 0.000022 0.000047 L 0.063169 -0.055935 C 0.076364 -0.068529 0.096157 -0.075527 0.116892 -0.075527 C 0.140454 -0.075527 0.159304 -0.068529 0.172499 -0.055935 L 0.235647 0.000047 " pathEditMode="relative" rAng="0" ptsTypes="">
                                      <p:cBhvr>
                                        <p:cTn id="33" dur="2000" fill="hold"/>
                                        <p:tgtEl>
                                          <p:spTgt spid="4"/>
                                        </p:tgtEl>
                                        <p:attrNameLst>
                                          <p:attrName>ppt_x</p:attrName>
                                          <p:attrName>ppt_y</p:attrName>
                                        </p:attrNameLst>
                                      </p:cBhvr>
                                      <p:rCtr x="118" y="-37"/>
                                    </p:animMotion>
                                  </p:childTnLst>
                                </p:cTn>
                              </p:par>
                            </p:childTnLst>
                          </p:cTn>
                        </p:par>
                        <p:par>
                          <p:cTn id="34" fill="hold">
                            <p:stCondLst>
                              <p:cond delay="2000"/>
                            </p:stCondLst>
                            <p:childTnLst>
                              <p:par>
                                <p:cTn id="35" presetID="44" presetClass="path" presetSubtype="0" accel="50000" decel="50000" fill="hold" grpId="0" nodeType="afterEffect">
                                  <p:stCondLst>
                                    <p:cond delay="0"/>
                                  </p:stCondLst>
                                  <p:childTnLst>
                                    <p:animMotion origin="layout" path="M -0.000772 0.000909 L -0.063948 0.059083 C -0.077150 0.072173 -0.096949 0.079445 -0.117695 0.079445 C -0.141266 0.079445 -0.160125 0.072174 -0.173325 0.059084 L -0.236500 0.000909 " pathEditMode="relative" rAng="-1607466960" ptsTypes="">
                                      <p:cBhvr>
                                        <p:cTn id="36" dur="2000" fill="hold"/>
                                        <p:tgtEl>
                                          <p:spTgt spid="6"/>
                                        </p:tgtEl>
                                        <p:attrNameLst>
                                          <p:attrName>ppt_x</p:attrName>
                                          <p:attrName>ppt_y</p:attrName>
                                        </p:attrNameLst>
                                      </p:cBhvr>
                                      <p:rCtr x="-113" y="39"/>
                                    </p:animMotion>
                                  </p:childTnLst>
                                </p:cTn>
                              </p:par>
                            </p:childTnLst>
                          </p:cTn>
                        </p:par>
                        <p:par>
                          <p:cTn id="37" fill="hold">
                            <p:stCondLst>
                              <p:cond delay="4000"/>
                            </p:stCondLst>
                            <p:childTnLst>
                              <p:par>
                                <p:cTn id="38" presetID="35" presetClass="path" presetSubtype="0" accel="50000" decel="50000" fill="hold" nodeType="afterEffect">
                                  <p:stCondLst>
                                    <p:cond delay="0"/>
                                  </p:stCondLst>
                                  <p:childTnLst>
                                    <p:animMotion origin="layout" path="M 0.234375 -0.000185 L -0.001771 0.000000 " pathEditMode="relative" rAng="0" ptsTypes="">
                                      <p:cBhvr>
                                        <p:cTn id="39" dur="2000" fill="hold"/>
                                        <p:tgtEl>
                                          <p:spTgt spid="54"/>
                                        </p:tgtEl>
                                        <p:attrNameLst>
                                          <p:attrName>ppt_x</p:attrName>
                                          <p:attrName>ppt_y</p:attrName>
                                        </p:attrNameLst>
                                      </p:cBhvr>
                                      <p:rCtr x="-116" y="0"/>
                                    </p:animMotion>
                                  </p:childTnLst>
                                </p:cTn>
                              </p:par>
                            </p:childTnLst>
                          </p:cTn>
                        </p:par>
                        <p:par>
                          <p:cTn id="40" fill="hold">
                            <p:stCondLst>
                              <p:cond delay="6000"/>
                            </p:stCondLst>
                            <p:childTnLst>
                              <p:par>
                                <p:cTn id="41" presetID="10" presetClass="entr" presetSubtype="0"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bldLvl="0" animBg="1"/>
      <p:bldP spid="6" grpId="0" bldLvl="0" animBg="1"/>
      <p:bldP spid="60" grpId="0" bldLvl="0" animBg="1"/>
      <p:bldP spid="60" grpId="1"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36" name="圆角矩形 35"/>
          <p:cNvSpPr/>
          <p:nvPr/>
        </p:nvSpPr>
        <p:spPr>
          <a:xfrm>
            <a:off x="4066540" y="3009900"/>
            <a:ext cx="1836000" cy="54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圆角矩形 34"/>
          <p:cNvSpPr/>
          <p:nvPr/>
        </p:nvSpPr>
        <p:spPr>
          <a:xfrm>
            <a:off x="6576060" y="3002915"/>
            <a:ext cx="1872000" cy="54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6593205" y="2398395"/>
            <a:ext cx="3799205" cy="539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9121775" y="3001010"/>
            <a:ext cx="2880000" cy="54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nvSpPr>
        <p:spPr>
          <a:xfrm>
            <a:off x="249555" y="1818005"/>
            <a:ext cx="3799205" cy="539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249555" y="1899285"/>
            <a:ext cx="3688080" cy="368300"/>
          </a:xfrm>
          <a:prstGeom prst="rect">
            <a:avLst/>
          </a:prstGeom>
          <a:noFill/>
        </p:spPr>
        <p:txBody>
          <a:bodyPr wrap="square" rtlCol="0">
            <a:spAutoFit/>
          </a:bodyPr>
          <a:p>
            <a:pPr algn="l"/>
            <a:r>
              <a:rPr lang="en-US" altLang="zh-CN">
                <a:solidFill>
                  <a:schemeClr val="bg1"/>
                </a:solidFill>
                <a:sym typeface="+mn-ea"/>
              </a:rPr>
              <a:t>reverseKGroup([1,2,3,4,5,6,7,8], k)</a:t>
            </a:r>
            <a:endParaRPr lang="zh-CN" altLang="en-US">
              <a:solidFill>
                <a:schemeClr val="bg1"/>
              </a:solidFill>
            </a:endParaRPr>
          </a:p>
        </p:txBody>
      </p:sp>
      <p:sp>
        <p:nvSpPr>
          <p:cNvPr id="29" name="文本框 28"/>
          <p:cNvSpPr txBox="1"/>
          <p:nvPr/>
        </p:nvSpPr>
        <p:spPr>
          <a:xfrm>
            <a:off x="578486" y="419100"/>
            <a:ext cx="5098415" cy="706755"/>
          </a:xfrm>
          <a:prstGeom prst="rect">
            <a:avLst/>
          </a:prstGeom>
          <a:noFill/>
        </p:spPr>
        <p:txBody>
          <a:bodyPr wrap="none" rtlCol="0">
            <a:spAutoFit/>
          </a:bodyPr>
          <a:p>
            <a:pPr algn="l"/>
            <a:r>
              <a:rPr lang="zh-CN" altLang="en-US" sz="4000" b="1">
                <a:solidFill>
                  <a:schemeClr val="bg1"/>
                </a:solidFill>
                <a:sym typeface="+mn-ea"/>
              </a:rPr>
              <a:t>25. K 个一组翻转链表</a:t>
            </a:r>
            <a:endParaRPr lang="zh-CN" altLang="en-US" sz="4000" b="1">
              <a:solidFill>
                <a:schemeClr val="bg1"/>
              </a:solidFill>
              <a:sym typeface="+mn-ea"/>
            </a:endParaRPr>
          </a:p>
        </p:txBody>
      </p:sp>
      <p:sp>
        <p:nvSpPr>
          <p:cNvPr id="49" name="文本框 48"/>
          <p:cNvSpPr txBox="1"/>
          <p:nvPr/>
        </p:nvSpPr>
        <p:spPr>
          <a:xfrm>
            <a:off x="608965" y="1229995"/>
            <a:ext cx="9331960" cy="368300"/>
          </a:xfrm>
          <a:prstGeom prst="rect">
            <a:avLst/>
          </a:prstGeom>
          <a:noFill/>
        </p:spPr>
        <p:txBody>
          <a:bodyPr wrap="square" rtlCol="0">
            <a:spAutoFit/>
          </a:bodyPr>
          <a:p>
            <a:pPr algn="l"/>
            <a:r>
              <a:rPr lang="zh-CN" altLang="en-US" b="1">
                <a:solidFill>
                  <a:schemeClr val="bg1"/>
                </a:solidFill>
                <a:sym typeface="+mn-ea"/>
              </a:rPr>
              <a:t>递归展开，退出条件是：剩余节点不够 </a:t>
            </a:r>
            <a:r>
              <a:rPr lang="en-US" altLang="zh-CN" b="1">
                <a:solidFill>
                  <a:schemeClr val="bg1"/>
                </a:solidFill>
                <a:sym typeface="+mn-ea"/>
              </a:rPr>
              <a:t>k </a:t>
            </a:r>
            <a:r>
              <a:rPr lang="zh-CN" altLang="en-US" b="1">
                <a:solidFill>
                  <a:schemeClr val="bg1"/>
                </a:solidFill>
                <a:sym typeface="+mn-ea"/>
              </a:rPr>
              <a:t>个</a:t>
            </a:r>
            <a:endParaRPr lang="zh-CN" altLang="en-US" b="1">
              <a:solidFill>
                <a:schemeClr val="bg1"/>
              </a:solidFill>
              <a:sym typeface="+mn-ea"/>
            </a:endParaRPr>
          </a:p>
        </p:txBody>
      </p:sp>
      <p:grpSp>
        <p:nvGrpSpPr>
          <p:cNvPr id="30" name="组合 29" title="7-8"/>
          <p:cNvGrpSpPr/>
          <p:nvPr/>
        </p:nvGrpSpPr>
        <p:grpSpPr>
          <a:xfrm>
            <a:off x="9740900" y="4047490"/>
            <a:ext cx="1482090" cy="539750"/>
            <a:chOff x="15583" y="6374"/>
            <a:chExt cx="2334" cy="850"/>
          </a:xfrm>
        </p:grpSpPr>
        <p:sp>
          <p:nvSpPr>
            <p:cNvPr id="9" name="椭圆 8"/>
            <p:cNvSpPr/>
            <p:nvPr/>
          </p:nvSpPr>
          <p:spPr>
            <a:xfrm>
              <a:off x="15583" y="6374"/>
              <a:ext cx="850" cy="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7</a:t>
              </a:r>
              <a:endParaRPr lang="en-US" altLang="zh-CN" sz="2800"/>
            </a:p>
          </p:txBody>
        </p:sp>
        <p:sp>
          <p:nvSpPr>
            <p:cNvPr id="10" name="椭圆 9"/>
            <p:cNvSpPr/>
            <p:nvPr/>
          </p:nvSpPr>
          <p:spPr>
            <a:xfrm>
              <a:off x="17067" y="6374"/>
              <a:ext cx="850" cy="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8</a:t>
              </a:r>
              <a:endParaRPr lang="en-US" altLang="zh-CN" sz="2800"/>
            </a:p>
          </p:txBody>
        </p:sp>
        <p:cxnSp>
          <p:nvCxnSpPr>
            <p:cNvPr id="20" name="直接箭头连接符 19"/>
            <p:cNvCxnSpPr/>
            <p:nvPr/>
          </p:nvCxnSpPr>
          <p:spPr>
            <a:xfrm>
              <a:off x="16507" y="6799"/>
              <a:ext cx="486"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6749415" y="4047490"/>
            <a:ext cx="2378075" cy="539750"/>
            <a:chOff x="10791" y="6374"/>
            <a:chExt cx="3745" cy="850"/>
          </a:xfrm>
        </p:grpSpPr>
        <p:sp>
          <p:nvSpPr>
            <p:cNvPr id="8" name="椭圆 7"/>
            <p:cNvSpPr/>
            <p:nvPr/>
          </p:nvSpPr>
          <p:spPr>
            <a:xfrm>
              <a:off x="10791" y="6374"/>
              <a:ext cx="850" cy="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6</a:t>
              </a:r>
              <a:endParaRPr lang="en-US" altLang="zh-CN" sz="2800"/>
            </a:p>
          </p:txBody>
        </p:sp>
        <p:sp>
          <p:nvSpPr>
            <p:cNvPr id="11" name="椭圆 10"/>
            <p:cNvSpPr/>
            <p:nvPr/>
          </p:nvSpPr>
          <p:spPr>
            <a:xfrm>
              <a:off x="12205" y="6374"/>
              <a:ext cx="850" cy="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5</a:t>
              </a:r>
              <a:endParaRPr lang="en-US" altLang="zh-CN" sz="2800"/>
            </a:p>
          </p:txBody>
        </p:sp>
        <p:sp>
          <p:nvSpPr>
            <p:cNvPr id="12" name="椭圆 11"/>
            <p:cNvSpPr/>
            <p:nvPr/>
          </p:nvSpPr>
          <p:spPr>
            <a:xfrm>
              <a:off x="13686" y="6374"/>
              <a:ext cx="850" cy="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4</a:t>
              </a:r>
              <a:endParaRPr lang="en-US" altLang="zh-CN" sz="2800"/>
            </a:p>
          </p:txBody>
        </p:sp>
        <p:cxnSp>
          <p:nvCxnSpPr>
            <p:cNvPr id="14" name="直接箭头连接符 13"/>
            <p:cNvCxnSpPr/>
            <p:nvPr/>
          </p:nvCxnSpPr>
          <p:spPr>
            <a:xfrm>
              <a:off x="13146" y="6799"/>
              <a:ext cx="486"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1680" y="6799"/>
              <a:ext cx="486"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3783330" y="4047490"/>
            <a:ext cx="2343785" cy="539750"/>
            <a:chOff x="6174" y="6374"/>
            <a:chExt cx="3691" cy="850"/>
          </a:xfrm>
        </p:grpSpPr>
        <p:sp>
          <p:nvSpPr>
            <p:cNvPr id="16" name="椭圆 15"/>
            <p:cNvSpPr/>
            <p:nvPr/>
          </p:nvSpPr>
          <p:spPr>
            <a:xfrm>
              <a:off x="6174" y="6374"/>
              <a:ext cx="850" cy="8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2800"/>
                <a:t>3</a:t>
              </a:r>
              <a:endParaRPr lang="en-US" altLang="zh-CN" sz="2800"/>
            </a:p>
          </p:txBody>
        </p:sp>
        <p:sp>
          <p:nvSpPr>
            <p:cNvPr id="17" name="椭圆 16"/>
            <p:cNvSpPr/>
            <p:nvPr/>
          </p:nvSpPr>
          <p:spPr>
            <a:xfrm>
              <a:off x="7553" y="6374"/>
              <a:ext cx="850" cy="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2</a:t>
              </a:r>
              <a:endParaRPr lang="en-US" altLang="zh-CN" sz="2800"/>
            </a:p>
          </p:txBody>
        </p:sp>
        <p:sp>
          <p:nvSpPr>
            <p:cNvPr id="18" name="椭圆 17"/>
            <p:cNvSpPr/>
            <p:nvPr/>
          </p:nvSpPr>
          <p:spPr>
            <a:xfrm>
              <a:off x="9015" y="6374"/>
              <a:ext cx="850" cy="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1</a:t>
              </a:r>
              <a:endParaRPr lang="en-US" altLang="zh-CN" sz="2800"/>
            </a:p>
          </p:txBody>
        </p:sp>
        <p:cxnSp>
          <p:nvCxnSpPr>
            <p:cNvPr id="21" name="直接箭头连接符 20"/>
            <p:cNvCxnSpPr/>
            <p:nvPr/>
          </p:nvCxnSpPr>
          <p:spPr>
            <a:xfrm>
              <a:off x="8475" y="6799"/>
              <a:ext cx="486"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7049" y="6799"/>
              <a:ext cx="486"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rot="0">
            <a:off x="3689350" y="4783455"/>
            <a:ext cx="627380" cy="1045845"/>
            <a:chOff x="6753" y="2606"/>
            <a:chExt cx="988" cy="1647"/>
          </a:xfrm>
        </p:grpSpPr>
        <p:sp>
          <p:nvSpPr>
            <p:cNvPr id="52" name="下箭头 51"/>
            <p:cNvSpPr/>
            <p:nvPr/>
          </p:nvSpPr>
          <p:spPr>
            <a:xfrm flipV="1">
              <a:off x="7049" y="2606"/>
              <a:ext cx="522" cy="85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文本框 52"/>
            <p:cNvSpPr txBox="1"/>
            <p:nvPr/>
          </p:nvSpPr>
          <p:spPr>
            <a:xfrm>
              <a:off x="6753" y="3673"/>
              <a:ext cx="988" cy="580"/>
            </a:xfrm>
            <a:prstGeom prst="rect">
              <a:avLst/>
            </a:prstGeom>
            <a:noFill/>
          </p:spPr>
          <p:txBody>
            <a:bodyPr wrap="none" rtlCol="0">
              <a:spAutoFit/>
            </a:bodyPr>
            <a:p>
              <a:pPr algn="ctr"/>
              <a:r>
                <a:rPr lang="en-US" altLang="zh-CN" b="1">
                  <a:solidFill>
                    <a:schemeClr val="bg1"/>
                  </a:solidFill>
                </a:rPr>
                <a:t>curr</a:t>
              </a:r>
              <a:endParaRPr lang="en-US" altLang="zh-CN" b="1">
                <a:solidFill>
                  <a:schemeClr val="bg1"/>
                </a:solidFill>
              </a:endParaRPr>
            </a:p>
          </p:txBody>
        </p:sp>
      </p:grpSp>
      <p:sp>
        <p:nvSpPr>
          <p:cNvPr id="24" name="文本框 23"/>
          <p:cNvSpPr txBox="1"/>
          <p:nvPr/>
        </p:nvSpPr>
        <p:spPr>
          <a:xfrm>
            <a:off x="249555" y="2484120"/>
            <a:ext cx="9443085" cy="368300"/>
          </a:xfrm>
          <a:prstGeom prst="rect">
            <a:avLst/>
          </a:prstGeom>
          <a:noFill/>
        </p:spPr>
        <p:txBody>
          <a:bodyPr wrap="square" rtlCol="0">
            <a:spAutoFit/>
          </a:bodyPr>
          <a:p>
            <a:pPr algn="l"/>
            <a:r>
              <a:rPr lang="en-US" altLang="zh-CN">
                <a:solidFill>
                  <a:schemeClr val="bg1"/>
                </a:solidFill>
              </a:rPr>
              <a:t>reverseKGroup([1,2,3,4,5,6,7,8], k) = reveseList([1,2,3]).next = </a:t>
            </a:r>
            <a:r>
              <a:rPr lang="en-US" altLang="zh-CN">
                <a:solidFill>
                  <a:schemeClr val="bg1"/>
                </a:solidFill>
                <a:sym typeface="+mn-ea"/>
              </a:rPr>
              <a:t>reverseKGroup([4,5,6,7,8], k)</a:t>
            </a:r>
            <a:endParaRPr lang="zh-CN" altLang="en-US">
              <a:solidFill>
                <a:schemeClr val="bg1"/>
              </a:solidFill>
            </a:endParaRPr>
          </a:p>
        </p:txBody>
      </p:sp>
      <p:sp>
        <p:nvSpPr>
          <p:cNvPr id="25" name="文本框 24"/>
          <p:cNvSpPr txBox="1"/>
          <p:nvPr/>
        </p:nvSpPr>
        <p:spPr>
          <a:xfrm>
            <a:off x="249555" y="3068955"/>
            <a:ext cx="11421745" cy="368300"/>
          </a:xfrm>
          <a:prstGeom prst="rect">
            <a:avLst/>
          </a:prstGeom>
          <a:noFill/>
        </p:spPr>
        <p:txBody>
          <a:bodyPr wrap="square" rtlCol="0">
            <a:spAutoFit/>
          </a:bodyPr>
          <a:p>
            <a:pPr algn="l"/>
            <a:r>
              <a:rPr lang="en-US" altLang="zh-CN">
                <a:solidFill>
                  <a:schemeClr val="bg1"/>
                </a:solidFill>
                <a:sym typeface="+mn-ea"/>
              </a:rPr>
              <a:t>reverseKGroup([1,2,3,4,5,6,7,8], k) = reveseList([1,2,3]).next = reveseList([4,5,6]).next = reverseKGroup([7,8], k)</a:t>
            </a:r>
            <a:endParaRPr lang="zh-CN" altLang="en-US">
              <a:solidFill>
                <a:schemeClr val="bg1"/>
              </a:solidFill>
            </a:endParaRPr>
          </a:p>
        </p:txBody>
      </p:sp>
      <p:cxnSp>
        <p:nvCxnSpPr>
          <p:cNvPr id="33" name="直接箭头连接符 32"/>
          <p:cNvCxnSpPr/>
          <p:nvPr/>
        </p:nvCxnSpPr>
        <p:spPr>
          <a:xfrm>
            <a:off x="9183370" y="4317365"/>
            <a:ext cx="540000" cy="0"/>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176645" y="4317365"/>
            <a:ext cx="540000" cy="0"/>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23"/>
                                        </p:tgtEl>
                                      </p:cBhvr>
                                    </p:animEffect>
                                    <p:set>
                                      <p:cBhvr>
                                        <p:cTn id="16" dur="1" fill="hold">
                                          <p:stCondLst>
                                            <p:cond delay="499"/>
                                          </p:stCondLst>
                                        </p:cTn>
                                        <p:tgtEl>
                                          <p:spTgt spid="23"/>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27"/>
                                        </p:tgtEl>
                                      </p:cBhvr>
                                    </p:animEffect>
                                    <p:set>
                                      <p:cBhvr>
                                        <p:cTn id="29" dur="1" fill="hold">
                                          <p:stCondLst>
                                            <p:cond delay="499"/>
                                          </p:stCondLst>
                                        </p:cTn>
                                        <p:tgtEl>
                                          <p:spTgt spid="27"/>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8"/>
                                        </p:tgtEl>
                                      </p:cBhvr>
                                    </p:animEffect>
                                    <p:set>
                                      <p:cBhvr>
                                        <p:cTn id="43" dur="1" fill="hold">
                                          <p:stCondLst>
                                            <p:cond delay="499"/>
                                          </p:stCondLst>
                                        </p:cTn>
                                        <p:tgtEl>
                                          <p:spTgt spid="28"/>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grpId="1"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2" nodeType="clickEffect">
                                  <p:stCondLst>
                                    <p:cond delay="0"/>
                                  </p:stCondLst>
                                  <p:childTnLst>
                                    <p:animEffect transition="out" filter="fade">
                                      <p:cBhvr>
                                        <p:cTn id="59" dur="500"/>
                                        <p:tgtEl>
                                          <p:spTgt spid="35"/>
                                        </p:tgtEl>
                                      </p:cBhvr>
                                    </p:animEffect>
                                    <p:set>
                                      <p:cBhvr>
                                        <p:cTn id="60" dur="1" fill="hold">
                                          <p:stCondLst>
                                            <p:cond delay="499"/>
                                          </p:stCondLst>
                                        </p:cTn>
                                        <p:tgtEl>
                                          <p:spTgt spid="35"/>
                                        </p:tgtEl>
                                        <p:attrNameLst>
                                          <p:attrName>style.visibility</p:attrName>
                                        </p:attrNameLst>
                                      </p:cBhvr>
                                      <p:to>
                                        <p:strVal val="hidden"/>
                                      </p:to>
                                    </p:set>
                                  </p:childTnLst>
                                </p:cTn>
                              </p:par>
                            </p:childTnLst>
                          </p:cTn>
                        </p:par>
                        <p:par>
                          <p:cTn id="61" fill="hold">
                            <p:stCondLst>
                              <p:cond delay="500"/>
                            </p:stCondLst>
                            <p:childTnLst>
                              <p:par>
                                <p:cTn id="62" presetID="10" presetClass="entr" presetSubtype="0" fill="hold" grpId="1" nodeType="after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par>
                          <p:cTn id="73" fill="hold">
                            <p:stCondLst>
                              <p:cond delay="2000"/>
                            </p:stCondLst>
                            <p:childTnLst>
                              <p:par>
                                <p:cTn id="74" presetID="10" presetClass="entr" presetSubtype="0" fill="hold" nodeType="after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fade">
                                      <p:cBhvr>
                                        <p:cTn id="7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7" grpId="0" bldLvl="0" animBg="1"/>
      <p:bldP spid="28" grpId="0" bldLvl="0" animBg="1"/>
      <p:bldP spid="23" grpId="1" animBg="1"/>
      <p:bldP spid="27" grpId="1" bldLvl="0" animBg="1"/>
      <p:bldP spid="24" grpId="0"/>
      <p:bldP spid="25" grpId="0"/>
      <p:bldP spid="35" grpId="1" bldLvl="0" animBg="1"/>
      <p:bldP spid="36" grpId="1" animBg="1"/>
      <p:bldP spid="28" grpId="1" bldLvl="0" animBg="1"/>
      <p:bldP spid="35"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4" name="椭圆 3"/>
          <p:cNvSpPr/>
          <p:nvPr/>
        </p:nvSpPr>
        <p:spPr>
          <a:xfrm>
            <a:off x="4364990" y="51384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1</a:t>
            </a:r>
            <a:endParaRPr lang="en-US" altLang="zh-CN" sz="2800"/>
          </a:p>
        </p:txBody>
      </p:sp>
      <p:sp>
        <p:nvSpPr>
          <p:cNvPr id="5" name="椭圆 4"/>
          <p:cNvSpPr/>
          <p:nvPr/>
        </p:nvSpPr>
        <p:spPr>
          <a:xfrm>
            <a:off x="5833745" y="51384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2</a:t>
            </a:r>
            <a:endParaRPr lang="en-US" altLang="zh-CN" sz="2800"/>
          </a:p>
        </p:txBody>
      </p:sp>
      <p:sp>
        <p:nvSpPr>
          <p:cNvPr id="6" name="椭圆 5"/>
          <p:cNvSpPr/>
          <p:nvPr/>
        </p:nvSpPr>
        <p:spPr>
          <a:xfrm>
            <a:off x="7294245" y="51384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3</a:t>
            </a:r>
            <a:endParaRPr lang="en-US" altLang="zh-CN" sz="2800"/>
          </a:p>
        </p:txBody>
      </p:sp>
      <p:cxnSp>
        <p:nvCxnSpPr>
          <p:cNvPr id="15" name="直接箭头连接符 14"/>
          <p:cNvCxnSpPr/>
          <p:nvPr/>
        </p:nvCxnSpPr>
        <p:spPr>
          <a:xfrm>
            <a:off x="5046345" y="540829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482715" y="540829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78486" y="419100"/>
            <a:ext cx="3064510" cy="706755"/>
          </a:xfrm>
          <a:prstGeom prst="rect">
            <a:avLst/>
          </a:prstGeom>
          <a:noFill/>
        </p:spPr>
        <p:txBody>
          <a:bodyPr wrap="none" rtlCol="0">
            <a:spAutoFit/>
          </a:bodyPr>
          <a:p>
            <a:pPr algn="l"/>
            <a:r>
              <a:rPr lang="en-US" altLang="zh-CN" sz="4000" b="1">
                <a:solidFill>
                  <a:schemeClr val="bg1"/>
                </a:solidFill>
                <a:sym typeface="+mn-ea"/>
              </a:rPr>
              <a:t>61. 旋转链表</a:t>
            </a:r>
            <a:endParaRPr lang="en-US" altLang="zh-CN" sz="4000" b="1">
              <a:solidFill>
                <a:schemeClr val="bg1"/>
              </a:solidFill>
              <a:sym typeface="+mn-ea"/>
            </a:endParaRPr>
          </a:p>
        </p:txBody>
      </p:sp>
      <p:sp>
        <p:nvSpPr>
          <p:cNvPr id="30" name="椭圆 29"/>
          <p:cNvSpPr/>
          <p:nvPr/>
        </p:nvSpPr>
        <p:spPr>
          <a:xfrm>
            <a:off x="8703945" y="51384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4</a:t>
            </a:r>
            <a:endParaRPr lang="en-US" altLang="zh-CN" sz="2800"/>
          </a:p>
        </p:txBody>
      </p:sp>
      <p:sp>
        <p:nvSpPr>
          <p:cNvPr id="31" name="椭圆 30"/>
          <p:cNvSpPr/>
          <p:nvPr/>
        </p:nvSpPr>
        <p:spPr>
          <a:xfrm>
            <a:off x="10160635" y="51384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5</a:t>
            </a:r>
            <a:endParaRPr lang="en-US" altLang="zh-CN" sz="2800"/>
          </a:p>
        </p:txBody>
      </p:sp>
      <p:cxnSp>
        <p:nvCxnSpPr>
          <p:cNvPr id="32" name="直接箭头连接符 31"/>
          <p:cNvCxnSpPr/>
          <p:nvPr/>
        </p:nvCxnSpPr>
        <p:spPr>
          <a:xfrm>
            <a:off x="7947660" y="540829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9399905" y="540829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08965" y="1229995"/>
            <a:ext cx="9331960" cy="368300"/>
          </a:xfrm>
          <a:prstGeom prst="rect">
            <a:avLst/>
          </a:prstGeom>
          <a:noFill/>
        </p:spPr>
        <p:txBody>
          <a:bodyPr wrap="square" rtlCol="0">
            <a:spAutoFit/>
          </a:bodyPr>
          <a:p>
            <a:pPr algn="l"/>
            <a:r>
              <a:rPr lang="zh-CN" b="1">
                <a:solidFill>
                  <a:schemeClr val="bg1"/>
                </a:solidFill>
                <a:sym typeface="+mn-ea"/>
              </a:rPr>
              <a:t>题目：</a:t>
            </a:r>
            <a:r>
              <a:rPr b="1">
                <a:solidFill>
                  <a:schemeClr val="bg1"/>
                </a:solidFill>
                <a:sym typeface="+mn-ea"/>
              </a:rPr>
              <a:t>给你一个链表的头节点 head ，旋转链表，将链表每个节点向右移动 k 个位置。</a:t>
            </a:r>
            <a:endParaRPr b="1">
              <a:solidFill>
                <a:schemeClr val="bg1"/>
              </a:solidFill>
              <a:sym typeface="+mn-ea"/>
            </a:endParaRPr>
          </a:p>
        </p:txBody>
      </p:sp>
      <p:sp>
        <p:nvSpPr>
          <p:cNvPr id="8" name="椭圆 7"/>
          <p:cNvSpPr/>
          <p:nvPr/>
        </p:nvSpPr>
        <p:spPr>
          <a:xfrm>
            <a:off x="4359275" y="39344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1</a:t>
            </a:r>
            <a:endParaRPr lang="en-US" altLang="zh-CN" sz="2800"/>
          </a:p>
        </p:txBody>
      </p:sp>
      <p:sp>
        <p:nvSpPr>
          <p:cNvPr id="9" name="椭圆 8"/>
          <p:cNvSpPr/>
          <p:nvPr/>
        </p:nvSpPr>
        <p:spPr>
          <a:xfrm>
            <a:off x="5819775" y="39344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2</a:t>
            </a:r>
            <a:endParaRPr lang="en-US" altLang="zh-CN" sz="2800"/>
          </a:p>
        </p:txBody>
      </p:sp>
      <p:sp>
        <p:nvSpPr>
          <p:cNvPr id="10" name="椭圆 9"/>
          <p:cNvSpPr/>
          <p:nvPr/>
        </p:nvSpPr>
        <p:spPr>
          <a:xfrm>
            <a:off x="7276465" y="39344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3</a:t>
            </a:r>
            <a:endParaRPr lang="en-US" altLang="zh-CN" sz="2800"/>
          </a:p>
        </p:txBody>
      </p:sp>
      <p:cxnSp>
        <p:nvCxnSpPr>
          <p:cNvPr id="19" name="直接箭头连接符 18"/>
          <p:cNvCxnSpPr/>
          <p:nvPr/>
        </p:nvCxnSpPr>
        <p:spPr>
          <a:xfrm>
            <a:off x="5008245" y="420433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444615" y="420433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7909560" y="3934460"/>
            <a:ext cx="1316355" cy="539750"/>
            <a:chOff x="12456" y="5710"/>
            <a:chExt cx="2073" cy="850"/>
          </a:xfrm>
        </p:grpSpPr>
        <p:sp>
          <p:nvSpPr>
            <p:cNvPr id="22" name="椭圆 21"/>
            <p:cNvSpPr/>
            <p:nvPr/>
          </p:nvSpPr>
          <p:spPr>
            <a:xfrm>
              <a:off x="13679" y="5710"/>
              <a:ext cx="850" cy="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4</a:t>
              </a:r>
              <a:endParaRPr lang="en-US" altLang="zh-CN" sz="2800"/>
            </a:p>
          </p:txBody>
        </p:sp>
        <p:cxnSp>
          <p:nvCxnSpPr>
            <p:cNvPr id="37" name="直接箭头连接符 36"/>
            <p:cNvCxnSpPr/>
            <p:nvPr/>
          </p:nvCxnSpPr>
          <p:spPr>
            <a:xfrm>
              <a:off x="12456" y="6135"/>
              <a:ext cx="102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2890520" y="3916680"/>
            <a:ext cx="1321435" cy="539750"/>
            <a:chOff x="2258" y="5681"/>
            <a:chExt cx="2081" cy="850"/>
          </a:xfrm>
        </p:grpSpPr>
        <p:sp>
          <p:nvSpPr>
            <p:cNvPr id="36" name="椭圆 35"/>
            <p:cNvSpPr/>
            <p:nvPr/>
          </p:nvSpPr>
          <p:spPr>
            <a:xfrm>
              <a:off x="2258" y="5681"/>
              <a:ext cx="850" cy="8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2800"/>
                <a:t>5</a:t>
              </a:r>
              <a:endParaRPr lang="en-US" altLang="zh-CN" sz="2800"/>
            </a:p>
          </p:txBody>
        </p:sp>
        <p:cxnSp>
          <p:nvCxnSpPr>
            <p:cNvPr id="42" name="直接箭头连接符 41"/>
            <p:cNvCxnSpPr/>
            <p:nvPr/>
          </p:nvCxnSpPr>
          <p:spPr>
            <a:xfrm>
              <a:off x="3319" y="6106"/>
              <a:ext cx="102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61" name="文本框 60"/>
          <p:cNvSpPr txBox="1"/>
          <p:nvPr/>
        </p:nvSpPr>
        <p:spPr>
          <a:xfrm>
            <a:off x="8557260" y="3343275"/>
            <a:ext cx="1868805" cy="368300"/>
          </a:xfrm>
          <a:prstGeom prst="rect">
            <a:avLst/>
          </a:prstGeom>
          <a:noFill/>
        </p:spPr>
        <p:txBody>
          <a:bodyPr wrap="square" rtlCol="0">
            <a:spAutoFit/>
          </a:bodyPr>
          <a:p>
            <a:pPr algn="l"/>
            <a:r>
              <a:rPr lang="zh-CN" altLang="en-US" b="1">
                <a:solidFill>
                  <a:schemeClr val="bg1"/>
                </a:solidFill>
              </a:rPr>
              <a:t>右移</a:t>
            </a:r>
            <a:r>
              <a:rPr lang="en-US" altLang="zh-CN" b="1">
                <a:solidFill>
                  <a:schemeClr val="bg1"/>
                </a:solidFill>
              </a:rPr>
              <a:t>2</a:t>
            </a:r>
            <a:r>
              <a:rPr lang="zh-CN" altLang="en-US" b="1">
                <a:solidFill>
                  <a:schemeClr val="bg1"/>
                </a:solidFill>
              </a:rPr>
              <a:t>位</a:t>
            </a:r>
            <a:endParaRPr lang="zh-CN" altLang="en-US" b="1">
              <a:solidFill>
                <a:schemeClr val="bg1"/>
              </a:solidFill>
            </a:endParaRPr>
          </a:p>
        </p:txBody>
      </p:sp>
      <p:sp>
        <p:nvSpPr>
          <p:cNvPr id="64" name="文本框 63"/>
          <p:cNvSpPr txBox="1"/>
          <p:nvPr/>
        </p:nvSpPr>
        <p:spPr>
          <a:xfrm>
            <a:off x="608965" y="1702435"/>
            <a:ext cx="9331960" cy="368300"/>
          </a:xfrm>
          <a:prstGeom prst="rect">
            <a:avLst/>
          </a:prstGeom>
          <a:noFill/>
        </p:spPr>
        <p:txBody>
          <a:bodyPr wrap="square" rtlCol="0">
            <a:spAutoFit/>
          </a:bodyPr>
          <a:p>
            <a:pPr algn="l"/>
            <a:r>
              <a:rPr lang="zh-CN" b="1">
                <a:solidFill>
                  <a:schemeClr val="bg1"/>
                </a:solidFill>
                <a:sym typeface="+mn-ea"/>
              </a:rPr>
              <a:t>思路：就像一个队列，先出队列，再把出队列的元素又重新入队列</a:t>
            </a:r>
            <a:endParaRPr lang="zh-CN" b="1">
              <a:solidFill>
                <a:schemeClr val="bg1"/>
              </a:solidFill>
              <a:sym typeface="+mn-ea"/>
            </a:endParaRPr>
          </a:p>
        </p:txBody>
      </p:sp>
      <p:sp>
        <p:nvSpPr>
          <p:cNvPr id="65" name="文本框 64"/>
          <p:cNvSpPr txBox="1"/>
          <p:nvPr/>
        </p:nvSpPr>
        <p:spPr>
          <a:xfrm>
            <a:off x="608965" y="2025015"/>
            <a:ext cx="11571605" cy="922020"/>
          </a:xfrm>
          <a:prstGeom prst="rect">
            <a:avLst/>
          </a:prstGeom>
          <a:noFill/>
        </p:spPr>
        <p:txBody>
          <a:bodyPr wrap="square" rtlCol="0">
            <a:spAutoFit/>
          </a:bodyPr>
          <a:p>
            <a:pPr algn="l"/>
            <a:r>
              <a:rPr lang="en-US" b="1">
                <a:solidFill>
                  <a:schemeClr val="bg1"/>
                </a:solidFill>
                <a:sym typeface="+mn-ea"/>
              </a:rPr>
              <a:t>1</a:t>
            </a:r>
            <a:r>
              <a:rPr lang="zh-CN" altLang="en-US" b="1">
                <a:solidFill>
                  <a:schemeClr val="bg1"/>
                </a:solidFill>
                <a:sym typeface="+mn-ea"/>
              </a:rPr>
              <a:t>、移动 </a:t>
            </a:r>
            <a:r>
              <a:rPr lang="en-US" altLang="zh-CN" b="1">
                <a:solidFill>
                  <a:schemeClr val="bg1"/>
                </a:solidFill>
                <a:sym typeface="+mn-ea"/>
              </a:rPr>
              <a:t>k </a:t>
            </a:r>
            <a:r>
              <a:rPr lang="zh-CN" altLang="en-US" b="1">
                <a:solidFill>
                  <a:schemeClr val="bg1"/>
                </a:solidFill>
                <a:sym typeface="+mn-ea"/>
              </a:rPr>
              <a:t>个位置就是每次从尾部删除  </a:t>
            </a:r>
            <a:r>
              <a:rPr lang="en-US" altLang="zh-CN" b="1">
                <a:solidFill>
                  <a:schemeClr val="bg1"/>
                </a:solidFill>
                <a:sym typeface="+mn-ea"/>
              </a:rPr>
              <a:t>1 </a:t>
            </a:r>
            <a:r>
              <a:rPr lang="zh-CN" altLang="en-US" b="1">
                <a:solidFill>
                  <a:schemeClr val="bg1"/>
                </a:solidFill>
                <a:sym typeface="+mn-ea"/>
              </a:rPr>
              <a:t>个节点，再把这个节点加到头部，重复操作 </a:t>
            </a:r>
            <a:r>
              <a:rPr lang="en-US" altLang="zh-CN" b="1">
                <a:solidFill>
                  <a:schemeClr val="bg1"/>
                </a:solidFill>
                <a:sym typeface="+mn-ea"/>
              </a:rPr>
              <a:t>k </a:t>
            </a:r>
            <a:r>
              <a:rPr lang="zh-CN" altLang="en-US" b="1">
                <a:solidFill>
                  <a:schemeClr val="bg1"/>
                </a:solidFill>
                <a:sym typeface="+mn-ea"/>
              </a:rPr>
              <a:t>次。</a:t>
            </a:r>
            <a:endParaRPr lang="zh-CN" altLang="en-US" b="1">
              <a:solidFill>
                <a:schemeClr val="bg1"/>
              </a:solidFill>
              <a:sym typeface="+mn-ea"/>
            </a:endParaRPr>
          </a:p>
          <a:p>
            <a:pPr algn="l"/>
            <a:r>
              <a:rPr lang="en-US" altLang="zh-CN" b="1">
                <a:solidFill>
                  <a:schemeClr val="bg1"/>
                </a:solidFill>
                <a:sym typeface="+mn-ea"/>
              </a:rPr>
              <a:t>2</a:t>
            </a:r>
            <a:r>
              <a:rPr lang="zh-CN" altLang="en-US" b="1">
                <a:solidFill>
                  <a:schemeClr val="bg1"/>
                </a:solidFill>
                <a:sym typeface="+mn-ea"/>
              </a:rPr>
              <a:t>、链表首尾相连，再从右边第 </a:t>
            </a:r>
            <a:r>
              <a:rPr lang="en-US" altLang="zh-CN" b="1">
                <a:solidFill>
                  <a:schemeClr val="bg1"/>
                </a:solidFill>
                <a:sym typeface="+mn-ea"/>
              </a:rPr>
              <a:t>k+1 </a:t>
            </a:r>
            <a:r>
              <a:rPr lang="zh-CN" altLang="en-US" b="1">
                <a:solidFill>
                  <a:schemeClr val="bg1"/>
                </a:solidFill>
                <a:sym typeface="+mn-ea"/>
              </a:rPr>
              <a:t>个位置断开，</a:t>
            </a:r>
            <a:r>
              <a:rPr lang="en-US" altLang="zh-CN" b="1">
                <a:solidFill>
                  <a:schemeClr val="bg1"/>
                </a:solidFill>
                <a:sym typeface="+mn-ea"/>
              </a:rPr>
              <a:t>k + 1 = len - k</a:t>
            </a:r>
            <a:r>
              <a:rPr lang="zh-CN" altLang="en-US" b="1">
                <a:solidFill>
                  <a:schemeClr val="bg1"/>
                </a:solidFill>
                <a:sym typeface="+mn-ea"/>
              </a:rPr>
              <a:t>，断开位置的下一个节点是新表头</a:t>
            </a:r>
            <a:endParaRPr lang="zh-CN" altLang="en-US" b="1">
              <a:solidFill>
                <a:schemeClr val="bg1"/>
              </a:solidFill>
              <a:sym typeface="+mn-ea"/>
            </a:endParaRPr>
          </a:p>
          <a:p>
            <a:pPr algn="l"/>
            <a:r>
              <a:rPr lang="en-US" altLang="zh-CN" b="1">
                <a:solidFill>
                  <a:schemeClr val="bg1"/>
                </a:solidFill>
                <a:sym typeface="+mn-ea"/>
              </a:rPr>
              <a:t>3</a:t>
            </a:r>
            <a:r>
              <a:rPr lang="zh-CN" altLang="en-US" b="1">
                <a:solidFill>
                  <a:schemeClr val="bg1"/>
                </a:solidFill>
                <a:sym typeface="+mn-ea"/>
              </a:rPr>
              <a:t>、处理 </a:t>
            </a:r>
            <a:r>
              <a:rPr lang="en-US" altLang="zh-CN" b="1">
                <a:solidFill>
                  <a:schemeClr val="bg1"/>
                </a:solidFill>
                <a:sym typeface="+mn-ea"/>
              </a:rPr>
              <a:t>k &gt; len </a:t>
            </a:r>
            <a:r>
              <a:rPr lang="zh-CN" altLang="en-US" b="1">
                <a:solidFill>
                  <a:schemeClr val="bg1"/>
                </a:solidFill>
                <a:sym typeface="+mn-ea"/>
              </a:rPr>
              <a:t>的情况，</a:t>
            </a:r>
            <a:r>
              <a:rPr lang="en-US" altLang="zh-CN" b="1">
                <a:solidFill>
                  <a:schemeClr val="bg1"/>
                </a:solidFill>
                <a:sym typeface="+mn-ea"/>
              </a:rPr>
              <a:t>k = k % len</a:t>
            </a:r>
            <a:endParaRPr lang="en-US" altLang="zh-CN" b="1">
              <a:solidFill>
                <a:schemeClr val="bg1"/>
              </a:solidFill>
              <a:sym typeface="+mn-ea"/>
            </a:endParaRPr>
          </a:p>
        </p:txBody>
      </p:sp>
      <p:grpSp>
        <p:nvGrpSpPr>
          <p:cNvPr id="70" name="组合 69"/>
          <p:cNvGrpSpPr/>
          <p:nvPr/>
        </p:nvGrpSpPr>
        <p:grpSpPr>
          <a:xfrm>
            <a:off x="9374505" y="3912870"/>
            <a:ext cx="1300480" cy="539750"/>
            <a:chOff x="12469" y="5675"/>
            <a:chExt cx="2048" cy="850"/>
          </a:xfrm>
        </p:grpSpPr>
        <p:sp>
          <p:nvSpPr>
            <p:cNvPr id="67" name="椭圆 66"/>
            <p:cNvSpPr/>
            <p:nvPr/>
          </p:nvSpPr>
          <p:spPr>
            <a:xfrm>
              <a:off x="13667" y="5675"/>
              <a:ext cx="850" cy="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5</a:t>
              </a:r>
              <a:endParaRPr lang="en-US" altLang="zh-CN" sz="2800"/>
            </a:p>
          </p:txBody>
        </p:sp>
        <p:cxnSp>
          <p:nvCxnSpPr>
            <p:cNvPr id="68" name="直接箭头连接符 67"/>
            <p:cNvCxnSpPr/>
            <p:nvPr/>
          </p:nvCxnSpPr>
          <p:spPr>
            <a:xfrm>
              <a:off x="12469" y="6100"/>
              <a:ext cx="102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grpSp>
      <p:cxnSp>
        <p:nvCxnSpPr>
          <p:cNvPr id="69" name="曲线连接符 68"/>
          <p:cNvCxnSpPr>
            <a:stCxn id="31" idx="4"/>
            <a:endCxn id="4" idx="4"/>
          </p:cNvCxnSpPr>
          <p:nvPr/>
        </p:nvCxnSpPr>
        <p:spPr>
          <a:xfrm rot="5400000">
            <a:off x="7532688" y="2763203"/>
            <a:ext cx="3175" cy="5795645"/>
          </a:xfrm>
          <a:prstGeom prst="curvedConnector3">
            <a:avLst>
              <a:gd name="adj1" fmla="val 15770000"/>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250315" y="3934460"/>
            <a:ext cx="1367790" cy="539750"/>
            <a:chOff x="1969" y="5710"/>
            <a:chExt cx="2154" cy="850"/>
          </a:xfrm>
        </p:grpSpPr>
        <p:sp>
          <p:nvSpPr>
            <p:cNvPr id="76" name="椭圆 75"/>
            <p:cNvSpPr/>
            <p:nvPr/>
          </p:nvSpPr>
          <p:spPr>
            <a:xfrm>
              <a:off x="1969" y="5710"/>
              <a:ext cx="850" cy="8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2800"/>
                <a:t>4</a:t>
              </a:r>
              <a:endParaRPr lang="en-US" altLang="zh-CN" sz="2800"/>
            </a:p>
          </p:txBody>
        </p:sp>
        <p:cxnSp>
          <p:nvCxnSpPr>
            <p:cNvPr id="77" name="直接箭头连接符 76"/>
            <p:cNvCxnSpPr/>
            <p:nvPr/>
          </p:nvCxnSpPr>
          <p:spPr>
            <a:xfrm>
              <a:off x="3103" y="6135"/>
              <a:ext cx="102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7092315" y="4622165"/>
            <a:ext cx="1868805" cy="368300"/>
          </a:xfrm>
          <a:prstGeom prst="rect">
            <a:avLst/>
          </a:prstGeom>
          <a:noFill/>
        </p:spPr>
        <p:txBody>
          <a:bodyPr wrap="square" rtlCol="0">
            <a:spAutoFit/>
          </a:bodyPr>
          <a:p>
            <a:pPr algn="l"/>
            <a:r>
              <a:rPr lang="en-US" altLang="zh-CN" b="1">
                <a:solidFill>
                  <a:schemeClr val="bg1"/>
                </a:solidFill>
                <a:sym typeface="+mn-ea"/>
              </a:rPr>
              <a:t>len - k = 3</a:t>
            </a:r>
            <a:endParaRPr lang="zh-CN" altLang="en-US"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0"/>
                                        </p:tgtEl>
                                      </p:cBhvr>
                                    </p:animEffect>
                                    <p:set>
                                      <p:cBhvr>
                                        <p:cTn id="7" dur="1" fill="hold">
                                          <p:stCondLst>
                                            <p:cond delay="499"/>
                                          </p:stCondLst>
                                        </p:cTn>
                                        <p:tgtEl>
                                          <p:spTgt spid="70"/>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72"/>
                                        </p:tgtEl>
                                      </p:cBhvr>
                                    </p:animEffect>
                                    <p:set>
                                      <p:cBhvr>
                                        <p:cTn id="16" dur="1" fill="hold">
                                          <p:stCondLst>
                                            <p:cond delay="499"/>
                                          </p:stCondLst>
                                        </p:cTn>
                                        <p:tgtEl>
                                          <p:spTgt spid="72"/>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500"/>
                                        <p:tgtEl>
                                          <p:spTgt spid="6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32"/>
                                        </p:tgtEl>
                                      </p:cBhvr>
                                    </p:animEffect>
                                    <p:set>
                                      <p:cBhvr>
                                        <p:cTn id="35"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8" name="文本框 7"/>
          <p:cNvSpPr txBox="1"/>
          <p:nvPr/>
        </p:nvSpPr>
        <p:spPr>
          <a:xfrm>
            <a:off x="578485" y="1892935"/>
            <a:ext cx="2753995" cy="1476375"/>
          </a:xfrm>
          <a:prstGeom prst="rect">
            <a:avLst/>
          </a:prstGeom>
          <a:noFill/>
        </p:spPr>
        <p:txBody>
          <a:bodyPr wrap="none" rtlCol="0">
            <a:spAutoFit/>
          </a:bodyPr>
          <a:p>
            <a:pPr algn="l"/>
            <a:r>
              <a:rPr lang="zh-CN" altLang="en-US" b="1">
                <a:solidFill>
                  <a:schemeClr val="bg1"/>
                </a:solidFill>
              </a:rPr>
              <a:t>两种解法：</a:t>
            </a:r>
            <a:endParaRPr lang="zh-CN" altLang="en-US" b="1">
              <a:solidFill>
                <a:schemeClr val="bg1"/>
              </a:solidFill>
            </a:endParaRPr>
          </a:p>
          <a:p>
            <a:pPr algn="l"/>
            <a:r>
              <a:rPr lang="en-US" altLang="zh-CN" b="1">
                <a:solidFill>
                  <a:schemeClr val="bg1"/>
                </a:solidFill>
              </a:rPr>
              <a:t>1</a:t>
            </a:r>
            <a:r>
              <a:rPr lang="zh-CN" altLang="en-US" b="1">
                <a:solidFill>
                  <a:schemeClr val="bg1"/>
                </a:solidFill>
              </a:rPr>
              <a:t>、使用</a:t>
            </a:r>
            <a:r>
              <a:rPr lang="en-US" altLang="zh-CN" b="1">
                <a:solidFill>
                  <a:schemeClr val="bg1"/>
                </a:solidFill>
              </a:rPr>
              <a:t>Map</a:t>
            </a:r>
            <a:endParaRPr lang="en-US" altLang="zh-CN" b="1">
              <a:solidFill>
                <a:schemeClr val="bg1"/>
              </a:solidFill>
            </a:endParaRPr>
          </a:p>
          <a:p>
            <a:pPr algn="l"/>
            <a:r>
              <a:rPr lang="en-US" altLang="zh-CN" b="1">
                <a:solidFill>
                  <a:schemeClr val="bg1"/>
                </a:solidFill>
              </a:rPr>
              <a:t>2</a:t>
            </a:r>
            <a:r>
              <a:rPr lang="zh-CN" altLang="en-US" b="1">
                <a:solidFill>
                  <a:schemeClr val="bg1"/>
                </a:solidFill>
              </a:rPr>
              <a:t>、快慢两个指针</a:t>
            </a:r>
            <a:endParaRPr lang="zh-CN" altLang="en-US" b="1">
              <a:solidFill>
                <a:schemeClr val="bg1"/>
              </a:solidFill>
            </a:endParaRPr>
          </a:p>
          <a:p>
            <a:pPr algn="l"/>
            <a:r>
              <a:rPr lang="zh-CN" altLang="en-US" b="1">
                <a:solidFill>
                  <a:schemeClr val="bg1"/>
                </a:solidFill>
              </a:rPr>
              <a:t>      快指针一步走</a:t>
            </a:r>
            <a:r>
              <a:rPr lang="en-US" altLang="zh-CN" b="1">
                <a:solidFill>
                  <a:schemeClr val="bg1"/>
                </a:solidFill>
              </a:rPr>
              <a:t>2</a:t>
            </a:r>
            <a:r>
              <a:rPr lang="zh-CN" altLang="en-US" b="1">
                <a:solidFill>
                  <a:schemeClr val="bg1"/>
                </a:solidFill>
              </a:rPr>
              <a:t>个节点</a:t>
            </a:r>
            <a:endParaRPr lang="zh-CN" altLang="en-US" b="1">
              <a:solidFill>
                <a:schemeClr val="bg1"/>
              </a:solidFill>
            </a:endParaRPr>
          </a:p>
          <a:p>
            <a:pPr algn="l"/>
            <a:r>
              <a:rPr lang="zh-CN" altLang="en-US" b="1">
                <a:solidFill>
                  <a:schemeClr val="bg1"/>
                </a:solidFill>
              </a:rPr>
              <a:t>      慢指针一步走</a:t>
            </a:r>
            <a:r>
              <a:rPr lang="en-US" altLang="zh-CN" b="1">
                <a:solidFill>
                  <a:schemeClr val="bg1"/>
                </a:solidFill>
              </a:rPr>
              <a:t>1</a:t>
            </a:r>
            <a:r>
              <a:rPr lang="zh-CN" altLang="en-US" b="1">
                <a:solidFill>
                  <a:schemeClr val="bg1"/>
                </a:solidFill>
              </a:rPr>
              <a:t>个节点</a:t>
            </a:r>
            <a:endParaRPr lang="zh-CN" altLang="en-US" b="1">
              <a:solidFill>
                <a:schemeClr val="bg1"/>
              </a:solidFill>
            </a:endParaRPr>
          </a:p>
        </p:txBody>
      </p:sp>
      <p:sp>
        <p:nvSpPr>
          <p:cNvPr id="2" name="椭圆 1"/>
          <p:cNvSpPr/>
          <p:nvPr/>
        </p:nvSpPr>
        <p:spPr>
          <a:xfrm>
            <a:off x="3893185" y="31724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0</a:t>
            </a:r>
            <a:endParaRPr lang="en-US" altLang="zh-CN" sz="2800"/>
          </a:p>
        </p:txBody>
      </p:sp>
      <p:sp>
        <p:nvSpPr>
          <p:cNvPr id="4" name="椭圆 3"/>
          <p:cNvSpPr/>
          <p:nvPr/>
        </p:nvSpPr>
        <p:spPr>
          <a:xfrm>
            <a:off x="5380990" y="31724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9</a:t>
            </a:r>
            <a:endParaRPr lang="en-US" altLang="zh-CN" sz="2800"/>
          </a:p>
        </p:txBody>
      </p:sp>
      <p:sp>
        <p:nvSpPr>
          <p:cNvPr id="5" name="椭圆 4"/>
          <p:cNvSpPr/>
          <p:nvPr/>
        </p:nvSpPr>
        <p:spPr>
          <a:xfrm>
            <a:off x="6800215" y="31724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3</a:t>
            </a:r>
            <a:endParaRPr lang="en-US" altLang="zh-CN" sz="2800"/>
          </a:p>
        </p:txBody>
      </p:sp>
      <p:sp>
        <p:nvSpPr>
          <p:cNvPr id="7" name="椭圆 6"/>
          <p:cNvSpPr/>
          <p:nvPr/>
        </p:nvSpPr>
        <p:spPr>
          <a:xfrm>
            <a:off x="8220075" y="229044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8</a:t>
            </a:r>
            <a:endParaRPr lang="en-US" altLang="zh-CN" sz="2800"/>
          </a:p>
        </p:txBody>
      </p:sp>
      <p:sp>
        <p:nvSpPr>
          <p:cNvPr id="9" name="椭圆 8"/>
          <p:cNvSpPr/>
          <p:nvPr/>
        </p:nvSpPr>
        <p:spPr>
          <a:xfrm>
            <a:off x="9639935" y="31724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5</a:t>
            </a:r>
            <a:endParaRPr lang="en-US" altLang="zh-CN" sz="2800"/>
          </a:p>
        </p:txBody>
      </p:sp>
      <p:sp>
        <p:nvSpPr>
          <p:cNvPr id="10" name="椭圆 9"/>
          <p:cNvSpPr/>
          <p:nvPr/>
        </p:nvSpPr>
        <p:spPr>
          <a:xfrm>
            <a:off x="9639935" y="462343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7</a:t>
            </a:r>
            <a:endParaRPr lang="en-US" altLang="zh-CN" sz="2800"/>
          </a:p>
        </p:txBody>
      </p:sp>
      <p:sp>
        <p:nvSpPr>
          <p:cNvPr id="11" name="椭圆 10"/>
          <p:cNvSpPr/>
          <p:nvPr/>
        </p:nvSpPr>
        <p:spPr>
          <a:xfrm>
            <a:off x="8262620" y="550418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1</a:t>
            </a:r>
            <a:endParaRPr lang="en-US" altLang="zh-CN" sz="2800"/>
          </a:p>
        </p:txBody>
      </p:sp>
      <p:sp>
        <p:nvSpPr>
          <p:cNvPr id="12" name="椭圆 11"/>
          <p:cNvSpPr/>
          <p:nvPr/>
        </p:nvSpPr>
        <p:spPr>
          <a:xfrm>
            <a:off x="6800215" y="462343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2</a:t>
            </a:r>
            <a:endParaRPr lang="en-US" altLang="zh-CN" sz="2800"/>
          </a:p>
        </p:txBody>
      </p:sp>
      <p:cxnSp>
        <p:nvCxnSpPr>
          <p:cNvPr id="15" name="直接箭头连接符 14"/>
          <p:cNvCxnSpPr/>
          <p:nvPr/>
        </p:nvCxnSpPr>
        <p:spPr>
          <a:xfrm>
            <a:off x="4582795" y="344233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19165" y="344233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7451090" y="2780030"/>
            <a:ext cx="586105" cy="39243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8902065" y="2779395"/>
            <a:ext cx="594360" cy="34036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7029450" y="3859530"/>
            <a:ext cx="0" cy="575945"/>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9909175" y="3931285"/>
            <a:ext cx="10160" cy="58928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8949690" y="5163185"/>
            <a:ext cx="498475" cy="35306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7468235" y="5196840"/>
            <a:ext cx="625475" cy="319405"/>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p:cNvCxnSpPr>
            <a:stCxn id="2" idx="0"/>
            <a:endCxn id="5" idx="1"/>
          </p:cNvCxnSpPr>
          <p:nvPr/>
        </p:nvCxnSpPr>
        <p:spPr>
          <a:xfrm rot="16200000" flipH="1">
            <a:off x="5553393" y="1853883"/>
            <a:ext cx="78740" cy="2715895"/>
          </a:xfrm>
          <a:prstGeom prst="curvedConnector3">
            <a:avLst>
              <a:gd name="adj1" fmla="val -1077419"/>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9" name="曲线连接符 28"/>
          <p:cNvCxnSpPr/>
          <p:nvPr/>
        </p:nvCxnSpPr>
        <p:spPr>
          <a:xfrm rot="16200000" flipH="1">
            <a:off x="8450580" y="1789430"/>
            <a:ext cx="78740" cy="2715895"/>
          </a:xfrm>
          <a:prstGeom prst="curvedConnector3">
            <a:avLst>
              <a:gd name="adj1" fmla="val -1723790"/>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曲线连接符 30"/>
          <p:cNvCxnSpPr/>
          <p:nvPr/>
        </p:nvCxnSpPr>
        <p:spPr>
          <a:xfrm rot="16200000" flipH="1">
            <a:off x="7021672" y="4454438"/>
            <a:ext cx="72000" cy="2592000"/>
          </a:xfrm>
          <a:prstGeom prst="curvedConnector3">
            <a:avLst>
              <a:gd name="adj1" fmla="val -1723790"/>
            </a:avLst>
          </a:prstGeom>
          <a:ln w="28575" cmpd="sng">
            <a:solidFill>
              <a:schemeClr val="accent2"/>
            </a:solidFill>
            <a:prstDash val="solid"/>
            <a:tailEnd type="arrow"/>
          </a:ln>
          <a:scene3d>
            <a:camera prst="orthographicFront">
              <a:rot lat="0" lon="0" rev="72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3" name="曲线连接符 32"/>
          <p:cNvCxnSpPr/>
          <p:nvPr/>
        </p:nvCxnSpPr>
        <p:spPr>
          <a:xfrm rot="16200000" flipH="1">
            <a:off x="10013607" y="4470108"/>
            <a:ext cx="78740" cy="2607259"/>
          </a:xfrm>
          <a:prstGeom prst="curvedConnector3">
            <a:avLst>
              <a:gd name="adj1" fmla="val -1723790"/>
            </a:avLst>
          </a:prstGeom>
          <a:ln w="28575" cmpd="sng">
            <a:solidFill>
              <a:schemeClr val="accent2"/>
            </a:solidFill>
            <a:prstDash val="solid"/>
            <a:tailEnd type="arrow"/>
          </a:ln>
          <a:scene3d>
            <a:camera prst="orthographicFront">
              <a:rot lat="0" lon="0" rev="144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4" name="曲线连接符 33"/>
          <p:cNvCxnSpPr>
            <a:stCxn id="2" idx="7"/>
            <a:endCxn id="4" idx="1"/>
          </p:cNvCxnSpPr>
          <p:nvPr/>
        </p:nvCxnSpPr>
        <p:spPr>
          <a:xfrm rot="16200000">
            <a:off x="4978718" y="2698433"/>
            <a:ext cx="3175" cy="1105535"/>
          </a:xfrm>
          <a:prstGeom prst="curvedConnector3">
            <a:avLst>
              <a:gd name="adj1" fmla="val 10040000"/>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4" idx="7"/>
            <a:endCxn id="5" idx="1"/>
          </p:cNvCxnSpPr>
          <p:nvPr/>
        </p:nvCxnSpPr>
        <p:spPr>
          <a:xfrm rot="16200000">
            <a:off x="6432233" y="2732723"/>
            <a:ext cx="3175" cy="1036955"/>
          </a:xfrm>
          <a:prstGeom prst="curvedConnector3">
            <a:avLst>
              <a:gd name="adj1" fmla="val 10040000"/>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5" idx="7"/>
            <a:endCxn id="7" idx="2"/>
          </p:cNvCxnSpPr>
          <p:nvPr/>
        </p:nvCxnSpPr>
        <p:spPr>
          <a:xfrm rot="16200000">
            <a:off x="7466965" y="2426335"/>
            <a:ext cx="690880" cy="958850"/>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9" name="曲线连接符 38"/>
          <p:cNvCxnSpPr/>
          <p:nvPr/>
        </p:nvCxnSpPr>
        <p:spPr>
          <a:xfrm>
            <a:off x="8759825" y="2560320"/>
            <a:ext cx="958850" cy="690880"/>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3" name="曲线连接符 42"/>
          <p:cNvCxnSpPr/>
          <p:nvPr/>
        </p:nvCxnSpPr>
        <p:spPr>
          <a:xfrm rot="5400000">
            <a:off x="9008110" y="4957445"/>
            <a:ext cx="610870" cy="1107440"/>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9" idx="6"/>
            <a:endCxn id="10" idx="6"/>
          </p:cNvCxnSpPr>
          <p:nvPr/>
        </p:nvCxnSpPr>
        <p:spPr>
          <a:xfrm>
            <a:off x="10251440" y="3442335"/>
            <a:ext cx="3175" cy="1450975"/>
          </a:xfrm>
          <a:prstGeom prst="curvedConnector3">
            <a:avLst>
              <a:gd name="adj1" fmla="val 7500000"/>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6" name="曲线连接符 45"/>
          <p:cNvCxnSpPr/>
          <p:nvPr/>
        </p:nvCxnSpPr>
        <p:spPr>
          <a:xfrm rot="16200000" flipH="1">
            <a:off x="8649335" y="1772920"/>
            <a:ext cx="78740" cy="2715895"/>
          </a:xfrm>
          <a:prstGeom prst="curvedConnector3">
            <a:avLst>
              <a:gd name="adj1" fmla="val -1723790"/>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7" name="曲线连接符 46"/>
          <p:cNvCxnSpPr/>
          <p:nvPr/>
        </p:nvCxnSpPr>
        <p:spPr>
          <a:xfrm rot="16200000" flipH="1">
            <a:off x="9925342" y="4597108"/>
            <a:ext cx="78740" cy="2607259"/>
          </a:xfrm>
          <a:prstGeom prst="curvedConnector3">
            <a:avLst>
              <a:gd name="adj1" fmla="val -1723790"/>
            </a:avLst>
          </a:prstGeom>
          <a:ln w="28575" cmpd="sng">
            <a:solidFill>
              <a:schemeClr val="accent2"/>
            </a:solidFill>
            <a:prstDash val="solid"/>
            <a:tailEnd type="arrow"/>
          </a:ln>
          <a:scene3d>
            <a:camera prst="orthographicFront">
              <a:rot lat="0" lon="0" rev="14400000"/>
            </a:camera>
            <a:lightRig rig="threePt" dir="t"/>
          </a:scene3d>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8485" y="1197610"/>
            <a:ext cx="4079875" cy="368300"/>
          </a:xfrm>
          <a:prstGeom prst="rect">
            <a:avLst/>
          </a:prstGeom>
          <a:noFill/>
        </p:spPr>
        <p:txBody>
          <a:bodyPr wrap="none" rtlCol="0">
            <a:spAutoFit/>
          </a:bodyPr>
          <a:p>
            <a:pPr algn="l"/>
            <a:r>
              <a:rPr lang="zh-CN" altLang="en-US" b="1">
                <a:solidFill>
                  <a:schemeClr val="bg1"/>
                </a:solidFill>
              </a:rPr>
              <a:t>给定一个链表，判断链表中是否有环。</a:t>
            </a:r>
            <a:endParaRPr lang="zh-CN" altLang="en-US" b="1">
              <a:solidFill>
                <a:schemeClr val="bg1"/>
              </a:solidFill>
            </a:endParaRPr>
          </a:p>
        </p:txBody>
      </p:sp>
      <p:sp>
        <p:nvSpPr>
          <p:cNvPr id="14" name="文本框 13"/>
          <p:cNvSpPr txBox="1"/>
          <p:nvPr/>
        </p:nvSpPr>
        <p:spPr>
          <a:xfrm>
            <a:off x="578486" y="419100"/>
            <a:ext cx="3347085" cy="706755"/>
          </a:xfrm>
          <a:prstGeom prst="rect">
            <a:avLst/>
          </a:prstGeom>
          <a:noFill/>
        </p:spPr>
        <p:txBody>
          <a:bodyPr wrap="none" rtlCol="0">
            <a:spAutoFit/>
          </a:bodyPr>
          <a:p>
            <a:pPr algn="l"/>
            <a:r>
              <a:rPr lang="en-US" altLang="zh-CN" sz="4000" b="1">
                <a:solidFill>
                  <a:schemeClr val="bg1"/>
                </a:solidFill>
                <a:sym typeface="+mn-ea"/>
              </a:rPr>
              <a:t>141. </a:t>
            </a:r>
            <a:r>
              <a:rPr lang="zh-CN" altLang="en-US" sz="4000" b="1">
                <a:solidFill>
                  <a:schemeClr val="bg1"/>
                </a:solidFill>
                <a:sym typeface="+mn-ea"/>
              </a:rPr>
              <a:t>环型链表</a:t>
            </a:r>
            <a:endParaRPr lang="zh-CN" altLang="en-US" sz="4000" b="1">
              <a:solidFill>
                <a:schemeClr val="bg1"/>
              </a:solidFill>
              <a:sym typeface="+mn-ea"/>
            </a:endParaRPr>
          </a:p>
        </p:txBody>
      </p:sp>
      <p:sp>
        <p:nvSpPr>
          <p:cNvPr id="13" name="文本框 12"/>
          <p:cNvSpPr txBox="1"/>
          <p:nvPr/>
        </p:nvSpPr>
        <p:spPr>
          <a:xfrm>
            <a:off x="928370" y="3834765"/>
            <a:ext cx="2475230" cy="368300"/>
          </a:xfrm>
          <a:prstGeom prst="rect">
            <a:avLst/>
          </a:prstGeom>
          <a:noFill/>
        </p:spPr>
        <p:txBody>
          <a:bodyPr wrap="none" rtlCol="0">
            <a:spAutoFit/>
          </a:bodyPr>
          <a:p>
            <a:pPr algn="l"/>
            <a:r>
              <a:rPr lang="zh-CN" altLang="en-US" b="1">
                <a:solidFill>
                  <a:schemeClr val="bg1"/>
                </a:solidFill>
              </a:rPr>
              <a:t>有环：</a:t>
            </a:r>
            <a:r>
              <a:rPr lang="zh-CN" altLang="en-US" b="1">
                <a:solidFill>
                  <a:schemeClr val="bg1"/>
                </a:solidFill>
                <a:sym typeface="+mn-ea"/>
              </a:rPr>
              <a:t>快慢指针会相遇</a:t>
            </a:r>
            <a:endParaRPr lang="zh-CN" altLang="en-US" b="1">
              <a:solidFill>
                <a:schemeClr val="bg1"/>
              </a:solidFill>
            </a:endParaRPr>
          </a:p>
        </p:txBody>
      </p:sp>
      <p:sp>
        <p:nvSpPr>
          <p:cNvPr id="23" name="文本框 22"/>
          <p:cNvSpPr txBox="1"/>
          <p:nvPr/>
        </p:nvSpPr>
        <p:spPr>
          <a:xfrm>
            <a:off x="928370" y="3514090"/>
            <a:ext cx="2016760" cy="645160"/>
          </a:xfrm>
          <a:prstGeom prst="rect">
            <a:avLst/>
          </a:prstGeom>
          <a:noFill/>
        </p:spPr>
        <p:txBody>
          <a:bodyPr wrap="none" rtlCol="0">
            <a:spAutoFit/>
          </a:bodyPr>
          <a:p>
            <a:pPr algn="l"/>
            <a:r>
              <a:rPr lang="zh-CN" altLang="en-US" b="1">
                <a:solidFill>
                  <a:schemeClr val="bg1"/>
                </a:solidFill>
              </a:rPr>
              <a:t>无环：</a:t>
            </a:r>
            <a:r>
              <a:rPr lang="zh-CN" altLang="en-US" b="1">
                <a:solidFill>
                  <a:schemeClr val="bg1"/>
                </a:solidFill>
                <a:sym typeface="+mn-ea"/>
              </a:rPr>
              <a:t>快指针先出</a:t>
            </a:r>
            <a:endParaRPr lang="zh-CN" altLang="en-US" b="1">
              <a:solidFill>
                <a:schemeClr val="bg1"/>
              </a:solidFill>
            </a:endParaRPr>
          </a:p>
          <a:p>
            <a:pPr algn="l"/>
            <a:endParaRPr lang="zh-CN" altLang="en-US" b="1">
              <a:solidFill>
                <a:schemeClr val="bg1"/>
              </a:solidFill>
            </a:endParaRPr>
          </a:p>
        </p:txBody>
      </p:sp>
      <p:sp>
        <p:nvSpPr>
          <p:cNvPr id="24" name="文本框 23"/>
          <p:cNvSpPr txBox="1"/>
          <p:nvPr/>
        </p:nvSpPr>
        <p:spPr>
          <a:xfrm>
            <a:off x="4748530" y="2558415"/>
            <a:ext cx="458470" cy="368300"/>
          </a:xfrm>
          <a:prstGeom prst="rect">
            <a:avLst/>
          </a:prstGeom>
          <a:noFill/>
        </p:spPr>
        <p:txBody>
          <a:bodyPr wrap="square" rtlCol="0">
            <a:spAutoFit/>
          </a:bodyPr>
          <a:p>
            <a:pPr algn="ctr"/>
            <a:r>
              <a:rPr lang="en-US" altLang="zh-CN" b="1">
                <a:solidFill>
                  <a:schemeClr val="bg1"/>
                </a:solidFill>
              </a:rPr>
              <a:t>1</a:t>
            </a:r>
            <a:endParaRPr lang="en-US" altLang="zh-CN" b="1">
              <a:solidFill>
                <a:schemeClr val="bg1"/>
              </a:solidFill>
            </a:endParaRPr>
          </a:p>
        </p:txBody>
      </p:sp>
      <p:sp>
        <p:nvSpPr>
          <p:cNvPr id="25" name="文本框 24"/>
          <p:cNvSpPr txBox="1"/>
          <p:nvPr/>
        </p:nvSpPr>
        <p:spPr>
          <a:xfrm>
            <a:off x="9460865" y="5566410"/>
            <a:ext cx="458470" cy="368300"/>
          </a:xfrm>
          <a:prstGeom prst="rect">
            <a:avLst/>
          </a:prstGeom>
          <a:noFill/>
        </p:spPr>
        <p:txBody>
          <a:bodyPr wrap="square" rtlCol="0">
            <a:spAutoFit/>
          </a:bodyPr>
          <a:p>
            <a:pPr algn="ctr"/>
            <a:r>
              <a:rPr lang="en-US" altLang="zh-CN" b="1">
                <a:solidFill>
                  <a:schemeClr val="bg1"/>
                </a:solidFill>
              </a:rPr>
              <a:t>6</a:t>
            </a:r>
            <a:endParaRPr lang="en-US" altLang="zh-CN" b="1">
              <a:solidFill>
                <a:schemeClr val="bg1"/>
              </a:solidFill>
            </a:endParaRPr>
          </a:p>
        </p:txBody>
      </p:sp>
      <p:sp>
        <p:nvSpPr>
          <p:cNvPr id="26" name="文本框 25"/>
          <p:cNvSpPr txBox="1"/>
          <p:nvPr/>
        </p:nvSpPr>
        <p:spPr>
          <a:xfrm>
            <a:off x="10454005" y="3931285"/>
            <a:ext cx="458470" cy="368300"/>
          </a:xfrm>
          <a:prstGeom prst="rect">
            <a:avLst/>
          </a:prstGeom>
          <a:noFill/>
        </p:spPr>
        <p:txBody>
          <a:bodyPr wrap="square" rtlCol="0">
            <a:spAutoFit/>
          </a:bodyPr>
          <a:p>
            <a:pPr algn="ctr"/>
            <a:r>
              <a:rPr lang="en-US" altLang="zh-CN" b="1">
                <a:solidFill>
                  <a:schemeClr val="bg1"/>
                </a:solidFill>
              </a:rPr>
              <a:t>5</a:t>
            </a:r>
            <a:endParaRPr lang="en-US" altLang="zh-CN" b="1">
              <a:solidFill>
                <a:schemeClr val="bg1"/>
              </a:solidFill>
            </a:endParaRPr>
          </a:p>
        </p:txBody>
      </p:sp>
      <p:sp>
        <p:nvSpPr>
          <p:cNvPr id="28" name="文本框 27"/>
          <p:cNvSpPr txBox="1"/>
          <p:nvPr/>
        </p:nvSpPr>
        <p:spPr>
          <a:xfrm>
            <a:off x="9152890" y="2376170"/>
            <a:ext cx="458470" cy="368300"/>
          </a:xfrm>
          <a:prstGeom prst="rect">
            <a:avLst/>
          </a:prstGeom>
          <a:noFill/>
        </p:spPr>
        <p:txBody>
          <a:bodyPr wrap="square" rtlCol="0">
            <a:spAutoFit/>
          </a:bodyPr>
          <a:p>
            <a:pPr algn="ctr"/>
            <a:r>
              <a:rPr lang="en-US" altLang="zh-CN" b="1">
                <a:solidFill>
                  <a:schemeClr val="bg1"/>
                </a:solidFill>
              </a:rPr>
              <a:t>4</a:t>
            </a:r>
            <a:endParaRPr lang="en-US" altLang="zh-CN" b="1">
              <a:solidFill>
                <a:schemeClr val="bg1"/>
              </a:solidFill>
            </a:endParaRPr>
          </a:p>
        </p:txBody>
      </p:sp>
      <p:sp>
        <p:nvSpPr>
          <p:cNvPr id="30" name="文本框 29"/>
          <p:cNvSpPr txBox="1"/>
          <p:nvPr/>
        </p:nvSpPr>
        <p:spPr>
          <a:xfrm>
            <a:off x="7301865" y="2447925"/>
            <a:ext cx="458470" cy="368300"/>
          </a:xfrm>
          <a:prstGeom prst="rect">
            <a:avLst/>
          </a:prstGeom>
          <a:noFill/>
        </p:spPr>
        <p:txBody>
          <a:bodyPr wrap="square" rtlCol="0">
            <a:spAutoFit/>
          </a:bodyPr>
          <a:p>
            <a:pPr algn="ctr"/>
            <a:r>
              <a:rPr lang="en-US" altLang="zh-CN" b="1">
                <a:solidFill>
                  <a:schemeClr val="bg1"/>
                </a:solidFill>
              </a:rPr>
              <a:t>3</a:t>
            </a:r>
            <a:endParaRPr lang="en-US" altLang="zh-CN" b="1">
              <a:solidFill>
                <a:schemeClr val="bg1"/>
              </a:solidFill>
            </a:endParaRPr>
          </a:p>
        </p:txBody>
      </p:sp>
      <p:sp>
        <p:nvSpPr>
          <p:cNvPr id="32" name="文本框 31"/>
          <p:cNvSpPr txBox="1"/>
          <p:nvPr/>
        </p:nvSpPr>
        <p:spPr>
          <a:xfrm>
            <a:off x="6131560" y="2559685"/>
            <a:ext cx="458470" cy="368300"/>
          </a:xfrm>
          <a:prstGeom prst="rect">
            <a:avLst/>
          </a:prstGeom>
          <a:noFill/>
        </p:spPr>
        <p:txBody>
          <a:bodyPr wrap="square" rtlCol="0">
            <a:spAutoFit/>
          </a:bodyPr>
          <a:p>
            <a:pPr algn="ctr"/>
            <a:r>
              <a:rPr lang="en-US" altLang="zh-CN" b="1">
                <a:solidFill>
                  <a:schemeClr val="bg1"/>
                </a:solidFill>
              </a:rPr>
              <a:t>2</a:t>
            </a:r>
            <a:endParaRPr lang="en-US" altLang="zh-CN"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500"/>
                                        <p:tgtEl>
                                          <p:spTgt spid="4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500"/>
                                        <p:tgtEl>
                                          <p:spTgt spid="44"/>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2" grpId="0"/>
      <p:bldP spid="30" grpId="0"/>
      <p:bldP spid="28" grpId="0"/>
      <p:bldP spid="26"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2" name="椭圆 1"/>
          <p:cNvSpPr/>
          <p:nvPr/>
        </p:nvSpPr>
        <p:spPr>
          <a:xfrm>
            <a:off x="3893185" y="31724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0</a:t>
            </a:r>
            <a:endParaRPr lang="en-US" altLang="zh-CN" sz="2800"/>
          </a:p>
        </p:txBody>
      </p:sp>
      <p:sp>
        <p:nvSpPr>
          <p:cNvPr id="4" name="椭圆 3"/>
          <p:cNvSpPr/>
          <p:nvPr/>
        </p:nvSpPr>
        <p:spPr>
          <a:xfrm>
            <a:off x="5380990" y="31724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9</a:t>
            </a:r>
            <a:endParaRPr lang="en-US" altLang="zh-CN" sz="2800"/>
          </a:p>
        </p:txBody>
      </p:sp>
      <p:sp>
        <p:nvSpPr>
          <p:cNvPr id="5" name="椭圆 4"/>
          <p:cNvSpPr/>
          <p:nvPr/>
        </p:nvSpPr>
        <p:spPr>
          <a:xfrm>
            <a:off x="6800215" y="31724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3</a:t>
            </a:r>
            <a:endParaRPr lang="en-US" altLang="zh-CN" sz="2800"/>
          </a:p>
        </p:txBody>
      </p:sp>
      <p:sp>
        <p:nvSpPr>
          <p:cNvPr id="7" name="椭圆 6"/>
          <p:cNvSpPr/>
          <p:nvPr/>
        </p:nvSpPr>
        <p:spPr>
          <a:xfrm>
            <a:off x="8220075" y="229044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8</a:t>
            </a:r>
            <a:endParaRPr lang="en-US" altLang="zh-CN" sz="2800"/>
          </a:p>
        </p:txBody>
      </p:sp>
      <p:sp>
        <p:nvSpPr>
          <p:cNvPr id="9" name="椭圆 8"/>
          <p:cNvSpPr/>
          <p:nvPr/>
        </p:nvSpPr>
        <p:spPr>
          <a:xfrm>
            <a:off x="9639935" y="31724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5</a:t>
            </a:r>
            <a:endParaRPr lang="en-US" altLang="zh-CN" sz="2800"/>
          </a:p>
        </p:txBody>
      </p:sp>
      <p:sp>
        <p:nvSpPr>
          <p:cNvPr id="10" name="椭圆 9"/>
          <p:cNvSpPr/>
          <p:nvPr/>
        </p:nvSpPr>
        <p:spPr>
          <a:xfrm>
            <a:off x="9639935" y="462343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7</a:t>
            </a:r>
            <a:endParaRPr lang="en-US" altLang="zh-CN" sz="2800"/>
          </a:p>
        </p:txBody>
      </p:sp>
      <p:sp>
        <p:nvSpPr>
          <p:cNvPr id="11" name="椭圆 10"/>
          <p:cNvSpPr/>
          <p:nvPr/>
        </p:nvSpPr>
        <p:spPr>
          <a:xfrm>
            <a:off x="8262620" y="550418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1</a:t>
            </a:r>
            <a:endParaRPr lang="en-US" altLang="zh-CN" sz="2800"/>
          </a:p>
        </p:txBody>
      </p:sp>
      <p:sp>
        <p:nvSpPr>
          <p:cNvPr id="12" name="椭圆 11"/>
          <p:cNvSpPr/>
          <p:nvPr/>
        </p:nvSpPr>
        <p:spPr>
          <a:xfrm>
            <a:off x="6800215" y="462343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2</a:t>
            </a:r>
            <a:endParaRPr lang="en-US" altLang="zh-CN" sz="2800"/>
          </a:p>
        </p:txBody>
      </p:sp>
      <p:cxnSp>
        <p:nvCxnSpPr>
          <p:cNvPr id="15" name="直接箭头连接符 14"/>
          <p:cNvCxnSpPr/>
          <p:nvPr/>
        </p:nvCxnSpPr>
        <p:spPr>
          <a:xfrm>
            <a:off x="4582795" y="344233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19165" y="344233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7451090" y="2780030"/>
            <a:ext cx="586105" cy="39243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8902065" y="2779395"/>
            <a:ext cx="594360" cy="34036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7029450" y="3859530"/>
            <a:ext cx="0" cy="575945"/>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9909175" y="3931285"/>
            <a:ext cx="10160" cy="58928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8949690" y="5163185"/>
            <a:ext cx="498475" cy="35306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7468235" y="5196840"/>
            <a:ext cx="625475" cy="319405"/>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p:cNvCxnSpPr/>
          <p:nvPr/>
        </p:nvCxnSpPr>
        <p:spPr>
          <a:xfrm rot="16200000" flipH="1">
            <a:off x="5586110" y="1773540"/>
            <a:ext cx="78740" cy="2808000"/>
          </a:xfrm>
          <a:prstGeom prst="curvedConnector3">
            <a:avLst>
              <a:gd name="adj1" fmla="val -1011290"/>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9" name="曲线连接符 28"/>
          <p:cNvCxnSpPr/>
          <p:nvPr/>
        </p:nvCxnSpPr>
        <p:spPr>
          <a:xfrm rot="16200000" flipH="1">
            <a:off x="8450580" y="1789430"/>
            <a:ext cx="78740" cy="2715895"/>
          </a:xfrm>
          <a:prstGeom prst="curvedConnector3">
            <a:avLst>
              <a:gd name="adj1" fmla="val -1723790"/>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曲线连接符 30"/>
          <p:cNvCxnSpPr/>
          <p:nvPr/>
        </p:nvCxnSpPr>
        <p:spPr>
          <a:xfrm rot="16200000" flipH="1">
            <a:off x="7021672" y="4454438"/>
            <a:ext cx="72000" cy="2592000"/>
          </a:xfrm>
          <a:prstGeom prst="curvedConnector3">
            <a:avLst>
              <a:gd name="adj1" fmla="val -1723790"/>
            </a:avLst>
          </a:prstGeom>
          <a:ln w="28575" cmpd="sng">
            <a:solidFill>
              <a:schemeClr val="accent2"/>
            </a:solidFill>
            <a:prstDash val="solid"/>
            <a:tailEnd type="arrow"/>
          </a:ln>
          <a:scene3d>
            <a:camera prst="orthographicFront">
              <a:rot lat="0" lon="0" rev="72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3" name="曲线连接符 32"/>
          <p:cNvCxnSpPr/>
          <p:nvPr/>
        </p:nvCxnSpPr>
        <p:spPr>
          <a:xfrm rot="16200000" flipH="1">
            <a:off x="10013607" y="4470108"/>
            <a:ext cx="78740" cy="2607259"/>
          </a:xfrm>
          <a:prstGeom prst="curvedConnector3">
            <a:avLst>
              <a:gd name="adj1" fmla="val -1723790"/>
            </a:avLst>
          </a:prstGeom>
          <a:ln w="28575" cmpd="sng">
            <a:solidFill>
              <a:schemeClr val="accent2"/>
            </a:solidFill>
            <a:prstDash val="solid"/>
            <a:tailEnd type="arrow"/>
          </a:ln>
          <a:scene3d>
            <a:camera prst="orthographicFront">
              <a:rot lat="0" lon="0" rev="144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4" name="曲线连接符 33"/>
          <p:cNvCxnSpPr>
            <a:stCxn id="2" idx="7"/>
            <a:endCxn id="4" idx="1"/>
          </p:cNvCxnSpPr>
          <p:nvPr/>
        </p:nvCxnSpPr>
        <p:spPr>
          <a:xfrm rot="16200000">
            <a:off x="4978718" y="2698433"/>
            <a:ext cx="3175" cy="1105535"/>
          </a:xfrm>
          <a:prstGeom prst="curvedConnector3">
            <a:avLst>
              <a:gd name="adj1" fmla="val 10040000"/>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4" idx="7"/>
            <a:endCxn id="5" idx="1"/>
          </p:cNvCxnSpPr>
          <p:nvPr/>
        </p:nvCxnSpPr>
        <p:spPr>
          <a:xfrm rot="16200000">
            <a:off x="6432233" y="2732723"/>
            <a:ext cx="3175" cy="1036955"/>
          </a:xfrm>
          <a:prstGeom prst="curvedConnector3">
            <a:avLst>
              <a:gd name="adj1" fmla="val 10040000"/>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5" idx="7"/>
            <a:endCxn id="7" idx="2"/>
          </p:cNvCxnSpPr>
          <p:nvPr/>
        </p:nvCxnSpPr>
        <p:spPr>
          <a:xfrm rot="16200000">
            <a:off x="7466965" y="2426335"/>
            <a:ext cx="690880" cy="958850"/>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9" name="曲线连接符 38"/>
          <p:cNvCxnSpPr/>
          <p:nvPr/>
        </p:nvCxnSpPr>
        <p:spPr>
          <a:xfrm>
            <a:off x="8759825" y="2560320"/>
            <a:ext cx="958850" cy="690880"/>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3" name="曲线连接符 42"/>
          <p:cNvCxnSpPr/>
          <p:nvPr/>
        </p:nvCxnSpPr>
        <p:spPr>
          <a:xfrm rot="5400000">
            <a:off x="9008110" y="4957445"/>
            <a:ext cx="610870" cy="1107440"/>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9" idx="6"/>
            <a:endCxn id="10" idx="6"/>
          </p:cNvCxnSpPr>
          <p:nvPr/>
        </p:nvCxnSpPr>
        <p:spPr>
          <a:xfrm>
            <a:off x="10251440" y="3442335"/>
            <a:ext cx="3175" cy="1450975"/>
          </a:xfrm>
          <a:prstGeom prst="curvedConnector3">
            <a:avLst>
              <a:gd name="adj1" fmla="val 7500000"/>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6" name="曲线连接符 45"/>
          <p:cNvCxnSpPr/>
          <p:nvPr/>
        </p:nvCxnSpPr>
        <p:spPr>
          <a:xfrm rot="16200000" flipH="1">
            <a:off x="8649335" y="1772920"/>
            <a:ext cx="78740" cy="2715895"/>
          </a:xfrm>
          <a:prstGeom prst="curvedConnector3">
            <a:avLst>
              <a:gd name="adj1" fmla="val -1723790"/>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7" name="曲线连接符 46"/>
          <p:cNvCxnSpPr/>
          <p:nvPr/>
        </p:nvCxnSpPr>
        <p:spPr>
          <a:xfrm rot="16200000" flipH="1">
            <a:off x="9925342" y="4597108"/>
            <a:ext cx="78740" cy="2607259"/>
          </a:xfrm>
          <a:prstGeom prst="curvedConnector3">
            <a:avLst>
              <a:gd name="adj1" fmla="val -1723790"/>
            </a:avLst>
          </a:prstGeom>
          <a:ln w="28575" cmpd="sng">
            <a:solidFill>
              <a:schemeClr val="accent2"/>
            </a:solidFill>
            <a:prstDash val="solid"/>
            <a:tailEnd type="arrow"/>
          </a:ln>
          <a:scene3d>
            <a:camera prst="orthographicFront">
              <a:rot lat="0" lon="0" rev="144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6" name="曲线连接符 5"/>
          <p:cNvCxnSpPr/>
          <p:nvPr/>
        </p:nvCxnSpPr>
        <p:spPr>
          <a:xfrm rot="16200000" flipH="1">
            <a:off x="7148672" y="4581438"/>
            <a:ext cx="72000" cy="2592000"/>
          </a:xfrm>
          <a:prstGeom prst="curvedConnector3">
            <a:avLst>
              <a:gd name="adj1" fmla="val -1723790"/>
            </a:avLst>
          </a:prstGeom>
          <a:ln w="28575" cmpd="sng">
            <a:solidFill>
              <a:schemeClr val="accent2"/>
            </a:solidFill>
            <a:prstDash val="solid"/>
            <a:tailEnd type="arrow"/>
          </a:ln>
          <a:scene3d>
            <a:camera prst="orthographicFront">
              <a:rot lat="0" lon="0" rev="72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8" name="曲线连接符 7"/>
          <p:cNvCxnSpPr/>
          <p:nvPr/>
        </p:nvCxnSpPr>
        <p:spPr>
          <a:xfrm rot="10800000">
            <a:off x="6743700" y="3500120"/>
            <a:ext cx="3175" cy="1450975"/>
          </a:xfrm>
          <a:prstGeom prst="curvedConnector3">
            <a:avLst>
              <a:gd name="adj1" fmla="val 7600000"/>
            </a:avLst>
          </a:prstGeom>
          <a:ln w="28575" cmpd="sng">
            <a:solidFill>
              <a:schemeClr val="accent1"/>
            </a:solidFill>
            <a:prstDash val="solid"/>
            <a:tailEnd type="arrow" w="med" len="med"/>
          </a:ln>
        </p:spPr>
        <p:style>
          <a:lnRef idx="1">
            <a:schemeClr val="accent6"/>
          </a:lnRef>
          <a:fillRef idx="0">
            <a:schemeClr val="accent6"/>
          </a:fillRef>
          <a:effectRef idx="0">
            <a:schemeClr val="accent6"/>
          </a:effectRef>
          <a:fontRef idx="minor">
            <a:schemeClr val="tx1"/>
          </a:fontRef>
        </p:style>
      </p:cxnSp>
      <p:cxnSp>
        <p:nvCxnSpPr>
          <p:cNvPr id="13" name="曲线连接符 12"/>
          <p:cNvCxnSpPr/>
          <p:nvPr/>
        </p:nvCxnSpPr>
        <p:spPr>
          <a:xfrm rot="10800000">
            <a:off x="7133590" y="5250815"/>
            <a:ext cx="1001395" cy="689610"/>
          </a:xfrm>
          <a:prstGeom prst="curvedConnector2">
            <a:avLst/>
          </a:prstGeom>
          <a:ln w="28575"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78486" y="419100"/>
            <a:ext cx="3787775" cy="706755"/>
          </a:xfrm>
          <a:prstGeom prst="rect">
            <a:avLst/>
          </a:prstGeom>
          <a:noFill/>
        </p:spPr>
        <p:txBody>
          <a:bodyPr wrap="none" rtlCol="0">
            <a:spAutoFit/>
          </a:bodyPr>
          <a:p>
            <a:pPr algn="ctr"/>
            <a:r>
              <a:rPr lang="en-US" altLang="zh-CN" sz="4000" b="1">
                <a:solidFill>
                  <a:schemeClr val="bg1"/>
                </a:solidFill>
                <a:sym typeface="+mn-ea"/>
              </a:rPr>
              <a:t>142. </a:t>
            </a:r>
            <a:r>
              <a:rPr lang="zh-CN" altLang="en-US" sz="4000" b="1">
                <a:solidFill>
                  <a:schemeClr val="bg1"/>
                </a:solidFill>
                <a:sym typeface="+mn-ea"/>
              </a:rPr>
              <a:t>环型链表 II</a:t>
            </a:r>
            <a:endParaRPr lang="zh-CN" altLang="en-US" sz="4000" b="1">
              <a:solidFill>
                <a:schemeClr val="bg1"/>
              </a:solidFill>
              <a:sym typeface="+mn-ea"/>
            </a:endParaRPr>
          </a:p>
        </p:txBody>
      </p:sp>
      <p:sp>
        <p:nvSpPr>
          <p:cNvPr id="23" name="文本框 22"/>
          <p:cNvSpPr txBox="1"/>
          <p:nvPr/>
        </p:nvSpPr>
        <p:spPr>
          <a:xfrm>
            <a:off x="578485" y="1197610"/>
            <a:ext cx="8263255" cy="368300"/>
          </a:xfrm>
          <a:prstGeom prst="rect">
            <a:avLst/>
          </a:prstGeom>
          <a:noFill/>
        </p:spPr>
        <p:txBody>
          <a:bodyPr wrap="none" rtlCol="0">
            <a:spAutoFit/>
          </a:bodyPr>
          <a:p>
            <a:pPr algn="l"/>
            <a:r>
              <a:rPr lang="zh-CN" altLang="en-US" b="1">
                <a:solidFill>
                  <a:schemeClr val="bg1"/>
                </a:solidFill>
              </a:rPr>
              <a:t>给定一个链表，返回链表开始入环的第一个节点。 如果链表无环，则返回 null。</a:t>
            </a:r>
            <a:endParaRPr lang="zh-CN" altLang="en-US" b="1">
              <a:solidFill>
                <a:schemeClr val="bg1"/>
              </a:solidFill>
            </a:endParaRPr>
          </a:p>
        </p:txBody>
      </p:sp>
      <p:sp>
        <p:nvSpPr>
          <p:cNvPr id="24" name="文本框 23"/>
          <p:cNvSpPr txBox="1"/>
          <p:nvPr/>
        </p:nvSpPr>
        <p:spPr>
          <a:xfrm>
            <a:off x="4748530" y="2558415"/>
            <a:ext cx="458470" cy="368300"/>
          </a:xfrm>
          <a:prstGeom prst="rect">
            <a:avLst/>
          </a:prstGeom>
          <a:noFill/>
        </p:spPr>
        <p:txBody>
          <a:bodyPr wrap="square" rtlCol="0">
            <a:spAutoFit/>
          </a:bodyPr>
          <a:p>
            <a:pPr algn="ctr"/>
            <a:r>
              <a:rPr lang="en-US" altLang="zh-CN" b="1">
                <a:solidFill>
                  <a:schemeClr val="bg1"/>
                </a:solidFill>
              </a:rPr>
              <a:t>1</a:t>
            </a:r>
            <a:endParaRPr lang="en-US" altLang="zh-CN" b="1">
              <a:solidFill>
                <a:schemeClr val="bg1"/>
              </a:solidFill>
            </a:endParaRPr>
          </a:p>
        </p:txBody>
      </p:sp>
      <p:sp>
        <p:nvSpPr>
          <p:cNvPr id="25" name="文本框 24"/>
          <p:cNvSpPr txBox="1"/>
          <p:nvPr/>
        </p:nvSpPr>
        <p:spPr>
          <a:xfrm>
            <a:off x="9460865" y="5566410"/>
            <a:ext cx="458470" cy="368300"/>
          </a:xfrm>
          <a:prstGeom prst="rect">
            <a:avLst/>
          </a:prstGeom>
          <a:noFill/>
        </p:spPr>
        <p:txBody>
          <a:bodyPr wrap="square" rtlCol="0">
            <a:spAutoFit/>
          </a:bodyPr>
          <a:p>
            <a:pPr algn="ctr"/>
            <a:r>
              <a:rPr lang="en-US" altLang="zh-CN" b="1">
                <a:solidFill>
                  <a:schemeClr val="bg1"/>
                </a:solidFill>
              </a:rPr>
              <a:t>6</a:t>
            </a:r>
            <a:endParaRPr lang="en-US" altLang="zh-CN" b="1">
              <a:solidFill>
                <a:schemeClr val="bg1"/>
              </a:solidFill>
            </a:endParaRPr>
          </a:p>
        </p:txBody>
      </p:sp>
      <p:sp>
        <p:nvSpPr>
          <p:cNvPr id="26" name="文本框 25"/>
          <p:cNvSpPr txBox="1"/>
          <p:nvPr/>
        </p:nvSpPr>
        <p:spPr>
          <a:xfrm>
            <a:off x="10454005" y="3931285"/>
            <a:ext cx="458470" cy="368300"/>
          </a:xfrm>
          <a:prstGeom prst="rect">
            <a:avLst/>
          </a:prstGeom>
          <a:noFill/>
        </p:spPr>
        <p:txBody>
          <a:bodyPr wrap="square" rtlCol="0">
            <a:spAutoFit/>
          </a:bodyPr>
          <a:p>
            <a:pPr algn="ctr"/>
            <a:r>
              <a:rPr lang="en-US" altLang="zh-CN" b="1">
                <a:solidFill>
                  <a:schemeClr val="bg1"/>
                </a:solidFill>
              </a:rPr>
              <a:t>5</a:t>
            </a:r>
            <a:endParaRPr lang="en-US" altLang="zh-CN" b="1">
              <a:solidFill>
                <a:schemeClr val="bg1"/>
              </a:solidFill>
            </a:endParaRPr>
          </a:p>
        </p:txBody>
      </p:sp>
      <p:sp>
        <p:nvSpPr>
          <p:cNvPr id="28" name="文本框 27"/>
          <p:cNvSpPr txBox="1"/>
          <p:nvPr/>
        </p:nvSpPr>
        <p:spPr>
          <a:xfrm>
            <a:off x="9152890" y="2376170"/>
            <a:ext cx="458470" cy="368300"/>
          </a:xfrm>
          <a:prstGeom prst="rect">
            <a:avLst/>
          </a:prstGeom>
          <a:noFill/>
        </p:spPr>
        <p:txBody>
          <a:bodyPr wrap="square" rtlCol="0">
            <a:spAutoFit/>
          </a:bodyPr>
          <a:p>
            <a:pPr algn="ctr"/>
            <a:r>
              <a:rPr lang="en-US" altLang="zh-CN" b="1">
                <a:solidFill>
                  <a:schemeClr val="bg1"/>
                </a:solidFill>
              </a:rPr>
              <a:t>4</a:t>
            </a:r>
            <a:endParaRPr lang="en-US" altLang="zh-CN" b="1">
              <a:solidFill>
                <a:schemeClr val="bg1"/>
              </a:solidFill>
            </a:endParaRPr>
          </a:p>
        </p:txBody>
      </p:sp>
      <p:sp>
        <p:nvSpPr>
          <p:cNvPr id="30" name="文本框 29"/>
          <p:cNvSpPr txBox="1"/>
          <p:nvPr/>
        </p:nvSpPr>
        <p:spPr>
          <a:xfrm>
            <a:off x="7301865" y="2447925"/>
            <a:ext cx="458470" cy="368300"/>
          </a:xfrm>
          <a:prstGeom prst="rect">
            <a:avLst/>
          </a:prstGeom>
          <a:noFill/>
        </p:spPr>
        <p:txBody>
          <a:bodyPr wrap="square" rtlCol="0">
            <a:spAutoFit/>
          </a:bodyPr>
          <a:p>
            <a:pPr algn="ctr"/>
            <a:r>
              <a:rPr lang="en-US" altLang="zh-CN" b="1">
                <a:solidFill>
                  <a:schemeClr val="bg1"/>
                </a:solidFill>
              </a:rPr>
              <a:t>3</a:t>
            </a:r>
            <a:endParaRPr lang="en-US" altLang="zh-CN" b="1">
              <a:solidFill>
                <a:schemeClr val="bg1"/>
              </a:solidFill>
            </a:endParaRPr>
          </a:p>
        </p:txBody>
      </p:sp>
      <p:sp>
        <p:nvSpPr>
          <p:cNvPr id="32" name="文本框 31"/>
          <p:cNvSpPr txBox="1"/>
          <p:nvPr/>
        </p:nvSpPr>
        <p:spPr>
          <a:xfrm>
            <a:off x="6131560" y="2559685"/>
            <a:ext cx="458470" cy="368300"/>
          </a:xfrm>
          <a:prstGeom prst="rect">
            <a:avLst/>
          </a:prstGeom>
          <a:noFill/>
        </p:spPr>
        <p:txBody>
          <a:bodyPr wrap="square" rtlCol="0">
            <a:spAutoFit/>
          </a:bodyPr>
          <a:p>
            <a:pPr algn="ctr"/>
            <a:r>
              <a:rPr lang="en-US" altLang="zh-CN" b="1">
                <a:solidFill>
                  <a:schemeClr val="bg1"/>
                </a:solidFill>
              </a:rPr>
              <a:t>2</a:t>
            </a:r>
            <a:endParaRPr lang="en-US" altLang="zh-CN" b="1">
              <a:solidFill>
                <a:schemeClr val="bg1"/>
              </a:solidFill>
            </a:endParaRPr>
          </a:p>
        </p:txBody>
      </p:sp>
      <p:sp>
        <p:nvSpPr>
          <p:cNvPr id="36" name="文本框 35"/>
          <p:cNvSpPr txBox="1"/>
          <p:nvPr/>
        </p:nvSpPr>
        <p:spPr>
          <a:xfrm>
            <a:off x="6088380" y="4023360"/>
            <a:ext cx="458470" cy="368300"/>
          </a:xfrm>
          <a:prstGeom prst="rect">
            <a:avLst/>
          </a:prstGeom>
          <a:noFill/>
        </p:spPr>
        <p:txBody>
          <a:bodyPr wrap="square" rtlCol="0">
            <a:spAutoFit/>
          </a:bodyPr>
          <a:p>
            <a:pPr algn="ctr"/>
            <a:r>
              <a:rPr lang="en-US" altLang="zh-CN" b="1">
                <a:solidFill>
                  <a:schemeClr val="bg1"/>
                </a:solidFill>
              </a:rPr>
              <a:t>2</a:t>
            </a:r>
            <a:endParaRPr lang="en-US" altLang="zh-CN" b="1">
              <a:solidFill>
                <a:schemeClr val="bg1"/>
              </a:solidFill>
            </a:endParaRPr>
          </a:p>
        </p:txBody>
      </p:sp>
      <p:sp>
        <p:nvSpPr>
          <p:cNvPr id="40" name="文本框 39"/>
          <p:cNvSpPr txBox="1"/>
          <p:nvPr/>
        </p:nvSpPr>
        <p:spPr>
          <a:xfrm>
            <a:off x="7087870" y="5621655"/>
            <a:ext cx="458470" cy="368300"/>
          </a:xfrm>
          <a:prstGeom prst="rect">
            <a:avLst/>
          </a:prstGeom>
          <a:noFill/>
        </p:spPr>
        <p:txBody>
          <a:bodyPr wrap="square" rtlCol="0">
            <a:spAutoFit/>
          </a:bodyPr>
          <a:p>
            <a:pPr algn="ctr"/>
            <a:r>
              <a:rPr lang="en-US" altLang="zh-CN" b="1">
                <a:solidFill>
                  <a:schemeClr val="bg1"/>
                </a:solidFill>
              </a:rPr>
              <a:t>1</a:t>
            </a:r>
            <a:endParaRPr lang="en-US" altLang="zh-CN" b="1">
              <a:solidFill>
                <a:schemeClr val="bg1"/>
              </a:solidFill>
            </a:endParaRPr>
          </a:p>
        </p:txBody>
      </p:sp>
      <p:sp>
        <p:nvSpPr>
          <p:cNvPr id="41" name="文本框 40"/>
          <p:cNvSpPr txBox="1"/>
          <p:nvPr/>
        </p:nvSpPr>
        <p:spPr>
          <a:xfrm>
            <a:off x="578485" y="1892935"/>
            <a:ext cx="3662045" cy="1476375"/>
          </a:xfrm>
          <a:prstGeom prst="rect">
            <a:avLst/>
          </a:prstGeom>
          <a:noFill/>
        </p:spPr>
        <p:txBody>
          <a:bodyPr wrap="none" rtlCol="0">
            <a:spAutoFit/>
          </a:bodyPr>
          <a:p>
            <a:pPr algn="l"/>
            <a:r>
              <a:rPr lang="zh-CN" altLang="en-US" b="1">
                <a:solidFill>
                  <a:schemeClr val="bg1"/>
                </a:solidFill>
              </a:rPr>
              <a:t>解法：</a:t>
            </a:r>
            <a:endParaRPr lang="en-US" altLang="zh-CN" b="1">
              <a:solidFill>
                <a:schemeClr val="bg1"/>
              </a:solidFill>
            </a:endParaRPr>
          </a:p>
          <a:p>
            <a:pPr algn="l"/>
            <a:r>
              <a:rPr lang="en-US" altLang="zh-CN" b="1">
                <a:solidFill>
                  <a:schemeClr val="bg1"/>
                </a:solidFill>
              </a:rPr>
              <a:t>1.</a:t>
            </a:r>
            <a:r>
              <a:rPr lang="zh-CN" altLang="en-US" b="1">
                <a:solidFill>
                  <a:schemeClr val="bg1"/>
                </a:solidFill>
              </a:rPr>
              <a:t>把环外节点依次合并到环内</a:t>
            </a:r>
            <a:endParaRPr lang="zh-CN" altLang="en-US" b="1">
              <a:solidFill>
                <a:schemeClr val="bg1"/>
              </a:solidFill>
            </a:endParaRPr>
          </a:p>
          <a:p>
            <a:pPr algn="l"/>
            <a:r>
              <a:rPr lang="en-US" altLang="zh-CN" b="1">
                <a:solidFill>
                  <a:schemeClr val="bg1"/>
                </a:solidFill>
              </a:rPr>
              <a:t>2.</a:t>
            </a:r>
            <a:r>
              <a:rPr lang="zh-CN" altLang="en-US" b="1">
                <a:solidFill>
                  <a:schemeClr val="bg1"/>
                </a:solidFill>
              </a:rPr>
              <a:t>快慢指针相遇的节点和</a:t>
            </a:r>
            <a:r>
              <a:rPr lang="en-US" altLang="zh-CN" b="1">
                <a:solidFill>
                  <a:schemeClr val="bg1"/>
                </a:solidFill>
              </a:rPr>
              <a:t>head</a:t>
            </a:r>
            <a:r>
              <a:rPr lang="zh-CN" altLang="en-US" b="1">
                <a:solidFill>
                  <a:schemeClr val="bg1"/>
                </a:solidFill>
              </a:rPr>
              <a:t>重叠</a:t>
            </a:r>
            <a:endParaRPr lang="zh-CN" altLang="en-US" b="1">
              <a:solidFill>
                <a:schemeClr val="bg1"/>
              </a:solidFill>
            </a:endParaRPr>
          </a:p>
          <a:p>
            <a:pPr algn="l"/>
            <a:r>
              <a:rPr lang="en-US" altLang="zh-CN" b="1">
                <a:solidFill>
                  <a:schemeClr val="bg1"/>
                </a:solidFill>
              </a:rPr>
              <a:t>3.</a:t>
            </a:r>
            <a:r>
              <a:rPr lang="zh-CN" altLang="en-US" b="1">
                <a:solidFill>
                  <a:schemeClr val="bg1"/>
                </a:solidFill>
              </a:rPr>
              <a:t>重叠节点到入环节点距离一样</a:t>
            </a:r>
            <a:endParaRPr lang="zh-CN" altLang="en-US" b="1">
              <a:solidFill>
                <a:schemeClr val="bg1"/>
              </a:solidFill>
            </a:endParaRPr>
          </a:p>
          <a:p>
            <a:pPr algn="l"/>
            <a:endParaRPr lang="zh-CN" altLang="en-US" b="1">
              <a:solidFill>
                <a:schemeClr val="bg1"/>
              </a:solidFill>
            </a:endParaRPr>
          </a:p>
        </p:txBody>
      </p:sp>
      <p:sp>
        <p:nvSpPr>
          <p:cNvPr id="48" name="文本框 47"/>
          <p:cNvSpPr txBox="1"/>
          <p:nvPr/>
        </p:nvSpPr>
        <p:spPr>
          <a:xfrm>
            <a:off x="578485" y="4893310"/>
            <a:ext cx="5455285" cy="1198880"/>
          </a:xfrm>
          <a:prstGeom prst="rect">
            <a:avLst/>
          </a:prstGeom>
          <a:noFill/>
        </p:spPr>
        <p:txBody>
          <a:bodyPr wrap="none" rtlCol="0">
            <a:spAutoFit/>
          </a:bodyPr>
          <a:p>
            <a:pPr algn="l"/>
            <a:r>
              <a:rPr lang="zh-CN" altLang="en-US" b="1">
                <a:solidFill>
                  <a:schemeClr val="bg1"/>
                </a:solidFill>
              </a:rPr>
              <a:t>因为在一个环内，快指针速度是慢指针的</a:t>
            </a:r>
            <a:r>
              <a:rPr lang="en-US" altLang="zh-CN" b="1">
                <a:solidFill>
                  <a:schemeClr val="bg1"/>
                </a:solidFill>
              </a:rPr>
              <a:t>1</a:t>
            </a:r>
            <a:r>
              <a:rPr lang="zh-CN" altLang="en-US" b="1">
                <a:solidFill>
                  <a:schemeClr val="bg1"/>
                </a:solidFill>
              </a:rPr>
              <a:t>倍，</a:t>
            </a:r>
            <a:endParaRPr lang="zh-CN" altLang="en-US" b="1">
              <a:solidFill>
                <a:schemeClr val="bg1"/>
              </a:solidFill>
            </a:endParaRPr>
          </a:p>
          <a:p>
            <a:pPr algn="l"/>
            <a:r>
              <a:rPr lang="zh-CN" altLang="en-US" b="1">
                <a:solidFill>
                  <a:schemeClr val="bg1"/>
                </a:solidFill>
              </a:rPr>
              <a:t>那么两个指针相遇的节点有且只有一个，就是起点。</a:t>
            </a:r>
            <a:endParaRPr lang="zh-CN" altLang="en-US" b="1">
              <a:solidFill>
                <a:schemeClr val="bg1"/>
              </a:solidFill>
            </a:endParaRPr>
          </a:p>
          <a:p>
            <a:pPr algn="l"/>
            <a:endParaRPr lang="zh-CN" altLang="en-US" b="1">
              <a:solidFill>
                <a:schemeClr val="bg1"/>
              </a:solidFill>
            </a:endParaRPr>
          </a:p>
          <a:p>
            <a:pPr algn="l"/>
            <a:r>
              <a:rPr lang="zh-CN" altLang="en-US" b="1">
                <a:solidFill>
                  <a:schemeClr val="bg1"/>
                </a:solidFill>
                <a:sym typeface="+mn-ea"/>
              </a:rPr>
              <a:t>所以环的</a:t>
            </a:r>
            <a:r>
              <a:rPr lang="en-US" altLang="zh-CN" b="1">
                <a:solidFill>
                  <a:schemeClr val="bg1"/>
                </a:solidFill>
                <a:sym typeface="+mn-ea"/>
              </a:rPr>
              <a:t>head</a:t>
            </a:r>
            <a:r>
              <a:rPr lang="zh-CN" altLang="en-US" b="1">
                <a:solidFill>
                  <a:schemeClr val="bg1"/>
                </a:solidFill>
                <a:sym typeface="+mn-ea"/>
              </a:rPr>
              <a:t>和快慢指针相遇节点位置相同</a:t>
            </a:r>
            <a:endParaRPr lang="zh-CN" altLang="en-US"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0.005052 -0.001944 L 0.095417 0.218519 " pathEditMode="relative" rAng="0" ptsTypes="">
                                      <p:cBhvr>
                                        <p:cTn id="6" dur="2000" fill="hold"/>
                                        <p:tgtEl>
                                          <p:spTgt spid="4"/>
                                        </p:tgtEl>
                                        <p:attrNameLst>
                                          <p:attrName>ppt_x</p:attrName>
                                          <p:attrName>ppt_y</p:attrName>
                                        </p:attrNameLst>
                                      </p:cBhvr>
                                      <p:rCtr x="56" y="116"/>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par>
                          <p:cTn id="11" fill="hold">
                            <p:stCondLst>
                              <p:cond delay="2500"/>
                            </p:stCondLst>
                            <p:childTnLst>
                              <p:par>
                                <p:cTn id="12" presetID="10" presetClass="exit" presetSubtype="0" fill="hold" nodeType="afterEffect">
                                  <p:stCondLst>
                                    <p:cond delay="0"/>
                                  </p:stCondLst>
                                  <p:childTnLst>
                                    <p:animEffect transition="out" filter="fade">
                                      <p:cBhvr>
                                        <p:cTn id="13" dur="500"/>
                                        <p:tgtEl>
                                          <p:spTgt spid="37"/>
                                        </p:tgtEl>
                                      </p:cBhvr>
                                    </p:animEffect>
                                    <p:set>
                                      <p:cBhvr>
                                        <p:cTn id="14" dur="1" fill="hold">
                                          <p:stCondLst>
                                            <p:cond delay="499"/>
                                          </p:stCondLst>
                                        </p:cTn>
                                        <p:tgtEl>
                                          <p:spTgt spid="37"/>
                                        </p:tgtEl>
                                        <p:attrNameLst>
                                          <p:attrName>style.visibility</p:attrName>
                                        </p:attrNameLst>
                                      </p:cBhvr>
                                      <p:to>
                                        <p:strVal val="hidden"/>
                                      </p:to>
                                    </p:set>
                                  </p:childTnLst>
                                </p:cTn>
                              </p:par>
                            </p:childTnLst>
                          </p:cTn>
                        </p:par>
                        <p:par>
                          <p:cTn id="15" fill="hold">
                            <p:stCondLst>
                              <p:cond delay="3000"/>
                            </p:stCondLst>
                            <p:childTnLst>
                              <p:par>
                                <p:cTn id="16" presetID="10" presetClass="exit" presetSubtype="0" fill="hold" grpId="0" nodeType="afterEffect">
                                  <p:stCondLst>
                                    <p:cond delay="0"/>
                                  </p:stCondLst>
                                  <p:childTnLst>
                                    <p:animEffect transition="out" filter="fade">
                                      <p:cBhvr>
                                        <p:cTn id="17" dur="500"/>
                                        <p:tgtEl>
                                          <p:spTgt spid="32"/>
                                        </p:tgtEl>
                                      </p:cBhvr>
                                    </p:animEffect>
                                    <p:set>
                                      <p:cBhvr>
                                        <p:cTn id="18" dur="1" fill="hold">
                                          <p:stCondLst>
                                            <p:cond delay="499"/>
                                          </p:stCondLst>
                                        </p:cTn>
                                        <p:tgtEl>
                                          <p:spTgt spid="32"/>
                                        </p:tgtEl>
                                        <p:attrNameLst>
                                          <p:attrName>style.visibility</p:attrName>
                                        </p:attrNameLst>
                                      </p:cBhvr>
                                      <p:to>
                                        <p:strVal val="hidden"/>
                                      </p:to>
                                    </p:set>
                                  </p:childTnLst>
                                </p:cTn>
                              </p:par>
                            </p:childTnLst>
                          </p:cTn>
                        </p:par>
                        <p:par>
                          <p:cTn id="19" fill="hold">
                            <p:stCondLst>
                              <p:cond delay="3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4000"/>
                            </p:stCondLst>
                            <p:childTnLst>
                              <p:par>
                                <p:cTn id="24" presetID="10" presetClass="entr" presetSubtype="0"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path" presetSubtype="0" accel="50000" decel="50000" fill="hold" grpId="0" nodeType="clickEffect">
                                  <p:stCondLst>
                                    <p:cond delay="0"/>
                                  </p:stCondLst>
                                  <p:childTnLst>
                                    <p:animMotion origin="layout" path="M 0.006823 0.075278 L 0.341458 0.376019 " pathEditMode="relative" rAng="0" ptsTypes="">
                                      <p:cBhvr>
                                        <p:cTn id="30" dur="2000" fill="hold"/>
                                        <p:tgtEl>
                                          <p:spTgt spid="2"/>
                                        </p:tgtEl>
                                        <p:attrNameLst>
                                          <p:attrName>ppt_x</p:attrName>
                                          <p:attrName>ppt_y</p:attrName>
                                        </p:attrNameLst>
                                      </p:cBhvr>
                                      <p:rCtr x="170" y="156"/>
                                    </p:animMotion>
                                  </p:childTnLst>
                                </p:cTn>
                              </p:par>
                            </p:childTnLst>
                          </p:cTn>
                        </p:par>
                        <p:par>
                          <p:cTn id="31" fill="hold">
                            <p:stCondLst>
                              <p:cond delay="2000"/>
                            </p:stCondLst>
                            <p:childTnLst>
                              <p:par>
                                <p:cTn id="32" presetID="10" presetClass="exit" presetSubtype="0" fill="hold" nodeType="afterEffect">
                                  <p:stCondLst>
                                    <p:cond delay="0"/>
                                  </p:stCondLst>
                                  <p:childTnLst>
                                    <p:animEffect transition="out" filter="fade">
                                      <p:cBhvr>
                                        <p:cTn id="33" dur="500"/>
                                        <p:tgtEl>
                                          <p:spTgt spid="27"/>
                                        </p:tgtEl>
                                      </p:cBhvr>
                                    </p:animEffect>
                                    <p:set>
                                      <p:cBhvr>
                                        <p:cTn id="34" dur="1" fill="hold">
                                          <p:stCondLst>
                                            <p:cond delay="499"/>
                                          </p:stCondLst>
                                        </p:cTn>
                                        <p:tgtEl>
                                          <p:spTgt spid="27"/>
                                        </p:tgtEl>
                                        <p:attrNameLst>
                                          <p:attrName>style.visibility</p:attrName>
                                        </p:attrNameLst>
                                      </p:cBhvr>
                                      <p:to>
                                        <p:strVal val="hidden"/>
                                      </p:to>
                                    </p:set>
                                  </p:childTnLst>
                                </p:cTn>
                              </p:par>
                            </p:childTnLst>
                          </p:cTn>
                        </p:par>
                        <p:par>
                          <p:cTn id="35" fill="hold">
                            <p:stCondLst>
                              <p:cond delay="2500"/>
                            </p:stCondLst>
                            <p:childTnLst>
                              <p:par>
                                <p:cTn id="36" presetID="10" presetClass="exit" presetSubtype="0" fill="hold" nodeType="after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childTnLst>
                          </p:cTn>
                        </p:par>
                        <p:par>
                          <p:cTn id="39" fill="hold">
                            <p:stCondLst>
                              <p:cond delay="3000"/>
                            </p:stCondLst>
                            <p:childTnLst>
                              <p:par>
                                <p:cTn id="40" presetID="10" presetClass="exit" presetSubtype="0" fill="hold" nodeType="afterEffect">
                                  <p:stCondLst>
                                    <p:cond delay="0"/>
                                  </p:stCondLst>
                                  <p:childTnLst>
                                    <p:animEffect transition="out" filter="fade">
                                      <p:cBhvr>
                                        <p:cTn id="41" dur="500"/>
                                        <p:tgtEl>
                                          <p:spTgt spid="34"/>
                                        </p:tgtEl>
                                      </p:cBhvr>
                                    </p:animEffect>
                                    <p:set>
                                      <p:cBhvr>
                                        <p:cTn id="42" dur="1" fill="hold">
                                          <p:stCondLst>
                                            <p:cond delay="499"/>
                                          </p:stCondLst>
                                        </p:cTn>
                                        <p:tgtEl>
                                          <p:spTgt spid="34"/>
                                        </p:tgtEl>
                                        <p:attrNameLst>
                                          <p:attrName>style.visibility</p:attrName>
                                        </p:attrNameLst>
                                      </p:cBhvr>
                                      <p:to>
                                        <p:strVal val="hidden"/>
                                      </p:to>
                                    </p:set>
                                  </p:childTnLst>
                                </p:cTn>
                              </p:par>
                            </p:childTnLst>
                          </p:cTn>
                        </p:par>
                        <p:par>
                          <p:cTn id="43" fill="hold">
                            <p:stCondLst>
                              <p:cond delay="3500"/>
                            </p:stCondLst>
                            <p:childTnLst>
                              <p:par>
                                <p:cTn id="44" presetID="10" presetClass="exit" presetSubtype="0" fill="hold" grpId="0" nodeType="afterEffect">
                                  <p:stCondLst>
                                    <p:cond delay="0"/>
                                  </p:stCondLst>
                                  <p:childTnLst>
                                    <p:animEffect transition="out" filter="fade">
                                      <p:cBhvr>
                                        <p:cTn id="45" dur="500"/>
                                        <p:tgtEl>
                                          <p:spTgt spid="24"/>
                                        </p:tgtEl>
                                      </p:cBhvr>
                                    </p:animEffect>
                                    <p:set>
                                      <p:cBhvr>
                                        <p:cTn id="46" dur="1" fill="hold">
                                          <p:stCondLst>
                                            <p:cond delay="499"/>
                                          </p:stCondLst>
                                        </p:cTn>
                                        <p:tgtEl>
                                          <p:spTgt spid="24"/>
                                        </p:tgtEl>
                                        <p:attrNameLst>
                                          <p:attrName>style.visibility</p:attrName>
                                        </p:attrNameLst>
                                      </p:cBhvr>
                                      <p:to>
                                        <p:strVal val="hidden"/>
                                      </p:to>
                                    </p:se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par>
                          <p:cTn id="51" fill="hold">
                            <p:stCondLst>
                              <p:cond delay="4500"/>
                            </p:stCondLst>
                            <p:childTnLst>
                              <p:par>
                                <p:cTn id="52" presetID="10" presetClass="entr" presetSubtype="0"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bldLvl="0" animBg="1"/>
      <p:bldP spid="40" grpId="0"/>
      <p:bldP spid="36" grpId="0"/>
      <p:bldP spid="24"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8" name="文本框 7"/>
          <p:cNvSpPr txBox="1"/>
          <p:nvPr/>
        </p:nvSpPr>
        <p:spPr>
          <a:xfrm>
            <a:off x="578485" y="1892935"/>
            <a:ext cx="11419205" cy="1476375"/>
          </a:xfrm>
          <a:prstGeom prst="rect">
            <a:avLst/>
          </a:prstGeom>
          <a:noFill/>
        </p:spPr>
        <p:txBody>
          <a:bodyPr wrap="none" rtlCol="0">
            <a:spAutoFit/>
          </a:bodyPr>
          <a:p>
            <a:pPr algn="l"/>
            <a:r>
              <a:rPr lang="zh-CN" altLang="en-US" b="1">
                <a:solidFill>
                  <a:schemeClr val="bg1"/>
                </a:solidFill>
              </a:rPr>
              <a:t>两种解法：</a:t>
            </a:r>
            <a:endParaRPr lang="zh-CN" altLang="en-US" b="1">
              <a:solidFill>
                <a:schemeClr val="bg1"/>
              </a:solidFill>
            </a:endParaRPr>
          </a:p>
          <a:p>
            <a:pPr algn="l"/>
            <a:r>
              <a:rPr lang="en-US" altLang="zh-CN" b="1">
                <a:solidFill>
                  <a:schemeClr val="bg1"/>
                </a:solidFill>
              </a:rPr>
              <a:t>1</a:t>
            </a:r>
            <a:r>
              <a:rPr lang="zh-CN" altLang="en-US" b="1">
                <a:solidFill>
                  <a:schemeClr val="bg1"/>
                </a:solidFill>
              </a:rPr>
              <a:t>、使用</a:t>
            </a:r>
            <a:r>
              <a:rPr lang="en-US" altLang="zh-CN" b="1">
                <a:solidFill>
                  <a:schemeClr val="bg1"/>
                </a:solidFill>
              </a:rPr>
              <a:t>Map</a:t>
            </a:r>
            <a:endParaRPr lang="en-US" altLang="zh-CN" b="1">
              <a:solidFill>
                <a:schemeClr val="bg1"/>
              </a:solidFill>
            </a:endParaRPr>
          </a:p>
          <a:p>
            <a:pPr algn="l"/>
            <a:r>
              <a:rPr lang="en-US" altLang="zh-CN" b="1">
                <a:solidFill>
                  <a:schemeClr val="bg1"/>
                </a:solidFill>
              </a:rPr>
              <a:t>2</a:t>
            </a:r>
            <a:r>
              <a:rPr lang="zh-CN" altLang="en-US" b="1">
                <a:solidFill>
                  <a:schemeClr val="bg1"/>
                </a:solidFill>
              </a:rPr>
              <a:t>、链表相连，把 </a:t>
            </a:r>
            <a:r>
              <a:rPr lang="zh-CN" altLang="en-US" b="1">
                <a:solidFill>
                  <a:schemeClr val="bg1"/>
                </a:solidFill>
                <a:sym typeface="+mn-ea"/>
              </a:rPr>
              <a:t>headA 的尾指向 head</a:t>
            </a:r>
            <a:r>
              <a:rPr lang="en-US" altLang="zh-CN" b="1">
                <a:solidFill>
                  <a:schemeClr val="bg1"/>
                </a:solidFill>
                <a:sym typeface="+mn-ea"/>
              </a:rPr>
              <a:t>B </a:t>
            </a:r>
            <a:r>
              <a:rPr lang="zh-CN" altLang="en-US" b="1">
                <a:solidFill>
                  <a:schemeClr val="bg1"/>
                </a:solidFill>
                <a:sym typeface="+mn-ea"/>
              </a:rPr>
              <a:t>的头 </a:t>
            </a:r>
            <a:r>
              <a:rPr lang="zh-CN" altLang="en-US" b="1">
                <a:solidFill>
                  <a:schemeClr val="bg1"/>
                </a:solidFill>
              </a:rPr>
              <a:t>，转换成环形链表找第一个节点的问题，解法是通过快慢指针找</a:t>
            </a:r>
            <a:endParaRPr lang="zh-CN" altLang="en-US" b="1">
              <a:solidFill>
                <a:schemeClr val="bg1"/>
              </a:solidFill>
            </a:endParaRPr>
          </a:p>
          <a:p>
            <a:pPr algn="l"/>
            <a:r>
              <a:rPr lang="zh-CN" altLang="en-US" b="1">
                <a:solidFill>
                  <a:schemeClr val="bg1"/>
                </a:solidFill>
              </a:rPr>
              <a:t>到环的起点，再把快指针回到起点，同时变成慢指针，两个慢指针往后走，第一个相遇的节点就是链表相交节点</a:t>
            </a:r>
            <a:endParaRPr lang="zh-CN" altLang="en-US" b="1">
              <a:solidFill>
                <a:schemeClr val="bg1"/>
              </a:solidFill>
            </a:endParaRPr>
          </a:p>
          <a:p>
            <a:pPr algn="l"/>
            <a:r>
              <a:rPr lang="zh-CN" altLang="en-US" b="1">
                <a:solidFill>
                  <a:schemeClr val="bg1"/>
                </a:solidFill>
              </a:rPr>
              <a:t>      </a:t>
            </a:r>
            <a:endParaRPr lang="zh-CN" altLang="en-US" b="1">
              <a:solidFill>
                <a:schemeClr val="bg1"/>
              </a:solidFill>
            </a:endParaRPr>
          </a:p>
        </p:txBody>
      </p:sp>
      <p:sp>
        <p:nvSpPr>
          <p:cNvPr id="6" name="文本框 5"/>
          <p:cNvSpPr txBox="1"/>
          <p:nvPr/>
        </p:nvSpPr>
        <p:spPr>
          <a:xfrm>
            <a:off x="578485" y="1197610"/>
            <a:ext cx="11573510" cy="645160"/>
          </a:xfrm>
          <a:prstGeom prst="rect">
            <a:avLst/>
          </a:prstGeom>
          <a:noFill/>
        </p:spPr>
        <p:txBody>
          <a:bodyPr wrap="square" rtlCol="0">
            <a:spAutoFit/>
          </a:bodyPr>
          <a:p>
            <a:pPr algn="l"/>
            <a:r>
              <a:rPr lang="zh-CN" altLang="en-US" b="1">
                <a:solidFill>
                  <a:schemeClr val="bg1"/>
                </a:solidFill>
              </a:rPr>
              <a:t>题目：给你两个单链表的头节点 headA 和 headB ，请你找出并返回两个单链表相交的起始节点。如果两个链表没有交点，返回 null 。</a:t>
            </a:r>
            <a:endParaRPr lang="zh-CN" altLang="en-US" b="1">
              <a:solidFill>
                <a:schemeClr val="bg1"/>
              </a:solidFill>
            </a:endParaRPr>
          </a:p>
        </p:txBody>
      </p:sp>
      <p:sp>
        <p:nvSpPr>
          <p:cNvPr id="14" name="文本框 13"/>
          <p:cNvSpPr txBox="1"/>
          <p:nvPr/>
        </p:nvSpPr>
        <p:spPr>
          <a:xfrm>
            <a:off x="578486" y="419100"/>
            <a:ext cx="5437505" cy="706755"/>
          </a:xfrm>
          <a:prstGeom prst="rect">
            <a:avLst/>
          </a:prstGeom>
          <a:noFill/>
        </p:spPr>
        <p:txBody>
          <a:bodyPr wrap="none" rtlCol="0">
            <a:spAutoFit/>
          </a:bodyPr>
          <a:p>
            <a:pPr algn="l"/>
            <a:r>
              <a:rPr sz="4000" b="1">
                <a:solidFill>
                  <a:schemeClr val="bg1"/>
                </a:solidFill>
                <a:sym typeface="+mn-ea"/>
              </a:rPr>
              <a:t>面试题 02.07. 链表相交</a:t>
            </a:r>
            <a:endParaRPr sz="4000" b="1">
              <a:solidFill>
                <a:schemeClr val="bg1"/>
              </a:solidFill>
              <a:sym typeface="+mn-ea"/>
            </a:endParaRPr>
          </a:p>
        </p:txBody>
      </p:sp>
      <p:sp>
        <p:nvSpPr>
          <p:cNvPr id="3" name="椭圆 2"/>
          <p:cNvSpPr/>
          <p:nvPr/>
        </p:nvSpPr>
        <p:spPr>
          <a:xfrm>
            <a:off x="1628775" y="343979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1</a:t>
            </a:r>
            <a:endParaRPr lang="en-US" altLang="zh-CN" sz="2800"/>
          </a:p>
        </p:txBody>
      </p:sp>
      <p:sp>
        <p:nvSpPr>
          <p:cNvPr id="35" name="椭圆 34"/>
          <p:cNvSpPr/>
          <p:nvPr/>
        </p:nvSpPr>
        <p:spPr>
          <a:xfrm>
            <a:off x="3097530" y="343979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2</a:t>
            </a:r>
            <a:endParaRPr lang="en-US" altLang="zh-CN" sz="2800"/>
          </a:p>
        </p:txBody>
      </p:sp>
      <p:sp>
        <p:nvSpPr>
          <p:cNvPr id="36" name="椭圆 35"/>
          <p:cNvSpPr/>
          <p:nvPr/>
        </p:nvSpPr>
        <p:spPr>
          <a:xfrm>
            <a:off x="4558030" y="343979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3</a:t>
            </a:r>
            <a:endParaRPr lang="en-US" altLang="zh-CN" sz="2800"/>
          </a:p>
        </p:txBody>
      </p:sp>
      <p:cxnSp>
        <p:nvCxnSpPr>
          <p:cNvPr id="40" name="直接箭头连接符 39"/>
          <p:cNvCxnSpPr/>
          <p:nvPr/>
        </p:nvCxnSpPr>
        <p:spPr>
          <a:xfrm>
            <a:off x="2310130" y="3709670"/>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3746500" y="3709670"/>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193030" y="3875405"/>
            <a:ext cx="760095" cy="41910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3097530" y="50012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7</a:t>
            </a:r>
            <a:endParaRPr lang="en-US" altLang="zh-CN" sz="2800"/>
          </a:p>
        </p:txBody>
      </p:sp>
      <p:sp>
        <p:nvSpPr>
          <p:cNvPr id="52" name="椭圆 51"/>
          <p:cNvSpPr/>
          <p:nvPr/>
        </p:nvSpPr>
        <p:spPr>
          <a:xfrm>
            <a:off x="4558030" y="500126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8</a:t>
            </a:r>
            <a:endParaRPr lang="en-US" altLang="zh-CN" sz="2800"/>
          </a:p>
        </p:txBody>
      </p:sp>
      <p:cxnSp>
        <p:nvCxnSpPr>
          <p:cNvPr id="54" name="直接箭头连接符 53"/>
          <p:cNvCxnSpPr/>
          <p:nvPr/>
        </p:nvCxnSpPr>
        <p:spPr>
          <a:xfrm>
            <a:off x="3746500" y="5271135"/>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5193030" y="4686300"/>
            <a:ext cx="723265" cy="437515"/>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6005195" y="422084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4</a:t>
            </a:r>
            <a:endParaRPr lang="en-US" altLang="zh-CN" sz="2800"/>
          </a:p>
        </p:txBody>
      </p:sp>
      <p:sp>
        <p:nvSpPr>
          <p:cNvPr id="60" name="椭圆 59"/>
          <p:cNvSpPr/>
          <p:nvPr/>
        </p:nvSpPr>
        <p:spPr>
          <a:xfrm>
            <a:off x="7452360" y="422084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5</a:t>
            </a:r>
            <a:endParaRPr lang="en-US" altLang="zh-CN" sz="2800"/>
          </a:p>
        </p:txBody>
      </p:sp>
      <p:sp>
        <p:nvSpPr>
          <p:cNvPr id="61" name="椭圆 60"/>
          <p:cNvSpPr/>
          <p:nvPr/>
        </p:nvSpPr>
        <p:spPr>
          <a:xfrm>
            <a:off x="8871585" y="422084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t>6</a:t>
            </a:r>
            <a:endParaRPr lang="en-US" altLang="zh-CN" sz="2800"/>
          </a:p>
        </p:txBody>
      </p:sp>
      <p:cxnSp>
        <p:nvCxnSpPr>
          <p:cNvPr id="62" name="直接箭头连接符 61"/>
          <p:cNvCxnSpPr/>
          <p:nvPr/>
        </p:nvCxnSpPr>
        <p:spPr>
          <a:xfrm>
            <a:off x="6658610" y="4490720"/>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8110855" y="4490720"/>
            <a:ext cx="648000" cy="0"/>
          </a:xfrm>
          <a:prstGeom prst="straightConnector1">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4" name="曲线连接符 63"/>
          <p:cNvCxnSpPr>
            <a:stCxn id="61" idx="4"/>
            <a:endCxn id="51" idx="4"/>
          </p:cNvCxnSpPr>
          <p:nvPr/>
        </p:nvCxnSpPr>
        <p:spPr>
          <a:xfrm rot="5400000">
            <a:off x="5864225" y="2263775"/>
            <a:ext cx="780415" cy="5774055"/>
          </a:xfrm>
          <a:prstGeom prst="curvedConnector3">
            <a:avLst>
              <a:gd name="adj1" fmla="val 176159"/>
            </a:avLst>
          </a:prstGeom>
          <a:ln w="28575"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7817485" y="5970270"/>
            <a:ext cx="3564255" cy="645160"/>
          </a:xfrm>
          <a:prstGeom prst="rect">
            <a:avLst/>
          </a:prstGeom>
          <a:noFill/>
        </p:spPr>
        <p:txBody>
          <a:bodyPr wrap="square" rtlCol="0">
            <a:spAutoFit/>
          </a:bodyPr>
          <a:p>
            <a:pPr algn="l"/>
            <a:r>
              <a:rPr lang="zh-CN" altLang="en-US" b="1">
                <a:solidFill>
                  <a:schemeClr val="bg1"/>
                </a:solidFill>
              </a:rPr>
              <a:t>题目要求不改变原链表，所以结束时要把 </a:t>
            </a:r>
            <a:r>
              <a:rPr lang="en-US" altLang="zh-CN" b="1">
                <a:solidFill>
                  <a:schemeClr val="bg1"/>
                </a:solidFill>
              </a:rPr>
              <a:t>6 </a:t>
            </a:r>
            <a:r>
              <a:rPr lang="zh-CN" altLang="en-US" b="1">
                <a:solidFill>
                  <a:schemeClr val="bg1"/>
                </a:solidFill>
              </a:rPr>
              <a:t>的 </a:t>
            </a:r>
            <a:r>
              <a:rPr lang="en-US" altLang="zh-CN" b="1">
                <a:solidFill>
                  <a:schemeClr val="bg1"/>
                </a:solidFill>
              </a:rPr>
              <a:t>next </a:t>
            </a:r>
            <a:r>
              <a:rPr lang="zh-CN" altLang="en-US" b="1">
                <a:solidFill>
                  <a:schemeClr val="bg1"/>
                </a:solidFill>
              </a:rPr>
              <a:t>指向 </a:t>
            </a:r>
            <a:r>
              <a:rPr lang="en-US" altLang="zh-CN" b="1">
                <a:solidFill>
                  <a:schemeClr val="bg1"/>
                </a:solidFill>
              </a:rPr>
              <a:t>null</a:t>
            </a:r>
            <a:endParaRPr lang="en-US" altLang="zh-CN" b="1">
              <a:solidFill>
                <a:schemeClr val="bg1"/>
              </a:solidFill>
            </a:endParaRPr>
          </a:p>
        </p:txBody>
      </p:sp>
      <p:sp>
        <p:nvSpPr>
          <p:cNvPr id="2" name="文本框 1"/>
          <p:cNvSpPr txBox="1"/>
          <p:nvPr/>
        </p:nvSpPr>
        <p:spPr>
          <a:xfrm>
            <a:off x="607060" y="3525520"/>
            <a:ext cx="913765" cy="368300"/>
          </a:xfrm>
          <a:prstGeom prst="rect">
            <a:avLst/>
          </a:prstGeom>
          <a:noFill/>
        </p:spPr>
        <p:txBody>
          <a:bodyPr wrap="square" rtlCol="0">
            <a:spAutoFit/>
          </a:bodyPr>
          <a:p>
            <a:pPr algn="l"/>
            <a:r>
              <a:rPr lang="en-US" altLang="zh-CN" b="1">
                <a:solidFill>
                  <a:schemeClr val="bg1"/>
                </a:solidFill>
              </a:rPr>
              <a:t>headA</a:t>
            </a:r>
            <a:endParaRPr lang="en-US" altLang="zh-CN" b="1">
              <a:solidFill>
                <a:schemeClr val="bg1"/>
              </a:solidFill>
            </a:endParaRPr>
          </a:p>
        </p:txBody>
      </p:sp>
      <p:sp>
        <p:nvSpPr>
          <p:cNvPr id="4" name="文本框 3"/>
          <p:cNvSpPr txBox="1"/>
          <p:nvPr/>
        </p:nvSpPr>
        <p:spPr>
          <a:xfrm>
            <a:off x="607060" y="5086985"/>
            <a:ext cx="913765" cy="368300"/>
          </a:xfrm>
          <a:prstGeom prst="rect">
            <a:avLst/>
          </a:prstGeom>
          <a:noFill/>
        </p:spPr>
        <p:txBody>
          <a:bodyPr wrap="square" rtlCol="0">
            <a:spAutoFit/>
          </a:bodyPr>
          <a:p>
            <a:pPr algn="l"/>
            <a:r>
              <a:rPr lang="en-US" altLang="zh-CN" b="1">
                <a:solidFill>
                  <a:schemeClr val="bg1"/>
                </a:solidFill>
              </a:rPr>
              <a:t>headB</a:t>
            </a:r>
            <a:endParaRPr lang="en-US" altLang="zh-CN"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4"/>
                                        </p:tgtEl>
                                      </p:cBhvr>
                                    </p:animEffect>
                                    <p:set>
                                      <p:cBhvr>
                                        <p:cTn id="12" dur="1" fill="hold">
                                          <p:stCondLst>
                                            <p:cond delay="499"/>
                                          </p:stCondLst>
                                        </p:cTn>
                                        <p:tgtEl>
                                          <p:spTgt spid="64"/>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185" name="圆角矩形 184"/>
          <p:cNvSpPr/>
          <p:nvPr/>
        </p:nvSpPr>
        <p:spPr>
          <a:xfrm>
            <a:off x="5011420" y="3033395"/>
            <a:ext cx="2809875" cy="190246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流程图: 过程 17"/>
          <p:cNvSpPr/>
          <p:nvPr/>
        </p:nvSpPr>
        <p:spPr>
          <a:xfrm>
            <a:off x="6431915" y="1876425"/>
            <a:ext cx="36000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9" name="流程图: 过程 8"/>
          <p:cNvSpPr/>
          <p:nvPr/>
        </p:nvSpPr>
        <p:spPr>
          <a:xfrm>
            <a:off x="8975725" y="1876425"/>
            <a:ext cx="35941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6" name="文本框 5"/>
          <p:cNvSpPr txBox="1"/>
          <p:nvPr/>
        </p:nvSpPr>
        <p:spPr>
          <a:xfrm>
            <a:off x="478155" y="1197610"/>
            <a:ext cx="11573510" cy="645160"/>
          </a:xfrm>
          <a:prstGeom prst="rect">
            <a:avLst/>
          </a:prstGeom>
          <a:noFill/>
        </p:spPr>
        <p:txBody>
          <a:bodyPr wrap="square" rtlCol="0">
            <a:spAutoFit/>
          </a:bodyPr>
          <a:p>
            <a:pPr algn="l"/>
            <a:r>
              <a:rPr lang="zh-CN" altLang="en-US" b="1">
                <a:solidFill>
                  <a:schemeClr val="bg1"/>
                </a:solidFill>
              </a:rPr>
              <a:t>二路归并采用了分治的思想，把数组从中间分开，变成两个子数组，再把子数组拆分两个子数组，重复操作多次，直到每个数组中只有一个元素，然后再进行线性合并</a:t>
            </a:r>
            <a:endParaRPr lang="zh-CN" altLang="en-US" b="1">
              <a:solidFill>
                <a:schemeClr val="bg1"/>
              </a:solidFill>
            </a:endParaRPr>
          </a:p>
        </p:txBody>
      </p:sp>
      <p:sp>
        <p:nvSpPr>
          <p:cNvPr id="14" name="文本框 13"/>
          <p:cNvSpPr txBox="1"/>
          <p:nvPr/>
        </p:nvSpPr>
        <p:spPr>
          <a:xfrm>
            <a:off x="578486" y="419100"/>
            <a:ext cx="3234690" cy="706755"/>
          </a:xfrm>
          <a:prstGeom prst="rect">
            <a:avLst/>
          </a:prstGeom>
          <a:noFill/>
        </p:spPr>
        <p:txBody>
          <a:bodyPr wrap="none" rtlCol="0">
            <a:spAutoFit/>
          </a:bodyPr>
          <a:p>
            <a:pPr algn="l"/>
            <a:r>
              <a:rPr sz="4000" b="1">
                <a:solidFill>
                  <a:schemeClr val="bg1"/>
                </a:solidFill>
                <a:sym typeface="+mn-ea"/>
              </a:rPr>
              <a:t>二路归并排序</a:t>
            </a:r>
            <a:endParaRPr sz="4000" b="1">
              <a:solidFill>
                <a:schemeClr val="bg1"/>
              </a:solidFill>
              <a:sym typeface="+mn-ea"/>
            </a:endParaRPr>
          </a:p>
        </p:txBody>
      </p:sp>
      <p:sp>
        <p:nvSpPr>
          <p:cNvPr id="15" name="流程图: 过程 14"/>
          <p:cNvSpPr/>
          <p:nvPr/>
        </p:nvSpPr>
        <p:spPr>
          <a:xfrm>
            <a:off x="6795090" y="1876425"/>
            <a:ext cx="35941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6" name="流程图: 过程 15"/>
          <p:cNvSpPr/>
          <p:nvPr/>
        </p:nvSpPr>
        <p:spPr>
          <a:xfrm>
            <a:off x="7157675" y="1876425"/>
            <a:ext cx="35941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17" name="流程图: 过程 16"/>
          <p:cNvSpPr/>
          <p:nvPr/>
        </p:nvSpPr>
        <p:spPr>
          <a:xfrm>
            <a:off x="7520260" y="1876425"/>
            <a:ext cx="35941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9" name="流程图: 过程 18"/>
          <p:cNvSpPr/>
          <p:nvPr/>
        </p:nvSpPr>
        <p:spPr>
          <a:xfrm>
            <a:off x="7883480" y="1876425"/>
            <a:ext cx="35941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5" name="流程图: 过程 4"/>
          <p:cNvSpPr/>
          <p:nvPr/>
        </p:nvSpPr>
        <p:spPr>
          <a:xfrm>
            <a:off x="8247970" y="1876425"/>
            <a:ext cx="35941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7" name="流程图: 过程 6"/>
          <p:cNvSpPr/>
          <p:nvPr/>
        </p:nvSpPr>
        <p:spPr>
          <a:xfrm>
            <a:off x="8611825" y="1876425"/>
            <a:ext cx="35941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81" name="流程图: 过程 80"/>
          <p:cNvSpPr/>
          <p:nvPr/>
        </p:nvSpPr>
        <p:spPr>
          <a:xfrm>
            <a:off x="5897880" y="3815715"/>
            <a:ext cx="36000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84" name="流程图: 过程 83"/>
          <p:cNvSpPr/>
          <p:nvPr/>
        </p:nvSpPr>
        <p:spPr>
          <a:xfrm>
            <a:off x="5280025" y="3815715"/>
            <a:ext cx="36000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grpSp>
        <p:nvGrpSpPr>
          <p:cNvPr id="172" name="组合 171"/>
          <p:cNvGrpSpPr/>
          <p:nvPr/>
        </p:nvGrpSpPr>
        <p:grpSpPr>
          <a:xfrm>
            <a:off x="6661150" y="3211195"/>
            <a:ext cx="721995" cy="359410"/>
            <a:chOff x="10490" y="5057"/>
            <a:chExt cx="1137" cy="566"/>
          </a:xfrm>
        </p:grpSpPr>
        <p:sp>
          <p:nvSpPr>
            <p:cNvPr id="89" name="流程图: 过程 88"/>
            <p:cNvSpPr/>
            <p:nvPr/>
          </p:nvSpPr>
          <p:spPr>
            <a:xfrm>
              <a:off x="10490" y="5057"/>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90" name="流程图: 过程 89"/>
            <p:cNvSpPr/>
            <p:nvPr/>
          </p:nvSpPr>
          <p:spPr>
            <a:xfrm>
              <a:off x="11061" y="5057"/>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grpSp>
        <p:nvGrpSpPr>
          <p:cNvPr id="171" name="组合 170"/>
          <p:cNvGrpSpPr/>
          <p:nvPr/>
        </p:nvGrpSpPr>
        <p:grpSpPr>
          <a:xfrm>
            <a:off x="5478145" y="3211195"/>
            <a:ext cx="725170" cy="359410"/>
            <a:chOff x="8627" y="5057"/>
            <a:chExt cx="1142" cy="566"/>
          </a:xfrm>
        </p:grpSpPr>
        <p:sp>
          <p:nvSpPr>
            <p:cNvPr id="91" name="流程图: 过程 90"/>
            <p:cNvSpPr/>
            <p:nvPr/>
          </p:nvSpPr>
          <p:spPr>
            <a:xfrm>
              <a:off x="9203" y="5057"/>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92" name="流程图: 过程 91"/>
            <p:cNvSpPr/>
            <p:nvPr/>
          </p:nvSpPr>
          <p:spPr>
            <a:xfrm>
              <a:off x="8627" y="5057"/>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t>7</a:t>
              </a:r>
              <a:endParaRPr lang="en-US" altLang="zh-CN" sz="2000"/>
            </a:p>
          </p:txBody>
        </p:sp>
      </p:grpSp>
      <p:sp>
        <p:nvSpPr>
          <p:cNvPr id="93" name="流程图: 过程 92"/>
          <p:cNvSpPr/>
          <p:nvPr/>
        </p:nvSpPr>
        <p:spPr>
          <a:xfrm>
            <a:off x="8366125" y="4431665"/>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94" name="流程图: 过程 93"/>
          <p:cNvSpPr/>
          <p:nvPr/>
        </p:nvSpPr>
        <p:spPr>
          <a:xfrm>
            <a:off x="8726170" y="4431665"/>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95" name="流程图: 过程 94"/>
          <p:cNvSpPr/>
          <p:nvPr/>
        </p:nvSpPr>
        <p:spPr>
          <a:xfrm>
            <a:off x="9548495" y="4431665"/>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96" name="流程图: 过程 95"/>
          <p:cNvSpPr/>
          <p:nvPr/>
        </p:nvSpPr>
        <p:spPr>
          <a:xfrm>
            <a:off x="9908540" y="4431665"/>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97" name="流程图: 过程 96"/>
          <p:cNvSpPr/>
          <p:nvPr/>
        </p:nvSpPr>
        <p:spPr>
          <a:xfrm>
            <a:off x="5843905" y="4431665"/>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98" name="流程图: 过程 97"/>
          <p:cNvSpPr/>
          <p:nvPr/>
        </p:nvSpPr>
        <p:spPr>
          <a:xfrm>
            <a:off x="6661150" y="4431665"/>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99" name="流程图: 过程 98"/>
          <p:cNvSpPr/>
          <p:nvPr/>
        </p:nvSpPr>
        <p:spPr>
          <a:xfrm>
            <a:off x="7023735" y="4431665"/>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100" name="流程图: 过程 99"/>
          <p:cNvSpPr/>
          <p:nvPr/>
        </p:nvSpPr>
        <p:spPr>
          <a:xfrm>
            <a:off x="5482590" y="4431665"/>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01" name="流程图: 过程 100"/>
          <p:cNvSpPr/>
          <p:nvPr/>
        </p:nvSpPr>
        <p:spPr>
          <a:xfrm>
            <a:off x="8607425" y="5078095"/>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02" name="流程图: 过程 101"/>
          <p:cNvSpPr/>
          <p:nvPr/>
        </p:nvSpPr>
        <p:spPr>
          <a:xfrm>
            <a:off x="8967470" y="5078095"/>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03" name="流程图: 过程 102"/>
          <p:cNvSpPr/>
          <p:nvPr/>
        </p:nvSpPr>
        <p:spPr>
          <a:xfrm>
            <a:off x="9330690" y="5078095"/>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04" name="流程图: 过程 103"/>
          <p:cNvSpPr/>
          <p:nvPr/>
        </p:nvSpPr>
        <p:spPr>
          <a:xfrm>
            <a:off x="9679940" y="5078095"/>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109" name="流程图: 过程 108"/>
          <p:cNvSpPr/>
          <p:nvPr/>
        </p:nvSpPr>
        <p:spPr>
          <a:xfrm>
            <a:off x="8607425" y="5078095"/>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10" name="流程图: 过程 109"/>
          <p:cNvSpPr/>
          <p:nvPr/>
        </p:nvSpPr>
        <p:spPr>
          <a:xfrm>
            <a:off x="8973185" y="5078095"/>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11" name="流程图: 过程 110"/>
          <p:cNvSpPr/>
          <p:nvPr/>
        </p:nvSpPr>
        <p:spPr>
          <a:xfrm>
            <a:off x="9330690" y="5080635"/>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14" name="流程图: 过程 113"/>
          <p:cNvSpPr/>
          <p:nvPr/>
        </p:nvSpPr>
        <p:spPr>
          <a:xfrm>
            <a:off x="9679940" y="5080635"/>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grpSp>
        <p:nvGrpSpPr>
          <p:cNvPr id="143" name="组合 142"/>
          <p:cNvGrpSpPr/>
          <p:nvPr/>
        </p:nvGrpSpPr>
        <p:grpSpPr>
          <a:xfrm>
            <a:off x="2715895" y="4427855"/>
            <a:ext cx="1572560" cy="337185"/>
            <a:chOff x="4277" y="7346"/>
            <a:chExt cx="2476" cy="531"/>
          </a:xfrm>
        </p:grpSpPr>
        <p:cxnSp>
          <p:nvCxnSpPr>
            <p:cNvPr id="120" name="直接箭头连接符 119"/>
            <p:cNvCxnSpPr/>
            <p:nvPr/>
          </p:nvCxnSpPr>
          <p:spPr>
            <a:xfrm>
              <a:off x="5733" y="7636"/>
              <a:ext cx="1020" cy="0"/>
            </a:xfrm>
            <a:prstGeom prst="straightConnector1">
              <a:avLst/>
            </a:prstGeom>
            <a:ln w="12700"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4277" y="7346"/>
              <a:ext cx="1458" cy="531"/>
            </a:xfrm>
            <a:prstGeom prst="rect">
              <a:avLst/>
            </a:prstGeom>
            <a:noFill/>
          </p:spPr>
          <p:txBody>
            <a:bodyPr wrap="square" rtlCol="0">
              <a:spAutoFit/>
            </a:bodyPr>
            <a:p>
              <a:pPr algn="ctr"/>
              <a:r>
                <a:rPr lang="en-US" altLang="zh-CN" sz="1600" b="1">
                  <a:solidFill>
                    <a:schemeClr val="bg1"/>
                  </a:solidFill>
                </a:rPr>
                <a:t>1</a:t>
              </a:r>
              <a:r>
                <a:rPr lang="zh-CN" altLang="en-US" sz="1600" b="1">
                  <a:solidFill>
                    <a:schemeClr val="bg1"/>
                  </a:solidFill>
                </a:rPr>
                <a:t>级合并</a:t>
              </a:r>
              <a:endParaRPr lang="zh-CN" altLang="en-US" sz="1600" b="1">
                <a:solidFill>
                  <a:schemeClr val="bg1"/>
                </a:solidFill>
              </a:endParaRPr>
            </a:p>
          </p:txBody>
        </p:sp>
      </p:grpSp>
      <p:grpSp>
        <p:nvGrpSpPr>
          <p:cNvPr id="144" name="组合 143"/>
          <p:cNvGrpSpPr/>
          <p:nvPr/>
        </p:nvGrpSpPr>
        <p:grpSpPr>
          <a:xfrm>
            <a:off x="3153410" y="5120640"/>
            <a:ext cx="1572560" cy="337185"/>
            <a:chOff x="4966" y="8496"/>
            <a:chExt cx="2476" cy="531"/>
          </a:xfrm>
        </p:grpSpPr>
        <p:cxnSp>
          <p:nvCxnSpPr>
            <p:cNvPr id="121" name="直接箭头连接符 120"/>
            <p:cNvCxnSpPr/>
            <p:nvPr/>
          </p:nvCxnSpPr>
          <p:spPr>
            <a:xfrm>
              <a:off x="6422" y="8798"/>
              <a:ext cx="1020" cy="0"/>
            </a:xfrm>
            <a:prstGeom prst="straightConnector1">
              <a:avLst/>
            </a:prstGeom>
            <a:ln w="12700"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7" name="文本框 126"/>
            <p:cNvSpPr txBox="1"/>
            <p:nvPr/>
          </p:nvSpPr>
          <p:spPr>
            <a:xfrm>
              <a:off x="4966" y="8496"/>
              <a:ext cx="1458" cy="531"/>
            </a:xfrm>
            <a:prstGeom prst="rect">
              <a:avLst/>
            </a:prstGeom>
            <a:noFill/>
          </p:spPr>
          <p:txBody>
            <a:bodyPr wrap="square" rtlCol="0">
              <a:spAutoFit/>
            </a:bodyPr>
            <a:p>
              <a:pPr algn="ctr"/>
              <a:r>
                <a:rPr lang="en-US" altLang="zh-CN" sz="1600" b="1">
                  <a:solidFill>
                    <a:schemeClr val="bg1"/>
                  </a:solidFill>
                </a:rPr>
                <a:t>2</a:t>
              </a:r>
              <a:r>
                <a:rPr lang="zh-CN" altLang="en-US" sz="1600" b="1">
                  <a:solidFill>
                    <a:schemeClr val="bg1"/>
                  </a:solidFill>
                </a:rPr>
                <a:t>级合并</a:t>
              </a:r>
              <a:endParaRPr lang="zh-CN" altLang="en-US" sz="1600" b="1">
                <a:solidFill>
                  <a:schemeClr val="bg1"/>
                </a:solidFill>
              </a:endParaRPr>
            </a:p>
          </p:txBody>
        </p:sp>
      </p:grpSp>
      <p:grpSp>
        <p:nvGrpSpPr>
          <p:cNvPr id="145" name="组合 144"/>
          <p:cNvGrpSpPr/>
          <p:nvPr/>
        </p:nvGrpSpPr>
        <p:grpSpPr>
          <a:xfrm>
            <a:off x="3709670" y="5744210"/>
            <a:ext cx="1573830" cy="337185"/>
            <a:chOff x="5842" y="9622"/>
            <a:chExt cx="2478" cy="531"/>
          </a:xfrm>
        </p:grpSpPr>
        <p:cxnSp>
          <p:nvCxnSpPr>
            <p:cNvPr id="122" name="直接箭头连接符 121"/>
            <p:cNvCxnSpPr/>
            <p:nvPr/>
          </p:nvCxnSpPr>
          <p:spPr>
            <a:xfrm>
              <a:off x="7300" y="9894"/>
              <a:ext cx="1020" cy="0"/>
            </a:xfrm>
            <a:prstGeom prst="straightConnector1">
              <a:avLst/>
            </a:prstGeom>
            <a:ln w="12700"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8" name="文本框 127"/>
            <p:cNvSpPr txBox="1"/>
            <p:nvPr/>
          </p:nvSpPr>
          <p:spPr>
            <a:xfrm>
              <a:off x="5842" y="9622"/>
              <a:ext cx="1458" cy="531"/>
            </a:xfrm>
            <a:prstGeom prst="rect">
              <a:avLst/>
            </a:prstGeom>
            <a:noFill/>
          </p:spPr>
          <p:txBody>
            <a:bodyPr wrap="square" rtlCol="0">
              <a:spAutoFit/>
            </a:bodyPr>
            <a:p>
              <a:pPr algn="ctr"/>
              <a:r>
                <a:rPr lang="en-US" altLang="zh-CN" sz="1600" b="1">
                  <a:solidFill>
                    <a:schemeClr val="bg1"/>
                  </a:solidFill>
                </a:rPr>
                <a:t>3</a:t>
              </a:r>
              <a:r>
                <a:rPr lang="zh-CN" altLang="en-US" sz="1600" b="1">
                  <a:solidFill>
                    <a:schemeClr val="bg1"/>
                  </a:solidFill>
                </a:rPr>
                <a:t>级合并</a:t>
              </a:r>
              <a:endParaRPr lang="zh-CN" altLang="en-US" sz="1600" b="1">
                <a:solidFill>
                  <a:schemeClr val="bg1"/>
                </a:solidFill>
              </a:endParaRPr>
            </a:p>
          </p:txBody>
        </p:sp>
      </p:grpSp>
      <p:grpSp>
        <p:nvGrpSpPr>
          <p:cNvPr id="169" name="组合 168"/>
          <p:cNvGrpSpPr/>
          <p:nvPr/>
        </p:nvGrpSpPr>
        <p:grpSpPr>
          <a:xfrm>
            <a:off x="3153410" y="2313940"/>
            <a:ext cx="5961675" cy="622300"/>
            <a:chOff x="4966" y="3644"/>
            <a:chExt cx="9388" cy="980"/>
          </a:xfrm>
        </p:grpSpPr>
        <p:cxnSp>
          <p:nvCxnSpPr>
            <p:cNvPr id="117" name="直接箭头连接符 116"/>
            <p:cNvCxnSpPr/>
            <p:nvPr/>
          </p:nvCxnSpPr>
          <p:spPr>
            <a:xfrm>
              <a:off x="6422" y="4383"/>
              <a:ext cx="1020" cy="0"/>
            </a:xfrm>
            <a:prstGeom prst="straightConnector1">
              <a:avLst/>
            </a:prstGeom>
            <a:ln w="12700"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3" name="文本框 122"/>
            <p:cNvSpPr txBox="1"/>
            <p:nvPr/>
          </p:nvSpPr>
          <p:spPr>
            <a:xfrm>
              <a:off x="4966" y="4093"/>
              <a:ext cx="1458" cy="531"/>
            </a:xfrm>
            <a:prstGeom prst="rect">
              <a:avLst/>
            </a:prstGeom>
            <a:noFill/>
          </p:spPr>
          <p:txBody>
            <a:bodyPr wrap="square" rtlCol="0">
              <a:spAutoFit/>
            </a:bodyPr>
            <a:p>
              <a:pPr algn="ctr"/>
              <a:r>
                <a:rPr lang="en-US" altLang="zh-CN" sz="1600" b="1">
                  <a:solidFill>
                    <a:schemeClr val="bg1"/>
                  </a:solidFill>
                </a:rPr>
                <a:t>1</a:t>
              </a:r>
              <a:r>
                <a:rPr lang="zh-CN" altLang="en-US" sz="1600" b="1">
                  <a:solidFill>
                    <a:schemeClr val="bg1"/>
                  </a:solidFill>
                </a:rPr>
                <a:t>级分解</a:t>
              </a:r>
              <a:endParaRPr lang="zh-CN" altLang="en-US" sz="1600" b="1">
                <a:solidFill>
                  <a:schemeClr val="bg1"/>
                </a:solidFill>
              </a:endParaRPr>
            </a:p>
          </p:txBody>
        </p:sp>
        <p:cxnSp>
          <p:nvCxnSpPr>
            <p:cNvPr id="153" name="直接箭头连接符 152"/>
            <p:cNvCxnSpPr/>
            <p:nvPr/>
          </p:nvCxnSpPr>
          <p:spPr>
            <a:xfrm flipH="1">
              <a:off x="10517" y="3644"/>
              <a:ext cx="283" cy="283"/>
            </a:xfrm>
            <a:prstGeom prst="straightConnector1">
              <a:avLst/>
            </a:prstGeom>
            <a:ln w="1270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14071" y="3644"/>
              <a:ext cx="283" cy="283"/>
            </a:xfrm>
            <a:prstGeom prst="straightConnector1">
              <a:avLst/>
            </a:prstGeom>
            <a:ln w="1270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173" name="组合 172"/>
          <p:cNvGrpSpPr/>
          <p:nvPr/>
        </p:nvGrpSpPr>
        <p:grpSpPr>
          <a:xfrm>
            <a:off x="2715895" y="3608070"/>
            <a:ext cx="3441360" cy="530860"/>
            <a:chOff x="4277" y="5682"/>
            <a:chExt cx="5419" cy="836"/>
          </a:xfrm>
        </p:grpSpPr>
        <p:cxnSp>
          <p:nvCxnSpPr>
            <p:cNvPr id="129" name="直接箭头连接符 128"/>
            <p:cNvCxnSpPr/>
            <p:nvPr/>
          </p:nvCxnSpPr>
          <p:spPr>
            <a:xfrm>
              <a:off x="5733" y="6278"/>
              <a:ext cx="1020" cy="0"/>
            </a:xfrm>
            <a:prstGeom prst="straightConnector1">
              <a:avLst/>
            </a:prstGeom>
            <a:ln w="12700"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30" name="文本框 129"/>
            <p:cNvSpPr txBox="1"/>
            <p:nvPr/>
          </p:nvSpPr>
          <p:spPr>
            <a:xfrm>
              <a:off x="4277" y="5987"/>
              <a:ext cx="1458" cy="531"/>
            </a:xfrm>
            <a:prstGeom prst="rect">
              <a:avLst/>
            </a:prstGeom>
            <a:noFill/>
          </p:spPr>
          <p:txBody>
            <a:bodyPr wrap="square" rtlCol="0">
              <a:spAutoFit/>
            </a:bodyPr>
            <a:p>
              <a:pPr algn="ctr"/>
              <a:r>
                <a:rPr lang="en-US" altLang="zh-CN" sz="1600" b="1">
                  <a:solidFill>
                    <a:schemeClr val="bg1"/>
                  </a:solidFill>
                </a:rPr>
                <a:t>3</a:t>
              </a:r>
              <a:r>
                <a:rPr lang="zh-CN" altLang="en-US" sz="1600" b="1">
                  <a:solidFill>
                    <a:schemeClr val="bg1"/>
                  </a:solidFill>
                </a:rPr>
                <a:t>级分解</a:t>
              </a:r>
              <a:endParaRPr lang="zh-CN" altLang="en-US" sz="1600" b="1">
                <a:solidFill>
                  <a:schemeClr val="bg1"/>
                </a:solidFill>
              </a:endParaRPr>
            </a:p>
          </p:txBody>
        </p:sp>
        <p:cxnSp>
          <p:nvCxnSpPr>
            <p:cNvPr id="157" name="直接箭头连接符 156"/>
            <p:cNvCxnSpPr/>
            <p:nvPr/>
          </p:nvCxnSpPr>
          <p:spPr>
            <a:xfrm flipH="1">
              <a:off x="8705" y="5704"/>
              <a:ext cx="283" cy="283"/>
            </a:xfrm>
            <a:prstGeom prst="straightConnector1">
              <a:avLst/>
            </a:prstGeom>
            <a:ln w="1270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a:off x="9413" y="5682"/>
              <a:ext cx="283" cy="283"/>
            </a:xfrm>
            <a:prstGeom prst="straightConnector1">
              <a:avLst/>
            </a:prstGeom>
            <a:ln w="1270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183" name="组合 182"/>
          <p:cNvGrpSpPr/>
          <p:nvPr/>
        </p:nvGrpSpPr>
        <p:grpSpPr>
          <a:xfrm>
            <a:off x="6617970" y="3622040"/>
            <a:ext cx="947420" cy="553085"/>
            <a:chOff x="10422" y="5704"/>
            <a:chExt cx="1492" cy="871"/>
          </a:xfrm>
        </p:grpSpPr>
        <p:sp>
          <p:nvSpPr>
            <p:cNvPr id="82" name="流程图: 过程 81"/>
            <p:cNvSpPr/>
            <p:nvPr/>
          </p:nvSpPr>
          <p:spPr>
            <a:xfrm>
              <a:off x="10422" y="6009"/>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83" name="流程图: 过程 82"/>
            <p:cNvSpPr/>
            <p:nvPr/>
          </p:nvSpPr>
          <p:spPr>
            <a:xfrm>
              <a:off x="11348" y="6009"/>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cxnSp>
          <p:nvCxnSpPr>
            <p:cNvPr id="156" name="直接箭头连接符 155"/>
            <p:cNvCxnSpPr/>
            <p:nvPr/>
          </p:nvCxnSpPr>
          <p:spPr>
            <a:xfrm flipH="1">
              <a:off x="10564" y="5704"/>
              <a:ext cx="283" cy="283"/>
            </a:xfrm>
            <a:prstGeom prst="straightConnector1">
              <a:avLst/>
            </a:prstGeom>
            <a:ln w="1270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a:off x="11413" y="5704"/>
              <a:ext cx="283" cy="283"/>
            </a:xfrm>
            <a:prstGeom prst="straightConnector1">
              <a:avLst/>
            </a:prstGeom>
            <a:ln w="1270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198" name="组合 197"/>
          <p:cNvGrpSpPr/>
          <p:nvPr/>
        </p:nvGrpSpPr>
        <p:grpSpPr>
          <a:xfrm>
            <a:off x="8170545" y="3608070"/>
            <a:ext cx="979805" cy="567055"/>
            <a:chOff x="12867" y="5682"/>
            <a:chExt cx="1543" cy="893"/>
          </a:xfrm>
        </p:grpSpPr>
        <p:sp>
          <p:nvSpPr>
            <p:cNvPr id="85" name="流程图: 过程 84"/>
            <p:cNvSpPr/>
            <p:nvPr/>
          </p:nvSpPr>
          <p:spPr>
            <a:xfrm>
              <a:off x="12867" y="6009"/>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86" name="流程图: 过程 85"/>
            <p:cNvSpPr/>
            <p:nvPr/>
          </p:nvSpPr>
          <p:spPr>
            <a:xfrm>
              <a:off x="13844" y="6009"/>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cxnSp>
          <p:nvCxnSpPr>
            <p:cNvPr id="155" name="直接箭头连接符 154"/>
            <p:cNvCxnSpPr/>
            <p:nvPr/>
          </p:nvCxnSpPr>
          <p:spPr>
            <a:xfrm flipH="1">
              <a:off x="13130" y="5682"/>
              <a:ext cx="283" cy="283"/>
            </a:xfrm>
            <a:prstGeom prst="straightConnector1">
              <a:avLst/>
            </a:prstGeom>
            <a:ln w="1270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a:off x="13986" y="5682"/>
              <a:ext cx="283" cy="283"/>
            </a:xfrm>
            <a:prstGeom prst="straightConnector1">
              <a:avLst/>
            </a:prstGeom>
            <a:ln w="1270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200" name="组合 199"/>
          <p:cNvGrpSpPr/>
          <p:nvPr/>
        </p:nvGrpSpPr>
        <p:grpSpPr>
          <a:xfrm>
            <a:off x="9494520" y="3608070"/>
            <a:ext cx="982345" cy="567055"/>
            <a:chOff x="14952" y="5682"/>
            <a:chExt cx="1547" cy="893"/>
          </a:xfrm>
        </p:grpSpPr>
        <p:sp>
          <p:nvSpPr>
            <p:cNvPr id="87" name="流程图: 过程 86"/>
            <p:cNvSpPr/>
            <p:nvPr/>
          </p:nvSpPr>
          <p:spPr>
            <a:xfrm>
              <a:off x="14952" y="6009"/>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88" name="流程图: 过程 87"/>
            <p:cNvSpPr/>
            <p:nvPr/>
          </p:nvSpPr>
          <p:spPr>
            <a:xfrm>
              <a:off x="15933" y="6009"/>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cxnSp>
          <p:nvCxnSpPr>
            <p:cNvPr id="159" name="直接箭头连接符 158"/>
            <p:cNvCxnSpPr/>
            <p:nvPr/>
          </p:nvCxnSpPr>
          <p:spPr>
            <a:xfrm flipH="1">
              <a:off x="15161" y="5682"/>
              <a:ext cx="283" cy="283"/>
            </a:xfrm>
            <a:prstGeom prst="straightConnector1">
              <a:avLst/>
            </a:prstGeom>
            <a:ln w="1270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p:nvPr/>
          </p:nvCxnSpPr>
          <p:spPr>
            <a:xfrm>
              <a:off x="15933" y="5704"/>
              <a:ext cx="283" cy="283"/>
            </a:xfrm>
            <a:prstGeom prst="straightConnector1">
              <a:avLst/>
            </a:prstGeom>
            <a:ln w="1270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170" name="组合 169"/>
          <p:cNvGrpSpPr/>
          <p:nvPr/>
        </p:nvGrpSpPr>
        <p:grpSpPr>
          <a:xfrm>
            <a:off x="2715895" y="2964180"/>
            <a:ext cx="4348775" cy="593725"/>
            <a:chOff x="4277" y="4668"/>
            <a:chExt cx="6848" cy="935"/>
          </a:xfrm>
        </p:grpSpPr>
        <p:cxnSp>
          <p:nvCxnSpPr>
            <p:cNvPr id="118" name="直接箭头连接符 117"/>
            <p:cNvCxnSpPr/>
            <p:nvPr/>
          </p:nvCxnSpPr>
          <p:spPr>
            <a:xfrm>
              <a:off x="5733" y="5363"/>
              <a:ext cx="1020" cy="0"/>
            </a:xfrm>
            <a:prstGeom prst="straightConnector1">
              <a:avLst/>
            </a:prstGeom>
            <a:ln w="12700" cmpd="sng">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4277" y="5072"/>
              <a:ext cx="1458" cy="531"/>
            </a:xfrm>
            <a:prstGeom prst="rect">
              <a:avLst/>
            </a:prstGeom>
            <a:noFill/>
          </p:spPr>
          <p:txBody>
            <a:bodyPr wrap="square" rtlCol="0">
              <a:spAutoFit/>
            </a:bodyPr>
            <a:p>
              <a:pPr algn="ctr"/>
              <a:r>
                <a:rPr lang="en-US" altLang="zh-CN" sz="1600" b="1">
                  <a:solidFill>
                    <a:schemeClr val="bg1"/>
                  </a:solidFill>
                </a:rPr>
                <a:t>2</a:t>
              </a:r>
              <a:r>
                <a:rPr lang="zh-CN" altLang="en-US" sz="1600" b="1">
                  <a:solidFill>
                    <a:schemeClr val="bg1"/>
                  </a:solidFill>
                </a:rPr>
                <a:t>级分解</a:t>
              </a:r>
              <a:endParaRPr lang="zh-CN" altLang="en-US" sz="1600" b="1">
                <a:solidFill>
                  <a:schemeClr val="bg1"/>
                </a:solidFill>
              </a:endParaRPr>
            </a:p>
          </p:txBody>
        </p:sp>
        <p:cxnSp>
          <p:nvCxnSpPr>
            <p:cNvPr id="165" name="直接箭头连接符 164"/>
            <p:cNvCxnSpPr/>
            <p:nvPr/>
          </p:nvCxnSpPr>
          <p:spPr>
            <a:xfrm>
              <a:off x="10842" y="4668"/>
              <a:ext cx="283" cy="283"/>
            </a:xfrm>
            <a:prstGeom prst="straightConnector1">
              <a:avLst/>
            </a:prstGeom>
            <a:ln w="1270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flipH="1">
              <a:off x="9130" y="4668"/>
              <a:ext cx="283" cy="283"/>
            </a:xfrm>
            <a:prstGeom prst="straightConnector1">
              <a:avLst/>
            </a:prstGeom>
            <a:ln w="1270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197" name="组合 196"/>
          <p:cNvGrpSpPr/>
          <p:nvPr/>
        </p:nvGrpSpPr>
        <p:grpSpPr>
          <a:xfrm>
            <a:off x="8376920" y="2964180"/>
            <a:ext cx="1880235" cy="606425"/>
            <a:chOff x="13192" y="4668"/>
            <a:chExt cx="2961" cy="955"/>
          </a:xfrm>
        </p:grpSpPr>
        <p:sp>
          <p:nvSpPr>
            <p:cNvPr id="77" name="流程图: 过程 76"/>
            <p:cNvSpPr/>
            <p:nvPr/>
          </p:nvSpPr>
          <p:spPr>
            <a:xfrm>
              <a:off x="13192" y="5057"/>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78" name="流程图: 过程 77"/>
            <p:cNvSpPr/>
            <p:nvPr/>
          </p:nvSpPr>
          <p:spPr>
            <a:xfrm>
              <a:off x="13759" y="5057"/>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79" name="流程图: 过程 78"/>
            <p:cNvSpPr/>
            <p:nvPr/>
          </p:nvSpPr>
          <p:spPr>
            <a:xfrm>
              <a:off x="15019" y="5057"/>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80" name="流程图: 过程 79"/>
            <p:cNvSpPr/>
            <p:nvPr/>
          </p:nvSpPr>
          <p:spPr>
            <a:xfrm>
              <a:off x="15587" y="5057"/>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cxnSp>
          <p:nvCxnSpPr>
            <p:cNvPr id="164" name="直接箭头连接符 163"/>
            <p:cNvCxnSpPr/>
            <p:nvPr/>
          </p:nvCxnSpPr>
          <p:spPr>
            <a:xfrm>
              <a:off x="15604" y="4668"/>
              <a:ext cx="283" cy="283"/>
            </a:xfrm>
            <a:prstGeom prst="straightConnector1">
              <a:avLst/>
            </a:prstGeom>
            <a:ln w="1270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flipH="1">
              <a:off x="13759" y="4668"/>
              <a:ext cx="283" cy="283"/>
            </a:xfrm>
            <a:prstGeom prst="straightConnector1">
              <a:avLst/>
            </a:prstGeom>
            <a:ln w="12700" cmpd="sng">
              <a:solidFill>
                <a:schemeClr val="accent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146" name="组合 145"/>
          <p:cNvGrpSpPr/>
          <p:nvPr/>
        </p:nvGrpSpPr>
        <p:grpSpPr>
          <a:xfrm>
            <a:off x="7885430" y="1884045"/>
            <a:ext cx="1452245" cy="359410"/>
            <a:chOff x="13558" y="3973"/>
            <a:chExt cx="2287" cy="566"/>
          </a:xfrm>
        </p:grpSpPr>
        <p:sp>
          <p:nvSpPr>
            <p:cNvPr id="69" name="流程图: 过程 68"/>
            <p:cNvSpPr/>
            <p:nvPr/>
          </p:nvSpPr>
          <p:spPr>
            <a:xfrm>
              <a:off x="13558" y="3973"/>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70" name="流程图: 过程 69"/>
            <p:cNvSpPr/>
            <p:nvPr/>
          </p:nvSpPr>
          <p:spPr>
            <a:xfrm>
              <a:off x="14135" y="3973"/>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71" name="流程图: 过程 70"/>
            <p:cNvSpPr/>
            <p:nvPr/>
          </p:nvSpPr>
          <p:spPr>
            <a:xfrm>
              <a:off x="14707" y="3973"/>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72" name="流程图: 过程 71"/>
            <p:cNvSpPr/>
            <p:nvPr/>
          </p:nvSpPr>
          <p:spPr>
            <a:xfrm>
              <a:off x="15279" y="3973"/>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grpSp>
      <p:grpSp>
        <p:nvGrpSpPr>
          <p:cNvPr id="151" name="组合 150"/>
          <p:cNvGrpSpPr/>
          <p:nvPr/>
        </p:nvGrpSpPr>
        <p:grpSpPr>
          <a:xfrm>
            <a:off x="6431915" y="1884045"/>
            <a:ext cx="1447800" cy="359410"/>
            <a:chOff x="10124" y="3732"/>
            <a:chExt cx="2280" cy="566"/>
          </a:xfrm>
        </p:grpSpPr>
        <p:sp>
          <p:nvSpPr>
            <p:cNvPr id="147" name="流程图: 过程 146"/>
            <p:cNvSpPr/>
            <p:nvPr/>
          </p:nvSpPr>
          <p:spPr>
            <a:xfrm>
              <a:off x="10696" y="3732"/>
              <a:ext cx="566"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48" name="流程图: 过程 147"/>
            <p:cNvSpPr/>
            <p:nvPr/>
          </p:nvSpPr>
          <p:spPr>
            <a:xfrm>
              <a:off x="11267" y="3732"/>
              <a:ext cx="566"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149" name="流程图: 过程 148"/>
            <p:cNvSpPr/>
            <p:nvPr/>
          </p:nvSpPr>
          <p:spPr>
            <a:xfrm>
              <a:off x="11838" y="3732"/>
              <a:ext cx="566"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50" name="流程图: 过程 149"/>
            <p:cNvSpPr/>
            <p:nvPr/>
          </p:nvSpPr>
          <p:spPr>
            <a:xfrm>
              <a:off x="10124" y="3732"/>
              <a:ext cx="567" cy="5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grpSp>
      <p:sp>
        <p:nvSpPr>
          <p:cNvPr id="213" name="下箭头 212"/>
          <p:cNvSpPr/>
          <p:nvPr/>
        </p:nvSpPr>
        <p:spPr>
          <a:xfrm>
            <a:off x="5836920" y="4843145"/>
            <a:ext cx="112395" cy="18351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5" name="下箭头 214"/>
          <p:cNvSpPr/>
          <p:nvPr/>
        </p:nvSpPr>
        <p:spPr>
          <a:xfrm>
            <a:off x="8730615" y="4843145"/>
            <a:ext cx="112395" cy="18351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8" name="下箭头 217"/>
          <p:cNvSpPr/>
          <p:nvPr/>
        </p:nvSpPr>
        <p:spPr>
          <a:xfrm>
            <a:off x="5606415" y="4215765"/>
            <a:ext cx="112395" cy="18351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9" name="下箭头 218"/>
          <p:cNvSpPr/>
          <p:nvPr/>
        </p:nvSpPr>
        <p:spPr>
          <a:xfrm>
            <a:off x="6782435" y="4215765"/>
            <a:ext cx="112395" cy="18351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0" name="流程图: 过程 219"/>
          <p:cNvSpPr/>
          <p:nvPr/>
        </p:nvSpPr>
        <p:spPr>
          <a:xfrm>
            <a:off x="7023735" y="4432300"/>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221" name="流程图: 过程 220"/>
          <p:cNvSpPr/>
          <p:nvPr/>
        </p:nvSpPr>
        <p:spPr>
          <a:xfrm>
            <a:off x="6661150" y="4432300"/>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223" name="流程图: 过程 222"/>
          <p:cNvSpPr/>
          <p:nvPr/>
        </p:nvSpPr>
        <p:spPr>
          <a:xfrm>
            <a:off x="5483860" y="4432300"/>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grpSp>
        <p:nvGrpSpPr>
          <p:cNvPr id="229" name="组合 228"/>
          <p:cNvGrpSpPr/>
          <p:nvPr/>
        </p:nvGrpSpPr>
        <p:grpSpPr>
          <a:xfrm>
            <a:off x="6617970" y="3815715"/>
            <a:ext cx="947420" cy="359410"/>
            <a:chOff x="10422" y="6009"/>
            <a:chExt cx="1492" cy="566"/>
          </a:xfrm>
        </p:grpSpPr>
        <p:sp>
          <p:nvSpPr>
            <p:cNvPr id="224" name="流程图: 过程 223"/>
            <p:cNvSpPr/>
            <p:nvPr/>
          </p:nvSpPr>
          <p:spPr>
            <a:xfrm>
              <a:off x="10422" y="6009"/>
              <a:ext cx="567" cy="567"/>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225" name="流程图: 过程 224"/>
            <p:cNvSpPr/>
            <p:nvPr/>
          </p:nvSpPr>
          <p:spPr>
            <a:xfrm>
              <a:off x="11348" y="6009"/>
              <a:ext cx="567" cy="567"/>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grpSp>
        <p:nvGrpSpPr>
          <p:cNvPr id="228" name="组合 227"/>
          <p:cNvGrpSpPr/>
          <p:nvPr/>
        </p:nvGrpSpPr>
        <p:grpSpPr>
          <a:xfrm>
            <a:off x="5280025" y="3815715"/>
            <a:ext cx="977265" cy="359410"/>
            <a:chOff x="8315" y="6009"/>
            <a:chExt cx="1539" cy="566"/>
          </a:xfrm>
        </p:grpSpPr>
        <p:sp>
          <p:nvSpPr>
            <p:cNvPr id="226" name="流程图: 过程 225"/>
            <p:cNvSpPr/>
            <p:nvPr/>
          </p:nvSpPr>
          <p:spPr>
            <a:xfrm>
              <a:off x="8315" y="6009"/>
              <a:ext cx="567" cy="567"/>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27" name="流程图: 过程 226"/>
            <p:cNvSpPr/>
            <p:nvPr/>
          </p:nvSpPr>
          <p:spPr>
            <a:xfrm>
              <a:off x="9288" y="6009"/>
              <a:ext cx="567" cy="567"/>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grpSp>
      <p:grpSp>
        <p:nvGrpSpPr>
          <p:cNvPr id="237" name="组合 236"/>
          <p:cNvGrpSpPr/>
          <p:nvPr/>
        </p:nvGrpSpPr>
        <p:grpSpPr>
          <a:xfrm>
            <a:off x="8170545" y="3815715"/>
            <a:ext cx="979805" cy="359410"/>
            <a:chOff x="12867" y="6009"/>
            <a:chExt cx="1543" cy="566"/>
          </a:xfrm>
        </p:grpSpPr>
        <p:sp>
          <p:nvSpPr>
            <p:cNvPr id="233" name="流程图: 过程 232"/>
            <p:cNvSpPr/>
            <p:nvPr/>
          </p:nvSpPr>
          <p:spPr>
            <a:xfrm>
              <a:off x="12867" y="6009"/>
              <a:ext cx="567" cy="567"/>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234" name="流程图: 过程 233"/>
            <p:cNvSpPr/>
            <p:nvPr/>
          </p:nvSpPr>
          <p:spPr>
            <a:xfrm>
              <a:off x="13844" y="6009"/>
              <a:ext cx="567" cy="567"/>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grpSp>
      <p:grpSp>
        <p:nvGrpSpPr>
          <p:cNvPr id="238" name="组合 237"/>
          <p:cNvGrpSpPr/>
          <p:nvPr/>
        </p:nvGrpSpPr>
        <p:grpSpPr>
          <a:xfrm>
            <a:off x="9494520" y="3815715"/>
            <a:ext cx="982345" cy="359410"/>
            <a:chOff x="14952" y="6009"/>
            <a:chExt cx="1547" cy="566"/>
          </a:xfrm>
        </p:grpSpPr>
        <p:sp>
          <p:nvSpPr>
            <p:cNvPr id="235" name="流程图: 过程 234"/>
            <p:cNvSpPr/>
            <p:nvPr/>
          </p:nvSpPr>
          <p:spPr>
            <a:xfrm>
              <a:off x="14952" y="6009"/>
              <a:ext cx="567" cy="567"/>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36" name="流程图: 过程 235"/>
            <p:cNvSpPr/>
            <p:nvPr/>
          </p:nvSpPr>
          <p:spPr>
            <a:xfrm>
              <a:off x="15933" y="6009"/>
              <a:ext cx="567" cy="567"/>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grpSp>
      <p:sp>
        <p:nvSpPr>
          <p:cNvPr id="112" name="流程图: 过程 111"/>
          <p:cNvSpPr/>
          <p:nvPr/>
        </p:nvSpPr>
        <p:spPr>
          <a:xfrm>
            <a:off x="5701665" y="5078095"/>
            <a:ext cx="360045" cy="360045"/>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16" name="流程图: 过程 115"/>
          <p:cNvSpPr/>
          <p:nvPr/>
        </p:nvSpPr>
        <p:spPr>
          <a:xfrm>
            <a:off x="6780530" y="5078730"/>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222" name="流程图: 过程 221"/>
          <p:cNvSpPr/>
          <p:nvPr/>
        </p:nvSpPr>
        <p:spPr>
          <a:xfrm>
            <a:off x="5842635" y="4432300"/>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113" name="流程图: 过程 112"/>
          <p:cNvSpPr/>
          <p:nvPr/>
        </p:nvSpPr>
        <p:spPr>
          <a:xfrm>
            <a:off x="6067425" y="5078730"/>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15" name="流程图: 过程 114"/>
          <p:cNvSpPr/>
          <p:nvPr/>
        </p:nvSpPr>
        <p:spPr>
          <a:xfrm>
            <a:off x="6421120" y="5082540"/>
            <a:ext cx="360000" cy="36000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500"/>
                                        <p:tgtEl>
                                          <p:spTgt spid="169"/>
                                        </p:tgtEl>
                                      </p:cBhvr>
                                    </p:animEffect>
                                  </p:childTnLst>
                                </p:cTn>
                              </p:par>
                            </p:childTnLst>
                          </p:cTn>
                        </p:par>
                        <p:par>
                          <p:cTn id="8" fill="hold">
                            <p:stCondLst>
                              <p:cond delay="500"/>
                            </p:stCondLst>
                            <p:childTnLst>
                              <p:par>
                                <p:cTn id="9" presetID="49" presetClass="path" presetSubtype="0" accel="50000" decel="50000" fill="hold" nodeType="afterEffect">
                                  <p:stCondLst>
                                    <p:cond delay="0"/>
                                  </p:stCondLst>
                                  <p:childTnLst>
                                    <p:animMotion origin="layout" path="M 0.000521 0.000463 L -0.057969 0.096019 " pathEditMode="relative" rAng="0" ptsTypes="">
                                      <p:cBhvr>
                                        <p:cTn id="10" dur="500" fill="hold"/>
                                        <p:tgtEl>
                                          <p:spTgt spid="151"/>
                                        </p:tgtEl>
                                        <p:attrNameLst>
                                          <p:attrName>ppt_x</p:attrName>
                                          <p:attrName>ppt_y</p:attrName>
                                        </p:attrNameLst>
                                      </p:cBhvr>
                                      <p:rCtr x="-29" y="48"/>
                                    </p:animMotion>
                                  </p:childTnLst>
                                </p:cTn>
                              </p:par>
                            </p:childTnLst>
                          </p:cTn>
                        </p:par>
                        <p:par>
                          <p:cTn id="11" fill="hold">
                            <p:stCondLst>
                              <p:cond delay="1000"/>
                            </p:stCondLst>
                            <p:childTnLst>
                              <p:par>
                                <p:cTn id="12" presetID="49" presetClass="path" presetSubtype="0" accel="50000" decel="50000" fill="hold" nodeType="afterEffect">
                                  <p:stCondLst>
                                    <p:cond delay="0"/>
                                  </p:stCondLst>
                                  <p:childTnLst>
                                    <p:animMotion origin="layout" path="M 0.000000 0.001389 L 0.058854 0.097870 " pathEditMode="relative" rAng="0" ptsTypes="">
                                      <p:cBhvr>
                                        <p:cTn id="13" dur="500" fill="hold"/>
                                        <p:tgtEl>
                                          <p:spTgt spid="146"/>
                                        </p:tgtEl>
                                        <p:attrNameLst>
                                          <p:attrName>ppt_x</p:attrName>
                                          <p:attrName>ppt_y</p:attrName>
                                        </p:attrNameLst>
                                      </p:cBhvr>
                                      <p:rCtr x="30" y="53"/>
                                    </p:animMotion>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0"/>
                                        </p:tgtEl>
                                        <p:attrNameLst>
                                          <p:attrName>style.visibility</p:attrName>
                                        </p:attrNameLst>
                                      </p:cBhvr>
                                      <p:to>
                                        <p:strVal val="visible"/>
                                      </p:to>
                                    </p:set>
                                    <p:animEffect transition="in" filter="fade">
                                      <p:cBhvr>
                                        <p:cTn id="18" dur="500"/>
                                        <p:tgtEl>
                                          <p:spTgt spid="170"/>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71"/>
                                        </p:tgtEl>
                                        <p:attrNameLst>
                                          <p:attrName>style.visibility</p:attrName>
                                        </p:attrNameLst>
                                      </p:cBhvr>
                                      <p:to>
                                        <p:strVal val="visible"/>
                                      </p:to>
                                    </p:set>
                                    <p:animEffect transition="in" filter="fade">
                                      <p:cBhvr>
                                        <p:cTn id="22" dur="500"/>
                                        <p:tgtEl>
                                          <p:spTgt spid="171"/>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172"/>
                                        </p:tgtEl>
                                        <p:attrNameLst>
                                          <p:attrName>style.visibility</p:attrName>
                                        </p:attrNameLst>
                                      </p:cBhvr>
                                      <p:to>
                                        <p:strVal val="visible"/>
                                      </p:to>
                                    </p:set>
                                    <p:animEffect transition="in" filter="fade">
                                      <p:cBhvr>
                                        <p:cTn id="26" dur="500"/>
                                        <p:tgtEl>
                                          <p:spTgt spid="17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3"/>
                                        </p:tgtEl>
                                        <p:attrNameLst>
                                          <p:attrName>style.visibility</p:attrName>
                                        </p:attrNameLst>
                                      </p:cBhvr>
                                      <p:to>
                                        <p:strVal val="visible"/>
                                      </p:to>
                                    </p:set>
                                    <p:animEffect transition="in" filter="fade">
                                      <p:cBhvr>
                                        <p:cTn id="31" dur="500"/>
                                        <p:tgtEl>
                                          <p:spTgt spid="173"/>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fade">
                                      <p:cBhvr>
                                        <p:cTn id="35" dur="500"/>
                                        <p:tgtEl>
                                          <p:spTgt spid="84"/>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fade">
                                      <p:cBhvr>
                                        <p:cTn id="39" dur="500"/>
                                        <p:tgtEl>
                                          <p:spTgt spid="8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28"/>
                                        </p:tgtEl>
                                        <p:attrNameLst>
                                          <p:attrName>style.visibility</p:attrName>
                                        </p:attrNameLst>
                                      </p:cBhvr>
                                      <p:to>
                                        <p:strVal val="visible"/>
                                      </p:to>
                                    </p:set>
                                    <p:animEffect transition="in" filter="fade">
                                      <p:cBhvr>
                                        <p:cTn id="44" dur="500"/>
                                        <p:tgtEl>
                                          <p:spTgt spid="2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43"/>
                                        </p:tgtEl>
                                        <p:attrNameLst>
                                          <p:attrName>style.visibility</p:attrName>
                                        </p:attrNameLst>
                                      </p:cBhvr>
                                      <p:to>
                                        <p:strVal val="visible"/>
                                      </p:to>
                                    </p:set>
                                    <p:animEffect transition="in" filter="fade">
                                      <p:cBhvr>
                                        <p:cTn id="49" dur="500"/>
                                        <p:tgtEl>
                                          <p:spTgt spid="143"/>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fade">
                                      <p:cBhvr>
                                        <p:cTn id="53" dur="500"/>
                                        <p:tgtEl>
                                          <p:spTgt spid="10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97"/>
                                        </p:tgtEl>
                                        <p:attrNameLst>
                                          <p:attrName>style.visibility</p:attrName>
                                        </p:attrNameLst>
                                      </p:cBhvr>
                                      <p:to>
                                        <p:strVal val="visible"/>
                                      </p:to>
                                    </p:set>
                                    <p:animEffect transition="in" filter="fade">
                                      <p:cBhvr>
                                        <p:cTn id="58" dur="500"/>
                                        <p:tgtEl>
                                          <p:spTgt spid="9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3"/>
                                        </p:tgtEl>
                                        <p:attrNameLst>
                                          <p:attrName>style.visibility</p:attrName>
                                        </p:attrNameLst>
                                      </p:cBhvr>
                                      <p:to>
                                        <p:strVal val="visible"/>
                                      </p:to>
                                    </p:set>
                                    <p:animEffect transition="in" filter="fade">
                                      <p:cBhvr>
                                        <p:cTn id="63" dur="500"/>
                                        <p:tgtEl>
                                          <p:spTgt spid="183"/>
                                        </p:tgtEl>
                                      </p:cBhvr>
                                    </p:animEffect>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229"/>
                                        </p:tgtEl>
                                        <p:attrNameLst>
                                          <p:attrName>style.visibility</p:attrName>
                                        </p:attrNameLst>
                                      </p:cBhvr>
                                      <p:to>
                                        <p:strVal val="visible"/>
                                      </p:to>
                                    </p:set>
                                    <p:animEffect transition="in" filter="fade">
                                      <p:cBhvr>
                                        <p:cTn id="67" dur="500"/>
                                        <p:tgtEl>
                                          <p:spTgt spid="229"/>
                                        </p:tgtEl>
                                      </p:cBhvr>
                                    </p:animEffect>
                                  </p:childTnLst>
                                </p:cTn>
                              </p:par>
                            </p:childTnLst>
                          </p:cTn>
                        </p:par>
                        <p:par>
                          <p:cTn id="68" fill="hold">
                            <p:stCondLst>
                              <p:cond delay="1000"/>
                            </p:stCondLst>
                            <p:childTnLst>
                              <p:par>
                                <p:cTn id="69" presetID="10" presetClass="entr" presetSubtype="0" fill="hold" grpId="0" nodeType="afterEffect">
                                  <p:stCondLst>
                                    <p:cond delay="0"/>
                                  </p:stCondLst>
                                  <p:childTnLst>
                                    <p:set>
                                      <p:cBhvr>
                                        <p:cTn id="70" dur="1" fill="hold">
                                          <p:stCondLst>
                                            <p:cond delay="0"/>
                                          </p:stCondLst>
                                        </p:cTn>
                                        <p:tgtEl>
                                          <p:spTgt spid="98"/>
                                        </p:tgtEl>
                                        <p:attrNameLst>
                                          <p:attrName>style.visibility</p:attrName>
                                        </p:attrNameLst>
                                      </p:cBhvr>
                                      <p:to>
                                        <p:strVal val="visible"/>
                                      </p:to>
                                    </p:set>
                                    <p:animEffect transition="in" filter="fade">
                                      <p:cBhvr>
                                        <p:cTn id="71" dur="500"/>
                                        <p:tgtEl>
                                          <p:spTgt spid="98"/>
                                        </p:tgtEl>
                                      </p:cBhvr>
                                    </p:animEffect>
                                  </p:childTnLst>
                                </p:cTn>
                              </p:par>
                            </p:childTnLst>
                          </p:cTn>
                        </p:par>
                        <p:par>
                          <p:cTn id="72" fill="hold">
                            <p:stCondLst>
                              <p:cond delay="1500"/>
                            </p:stCondLst>
                            <p:childTnLst>
                              <p:par>
                                <p:cTn id="73" presetID="10" presetClass="entr" presetSubtype="0" fill="hold" grpId="0" nodeType="afterEffect">
                                  <p:stCondLst>
                                    <p:cond delay="0"/>
                                  </p:stCondLst>
                                  <p:childTnLst>
                                    <p:set>
                                      <p:cBhvr>
                                        <p:cTn id="74" dur="1" fill="hold">
                                          <p:stCondLst>
                                            <p:cond delay="0"/>
                                          </p:stCondLst>
                                        </p:cTn>
                                        <p:tgtEl>
                                          <p:spTgt spid="99"/>
                                        </p:tgtEl>
                                        <p:attrNameLst>
                                          <p:attrName>style.visibility</p:attrName>
                                        </p:attrNameLst>
                                      </p:cBhvr>
                                      <p:to>
                                        <p:strVal val="visible"/>
                                      </p:to>
                                    </p:set>
                                    <p:animEffect transition="in" filter="fade">
                                      <p:cBhvr>
                                        <p:cTn id="75" dur="500"/>
                                        <p:tgtEl>
                                          <p:spTgt spid="9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85"/>
                                        </p:tgtEl>
                                        <p:attrNameLst>
                                          <p:attrName>style.visibility</p:attrName>
                                        </p:attrNameLst>
                                      </p:cBhvr>
                                      <p:to>
                                        <p:strVal val="visible"/>
                                      </p:to>
                                    </p:set>
                                    <p:animEffect transition="in" filter="fade">
                                      <p:cBhvr>
                                        <p:cTn id="80" dur="2000"/>
                                        <p:tgtEl>
                                          <p:spTgt spid="185"/>
                                        </p:tgtEl>
                                      </p:cBhvr>
                                    </p:animEffect>
                                  </p:childTnLst>
                                </p:cTn>
                              </p:par>
                            </p:childTnLst>
                          </p:cTn>
                        </p:par>
                        <p:par>
                          <p:cTn id="81" fill="hold">
                            <p:stCondLst>
                              <p:cond delay="2000"/>
                            </p:stCondLst>
                            <p:childTnLst>
                              <p:par>
                                <p:cTn id="82" presetID="10" presetClass="entr" presetSubtype="0" fill="hold" nodeType="afterEffect">
                                  <p:stCondLst>
                                    <p:cond delay="0"/>
                                  </p:stCondLst>
                                  <p:childTnLst>
                                    <p:set>
                                      <p:cBhvr>
                                        <p:cTn id="83" dur="1" fill="hold">
                                          <p:stCondLst>
                                            <p:cond delay="0"/>
                                          </p:stCondLst>
                                        </p:cTn>
                                        <p:tgtEl>
                                          <p:spTgt spid="144"/>
                                        </p:tgtEl>
                                        <p:attrNameLst>
                                          <p:attrName>style.visibility</p:attrName>
                                        </p:attrNameLst>
                                      </p:cBhvr>
                                      <p:to>
                                        <p:strVal val="visible"/>
                                      </p:to>
                                    </p:set>
                                    <p:animEffect transition="in" filter="fade">
                                      <p:cBhvr>
                                        <p:cTn id="84" dur="500"/>
                                        <p:tgtEl>
                                          <p:spTgt spid="144"/>
                                        </p:tgtEl>
                                      </p:cBhvr>
                                    </p:animEffect>
                                  </p:childTnLst>
                                </p:cTn>
                              </p:par>
                            </p:childTnLst>
                          </p:cTn>
                        </p:par>
                        <p:par>
                          <p:cTn id="85" fill="hold">
                            <p:stCondLst>
                              <p:cond delay="2500"/>
                            </p:stCondLst>
                            <p:childTnLst>
                              <p:par>
                                <p:cTn id="86" presetID="10" presetClass="entr" presetSubtype="0" fill="hold" grpId="0" nodeType="afterEffect">
                                  <p:stCondLst>
                                    <p:cond delay="0"/>
                                  </p:stCondLst>
                                  <p:childTnLst>
                                    <p:set>
                                      <p:cBhvr>
                                        <p:cTn id="87" dur="1" fill="hold">
                                          <p:stCondLst>
                                            <p:cond delay="0"/>
                                          </p:stCondLst>
                                        </p:cTn>
                                        <p:tgtEl>
                                          <p:spTgt spid="218"/>
                                        </p:tgtEl>
                                        <p:attrNameLst>
                                          <p:attrName>style.visibility</p:attrName>
                                        </p:attrNameLst>
                                      </p:cBhvr>
                                      <p:to>
                                        <p:strVal val="visible"/>
                                      </p:to>
                                    </p:set>
                                    <p:animEffect transition="in" filter="fade">
                                      <p:cBhvr>
                                        <p:cTn id="88" dur="500"/>
                                        <p:tgtEl>
                                          <p:spTgt spid="218"/>
                                        </p:tgtEl>
                                      </p:cBhvr>
                                    </p:animEffect>
                                  </p:childTnLst>
                                </p:cTn>
                              </p:par>
                            </p:childTnLst>
                          </p:cTn>
                        </p:par>
                        <p:par>
                          <p:cTn id="89" fill="hold">
                            <p:stCondLst>
                              <p:cond delay="3000"/>
                            </p:stCondLst>
                            <p:childTnLst>
                              <p:par>
                                <p:cTn id="90" presetID="10" presetClass="entr" presetSubtype="0" fill="hold" grpId="0" nodeType="afterEffect">
                                  <p:stCondLst>
                                    <p:cond delay="0"/>
                                  </p:stCondLst>
                                  <p:childTnLst>
                                    <p:set>
                                      <p:cBhvr>
                                        <p:cTn id="91" dur="1" fill="hold">
                                          <p:stCondLst>
                                            <p:cond delay="0"/>
                                          </p:stCondLst>
                                        </p:cTn>
                                        <p:tgtEl>
                                          <p:spTgt spid="219"/>
                                        </p:tgtEl>
                                        <p:attrNameLst>
                                          <p:attrName>style.visibility</p:attrName>
                                        </p:attrNameLst>
                                      </p:cBhvr>
                                      <p:to>
                                        <p:strVal val="visible"/>
                                      </p:to>
                                    </p:set>
                                    <p:animEffect transition="in" filter="fade">
                                      <p:cBhvr>
                                        <p:cTn id="92" dur="500"/>
                                        <p:tgtEl>
                                          <p:spTgt spid="21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1" nodeType="clickEffect">
                                  <p:stCondLst>
                                    <p:cond delay="0"/>
                                  </p:stCondLst>
                                  <p:childTnLst>
                                    <p:set>
                                      <p:cBhvr>
                                        <p:cTn id="96" dur="1" fill="hold">
                                          <p:stCondLst>
                                            <p:cond delay="0"/>
                                          </p:stCondLst>
                                        </p:cTn>
                                        <p:tgtEl>
                                          <p:spTgt spid="221"/>
                                        </p:tgtEl>
                                        <p:attrNameLst>
                                          <p:attrName>style.visibility</p:attrName>
                                        </p:attrNameLst>
                                      </p:cBhvr>
                                      <p:to>
                                        <p:strVal val="visible"/>
                                      </p:to>
                                    </p:set>
                                    <p:animEffect transition="in" filter="fade">
                                      <p:cBhvr>
                                        <p:cTn id="97" dur="500"/>
                                        <p:tgtEl>
                                          <p:spTgt spid="221"/>
                                        </p:tgtEl>
                                      </p:cBhvr>
                                    </p:animEffect>
                                  </p:childTnLst>
                                </p:cTn>
                              </p:par>
                            </p:childTnLst>
                          </p:cTn>
                        </p:par>
                        <p:par>
                          <p:cTn id="98" fill="hold">
                            <p:stCondLst>
                              <p:cond delay="500"/>
                            </p:stCondLst>
                            <p:childTnLst>
                              <p:par>
                                <p:cTn id="99" presetID="42" presetClass="path" presetSubtype="0" accel="50000" decel="50000" fill="hold" grpId="0" nodeType="afterEffect">
                                  <p:stCondLst>
                                    <p:cond delay="0"/>
                                  </p:stCondLst>
                                  <p:childTnLst>
                                    <p:animMotion origin="layout" path="M -0.000365 -0.000648 L -0.078490 0.094815 " pathEditMode="relative" rAng="0" ptsTypes="">
                                      <p:cBhvr>
                                        <p:cTn id="100" dur="500" fill="hold"/>
                                        <p:tgtEl>
                                          <p:spTgt spid="221"/>
                                        </p:tgtEl>
                                        <p:attrNameLst>
                                          <p:attrName>ppt_x</p:attrName>
                                          <p:attrName>ppt_y</p:attrName>
                                        </p:attrNameLst>
                                      </p:cBhvr>
                                      <p:rCtr x="-39" y="48"/>
                                    </p:animMotion>
                                  </p:childTnLst>
                                </p:cTn>
                              </p:par>
                            </p:childTnLst>
                          </p:cTn>
                        </p:par>
                        <p:par>
                          <p:cTn id="101" fill="hold">
                            <p:stCondLst>
                              <p:cond delay="1000"/>
                            </p:stCondLst>
                            <p:childTnLst>
                              <p:par>
                                <p:cTn id="102" presetID="63" presetClass="path" presetSubtype="0" accel="50000" decel="50000" fill="hold" grpId="1" nodeType="afterEffect">
                                  <p:stCondLst>
                                    <p:cond delay="0"/>
                                  </p:stCondLst>
                                  <p:childTnLst>
                                    <p:animMotion origin="layout" path="M 0.000000 0.000000 L 0.029063 0.000093 " pathEditMode="relative" rAng="0" ptsTypes="">
                                      <p:cBhvr>
                                        <p:cTn id="103" dur="500" fill="hold"/>
                                        <p:tgtEl>
                                          <p:spTgt spid="219"/>
                                        </p:tgtEl>
                                        <p:attrNameLst>
                                          <p:attrName>ppt_x</p:attrName>
                                          <p:attrName>ppt_y</p:attrName>
                                        </p:attrNameLst>
                                      </p:cBhvr>
                                      <p:rCtr x="15" y="0"/>
                                    </p:animMotion>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1" nodeType="clickEffect">
                                  <p:stCondLst>
                                    <p:cond delay="0"/>
                                  </p:stCondLst>
                                  <p:childTnLst>
                                    <p:set>
                                      <p:cBhvr>
                                        <p:cTn id="107" dur="1" fill="hold">
                                          <p:stCondLst>
                                            <p:cond delay="0"/>
                                          </p:stCondLst>
                                        </p:cTn>
                                        <p:tgtEl>
                                          <p:spTgt spid="223"/>
                                        </p:tgtEl>
                                        <p:attrNameLst>
                                          <p:attrName>style.visibility</p:attrName>
                                        </p:attrNameLst>
                                      </p:cBhvr>
                                      <p:to>
                                        <p:strVal val="visible"/>
                                      </p:to>
                                    </p:set>
                                    <p:animEffect transition="in" filter="fade">
                                      <p:cBhvr>
                                        <p:cTn id="108" dur="500"/>
                                        <p:tgtEl>
                                          <p:spTgt spid="223"/>
                                        </p:tgtEl>
                                      </p:cBhvr>
                                    </p:animEffect>
                                  </p:childTnLst>
                                </p:cTn>
                              </p:par>
                            </p:childTnLst>
                          </p:cTn>
                        </p:par>
                        <p:par>
                          <p:cTn id="109" fill="hold">
                            <p:stCondLst>
                              <p:cond delay="500"/>
                            </p:stCondLst>
                            <p:childTnLst>
                              <p:par>
                                <p:cTn id="110" presetID="42" presetClass="path" presetSubtype="0" accel="50000" decel="50000" fill="hold" grpId="0" nodeType="afterEffect">
                                  <p:stCondLst>
                                    <p:cond delay="0"/>
                                  </p:stCondLst>
                                  <p:childTnLst>
                                    <p:animMotion origin="layout" path="M -0.000885 -0.000555 L 0.047813 0.094908 " pathEditMode="relative" rAng="0" ptsTypes="">
                                      <p:cBhvr>
                                        <p:cTn id="111" dur="500" fill="hold"/>
                                        <p:tgtEl>
                                          <p:spTgt spid="223"/>
                                        </p:tgtEl>
                                        <p:attrNameLst>
                                          <p:attrName>ppt_x</p:attrName>
                                          <p:attrName>ppt_y</p:attrName>
                                        </p:attrNameLst>
                                      </p:cBhvr>
                                      <p:rCtr x="24" y="48"/>
                                    </p:animMotion>
                                  </p:childTnLst>
                                </p:cTn>
                              </p:par>
                            </p:childTnLst>
                          </p:cTn>
                        </p:par>
                        <p:par>
                          <p:cTn id="112" fill="hold">
                            <p:stCondLst>
                              <p:cond delay="1000"/>
                            </p:stCondLst>
                            <p:childTnLst>
                              <p:par>
                                <p:cTn id="113" presetID="63" presetClass="path" presetSubtype="0" accel="50000" decel="50000" fill="hold" grpId="1" nodeType="afterEffect">
                                  <p:stCondLst>
                                    <p:cond delay="0"/>
                                  </p:stCondLst>
                                  <p:childTnLst>
                                    <p:animMotion origin="layout" path="M 0.000000 0.000000 L 0.029063 0.000093 " pathEditMode="relative" rAng="0" ptsTypes="">
                                      <p:cBhvr>
                                        <p:cTn id="114" dur="500" fill="hold"/>
                                        <p:tgtEl>
                                          <p:spTgt spid="218"/>
                                        </p:tgtEl>
                                        <p:attrNameLst>
                                          <p:attrName>ppt_x</p:attrName>
                                          <p:attrName>ppt_y</p:attrName>
                                        </p:attrNameLst>
                                      </p:cBhvr>
                                      <p:rCtr x="15" y="0"/>
                                    </p:animMotion>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1" nodeType="clickEffect">
                                  <p:stCondLst>
                                    <p:cond delay="0"/>
                                  </p:stCondLst>
                                  <p:childTnLst>
                                    <p:set>
                                      <p:cBhvr>
                                        <p:cTn id="118" dur="1" fill="hold">
                                          <p:stCondLst>
                                            <p:cond delay="0"/>
                                          </p:stCondLst>
                                        </p:cTn>
                                        <p:tgtEl>
                                          <p:spTgt spid="222"/>
                                        </p:tgtEl>
                                        <p:attrNameLst>
                                          <p:attrName>style.visibility</p:attrName>
                                        </p:attrNameLst>
                                      </p:cBhvr>
                                      <p:to>
                                        <p:strVal val="visible"/>
                                      </p:to>
                                    </p:set>
                                    <p:animEffect transition="in" filter="fade">
                                      <p:cBhvr>
                                        <p:cTn id="119" dur="500"/>
                                        <p:tgtEl>
                                          <p:spTgt spid="222"/>
                                        </p:tgtEl>
                                      </p:cBhvr>
                                    </p:animEffect>
                                  </p:childTnLst>
                                </p:cTn>
                              </p:par>
                            </p:childTnLst>
                          </p:cTn>
                        </p:par>
                        <p:par>
                          <p:cTn id="120" fill="hold">
                            <p:stCondLst>
                              <p:cond delay="500"/>
                            </p:stCondLst>
                            <p:childTnLst>
                              <p:par>
                                <p:cTn id="121" presetID="42" presetClass="path" presetSubtype="0" accel="50000" decel="50000" fill="hold" grpId="0" nodeType="afterEffect">
                                  <p:stCondLst>
                                    <p:cond delay="0"/>
                                  </p:stCondLst>
                                  <p:childTnLst>
                                    <p:animMotion origin="layout" path="M 0.000000 0.000000 L 0.047656 0.094815 " pathEditMode="relative" rAng="0" ptsTypes="">
                                      <p:cBhvr>
                                        <p:cTn id="122" dur="500" fill="hold"/>
                                        <p:tgtEl>
                                          <p:spTgt spid="222"/>
                                        </p:tgtEl>
                                        <p:attrNameLst>
                                          <p:attrName>ppt_x</p:attrName>
                                          <p:attrName>ppt_y</p:attrName>
                                        </p:attrNameLst>
                                      </p:cBhvr>
                                      <p:rCtr x="0" y="125"/>
                                    </p:animMotion>
                                  </p:childTnLst>
                                </p:cTn>
                              </p:par>
                            </p:childTnLst>
                          </p:cTn>
                        </p:par>
                        <p:par>
                          <p:cTn id="123" fill="hold">
                            <p:stCondLst>
                              <p:cond delay="1000"/>
                            </p:stCondLst>
                            <p:childTnLst>
                              <p:par>
                                <p:cTn id="124" presetID="63" presetClass="path" presetSubtype="0" accel="50000" decel="50000" fill="hold" grpId="2" nodeType="afterEffect">
                                  <p:stCondLst>
                                    <p:cond delay="0"/>
                                  </p:stCondLst>
                                  <p:childTnLst>
                                    <p:animMotion origin="layout" path="M 0.028958 0.000370 L 0.058802 0.000278 " pathEditMode="relative" rAng="0" ptsTypes="">
                                      <p:cBhvr>
                                        <p:cTn id="125" dur="500" fill="hold"/>
                                        <p:tgtEl>
                                          <p:spTgt spid="218"/>
                                        </p:tgtEl>
                                        <p:attrNameLst>
                                          <p:attrName>ppt_x</p:attrName>
                                          <p:attrName>ppt_y</p:attrName>
                                        </p:attrNameLst>
                                      </p:cBhvr>
                                      <p:rCtr x="0" y="0"/>
                                    </p:animMotion>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1" nodeType="clickEffect">
                                  <p:stCondLst>
                                    <p:cond delay="0"/>
                                  </p:stCondLst>
                                  <p:childTnLst>
                                    <p:set>
                                      <p:cBhvr>
                                        <p:cTn id="129" dur="1" fill="hold">
                                          <p:stCondLst>
                                            <p:cond delay="0"/>
                                          </p:stCondLst>
                                        </p:cTn>
                                        <p:tgtEl>
                                          <p:spTgt spid="220"/>
                                        </p:tgtEl>
                                        <p:attrNameLst>
                                          <p:attrName>style.visibility</p:attrName>
                                        </p:attrNameLst>
                                      </p:cBhvr>
                                      <p:to>
                                        <p:strVal val="visible"/>
                                      </p:to>
                                    </p:set>
                                    <p:animEffect transition="in" filter="fade">
                                      <p:cBhvr>
                                        <p:cTn id="130" dur="500"/>
                                        <p:tgtEl>
                                          <p:spTgt spid="220"/>
                                        </p:tgtEl>
                                      </p:cBhvr>
                                    </p:animEffect>
                                  </p:childTnLst>
                                </p:cTn>
                              </p:par>
                            </p:childTnLst>
                          </p:cTn>
                        </p:par>
                        <p:par>
                          <p:cTn id="131" fill="hold">
                            <p:stCondLst>
                              <p:cond delay="500"/>
                            </p:stCondLst>
                            <p:childTnLst>
                              <p:par>
                                <p:cTn id="132" presetID="42" presetClass="path" presetSubtype="0" accel="50000" decel="50000" fill="hold" grpId="0" nodeType="afterEffect">
                                  <p:stCondLst>
                                    <p:cond delay="0"/>
                                  </p:stCondLst>
                                  <p:childTnLst>
                                    <p:animMotion origin="layout" path="M 0.000000 0.000000 L -0.019531 0.094815 " pathEditMode="relative" rAng="0" ptsTypes="">
                                      <p:cBhvr>
                                        <p:cTn id="133" dur="500" fill="hold"/>
                                        <p:tgtEl>
                                          <p:spTgt spid="220"/>
                                        </p:tgtEl>
                                        <p:attrNameLst>
                                          <p:attrName>ppt_x</p:attrName>
                                          <p:attrName>ppt_y</p:attrName>
                                        </p:attrNameLst>
                                      </p:cBhvr>
                                      <p:rCtr x="0" y="125"/>
                                    </p:animMotion>
                                  </p:childTnLst>
                                </p:cTn>
                              </p:par>
                            </p:childTnLst>
                          </p:cTn>
                        </p:par>
                        <p:par>
                          <p:cTn id="134" fill="hold">
                            <p:stCondLst>
                              <p:cond delay="1000"/>
                            </p:stCondLst>
                            <p:childTnLst>
                              <p:par>
                                <p:cTn id="135" presetID="63" presetClass="path" presetSubtype="0" accel="50000" decel="50000" fill="hold" grpId="2" nodeType="afterEffect">
                                  <p:stCondLst>
                                    <p:cond delay="0"/>
                                  </p:stCondLst>
                                  <p:childTnLst>
                                    <p:animMotion origin="layout" path="M 0.028958 0.000370 L 0.058802 0.000278 " pathEditMode="relative" rAng="0" ptsTypes="">
                                      <p:cBhvr>
                                        <p:cTn id="136" dur="500" fill="hold"/>
                                        <p:tgtEl>
                                          <p:spTgt spid="219"/>
                                        </p:tgtEl>
                                        <p:attrNameLst>
                                          <p:attrName>ppt_x</p:attrName>
                                          <p:attrName>ppt_y</p:attrName>
                                        </p:attrNameLst>
                                      </p:cBhvr>
                                      <p:rCtr x="0" y="0"/>
                                    </p:animMotion>
                                  </p:childTnLst>
                                </p:cTn>
                              </p:par>
                            </p:childTnLst>
                          </p:cTn>
                        </p:par>
                        <p:par>
                          <p:cTn id="137" fill="hold">
                            <p:stCondLst>
                              <p:cond delay="1500"/>
                            </p:stCondLst>
                            <p:childTnLst>
                              <p:par>
                                <p:cTn id="138" presetID="10" presetClass="exit" presetSubtype="0" fill="hold" grpId="1" nodeType="afterEffect">
                                  <p:stCondLst>
                                    <p:cond delay="0"/>
                                  </p:stCondLst>
                                  <p:childTnLst>
                                    <p:animEffect transition="out" filter="fade">
                                      <p:cBhvr>
                                        <p:cTn id="139" dur="500"/>
                                        <p:tgtEl>
                                          <p:spTgt spid="185"/>
                                        </p:tgtEl>
                                      </p:cBhvr>
                                    </p:animEffect>
                                    <p:set>
                                      <p:cBhvr>
                                        <p:cTn id="140" dur="1" fill="hold">
                                          <p:stCondLst>
                                            <p:cond delay="499"/>
                                          </p:stCondLst>
                                        </p:cTn>
                                        <p:tgtEl>
                                          <p:spTgt spid="185"/>
                                        </p:tgtEl>
                                        <p:attrNameLst>
                                          <p:attrName>style.visibility</p:attrName>
                                        </p:attrNameLst>
                                      </p:cBhvr>
                                      <p:to>
                                        <p:strVal val="hidden"/>
                                      </p:to>
                                    </p:set>
                                  </p:childTnLst>
                                </p:cTn>
                              </p:par>
                            </p:childTnLst>
                          </p:cTn>
                        </p:par>
                        <p:par>
                          <p:cTn id="141" fill="hold">
                            <p:stCondLst>
                              <p:cond delay="2000"/>
                            </p:stCondLst>
                            <p:childTnLst>
                              <p:par>
                                <p:cTn id="142" presetID="10" presetClass="exit" presetSubtype="0" fill="hold" grpId="3" nodeType="afterEffect">
                                  <p:stCondLst>
                                    <p:cond delay="0"/>
                                  </p:stCondLst>
                                  <p:childTnLst>
                                    <p:animEffect transition="out" filter="fade">
                                      <p:cBhvr>
                                        <p:cTn id="143" dur="500"/>
                                        <p:tgtEl>
                                          <p:spTgt spid="218"/>
                                        </p:tgtEl>
                                      </p:cBhvr>
                                    </p:animEffect>
                                    <p:set>
                                      <p:cBhvr>
                                        <p:cTn id="144" dur="1" fill="hold">
                                          <p:stCondLst>
                                            <p:cond delay="499"/>
                                          </p:stCondLst>
                                        </p:cTn>
                                        <p:tgtEl>
                                          <p:spTgt spid="218"/>
                                        </p:tgtEl>
                                        <p:attrNameLst>
                                          <p:attrName>style.visibility</p:attrName>
                                        </p:attrNameLst>
                                      </p:cBhvr>
                                      <p:to>
                                        <p:strVal val="hidden"/>
                                      </p:to>
                                    </p:set>
                                  </p:childTnLst>
                                </p:cTn>
                              </p:par>
                            </p:childTnLst>
                          </p:cTn>
                        </p:par>
                        <p:par>
                          <p:cTn id="145" fill="hold">
                            <p:stCondLst>
                              <p:cond delay="2500"/>
                            </p:stCondLst>
                            <p:childTnLst>
                              <p:par>
                                <p:cTn id="146" presetID="10" presetClass="exit" presetSubtype="0" fill="hold" grpId="3" nodeType="afterEffect">
                                  <p:stCondLst>
                                    <p:cond delay="0"/>
                                  </p:stCondLst>
                                  <p:childTnLst>
                                    <p:animEffect transition="out" filter="fade">
                                      <p:cBhvr>
                                        <p:cTn id="147" dur="500"/>
                                        <p:tgtEl>
                                          <p:spTgt spid="219"/>
                                        </p:tgtEl>
                                      </p:cBhvr>
                                    </p:animEffect>
                                    <p:set>
                                      <p:cBhvr>
                                        <p:cTn id="148" dur="1" fill="hold">
                                          <p:stCondLst>
                                            <p:cond delay="499"/>
                                          </p:stCondLst>
                                        </p:cTn>
                                        <p:tgtEl>
                                          <p:spTgt spid="219"/>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197"/>
                                        </p:tgtEl>
                                        <p:attrNameLst>
                                          <p:attrName>style.visibility</p:attrName>
                                        </p:attrNameLst>
                                      </p:cBhvr>
                                      <p:to>
                                        <p:strVal val="visible"/>
                                      </p:to>
                                    </p:set>
                                    <p:animEffect transition="in" filter="fade">
                                      <p:cBhvr>
                                        <p:cTn id="153" dur="500"/>
                                        <p:tgtEl>
                                          <p:spTgt spid="197"/>
                                        </p:tgtEl>
                                      </p:cBhvr>
                                    </p:animEffect>
                                  </p:childTnLst>
                                </p:cTn>
                              </p:par>
                            </p:childTnLst>
                          </p:cTn>
                        </p:par>
                        <p:par>
                          <p:cTn id="154" fill="hold">
                            <p:stCondLst>
                              <p:cond delay="500"/>
                            </p:stCondLst>
                            <p:childTnLst>
                              <p:par>
                                <p:cTn id="155" presetID="10" presetClass="entr" presetSubtype="0" fill="hold" nodeType="afterEffect">
                                  <p:stCondLst>
                                    <p:cond delay="0"/>
                                  </p:stCondLst>
                                  <p:childTnLst>
                                    <p:set>
                                      <p:cBhvr>
                                        <p:cTn id="156" dur="1" fill="hold">
                                          <p:stCondLst>
                                            <p:cond delay="0"/>
                                          </p:stCondLst>
                                        </p:cTn>
                                        <p:tgtEl>
                                          <p:spTgt spid="198"/>
                                        </p:tgtEl>
                                        <p:attrNameLst>
                                          <p:attrName>style.visibility</p:attrName>
                                        </p:attrNameLst>
                                      </p:cBhvr>
                                      <p:to>
                                        <p:strVal val="visible"/>
                                      </p:to>
                                    </p:set>
                                    <p:animEffect transition="in" filter="fade">
                                      <p:cBhvr>
                                        <p:cTn id="157" dur="500"/>
                                        <p:tgtEl>
                                          <p:spTgt spid="198"/>
                                        </p:tgtEl>
                                      </p:cBhvr>
                                    </p:animEffect>
                                  </p:childTnLst>
                                </p:cTn>
                              </p:par>
                            </p:childTnLst>
                          </p:cTn>
                        </p:par>
                        <p:par>
                          <p:cTn id="158" fill="hold">
                            <p:stCondLst>
                              <p:cond delay="1000"/>
                            </p:stCondLst>
                            <p:childTnLst>
                              <p:par>
                                <p:cTn id="159" presetID="10" presetClass="entr" presetSubtype="0" fill="hold" nodeType="afterEffect">
                                  <p:stCondLst>
                                    <p:cond delay="0"/>
                                  </p:stCondLst>
                                  <p:childTnLst>
                                    <p:set>
                                      <p:cBhvr>
                                        <p:cTn id="160" dur="1" fill="hold">
                                          <p:stCondLst>
                                            <p:cond delay="0"/>
                                          </p:stCondLst>
                                        </p:cTn>
                                        <p:tgtEl>
                                          <p:spTgt spid="237"/>
                                        </p:tgtEl>
                                        <p:attrNameLst>
                                          <p:attrName>style.visibility</p:attrName>
                                        </p:attrNameLst>
                                      </p:cBhvr>
                                      <p:to>
                                        <p:strVal val="visible"/>
                                      </p:to>
                                    </p:set>
                                    <p:animEffect transition="in" filter="fade">
                                      <p:cBhvr>
                                        <p:cTn id="161" dur="500"/>
                                        <p:tgtEl>
                                          <p:spTgt spid="237"/>
                                        </p:tgtEl>
                                      </p:cBhvr>
                                    </p:animEffect>
                                  </p:childTnLst>
                                </p:cTn>
                              </p:par>
                            </p:childTnLst>
                          </p:cTn>
                        </p:par>
                        <p:par>
                          <p:cTn id="162" fill="hold">
                            <p:stCondLst>
                              <p:cond delay="1500"/>
                            </p:stCondLst>
                            <p:childTnLst>
                              <p:par>
                                <p:cTn id="163" presetID="10" presetClass="entr" presetSubtype="0" fill="hold" grpId="0" nodeType="afterEffect">
                                  <p:stCondLst>
                                    <p:cond delay="0"/>
                                  </p:stCondLst>
                                  <p:childTnLst>
                                    <p:set>
                                      <p:cBhvr>
                                        <p:cTn id="164" dur="1" fill="hold">
                                          <p:stCondLst>
                                            <p:cond delay="0"/>
                                          </p:stCondLst>
                                        </p:cTn>
                                        <p:tgtEl>
                                          <p:spTgt spid="93"/>
                                        </p:tgtEl>
                                        <p:attrNameLst>
                                          <p:attrName>style.visibility</p:attrName>
                                        </p:attrNameLst>
                                      </p:cBhvr>
                                      <p:to>
                                        <p:strVal val="visible"/>
                                      </p:to>
                                    </p:set>
                                    <p:animEffect transition="in" filter="fade">
                                      <p:cBhvr>
                                        <p:cTn id="165" dur="500"/>
                                        <p:tgtEl>
                                          <p:spTgt spid="93"/>
                                        </p:tgtEl>
                                      </p:cBhvr>
                                    </p:animEffect>
                                  </p:childTnLst>
                                </p:cTn>
                              </p:par>
                            </p:childTnLst>
                          </p:cTn>
                        </p:par>
                        <p:par>
                          <p:cTn id="166" fill="hold">
                            <p:stCondLst>
                              <p:cond delay="2000"/>
                            </p:stCondLst>
                            <p:childTnLst>
                              <p:par>
                                <p:cTn id="167" presetID="10" presetClass="entr" presetSubtype="0" fill="hold" grpId="0" nodeType="afterEffect">
                                  <p:stCondLst>
                                    <p:cond delay="0"/>
                                  </p:stCondLst>
                                  <p:childTnLst>
                                    <p:set>
                                      <p:cBhvr>
                                        <p:cTn id="168" dur="1" fill="hold">
                                          <p:stCondLst>
                                            <p:cond delay="0"/>
                                          </p:stCondLst>
                                        </p:cTn>
                                        <p:tgtEl>
                                          <p:spTgt spid="94"/>
                                        </p:tgtEl>
                                        <p:attrNameLst>
                                          <p:attrName>style.visibility</p:attrName>
                                        </p:attrNameLst>
                                      </p:cBhvr>
                                      <p:to>
                                        <p:strVal val="visible"/>
                                      </p:to>
                                    </p:set>
                                    <p:animEffect transition="in" filter="fade">
                                      <p:cBhvr>
                                        <p:cTn id="169" dur="500"/>
                                        <p:tgtEl>
                                          <p:spTgt spid="94"/>
                                        </p:tgtEl>
                                      </p:cBhvr>
                                    </p:animEffect>
                                  </p:childTnLst>
                                </p:cTn>
                              </p:par>
                            </p:childTnLst>
                          </p:cTn>
                        </p:par>
                        <p:par>
                          <p:cTn id="170" fill="hold">
                            <p:stCondLst>
                              <p:cond delay="2500"/>
                            </p:stCondLst>
                            <p:childTnLst>
                              <p:par>
                                <p:cTn id="171" presetID="10" presetClass="entr" presetSubtype="0" fill="hold" nodeType="afterEffect">
                                  <p:stCondLst>
                                    <p:cond delay="0"/>
                                  </p:stCondLst>
                                  <p:childTnLst>
                                    <p:set>
                                      <p:cBhvr>
                                        <p:cTn id="172" dur="1" fill="hold">
                                          <p:stCondLst>
                                            <p:cond delay="0"/>
                                          </p:stCondLst>
                                        </p:cTn>
                                        <p:tgtEl>
                                          <p:spTgt spid="200"/>
                                        </p:tgtEl>
                                        <p:attrNameLst>
                                          <p:attrName>style.visibility</p:attrName>
                                        </p:attrNameLst>
                                      </p:cBhvr>
                                      <p:to>
                                        <p:strVal val="visible"/>
                                      </p:to>
                                    </p:set>
                                    <p:animEffect transition="in" filter="fade">
                                      <p:cBhvr>
                                        <p:cTn id="173" dur="500"/>
                                        <p:tgtEl>
                                          <p:spTgt spid="200"/>
                                        </p:tgtEl>
                                      </p:cBhvr>
                                    </p:animEffect>
                                  </p:childTnLst>
                                </p:cTn>
                              </p:par>
                            </p:childTnLst>
                          </p:cTn>
                        </p:par>
                        <p:par>
                          <p:cTn id="174" fill="hold">
                            <p:stCondLst>
                              <p:cond delay="3000"/>
                            </p:stCondLst>
                            <p:childTnLst>
                              <p:par>
                                <p:cTn id="175" presetID="10" presetClass="entr" presetSubtype="0" fill="hold" nodeType="afterEffect">
                                  <p:stCondLst>
                                    <p:cond delay="0"/>
                                  </p:stCondLst>
                                  <p:childTnLst>
                                    <p:set>
                                      <p:cBhvr>
                                        <p:cTn id="176" dur="1" fill="hold">
                                          <p:stCondLst>
                                            <p:cond delay="0"/>
                                          </p:stCondLst>
                                        </p:cTn>
                                        <p:tgtEl>
                                          <p:spTgt spid="238"/>
                                        </p:tgtEl>
                                        <p:attrNameLst>
                                          <p:attrName>style.visibility</p:attrName>
                                        </p:attrNameLst>
                                      </p:cBhvr>
                                      <p:to>
                                        <p:strVal val="visible"/>
                                      </p:to>
                                    </p:set>
                                    <p:animEffect transition="in" filter="fade">
                                      <p:cBhvr>
                                        <p:cTn id="177" dur="500"/>
                                        <p:tgtEl>
                                          <p:spTgt spid="238"/>
                                        </p:tgtEl>
                                      </p:cBhvr>
                                    </p:animEffect>
                                  </p:childTnLst>
                                </p:cTn>
                              </p:par>
                            </p:childTnLst>
                          </p:cTn>
                        </p:par>
                        <p:par>
                          <p:cTn id="178" fill="hold">
                            <p:stCondLst>
                              <p:cond delay="3500"/>
                            </p:stCondLst>
                            <p:childTnLst>
                              <p:par>
                                <p:cTn id="179" presetID="10" presetClass="entr" presetSubtype="0" fill="hold" grpId="0" nodeType="afterEffect">
                                  <p:stCondLst>
                                    <p:cond delay="0"/>
                                  </p:stCondLst>
                                  <p:childTnLst>
                                    <p:set>
                                      <p:cBhvr>
                                        <p:cTn id="180" dur="1" fill="hold">
                                          <p:stCondLst>
                                            <p:cond delay="0"/>
                                          </p:stCondLst>
                                        </p:cTn>
                                        <p:tgtEl>
                                          <p:spTgt spid="95"/>
                                        </p:tgtEl>
                                        <p:attrNameLst>
                                          <p:attrName>style.visibility</p:attrName>
                                        </p:attrNameLst>
                                      </p:cBhvr>
                                      <p:to>
                                        <p:strVal val="visible"/>
                                      </p:to>
                                    </p:set>
                                    <p:animEffect transition="in" filter="fade">
                                      <p:cBhvr>
                                        <p:cTn id="181" dur="500"/>
                                        <p:tgtEl>
                                          <p:spTgt spid="95"/>
                                        </p:tgtEl>
                                      </p:cBhvr>
                                    </p:animEffect>
                                  </p:childTnLst>
                                </p:cTn>
                              </p:par>
                            </p:childTnLst>
                          </p:cTn>
                        </p:par>
                        <p:par>
                          <p:cTn id="182" fill="hold">
                            <p:stCondLst>
                              <p:cond delay="4000"/>
                            </p:stCondLst>
                            <p:childTnLst>
                              <p:par>
                                <p:cTn id="183" presetID="10" presetClass="entr" presetSubtype="0" fill="hold" grpId="0" nodeType="afterEffect">
                                  <p:stCondLst>
                                    <p:cond delay="0"/>
                                  </p:stCondLst>
                                  <p:childTnLst>
                                    <p:set>
                                      <p:cBhvr>
                                        <p:cTn id="184" dur="1" fill="hold">
                                          <p:stCondLst>
                                            <p:cond delay="0"/>
                                          </p:stCondLst>
                                        </p:cTn>
                                        <p:tgtEl>
                                          <p:spTgt spid="96"/>
                                        </p:tgtEl>
                                        <p:attrNameLst>
                                          <p:attrName>style.visibility</p:attrName>
                                        </p:attrNameLst>
                                      </p:cBhvr>
                                      <p:to>
                                        <p:strVal val="visible"/>
                                      </p:to>
                                    </p:set>
                                    <p:animEffect transition="in" filter="fade">
                                      <p:cBhvr>
                                        <p:cTn id="185" dur="500"/>
                                        <p:tgtEl>
                                          <p:spTgt spid="96"/>
                                        </p:tgtEl>
                                      </p:cBhvr>
                                    </p:animEffect>
                                  </p:childTnLst>
                                </p:cTn>
                              </p:par>
                            </p:childTnLst>
                          </p:cTn>
                        </p:par>
                        <p:par>
                          <p:cTn id="186" fill="hold">
                            <p:stCondLst>
                              <p:cond delay="4500"/>
                            </p:stCondLst>
                            <p:childTnLst>
                              <p:par>
                                <p:cTn id="187" presetID="10" presetClass="entr" presetSubtype="0" fill="hold" grpId="0" nodeType="afterEffect">
                                  <p:stCondLst>
                                    <p:cond delay="0"/>
                                  </p:stCondLst>
                                  <p:childTnLst>
                                    <p:set>
                                      <p:cBhvr>
                                        <p:cTn id="188" dur="1" fill="hold">
                                          <p:stCondLst>
                                            <p:cond delay="0"/>
                                          </p:stCondLst>
                                        </p:cTn>
                                        <p:tgtEl>
                                          <p:spTgt spid="101"/>
                                        </p:tgtEl>
                                        <p:attrNameLst>
                                          <p:attrName>style.visibility</p:attrName>
                                        </p:attrNameLst>
                                      </p:cBhvr>
                                      <p:to>
                                        <p:strVal val="visible"/>
                                      </p:to>
                                    </p:set>
                                    <p:animEffect transition="in" filter="fade">
                                      <p:cBhvr>
                                        <p:cTn id="189" dur="500"/>
                                        <p:tgtEl>
                                          <p:spTgt spid="101"/>
                                        </p:tgtEl>
                                      </p:cBhvr>
                                    </p:animEffect>
                                  </p:childTnLst>
                                </p:cTn>
                              </p:par>
                            </p:childTnLst>
                          </p:cTn>
                        </p:par>
                        <p:par>
                          <p:cTn id="190" fill="hold">
                            <p:stCondLst>
                              <p:cond delay="5000"/>
                            </p:stCondLst>
                            <p:childTnLst>
                              <p:par>
                                <p:cTn id="191" presetID="10" presetClass="entr" presetSubtype="0" fill="hold" grpId="0" nodeType="afterEffect">
                                  <p:stCondLst>
                                    <p:cond delay="0"/>
                                  </p:stCondLst>
                                  <p:childTnLst>
                                    <p:set>
                                      <p:cBhvr>
                                        <p:cTn id="192" dur="1" fill="hold">
                                          <p:stCondLst>
                                            <p:cond delay="0"/>
                                          </p:stCondLst>
                                        </p:cTn>
                                        <p:tgtEl>
                                          <p:spTgt spid="102"/>
                                        </p:tgtEl>
                                        <p:attrNameLst>
                                          <p:attrName>style.visibility</p:attrName>
                                        </p:attrNameLst>
                                      </p:cBhvr>
                                      <p:to>
                                        <p:strVal val="visible"/>
                                      </p:to>
                                    </p:set>
                                    <p:animEffect transition="in" filter="fade">
                                      <p:cBhvr>
                                        <p:cTn id="193" dur="500"/>
                                        <p:tgtEl>
                                          <p:spTgt spid="102"/>
                                        </p:tgtEl>
                                      </p:cBhvr>
                                    </p:animEffect>
                                  </p:childTnLst>
                                </p:cTn>
                              </p:par>
                            </p:childTnLst>
                          </p:cTn>
                        </p:par>
                        <p:par>
                          <p:cTn id="194" fill="hold">
                            <p:stCondLst>
                              <p:cond delay="5500"/>
                            </p:stCondLst>
                            <p:childTnLst>
                              <p:par>
                                <p:cTn id="195" presetID="10" presetClass="entr" presetSubtype="0" fill="hold" grpId="0" nodeType="afterEffect">
                                  <p:stCondLst>
                                    <p:cond delay="0"/>
                                  </p:stCondLst>
                                  <p:childTnLst>
                                    <p:set>
                                      <p:cBhvr>
                                        <p:cTn id="196" dur="1" fill="hold">
                                          <p:stCondLst>
                                            <p:cond delay="0"/>
                                          </p:stCondLst>
                                        </p:cTn>
                                        <p:tgtEl>
                                          <p:spTgt spid="103"/>
                                        </p:tgtEl>
                                        <p:attrNameLst>
                                          <p:attrName>style.visibility</p:attrName>
                                        </p:attrNameLst>
                                      </p:cBhvr>
                                      <p:to>
                                        <p:strVal val="visible"/>
                                      </p:to>
                                    </p:set>
                                    <p:animEffect transition="in" filter="fade">
                                      <p:cBhvr>
                                        <p:cTn id="197" dur="500"/>
                                        <p:tgtEl>
                                          <p:spTgt spid="103"/>
                                        </p:tgtEl>
                                      </p:cBhvr>
                                    </p:animEffect>
                                  </p:childTnLst>
                                </p:cTn>
                              </p:par>
                            </p:childTnLst>
                          </p:cTn>
                        </p:par>
                        <p:par>
                          <p:cTn id="198" fill="hold">
                            <p:stCondLst>
                              <p:cond delay="6000"/>
                            </p:stCondLst>
                            <p:childTnLst>
                              <p:par>
                                <p:cTn id="199" presetID="10" presetClass="entr" presetSubtype="0" fill="hold" grpId="0" nodeType="afterEffect">
                                  <p:stCondLst>
                                    <p:cond delay="0"/>
                                  </p:stCondLst>
                                  <p:childTnLst>
                                    <p:set>
                                      <p:cBhvr>
                                        <p:cTn id="200" dur="1" fill="hold">
                                          <p:stCondLst>
                                            <p:cond delay="0"/>
                                          </p:stCondLst>
                                        </p:cTn>
                                        <p:tgtEl>
                                          <p:spTgt spid="104"/>
                                        </p:tgtEl>
                                        <p:attrNameLst>
                                          <p:attrName>style.visibility</p:attrName>
                                        </p:attrNameLst>
                                      </p:cBhvr>
                                      <p:to>
                                        <p:strVal val="visible"/>
                                      </p:to>
                                    </p:set>
                                    <p:animEffect transition="in" filter="fade">
                                      <p:cBhvr>
                                        <p:cTn id="201" dur="500"/>
                                        <p:tgtEl>
                                          <p:spTgt spid="104"/>
                                        </p:tgtEl>
                                      </p:cBhvr>
                                    </p:animEffect>
                                  </p:childTnLst>
                                </p:cTn>
                              </p:par>
                            </p:childTnLst>
                          </p:cTn>
                        </p:par>
                        <p:par>
                          <p:cTn id="202" fill="hold">
                            <p:stCondLst>
                              <p:cond delay="6500"/>
                            </p:stCondLst>
                            <p:childTnLst>
                              <p:par>
                                <p:cTn id="203" presetID="10" presetClass="entr" presetSubtype="0" fill="hold" nodeType="afterEffect">
                                  <p:stCondLst>
                                    <p:cond delay="0"/>
                                  </p:stCondLst>
                                  <p:childTnLst>
                                    <p:set>
                                      <p:cBhvr>
                                        <p:cTn id="204" dur="1" fill="hold">
                                          <p:stCondLst>
                                            <p:cond delay="0"/>
                                          </p:stCondLst>
                                        </p:cTn>
                                        <p:tgtEl>
                                          <p:spTgt spid="145"/>
                                        </p:tgtEl>
                                        <p:attrNameLst>
                                          <p:attrName>style.visibility</p:attrName>
                                        </p:attrNameLst>
                                      </p:cBhvr>
                                      <p:to>
                                        <p:strVal val="visible"/>
                                      </p:to>
                                    </p:set>
                                    <p:animEffect transition="in" filter="fade">
                                      <p:cBhvr>
                                        <p:cTn id="205" dur="500"/>
                                        <p:tgtEl>
                                          <p:spTgt spid="145"/>
                                        </p:tgtEl>
                                      </p:cBhvr>
                                    </p:animEffect>
                                  </p:childTnLst>
                                </p:cTn>
                              </p:par>
                            </p:childTnLst>
                          </p:cTn>
                        </p:par>
                        <p:par>
                          <p:cTn id="206" fill="hold">
                            <p:stCondLst>
                              <p:cond delay="7000"/>
                            </p:stCondLst>
                            <p:childTnLst>
                              <p:par>
                                <p:cTn id="207" presetID="10" presetClass="entr" presetSubtype="0" fill="hold" grpId="0" nodeType="afterEffect">
                                  <p:stCondLst>
                                    <p:cond delay="0"/>
                                  </p:stCondLst>
                                  <p:childTnLst>
                                    <p:set>
                                      <p:cBhvr>
                                        <p:cTn id="208" dur="1" fill="hold">
                                          <p:stCondLst>
                                            <p:cond delay="0"/>
                                          </p:stCondLst>
                                        </p:cTn>
                                        <p:tgtEl>
                                          <p:spTgt spid="213"/>
                                        </p:tgtEl>
                                        <p:attrNameLst>
                                          <p:attrName>style.visibility</p:attrName>
                                        </p:attrNameLst>
                                      </p:cBhvr>
                                      <p:to>
                                        <p:strVal val="visible"/>
                                      </p:to>
                                    </p:set>
                                    <p:animEffect transition="in" filter="fade">
                                      <p:cBhvr>
                                        <p:cTn id="209" dur="500"/>
                                        <p:tgtEl>
                                          <p:spTgt spid="213"/>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215"/>
                                        </p:tgtEl>
                                        <p:attrNameLst>
                                          <p:attrName>style.visibility</p:attrName>
                                        </p:attrNameLst>
                                      </p:cBhvr>
                                      <p:to>
                                        <p:strVal val="visible"/>
                                      </p:to>
                                    </p:set>
                                    <p:animEffect transition="in" filter="fade">
                                      <p:cBhvr>
                                        <p:cTn id="214" dur="500"/>
                                        <p:tgtEl>
                                          <p:spTgt spid="215"/>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112"/>
                                        </p:tgtEl>
                                        <p:attrNameLst>
                                          <p:attrName>style.visibility</p:attrName>
                                        </p:attrNameLst>
                                      </p:cBhvr>
                                      <p:to>
                                        <p:strVal val="visible"/>
                                      </p:to>
                                    </p:set>
                                    <p:animEffect transition="in" filter="fade">
                                      <p:cBhvr>
                                        <p:cTn id="219" dur="500"/>
                                        <p:tgtEl>
                                          <p:spTgt spid="112"/>
                                        </p:tgtEl>
                                      </p:cBhvr>
                                    </p:animEffect>
                                  </p:childTnLst>
                                </p:cTn>
                              </p:par>
                            </p:childTnLst>
                          </p:cTn>
                        </p:par>
                        <p:par>
                          <p:cTn id="220" fill="hold">
                            <p:stCondLst>
                              <p:cond delay="500"/>
                            </p:stCondLst>
                            <p:childTnLst>
                              <p:par>
                                <p:cTn id="221" presetID="49" presetClass="path" presetSubtype="0" accel="50000" decel="50000" fill="hold" grpId="1" nodeType="afterEffect">
                                  <p:stCondLst>
                                    <p:cond delay="0"/>
                                  </p:stCondLst>
                                  <p:childTnLst>
                                    <p:animMotion origin="layout" path="M 0.000729 0.004908 L 0.059010 0.094908 " pathEditMode="relative" rAng="0" ptsTypes="">
                                      <p:cBhvr>
                                        <p:cTn id="222" dur="500" fill="hold"/>
                                        <p:tgtEl>
                                          <p:spTgt spid="112"/>
                                        </p:tgtEl>
                                        <p:attrNameLst>
                                          <p:attrName>ppt_x</p:attrName>
                                          <p:attrName>ppt_y</p:attrName>
                                        </p:attrNameLst>
                                      </p:cBhvr>
                                      <p:rCtr x="29" y="45"/>
                                    </p:animMotion>
                                  </p:childTnLst>
                                </p:cTn>
                              </p:par>
                            </p:childTnLst>
                          </p:cTn>
                        </p:par>
                        <p:par>
                          <p:cTn id="223" fill="hold">
                            <p:stCondLst>
                              <p:cond delay="1000"/>
                            </p:stCondLst>
                            <p:childTnLst>
                              <p:par>
                                <p:cTn id="224" presetID="63" presetClass="path" presetSubtype="0" accel="50000" decel="50000" fill="hold" grpId="1" nodeType="afterEffect">
                                  <p:stCondLst>
                                    <p:cond delay="0"/>
                                  </p:stCondLst>
                                  <p:childTnLst>
                                    <p:animMotion origin="layout" path="M 0.000000 0.000000 L 0.029063 0.000093 " pathEditMode="relative" rAng="0" ptsTypes="">
                                      <p:cBhvr>
                                        <p:cTn id="225" dur="500" fill="hold"/>
                                        <p:tgtEl>
                                          <p:spTgt spid="213"/>
                                        </p:tgtEl>
                                        <p:attrNameLst>
                                          <p:attrName>ppt_x</p:attrName>
                                          <p:attrName>ppt_y</p:attrName>
                                        </p:attrNameLst>
                                      </p:cBhvr>
                                      <p:rCtr x="15" y="0"/>
                                    </p:animMotion>
                                  </p:childTnLst>
                                </p:cTn>
                              </p:par>
                            </p:childTnLst>
                          </p:cTn>
                        </p:par>
                        <p:par>
                          <p:cTn id="226" fill="hold">
                            <p:stCondLst>
                              <p:cond delay="1500"/>
                            </p:stCondLst>
                            <p:childTnLst>
                              <p:par>
                                <p:cTn id="227" presetID="10" presetClass="entr" presetSubtype="0" fill="hold" grpId="0" nodeType="afterEffect">
                                  <p:stCondLst>
                                    <p:cond delay="0"/>
                                  </p:stCondLst>
                                  <p:childTnLst>
                                    <p:set>
                                      <p:cBhvr>
                                        <p:cTn id="228" dur="1" fill="hold">
                                          <p:stCondLst>
                                            <p:cond delay="0"/>
                                          </p:stCondLst>
                                        </p:cTn>
                                        <p:tgtEl>
                                          <p:spTgt spid="109"/>
                                        </p:tgtEl>
                                        <p:attrNameLst>
                                          <p:attrName>style.visibility</p:attrName>
                                        </p:attrNameLst>
                                      </p:cBhvr>
                                      <p:to>
                                        <p:strVal val="visible"/>
                                      </p:to>
                                    </p:set>
                                    <p:animEffect transition="in" filter="fade">
                                      <p:cBhvr>
                                        <p:cTn id="229" dur="500"/>
                                        <p:tgtEl>
                                          <p:spTgt spid="109"/>
                                        </p:tgtEl>
                                      </p:cBhvr>
                                    </p:animEffect>
                                  </p:childTnLst>
                                </p:cTn>
                              </p:par>
                            </p:childTnLst>
                          </p:cTn>
                        </p:par>
                        <p:par>
                          <p:cTn id="230" fill="hold">
                            <p:stCondLst>
                              <p:cond delay="2000"/>
                            </p:stCondLst>
                            <p:childTnLst>
                              <p:par>
                                <p:cTn id="231" presetID="42" presetClass="path" presetSubtype="0" accel="50000" decel="50000" fill="hold" grpId="1" nodeType="afterEffect">
                                  <p:stCondLst>
                                    <p:cond delay="0"/>
                                  </p:stCondLst>
                                  <p:childTnLst>
                                    <p:animMotion origin="layout" path="M -0.000990 0.001851 L -0.149324 0.094999 " pathEditMode="relative" rAng="0" ptsTypes="">
                                      <p:cBhvr>
                                        <p:cTn id="232" dur="500" fill="hold"/>
                                        <p:tgtEl>
                                          <p:spTgt spid="109"/>
                                        </p:tgtEl>
                                        <p:attrNameLst>
                                          <p:attrName>ppt_x</p:attrName>
                                          <p:attrName>ppt_y</p:attrName>
                                        </p:attrNameLst>
                                      </p:cBhvr>
                                      <p:rCtr x="-74" y="47"/>
                                    </p:animMotion>
                                  </p:childTnLst>
                                </p:cTn>
                              </p:par>
                            </p:childTnLst>
                          </p:cTn>
                        </p:par>
                        <p:par>
                          <p:cTn id="233" fill="hold">
                            <p:stCondLst>
                              <p:cond delay="2500"/>
                            </p:stCondLst>
                            <p:childTnLst>
                              <p:par>
                                <p:cTn id="234" presetID="63" presetClass="path" presetSubtype="0" accel="50000" decel="50000" fill="hold" grpId="1" nodeType="afterEffect">
                                  <p:stCondLst>
                                    <p:cond delay="0"/>
                                  </p:stCondLst>
                                  <p:childTnLst>
                                    <p:animMotion origin="layout" path="M 0.000000 0.000000 L 0.030313 0.000556 " pathEditMode="relative" rAng="0" ptsTypes="">
                                      <p:cBhvr>
                                        <p:cTn id="235" dur="500" fill="hold"/>
                                        <p:tgtEl>
                                          <p:spTgt spid="215"/>
                                        </p:tgtEl>
                                        <p:attrNameLst>
                                          <p:attrName>ppt_x</p:attrName>
                                          <p:attrName>ppt_y</p:attrName>
                                        </p:attrNameLst>
                                      </p:cBhvr>
                                      <p:rCtr x="34" y="0"/>
                                    </p:animMotion>
                                  </p:childTnLst>
                                </p:cTn>
                              </p:par>
                            </p:childTnLst>
                          </p:cTn>
                        </p:par>
                        <p:par>
                          <p:cTn id="236" fill="hold">
                            <p:stCondLst>
                              <p:cond delay="3000"/>
                            </p:stCondLst>
                            <p:childTnLst>
                              <p:par>
                                <p:cTn id="237" presetID="10" presetClass="entr" presetSubtype="0" fill="hold" grpId="0" nodeType="afterEffect">
                                  <p:stCondLst>
                                    <p:cond delay="0"/>
                                  </p:stCondLst>
                                  <p:childTnLst>
                                    <p:set>
                                      <p:cBhvr>
                                        <p:cTn id="238" dur="1" fill="hold">
                                          <p:stCondLst>
                                            <p:cond delay="0"/>
                                          </p:stCondLst>
                                        </p:cTn>
                                        <p:tgtEl>
                                          <p:spTgt spid="110"/>
                                        </p:tgtEl>
                                        <p:attrNameLst>
                                          <p:attrName>style.visibility</p:attrName>
                                        </p:attrNameLst>
                                      </p:cBhvr>
                                      <p:to>
                                        <p:strVal val="visible"/>
                                      </p:to>
                                    </p:set>
                                    <p:animEffect transition="in" filter="fade">
                                      <p:cBhvr>
                                        <p:cTn id="239" dur="500"/>
                                        <p:tgtEl>
                                          <p:spTgt spid="110"/>
                                        </p:tgtEl>
                                      </p:cBhvr>
                                    </p:animEffect>
                                  </p:childTnLst>
                                </p:cTn>
                              </p:par>
                            </p:childTnLst>
                          </p:cTn>
                        </p:par>
                        <p:par>
                          <p:cTn id="240" fill="hold">
                            <p:stCondLst>
                              <p:cond delay="3500"/>
                            </p:stCondLst>
                            <p:childTnLst>
                              <p:par>
                                <p:cTn id="241" presetID="42" presetClass="path" presetSubtype="0" accel="50000" decel="50000" fill="hold" grpId="1" nodeType="afterEffect">
                                  <p:stCondLst>
                                    <p:cond delay="0"/>
                                  </p:stCondLst>
                                  <p:childTnLst>
                                    <p:animMotion origin="layout" path="M -0.001093 -0.000185 L -0.149635 0.094444 " pathEditMode="relative" rAng="0" ptsTypes="">
                                      <p:cBhvr>
                                        <p:cTn id="242" dur="500" fill="hold"/>
                                        <p:tgtEl>
                                          <p:spTgt spid="110"/>
                                        </p:tgtEl>
                                        <p:attrNameLst>
                                          <p:attrName>ppt_x</p:attrName>
                                          <p:attrName>ppt_y</p:attrName>
                                        </p:attrNameLst>
                                      </p:cBhvr>
                                      <p:rCtr x="-74" y="47"/>
                                    </p:animMotion>
                                  </p:childTnLst>
                                </p:cTn>
                              </p:par>
                            </p:childTnLst>
                          </p:cTn>
                        </p:par>
                        <p:par>
                          <p:cTn id="243" fill="hold">
                            <p:stCondLst>
                              <p:cond delay="4000"/>
                            </p:stCondLst>
                            <p:childTnLst>
                              <p:par>
                                <p:cTn id="244" presetID="63" presetClass="path" presetSubtype="0" accel="50000" decel="50000" fill="hold" grpId="2" nodeType="afterEffect">
                                  <p:stCondLst>
                                    <p:cond delay="0"/>
                                  </p:stCondLst>
                                  <p:childTnLst>
                                    <p:animMotion origin="layout" path="M 0.029792 0.000463 L 0.059740 0.000556 " pathEditMode="relative" rAng="0" ptsTypes="">
                                      <p:cBhvr>
                                        <p:cTn id="245" dur="500" fill="hold"/>
                                        <p:tgtEl>
                                          <p:spTgt spid="215"/>
                                        </p:tgtEl>
                                        <p:attrNameLst>
                                          <p:attrName>ppt_x</p:attrName>
                                          <p:attrName>ppt_y</p:attrName>
                                        </p:attrNameLst>
                                      </p:cBhvr>
                                      <p:rCtr x="15" y="0"/>
                                    </p:animMotion>
                                  </p:childTnLst>
                                </p:cTn>
                              </p:par>
                            </p:childTnLst>
                          </p:cTn>
                        </p:par>
                        <p:par>
                          <p:cTn id="246" fill="hold">
                            <p:stCondLst>
                              <p:cond delay="4500"/>
                            </p:stCondLst>
                            <p:childTnLst>
                              <p:par>
                                <p:cTn id="247" presetID="10" presetClass="entr" presetSubtype="0" fill="hold" grpId="0" nodeType="afterEffect">
                                  <p:stCondLst>
                                    <p:cond delay="0"/>
                                  </p:stCondLst>
                                  <p:childTnLst>
                                    <p:set>
                                      <p:cBhvr>
                                        <p:cTn id="248" dur="1" fill="hold">
                                          <p:stCondLst>
                                            <p:cond delay="0"/>
                                          </p:stCondLst>
                                        </p:cTn>
                                        <p:tgtEl>
                                          <p:spTgt spid="111"/>
                                        </p:tgtEl>
                                        <p:attrNameLst>
                                          <p:attrName>style.visibility</p:attrName>
                                        </p:attrNameLst>
                                      </p:cBhvr>
                                      <p:to>
                                        <p:strVal val="visible"/>
                                      </p:to>
                                    </p:set>
                                    <p:animEffect transition="in" filter="fade">
                                      <p:cBhvr>
                                        <p:cTn id="249" dur="500"/>
                                        <p:tgtEl>
                                          <p:spTgt spid="111"/>
                                        </p:tgtEl>
                                      </p:cBhvr>
                                    </p:animEffect>
                                  </p:childTnLst>
                                </p:cTn>
                              </p:par>
                            </p:childTnLst>
                          </p:cTn>
                        </p:par>
                        <p:par>
                          <p:cTn id="250" fill="hold">
                            <p:stCondLst>
                              <p:cond delay="5000"/>
                            </p:stCondLst>
                            <p:childTnLst>
                              <p:par>
                                <p:cTn id="251" presetID="42" presetClass="path" presetSubtype="0" accel="50000" decel="50000" fill="hold" grpId="1" nodeType="afterEffect">
                                  <p:stCondLst>
                                    <p:cond delay="0"/>
                                  </p:stCondLst>
                                  <p:childTnLst>
                                    <p:animMotion origin="layout" path="M -0.001615 -0.002407 L -0.149167 0.094630 " pathEditMode="relative" rAng="0" ptsTypes="">
                                      <p:cBhvr>
                                        <p:cTn id="252" dur="500" fill="hold"/>
                                        <p:tgtEl>
                                          <p:spTgt spid="111"/>
                                        </p:tgtEl>
                                        <p:attrNameLst>
                                          <p:attrName>ppt_x</p:attrName>
                                          <p:attrName>ppt_y</p:attrName>
                                        </p:attrNameLst>
                                      </p:cBhvr>
                                      <p:rCtr x="-73" y="49"/>
                                    </p:animMotion>
                                  </p:childTnLst>
                                </p:cTn>
                              </p:par>
                            </p:childTnLst>
                          </p:cTn>
                        </p:par>
                        <p:par>
                          <p:cTn id="253" fill="hold">
                            <p:stCondLst>
                              <p:cond delay="5500"/>
                            </p:stCondLst>
                            <p:childTnLst>
                              <p:par>
                                <p:cTn id="254" presetID="63" presetClass="path" presetSubtype="0" accel="50000" decel="50000" fill="hold" grpId="3" nodeType="afterEffect">
                                  <p:stCondLst>
                                    <p:cond delay="0"/>
                                  </p:stCondLst>
                                  <p:childTnLst>
                                    <p:animMotion origin="layout" path="M 0.059375 0.000741 L 0.089219 0.001019 " pathEditMode="relative" rAng="0" ptsTypes="">
                                      <p:cBhvr>
                                        <p:cTn id="255" dur="500" fill="hold"/>
                                        <p:tgtEl>
                                          <p:spTgt spid="215"/>
                                        </p:tgtEl>
                                        <p:attrNameLst>
                                          <p:attrName>ppt_x</p:attrName>
                                          <p:attrName>ppt_y</p:attrName>
                                        </p:attrNameLst>
                                      </p:cBhvr>
                                      <p:rCtr x="59" y="0"/>
                                    </p:animMotion>
                                  </p:childTnLst>
                                </p:cTn>
                              </p:par>
                            </p:childTnLst>
                          </p:cTn>
                        </p:par>
                        <p:par>
                          <p:cTn id="256" fill="hold">
                            <p:stCondLst>
                              <p:cond delay="6000"/>
                            </p:stCondLst>
                            <p:childTnLst>
                              <p:par>
                                <p:cTn id="257" presetID="10" presetClass="entr" presetSubtype="0" fill="hold" grpId="0" nodeType="afterEffect">
                                  <p:stCondLst>
                                    <p:cond delay="0"/>
                                  </p:stCondLst>
                                  <p:childTnLst>
                                    <p:set>
                                      <p:cBhvr>
                                        <p:cTn id="258" dur="1" fill="hold">
                                          <p:stCondLst>
                                            <p:cond delay="0"/>
                                          </p:stCondLst>
                                        </p:cTn>
                                        <p:tgtEl>
                                          <p:spTgt spid="113"/>
                                        </p:tgtEl>
                                        <p:attrNameLst>
                                          <p:attrName>style.visibility</p:attrName>
                                        </p:attrNameLst>
                                      </p:cBhvr>
                                      <p:to>
                                        <p:strVal val="visible"/>
                                      </p:to>
                                    </p:set>
                                    <p:animEffect transition="in" filter="fade">
                                      <p:cBhvr>
                                        <p:cTn id="259" dur="500"/>
                                        <p:tgtEl>
                                          <p:spTgt spid="113"/>
                                        </p:tgtEl>
                                      </p:cBhvr>
                                    </p:animEffect>
                                  </p:childTnLst>
                                </p:cTn>
                              </p:par>
                            </p:childTnLst>
                          </p:cTn>
                        </p:par>
                        <p:par>
                          <p:cTn id="260" fill="hold">
                            <p:stCondLst>
                              <p:cond delay="6500"/>
                            </p:stCondLst>
                            <p:childTnLst>
                              <p:par>
                                <p:cTn id="261" presetID="42" presetClass="path" presetSubtype="0" accel="50000" decel="50000" fill="hold" grpId="1" nodeType="afterEffect">
                                  <p:stCondLst>
                                    <p:cond delay="0"/>
                                  </p:stCondLst>
                                  <p:childTnLst>
                                    <p:animMotion origin="layout" path="M -0.002763 0.000001 L 0.147758 0.094723 " pathEditMode="relative" rAng="0" ptsTypes="">
                                      <p:cBhvr>
                                        <p:cTn id="262" dur="500" fill="hold"/>
                                        <p:tgtEl>
                                          <p:spTgt spid="113"/>
                                        </p:tgtEl>
                                        <p:attrNameLst>
                                          <p:attrName>ppt_x</p:attrName>
                                          <p:attrName>ppt_y</p:attrName>
                                        </p:attrNameLst>
                                      </p:cBhvr>
                                      <p:rCtr x="75" y="47"/>
                                    </p:animMotion>
                                  </p:childTnLst>
                                </p:cTn>
                              </p:par>
                            </p:childTnLst>
                          </p:cTn>
                        </p:par>
                        <p:par>
                          <p:cTn id="263" fill="hold">
                            <p:stCondLst>
                              <p:cond delay="7000"/>
                            </p:stCondLst>
                            <p:childTnLst>
                              <p:par>
                                <p:cTn id="264" presetID="63" presetClass="path" presetSubtype="0" accel="50000" decel="50000" fill="hold" grpId="2" nodeType="afterEffect">
                                  <p:stCondLst>
                                    <p:cond delay="0"/>
                                  </p:stCondLst>
                                  <p:childTnLst>
                                    <p:animMotion origin="layout" path="M 0.028958 0.000370 L 0.058802 0.000278 " pathEditMode="relative" rAng="0" ptsTypes="">
                                      <p:cBhvr>
                                        <p:cTn id="265" dur="500" fill="hold"/>
                                        <p:tgtEl>
                                          <p:spTgt spid="213"/>
                                        </p:tgtEl>
                                        <p:attrNameLst>
                                          <p:attrName>ppt_x</p:attrName>
                                          <p:attrName>ppt_y</p:attrName>
                                        </p:attrNameLst>
                                      </p:cBhvr>
                                      <p:rCtr x="0" y="0"/>
                                    </p:animMotion>
                                  </p:childTnLst>
                                </p:cTn>
                              </p:par>
                            </p:childTnLst>
                          </p:cTn>
                        </p:par>
                        <p:par>
                          <p:cTn id="266" fill="hold">
                            <p:stCondLst>
                              <p:cond delay="7500"/>
                            </p:stCondLst>
                            <p:childTnLst>
                              <p:par>
                                <p:cTn id="267" presetID="10" presetClass="entr" presetSubtype="0" fill="hold" grpId="0" nodeType="afterEffect">
                                  <p:stCondLst>
                                    <p:cond delay="0"/>
                                  </p:stCondLst>
                                  <p:childTnLst>
                                    <p:set>
                                      <p:cBhvr>
                                        <p:cTn id="268" dur="1" fill="hold">
                                          <p:stCondLst>
                                            <p:cond delay="0"/>
                                          </p:stCondLst>
                                        </p:cTn>
                                        <p:tgtEl>
                                          <p:spTgt spid="114"/>
                                        </p:tgtEl>
                                        <p:attrNameLst>
                                          <p:attrName>style.visibility</p:attrName>
                                        </p:attrNameLst>
                                      </p:cBhvr>
                                      <p:to>
                                        <p:strVal val="visible"/>
                                      </p:to>
                                    </p:set>
                                    <p:animEffect transition="in" filter="fade">
                                      <p:cBhvr>
                                        <p:cTn id="269" dur="500"/>
                                        <p:tgtEl>
                                          <p:spTgt spid="114"/>
                                        </p:tgtEl>
                                      </p:cBhvr>
                                    </p:animEffect>
                                  </p:childTnLst>
                                </p:cTn>
                              </p:par>
                            </p:childTnLst>
                          </p:cTn>
                        </p:par>
                        <p:par>
                          <p:cTn id="270" fill="hold">
                            <p:stCondLst>
                              <p:cond delay="8000"/>
                            </p:stCondLst>
                            <p:childTnLst>
                              <p:par>
                                <p:cTn id="271" presetID="42" presetClass="path" presetSubtype="0" accel="50000" decel="50000" fill="hold" grpId="1" nodeType="afterEffect">
                                  <p:stCondLst>
                                    <p:cond delay="0"/>
                                  </p:stCondLst>
                                  <p:childTnLst>
                                    <p:animMotion origin="layout" path="M -0.001771 -0.001574 L -0.119010 0.094630 " pathEditMode="relative" rAng="0" ptsTypes="">
                                      <p:cBhvr>
                                        <p:cTn id="272" dur="500" fill="hold"/>
                                        <p:tgtEl>
                                          <p:spTgt spid="114"/>
                                        </p:tgtEl>
                                        <p:attrNameLst>
                                          <p:attrName>ppt_x</p:attrName>
                                          <p:attrName>ppt_y</p:attrName>
                                        </p:attrNameLst>
                                      </p:cBhvr>
                                      <p:rCtr x="-58" y="48"/>
                                    </p:animMotion>
                                  </p:childTnLst>
                                </p:cTn>
                              </p:par>
                            </p:childTnLst>
                          </p:cTn>
                        </p:par>
                        <p:par>
                          <p:cTn id="273" fill="hold">
                            <p:stCondLst>
                              <p:cond delay="8500"/>
                            </p:stCondLst>
                            <p:childTnLst>
                              <p:par>
                                <p:cTn id="274" presetID="63" presetClass="path" presetSubtype="0" accel="50000" decel="50000" fill="hold" grpId="4" nodeType="afterEffect">
                                  <p:stCondLst>
                                    <p:cond delay="0"/>
                                  </p:stCondLst>
                                  <p:childTnLst>
                                    <p:animMotion origin="layout" path="M 0.089635 0.000741 L 0.120781 0.001667 " pathEditMode="relative" rAng="0" ptsTypes="">
                                      <p:cBhvr>
                                        <p:cTn id="275" dur="500" fill="hold"/>
                                        <p:tgtEl>
                                          <p:spTgt spid="215"/>
                                        </p:tgtEl>
                                        <p:attrNameLst>
                                          <p:attrName>ppt_x</p:attrName>
                                          <p:attrName>ppt_y</p:attrName>
                                        </p:attrNameLst>
                                      </p:cBhvr>
                                      <p:rCtr x="61" y="0"/>
                                    </p:animMotion>
                                  </p:childTnLst>
                                </p:cTn>
                              </p:par>
                            </p:childTnLst>
                          </p:cTn>
                        </p:par>
                        <p:par>
                          <p:cTn id="276" fill="hold">
                            <p:stCondLst>
                              <p:cond delay="9000"/>
                            </p:stCondLst>
                            <p:childTnLst>
                              <p:par>
                                <p:cTn id="277" presetID="10" presetClass="entr" presetSubtype="0" fill="hold" grpId="0" nodeType="afterEffect">
                                  <p:stCondLst>
                                    <p:cond delay="0"/>
                                  </p:stCondLst>
                                  <p:childTnLst>
                                    <p:set>
                                      <p:cBhvr>
                                        <p:cTn id="278" dur="1" fill="hold">
                                          <p:stCondLst>
                                            <p:cond delay="0"/>
                                          </p:stCondLst>
                                        </p:cTn>
                                        <p:tgtEl>
                                          <p:spTgt spid="115"/>
                                        </p:tgtEl>
                                        <p:attrNameLst>
                                          <p:attrName>style.visibility</p:attrName>
                                        </p:attrNameLst>
                                      </p:cBhvr>
                                      <p:to>
                                        <p:strVal val="visible"/>
                                      </p:to>
                                    </p:set>
                                    <p:animEffect transition="in" filter="fade">
                                      <p:cBhvr>
                                        <p:cTn id="279" dur="500"/>
                                        <p:tgtEl>
                                          <p:spTgt spid="115"/>
                                        </p:tgtEl>
                                      </p:cBhvr>
                                    </p:animEffect>
                                  </p:childTnLst>
                                </p:cTn>
                              </p:par>
                            </p:childTnLst>
                          </p:cTn>
                        </p:par>
                        <p:par>
                          <p:cTn id="280" fill="hold">
                            <p:stCondLst>
                              <p:cond delay="9500"/>
                            </p:stCondLst>
                            <p:childTnLst>
                              <p:par>
                                <p:cTn id="281" presetID="42" presetClass="path" presetSubtype="0" accel="50000" decel="50000" fill="hold" grpId="1" nodeType="afterEffect">
                                  <p:stCondLst>
                                    <p:cond delay="0"/>
                                  </p:stCondLst>
                                  <p:childTnLst>
                                    <p:animMotion origin="layout" path="M -0.001200 -0.000184 L 0.178592 0.094075 " pathEditMode="relative" rAng="0" ptsTypes="">
                                      <p:cBhvr>
                                        <p:cTn id="282" dur="500" fill="hold"/>
                                        <p:tgtEl>
                                          <p:spTgt spid="115"/>
                                        </p:tgtEl>
                                        <p:attrNameLst>
                                          <p:attrName>ppt_x</p:attrName>
                                          <p:attrName>ppt_y</p:attrName>
                                        </p:attrNameLst>
                                      </p:cBhvr>
                                      <p:rCtr x="90" y="47"/>
                                    </p:animMotion>
                                  </p:childTnLst>
                                </p:cTn>
                              </p:par>
                            </p:childTnLst>
                          </p:cTn>
                        </p:par>
                        <p:par>
                          <p:cTn id="283" fill="hold">
                            <p:stCondLst>
                              <p:cond delay="10000"/>
                            </p:stCondLst>
                            <p:childTnLst>
                              <p:par>
                                <p:cTn id="284" presetID="63" presetClass="path" presetSubtype="0" accel="50000" decel="50000" fill="hold" grpId="3" nodeType="afterEffect">
                                  <p:stCondLst>
                                    <p:cond delay="0"/>
                                  </p:stCondLst>
                                  <p:childTnLst>
                                    <p:animMotion origin="layout" path="M 0.058177 0.000741 L 0.088281 0.000741 " pathEditMode="relative" rAng="0" ptsTypes="">
                                      <p:cBhvr>
                                        <p:cTn id="285" dur="500" fill="hold"/>
                                        <p:tgtEl>
                                          <p:spTgt spid="213"/>
                                        </p:tgtEl>
                                        <p:attrNameLst>
                                          <p:attrName>ppt_x</p:attrName>
                                          <p:attrName>ppt_y</p:attrName>
                                        </p:attrNameLst>
                                      </p:cBhvr>
                                      <p:rCtr x="-14" y="0"/>
                                    </p:animMotion>
                                  </p:childTnLst>
                                </p:cTn>
                              </p:par>
                            </p:childTnLst>
                          </p:cTn>
                        </p:par>
                        <p:par>
                          <p:cTn id="286" fill="hold">
                            <p:stCondLst>
                              <p:cond delay="10500"/>
                            </p:stCondLst>
                            <p:childTnLst>
                              <p:par>
                                <p:cTn id="287" presetID="10" presetClass="entr" presetSubtype="0" fill="hold" grpId="0" nodeType="afterEffect">
                                  <p:stCondLst>
                                    <p:cond delay="0"/>
                                  </p:stCondLst>
                                  <p:childTnLst>
                                    <p:set>
                                      <p:cBhvr>
                                        <p:cTn id="288" dur="1" fill="hold">
                                          <p:stCondLst>
                                            <p:cond delay="0"/>
                                          </p:stCondLst>
                                        </p:cTn>
                                        <p:tgtEl>
                                          <p:spTgt spid="116"/>
                                        </p:tgtEl>
                                        <p:attrNameLst>
                                          <p:attrName>style.visibility</p:attrName>
                                        </p:attrNameLst>
                                      </p:cBhvr>
                                      <p:to>
                                        <p:strVal val="visible"/>
                                      </p:to>
                                    </p:set>
                                    <p:animEffect transition="in" filter="fade">
                                      <p:cBhvr>
                                        <p:cTn id="289" dur="500"/>
                                        <p:tgtEl>
                                          <p:spTgt spid="116"/>
                                        </p:tgtEl>
                                      </p:cBhvr>
                                    </p:animEffect>
                                  </p:childTnLst>
                                </p:cTn>
                              </p:par>
                            </p:childTnLst>
                          </p:cTn>
                        </p:par>
                        <p:par>
                          <p:cTn id="290" fill="hold">
                            <p:stCondLst>
                              <p:cond delay="11000"/>
                            </p:stCondLst>
                            <p:childTnLst>
                              <p:par>
                                <p:cTn id="291" presetID="42" presetClass="path" presetSubtype="0" accel="50000" decel="50000" fill="hold" grpId="1" nodeType="afterEffect">
                                  <p:stCondLst>
                                    <p:cond delay="0"/>
                                  </p:stCondLst>
                                  <p:childTnLst>
                                    <p:animMotion origin="layout" path="M -0.000260 -0.000278 L 0.178906 0.094074 " pathEditMode="relative" rAng="0" ptsTypes="">
                                      <p:cBhvr>
                                        <p:cTn id="292" dur="500" fill="hold"/>
                                        <p:tgtEl>
                                          <p:spTgt spid="116"/>
                                        </p:tgtEl>
                                        <p:attrNameLst>
                                          <p:attrName>ppt_x</p:attrName>
                                          <p:attrName>ppt_y</p:attrName>
                                        </p:attrNameLst>
                                      </p:cBhvr>
                                      <p:rCtr x="90" y="48"/>
                                    </p:animMotion>
                                  </p:childTnLst>
                                </p:cTn>
                              </p:par>
                            </p:childTnLst>
                          </p:cTn>
                        </p:par>
                        <p:par>
                          <p:cTn id="293" fill="hold">
                            <p:stCondLst>
                              <p:cond delay="11500"/>
                            </p:stCondLst>
                            <p:childTnLst>
                              <p:par>
                                <p:cTn id="294" presetID="63" presetClass="path" presetSubtype="0" accel="50000" decel="50000" fill="hold" grpId="4" nodeType="afterEffect">
                                  <p:stCondLst>
                                    <p:cond delay="0"/>
                                  </p:stCondLst>
                                  <p:childTnLst>
                                    <p:animMotion origin="layout" path="M 0.088490 0.000926 L 0.120000 0.000093 " pathEditMode="relative" rAng="0" ptsTypes="">
                                      <p:cBhvr>
                                        <p:cTn id="295" dur="500" fill="hold"/>
                                        <p:tgtEl>
                                          <p:spTgt spid="213"/>
                                        </p:tgtEl>
                                        <p:attrNameLst>
                                          <p:attrName>ppt_x</p:attrName>
                                          <p:attrName>ppt_y</p:attrName>
                                        </p:attrNameLst>
                                      </p:cBhvr>
                                      <p:rCtr x="-2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1" grpId="0" animBg="1"/>
      <p:bldP spid="100" grpId="0" animBg="1"/>
      <p:bldP spid="97" grpId="0" animBg="1"/>
      <p:bldP spid="98" grpId="0" animBg="1"/>
      <p:bldP spid="99" grpId="0" animBg="1"/>
      <p:bldP spid="185" grpId="0" bldLvl="0" animBg="1"/>
      <p:bldP spid="185" grpId="1" bldLvl="0" animBg="1"/>
      <p:bldP spid="93" grpId="0" animBg="1"/>
      <p:bldP spid="94" grpId="0" animBg="1"/>
      <p:bldP spid="95" grpId="0" animBg="1"/>
      <p:bldP spid="96" grpId="0" animBg="1"/>
      <p:bldP spid="101" grpId="0" animBg="1"/>
      <p:bldP spid="102" grpId="0" animBg="1"/>
      <p:bldP spid="103" grpId="0" animBg="1"/>
      <p:bldP spid="104" grpId="0" animBg="1"/>
      <p:bldP spid="112" grpId="0" bldLvl="0" animBg="1"/>
      <p:bldP spid="109" grpId="0" bldLvl="0" animBg="1"/>
      <p:bldP spid="110" grpId="0" bldLvl="0" animBg="1"/>
      <p:bldP spid="111" grpId="0" bldLvl="0" animBg="1"/>
      <p:bldP spid="113" grpId="0" bldLvl="0" animBg="1"/>
      <p:bldP spid="114" grpId="0" bldLvl="0" animBg="1"/>
      <p:bldP spid="115" grpId="0" bldLvl="0" animBg="1"/>
      <p:bldP spid="116" grpId="0" bldLvl="0" animBg="1"/>
      <p:bldP spid="213" grpId="0" animBg="1"/>
      <p:bldP spid="215" grpId="0" animBg="1"/>
      <p:bldP spid="112" grpId="1" bldLvl="0" animBg="1"/>
      <p:bldP spid="213" grpId="1" animBg="1"/>
      <p:bldP spid="109" grpId="1" bldLvl="0" animBg="1"/>
      <p:bldP spid="215" grpId="1" animBg="1"/>
      <p:bldP spid="110" grpId="1" bldLvl="0" animBg="1"/>
      <p:bldP spid="215" grpId="2" animBg="1"/>
      <p:bldP spid="111" grpId="1" bldLvl="0" animBg="1"/>
      <p:bldP spid="215" grpId="3" animBg="1"/>
      <p:bldP spid="113" grpId="1" bldLvl="0" animBg="1"/>
      <p:bldP spid="213" grpId="2" animBg="1"/>
      <p:bldP spid="114" grpId="1" bldLvl="0" animBg="1"/>
      <p:bldP spid="215" grpId="4" animBg="1"/>
      <p:bldP spid="115" grpId="1" bldLvl="0" animBg="1"/>
      <p:bldP spid="213" grpId="3" animBg="1"/>
      <p:bldP spid="116" grpId="1" bldLvl="0" animBg="1"/>
      <p:bldP spid="213" grpId="4" animBg="1"/>
      <p:bldP spid="218" grpId="0" bldLvl="0" animBg="1"/>
      <p:bldP spid="218" grpId="1" bldLvl="0" animBg="1"/>
      <p:bldP spid="218" grpId="2" bldLvl="0" animBg="1"/>
      <p:bldP spid="219" grpId="0" bldLvl="0" animBg="1"/>
      <p:bldP spid="219" grpId="1" bldLvl="0" animBg="1"/>
      <p:bldP spid="219" grpId="2" bldLvl="0" animBg="1"/>
      <p:bldP spid="221" grpId="0" animBg="1"/>
      <p:bldP spid="223" grpId="0" animBg="1"/>
      <p:bldP spid="222" grpId="0" animBg="1"/>
      <p:bldP spid="220" grpId="0" animBg="1"/>
      <p:bldP spid="221" grpId="1" animBg="1"/>
      <p:bldP spid="223" grpId="1" animBg="1"/>
      <p:bldP spid="222" grpId="1" animBg="1"/>
      <p:bldP spid="220" grpId="1" animBg="1"/>
      <p:bldP spid="218" grpId="3" animBg="1"/>
      <p:bldP spid="219" grpId="3"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6" name="文本框 5"/>
          <p:cNvSpPr txBox="1"/>
          <p:nvPr/>
        </p:nvSpPr>
        <p:spPr>
          <a:xfrm>
            <a:off x="478155" y="1197610"/>
            <a:ext cx="11573510" cy="645160"/>
          </a:xfrm>
          <a:prstGeom prst="rect">
            <a:avLst/>
          </a:prstGeom>
          <a:noFill/>
        </p:spPr>
        <p:txBody>
          <a:bodyPr wrap="square" rtlCol="0">
            <a:spAutoFit/>
          </a:bodyPr>
          <a:p>
            <a:pPr algn="l"/>
            <a:r>
              <a:rPr lang="zh-CN" altLang="en-US" b="1">
                <a:solidFill>
                  <a:schemeClr val="bg1"/>
                </a:solidFill>
              </a:rPr>
              <a:t>定义：有限状态机，（英语：Finite-state machine, FSM），又称有限状态自动机，简称状态机， 是表示有限个状态以及在这些状态之间的转移和动作等行为的数学模型。</a:t>
            </a:r>
            <a:endParaRPr lang="zh-CN" altLang="en-US" b="1">
              <a:solidFill>
                <a:schemeClr val="bg1"/>
              </a:solidFill>
            </a:endParaRPr>
          </a:p>
        </p:txBody>
      </p:sp>
      <p:sp>
        <p:nvSpPr>
          <p:cNvPr id="14" name="文本框 13"/>
          <p:cNvSpPr txBox="1"/>
          <p:nvPr/>
        </p:nvSpPr>
        <p:spPr>
          <a:xfrm>
            <a:off x="578486" y="419100"/>
            <a:ext cx="2726055" cy="706755"/>
          </a:xfrm>
          <a:prstGeom prst="rect">
            <a:avLst/>
          </a:prstGeom>
          <a:noFill/>
        </p:spPr>
        <p:txBody>
          <a:bodyPr wrap="none" rtlCol="0">
            <a:spAutoFit/>
          </a:bodyPr>
          <a:p>
            <a:pPr algn="l"/>
            <a:r>
              <a:rPr lang="zh-CN" sz="4000" b="1">
                <a:solidFill>
                  <a:schemeClr val="bg1"/>
                </a:solidFill>
                <a:sym typeface="+mn-ea"/>
              </a:rPr>
              <a:t>有限状态机</a:t>
            </a:r>
            <a:endParaRPr lang="zh-CN" sz="4000" b="1">
              <a:solidFill>
                <a:schemeClr val="bg1"/>
              </a:solidFill>
              <a:sym typeface="+mn-ea"/>
            </a:endParaRPr>
          </a:p>
        </p:txBody>
      </p:sp>
      <p:sp>
        <p:nvSpPr>
          <p:cNvPr id="3" name="文本框 2"/>
          <p:cNvSpPr txBox="1"/>
          <p:nvPr/>
        </p:nvSpPr>
        <p:spPr>
          <a:xfrm>
            <a:off x="492760" y="2236470"/>
            <a:ext cx="7212965" cy="1476375"/>
          </a:xfrm>
          <a:prstGeom prst="rect">
            <a:avLst/>
          </a:prstGeom>
          <a:noFill/>
        </p:spPr>
        <p:txBody>
          <a:bodyPr wrap="square" rtlCol="0">
            <a:spAutoFit/>
          </a:bodyPr>
          <a:p>
            <a:r>
              <a:rPr lang="zh-CN" altLang="en-US" b="1">
                <a:solidFill>
                  <a:schemeClr val="bg1"/>
                </a:solidFill>
              </a:rPr>
              <a:t>特征：</a:t>
            </a:r>
            <a:endParaRPr lang="zh-CN" altLang="en-US" b="1">
              <a:solidFill>
                <a:schemeClr val="bg1"/>
              </a:solidFill>
            </a:endParaRPr>
          </a:p>
          <a:p>
            <a:endParaRPr lang="zh-CN" altLang="en-US" b="1">
              <a:solidFill>
                <a:schemeClr val="bg1"/>
              </a:solidFill>
            </a:endParaRPr>
          </a:p>
          <a:p>
            <a:r>
              <a:rPr lang="zh-CN" altLang="en-US" b="1">
                <a:solidFill>
                  <a:schemeClr val="bg1"/>
                </a:solidFill>
              </a:rPr>
              <a:t>* 状态总数（state）是有限的。</a:t>
            </a:r>
            <a:endParaRPr lang="zh-CN" altLang="en-US" b="1">
              <a:solidFill>
                <a:schemeClr val="bg1"/>
              </a:solidFill>
            </a:endParaRPr>
          </a:p>
          <a:p>
            <a:r>
              <a:rPr lang="zh-CN" altLang="en-US" b="1">
                <a:solidFill>
                  <a:schemeClr val="bg1"/>
                </a:solidFill>
              </a:rPr>
              <a:t>* 任一时刻，只处在一种状态之中。</a:t>
            </a:r>
            <a:endParaRPr lang="zh-CN" altLang="en-US" b="1">
              <a:solidFill>
                <a:schemeClr val="bg1"/>
              </a:solidFill>
            </a:endParaRPr>
          </a:p>
          <a:p>
            <a:r>
              <a:rPr lang="zh-CN" altLang="en-US" b="1">
                <a:solidFill>
                  <a:schemeClr val="bg1"/>
                </a:solidFill>
              </a:rPr>
              <a:t>* 某种条件下，会从一种状态转变（transition）到另一种状态。</a:t>
            </a:r>
            <a:endParaRPr lang="zh-CN" altLang="en-US" b="1">
              <a:solidFill>
                <a:schemeClr val="bg1"/>
              </a:solidFill>
            </a:endParaRPr>
          </a:p>
        </p:txBody>
      </p:sp>
      <p:pic>
        <p:nvPicPr>
          <p:cNvPr id="4" name="图片 3"/>
          <p:cNvPicPr>
            <a:picLocks noChangeAspect="1"/>
          </p:cNvPicPr>
          <p:nvPr/>
        </p:nvPicPr>
        <p:blipFill>
          <a:blip r:embed="rId1"/>
          <a:stretch>
            <a:fillRect/>
          </a:stretch>
        </p:blipFill>
        <p:spPr>
          <a:xfrm>
            <a:off x="8684260" y="2236470"/>
            <a:ext cx="3029585" cy="201803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2137</Words>
  <Application>WPS 演示</Application>
  <PresentationFormat>宽屏</PresentationFormat>
  <Paragraphs>432</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方正书宋_GBK</vt:lpstr>
      <vt:lpstr>Wingdings</vt:lpstr>
      <vt:lpstr>Calibri</vt:lpstr>
      <vt:lpstr>Helvetica Neue</vt:lpstr>
      <vt:lpstr>宋体</vt:lpstr>
      <vt:lpstr>汉仪书宋二KW</vt:lpstr>
      <vt:lpstr>微软雅黑</vt:lpstr>
      <vt:lpstr>汉仪旗黑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allen</dc:creator>
  <cp:lastModifiedBy>allen</cp:lastModifiedBy>
  <cp:revision>208</cp:revision>
  <dcterms:created xsi:type="dcterms:W3CDTF">2021-11-14T16:15:23Z</dcterms:created>
  <dcterms:modified xsi:type="dcterms:W3CDTF">2021-11-14T16:15:23Z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