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3"/>
    <p:sldId id="286" r:id="rId4"/>
    <p:sldId id="288" r:id="rId5"/>
    <p:sldId id="303" r:id="rId6"/>
    <p:sldId id="304" r:id="rId7"/>
    <p:sldId id="261" r:id="rId8"/>
    <p:sldId id="264" r:id="rId10"/>
    <p:sldId id="259" r:id="rId11"/>
    <p:sldId id="275" r:id="rId12"/>
    <p:sldId id="266" r:id="rId13"/>
    <p:sldId id="267" r:id="rId14"/>
    <p:sldId id="260" r:id="rId15"/>
    <p:sldId id="265" r:id="rId16"/>
    <p:sldId id="270" r:id="rId17"/>
    <p:sldId id="271" r:id="rId18"/>
    <p:sldId id="273" r:id="rId19"/>
    <p:sldId id="272" r:id="rId20"/>
    <p:sldId id="284" r:id="rId21"/>
    <p:sldId id="285" r:id="rId22"/>
    <p:sldId id="305" r:id="rId23"/>
    <p:sldId id="306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559"/>
        <p:guide pos="35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911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+ 1][j - 1]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52889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&lt; len;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&lt;=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===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j - i === 1 || </a:t>
            </a:r>
            <a:r>
              <a:rPr sz="1400">
                <a:solidFill>
                  <a:schemeClr val="bg1"/>
                </a:solidFill>
                <a:sym typeface="+mn-ea"/>
              </a:rPr>
              <a:t>dp[i </a:t>
            </a:r>
            <a:r>
              <a:rPr lang="en-US" sz="1400">
                <a:solidFill>
                  <a:schemeClr val="bg1"/>
                </a:solidFill>
                <a:sym typeface="+mn-ea"/>
              </a:rPr>
              <a:t>+</a:t>
            </a:r>
            <a:r>
              <a:rPr sz="1400">
                <a:solidFill>
                  <a:schemeClr val="bg1"/>
                </a:solidFill>
                <a:sym typeface="+mn-ea"/>
              </a:rPr>
              <a:t> 1][j </a:t>
            </a:r>
            <a:r>
              <a:rPr lang="en-US" sz="1400">
                <a:solidFill>
                  <a:schemeClr val="bg1"/>
                </a:solidFill>
                <a:sym typeface="+mn-ea"/>
              </a:rPr>
              <a:t>-</a:t>
            </a:r>
            <a:r>
              <a:rPr sz="1400">
                <a:solidFill>
                  <a:schemeClr val="bg1"/>
                </a:solidFill>
                <a:sym typeface="+mn-ea"/>
              </a:rPr>
              <a:t>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77200" y="4687570"/>
            <a:ext cx="3346450" cy="875665"/>
          </a:xfrm>
          <a:prstGeom prst="wedgeEllipseCallout">
            <a:avLst>
              <a:gd name="adj1" fmla="val -21889"/>
              <a:gd name="adj2" fmla="val 7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单个字符是回文子串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j- i &lt;= 1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4745355" y="287591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372735" y="1989455"/>
            <a:ext cx="474980" cy="565785"/>
            <a:chOff x="10747" y="3479"/>
            <a:chExt cx="748" cy="891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9665" y="3543935"/>
            <a:ext cx="675005" cy="275590"/>
            <a:chOff x="7862" y="5753"/>
            <a:chExt cx="1063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3915" y="198945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0655" y="198945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4855" y="198945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82230" y="198945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69030" y="407797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669030" y="463169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669030" y="516509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9030" y="573087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725410" y="56381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602234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7148195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658495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602234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54546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7725410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772541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7148195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7148195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772541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658495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7148195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772541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65849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1178560" y="2489200"/>
            <a:ext cx="6919595" cy="3605530"/>
            <a:chOff x="5243" y="4412"/>
            <a:chExt cx="10897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(i&lt;=j)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243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6977" y="7556"/>
              <a:ext cx="1417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4296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227. 基本计算器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给你一个字符串表达式 s ，请你实现一个基本计算器来计算并返回它的值。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512175" y="2623820"/>
          <a:ext cx="59563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3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696595" y="3707130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375535" y="2856901"/>
            <a:ext cx="805778" cy="633694"/>
            <a:chOff x="6650" y="8285"/>
            <a:chExt cx="2311" cy="1393"/>
          </a:xfrm>
        </p:grpSpPr>
        <p:sp>
          <p:nvSpPr>
            <p:cNvPr id="16" name="下箭头 15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50" y="8285"/>
              <a:ext cx="231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preSign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 rot="16200000" flipV="1">
            <a:off x="1995833" y="4042332"/>
            <a:ext cx="108000" cy="684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724660" y="4609465"/>
            <a:ext cx="650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合并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668395" y="4264025"/>
            <a:ext cx="0" cy="370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12720" y="4739005"/>
            <a:ext cx="371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</a:rPr>
              <a:t>遇到符号时，判断前一个操作符：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1</a:t>
            </a:r>
            <a:r>
              <a:rPr lang="zh-CN" altLang="en-US" sz="1200" b="1">
                <a:solidFill>
                  <a:schemeClr val="bg1"/>
                </a:solidFill>
              </a:rPr>
              <a:t>、前一个操作符是乘除则先运算再将结果入栈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2</a:t>
            </a:r>
            <a:r>
              <a:rPr lang="zh-CN" altLang="en-US" sz="1200" b="1">
                <a:solidFill>
                  <a:schemeClr val="bg1"/>
                </a:solidFill>
              </a:rPr>
              <a:t>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前一个操作符是</a:t>
            </a:r>
            <a:r>
              <a:rPr lang="zh-CN" altLang="en-US" sz="1200" b="1">
                <a:solidFill>
                  <a:schemeClr val="bg1"/>
                </a:solidFill>
              </a:rPr>
              <a:t>加减时，当前数字入栈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8965" y="1722755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思路：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、把减法转换成加法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、乘除优先计算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" name="椭圆 37"/>
          <p:cNvSpPr/>
          <p:nvPr/>
        </p:nvSpPr>
        <p:spPr>
          <a:xfrm>
            <a:off x="1731010" y="3073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#</a:t>
            </a:r>
            <a:endParaRPr lang="en-US" altLang="zh-CN" sz="1600"/>
          </a:p>
        </p:txBody>
      </p:sp>
      <p:grpSp>
        <p:nvGrpSpPr>
          <p:cNvPr id="37" name="组合 36"/>
          <p:cNvGrpSpPr/>
          <p:nvPr/>
        </p:nvGrpSpPr>
        <p:grpSpPr>
          <a:xfrm>
            <a:off x="1165860" y="3073400"/>
            <a:ext cx="1461770" cy="1242695"/>
            <a:chOff x="1840" y="4840"/>
            <a:chExt cx="2302" cy="1957"/>
          </a:xfrm>
        </p:grpSpPr>
        <p:sp>
          <p:nvSpPr>
            <p:cNvPr id="31" name="椭圆 30"/>
            <p:cNvSpPr/>
            <p:nvPr/>
          </p:nvSpPr>
          <p:spPr>
            <a:xfrm>
              <a:off x="357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40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" name="椭圆 2"/>
            <p:cNvSpPr/>
            <p:nvPr/>
          </p:nvSpPr>
          <p:spPr>
            <a:xfrm>
              <a:off x="2726" y="4840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544" y="558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148" y="5602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30730" y="3956685"/>
            <a:ext cx="973455" cy="1169670"/>
            <a:chOff x="3201" y="6231"/>
            <a:chExt cx="1533" cy="1842"/>
          </a:xfrm>
        </p:grpSpPr>
        <p:sp>
          <p:nvSpPr>
            <p:cNvPr id="5" name="椭圆 4"/>
            <p:cNvSpPr/>
            <p:nvPr/>
          </p:nvSpPr>
          <p:spPr>
            <a:xfrm>
              <a:off x="3574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1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3566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70" y="7100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168" y="7507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98725" y="4763135"/>
            <a:ext cx="943610" cy="1135380"/>
            <a:chOff x="3942" y="7501"/>
            <a:chExt cx="1486" cy="1788"/>
          </a:xfrm>
        </p:grpSpPr>
        <p:sp>
          <p:nvSpPr>
            <p:cNvPr id="18" name="椭圆 17"/>
            <p:cNvSpPr/>
            <p:nvPr/>
          </p:nvSpPr>
          <p:spPr>
            <a:xfrm>
              <a:off x="4168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4</a:t>
              </a:r>
              <a:endParaRPr lang="en-US" altLang="zh-CN" sz="1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86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4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4307" y="830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862" y="8305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78486" y="419100"/>
            <a:ext cx="6907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331. 验证二叉树的前序序列化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1108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序列化二叉树的一种方法是使用前序遍历。当我们遇到一个非空节点时，我们可以记录下这个节点的值。如果它是一个空节点，我们可以使用一个标记值记录，例如 #。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11530" y="3956685"/>
            <a:ext cx="944200" cy="1166450"/>
            <a:chOff x="1319" y="6231"/>
            <a:chExt cx="1487" cy="1837"/>
          </a:xfrm>
        </p:grpSpPr>
        <p:sp>
          <p:nvSpPr>
            <p:cNvPr id="6" name="椭圆 5"/>
            <p:cNvSpPr/>
            <p:nvPr/>
          </p:nvSpPr>
          <p:spPr>
            <a:xfrm>
              <a:off x="188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9" name="椭圆 8"/>
            <p:cNvSpPr/>
            <p:nvPr/>
          </p:nvSpPr>
          <p:spPr>
            <a:xfrm>
              <a:off x="223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31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684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39" y="7083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965" y="2089150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正确的格式：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、叶子节点的左右子节点值为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、非叶子节点值不能为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9" name="表格 38"/>
          <p:cNvGraphicFramePr/>
          <p:nvPr/>
        </p:nvGraphicFramePr>
        <p:xfrm>
          <a:off x="10627995" y="3073400"/>
          <a:ext cx="45466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660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4769485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4777740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1197 0.487685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8 0.000000 L 0.000781 0.368426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5 0.000000 L 0.000881 0.309444 " pathEditMode="relative" rAng="0" ptsTypes="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2 0.309444 L -0.000417 -0.000185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1 0.368426 L 0.000260 -0.00083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6 0.427778 L 0.000362 0.001574 " pathEditMode="relative" rAng="0" ptsTypes="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937 0.310278 " pathEditMode="relative" rAng="0" ptsTypes="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06 0.000741 L 0.223646 0.001019 " pathEditMode="relative" rAng="0" ptsTypes="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9 0.000000 L 0.000521 0.252685 " pathEditMode="relative" rAng="0" ptsTypes="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8 0.001389 L 0.260105 0.001019 " pathEditMode="relative" rAng="0" ptsTypes="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520 0.192685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25 0.001389 L 0.299062 0.001481 " pathEditMode="relative" rAng="0" ptsTypes="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21 0.135185 " pathEditMode="relative" rAng="0" ptsTypes="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34167 L 0.000520 -0.001481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92685 L 0.000416 -0.003333 " pathEditMode="relative" rAng="0" ptsTypes="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1 0.252500 L 0.000571 0.002500 " pathEditMode="relative" rAng="0" ptsTypes="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000000 L 0.000676 0.253611 " pathEditMode="relative" rAng="0" ptsTypes="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16 0.252037 L 0.000625 -0.000370 " pathEditMode="relative" rAng="0" ptsTypes="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309907 L 0.000572 -0.000556 " pathEditMode="relative" rAng="0" ptsTypes="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76 0.368704 L 0.000412 -0.000370 " pathEditMode="relative" rAng="0" ptsTypes="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24 0.369167 L 0.000416 -0.000370 " pathEditMode="relative" rAng="0" ptsTypes="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5 0.427685 L 0.000260 -0.002037 " pathEditMode="relative" rAng="0" ptsTypes="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4 0.487963 L 0.000262 -0.000648 " pathEditMode="relative" rAng="0" ptsTypes="">
                                      <p:cBhvr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2 0.000000 L 0.001189 0.488148 " pathEditMode="relative" rAng="0" ptsTypes="">
                                      <p:cBhvr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2" bldLvl="0" animBg="1"/>
      <p:bldP spid="49" grpId="3" bldLvl="0" animBg="1"/>
      <p:bldP spid="49" grpId="4" bldLvl="0" animBg="1"/>
      <p:bldP spid="48" grpId="2" bldLvl="0" animBg="1"/>
      <p:bldP spid="48" grpId="3" bldLvl="0" animBg="1"/>
      <p:bldP spid="47" grpId="2" bldLvl="0" animBg="1"/>
      <p:bldP spid="47" grpId="3" bldLvl="0" animBg="1"/>
      <p:bldP spid="51" grpId="0" bldLvl="0" animBg="1"/>
      <p:bldP spid="51" grpId="1" bldLvl="0" animBg="1"/>
      <p:bldP spid="53" grpId="0" bldLvl="0" animBg="1"/>
      <p:bldP spid="53" grpId="2" bldLvl="0" animBg="1"/>
      <p:bldP spid="54" grpId="0" bldLvl="0" animBg="1"/>
      <p:bldP spid="54" grpId="2" bldLvl="0" animBg="1"/>
      <p:bldP spid="55" grpId="0" bldLvl="0" animBg="1"/>
      <p:bldP spid="55" grpId="2" bldLvl="0" animBg="1"/>
      <p:bldP spid="56" grpId="0" bldLvl="0" animBg="1"/>
      <p:bldP spid="56" grpId="2" bldLvl="0" animBg="1"/>
      <p:bldP spid="57" grpId="0" bldLvl="0" animBg="1"/>
      <p:bldP spid="57" grpId="2" bldLvl="0" animBg="1"/>
      <p:bldP spid="57" grpId="3" bldLvl="0" animBg="1"/>
      <p:bldP spid="57" grpId="4" bldLvl="0" animBg="1"/>
      <p:bldP spid="56" grpId="3" bldLvl="0" animBg="1"/>
      <p:bldP spid="56" grpId="4" bldLvl="0" animBg="1"/>
      <p:bldP spid="55" grpId="3" bldLvl="0" animBg="1"/>
      <p:bldP spid="58" grpId="0" bldLvl="0" animBg="1"/>
      <p:bldP spid="58" grpId="2" bldLvl="0" animBg="1"/>
      <p:bldP spid="55" grpId="4" bldLvl="0" animBg="1"/>
      <p:bldP spid="58" grpId="3" bldLvl="0" animBg="1"/>
      <p:bldP spid="58" grpId="4" bldLvl="0" animBg="1"/>
      <p:bldP spid="54" grpId="3" bldLvl="0" animBg="1"/>
      <p:bldP spid="54" grpId="4" bldLvl="0" animBg="1"/>
      <p:bldP spid="51" grpId="2" bldLvl="0" animBg="1"/>
      <p:bldP spid="51" grpId="3" bldLvl="0" animBg="1"/>
      <p:bldP spid="59" grpId="0" bldLvl="0" animBg="1"/>
      <p:bldP spid="59" grpId="1" bldLvl="0" animBg="1"/>
      <p:bldP spid="59" grpId="2" bldLvl="0" animBg="1"/>
      <p:bldP spid="59" grpId="3" bldLvl="0" animBg="1"/>
      <p:bldP spid="53" grpId="3" bldLvl="0" animBg="1"/>
      <p:bldP spid="53" grpId="4" bldLvl="0" animBg="1"/>
      <p:bldP spid="46" grpId="2" bldLvl="0" animBg="1"/>
      <p:bldP spid="46" grpId="3" bldLvl="0" animBg="1"/>
      <p:bldP spid="60" grpId="0" bldLvl="0" animBg="1"/>
      <p:bldP spid="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6" name="直接箭头连接符 15"/>
          <p:cNvCxnSpPr/>
          <p:nvPr/>
        </p:nvCxnSpPr>
        <p:spPr>
          <a:xfrm>
            <a:off x="60890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8838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6526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00367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450840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870065" y="457073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8270240" y="3251200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32467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1087755" y="325056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next"/>
          <p:cNvGrpSpPr/>
          <p:nvPr/>
        </p:nvGrpSpPr>
        <p:grpSpPr>
          <a:xfrm>
            <a:off x="5322570" y="3251200"/>
            <a:ext cx="716280" cy="1114425"/>
            <a:chOff x="6681" y="2917"/>
            <a:chExt cx="1128" cy="1755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81" y="2917"/>
              <a:ext cx="11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 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3505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92. 反转链表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310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7694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5539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0062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题目：给定链表的开始结束位置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翻转这段区间的节点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685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072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3093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grpSp>
        <p:nvGrpSpPr>
          <p:cNvPr id="55" name="left"/>
          <p:cNvGrpSpPr/>
          <p:nvPr/>
        </p:nvGrpSpPr>
        <p:grpSpPr>
          <a:xfrm>
            <a:off x="2296160" y="5382260"/>
            <a:ext cx="2242185" cy="1042670"/>
            <a:chOff x="3616" y="8086"/>
            <a:chExt cx="3531" cy="1642"/>
          </a:xfrm>
        </p:grpSpPr>
        <p:grpSp>
          <p:nvGrpSpPr>
            <p:cNvPr id="51" name="组合 50"/>
            <p:cNvGrpSpPr/>
            <p:nvPr/>
          </p:nvGrpSpPr>
          <p:grpSpPr>
            <a:xfrm>
              <a:off x="6313" y="8086"/>
              <a:ext cx="834" cy="1643"/>
              <a:chOff x="6313" y="8086"/>
              <a:chExt cx="834" cy="1643"/>
            </a:xfrm>
          </p:grpSpPr>
          <p:sp>
            <p:nvSpPr>
              <p:cNvPr id="43" name="下箭头 42"/>
              <p:cNvSpPr/>
              <p:nvPr/>
            </p:nvSpPr>
            <p:spPr>
              <a:xfrm flipV="1">
                <a:off x="646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313" y="9149"/>
                <a:ext cx="83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616" y="8086"/>
              <a:ext cx="1708" cy="1643"/>
              <a:chOff x="3616" y="8086"/>
              <a:chExt cx="1708" cy="1643"/>
            </a:xfrm>
          </p:grpSpPr>
          <p:sp>
            <p:nvSpPr>
              <p:cNvPr id="45" name="下箭头 44"/>
              <p:cNvSpPr/>
              <p:nvPr/>
            </p:nvSpPr>
            <p:spPr>
              <a:xfrm flipV="1">
                <a:off x="4209" y="8086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16" y="9149"/>
                <a:ext cx="170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prevLeft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right"/>
          <p:cNvGrpSpPr/>
          <p:nvPr/>
        </p:nvGrpSpPr>
        <p:grpSpPr>
          <a:xfrm>
            <a:off x="6794500" y="5371465"/>
            <a:ext cx="2403475" cy="1042670"/>
            <a:chOff x="10691" y="8069"/>
            <a:chExt cx="3785" cy="1642"/>
          </a:xfrm>
        </p:grpSpPr>
        <p:grpSp>
          <p:nvGrpSpPr>
            <p:cNvPr id="54" name="组合 53"/>
            <p:cNvGrpSpPr/>
            <p:nvPr/>
          </p:nvGrpSpPr>
          <p:grpSpPr>
            <a:xfrm>
              <a:off x="12602" y="8069"/>
              <a:ext cx="1874" cy="1643"/>
              <a:chOff x="12602" y="8069"/>
              <a:chExt cx="1874" cy="1643"/>
            </a:xfrm>
          </p:grpSpPr>
          <p:sp>
            <p:nvSpPr>
              <p:cNvPr id="47" name="下箭头 46"/>
              <p:cNvSpPr/>
              <p:nvPr/>
            </p:nvSpPr>
            <p:spPr>
              <a:xfrm flipV="1">
                <a:off x="13278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2602" y="9132"/>
                <a:ext cx="187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rightNext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0691" y="8069"/>
              <a:ext cx="1080" cy="1643"/>
              <a:chOff x="10691" y="8069"/>
              <a:chExt cx="1080" cy="1643"/>
            </a:xfrm>
          </p:grpSpPr>
          <p:sp>
            <p:nvSpPr>
              <p:cNvPr id="49" name="下箭头 48"/>
              <p:cNvSpPr/>
              <p:nvPr/>
            </p:nvSpPr>
            <p:spPr>
              <a:xfrm flipV="1">
                <a:off x="10970" y="8069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691" y="9132"/>
                <a:ext cx="108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right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0" name="delete"/>
          <p:cNvSpPr/>
          <p:nvPr/>
        </p:nvSpPr>
        <p:spPr>
          <a:xfrm>
            <a:off x="7691120" y="444500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曲线连接符 58"/>
          <p:cNvCxnSpPr/>
          <p:nvPr/>
        </p:nvCxnSpPr>
        <p:spPr>
          <a:xfrm rot="5400000" flipV="1">
            <a:off x="6436995" y="2946400"/>
            <a:ext cx="3175" cy="4329430"/>
          </a:xfrm>
          <a:prstGeom prst="curvedConnector3">
            <a:avLst>
              <a:gd name="adj1" fmla="val 51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elete"/>
          <p:cNvSpPr/>
          <p:nvPr/>
        </p:nvSpPr>
        <p:spPr>
          <a:xfrm>
            <a:off x="3390265" y="444436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曲线连接符 61"/>
          <p:cNvCxnSpPr>
            <a:stCxn id="7" idx="0"/>
            <a:endCxn id="6" idx="0"/>
          </p:cNvCxnSpPr>
          <p:nvPr/>
        </p:nvCxnSpPr>
        <p:spPr>
          <a:xfrm rot="16200000">
            <a:off x="4989195" y="2436495"/>
            <a:ext cx="3175" cy="430149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2455" y="1654175"/>
            <a:ext cx="6277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left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节点，断开前后节点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、翻转子链表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、前后节点再接上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8646 0.000648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896 0.000093 L 0.236354 0.000093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20 0.000093 L 0.352447 0.000093 " pathEditMode="relative" rAng="0" ptsTypes="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25 0.000000 L 0.470208 0.000093 " pathEditMode="relative" rAng="0" ptsTypes="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937 0.000188 L 0.235157 -0.000090 " pathEditMode="relative" rAng="0" ptsTypes="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54688 0.000000 " pathEditMode="relative" rAng="0" ptsTypes="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625 0.000278 L 0.353958 -0.000093 " pathEditMode="relative" rAng="0" ptsTypes="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521 0.000000 " pathEditMode="relative" rAng="0" ptsTypes="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500 0.000000 L -0.236563 0.000556 " pathEditMode="relative" rAng="0" ptsTypes="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948 0.000093 L 0.469167 0.000093 " pathEditMode="relative" rAng="0" ptsTypes="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323 0.000093 L 0.443437 0.000926 " pathEditMode="relative" rAng="0" ptsTypes="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75 -0.000093 L -0.120000 0.000000 " pathEditMode="relative" rAng="0" ptsTypes="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75 -0.000370 L 0.752344 0.001019 " pathEditMode="relative" rAng="0" ptsTypes="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0" grpId="1" bldLvl="0" animBg="1"/>
      <p:bldP spid="61" grpId="0" bldLvl="0" animBg="1"/>
      <p:bldP spid="61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>
          <a:xfrm flipH="1">
            <a:off x="1235710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19250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88531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68855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二叉树遍历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346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二叉树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种遍历方式：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6611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18540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e-7"/>
          <p:cNvSpPr/>
          <p:nvPr/>
        </p:nvSpPr>
        <p:spPr>
          <a:xfrm>
            <a:off x="226758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31" name="pre-6"/>
          <p:cNvSpPr/>
          <p:nvPr/>
        </p:nvSpPr>
        <p:spPr>
          <a:xfrm>
            <a:off x="189103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19" name="pre-5"/>
          <p:cNvSpPr/>
          <p:nvPr/>
        </p:nvSpPr>
        <p:spPr>
          <a:xfrm>
            <a:off x="165354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38" name="pre-4"/>
          <p:cNvSpPr/>
          <p:nvPr/>
        </p:nvSpPr>
        <p:spPr>
          <a:xfrm>
            <a:off x="1353820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9" name="pre-3"/>
          <p:cNvSpPr/>
          <p:nvPr/>
        </p:nvSpPr>
        <p:spPr>
          <a:xfrm>
            <a:off x="101854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33" name="pre-2"/>
          <p:cNvSpPr/>
          <p:nvPr/>
        </p:nvSpPr>
        <p:spPr>
          <a:xfrm>
            <a:off x="79438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0" name="pre-1"/>
          <p:cNvSpPr/>
          <p:nvPr/>
        </p:nvSpPr>
        <p:spPr>
          <a:xfrm>
            <a:off x="434340" y="386016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339725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前序遍历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088765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72305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738370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21910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519170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71595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-7"/>
          <p:cNvSpPr/>
          <p:nvPr/>
        </p:nvSpPr>
        <p:spPr>
          <a:xfrm>
            <a:off x="512064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32" name="i-6"/>
          <p:cNvSpPr/>
          <p:nvPr/>
        </p:nvSpPr>
        <p:spPr>
          <a:xfrm>
            <a:off x="474408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41" name="i-5"/>
          <p:cNvSpPr/>
          <p:nvPr/>
        </p:nvSpPr>
        <p:spPr>
          <a:xfrm>
            <a:off x="450659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45" name="i-4"/>
          <p:cNvSpPr/>
          <p:nvPr/>
        </p:nvSpPr>
        <p:spPr>
          <a:xfrm>
            <a:off x="4206875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50" name="i-3"/>
          <p:cNvSpPr/>
          <p:nvPr/>
        </p:nvSpPr>
        <p:spPr>
          <a:xfrm>
            <a:off x="387159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52" name="i-2"/>
          <p:cNvSpPr/>
          <p:nvPr/>
        </p:nvSpPr>
        <p:spPr>
          <a:xfrm>
            <a:off x="364744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61" name="i-1"/>
          <p:cNvSpPr/>
          <p:nvPr/>
        </p:nvSpPr>
        <p:spPr>
          <a:xfrm>
            <a:off x="328739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62" name="文本框 61"/>
          <p:cNvSpPr txBox="1"/>
          <p:nvPr/>
        </p:nvSpPr>
        <p:spPr>
          <a:xfrm>
            <a:off x="3192780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中序遍历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7198360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581900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784796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231505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662876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981190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s-7"/>
          <p:cNvSpPr/>
          <p:nvPr/>
        </p:nvSpPr>
        <p:spPr>
          <a:xfrm>
            <a:off x="823023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70" name="pos-6"/>
          <p:cNvSpPr/>
          <p:nvPr/>
        </p:nvSpPr>
        <p:spPr>
          <a:xfrm>
            <a:off x="785368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71" name="pos-5"/>
          <p:cNvSpPr/>
          <p:nvPr/>
        </p:nvSpPr>
        <p:spPr>
          <a:xfrm>
            <a:off x="761619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72" name="pos-4"/>
          <p:cNvSpPr/>
          <p:nvPr/>
        </p:nvSpPr>
        <p:spPr>
          <a:xfrm>
            <a:off x="7316470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73" name="pos-3"/>
          <p:cNvSpPr/>
          <p:nvPr/>
        </p:nvSpPr>
        <p:spPr>
          <a:xfrm>
            <a:off x="698119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74" name="pos-2"/>
          <p:cNvSpPr/>
          <p:nvPr/>
        </p:nvSpPr>
        <p:spPr>
          <a:xfrm>
            <a:off x="675703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75" name="pos-1"/>
          <p:cNvSpPr/>
          <p:nvPr/>
        </p:nvSpPr>
        <p:spPr>
          <a:xfrm>
            <a:off x="639699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76" name="文本框 75"/>
          <p:cNvSpPr txBox="1"/>
          <p:nvPr/>
        </p:nvSpPr>
        <p:spPr>
          <a:xfrm>
            <a:off x="6302375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后序遍历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77" name="曲线连接符 76"/>
          <p:cNvCxnSpPr/>
          <p:nvPr/>
        </p:nvCxnSpPr>
        <p:spPr>
          <a:xfrm rot="10800000" flipV="1">
            <a:off x="822325" y="2340610"/>
            <a:ext cx="506730" cy="7556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10800000" flipV="1">
            <a:off x="462280" y="3223260"/>
            <a:ext cx="307340" cy="6889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/>
          <p:nvPr/>
        </p:nvCxnSpPr>
        <p:spPr>
          <a:xfrm rot="5400000" flipH="1" flipV="1">
            <a:off x="876935" y="3923030"/>
            <a:ext cx="10160" cy="584200"/>
          </a:xfrm>
          <a:prstGeom prst="curvedConnector3">
            <a:avLst>
              <a:gd name="adj1" fmla="val -234375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/>
          <p:nvPr/>
        </p:nvCxnSpPr>
        <p:spPr>
          <a:xfrm rot="16200000">
            <a:off x="1243330" y="3280410"/>
            <a:ext cx="678815" cy="5651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/>
          <p:nvPr/>
        </p:nvCxnSpPr>
        <p:spPr>
          <a:xfrm rot="10800000" flipV="1">
            <a:off x="1680845" y="3223260"/>
            <a:ext cx="184785" cy="67881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 rot="5400000" flipV="1">
            <a:off x="2115820" y="3901440"/>
            <a:ext cx="3175" cy="614045"/>
          </a:xfrm>
          <a:prstGeom prst="curvedConnector3">
            <a:avLst>
              <a:gd name="adj1" fmla="val 754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/>
          <p:nvPr/>
        </p:nvCxnSpPr>
        <p:spPr>
          <a:xfrm rot="16200000">
            <a:off x="3154045" y="3409315"/>
            <a:ext cx="678815" cy="30734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/>
          <p:nvPr/>
        </p:nvCxnSpPr>
        <p:spPr>
          <a:xfrm>
            <a:off x="4007485" y="3223895"/>
            <a:ext cx="171450" cy="67881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/>
          <p:nvPr/>
        </p:nvCxnSpPr>
        <p:spPr>
          <a:xfrm flipV="1">
            <a:off x="4231640" y="2520315"/>
            <a:ext cx="155575" cy="151003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4387215" y="2520315"/>
            <a:ext cx="119380" cy="15100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16200000">
            <a:off x="4311650" y="3470910"/>
            <a:ext cx="678815" cy="18478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/>
          <p:nvPr/>
        </p:nvCxnSpPr>
        <p:spPr>
          <a:xfrm>
            <a:off x="5104130" y="3223895"/>
            <a:ext cx="323850" cy="67881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/>
          <p:nvPr/>
        </p:nvCxnSpPr>
        <p:spPr>
          <a:xfrm>
            <a:off x="6757035" y="4030345"/>
            <a:ext cx="224155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/>
          <p:nvPr/>
        </p:nvCxnSpPr>
        <p:spPr>
          <a:xfrm rot="16200000" flipV="1">
            <a:off x="6863080" y="3477260"/>
            <a:ext cx="678815" cy="1714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/>
          <p:nvPr/>
        </p:nvCxnSpPr>
        <p:spPr>
          <a:xfrm>
            <a:off x="7136765" y="3211830"/>
            <a:ext cx="659765" cy="638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/>
          <p:nvPr/>
        </p:nvCxnSpPr>
        <p:spPr>
          <a:xfrm>
            <a:off x="7976235" y="4030345"/>
            <a:ext cx="254000" cy="3175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/>
          <p:nvPr/>
        </p:nvCxnSpPr>
        <p:spPr>
          <a:xfrm rot="16200000" flipV="1">
            <a:off x="8035925" y="3401060"/>
            <a:ext cx="678815" cy="3238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 rot="16200000" flipV="1">
            <a:off x="7540625" y="2475865"/>
            <a:ext cx="755650" cy="48450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76250" y="5243830"/>
            <a:ext cx="2287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console.log(root.val)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4 2 1 3 6 5 7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333115" y="5243830"/>
            <a:ext cx="2287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console.log(root.val)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1 2 3 4 5 6 7 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501130" y="5243830"/>
            <a:ext cx="2287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traversal(root.right)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  console.log(root.val)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1 3 2 5 7 6 4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10253980" y="263334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0637520" y="264414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1090358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1287125" y="3595370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9684385" y="3584575"/>
            <a:ext cx="14986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10036810" y="3584575"/>
            <a:ext cx="15557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os-7"/>
          <p:cNvSpPr/>
          <p:nvPr/>
        </p:nvSpPr>
        <p:spPr>
          <a:xfrm>
            <a:off x="11285855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107" name="pos-6"/>
          <p:cNvSpPr/>
          <p:nvPr/>
        </p:nvSpPr>
        <p:spPr>
          <a:xfrm>
            <a:off x="10909300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108" name="pos-5"/>
          <p:cNvSpPr/>
          <p:nvPr/>
        </p:nvSpPr>
        <p:spPr>
          <a:xfrm>
            <a:off x="1067181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109" name="pos-4"/>
          <p:cNvSpPr/>
          <p:nvPr/>
        </p:nvSpPr>
        <p:spPr>
          <a:xfrm>
            <a:off x="10372090" y="21602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110" name="pos-3"/>
          <p:cNvSpPr/>
          <p:nvPr/>
        </p:nvSpPr>
        <p:spPr>
          <a:xfrm>
            <a:off x="1003681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111" name="pos-2"/>
          <p:cNvSpPr/>
          <p:nvPr/>
        </p:nvSpPr>
        <p:spPr>
          <a:xfrm>
            <a:off x="9812655" y="30435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12" name="pos-1"/>
          <p:cNvSpPr/>
          <p:nvPr/>
        </p:nvSpPr>
        <p:spPr>
          <a:xfrm>
            <a:off x="9452610" y="38500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113" name="文本框 112"/>
          <p:cNvSpPr txBox="1"/>
          <p:nvPr/>
        </p:nvSpPr>
        <p:spPr>
          <a:xfrm>
            <a:off x="9357995" y="466534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逐层遍历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9556750" y="5243830"/>
            <a:ext cx="22879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for (let node of queue) {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  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console.log(root.val)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  queue.push(node.left)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  queue.push(node.right)</a:t>
            </a:r>
            <a:endParaRPr lang="zh-CN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 }</a:t>
            </a:r>
            <a:r>
              <a:rPr lang="zh-CN" altLang="en-US" sz="1400" b="1">
                <a:solidFill>
                  <a:schemeClr val="accent2"/>
                </a:solidFill>
                <a:sym typeface="+mn-ea"/>
              </a:rPr>
              <a:t> 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 输出：</a:t>
            </a:r>
            <a:r>
              <a:rPr lang="en-US" altLang="zh-CN" sz="1400" b="1">
                <a:solidFill>
                  <a:schemeClr val="bg1"/>
                </a:solidFill>
                <a:sym typeface="+mn-ea"/>
              </a:rPr>
              <a:t>4 2 6 1 3 5 7 </a:t>
            </a:r>
            <a:endParaRPr lang="zh-CN" altLang="en-US" sz="1400" b="1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121" name="曲线连接符 120"/>
          <p:cNvCxnSpPr/>
          <p:nvPr/>
        </p:nvCxnSpPr>
        <p:spPr>
          <a:xfrm rot="10800000" flipV="1">
            <a:off x="9865360" y="2340610"/>
            <a:ext cx="506730" cy="755650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/>
          <p:nvPr/>
        </p:nvCxnSpPr>
        <p:spPr>
          <a:xfrm>
            <a:off x="10172700" y="3223895"/>
            <a:ext cx="736600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/>
          <p:nvPr/>
        </p:nvCxnSpPr>
        <p:spPr>
          <a:xfrm rot="5400000">
            <a:off x="9867265" y="2935605"/>
            <a:ext cx="679450" cy="1509395"/>
          </a:xfrm>
          <a:prstGeom prst="curvedConnector4">
            <a:avLst>
              <a:gd name="adj1" fmla="val 40607"/>
              <a:gd name="adj2" fmla="val 11579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/>
          <p:nvPr/>
        </p:nvCxnSpPr>
        <p:spPr>
          <a:xfrm>
            <a:off x="9812655" y="4030345"/>
            <a:ext cx="224155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/>
          <p:nvPr/>
        </p:nvCxnSpPr>
        <p:spPr>
          <a:xfrm>
            <a:off x="11031855" y="4030345"/>
            <a:ext cx="254000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/>
          <p:nvPr/>
        </p:nvCxnSpPr>
        <p:spPr>
          <a:xfrm>
            <a:off x="10396855" y="4030345"/>
            <a:ext cx="274955" cy="3175"/>
          </a:xfrm>
          <a:prstGeom prst="curved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38" grpId="0" bldLvl="0" animBg="1"/>
      <p:bldP spid="33" grpId="0" bldLvl="0" animBg="1"/>
      <p:bldP spid="10" grpId="5" bldLvl="0" animBg="1"/>
      <p:bldP spid="9" grpId="0" bldLvl="0" animBg="1"/>
      <p:bldP spid="31" grpId="0" bldLvl="0" animBg="1"/>
      <p:bldP spid="19" grpId="0" bldLvl="0" animBg="1"/>
      <p:bldP spid="30" grpId="0" bldLvl="0" animBg="1"/>
      <p:bldP spid="61" grpId="0" bldLvl="0" animBg="1"/>
      <p:bldP spid="52" grpId="0" bldLvl="0" animBg="1"/>
      <p:bldP spid="50" grpId="0" bldLvl="0" animBg="1"/>
      <p:bldP spid="45" grpId="0" bldLvl="0" animBg="1"/>
      <p:bldP spid="41" grpId="0" bldLvl="0" animBg="1"/>
      <p:bldP spid="32" grpId="0" bldLvl="0" animBg="1"/>
      <p:bldP spid="26" grpId="0" bldLvl="0" animBg="1"/>
      <p:bldP spid="75" grpId="0" bldLvl="0" animBg="1"/>
      <p:bldP spid="73" grpId="0" bldLvl="0" animBg="1"/>
      <p:bldP spid="74" grpId="0" bldLvl="0" animBg="1"/>
      <p:bldP spid="71" grpId="0" bldLvl="0" animBg="1"/>
      <p:bldP spid="69" grpId="0" bldLvl="0" animBg="1"/>
      <p:bldP spid="70" grpId="0" bldLvl="0" animBg="1"/>
      <p:bldP spid="72" grpId="0" bldLvl="0" animBg="1"/>
      <p:bldP spid="109" grpId="0" bldLvl="0" animBg="1"/>
      <p:bldP spid="111" grpId="0" bldLvl="0" animBg="1"/>
      <p:bldP spid="107" grpId="0" bldLvl="0" animBg="1"/>
      <p:bldP spid="112" grpId="0" bldLvl="0" animBg="1"/>
      <p:bldP spid="110" grpId="0" bldLvl="0" animBg="1"/>
      <p:bldP spid="108" grpId="0" bldLvl="0" animBg="1"/>
      <p:bldP spid="10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5939155" y="3410585"/>
            <a:ext cx="1682750" cy="1873250"/>
            <a:chOff x="9353" y="5371"/>
            <a:chExt cx="2650" cy="2950"/>
          </a:xfrm>
        </p:grpSpPr>
        <p:sp>
          <p:nvSpPr>
            <p:cNvPr id="18" name="pre-3"/>
            <p:cNvSpPr/>
            <p:nvPr/>
          </p:nvSpPr>
          <p:spPr>
            <a:xfrm>
              <a:off x="11153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7</a:t>
              </a:r>
              <a:endParaRPr lang="en-US" altLang="zh-CN" sz="1600"/>
            </a:p>
          </p:txBody>
        </p:sp>
        <p:sp>
          <p:nvSpPr>
            <p:cNvPr id="22" name="pre-2"/>
            <p:cNvSpPr/>
            <p:nvPr/>
          </p:nvSpPr>
          <p:spPr>
            <a:xfrm>
              <a:off x="10281" y="53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6</a:t>
              </a:r>
              <a:endParaRPr lang="en-US" altLang="zh-CN" sz="1600"/>
            </a:p>
          </p:txBody>
        </p:sp>
        <p:sp>
          <p:nvSpPr>
            <p:cNvPr id="23" name="pre-1"/>
            <p:cNvSpPr/>
            <p:nvPr/>
          </p:nvSpPr>
          <p:spPr>
            <a:xfrm>
              <a:off x="9353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5</a:t>
              </a:r>
              <a:endParaRPr lang="en-US" altLang="zh-CN" sz="160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9838" y="6399"/>
              <a:ext cx="581" cy="89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0937" y="6349"/>
              <a:ext cx="509" cy="9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3950970" y="3410585"/>
            <a:ext cx="1682750" cy="1873250"/>
            <a:chOff x="6222" y="5371"/>
            <a:chExt cx="2650" cy="2950"/>
          </a:xfrm>
        </p:grpSpPr>
        <p:sp>
          <p:nvSpPr>
            <p:cNvPr id="9" name="pre-3"/>
            <p:cNvSpPr/>
            <p:nvPr/>
          </p:nvSpPr>
          <p:spPr>
            <a:xfrm>
              <a:off x="8022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33" name="pre-2"/>
            <p:cNvSpPr/>
            <p:nvPr/>
          </p:nvSpPr>
          <p:spPr>
            <a:xfrm>
              <a:off x="7150" y="53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10" name="pre-1"/>
            <p:cNvSpPr/>
            <p:nvPr/>
          </p:nvSpPr>
          <p:spPr>
            <a:xfrm>
              <a:off x="6222" y="7471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>
              <a:off x="6707" y="6399"/>
              <a:ext cx="581" cy="89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06" y="6349"/>
              <a:ext cx="509" cy="939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re-3"/>
          <p:cNvSpPr/>
          <p:nvPr/>
        </p:nvSpPr>
        <p:spPr>
          <a:xfrm>
            <a:off x="7086600" y="474662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40" name="pre-1"/>
          <p:cNvSpPr/>
          <p:nvPr/>
        </p:nvSpPr>
        <p:spPr>
          <a:xfrm>
            <a:off x="5945505" y="474980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46" name="pre-3"/>
          <p:cNvSpPr/>
          <p:nvPr/>
        </p:nvSpPr>
        <p:spPr>
          <a:xfrm>
            <a:off x="5093970" y="474408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7</a:t>
            </a:r>
            <a:endParaRPr lang="en-US" altLang="zh-CN" sz="1600"/>
          </a:p>
        </p:txBody>
      </p:sp>
      <p:sp>
        <p:nvSpPr>
          <p:cNvPr id="48" name="pre-1"/>
          <p:cNvSpPr/>
          <p:nvPr/>
        </p:nvSpPr>
        <p:spPr>
          <a:xfrm>
            <a:off x="3950970" y="474408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8557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226. 翻转二叉树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8" name="pre-4"/>
          <p:cNvSpPr/>
          <p:nvPr/>
        </p:nvSpPr>
        <p:spPr>
          <a:xfrm>
            <a:off x="5507990" y="20516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026660" y="2796540"/>
            <a:ext cx="368935" cy="56769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05220" y="2767965"/>
            <a:ext cx="323215" cy="5962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08965" y="1240155"/>
            <a:ext cx="3462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用分治的思想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把根节点的左右子树互换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再递归把左、右子树翻转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46 0.000000 L -0.162709 0.001667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4583 0.001667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65 0.000000 L 0.093698 0.000926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30 0.000000 L -0.092916 0.000463 " pathEditMode="relative" rAng="0" ptsTypes="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30 0.000648 L 0.095105 0.000741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30 0.001296 L -0.092603 0.001111 " pathEditMode="relative" rAng="0" ptsTypes="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6" grpId="0" animBg="1"/>
      <p:bldP spid="40" grpId="0" bldLvl="0" animBg="1"/>
      <p:bldP spid="37" grpId="0" bldLvl="0" animBg="1"/>
      <p:bldP spid="46" grpId="1" animBg="1"/>
      <p:bldP spid="40" grpId="1" bldLvl="0" animBg="1"/>
      <p:bldP spid="37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5" name="del" descr="2" title="1"/>
          <p:cNvGrpSpPr/>
          <p:nvPr/>
        </p:nvGrpSpPr>
        <p:grpSpPr>
          <a:xfrm>
            <a:off x="2262505" y="3267710"/>
            <a:ext cx="513080" cy="1114425"/>
            <a:chOff x="4588" y="2917"/>
            <a:chExt cx="808" cy="1755"/>
          </a:xfrm>
        </p:grpSpPr>
        <p:sp>
          <p:nvSpPr>
            <p:cNvPr id="36" name="下箭头 3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8" y="2917"/>
              <a:ext cx="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del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grpSp>
        <p:nvGrpSpPr>
          <p:cNvPr id="25" name="prev"/>
          <p:cNvGrpSpPr/>
          <p:nvPr/>
        </p:nvGrpSpPr>
        <p:grpSpPr>
          <a:xfrm>
            <a:off x="737235" y="326834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curr" descr="2" title="1"/>
          <p:cNvGrpSpPr/>
          <p:nvPr/>
        </p:nvGrpSpPr>
        <p:grpSpPr>
          <a:xfrm>
            <a:off x="219519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8486" y="419100"/>
            <a:ext cx="7574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82. 删除排序链表中的重复元素 II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题目：删除升序链表中重复节点，只保留不重复的节点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、当前节点的值等于下个节点的值，或等于上次删除节点的值时，删除当前节点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、创建一个假头节点，next 指向 head，把头节点重复的情况变成一般情况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361950" y="5236210"/>
            <a:ext cx="1335405" cy="1045845"/>
            <a:chOff x="6200" y="2606"/>
            <a:chExt cx="2103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00" y="3673"/>
              <a:ext cx="210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weakHead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null-1"/>
          <p:cNvCxnSpPr/>
          <p:nvPr/>
        </p:nvCxnSpPr>
        <p:spPr>
          <a:xfrm rot="16200000">
            <a:off x="2506980" y="3133090"/>
            <a:ext cx="3175" cy="287591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null-2"/>
          <p:cNvCxnSpPr/>
          <p:nvPr/>
        </p:nvCxnSpPr>
        <p:spPr>
          <a:xfrm rot="16200000">
            <a:off x="3230245" y="2409190"/>
            <a:ext cx="3175" cy="432308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2-3"/>
          <p:cNvCxnSpPr/>
          <p:nvPr/>
        </p:nvCxnSpPr>
        <p:spPr>
          <a:xfrm rot="16200000">
            <a:off x="6832600" y="3130550"/>
            <a:ext cx="3175" cy="288099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-4"/>
          <p:cNvCxnSpPr/>
          <p:nvPr/>
        </p:nvCxnSpPr>
        <p:spPr>
          <a:xfrm rot="16200000">
            <a:off x="7550150" y="2412365"/>
            <a:ext cx="3175" cy="431673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0880090" y="45726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0116820" y="48425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448 -0.000648 L 0.236146 -0.000278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5729 -0.000093 " pathEditMode="relative" rAng="0" ptsTypes="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927 -0.000185 L 0.352760 -0.000648 " pathEditMode="relative" rAng="0" ptsTypes="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750 -0.000648 L 0.471875 -0.000556 " pathEditMode="relative" rAng="0" ptsTypes="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927 -0.001111 L 0.350052 0.000000 " pathEditMode="relative" rAng="0" ptsTypes="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031 -0.001944 L 0.590052 -0.001852 " pathEditMode="relative" rAng="0" ptsTypes="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822 -0.000370 L 0.468030 -0.000833 " pathEditMode="relative" rAng="0" ptsTypes="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781 -0.001667 L 0.708229 -0.001575 " pathEditMode="relative" rAng="0" ptsTypes="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677 -0.000645 L 0.707865 -0.000553 " pathEditMode="relative" rAng="0" ptsTypes="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7" name="curr" descr="2" title="1"/>
          <p:cNvGrpSpPr/>
          <p:nvPr/>
        </p:nvGrpSpPr>
        <p:grpSpPr>
          <a:xfrm>
            <a:off x="76644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7111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18. 删除链表的节点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862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题目：给定单向链表的头指针和一个要删除的节点的值，定义一个函数删除该节点。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、找到要删除的节点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、把前一个节点指向要删除节点的下一个节点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594360" y="5236210"/>
            <a:ext cx="873760" cy="1045845"/>
            <a:chOff x="6566" y="2606"/>
            <a:chExt cx="1376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66" y="3673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vHead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1" name="delete"/>
          <p:cNvSpPr/>
          <p:nvPr/>
        </p:nvSpPr>
        <p:spPr>
          <a:xfrm>
            <a:off x="3049270" y="444436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7" idx="0"/>
            <a:endCxn id="5" idx="0"/>
          </p:cNvCxnSpPr>
          <p:nvPr/>
        </p:nvCxnSpPr>
        <p:spPr>
          <a:xfrm rot="16200000">
            <a:off x="3951605" y="3130550"/>
            <a:ext cx="3175" cy="288099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6771 -0.00046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1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7" name="curr" descr="2" title="1"/>
          <p:cNvGrpSpPr/>
          <p:nvPr/>
        </p:nvGrpSpPr>
        <p:grpSpPr>
          <a:xfrm>
            <a:off x="766445" y="3267710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2-3-a"/>
          <p:cNvCxnSpPr/>
          <p:nvPr/>
        </p:nvCxnSpPr>
        <p:spPr>
          <a:xfrm>
            <a:off x="575881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2244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67665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12254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5436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916555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7111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18. 删除链表的节点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03540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9439275" y="45707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32" name="rightArrow"/>
          <p:cNvCxnSpPr/>
          <p:nvPr/>
        </p:nvCxnSpPr>
        <p:spPr>
          <a:xfrm>
            <a:off x="7223760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76005" y="484060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862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题目：给定单向链表的头指针和一个要删除的节点的值，定义一个函数删除该节点。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41550" y="4570730"/>
            <a:ext cx="540000" cy="54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477010" y="484060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00735" y="4570730"/>
            <a:ext cx="540000" cy="54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92455" y="1654175"/>
            <a:ext cx="8639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、找到要删除的节点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、把前一个节点指向要删除节点的下一个节点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594360" y="5236210"/>
            <a:ext cx="873760" cy="1045845"/>
            <a:chOff x="6566" y="2606"/>
            <a:chExt cx="1376" cy="1647"/>
          </a:xfrm>
        </p:grpSpPr>
        <p:sp>
          <p:nvSpPr>
            <p:cNvPr id="20" name="下箭头 19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566" y="3673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vHead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2118360" y="5245735"/>
            <a:ext cx="720725" cy="1045845"/>
            <a:chOff x="6681" y="2606"/>
            <a:chExt cx="1135" cy="1647"/>
          </a:xfrm>
        </p:grpSpPr>
        <p:sp>
          <p:nvSpPr>
            <p:cNvPr id="23" name="下箭头 22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81" y="3673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1" name="delete"/>
          <p:cNvSpPr/>
          <p:nvPr/>
        </p:nvSpPr>
        <p:spPr>
          <a:xfrm>
            <a:off x="1557020" y="445389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22545" y="577659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val = 1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13" name="曲线连接符 12"/>
          <p:cNvCxnSpPr>
            <a:stCxn id="9" idx="0"/>
            <a:endCxn id="4" idx="0"/>
          </p:cNvCxnSpPr>
          <p:nvPr/>
        </p:nvCxnSpPr>
        <p:spPr>
          <a:xfrm rot="16200000">
            <a:off x="2508250" y="3133090"/>
            <a:ext cx="3175" cy="2875915"/>
          </a:xfrm>
          <a:prstGeom prst="curvedConnector3">
            <a:avLst>
              <a:gd name="adj1" fmla="val 756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9427 0.000278 " pathEditMode="relative" rAng="0" ptsTypes="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1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4998085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25475" y="3939540"/>
            <a:ext cx="10565130" cy="2143760"/>
            <a:chOff x="985" y="6204"/>
            <a:chExt cx="16638" cy="33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473" y="6204"/>
              <a:ext cx="12151" cy="1160"/>
              <a:chOff x="5473" y="6154"/>
              <a:chExt cx="12399" cy="11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927" y="6154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frontD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473" y="6733"/>
                <a:ext cx="12399" cy="581"/>
                <a:chOff x="3247" y="7508"/>
                <a:chExt cx="14625" cy="58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985" y="8382"/>
              <a:ext cx="12236" cy="1198"/>
              <a:chOff x="985" y="8432"/>
              <a:chExt cx="12236" cy="1198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319" y="9050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985" y="8432"/>
                <a:ext cx="12236" cy="581"/>
                <a:chOff x="3247" y="7508"/>
                <a:chExt cx="14625" cy="581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" name="椭圆 3"/>
          <p:cNvSpPr/>
          <p:nvPr/>
        </p:nvSpPr>
        <p:spPr>
          <a:xfrm>
            <a:off x="6089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664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1721. 交换链表中的节点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65" y="1229995"/>
            <a:ext cx="1048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交换链表正数第 k 个节点和倒数第 k 个节点的值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338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、找到第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从头走 </a:t>
            </a:r>
            <a:r>
              <a:rPr lang="en-US" altLang="zh-CN" b="1">
                <a:solidFill>
                  <a:schemeClr val="bg1"/>
                </a:solidFill>
              </a:rPr>
              <a:t>k-1 </a:t>
            </a:r>
            <a:r>
              <a:rPr lang="zh-CN" altLang="en-US" b="1">
                <a:solidFill>
                  <a:schemeClr val="bg1"/>
                </a:solidFill>
              </a:rPr>
              <a:t>步后，当前为第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、找到倒数第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个节点到尾节点的距离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头节点到倒数第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个节点的距离，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从头开始，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 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个元素开始，同时走，当</a:t>
            </a:r>
            <a:r>
              <a:rPr lang="en-US" altLang="zh-CN" b="1">
                <a:solidFill>
                  <a:schemeClr val="bg1"/>
                </a:solidFill>
              </a:rPr>
              <a:t> curr </a:t>
            </a:r>
            <a:r>
              <a:rPr lang="zh-CN" altLang="en-US" b="1">
                <a:solidFill>
                  <a:schemeClr val="bg1"/>
                </a:solidFill>
              </a:rPr>
              <a:t>到最后一个元素时  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为倒数第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、交换值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0705" y="3320415"/>
            <a:ext cx="627380" cy="1045845"/>
            <a:chOff x="4499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9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82645" y="3061970"/>
            <a:ext cx="703580" cy="1299845"/>
            <a:chOff x="4442" y="2625"/>
            <a:chExt cx="1108" cy="2047"/>
          </a:xfrm>
        </p:grpSpPr>
        <p:sp>
          <p:nvSpPr>
            <p:cNvPr id="26" name="下箭头 2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42" y="2625"/>
              <a:ext cx="1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front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5780" y="3315970"/>
            <a:ext cx="3521075" cy="3366135"/>
            <a:chOff x="801" y="5222"/>
            <a:chExt cx="5545" cy="5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801" y="9065"/>
              <a:ext cx="1129" cy="1459"/>
              <a:chOff x="6736" y="3271"/>
              <a:chExt cx="1129" cy="1459"/>
            </a:xfrm>
          </p:grpSpPr>
          <p:sp>
            <p:nvSpPr>
              <p:cNvPr id="58" name="下箭头 57"/>
              <p:cNvSpPr/>
              <p:nvPr/>
            </p:nvSpPr>
            <p:spPr>
              <a:xfrm flipV="1">
                <a:off x="7049" y="327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736" y="4150"/>
                <a:ext cx="112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58" y="5222"/>
              <a:ext cx="988" cy="1647"/>
              <a:chOff x="4499" y="3025"/>
              <a:chExt cx="988" cy="1647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4729" y="382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99" y="3025"/>
                <a:ext cx="9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curr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475355" y="4752975"/>
            <a:ext cx="4919980" cy="539750"/>
            <a:chOff x="5473" y="7485"/>
            <a:chExt cx="7748" cy="850"/>
          </a:xfrm>
        </p:grpSpPr>
        <p:sp>
          <p:nvSpPr>
            <p:cNvPr id="39" name="椭圆 38"/>
            <p:cNvSpPr/>
            <p:nvPr/>
          </p:nvSpPr>
          <p:spPr>
            <a:xfrm>
              <a:off x="5473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371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10635" y="3190875"/>
            <a:ext cx="4248150" cy="786765"/>
            <a:chOff x="6001" y="5025"/>
            <a:chExt cx="6690" cy="1239"/>
          </a:xfrm>
        </p:grpSpPr>
        <p:sp>
          <p:nvSpPr>
            <p:cNvPr id="42" name="左大括号 41"/>
            <p:cNvSpPr/>
            <p:nvPr/>
          </p:nvSpPr>
          <p:spPr>
            <a:xfrm rot="5400000">
              <a:off x="9120" y="2693"/>
              <a:ext cx="454" cy="669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593" y="5025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 = 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99688 0.000185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4150</Words>
  <Application>WPS 演示</Application>
  <PresentationFormat>宽屏</PresentationFormat>
  <Paragraphs>1010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415</cp:revision>
  <dcterms:created xsi:type="dcterms:W3CDTF">2021-12-14T10:30:08Z</dcterms:created>
  <dcterms:modified xsi:type="dcterms:W3CDTF">2021-12-14T10:30:08Z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