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Proxima Nov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658"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b024bd7a8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b024bd7a8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b024bd7a8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b024bd7a8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2211c5744_2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2211c5744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b024bd7a8_1_20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b024bd7a8_1_20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2211c5744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2211c5744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b024bd7a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b024bd7a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2211c57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2211c57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2211c574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2211c57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2211c5744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2211c5744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82211c5744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82211c5744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b024bd7a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b024bd7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b024bd7a8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b024bd7a8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8b024bd7a8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8b024bd7a8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3900" i="1"/>
              <a:t>quid pro quo</a:t>
            </a:r>
            <a:br>
              <a:rPr lang="en" sz="3900"/>
            </a:br>
            <a:r>
              <a:rPr lang="en" sz="2600"/>
              <a:t>educational analogies between superconducting circuit QED and quantum optics</a:t>
            </a:r>
            <a:endParaRPr sz="2600"/>
          </a:p>
        </p:txBody>
      </p:sp>
      <p:sp>
        <p:nvSpPr>
          <p:cNvPr id="60" name="Google Shape;60;p13"/>
          <p:cNvSpPr txBox="1">
            <a:spLocks noGrp="1"/>
          </p:cNvSpPr>
          <p:nvPr>
            <p:ph type="subTitle" idx="1"/>
          </p:nvPr>
        </p:nvSpPr>
        <p:spPr>
          <a:xfrm>
            <a:off x="510450" y="3275125"/>
            <a:ext cx="8123100" cy="998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dirty="0"/>
              <a:t>by </a:t>
            </a:r>
            <a:r>
              <a:rPr lang="en" sz="2500" b="1" dirty="0"/>
              <a:t>R-Lab Best Lab</a:t>
            </a:r>
            <a:endParaRPr sz="2500" b="1" dirty="0"/>
          </a:p>
        </p:txBody>
      </p:sp>
      <p:pic>
        <p:nvPicPr>
          <p:cNvPr id="61" name="Google Shape;61;p13"/>
          <p:cNvPicPr preferRelativeResize="0"/>
          <p:nvPr/>
        </p:nvPicPr>
        <p:blipFill>
          <a:blip r:embed="rId3">
            <a:alphaModFix/>
          </a:blip>
          <a:stretch>
            <a:fillRect/>
          </a:stretch>
        </p:blipFill>
        <p:spPr>
          <a:xfrm>
            <a:off x="5409765" y="146925"/>
            <a:ext cx="3598708" cy="697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Spin-photon entanglement - Interface</a:t>
            </a:r>
            <a:endParaRPr/>
          </a:p>
        </p:txBody>
      </p:sp>
      <p:sp>
        <p:nvSpPr>
          <p:cNvPr id="115" name="Google Shape;115;p21"/>
          <p:cNvSpPr txBox="1">
            <a:spLocks noGrp="1"/>
          </p:cNvSpPr>
          <p:nvPr>
            <p:ph type="body" idx="1"/>
          </p:nvPr>
        </p:nvSpPr>
        <p:spPr>
          <a:xfrm>
            <a:off x="311700" y="923875"/>
            <a:ext cx="8520600" cy="41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The interface has three boxes showing the atomic picture, Bloch diagram of each qubit, circuit implementation of the protocol. </a:t>
            </a:r>
            <a:endParaRPr sz="1500"/>
          </a:p>
          <a:p>
            <a:pPr marL="0" lvl="0" indent="0" algn="l" rtl="0">
              <a:spcBef>
                <a:spcPts val="1600"/>
              </a:spcBef>
              <a:spcAft>
                <a:spcPts val="0"/>
              </a:spcAft>
              <a:buNone/>
            </a:pPr>
            <a:r>
              <a:rPr lang="en" sz="1500"/>
              <a:t>Qiskit.tools.visualization is used to generate the Bloch sphere and matplotlib is used to generate the circuit diagrams.</a:t>
            </a:r>
            <a:endParaRPr sz="1500"/>
          </a:p>
          <a:p>
            <a:pPr marL="0" lvl="0" indent="0" algn="l" rtl="0">
              <a:spcBef>
                <a:spcPts val="1600"/>
              </a:spcBef>
              <a:spcAft>
                <a:spcPts val="0"/>
              </a:spcAft>
              <a:buNone/>
            </a:pPr>
            <a:r>
              <a:rPr lang="en" sz="1500"/>
              <a:t>The protocol has Step 0-4 and the user can go back and forth between the steps using the ‘Next’ and ‘Previous’ buttons and a ‘Reset’ button to reset the demo.</a:t>
            </a:r>
            <a:endParaRPr sz="1500"/>
          </a:p>
          <a:p>
            <a:pPr marL="0" lvl="0" indent="0" algn="l" rtl="0">
              <a:spcBef>
                <a:spcPts val="1600"/>
              </a:spcBef>
              <a:spcAft>
                <a:spcPts val="0"/>
              </a:spcAft>
              <a:buNone/>
            </a:pPr>
            <a:r>
              <a:rPr lang="en" sz="1500"/>
              <a:t>Labels are provided to denote the step number of the protocol and a description of each step is included.</a:t>
            </a:r>
            <a:endParaRPr sz="1500"/>
          </a:p>
          <a:p>
            <a:pPr marL="0" lvl="0" indent="0" algn="l" rtl="0">
              <a:spcBef>
                <a:spcPts val="1600"/>
              </a:spcBef>
              <a:spcAft>
                <a:spcPts val="1600"/>
              </a:spcAft>
              <a:buNone/>
            </a:pPr>
            <a:r>
              <a:rPr lang="en" sz="1500"/>
              <a:t>Upon complete implementation of the protocol (Step 4), the user can measure the statistics by choosing from ‘Number of Trials’ and clicking ‘Click here for Histogram’ to display a histogram which is generated using the qasm simulator and the choice from ‘Number of Trials’ is the input for ‘number of shots’ for qasm.</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Rabi and Ramsey oscillation experiments simulator</a:t>
            </a:r>
            <a:endParaRPr/>
          </a:p>
        </p:txBody>
      </p:sp>
      <p:sp>
        <p:nvSpPr>
          <p:cNvPr id="121" name="Google Shape;12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simulator is based on Qiskit OpenPulse</a:t>
            </a:r>
            <a:r>
              <a:rPr lang="en" baseline="30000"/>
              <a:t>5, 6</a:t>
            </a:r>
            <a:r>
              <a:rPr lang="en"/>
              <a:t>, and it allows one to see how a laser pulse drives the qubit to change its state for different photon emitters.</a:t>
            </a:r>
            <a:endParaRPr/>
          </a:p>
          <a:p>
            <a:pPr marL="0" lvl="0" indent="0" algn="l" rtl="0">
              <a:spcBef>
                <a:spcPts val="1600"/>
              </a:spcBef>
              <a:spcAft>
                <a:spcPts val="0"/>
              </a:spcAft>
              <a:buNone/>
            </a:pPr>
            <a:r>
              <a:rPr lang="en"/>
              <a:t>The user can adjust the pulse length, amplitude, and the time delay (for Ramsey oscillation) to see how those parameters affect the frequency and likelihood of the qubit oscillates between |0&gt; and |1&gt; states.</a:t>
            </a:r>
            <a:endParaRPr/>
          </a:p>
          <a:p>
            <a:pPr marL="0" lvl="0" indent="0" algn="l" rtl="0">
              <a:spcBef>
                <a:spcPts val="1600"/>
              </a:spcBef>
              <a:spcAft>
                <a:spcPts val="0"/>
              </a:spcAft>
              <a:buNone/>
            </a:pPr>
            <a:r>
              <a:rPr lang="en"/>
              <a:t>For Rabi oscillation, the plot shows the relationship between the qubit state and the square root of the laser power. For Ramsey oscillation, the plot shows the relationship between the qubit state and the time delay between two x90 pulses.</a:t>
            </a:r>
            <a:endParaRPr/>
          </a:p>
          <a:p>
            <a:pPr marL="0" lvl="0" indent="0" algn="l" rtl="0">
              <a:spcBef>
                <a:spcPts val="1600"/>
              </a:spcBef>
              <a:spcAft>
                <a:spcPts val="1600"/>
              </a:spcAft>
              <a:buNone/>
            </a:pPr>
            <a:endParaRPr/>
          </a:p>
        </p:txBody>
      </p:sp>
      <p:sp>
        <p:nvSpPr>
          <p:cNvPr id="122" name="Google Shape;122;p22"/>
          <p:cNvSpPr txBox="1"/>
          <p:nvPr/>
        </p:nvSpPr>
        <p:spPr>
          <a:xfrm>
            <a:off x="202650" y="4317325"/>
            <a:ext cx="87387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solidFill>
                  <a:schemeClr val="accent3"/>
                </a:solidFill>
                <a:latin typeface="Proxima Nova"/>
                <a:ea typeface="Proxima Nova"/>
                <a:cs typeface="Proxima Nova"/>
                <a:sym typeface="Proxima Nova"/>
              </a:rPr>
              <a:t>5. H. Abraham, I. Y. Akhalwaya, et al. “Qiskit: An open-source framework for quantum computing,” 2019.</a:t>
            </a:r>
            <a:endParaRPr sz="900">
              <a:solidFill>
                <a:schemeClr val="accent3"/>
              </a:solidFill>
              <a:latin typeface="Proxima Nova"/>
              <a:ea typeface="Proxima Nova"/>
              <a:cs typeface="Proxima Nova"/>
              <a:sym typeface="Proxima Nova"/>
            </a:endParaRPr>
          </a:p>
          <a:p>
            <a:pPr marL="0" lvl="0" indent="0" algn="l" rtl="0">
              <a:lnSpc>
                <a:spcPct val="115000"/>
              </a:lnSpc>
              <a:spcBef>
                <a:spcPts val="1600"/>
              </a:spcBef>
              <a:spcAft>
                <a:spcPts val="1600"/>
              </a:spcAft>
              <a:buNone/>
            </a:pPr>
            <a:r>
              <a:rPr lang="en" sz="900">
                <a:solidFill>
                  <a:schemeClr val="accent3"/>
                </a:solidFill>
                <a:latin typeface="Proxima Nova"/>
                <a:ea typeface="Proxima Nova"/>
                <a:cs typeface="Proxima Nova"/>
                <a:sym typeface="Proxima Nova"/>
              </a:rPr>
              <a:t>6. D. C. McKay, T. Alexander, et al. “Qiskit backend specifications for OpenQASM and OpenPulse experiments,” 2018.</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311700" y="294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Rabi and Ramsey oscillation simulator - Interface</a:t>
            </a:r>
            <a:endParaRPr/>
          </a:p>
        </p:txBody>
      </p:sp>
      <p:pic>
        <p:nvPicPr>
          <p:cNvPr id="128" name="Google Shape;128;p23"/>
          <p:cNvPicPr preferRelativeResize="0"/>
          <p:nvPr/>
        </p:nvPicPr>
        <p:blipFill>
          <a:blip r:embed="rId3">
            <a:alphaModFix/>
          </a:blip>
          <a:stretch>
            <a:fillRect/>
          </a:stretch>
        </p:blipFill>
        <p:spPr>
          <a:xfrm>
            <a:off x="1367075" y="866850"/>
            <a:ext cx="5774775" cy="4147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Work</a:t>
            </a:r>
            <a:endParaRPr/>
          </a:p>
        </p:txBody>
      </p:sp>
      <p:sp>
        <p:nvSpPr>
          <p:cNvPr id="134" name="Google Shape;13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Bundle the three demos together as a single program for ease of use</a:t>
            </a:r>
            <a:endParaRPr/>
          </a:p>
          <a:p>
            <a:pPr marL="914400" lvl="1" indent="-317500" algn="l" rtl="0">
              <a:spcBef>
                <a:spcPts val="0"/>
              </a:spcBef>
              <a:spcAft>
                <a:spcPts val="0"/>
              </a:spcAft>
              <a:buSzPts val="1400"/>
              <a:buChar char="○"/>
            </a:pPr>
            <a:r>
              <a:rPr lang="en"/>
              <a:t>Would require threading the simulations to avoid improve app responsiveness</a:t>
            </a:r>
            <a:endParaRPr/>
          </a:p>
          <a:p>
            <a:pPr marL="457200" lvl="0" indent="-342900" algn="l" rtl="0">
              <a:spcBef>
                <a:spcPts val="0"/>
              </a:spcBef>
              <a:spcAft>
                <a:spcPts val="0"/>
              </a:spcAft>
              <a:buSzPts val="1800"/>
              <a:buChar char="●"/>
            </a:pPr>
            <a:r>
              <a:rPr lang="en"/>
              <a:t>Expand the demo library of the quantum optics phenomena</a:t>
            </a:r>
            <a:endParaRPr/>
          </a:p>
          <a:p>
            <a:pPr marL="914400" lvl="1" indent="-317500" algn="l" rtl="0">
              <a:spcBef>
                <a:spcPts val="0"/>
              </a:spcBef>
              <a:spcAft>
                <a:spcPts val="0"/>
              </a:spcAft>
              <a:buSzPts val="1400"/>
              <a:buChar char="○"/>
            </a:pPr>
            <a:r>
              <a:rPr lang="en"/>
              <a:t>Linear quantum optics, boson sampling, etc.</a:t>
            </a:r>
            <a:endParaRPr/>
          </a:p>
          <a:p>
            <a:pPr marL="457200" lvl="0" indent="-342900" algn="l" rtl="0">
              <a:spcBef>
                <a:spcPts val="0"/>
              </a:spcBef>
              <a:spcAft>
                <a:spcPts val="0"/>
              </a:spcAft>
              <a:buSzPts val="1800"/>
              <a:buChar char="●"/>
            </a:pPr>
            <a:r>
              <a:rPr lang="en"/>
              <a:t>Click and drag quantum optical circuit builder</a:t>
            </a:r>
            <a:endParaRPr/>
          </a:p>
          <a:p>
            <a:pPr marL="914400" lvl="1" indent="-317500" algn="l" rtl="0">
              <a:spcBef>
                <a:spcPts val="0"/>
              </a:spcBef>
              <a:spcAft>
                <a:spcPts val="0"/>
              </a:spcAft>
              <a:buSzPts val="1400"/>
              <a:buChar char="○"/>
            </a:pPr>
            <a:r>
              <a:rPr lang="en"/>
              <a:t>A longer-term goal, this will be difficult to implement compactly</a:t>
            </a:r>
            <a:endParaRPr/>
          </a:p>
          <a:p>
            <a:pPr marL="457200" lvl="0" indent="-342900" algn="l" rtl="0">
              <a:spcBef>
                <a:spcPts val="0"/>
              </a:spcBef>
              <a:spcAft>
                <a:spcPts val="0"/>
              </a:spcAft>
              <a:buSzPts val="1800"/>
              <a:buChar char="●"/>
            </a:pPr>
            <a:r>
              <a:rPr lang="en"/>
              <a:t>Introduce simulations on real quantum computers to app</a:t>
            </a:r>
            <a:endParaRPr/>
          </a:p>
          <a:p>
            <a:pPr marL="914400" lvl="1" indent="-317500" algn="l" rtl="0">
              <a:spcBef>
                <a:spcPts val="0"/>
              </a:spcBef>
              <a:spcAft>
                <a:spcPts val="0"/>
              </a:spcAft>
              <a:buSzPts val="1400"/>
              <a:buChar char="○"/>
            </a:pPr>
            <a:r>
              <a:rPr lang="en"/>
              <a:t>Need to work out how IBM Q permissions would be handled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i="1"/>
              <a:t>quid pro quo</a:t>
            </a:r>
            <a:r>
              <a:rPr lang="en" i="1"/>
              <a:t> </a:t>
            </a:r>
            <a:r>
              <a:rPr lang="en"/>
              <a:t>- try it out!</a:t>
            </a:r>
            <a:endParaRPr/>
          </a:p>
        </p:txBody>
      </p:sp>
      <p:sp>
        <p:nvSpPr>
          <p:cNvPr id="140" name="Google Shape;140;p25"/>
          <p:cNvSpPr txBox="1">
            <a:spLocks noGrp="1"/>
          </p:cNvSpPr>
          <p:nvPr>
            <p:ph type="title"/>
          </p:nvPr>
        </p:nvSpPr>
        <p:spPr>
          <a:xfrm>
            <a:off x="510450" y="3104325"/>
            <a:ext cx="8123100" cy="77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Suitable for quantum coursework, K-12 outreach, lab experiment visualization, and more</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b="1"/>
          </a:p>
        </p:txBody>
      </p:sp>
      <p:sp>
        <p:nvSpPr>
          <p:cNvPr id="146" name="Google Shape;14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85750" algn="l" rtl="0">
              <a:spcBef>
                <a:spcPts val="0"/>
              </a:spcBef>
              <a:spcAft>
                <a:spcPts val="0"/>
              </a:spcAft>
              <a:buSzPts val="900"/>
              <a:buAutoNum type="arabicPeriod"/>
            </a:pPr>
            <a:r>
              <a:rPr lang="en" sz="900"/>
              <a:t>Nguyen, C. T., et al. “An Integrated Nanophotonic Quantum Register Based on Silicon-Vacancy Spins in Diamond.” Physical Review B, vol. 100, no. 16, 2019, doi:10.1103/physrevb.100.165428.</a:t>
            </a:r>
            <a:endParaRPr sz="900"/>
          </a:p>
          <a:p>
            <a:pPr marL="457200" lvl="0" indent="-285750" algn="l" rtl="0">
              <a:spcBef>
                <a:spcPts val="0"/>
              </a:spcBef>
              <a:spcAft>
                <a:spcPts val="0"/>
              </a:spcAft>
              <a:buSzPts val="900"/>
              <a:buAutoNum type="arabicPeriod"/>
            </a:pPr>
            <a:r>
              <a:rPr lang="en" sz="900"/>
              <a:t>Misra, B., and E. C. G. Sudarshan. “The Zeno’s Paradox in Quantum Theory.” Journal of Mathematical Physics, vol. 18, no. 4, 1977, pp. 756–763., doi:10.1063/1.523304.</a:t>
            </a:r>
            <a:endParaRPr sz="900"/>
          </a:p>
          <a:p>
            <a:pPr marL="457200" lvl="0" indent="-285750" algn="l" rtl="0">
              <a:spcBef>
                <a:spcPts val="0"/>
              </a:spcBef>
              <a:spcAft>
                <a:spcPts val="0"/>
              </a:spcAft>
              <a:buSzPts val="900"/>
              <a:buAutoNum type="arabicPeriod"/>
            </a:pPr>
            <a:r>
              <a:rPr lang="en" sz="900"/>
              <a:t>Biagioni, P., et al. “Experimental Demonstration of the Optical Zeno Effect by Scanning Tunneling Optical Microscopy.” Optics Express, vol. 16, no. 6, 2008, p. 3762., doi:10.1364/oe.16.003762.</a:t>
            </a:r>
            <a:endParaRPr sz="900"/>
          </a:p>
          <a:p>
            <a:pPr marL="457200" lvl="0" indent="-285750" algn="l" rtl="0">
              <a:spcBef>
                <a:spcPts val="0"/>
              </a:spcBef>
              <a:spcAft>
                <a:spcPts val="0"/>
              </a:spcAft>
              <a:buSzPts val="900"/>
              <a:buAutoNum type="arabicPeriod"/>
            </a:pPr>
            <a:r>
              <a:rPr lang="en" sz="900"/>
              <a:t>Chao, Liu, et al. “High-Efficiency Interaction-Free Measurement with an Unbalanced Mach–Zehnder Interferometer.” Laser Physics Letters, vol. 15, no. 6, 2018, p. 065211., doi:10.1088/1612-202x/aab2b2.</a:t>
            </a:r>
            <a:endParaRPr sz="900"/>
          </a:p>
          <a:p>
            <a:pPr marL="457200" lvl="0" indent="-285750" algn="l" rtl="0">
              <a:spcBef>
                <a:spcPts val="0"/>
              </a:spcBef>
              <a:spcAft>
                <a:spcPts val="0"/>
              </a:spcAft>
              <a:buSzPts val="900"/>
              <a:buAutoNum type="arabicPeriod"/>
            </a:pPr>
            <a:r>
              <a:rPr lang="en" sz="900"/>
              <a:t>H. Abraham, I. Y. Akhalwaya, et al. “Qiskit: An open-source framework for quantum computing,” 2019.</a:t>
            </a:r>
            <a:endParaRPr sz="900"/>
          </a:p>
          <a:p>
            <a:pPr marL="457200" lvl="0" indent="-285750" algn="l" rtl="0">
              <a:spcBef>
                <a:spcPts val="0"/>
              </a:spcBef>
              <a:spcAft>
                <a:spcPts val="0"/>
              </a:spcAft>
              <a:buSzPts val="900"/>
              <a:buAutoNum type="arabicPeriod"/>
            </a:pPr>
            <a:r>
              <a:rPr lang="en" sz="900"/>
              <a:t>D. C. McKay, T. Alexander, et al. “Qiskit backend specifications for OpenQASM and OpenPulse experiments,” 2018.</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Introducing the </a:t>
            </a:r>
            <a:r>
              <a:rPr lang="en" b="1" i="1"/>
              <a:t>quid pro quo</a:t>
            </a:r>
            <a:r>
              <a:rPr lang="en" b="1"/>
              <a:t> </a:t>
            </a:r>
            <a:r>
              <a:rPr lang="en"/>
              <a:t>educational project</a:t>
            </a:r>
            <a:endParaRPr/>
          </a:p>
        </p:txBody>
      </p:sp>
      <p:sp>
        <p:nvSpPr>
          <p:cNvPr id="67" name="Google Shape;67;p14"/>
          <p:cNvSpPr txBox="1">
            <a:spLocks noGrp="1"/>
          </p:cNvSpPr>
          <p:nvPr>
            <p:ph type="body" idx="1"/>
          </p:nvPr>
        </p:nvSpPr>
        <p:spPr>
          <a:xfrm>
            <a:off x="311700" y="1488650"/>
            <a:ext cx="8520600" cy="308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i="1"/>
              <a:t>quid pro quo</a:t>
            </a:r>
            <a:r>
              <a:rPr lang="en" sz="2500"/>
              <a:t> </a:t>
            </a:r>
            <a:r>
              <a:rPr lang="en" sz="2500" i="1"/>
              <a:t>(latin) </a:t>
            </a:r>
            <a:r>
              <a:rPr lang="en" sz="2500"/>
              <a:t>= </a:t>
            </a:r>
            <a:r>
              <a:rPr lang="en" sz="2500" i="1"/>
              <a:t>something for something</a:t>
            </a:r>
            <a:endParaRPr sz="2500"/>
          </a:p>
          <a:p>
            <a:pPr marL="0" lvl="0" indent="0" algn="ctr" rtl="0">
              <a:spcBef>
                <a:spcPts val="1600"/>
              </a:spcBef>
              <a:spcAft>
                <a:spcPts val="0"/>
              </a:spcAft>
              <a:buNone/>
            </a:pPr>
            <a:endParaRPr sz="1600"/>
          </a:p>
          <a:p>
            <a:pPr marL="0" lvl="0" indent="0" algn="l" rtl="0">
              <a:spcBef>
                <a:spcPts val="1600"/>
              </a:spcBef>
              <a:spcAft>
                <a:spcPts val="0"/>
              </a:spcAft>
              <a:buNone/>
            </a:pPr>
            <a:r>
              <a:rPr lang="en"/>
              <a:t>We are taking </a:t>
            </a:r>
            <a:r>
              <a:rPr lang="en" i="1"/>
              <a:t>something</a:t>
            </a:r>
            <a:r>
              <a:rPr lang="en"/>
              <a:t> from the superconducting quantum hardware to educate about </a:t>
            </a:r>
            <a:r>
              <a:rPr lang="en" i="1"/>
              <a:t>something</a:t>
            </a:r>
            <a:r>
              <a:rPr lang="en"/>
              <a:t> from the quantum optics world in the project named</a:t>
            </a:r>
            <a:endParaRPr/>
          </a:p>
          <a:p>
            <a:pPr marL="0" lvl="0" indent="0" algn="l" rtl="0">
              <a:spcBef>
                <a:spcPts val="1600"/>
              </a:spcBef>
              <a:spcAft>
                <a:spcPts val="0"/>
              </a:spcAft>
              <a:buNone/>
            </a:pPr>
            <a:endParaRPr sz="1000"/>
          </a:p>
          <a:p>
            <a:pPr marL="0" lvl="0" indent="0" algn="ctr" rtl="0">
              <a:spcBef>
                <a:spcPts val="1600"/>
              </a:spcBef>
              <a:spcAft>
                <a:spcPts val="0"/>
              </a:spcAft>
              <a:buNone/>
            </a:pPr>
            <a:r>
              <a:rPr lang="en" sz="2500" b="1" i="1"/>
              <a:t>qu</a:t>
            </a:r>
            <a:r>
              <a:rPr lang="en" sz="2500" i="1"/>
              <a:t>antum </a:t>
            </a:r>
            <a:r>
              <a:rPr lang="en" sz="2500" b="1" i="1"/>
              <a:t>i</a:t>
            </a:r>
            <a:r>
              <a:rPr lang="en" sz="2500" i="1"/>
              <a:t>nformation </a:t>
            </a:r>
            <a:r>
              <a:rPr lang="en" sz="2500" b="1" i="1"/>
              <a:t>d</a:t>
            </a:r>
            <a:r>
              <a:rPr lang="en" sz="2500" i="1"/>
              <a:t>emos </a:t>
            </a:r>
            <a:r>
              <a:rPr lang="en" sz="2500" b="1" i="1"/>
              <a:t>pro</a:t>
            </a:r>
            <a:r>
              <a:rPr lang="en" sz="2500" i="1"/>
              <a:t>moting </a:t>
            </a:r>
            <a:r>
              <a:rPr lang="en" sz="2500" b="1" i="1"/>
              <a:t>qu</a:t>
            </a:r>
            <a:r>
              <a:rPr lang="en" sz="2500" i="1"/>
              <a:t>antum </a:t>
            </a:r>
            <a:r>
              <a:rPr lang="en" sz="2500" b="1" i="1"/>
              <a:t>o</a:t>
            </a:r>
            <a:r>
              <a:rPr lang="en" sz="2500" i="1"/>
              <a:t>ptics</a:t>
            </a:r>
            <a:endParaRPr sz="2500" i="1"/>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3183-0F29-425C-945C-534642C51AA0}"/>
              </a:ext>
            </a:extLst>
          </p:cNvPr>
          <p:cNvSpPr>
            <a:spLocks noGrp="1"/>
          </p:cNvSpPr>
          <p:nvPr>
            <p:ph type="title"/>
          </p:nvPr>
        </p:nvSpPr>
        <p:spPr/>
        <p:txBody>
          <a:bodyPr/>
          <a:lstStyle/>
          <a:p>
            <a:endParaRPr lang="zh-CN" altLang="en-US"/>
          </a:p>
        </p:txBody>
      </p:sp>
      <p:sp>
        <p:nvSpPr>
          <p:cNvPr id="3" name="Text Placeholder 2">
            <a:extLst>
              <a:ext uri="{FF2B5EF4-FFF2-40B4-BE49-F238E27FC236}">
                <a16:creationId xmlns:a16="http://schemas.microsoft.com/office/drawing/2014/main" id="{7D19E0EE-6B25-407F-A1FB-D3475E0208F1}"/>
              </a:ext>
            </a:extLst>
          </p:cNvPr>
          <p:cNvSpPr>
            <a:spLocks noGrp="1"/>
          </p:cNvSpPr>
          <p:nvPr>
            <p:ph type="body" idx="1"/>
          </p:nvPr>
        </p:nvSpPr>
        <p:spPr/>
        <p:txBody>
          <a:bodyPr/>
          <a:lstStyle/>
          <a:p>
            <a:endParaRPr lang="zh-CN" altLang="en-US" dirty="0"/>
          </a:p>
        </p:txBody>
      </p:sp>
      <p:grpSp>
        <p:nvGrpSpPr>
          <p:cNvPr id="9" name="Group 8">
            <a:extLst>
              <a:ext uri="{FF2B5EF4-FFF2-40B4-BE49-F238E27FC236}">
                <a16:creationId xmlns:a16="http://schemas.microsoft.com/office/drawing/2014/main" id="{FE113B2C-D577-49BB-A741-84B2E92AF468}"/>
              </a:ext>
            </a:extLst>
          </p:cNvPr>
          <p:cNvGrpSpPr/>
          <p:nvPr/>
        </p:nvGrpSpPr>
        <p:grpSpPr>
          <a:xfrm>
            <a:off x="1951505" y="207226"/>
            <a:ext cx="4572396" cy="5188825"/>
            <a:chOff x="1951505" y="207226"/>
            <a:chExt cx="4572396" cy="5188825"/>
          </a:xfrm>
        </p:grpSpPr>
        <p:pic>
          <p:nvPicPr>
            <p:cNvPr id="5" name="Picture 4">
              <a:extLst>
                <a:ext uri="{FF2B5EF4-FFF2-40B4-BE49-F238E27FC236}">
                  <a16:creationId xmlns:a16="http://schemas.microsoft.com/office/drawing/2014/main" id="{45FD5241-9E33-4E82-9A50-124C92B3D299}"/>
                </a:ext>
              </a:extLst>
            </p:cNvPr>
            <p:cNvPicPr>
              <a:picLocks noChangeAspect="1"/>
            </p:cNvPicPr>
            <p:nvPr/>
          </p:nvPicPr>
          <p:blipFill>
            <a:blip r:embed="rId2"/>
            <a:stretch>
              <a:fillRect/>
            </a:stretch>
          </p:blipFill>
          <p:spPr>
            <a:xfrm>
              <a:off x="1951505" y="2820268"/>
              <a:ext cx="4572396" cy="2575783"/>
            </a:xfrm>
            <a:prstGeom prst="rect">
              <a:avLst/>
            </a:prstGeom>
          </p:spPr>
        </p:pic>
        <p:sp>
          <p:nvSpPr>
            <p:cNvPr id="6" name="Rectangle 5">
              <a:extLst>
                <a:ext uri="{FF2B5EF4-FFF2-40B4-BE49-F238E27FC236}">
                  <a16:creationId xmlns:a16="http://schemas.microsoft.com/office/drawing/2014/main" id="{451109CB-565B-45B6-9C94-75BBDA407F52}"/>
                </a:ext>
              </a:extLst>
            </p:cNvPr>
            <p:cNvSpPr/>
            <p:nvPr/>
          </p:nvSpPr>
          <p:spPr>
            <a:xfrm>
              <a:off x="1951505" y="2783009"/>
              <a:ext cx="4572396" cy="45719"/>
            </a:xfrm>
            <a:prstGeom prst="rect">
              <a:avLst/>
            </a:prstGeom>
            <a:solidFill>
              <a:schemeClr val="bg1">
                <a:lumMod val="50000"/>
              </a:schemeClr>
            </a:solidFill>
            <a:ln>
              <a:noFill/>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a:extLst>
                <a:ext uri="{FF2B5EF4-FFF2-40B4-BE49-F238E27FC236}">
                  <a16:creationId xmlns:a16="http://schemas.microsoft.com/office/drawing/2014/main" id="{4DF23E8A-8638-4716-923E-473AFA869D38}"/>
                </a:ext>
              </a:extLst>
            </p:cNvPr>
            <p:cNvPicPr>
              <a:picLocks noChangeAspect="1"/>
            </p:cNvPicPr>
            <p:nvPr/>
          </p:nvPicPr>
          <p:blipFill>
            <a:blip r:embed="rId3"/>
            <a:stretch>
              <a:fillRect/>
            </a:stretch>
          </p:blipFill>
          <p:spPr>
            <a:xfrm>
              <a:off x="1951505" y="207226"/>
              <a:ext cx="4572396" cy="2575783"/>
            </a:xfrm>
            <a:prstGeom prst="rect">
              <a:avLst/>
            </a:prstGeom>
          </p:spPr>
        </p:pic>
      </p:grpSp>
    </p:spTree>
    <p:extLst>
      <p:ext uri="{BB962C8B-B14F-4D97-AF65-F5344CB8AC3E}">
        <p14:creationId xmlns:p14="http://schemas.microsoft.com/office/powerpoint/2010/main" val="92083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Optical quantum information can benefit by using the more commonly understood quantum circuit notation to describe experiments. This notation provides a compact and accessible method of conveying information about microwave and optical pulse control</a:t>
            </a:r>
            <a:r>
              <a:rPr lang="en" baseline="30000"/>
              <a:t>1</a:t>
            </a:r>
            <a:endParaRPr/>
          </a:p>
          <a:p>
            <a:pPr marL="914400" lvl="1" indent="-317500" algn="l" rtl="0">
              <a:spcBef>
                <a:spcPts val="0"/>
              </a:spcBef>
              <a:spcAft>
                <a:spcPts val="0"/>
              </a:spcAft>
              <a:buSzPts val="1400"/>
              <a:buChar char="○"/>
            </a:pPr>
            <a:r>
              <a:rPr lang="en"/>
              <a:t>Qiskit already has robust quantum circuit building and simulation capabilities</a:t>
            </a:r>
            <a:endParaRPr/>
          </a:p>
          <a:p>
            <a:pPr marL="914400" lvl="1" indent="-317500" algn="l" rtl="0">
              <a:spcBef>
                <a:spcPts val="0"/>
              </a:spcBef>
              <a:spcAft>
                <a:spcPts val="0"/>
              </a:spcAft>
              <a:buSzPts val="1400"/>
              <a:buChar char="○"/>
            </a:pPr>
            <a:r>
              <a:rPr lang="en"/>
              <a:t>The quantum optics community can make use of these pre-existing capabilities to further research in our field</a:t>
            </a:r>
            <a:endParaRPr/>
          </a:p>
          <a:p>
            <a:pPr marL="457200" lvl="0" indent="-342900" algn="l" rtl="0">
              <a:spcBef>
                <a:spcPts val="0"/>
              </a:spcBef>
              <a:spcAft>
                <a:spcPts val="0"/>
              </a:spcAft>
              <a:buSzPts val="1800"/>
              <a:buChar char="●"/>
            </a:pPr>
            <a:r>
              <a:rPr lang="en"/>
              <a:t>The physics behind quantum technologies is often difficult to understand and often taught with a heavy focus on math rather than physical meaning</a:t>
            </a:r>
            <a:endParaRPr/>
          </a:p>
          <a:p>
            <a:pPr marL="914400" lvl="1" indent="-317500" algn="l" rtl="0">
              <a:spcBef>
                <a:spcPts val="0"/>
              </a:spcBef>
              <a:spcAft>
                <a:spcPts val="0"/>
              </a:spcAft>
              <a:buSzPts val="1400"/>
              <a:buChar char="○"/>
            </a:pPr>
            <a:r>
              <a:rPr lang="en"/>
              <a:t>Using optical systems like color centers or beamsplitters and mirrors, we can provide examples of quantum optical systems, simulated in Qiskit, as open access materials to educators</a:t>
            </a:r>
            <a:endParaRPr/>
          </a:p>
        </p:txBody>
      </p:sp>
      <p:sp>
        <p:nvSpPr>
          <p:cNvPr id="74" name="Google Shape;74;p15"/>
          <p:cNvSpPr txBox="1"/>
          <p:nvPr/>
        </p:nvSpPr>
        <p:spPr>
          <a:xfrm>
            <a:off x="65100" y="4703625"/>
            <a:ext cx="9013800" cy="287400"/>
          </a:xfrm>
          <a:prstGeom prst="rect">
            <a:avLst/>
          </a:prstGeom>
          <a:noFill/>
          <a:ln>
            <a:noFill/>
          </a:ln>
        </p:spPr>
        <p:txBody>
          <a:bodyPr spcFirstLastPara="1" wrap="square" lIns="91425" tIns="91425" rIns="91425" bIns="91425" anchor="t" anchorCtr="0">
            <a:noAutofit/>
          </a:bodyPr>
          <a:lstStyle/>
          <a:p>
            <a:pPr marL="457200" lvl="0" indent="-285750" algn="l" rtl="0">
              <a:lnSpc>
                <a:spcPct val="115000"/>
              </a:lnSpc>
              <a:spcBef>
                <a:spcPts val="0"/>
              </a:spcBef>
              <a:spcAft>
                <a:spcPts val="0"/>
              </a:spcAft>
              <a:buClr>
                <a:schemeClr val="accent3"/>
              </a:buClr>
              <a:buSzPts val="900"/>
              <a:buFont typeface="Proxima Nova"/>
              <a:buAutoNum type="arabicPeriod"/>
            </a:pPr>
            <a:r>
              <a:rPr lang="en" sz="900">
                <a:solidFill>
                  <a:schemeClr val="accent3"/>
                </a:solidFill>
                <a:latin typeface="Proxima Nova"/>
                <a:ea typeface="Proxima Nova"/>
                <a:cs typeface="Proxima Nova"/>
                <a:sym typeface="Proxima Nova"/>
              </a:rPr>
              <a:t>Nguyen, C. T., et al. “An Integrated Nanophotonic Quantum Register Based on Silicon-Vacancy Spins in Diamond.” Physical Review B, vol. 100, no. 16, 2019</a:t>
            </a:r>
            <a:endParaRPr sz="900">
              <a:solidFill>
                <a:schemeClr val="accent3"/>
              </a:solidFill>
              <a:latin typeface="Proxima Nova"/>
              <a:ea typeface="Proxima Nova"/>
              <a:cs typeface="Proxima Nova"/>
              <a:sym typeface="Proxima Nova"/>
            </a:endParaRPr>
          </a:p>
          <a:p>
            <a:pPr marL="0" lvl="0" indent="0" algn="l" rtl="0">
              <a:spcBef>
                <a:spcPts val="160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Project</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t>The Project has 2 main parts:</a:t>
            </a:r>
            <a:endParaRPr sz="1200"/>
          </a:p>
          <a:p>
            <a:pPr marL="914400" lvl="0" indent="-304800" algn="l" rtl="0">
              <a:spcBef>
                <a:spcPts val="0"/>
              </a:spcBef>
              <a:spcAft>
                <a:spcPts val="0"/>
              </a:spcAft>
              <a:buSzPts val="1200"/>
              <a:buAutoNum type="arabicPeriod"/>
            </a:pPr>
            <a:r>
              <a:rPr lang="en" sz="1200"/>
              <a:t>Proof of concept: Take an interesting quantum system, break it down into base parts, and rebuild it as an analogous Qiskit circuit</a:t>
            </a:r>
            <a:endParaRPr sz="1200"/>
          </a:p>
          <a:p>
            <a:pPr marL="1371600" lvl="1" indent="-292100" algn="l" rtl="0">
              <a:spcBef>
                <a:spcPts val="0"/>
              </a:spcBef>
              <a:spcAft>
                <a:spcPts val="0"/>
              </a:spcAft>
              <a:buSzPts val="1000"/>
              <a:buAutoNum type="alphaLcPeriod"/>
            </a:pPr>
            <a:r>
              <a:rPr lang="en" sz="1000"/>
              <a:t>Test thoroughly to see if the circuit simulations hold up to mathematical predictions</a:t>
            </a:r>
            <a:endParaRPr sz="1000"/>
          </a:p>
          <a:p>
            <a:pPr marL="914400" lvl="0" indent="-304800" algn="l" rtl="0">
              <a:spcBef>
                <a:spcPts val="0"/>
              </a:spcBef>
              <a:spcAft>
                <a:spcPts val="0"/>
              </a:spcAft>
              <a:buSzPts val="1200"/>
              <a:buAutoNum type="arabicPeriod"/>
            </a:pPr>
            <a:r>
              <a:rPr lang="en" sz="1200"/>
              <a:t>User Interface: Take our new quantum analogs and build a user-friendly interface to run our simulations and provide explanations</a:t>
            </a:r>
            <a:endParaRPr sz="1200"/>
          </a:p>
          <a:p>
            <a:pPr marL="1371600" lvl="1" indent="-292100" algn="l" rtl="0">
              <a:spcBef>
                <a:spcPts val="0"/>
              </a:spcBef>
              <a:spcAft>
                <a:spcPts val="0"/>
              </a:spcAft>
              <a:buSzPts val="1000"/>
              <a:buAutoNum type="alphaLcPeriod"/>
            </a:pPr>
            <a:r>
              <a:rPr lang="en" sz="1000"/>
              <a:t>We used PyQt5 to build desktop applications that will be able to run in the lab or the classroom to lower barriers to access</a:t>
            </a:r>
            <a:endParaRPr sz="1000"/>
          </a:p>
          <a:p>
            <a:pPr marL="457200" lvl="0" indent="-304800" algn="l" rtl="0">
              <a:spcBef>
                <a:spcPts val="0"/>
              </a:spcBef>
              <a:spcAft>
                <a:spcPts val="0"/>
              </a:spcAft>
              <a:buSzPts val="1200"/>
              <a:buChar char="●"/>
            </a:pPr>
            <a:r>
              <a:rPr lang="en" sz="1200"/>
              <a:t>We decided to attempt to implement 3 systems</a:t>
            </a:r>
            <a:endParaRPr sz="1200"/>
          </a:p>
          <a:p>
            <a:pPr marL="914400" lvl="0" indent="-304800" algn="l" rtl="0">
              <a:spcBef>
                <a:spcPts val="0"/>
              </a:spcBef>
              <a:spcAft>
                <a:spcPts val="0"/>
              </a:spcAft>
              <a:buSzPts val="1200"/>
              <a:buAutoNum type="arabicPeriod"/>
            </a:pPr>
            <a:r>
              <a:rPr lang="en" sz="1200"/>
              <a:t>The Quantum Zeno Effect, first described in 1977 by Misra and Sudarshan</a:t>
            </a:r>
            <a:r>
              <a:rPr lang="en" sz="1200" baseline="30000"/>
              <a:t>2</a:t>
            </a:r>
            <a:r>
              <a:rPr lang="en" sz="1200"/>
              <a:t>; this phenomenon demonstrates how quantum systems evolve differently under measurement (interaction) and non-measurement (non-interaction) conditions</a:t>
            </a:r>
            <a:endParaRPr sz="1200"/>
          </a:p>
          <a:p>
            <a:pPr marL="914400" lvl="0" indent="-304800" algn="l" rtl="0">
              <a:spcBef>
                <a:spcPts val="0"/>
              </a:spcBef>
              <a:spcAft>
                <a:spcPts val="0"/>
              </a:spcAft>
              <a:buSzPts val="1200"/>
              <a:buAutoNum type="arabicPeriod"/>
            </a:pPr>
            <a:r>
              <a:rPr lang="en" sz="1200"/>
              <a:t>Spin-Photon Entanglement, describing a solid state spin-qubit entanglement with the time-bin photon emission, as seen in diamond NV center experiments</a:t>
            </a:r>
            <a:r>
              <a:rPr lang="en" sz="1200" baseline="30000"/>
              <a:t>3</a:t>
            </a:r>
            <a:endParaRPr sz="1200" baseline="30000"/>
          </a:p>
          <a:p>
            <a:pPr marL="914400" lvl="0" indent="-304800" algn="l" rtl="0">
              <a:spcBef>
                <a:spcPts val="0"/>
              </a:spcBef>
              <a:spcAft>
                <a:spcPts val="0"/>
              </a:spcAft>
              <a:buSzPts val="1200"/>
              <a:buAutoNum type="arabicPeriod"/>
            </a:pPr>
            <a:r>
              <a:rPr lang="en" sz="1200"/>
              <a:t>Rabi and Ramsey oscillation experiments for various quantum emitters, as seen in diamond SiV center manipulations</a:t>
            </a:r>
            <a:r>
              <a:rPr lang="en" sz="1200" baseline="30000"/>
              <a:t>4</a:t>
            </a:r>
            <a:endParaRPr sz="1200"/>
          </a:p>
        </p:txBody>
      </p:sp>
      <p:sp>
        <p:nvSpPr>
          <p:cNvPr id="81" name="Google Shape;81;p16"/>
          <p:cNvSpPr txBox="1"/>
          <p:nvPr/>
        </p:nvSpPr>
        <p:spPr>
          <a:xfrm>
            <a:off x="0" y="4446350"/>
            <a:ext cx="8581500" cy="4959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1600"/>
              </a:spcAft>
              <a:buNone/>
            </a:pPr>
            <a:r>
              <a:rPr lang="en" sz="900">
                <a:solidFill>
                  <a:srgbClr val="666666"/>
                </a:solidFill>
                <a:latin typeface="Calibri"/>
                <a:ea typeface="Calibri"/>
                <a:cs typeface="Calibri"/>
                <a:sym typeface="Calibri"/>
              </a:rPr>
              <a:t>2.	Misra, B., and E. C. G. Sudarshan. “The Zeno’s Paradox in Quantum Theory.” Journal of Mathematical Physics, vol. 18, no. 4, 1977, pp. 756–763.</a:t>
            </a:r>
            <a:br>
              <a:rPr lang="en" sz="900">
                <a:solidFill>
                  <a:srgbClr val="666666"/>
                </a:solidFill>
                <a:latin typeface="Calibri"/>
                <a:ea typeface="Calibri"/>
                <a:cs typeface="Calibri"/>
                <a:sym typeface="Calibri"/>
              </a:rPr>
            </a:br>
            <a:r>
              <a:rPr lang="en" sz="900">
                <a:solidFill>
                  <a:srgbClr val="666666"/>
                </a:solidFill>
                <a:latin typeface="Calibri"/>
                <a:ea typeface="Calibri"/>
                <a:cs typeface="Calibri"/>
                <a:sym typeface="Calibri"/>
              </a:rPr>
              <a:t>3.	</a:t>
            </a:r>
            <a:r>
              <a:rPr lang="en" sz="900">
                <a:solidFill>
                  <a:srgbClr val="666666"/>
                </a:solidFill>
                <a:highlight>
                  <a:srgbClr val="FFFFFF"/>
                </a:highlight>
                <a:latin typeface="Calibri"/>
                <a:ea typeface="Calibri"/>
                <a:cs typeface="Calibri"/>
                <a:sym typeface="Calibri"/>
              </a:rPr>
              <a:t>Hensen, B. et al, "Loophole-free Bell inequality violation using electron spins separated by 1.3 kilometres." </a:t>
            </a:r>
            <a:r>
              <a:rPr lang="en" sz="900" i="1">
                <a:solidFill>
                  <a:srgbClr val="666666"/>
                </a:solidFill>
                <a:latin typeface="Calibri"/>
                <a:ea typeface="Calibri"/>
                <a:cs typeface="Calibri"/>
                <a:sym typeface="Calibri"/>
              </a:rPr>
              <a:t>Nature</a:t>
            </a:r>
            <a:r>
              <a:rPr lang="en" sz="900">
                <a:solidFill>
                  <a:srgbClr val="666666"/>
                </a:solidFill>
                <a:highlight>
                  <a:srgbClr val="FFFFFF"/>
                </a:highlight>
                <a:latin typeface="Calibri"/>
                <a:ea typeface="Calibri"/>
                <a:cs typeface="Calibri"/>
                <a:sym typeface="Calibri"/>
              </a:rPr>
              <a:t> 526, no. 7575 (2015): 682-686.</a:t>
            </a:r>
            <a:br>
              <a:rPr lang="en" sz="900">
                <a:solidFill>
                  <a:srgbClr val="666666"/>
                </a:solidFill>
                <a:highlight>
                  <a:srgbClr val="FFFFFF"/>
                </a:highlight>
                <a:latin typeface="Calibri"/>
                <a:ea typeface="Calibri"/>
                <a:cs typeface="Calibri"/>
                <a:sym typeface="Calibri"/>
              </a:rPr>
            </a:br>
            <a:r>
              <a:rPr lang="en" sz="900">
                <a:solidFill>
                  <a:srgbClr val="666666"/>
                </a:solidFill>
                <a:highlight>
                  <a:srgbClr val="FFFFFF"/>
                </a:highlight>
                <a:latin typeface="Calibri"/>
                <a:ea typeface="Calibri"/>
                <a:cs typeface="Calibri"/>
                <a:sym typeface="Calibri"/>
              </a:rPr>
              <a:t>4. 	Zhang, JL, et al, "Complete coherent control of silicon vacancies in diamond nanopillars containing single defect centers." </a:t>
            </a:r>
            <a:r>
              <a:rPr lang="en" sz="900" i="1">
                <a:solidFill>
                  <a:srgbClr val="666666"/>
                </a:solidFill>
                <a:latin typeface="Calibri"/>
                <a:ea typeface="Calibri"/>
                <a:cs typeface="Calibri"/>
                <a:sym typeface="Calibri"/>
              </a:rPr>
              <a:t>Optica</a:t>
            </a:r>
            <a:r>
              <a:rPr lang="en" sz="900">
                <a:solidFill>
                  <a:srgbClr val="666666"/>
                </a:solidFill>
                <a:highlight>
                  <a:srgbClr val="FFFFFF"/>
                </a:highlight>
                <a:latin typeface="Calibri"/>
                <a:ea typeface="Calibri"/>
                <a:cs typeface="Calibri"/>
                <a:sym typeface="Calibri"/>
              </a:rPr>
              <a:t> 4, no. 11 (2017): 1317-1321.</a:t>
            </a:r>
            <a:endParaRPr sz="900">
              <a:solidFill>
                <a:srgbClr val="666666"/>
              </a:solidFill>
              <a:highlight>
                <a:srgbClr val="FFFFFF"/>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Quantum Zeno Effect Demo - Analogy</a:t>
            </a: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The Quantum Zeno Effect Demo aims to show the importance of the observer in quantum physics. </a:t>
            </a:r>
            <a:endParaRPr sz="1400"/>
          </a:p>
          <a:p>
            <a:pPr marL="914400" lvl="1" indent="-317500" algn="l" rtl="0">
              <a:spcBef>
                <a:spcPts val="0"/>
              </a:spcBef>
              <a:spcAft>
                <a:spcPts val="0"/>
              </a:spcAft>
              <a:buSzPts val="1400"/>
              <a:buChar char="○"/>
            </a:pPr>
            <a:r>
              <a:rPr lang="en" sz="1400"/>
              <a:t>We do this by providing two simulations, the first consists of several beamsplitters in series acting on a photon with no observer, except the one measurement by a detector at the end; the second with multiple observations after each beamsplitter in the form of an object interacting with the system.</a:t>
            </a:r>
            <a:endParaRPr sz="1400"/>
          </a:p>
          <a:p>
            <a:pPr marL="1371600" lvl="2" indent="-292100" algn="l" rtl="0">
              <a:spcBef>
                <a:spcPts val="0"/>
              </a:spcBef>
              <a:spcAft>
                <a:spcPts val="0"/>
              </a:spcAft>
              <a:buSzPts val="1000"/>
              <a:buChar char="■"/>
            </a:pPr>
            <a:r>
              <a:rPr lang="en" sz="1000"/>
              <a:t>In the first case, the photon almost always ‘leaks’ into the ‘dark’ state where it will not be seen by our detector.</a:t>
            </a:r>
            <a:endParaRPr sz="1000"/>
          </a:p>
          <a:p>
            <a:pPr marL="1371600" lvl="2" indent="-292100" algn="l" rtl="0">
              <a:spcBef>
                <a:spcPts val="0"/>
              </a:spcBef>
              <a:spcAft>
                <a:spcPts val="0"/>
              </a:spcAft>
              <a:buSzPts val="1000"/>
              <a:buChar char="■"/>
            </a:pPr>
            <a:r>
              <a:rPr lang="en" sz="1000"/>
              <a:t>In the second case, the photon will more often than not remain in the ‘bright’ state where it will be seen by the detector.</a:t>
            </a:r>
            <a:endParaRPr sz="1000"/>
          </a:p>
          <a:p>
            <a:pPr marL="1371600" lvl="2" indent="-292100" algn="l" rtl="0">
              <a:spcBef>
                <a:spcPts val="0"/>
              </a:spcBef>
              <a:spcAft>
                <a:spcPts val="0"/>
              </a:spcAft>
              <a:buSzPts val="1000"/>
              <a:buChar char="■"/>
            </a:pPr>
            <a:r>
              <a:rPr lang="en" sz="1000"/>
              <a:t>Increasing the number of beamsplitters in the system makes the difference in final measurements even more pronounced. This can be explained by using  Malus’s Law for N elements, I ⍺  (cos</a:t>
            </a:r>
            <a:r>
              <a:rPr lang="en" sz="1000" baseline="30000"/>
              <a:t>2</a:t>
            </a:r>
            <a:r>
              <a:rPr lang="en" sz="1000"/>
              <a:t>Θ)</a:t>
            </a:r>
            <a:r>
              <a:rPr lang="en" sz="1000" baseline="30000"/>
              <a:t>N</a:t>
            </a:r>
            <a:r>
              <a:rPr lang="en" sz="1000"/>
              <a:t>, as N goes to infinity, I goes to one.</a:t>
            </a:r>
            <a:endParaRPr sz="1000" baseline="30000"/>
          </a:p>
          <a:p>
            <a:pPr marL="457200" lvl="0" indent="-317500" algn="l" rtl="0">
              <a:spcBef>
                <a:spcPts val="0"/>
              </a:spcBef>
              <a:spcAft>
                <a:spcPts val="0"/>
              </a:spcAft>
              <a:buSzPts val="1400"/>
              <a:buChar char="●"/>
            </a:pPr>
            <a:r>
              <a:rPr lang="en" sz="1400"/>
              <a:t>We implemented these two scenarios in Qiskit to enable quantum simulations</a:t>
            </a:r>
            <a:endParaRPr sz="1400"/>
          </a:p>
          <a:p>
            <a:pPr marL="914400" lvl="1" indent="-317500" algn="l" rtl="0">
              <a:spcBef>
                <a:spcPts val="0"/>
              </a:spcBef>
              <a:spcAft>
                <a:spcPts val="0"/>
              </a:spcAft>
              <a:buSzPts val="1400"/>
              <a:buChar char="○"/>
            </a:pPr>
            <a:r>
              <a:rPr lang="en"/>
              <a:t>Beamsplitters can be described by the unitary operator:</a:t>
            </a:r>
            <a:endParaRPr/>
          </a:p>
          <a:p>
            <a:pPr marL="914400" lvl="1" indent="-317500" algn="l" rtl="0">
              <a:spcBef>
                <a:spcPts val="0"/>
              </a:spcBef>
              <a:spcAft>
                <a:spcPts val="0"/>
              </a:spcAft>
              <a:buSzPts val="1400"/>
              <a:buChar char="○"/>
            </a:pPr>
            <a:r>
              <a:rPr lang="en"/>
              <a:t>Ry rotation gates can be described by the unitary operator </a:t>
            </a:r>
            <a:endParaRPr/>
          </a:p>
          <a:p>
            <a:pPr marL="914400" lvl="1" indent="-317500" algn="l" rtl="0">
              <a:spcBef>
                <a:spcPts val="0"/>
              </a:spcBef>
              <a:spcAft>
                <a:spcPts val="0"/>
              </a:spcAft>
              <a:buSzPts val="1400"/>
              <a:buChar char="○"/>
            </a:pPr>
            <a:r>
              <a:rPr lang="en"/>
              <a:t>Setting phase shift ϕ = 0, we have an equivalency between Beamsplitters and Ry Gates</a:t>
            </a:r>
            <a:endParaRPr/>
          </a:p>
          <a:p>
            <a:pPr marL="914400" lvl="1" indent="-317500" algn="l" rtl="0">
              <a:spcBef>
                <a:spcPts val="0"/>
              </a:spcBef>
              <a:spcAft>
                <a:spcPts val="0"/>
              </a:spcAft>
              <a:buSzPts val="1400"/>
              <a:buChar char="○"/>
            </a:pPr>
            <a:r>
              <a:rPr lang="en"/>
              <a:t>To mimic the act of the object collapsing the wavefunction after every beamsplitter, we instead take a measurement of the system, which collapses the wavefunction of the qubit.</a:t>
            </a:r>
            <a:endParaRPr/>
          </a:p>
        </p:txBody>
      </p:sp>
      <p:pic>
        <p:nvPicPr>
          <p:cNvPr id="88" name="Google Shape;88;p17"/>
          <p:cNvPicPr preferRelativeResize="0"/>
          <p:nvPr/>
        </p:nvPicPr>
        <p:blipFill>
          <a:blip r:embed="rId3">
            <a:alphaModFix/>
          </a:blip>
          <a:stretch>
            <a:fillRect/>
          </a:stretch>
        </p:blipFill>
        <p:spPr>
          <a:xfrm>
            <a:off x="5689025" y="3389000"/>
            <a:ext cx="1214213" cy="269825"/>
          </a:xfrm>
          <a:prstGeom prst="rect">
            <a:avLst/>
          </a:prstGeom>
          <a:noFill/>
          <a:ln>
            <a:noFill/>
          </a:ln>
        </p:spPr>
      </p:pic>
      <p:pic>
        <p:nvPicPr>
          <p:cNvPr id="89" name="Google Shape;89;p17"/>
          <p:cNvPicPr preferRelativeResize="0"/>
          <p:nvPr/>
        </p:nvPicPr>
        <p:blipFill>
          <a:blip r:embed="rId4">
            <a:alphaModFix/>
          </a:blip>
          <a:stretch>
            <a:fillRect/>
          </a:stretch>
        </p:blipFill>
        <p:spPr>
          <a:xfrm>
            <a:off x="5952725" y="3658825"/>
            <a:ext cx="950520" cy="269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Quantum Zeno Effect Demo - Simulation Interface</a:t>
            </a:r>
            <a:endParaRPr/>
          </a:p>
        </p:txBody>
      </p:sp>
      <p:pic>
        <p:nvPicPr>
          <p:cNvPr id="95" name="Google Shape;95;p18"/>
          <p:cNvPicPr preferRelativeResize="0"/>
          <p:nvPr/>
        </p:nvPicPr>
        <p:blipFill>
          <a:blip r:embed="rId3">
            <a:alphaModFix/>
          </a:blip>
          <a:stretch>
            <a:fillRect/>
          </a:stretch>
        </p:blipFill>
        <p:spPr>
          <a:xfrm>
            <a:off x="3723925" y="1017725"/>
            <a:ext cx="5108379" cy="2280301"/>
          </a:xfrm>
          <a:prstGeom prst="rect">
            <a:avLst/>
          </a:prstGeom>
          <a:noFill/>
          <a:ln>
            <a:noFill/>
          </a:ln>
        </p:spPr>
      </p:pic>
      <p:sp>
        <p:nvSpPr>
          <p:cNvPr id="96" name="Google Shape;96;p18"/>
          <p:cNvSpPr txBox="1"/>
          <p:nvPr/>
        </p:nvSpPr>
        <p:spPr>
          <a:xfrm>
            <a:off x="126150" y="1017725"/>
            <a:ext cx="3477600" cy="2280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Proxima Nova"/>
              <a:buAutoNum type="arabicPeriod"/>
            </a:pPr>
            <a:r>
              <a:rPr lang="en">
                <a:latin typeface="Proxima Nova"/>
                <a:ea typeface="Proxima Nova"/>
                <a:cs typeface="Proxima Nova"/>
                <a:sym typeface="Proxima Nova"/>
              </a:rPr>
              <a:t>Experimental parameters: vary the number of beamsplitters, the type of experiment (beam splitters or polarizers [not yet implemented], whether or not an object is present, and how many photons you want to send through the system</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AutoNum type="arabicPeriod"/>
            </a:pPr>
            <a:r>
              <a:rPr lang="en">
                <a:latin typeface="Proxima Nova"/>
                <a:ea typeface="Proxima Nova"/>
                <a:cs typeface="Proxima Nova"/>
                <a:sym typeface="Proxima Nova"/>
              </a:rPr>
              <a:t>Experimental Setup: As you vary the parameters, the figures here will dynamically update to accurately represent the system being simulated. You have both the optical setup information in the form of beamsplitters and photon paths, and the representative quantum circuit being simulated implemented in Qiskit.</a:t>
            </a:r>
            <a:endParaRPr>
              <a:latin typeface="Proxima Nova"/>
              <a:ea typeface="Proxima Nova"/>
              <a:cs typeface="Proxima Nova"/>
              <a:sym typeface="Proxima Nova"/>
            </a:endParaRPr>
          </a:p>
        </p:txBody>
      </p:sp>
      <p:sp>
        <p:nvSpPr>
          <p:cNvPr id="97" name="Google Shape;97;p18"/>
          <p:cNvSpPr txBox="1"/>
          <p:nvPr/>
        </p:nvSpPr>
        <p:spPr>
          <a:xfrm>
            <a:off x="3756613" y="3429275"/>
            <a:ext cx="5043000" cy="140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3.   Simulation Results: When the “Run Simulation” button is pressed, the experimental parameters are sent to the Qiskit Aer QASM simulator and the results will display in this panel. The histogram showing the numbers of photons detected or not will update, and both the theoretically predicted percent detected and the simulated percentage detected will update.</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Spin-photon entanglement demo</a:t>
            </a:r>
            <a:endParaRPr/>
          </a:p>
        </p:txBody>
      </p:sp>
      <p:sp>
        <p:nvSpPr>
          <p:cNvPr id="103" name="Google Shape;103;p19"/>
          <p:cNvSpPr txBox="1">
            <a:spLocks noGrp="1"/>
          </p:cNvSpPr>
          <p:nvPr>
            <p:ph type="body" idx="1"/>
          </p:nvPr>
        </p:nvSpPr>
        <p:spPr>
          <a:xfrm>
            <a:off x="311700" y="1000075"/>
            <a:ext cx="8520600" cy="387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demo aims at explaining the protocol used to entangle the time bin of photon emission and the electronic spin of a nitrogen vacancy in diamond. </a:t>
            </a:r>
            <a:endParaRPr/>
          </a:p>
          <a:p>
            <a:pPr marL="0" lvl="0" indent="0" algn="l" rtl="0">
              <a:spcBef>
                <a:spcPts val="1600"/>
              </a:spcBef>
              <a:spcAft>
                <a:spcPts val="0"/>
              </a:spcAft>
              <a:buNone/>
            </a:pPr>
            <a:r>
              <a:rPr lang="en"/>
              <a:t>Three qubits are used in the demo. Qubits 0, 1, 2 correspond to electronic spin, ‘Early’ photon and ‘Late’ photon respectively.</a:t>
            </a:r>
            <a:endParaRPr/>
          </a:p>
          <a:p>
            <a:pPr marL="0" lvl="0" indent="0" algn="l" rtl="0">
              <a:spcBef>
                <a:spcPts val="1600"/>
              </a:spcBef>
              <a:spcAft>
                <a:spcPts val="0"/>
              </a:spcAft>
              <a:buNone/>
            </a:pPr>
            <a:r>
              <a:rPr lang="en"/>
              <a:t>Different steps in the protocol has an equivalence to gate in the quantum circuit:</a:t>
            </a:r>
            <a:endParaRPr/>
          </a:p>
          <a:p>
            <a:pPr marL="0" lvl="0" indent="0" algn="l" rtl="0">
              <a:spcBef>
                <a:spcPts val="1600"/>
              </a:spcBef>
              <a:spcAft>
                <a:spcPts val="0"/>
              </a:spcAft>
              <a:buNone/>
            </a:pPr>
            <a:r>
              <a:rPr lang="en"/>
              <a:t>Microwave pulse for π/2 rotation - π/2 rotation gate about y-axis</a:t>
            </a:r>
            <a:endParaRPr/>
          </a:p>
          <a:p>
            <a:pPr marL="0" lvl="0" indent="0" algn="l" rtl="0">
              <a:spcBef>
                <a:spcPts val="1600"/>
              </a:spcBef>
              <a:spcAft>
                <a:spcPts val="0"/>
              </a:spcAft>
              <a:buNone/>
            </a:pPr>
            <a:r>
              <a:rPr lang="en"/>
              <a:t>Laser pulse - CX gate between Qubit 0 and the Qubit 1 or 2 depending on the first   or second excitation laser pulse.</a:t>
            </a:r>
            <a:endParaRPr/>
          </a:p>
          <a:p>
            <a:pPr marL="0" lvl="0" indent="0" algn="l" rtl="0">
              <a:spcBef>
                <a:spcPts val="1600"/>
              </a:spcBef>
              <a:spcAft>
                <a:spcPts val="0"/>
              </a:spcAft>
              <a:buNone/>
            </a:pPr>
            <a:r>
              <a:rPr lang="en"/>
              <a:t>Microwave pulse for π rotation - π rotation gate about y-axis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Spin-photon entanglement - Interface</a:t>
            </a:r>
            <a:endParaRPr/>
          </a:p>
        </p:txBody>
      </p:sp>
      <p:pic>
        <p:nvPicPr>
          <p:cNvPr id="109" name="Google Shape;109;p20"/>
          <p:cNvPicPr preferRelativeResize="0"/>
          <p:nvPr/>
        </p:nvPicPr>
        <p:blipFill>
          <a:blip r:embed="rId3">
            <a:alphaModFix/>
          </a:blip>
          <a:stretch>
            <a:fillRect/>
          </a:stretch>
        </p:blipFill>
        <p:spPr>
          <a:xfrm>
            <a:off x="412850" y="1127650"/>
            <a:ext cx="8145076" cy="3686125"/>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1733</Words>
  <Application>Microsoft Office PowerPoint</Application>
  <PresentationFormat>On-screen Show (16:9)</PresentationFormat>
  <Paragraphs>80</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Arial</vt:lpstr>
      <vt:lpstr>Proxima Nova</vt:lpstr>
      <vt:lpstr>Spearmint</vt:lpstr>
      <vt:lpstr>quid pro quo educational analogies between superconducting circuit QED and quantum optics</vt:lpstr>
      <vt:lpstr>Introducing the quid pro quo educational project</vt:lpstr>
      <vt:lpstr>PowerPoint Presentation</vt:lpstr>
      <vt:lpstr>Motivation</vt:lpstr>
      <vt:lpstr>The Project</vt:lpstr>
      <vt:lpstr>Quantum Zeno Effect Demo - Analogy</vt:lpstr>
      <vt:lpstr>Quantum Zeno Effect Demo - Simulation Interface</vt:lpstr>
      <vt:lpstr>Spin-photon entanglement demo</vt:lpstr>
      <vt:lpstr>Spin-photon entanglement - Interface</vt:lpstr>
      <vt:lpstr>Spin-photon entanglement - Interface</vt:lpstr>
      <vt:lpstr>Rabi and Ramsey oscillation experiments simulator</vt:lpstr>
      <vt:lpstr>Rabi and Ramsey oscillation simulator - Interface</vt:lpstr>
      <vt:lpstr>Future Work</vt:lpstr>
      <vt:lpstr>quid pro quo - try it out!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quid pro quo educational analogies between superconducting circuit QED and quantum optics</dc:title>
  <cp:lastModifiedBy>Liang Li</cp:lastModifiedBy>
  <cp:revision>2</cp:revision>
  <dcterms:modified xsi:type="dcterms:W3CDTF">2025-03-07T19:30:59Z</dcterms:modified>
</cp:coreProperties>
</file>