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3" r:id="rId2"/>
    <p:sldId id="322" r:id="rId3"/>
    <p:sldId id="320" r:id="rId4"/>
    <p:sldId id="311" r:id="rId5"/>
    <p:sldId id="296" r:id="rId6"/>
    <p:sldId id="305" r:id="rId7"/>
    <p:sldId id="314" r:id="rId8"/>
    <p:sldId id="315" r:id="rId9"/>
    <p:sldId id="317" r:id="rId10"/>
    <p:sldId id="319" r:id="rId11"/>
    <p:sldId id="261" r:id="rId12"/>
    <p:sldId id="292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44D"/>
    <a:srgbClr val="5A3149"/>
    <a:srgbClr val="662D49"/>
    <a:srgbClr val="663749"/>
    <a:srgbClr val="6626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78" autoAdjust="0"/>
    <p:restoredTop sz="98887" autoAdjust="0"/>
  </p:normalViewPr>
  <p:slideViewPr>
    <p:cSldViewPr snapToGrid="0" snapToObjects="1">
      <p:cViewPr>
        <p:scale>
          <a:sx n="150" d="100"/>
          <a:sy n="150" d="100"/>
        </p:scale>
        <p:origin x="1320" y="33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977800183295301"/>
          <c:y val="4.2670177509307301E-2"/>
          <c:w val="0.57948787445501004"/>
          <c:h val="0.8203003873671830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Restock Time</c:v>
                </c:pt>
              </c:strCache>
            </c:strRef>
          </c:tx>
          <c:spPr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Apples</c:v>
                </c:pt>
                <c:pt idx="1">
                  <c:v>Oranges</c:v>
                </c:pt>
                <c:pt idx="2">
                  <c:v>Bananas</c:v>
                </c:pt>
                <c:pt idx="3">
                  <c:v>Pears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</c:v>
                </c:pt>
                <c:pt idx="1">
                  <c:v>8</c:v>
                </c:pt>
                <c:pt idx="2">
                  <c:v>18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B4-4D24-8114-5499CD03657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Shelf Life</c:v>
                </c:pt>
              </c:strCache>
            </c:strRef>
          </c:tx>
          <c:spPr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Apples</c:v>
                </c:pt>
                <c:pt idx="1">
                  <c:v>Oranges</c:v>
                </c:pt>
                <c:pt idx="2">
                  <c:v>Bananas</c:v>
                </c:pt>
                <c:pt idx="3">
                  <c:v>Pears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19</c:v>
                </c:pt>
                <c:pt idx="1">
                  <c:v>15</c:v>
                </c:pt>
                <c:pt idx="2">
                  <c:v>7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B4-4D24-8114-5499CD0365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128992192"/>
        <c:axId val="-2128989408"/>
      </c:barChart>
      <c:catAx>
        <c:axId val="-212899219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-2128989408"/>
        <c:crosses val="autoZero"/>
        <c:auto val="1"/>
        <c:lblAlgn val="ctr"/>
        <c:lblOffset val="100"/>
        <c:noMultiLvlLbl val="0"/>
      </c:catAx>
      <c:valAx>
        <c:axId val="-21289894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128992192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8064003203872501"/>
          <c:y val="0.41185824111032099"/>
          <c:w val="0.21935996796127499"/>
          <c:h val="0.17628328445597299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zh-CN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5E162-9D79-2943-B0A3-211BF28B7513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2E400-0EC4-CD46-9C72-78BD5E9427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2427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CBAB52-94AF-9448-9B1C-7768B1879D49}" type="datetimeFigureOut">
              <a:rPr lang="en-US" smtClean="0"/>
              <a:t>3/7/2025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47283-AD3B-EE49-8B53-C7D74121EF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5120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-56445" y="5"/>
            <a:ext cx="9206200" cy="5151437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4" name="Picture 13" descr="2-line-whitetext-colorshield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599" y="4296762"/>
            <a:ext cx="1769927" cy="650138"/>
          </a:xfrm>
          <a:prstGeom prst="rect">
            <a:avLst/>
          </a:prstGeom>
        </p:spPr>
      </p:pic>
      <p:pic>
        <p:nvPicPr>
          <p:cNvPr id="13" name="Picture 12"/>
          <p:cNvPicPr>
            <a:picLocks/>
          </p:cNvPicPr>
          <p:nvPr userDrawn="1"/>
        </p:nvPicPr>
        <p:blipFill>
          <a:blip r:embed="rId3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51675"/>
            <a:ext cx="3080816" cy="3457724"/>
          </a:xfrm>
          <a:prstGeom prst="rect">
            <a:avLst/>
          </a:prstGeom>
        </p:spPr>
      </p:pic>
      <p:sp>
        <p:nvSpPr>
          <p:cNvPr id="25" name="Title 1"/>
          <p:cNvSpPr>
            <a:spLocks noGrp="1"/>
          </p:cNvSpPr>
          <p:nvPr userDrawn="1"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Subtitle 2"/>
          <p:cNvSpPr>
            <a:spLocks noGrp="1"/>
          </p:cNvSpPr>
          <p:nvPr userDrawn="1">
            <p:ph type="subTitle" idx="1"/>
          </p:nvPr>
        </p:nvSpPr>
        <p:spPr>
          <a:xfrm>
            <a:off x="958151" y="3255792"/>
            <a:ext cx="7397039" cy="731520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34" name="Group 33"/>
          <p:cNvGrpSpPr/>
          <p:nvPr userDrawn="1"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35" name="Rectangle 34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7" name="Rectangle 36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5234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side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42182" y="1782939"/>
            <a:ext cx="2544621" cy="479822"/>
          </a:xfrm>
        </p:spPr>
        <p:txBody>
          <a:bodyPr anchor="b">
            <a:noAutofit/>
          </a:bodyPr>
          <a:lstStyle>
            <a:lvl1pPr marL="0" indent="0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42182" y="2310651"/>
            <a:ext cx="2544621" cy="2282515"/>
          </a:xfrm>
        </p:spPr>
        <p:txBody>
          <a:bodyPr>
            <a:normAutofit/>
          </a:bodyPr>
          <a:lstStyle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 sz="16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Char char="•"/>
              <a:tabLst/>
              <a:defRPr/>
            </a:pPr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cxnSp>
        <p:nvCxnSpPr>
          <p:cNvPr id="23" name="Straight Connector 22"/>
          <p:cNvCxnSpPr/>
          <p:nvPr userDrawn="1"/>
        </p:nvCxnSpPr>
        <p:spPr>
          <a:xfrm>
            <a:off x="5908842" y="1099992"/>
            <a:ext cx="0" cy="3599013"/>
          </a:xfrm>
          <a:prstGeom prst="line">
            <a:avLst/>
          </a:prstGeom>
          <a:ln w="9525" cmpd="sng">
            <a:solidFill>
              <a:schemeClr val="bg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5"/>
          <p:cNvSpPr>
            <a:spLocks noGrp="1"/>
          </p:cNvSpPr>
          <p:nvPr>
            <p:ph sz="quarter" idx="14"/>
          </p:nvPr>
        </p:nvSpPr>
        <p:spPr>
          <a:xfrm>
            <a:off x="310162" y="1485154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310162" y="180834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6" name="Content Placeholder 5"/>
          <p:cNvSpPr>
            <a:spLocks noGrp="1"/>
          </p:cNvSpPr>
          <p:nvPr>
            <p:ph sz="quarter" idx="16"/>
          </p:nvPr>
        </p:nvSpPr>
        <p:spPr>
          <a:xfrm>
            <a:off x="310162" y="2353694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Content Placeholder 5"/>
          <p:cNvSpPr>
            <a:spLocks noGrp="1"/>
          </p:cNvSpPr>
          <p:nvPr>
            <p:ph sz="quarter" idx="17"/>
          </p:nvPr>
        </p:nvSpPr>
        <p:spPr>
          <a:xfrm>
            <a:off x="310162" y="267688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28" name="Content Placeholder 5"/>
          <p:cNvSpPr>
            <a:spLocks noGrp="1"/>
          </p:cNvSpPr>
          <p:nvPr>
            <p:ph sz="quarter" idx="18"/>
          </p:nvPr>
        </p:nvSpPr>
        <p:spPr>
          <a:xfrm>
            <a:off x="310162" y="3191895"/>
            <a:ext cx="5294781" cy="323189"/>
          </a:xfrm>
        </p:spPr>
        <p:txBody>
          <a:bodyPr anchor="b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6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Content Placeholder 5"/>
          <p:cNvSpPr>
            <a:spLocks noGrp="1"/>
          </p:cNvSpPr>
          <p:nvPr>
            <p:ph sz="quarter" idx="19"/>
          </p:nvPr>
        </p:nvSpPr>
        <p:spPr>
          <a:xfrm>
            <a:off x="310162" y="3515084"/>
            <a:ext cx="5294781" cy="323189"/>
          </a:xfrm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1400" b="0">
                <a:solidFill>
                  <a:schemeClr val="tx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  <a:p>
            <a:pPr lvl="0"/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0"/>
          </p:nvPr>
        </p:nvSpPr>
        <p:spPr>
          <a:xfrm>
            <a:off x="309033" y="965872"/>
            <a:ext cx="5295900" cy="419100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00144D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612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457210" y="1110136"/>
            <a:ext cx="2198255" cy="10297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1"/>
              </a:solidFill>
              <a:latin typeface="Gill Sans"/>
              <a:cs typeface="Gill Sans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457209" y="1110132"/>
            <a:ext cx="2198255" cy="4750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457198" y="2210973"/>
            <a:ext cx="3035300" cy="1029799"/>
            <a:chOff x="457198" y="2913323"/>
            <a:chExt cx="3035300" cy="1373065"/>
          </a:xfrm>
        </p:grpSpPr>
        <p:sp>
          <p:nvSpPr>
            <p:cNvPr id="31" name="Rectangle 30"/>
            <p:cNvSpPr/>
            <p:nvPr/>
          </p:nvSpPr>
          <p:spPr>
            <a:xfrm>
              <a:off x="457199" y="2913323"/>
              <a:ext cx="3035299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457198" y="2913323"/>
              <a:ext cx="3035300" cy="633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3" name="Group 32"/>
          <p:cNvGrpSpPr/>
          <p:nvPr userDrawn="1"/>
        </p:nvGrpSpPr>
        <p:grpSpPr>
          <a:xfrm>
            <a:off x="457199" y="3303510"/>
            <a:ext cx="8181976" cy="1029799"/>
            <a:chOff x="457199" y="4370039"/>
            <a:chExt cx="8181976" cy="1373065"/>
          </a:xfrm>
        </p:grpSpPr>
        <p:sp>
          <p:nvSpPr>
            <p:cNvPr id="34" name="Rectangle 33"/>
            <p:cNvSpPr/>
            <p:nvPr/>
          </p:nvSpPr>
          <p:spPr>
            <a:xfrm>
              <a:off x="457199" y="4370039"/>
              <a:ext cx="8181976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bg2"/>
                </a:solidFill>
                <a:latin typeface="Gill Sans"/>
                <a:cs typeface="Gill Sans"/>
              </a:endParaRPr>
            </a:p>
          </p:txBody>
        </p:sp>
        <p:sp>
          <p:nvSpPr>
            <p:cNvPr id="35" name="Rectangle 34"/>
            <p:cNvSpPr/>
            <p:nvPr userDrawn="1"/>
          </p:nvSpPr>
          <p:spPr>
            <a:xfrm>
              <a:off x="457199" y="4370039"/>
              <a:ext cx="8181975" cy="6334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6" name="Group 35"/>
          <p:cNvGrpSpPr/>
          <p:nvPr userDrawn="1"/>
        </p:nvGrpSpPr>
        <p:grpSpPr>
          <a:xfrm>
            <a:off x="2746375" y="1110136"/>
            <a:ext cx="2762250" cy="1029799"/>
            <a:chOff x="2746375" y="1480176"/>
            <a:chExt cx="2762250" cy="1373065"/>
          </a:xfrm>
        </p:grpSpPr>
        <p:sp>
          <p:nvSpPr>
            <p:cNvPr id="37" name="Rectangle 36"/>
            <p:cNvSpPr/>
            <p:nvPr/>
          </p:nvSpPr>
          <p:spPr>
            <a:xfrm>
              <a:off x="2746375" y="1480176"/>
              <a:ext cx="2762250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746375" y="1480176"/>
              <a:ext cx="2762250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Group 38"/>
          <p:cNvGrpSpPr/>
          <p:nvPr userDrawn="1"/>
        </p:nvGrpSpPr>
        <p:grpSpPr>
          <a:xfrm>
            <a:off x="5611092" y="1110136"/>
            <a:ext cx="3028082" cy="1029799"/>
            <a:chOff x="5556249" y="1480176"/>
            <a:chExt cx="3082926" cy="1373065"/>
          </a:xfrm>
        </p:grpSpPr>
        <p:sp>
          <p:nvSpPr>
            <p:cNvPr id="40" name="Rectangle 39"/>
            <p:cNvSpPr/>
            <p:nvPr/>
          </p:nvSpPr>
          <p:spPr>
            <a:xfrm>
              <a:off x="5556250" y="1480176"/>
              <a:ext cx="3082925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accent1"/>
                </a:solidFill>
                <a:latin typeface="Gill Sans"/>
                <a:cs typeface="Gill Sans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5556249" y="1480176"/>
              <a:ext cx="3082925" cy="6334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2" name="Group 41"/>
          <p:cNvGrpSpPr/>
          <p:nvPr userDrawn="1"/>
        </p:nvGrpSpPr>
        <p:grpSpPr>
          <a:xfrm>
            <a:off x="3582730" y="2210973"/>
            <a:ext cx="5056446" cy="1029799"/>
            <a:chOff x="3556000" y="2913323"/>
            <a:chExt cx="5083175" cy="1373065"/>
          </a:xfrm>
        </p:grpSpPr>
        <p:sp>
          <p:nvSpPr>
            <p:cNvPr id="43" name="Rectangle 42"/>
            <p:cNvSpPr/>
            <p:nvPr/>
          </p:nvSpPr>
          <p:spPr>
            <a:xfrm>
              <a:off x="3556000" y="2913323"/>
              <a:ext cx="5083175" cy="13730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2"/>
                </a:solidFill>
                <a:latin typeface="Gill Sans"/>
                <a:cs typeface="Gill Sans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556000" y="2913323"/>
              <a:ext cx="5083174" cy="63343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tx2"/>
                </a:solidFill>
              </a:endParaRPr>
            </a:p>
          </p:txBody>
        </p:sp>
      </p:grpSp>
      <p:sp>
        <p:nvSpPr>
          <p:cNvPr id="24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457201" y="1197944"/>
            <a:ext cx="2198254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25" name="Content Placeholder 5"/>
          <p:cNvSpPr>
            <a:spLocks noGrp="1"/>
          </p:cNvSpPr>
          <p:nvPr>
            <p:ph sz="quarter" idx="15"/>
          </p:nvPr>
        </p:nvSpPr>
        <p:spPr>
          <a:xfrm>
            <a:off x="457210" y="1775180"/>
            <a:ext cx="2198255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5" name="Content Placeholder 5"/>
          <p:cNvSpPr>
            <a:spLocks noGrp="1"/>
          </p:cNvSpPr>
          <p:nvPr>
            <p:ph sz="quarter" idx="21" hasCustomPrompt="1"/>
          </p:nvPr>
        </p:nvSpPr>
        <p:spPr>
          <a:xfrm>
            <a:off x="2746376" y="1197944"/>
            <a:ext cx="2762250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46" name="Content Placeholder 5"/>
          <p:cNvSpPr>
            <a:spLocks noGrp="1"/>
          </p:cNvSpPr>
          <p:nvPr>
            <p:ph sz="quarter" idx="22"/>
          </p:nvPr>
        </p:nvSpPr>
        <p:spPr>
          <a:xfrm>
            <a:off x="2746378" y="1775180"/>
            <a:ext cx="2762251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7" name="Content Placeholder 5"/>
          <p:cNvSpPr>
            <a:spLocks noGrp="1"/>
          </p:cNvSpPr>
          <p:nvPr>
            <p:ph sz="quarter" idx="23" hasCustomPrompt="1"/>
          </p:nvPr>
        </p:nvSpPr>
        <p:spPr>
          <a:xfrm>
            <a:off x="5611093" y="1197944"/>
            <a:ext cx="3028080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48" name="Content Placeholder 5"/>
          <p:cNvSpPr>
            <a:spLocks noGrp="1"/>
          </p:cNvSpPr>
          <p:nvPr>
            <p:ph sz="quarter" idx="24"/>
          </p:nvPr>
        </p:nvSpPr>
        <p:spPr>
          <a:xfrm>
            <a:off x="5611099" y="1775180"/>
            <a:ext cx="3028081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accent1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49" name="Content Placeholder 5"/>
          <p:cNvSpPr>
            <a:spLocks noGrp="1"/>
          </p:cNvSpPr>
          <p:nvPr>
            <p:ph sz="quarter" idx="25" hasCustomPrompt="1"/>
          </p:nvPr>
        </p:nvSpPr>
        <p:spPr>
          <a:xfrm>
            <a:off x="3582731" y="2283875"/>
            <a:ext cx="5056442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0" name="Content Placeholder 5"/>
          <p:cNvSpPr>
            <a:spLocks noGrp="1"/>
          </p:cNvSpPr>
          <p:nvPr>
            <p:ph sz="quarter" idx="26"/>
          </p:nvPr>
        </p:nvSpPr>
        <p:spPr>
          <a:xfrm>
            <a:off x="3582730" y="2861109"/>
            <a:ext cx="5056446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1" name="Content Placeholder 5"/>
          <p:cNvSpPr>
            <a:spLocks noGrp="1"/>
          </p:cNvSpPr>
          <p:nvPr>
            <p:ph sz="quarter" idx="27" hasCustomPrompt="1"/>
          </p:nvPr>
        </p:nvSpPr>
        <p:spPr>
          <a:xfrm>
            <a:off x="457200" y="2283875"/>
            <a:ext cx="3035298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2" name="Content Placeholder 5"/>
          <p:cNvSpPr>
            <a:spLocks noGrp="1"/>
          </p:cNvSpPr>
          <p:nvPr>
            <p:ph sz="quarter" idx="28"/>
          </p:nvPr>
        </p:nvSpPr>
        <p:spPr>
          <a:xfrm>
            <a:off x="457206" y="2861109"/>
            <a:ext cx="3035299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3" name="Content Placeholder 5"/>
          <p:cNvSpPr>
            <a:spLocks noGrp="1"/>
          </p:cNvSpPr>
          <p:nvPr>
            <p:ph sz="quarter" idx="29" hasCustomPrompt="1"/>
          </p:nvPr>
        </p:nvSpPr>
        <p:spPr>
          <a:xfrm>
            <a:off x="457201" y="3385708"/>
            <a:ext cx="8181972" cy="577231"/>
          </a:xfrm>
        </p:spPr>
        <p:txBody>
          <a:bodyPr anchor="b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4000" b="1">
                <a:solidFill>
                  <a:schemeClr val="bg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</a:t>
            </a:r>
          </a:p>
        </p:txBody>
      </p:sp>
      <p:sp>
        <p:nvSpPr>
          <p:cNvPr id="54" name="Content Placeholder 5"/>
          <p:cNvSpPr>
            <a:spLocks noGrp="1"/>
          </p:cNvSpPr>
          <p:nvPr>
            <p:ph sz="quarter" idx="30"/>
          </p:nvPr>
        </p:nvSpPr>
        <p:spPr>
          <a:xfrm>
            <a:off x="457197" y="3962944"/>
            <a:ext cx="8181980" cy="323189"/>
          </a:xfrm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tx1"/>
              </a:buClr>
              <a:buSzTx/>
              <a:buFont typeface="Arial"/>
              <a:buNone/>
              <a:tabLst/>
              <a:defRPr sz="2400" b="0">
                <a:solidFill>
                  <a:schemeClr val="bg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09585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0" name="Rectangle 9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04904"/>
            <a:ext cx="8082552" cy="34897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60284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34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nn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/>
          <p:cNvSpPr/>
          <p:nvPr userDrawn="1"/>
        </p:nvSpPr>
        <p:spPr>
          <a:xfrm>
            <a:off x="1602040" y="1009064"/>
            <a:ext cx="3742766" cy="374103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41" name="Oval 40"/>
          <p:cNvSpPr/>
          <p:nvPr userDrawn="1"/>
        </p:nvSpPr>
        <p:spPr>
          <a:xfrm>
            <a:off x="3764025" y="997539"/>
            <a:ext cx="3742766" cy="3742764"/>
          </a:xfrm>
          <a:prstGeom prst="ellipse">
            <a:avLst/>
          </a:prstGeom>
          <a:solidFill>
            <a:schemeClr val="accent3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latin typeface="Calibri"/>
              <a:cs typeface="Calibri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22280" y="2589950"/>
            <a:ext cx="1947510" cy="65225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1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7" name="Rectangle 16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23" name="Text Placeholder 22"/>
          <p:cNvSpPr>
            <a:spLocks noGrp="1"/>
          </p:cNvSpPr>
          <p:nvPr>
            <p:ph type="body" sz="quarter" idx="13"/>
          </p:nvPr>
        </p:nvSpPr>
        <p:spPr>
          <a:xfrm>
            <a:off x="310162" y="0"/>
            <a:ext cx="7986713" cy="708422"/>
          </a:xfrm>
        </p:spPr>
        <p:txBody>
          <a:bodyPr anchor="ctr">
            <a:normAutofit/>
          </a:bodyPr>
          <a:lstStyle>
            <a:lvl1pPr marL="0" indent="0"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14" hasCustomPrompt="1"/>
          </p:nvPr>
        </p:nvSpPr>
        <p:spPr>
          <a:xfrm>
            <a:off x="3569790" y="2589610"/>
            <a:ext cx="1968500" cy="65246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5" hasCustomPrompt="1"/>
          </p:nvPr>
        </p:nvSpPr>
        <p:spPr>
          <a:xfrm>
            <a:off x="5538290" y="2589610"/>
            <a:ext cx="1968500" cy="652462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135514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239899" y="4582584"/>
            <a:ext cx="2229555" cy="390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5075" y="0"/>
            <a:ext cx="9186334" cy="4185826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42334" y="4233334"/>
            <a:ext cx="9242778" cy="916571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4471120"/>
            <a:ext cx="5813600" cy="45576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42334" y="4185826"/>
            <a:ext cx="9203267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3962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12469" y="4593469"/>
            <a:ext cx="2229555" cy="5282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4817" y="0"/>
            <a:ext cx="9186334" cy="4185826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4471120"/>
            <a:ext cx="5813600" cy="455768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accent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42334" y="4185826"/>
            <a:ext cx="9203267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20860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363798" y="4553643"/>
            <a:ext cx="2229555" cy="5898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25400" y="1011586"/>
            <a:ext cx="9186334" cy="4138319"/>
          </a:xfrm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-21167" y="-3292"/>
            <a:ext cx="9178768" cy="96737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5844" y="231435"/>
            <a:ext cx="8220956" cy="455768"/>
          </a:xfrm>
        </p:spPr>
        <p:txBody>
          <a:bodyPr anchor="ctr"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-21168" y="964078"/>
            <a:ext cx="9175834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7985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2-line-bluetext-colorshield.png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157" b="-1906"/>
          <a:stretch/>
        </p:blipFill>
        <p:spPr>
          <a:xfrm>
            <a:off x="6585599" y="4296761"/>
            <a:ext cx="1769927" cy="656963"/>
          </a:xfrm>
          <a:prstGeom prst="rect">
            <a:avLst/>
          </a:prstGeom>
        </p:spPr>
      </p:pic>
      <p:pic>
        <p:nvPicPr>
          <p:cNvPr id="14" name="Picture 13" descr="upennwatermark.pdf"/>
          <p:cNvPicPr>
            <a:picLocks/>
          </p:cNvPicPr>
          <p:nvPr userDrawn="1"/>
        </p:nvPicPr>
        <p:blipFill>
          <a:blip r:embed="rId3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36510"/>
            <a:ext cx="3080816" cy="34728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8151" y="1073526"/>
            <a:ext cx="7397039" cy="1747125"/>
          </a:xfrm>
          <a:prstGeom prst="rect">
            <a:avLst/>
          </a:prstGeom>
        </p:spPr>
        <p:txBody>
          <a:bodyPr anchor="b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8151" y="3255792"/>
            <a:ext cx="7397039" cy="658114"/>
          </a:xfr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accent3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grpSp>
        <p:nvGrpSpPr>
          <p:cNvPr id="10" name="Group 9"/>
          <p:cNvGrpSpPr/>
          <p:nvPr userDrawn="1"/>
        </p:nvGrpSpPr>
        <p:grpSpPr>
          <a:xfrm rot="10800000">
            <a:off x="0" y="3001092"/>
            <a:ext cx="8355526" cy="57487"/>
            <a:chOff x="685800" y="1794746"/>
            <a:chExt cx="7772400" cy="179475"/>
          </a:xfrm>
        </p:grpSpPr>
        <p:sp>
          <p:nvSpPr>
            <p:cNvPr id="7" name="Rectangle 6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sp>
        <p:nvSpPr>
          <p:cNvPr id="6" name="Rectangle 5"/>
          <p:cNvSpPr/>
          <p:nvPr userDrawn="1"/>
        </p:nvSpPr>
        <p:spPr>
          <a:xfrm>
            <a:off x="254010" y="4572000"/>
            <a:ext cx="2243667" cy="5715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4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59591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9" y="0"/>
            <a:ext cx="9143999" cy="51435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21" name="Group 2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22" name="Rectangle 2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4" name="Rectangle 2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pic>
        <p:nvPicPr>
          <p:cNvPr id="13" name="Picture 12" descr="1-line-bluetext-colorshield.pn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99003"/>
            <a:ext cx="1809092" cy="34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321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upennwatermark.pdf"/>
          <p:cNvPicPr>
            <a:picLocks/>
          </p:cNvPicPr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05531"/>
            <a:ext cx="3336156" cy="37459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464" y="902369"/>
            <a:ext cx="8229600" cy="369079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2" name="Rectangle 11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54852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4811889" y="1066670"/>
            <a:ext cx="3874912" cy="35279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669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526108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upennwatermark.pdf"/>
          <p:cNvPicPr>
            <a:picLocks noChangeAspect="1"/>
          </p:cNvPicPr>
          <p:nvPr userDrawn="1"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388" y="105531"/>
            <a:ext cx="3338896" cy="3749040"/>
          </a:xfrm>
          <a:prstGeom prst="rect">
            <a:avLst/>
          </a:prstGeom>
        </p:spPr>
      </p:pic>
      <p:sp>
        <p:nvSpPr>
          <p:cNvPr id="16" name="Picture Placeholder 2"/>
          <p:cNvSpPr>
            <a:spLocks noGrp="1"/>
          </p:cNvSpPr>
          <p:nvPr>
            <p:ph type="pic" idx="13"/>
          </p:nvPr>
        </p:nvSpPr>
        <p:spPr>
          <a:xfrm>
            <a:off x="4811889" y="1066670"/>
            <a:ext cx="3874912" cy="35279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6669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69391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04904"/>
            <a:ext cx="4038600" cy="348972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04902"/>
            <a:ext cx="4038600" cy="348972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3" name="Rectangle 12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846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67992"/>
            <a:ext cx="4040188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546495"/>
            <a:ext cx="4040188" cy="30481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066669"/>
            <a:ext cx="4041775" cy="479822"/>
          </a:xfrm>
        </p:spPr>
        <p:txBody>
          <a:bodyPr anchor="b"/>
          <a:lstStyle>
            <a:lvl1pPr marL="0" indent="0">
              <a:buNone/>
              <a:defRPr sz="2400" b="0">
                <a:solidFill>
                  <a:schemeClr val="accent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546495"/>
            <a:ext cx="4041775" cy="304813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98999"/>
            <a:ext cx="2133600" cy="273844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10152" y="15485"/>
            <a:ext cx="8229600" cy="69360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>
            <a:off x="-5079" y="708812"/>
            <a:ext cx="8691879" cy="47507"/>
            <a:chOff x="685800" y="1794746"/>
            <a:chExt cx="7772400" cy="179475"/>
          </a:xfrm>
        </p:grpSpPr>
        <p:sp>
          <p:nvSpPr>
            <p:cNvPr id="14" name="Rectangle 13"/>
            <p:cNvSpPr/>
            <p:nvPr userDrawn="1"/>
          </p:nvSpPr>
          <p:spPr>
            <a:xfrm>
              <a:off x="685800" y="1794746"/>
              <a:ext cx="1170819" cy="17947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1856619" y="1794746"/>
              <a:ext cx="2206599" cy="17947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21" name="Rectangle 20"/>
            <p:cNvSpPr/>
            <p:nvPr userDrawn="1"/>
          </p:nvSpPr>
          <p:spPr>
            <a:xfrm>
              <a:off x="4063218" y="1794746"/>
              <a:ext cx="4394982" cy="17947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427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1-line-bluetext-colorshield.png"/>
          <p:cNvPicPr>
            <a:picLocks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699003"/>
            <a:ext cx="1809092" cy="3474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0464" y="1029708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Gill Sans"/>
                <a:cs typeface="Gill Sans"/>
              </a:defRPr>
            </a:lvl1pPr>
          </a:lstStyle>
          <a:p>
            <a:fld id="{8A758EFE-665F-4341-B5B8-2DAEADA52F6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323520" y="-19089"/>
            <a:ext cx="8229600" cy="727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7833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59" r:id="rId2"/>
    <p:sldLayoutId id="2147483660" r:id="rId3"/>
    <p:sldLayoutId id="2147483670" r:id="rId4"/>
    <p:sldLayoutId id="2147483668" r:id="rId5"/>
    <p:sldLayoutId id="2147483658" r:id="rId6"/>
    <p:sldLayoutId id="2147483667" r:id="rId7"/>
    <p:sldLayoutId id="2147483652" r:id="rId8"/>
    <p:sldLayoutId id="2147483653" r:id="rId9"/>
    <p:sldLayoutId id="2147483671" r:id="rId10"/>
    <p:sldLayoutId id="2147483672" r:id="rId11"/>
    <p:sldLayoutId id="2147483654" r:id="rId12"/>
    <p:sldLayoutId id="2147483655" r:id="rId13"/>
    <p:sldLayoutId id="2147483656" r:id="rId14"/>
    <p:sldLayoutId id="2147483657" r:id="rId15"/>
    <p:sldLayoutId id="2147483666" r:id="rId16"/>
    <p:sldLayoutId id="214748366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95001A"/>
          </a:solidFill>
          <a:latin typeface="Gill Sans"/>
          <a:ea typeface="+mj-ea"/>
          <a:cs typeface="Gill San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800" kern="1200">
          <a:solidFill>
            <a:schemeClr val="accent6"/>
          </a:solidFill>
          <a:latin typeface="Gill Sans"/>
          <a:ea typeface="+mn-ea"/>
          <a:cs typeface="Gill San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2400" kern="1200">
          <a:solidFill>
            <a:schemeClr val="accent6"/>
          </a:solidFill>
          <a:latin typeface="Gill Sans"/>
          <a:ea typeface="+mn-ea"/>
          <a:cs typeface="Gill San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•"/>
        <a:defRPr sz="2000" kern="1200">
          <a:solidFill>
            <a:schemeClr val="accent6"/>
          </a:solidFill>
          <a:latin typeface="Gill Sans"/>
          <a:ea typeface="+mn-ea"/>
          <a:cs typeface="Gill San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–"/>
        <a:defRPr sz="1800" kern="1200">
          <a:solidFill>
            <a:schemeClr val="accent6"/>
          </a:solidFill>
          <a:latin typeface="Gill Sans"/>
          <a:ea typeface="+mn-ea"/>
          <a:cs typeface="Gill San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1"/>
        </a:buClr>
        <a:buFont typeface="Arial"/>
        <a:buChar char="»"/>
        <a:defRPr sz="1800" kern="1200">
          <a:solidFill>
            <a:schemeClr val="accent6"/>
          </a:solidFill>
          <a:latin typeface="Gill Sans"/>
          <a:ea typeface="+mn-ea"/>
          <a:cs typeface="Gill San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Synthesis and Characterization of </a:t>
            </a:r>
            <a:r>
              <a:rPr lang="en-US" altLang="zh-CN" dirty="0" err="1"/>
              <a:t>CdSe</a:t>
            </a:r>
            <a:r>
              <a:rPr lang="en-US" altLang="zh-CN" dirty="0"/>
              <a:t> Quantum Dots</a:t>
            </a:r>
            <a:endParaRPr lang="en-US" sz="2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7A1AF0-2884-445C-B9D8-C7B091684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981A15-D7DB-4212-8C14-85E2B7B57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61" y="4344294"/>
            <a:ext cx="2202688" cy="36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D65F23D-94DC-402D-91D6-DB69695CA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61" y="4292712"/>
            <a:ext cx="456636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0F08C58-411D-4A56-A622-8D7251CE7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3318" y="4292712"/>
            <a:ext cx="105947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757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0152" y="0"/>
            <a:ext cx="8229600" cy="693605"/>
          </a:xfrm>
        </p:spPr>
        <p:txBody>
          <a:bodyPr>
            <a:normAutofit/>
          </a:bodyPr>
          <a:lstStyle/>
          <a:p>
            <a:r>
              <a:rPr lang="en-US" sz="2800" dirty="0"/>
              <a:t>Conclusions, Shortcomings and Future Work (2-3 slides)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What have </a:t>
            </a:r>
            <a:r>
              <a:rPr lang="en-US" b="1" dirty="0"/>
              <a:t>you</a:t>
            </a:r>
            <a:r>
              <a:rPr lang="en-US" dirty="0"/>
              <a:t> learned from this paper?</a:t>
            </a:r>
          </a:p>
          <a:p>
            <a:pPr lvl="1"/>
            <a:r>
              <a:rPr lang="en-US" dirty="0"/>
              <a:t>What are the important lessons that this work leaves for the community</a:t>
            </a:r>
          </a:p>
          <a:p>
            <a:pPr lvl="1"/>
            <a:r>
              <a:rPr lang="en-US" dirty="0"/>
              <a:t>Are there any resources, </a:t>
            </a:r>
            <a:r>
              <a:rPr lang="en-US" dirty="0" err="1"/>
              <a:t>eg</a:t>
            </a:r>
            <a:r>
              <a:rPr lang="en-US" dirty="0"/>
              <a:t>. Code, Datasets, Evaluation Metrics, etc. that are used / can be used for future research</a:t>
            </a:r>
          </a:p>
          <a:p>
            <a:r>
              <a:rPr lang="en-US" dirty="0"/>
              <a:t>What are the major shortcomings of the paper</a:t>
            </a:r>
          </a:p>
          <a:p>
            <a:pPr lvl="1"/>
            <a:r>
              <a:rPr lang="en-US" dirty="0"/>
              <a:t>It is usually easy to criticize papers, but coming up with solutions for criticism is difficult – Try to come up with possible solutions and discuss</a:t>
            </a:r>
          </a:p>
          <a:p>
            <a:r>
              <a:rPr lang="en-US" dirty="0"/>
              <a:t>How can this work be improved/extended?</a:t>
            </a:r>
          </a:p>
        </p:txBody>
      </p:sp>
    </p:spTree>
    <p:extLst>
      <p:ext uri="{BB962C8B-B14F-4D97-AF65-F5344CB8AC3E}">
        <p14:creationId xmlns:p14="http://schemas.microsoft.com/office/powerpoint/2010/main" val="492352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Slide</a:t>
            </a:r>
          </a:p>
        </p:txBody>
      </p:sp>
      <p:graphicFrame>
        <p:nvGraphicFramePr>
          <p:cNvPr id="6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290385"/>
              </p:ext>
            </p:extLst>
          </p:nvPr>
        </p:nvGraphicFramePr>
        <p:xfrm>
          <a:off x="430223" y="902494"/>
          <a:ext cx="8229599" cy="22250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850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90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2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36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36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Gill Sans"/>
                          <a:cs typeface="Gill Sans"/>
                        </a:rPr>
                        <a:t>Lorem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Ipsum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Dolor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Closit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Amet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Gill Sans"/>
                          <a:cs typeface="Gill Sans"/>
                        </a:rPr>
                        <a:t>Lorem</a:t>
                      </a: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Ipsum</a:t>
                      </a:r>
                      <a:endParaRPr lang="en-US" sz="1200" b="0" i="0" u="none" strike="noStrike" dirty="0">
                        <a:solidFill>
                          <a:srgbClr val="8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L="8859" marR="8859" marT="654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Dolor</a:t>
                      </a:r>
                      <a:endParaRPr lang="en-US" sz="12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Closit</a:t>
                      </a:r>
                      <a:endParaRPr lang="en-US" sz="1200" dirty="0">
                        <a:solidFill>
                          <a:srgbClr val="FF0000"/>
                        </a:solidFill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Amet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Gill Sans"/>
                          <a:cs typeface="Gill Sans"/>
                        </a:rPr>
                        <a:t>Lorem</a:t>
                      </a:r>
                      <a:endParaRPr lang="en-US" sz="12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Ipsum</a:t>
                      </a:r>
                      <a:endParaRPr lang="en-US" sz="1200" b="0" i="0" u="none" strike="noStrike" dirty="0">
                        <a:solidFill>
                          <a:srgbClr val="8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L="8859" marR="8859" marT="654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Dolor</a:t>
                      </a:r>
                      <a:endParaRPr lang="en-US" sz="12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Closit</a:t>
                      </a:r>
                      <a:endParaRPr lang="en-US" sz="1200" dirty="0">
                        <a:solidFill>
                          <a:srgbClr val="FF0000"/>
                        </a:solidFill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Amet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Gill Sans"/>
                          <a:cs typeface="Gill Sans"/>
                        </a:rPr>
                        <a:t>Lorem</a:t>
                      </a:r>
                      <a:endParaRPr lang="en-US" sz="12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Ipsum</a:t>
                      </a:r>
                      <a:endParaRPr lang="en-US" sz="1200" b="0" i="0" u="none" strike="noStrike" dirty="0">
                        <a:solidFill>
                          <a:srgbClr val="8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L="8859" marR="8859" marT="654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Dolor</a:t>
                      </a:r>
                      <a:endParaRPr lang="en-US" sz="12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Closit</a:t>
                      </a:r>
                      <a:endParaRPr lang="en-US" sz="1200" dirty="0">
                        <a:solidFill>
                          <a:srgbClr val="FF0000"/>
                        </a:solidFill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Amet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Gill Sans"/>
                          <a:cs typeface="Gill Sans"/>
                        </a:rPr>
                        <a:t>Lorem</a:t>
                      </a:r>
                      <a:endParaRPr lang="en-US" sz="12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Ipsum</a:t>
                      </a:r>
                      <a:endParaRPr lang="en-US" sz="1200" b="0" i="0" u="none" strike="noStrike" dirty="0">
                        <a:solidFill>
                          <a:srgbClr val="8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L="8859" marR="8859" marT="654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Dolor</a:t>
                      </a:r>
                      <a:endParaRPr lang="en-US" sz="12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Closit</a:t>
                      </a:r>
                      <a:endParaRPr lang="en-US" sz="1200" dirty="0">
                        <a:solidFill>
                          <a:srgbClr val="FF0000"/>
                        </a:solidFill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Amet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Gill Sans"/>
                          <a:cs typeface="Gill Sans"/>
                        </a:rPr>
                        <a:t>Lorem</a:t>
                      </a:r>
                      <a:endParaRPr lang="en-US" sz="12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Ipsum</a:t>
                      </a:r>
                      <a:endParaRPr lang="en-US" sz="1200" b="0" i="0" u="none" strike="noStrike" dirty="0">
                        <a:solidFill>
                          <a:srgbClr val="8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L="8859" marR="8859" marT="654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Dolor</a:t>
                      </a:r>
                      <a:endParaRPr lang="en-US" sz="12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Closit</a:t>
                      </a:r>
                      <a:endParaRPr lang="en-US" sz="1200" dirty="0">
                        <a:solidFill>
                          <a:srgbClr val="FF0000"/>
                        </a:solidFill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Amet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Gill Sans"/>
                          <a:cs typeface="Gill Sans"/>
                        </a:rPr>
                        <a:t>Lorem</a:t>
                      </a:r>
                      <a:endParaRPr lang="en-US" sz="12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Ipsum</a:t>
                      </a:r>
                      <a:endParaRPr lang="en-US" sz="1200" b="0" i="0" u="none" strike="noStrike" dirty="0">
                        <a:solidFill>
                          <a:srgbClr val="8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L="8859" marR="8859" marT="654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Dolor</a:t>
                      </a:r>
                      <a:endParaRPr lang="en-US" sz="12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latin typeface="Gill Sans"/>
                          <a:cs typeface="Gill Sans"/>
                        </a:rPr>
                        <a:t>Closit</a:t>
                      </a:r>
                      <a:endParaRPr lang="en-US" sz="1200" dirty="0">
                        <a:solidFill>
                          <a:srgbClr val="FF0000"/>
                        </a:solidFill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Amet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Gill Sans"/>
                          <a:cs typeface="Gill Sans"/>
                        </a:rPr>
                        <a:t>Lorem</a:t>
                      </a:r>
                      <a:endParaRPr lang="en-US" sz="12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Ipsum</a:t>
                      </a:r>
                      <a:endParaRPr lang="en-US" sz="1200" b="1" i="0" u="none" strike="noStrike" dirty="0">
                        <a:solidFill>
                          <a:srgbClr val="800000"/>
                        </a:solidFill>
                        <a:effectLst/>
                        <a:latin typeface="Gill Sans"/>
                        <a:cs typeface="Gill Sans"/>
                      </a:endParaRPr>
                    </a:p>
                  </a:txBody>
                  <a:tcPr marL="8859" marR="8859" marT="6541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Dolor</a:t>
                      </a:r>
                      <a:endParaRPr lang="en-US" sz="1200" dirty="0"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Closit</a:t>
                      </a:r>
                      <a:endParaRPr lang="en-US" sz="1200" dirty="0">
                        <a:solidFill>
                          <a:srgbClr val="FF0000"/>
                        </a:solidFill>
                        <a:latin typeface="Gill Sans"/>
                        <a:cs typeface="Gill Sans"/>
                      </a:endParaRPr>
                    </a:p>
                  </a:txBody>
                  <a:tcPr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Gill Sans"/>
                          <a:cs typeface="Gill Sans"/>
                        </a:rPr>
                        <a:t>Amet</a:t>
                      </a:r>
                    </a:p>
                  </a:txBody>
                  <a:tcPr marT="34290" marB="3429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290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Slide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1776731"/>
              </p:ext>
            </p:extLst>
          </p:nvPr>
        </p:nvGraphicFramePr>
        <p:xfrm>
          <a:off x="585445" y="1006930"/>
          <a:ext cx="7246231" cy="33745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3516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Synthesis and Characterization of </a:t>
            </a:r>
            <a:r>
              <a:rPr lang="en-US" altLang="zh-CN" dirty="0" err="1"/>
              <a:t>CdSe</a:t>
            </a:r>
            <a:r>
              <a:rPr lang="en-US" altLang="zh-CN" dirty="0"/>
              <a:t> Quantum Dots</a:t>
            </a:r>
            <a:endParaRPr lang="en-US" sz="26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67A1AF0-2884-445C-B9D8-C7B091684E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B85FE9-42E8-4461-9462-1ADD2B35AD92}"/>
              </a:ext>
            </a:extLst>
          </p:cNvPr>
          <p:cNvSpPr/>
          <p:nvPr/>
        </p:nvSpPr>
        <p:spPr>
          <a:xfrm>
            <a:off x="6471138" y="4229686"/>
            <a:ext cx="2006991" cy="801858"/>
          </a:xfrm>
          <a:prstGeom prst="rect">
            <a:avLst/>
          </a:prstGeom>
          <a:solidFill>
            <a:srgbClr val="00144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619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90E262A0-D305-48ED-A55E-705F225242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997"/>
          <a:stretch/>
        </p:blipFill>
        <p:spPr>
          <a:xfrm>
            <a:off x="1644037" y="1649339"/>
            <a:ext cx="4572000" cy="32528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E2748D-0391-4DAE-A249-86C0DBD04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3641" y="-258771"/>
            <a:ext cx="4572396" cy="257578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F45BEAF-B114-4753-ADC9-FDD962BBF044}"/>
              </a:ext>
            </a:extLst>
          </p:cNvPr>
          <p:cNvSpPr/>
          <p:nvPr/>
        </p:nvSpPr>
        <p:spPr>
          <a:xfrm flipV="1">
            <a:off x="1644037" y="2290518"/>
            <a:ext cx="4572000" cy="4571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16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&amp; Motivation (1-2 slides)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Clearly define the problems addressed in this work</a:t>
            </a:r>
          </a:p>
          <a:p>
            <a:pPr lvl="1"/>
            <a:r>
              <a:rPr lang="en-US" dirty="0"/>
              <a:t>Why are they important?</a:t>
            </a:r>
          </a:p>
          <a:p>
            <a:pPr lvl="1"/>
            <a:r>
              <a:rPr lang="en-US" dirty="0"/>
              <a:t>What are the challenges in solving them? </a:t>
            </a:r>
          </a:p>
          <a:p>
            <a:endParaRPr lang="en-US" dirty="0"/>
          </a:p>
          <a:p>
            <a:r>
              <a:rPr lang="en-US" dirty="0"/>
              <a:t>The input/output space should be very clearly defined (if relevant)</a:t>
            </a:r>
          </a:p>
          <a:p>
            <a:endParaRPr lang="en-US" dirty="0"/>
          </a:p>
          <a:p>
            <a:r>
              <a:rPr lang="en-US" dirty="0"/>
              <a:t>Examples of the problem</a:t>
            </a:r>
          </a:p>
        </p:txBody>
      </p:sp>
    </p:spTree>
    <p:extLst>
      <p:ext uri="{BB962C8B-B14F-4D97-AF65-F5344CB8AC3E}">
        <p14:creationId xmlns:p14="http://schemas.microsoft.com/office/powerpoint/2010/main" val="42180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contents of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544514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Previous approaches (</a:t>
            </a:r>
            <a:r>
              <a:rPr lang="en-US" dirty="0" err="1"/>
              <a:t>SoTA</a:t>
            </a:r>
            <a:r>
              <a:rPr lang="en-US" dirty="0"/>
              <a:t>) (1-2 slide)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Briefly explain the best/widely used approach for the problem (if methods exist)</a:t>
            </a:r>
          </a:p>
          <a:p>
            <a:endParaRPr lang="en-US" dirty="0"/>
          </a:p>
          <a:p>
            <a:r>
              <a:rPr lang="en-US" dirty="0"/>
              <a:t>Make connections to relevant work previously presented in this course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808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Contributions of this work (1 slide)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Sneak peak into the contributions of this work</a:t>
            </a:r>
          </a:p>
          <a:p>
            <a:pPr lvl="1"/>
            <a:r>
              <a:rPr lang="en-US" dirty="0"/>
              <a:t>Eg. New NLP problems, Representations, Models, Algorithmic approaches, Datasets, etc.</a:t>
            </a:r>
          </a:p>
          <a:p>
            <a:pPr lvl="1"/>
            <a:r>
              <a:rPr lang="en-US" dirty="0"/>
              <a:t>Potentially discuss additional contributions that the work makes, but were not explicitly stated in the paper</a:t>
            </a:r>
          </a:p>
        </p:txBody>
      </p:sp>
    </p:spTree>
    <p:extLst>
      <p:ext uri="{BB962C8B-B14F-4D97-AF65-F5344CB8AC3E}">
        <p14:creationId xmlns:p14="http://schemas.microsoft.com/office/powerpoint/2010/main" val="1846913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Details of the contributions (3-4 slides)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Explain the high-level idea of the paper</a:t>
            </a:r>
          </a:p>
          <a:p>
            <a:pPr lvl="1"/>
            <a:r>
              <a:rPr lang="en-US" dirty="0"/>
              <a:t>preferably using an overview image, if relevant</a:t>
            </a:r>
          </a:p>
          <a:p>
            <a:r>
              <a:rPr lang="en-US" dirty="0"/>
              <a:t>Identify and clearly explain the assumptions made</a:t>
            </a:r>
          </a:p>
          <a:p>
            <a:r>
              <a:rPr lang="en-US" dirty="0"/>
              <a:t>Present the details of the proposed approaches, including important mathematical details.</a:t>
            </a:r>
          </a:p>
          <a:p>
            <a:pPr lvl="1"/>
            <a:r>
              <a:rPr lang="en-US" dirty="0"/>
              <a:t>If there are parts of the model that already existed, point it out clearly to isolate the contributions of this work</a:t>
            </a:r>
          </a:p>
        </p:txBody>
      </p:sp>
    </p:spTree>
    <p:extLst>
      <p:ext uri="{BB962C8B-B14F-4D97-AF65-F5344CB8AC3E}">
        <p14:creationId xmlns:p14="http://schemas.microsoft.com/office/powerpoint/2010/main" val="584558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58EFE-665F-4341-B5B8-2DAEADA52F6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Results and Analysis (2-3 slides)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57199" y="1016001"/>
            <a:ext cx="7890933" cy="3578622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24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•"/>
              <a:defRPr sz="20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–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tx1"/>
              </a:buClr>
              <a:buFont typeface="Arial"/>
              <a:buChar char="»"/>
              <a:defRPr sz="1800" kern="1200">
                <a:solidFill>
                  <a:schemeClr val="accent6"/>
                </a:solidFill>
                <a:latin typeface="Gill Sans"/>
                <a:ea typeface="+mn-ea"/>
                <a:cs typeface="Gill San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does the paper argue for the claimed contributions</a:t>
            </a:r>
          </a:p>
          <a:p>
            <a:pPr lvl="1"/>
            <a:r>
              <a:rPr lang="en-US" dirty="0"/>
              <a:t>Typically these will be the experiments conducted to test the hypothesis; in some cases these can be mathematical proofs; or in rare cases it will be only arguments and examples.</a:t>
            </a:r>
          </a:p>
          <a:p>
            <a:pPr lvl="1"/>
            <a:r>
              <a:rPr lang="en-US" dirty="0"/>
              <a:t>Focus on the key experiments/arguments (not necessarily all)</a:t>
            </a:r>
          </a:p>
          <a:p>
            <a:pPr lvl="1"/>
            <a:endParaRPr lang="en-US" dirty="0"/>
          </a:p>
          <a:p>
            <a:r>
              <a:rPr lang="en-US" dirty="0"/>
              <a:t>Clearly define the experimental setup, datasets used, evaluation methodology</a:t>
            </a:r>
          </a:p>
          <a:p>
            <a:endParaRPr lang="en-US" dirty="0"/>
          </a:p>
          <a:p>
            <a:r>
              <a:rPr lang="en-US" dirty="0"/>
              <a:t>Analyze the results presented in the paper, and present only data-points that convey some information.</a:t>
            </a:r>
          </a:p>
          <a:p>
            <a:pPr lvl="1"/>
            <a:r>
              <a:rPr lang="en-US" dirty="0"/>
              <a:t>Do not blindly copy/screenshot tables from the papers. Make your own tables/plots (A template is at the end of this slide deck)</a:t>
            </a:r>
          </a:p>
          <a:p>
            <a:pPr lvl="1"/>
            <a:endParaRPr lang="en-US" dirty="0"/>
          </a:p>
          <a:p>
            <a:r>
              <a:rPr lang="en-US" dirty="0"/>
              <a:t>Analysis of the outputs – If there is analysis provided for outputs, example predictions (if present), etc.</a:t>
            </a:r>
          </a:p>
        </p:txBody>
      </p:sp>
    </p:spTree>
    <p:extLst>
      <p:ext uri="{BB962C8B-B14F-4D97-AF65-F5344CB8AC3E}">
        <p14:creationId xmlns:p14="http://schemas.microsoft.com/office/powerpoint/2010/main" val="36182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3">
      <a:dk1>
        <a:srgbClr val="00144D"/>
      </a:dk1>
      <a:lt1>
        <a:sysClr val="window" lastClr="FFFFFF"/>
      </a:lt1>
      <a:dk2>
        <a:srgbClr val="57000A"/>
      </a:dk2>
      <a:lt2>
        <a:srgbClr val="82AFD3"/>
      </a:lt2>
      <a:accent1>
        <a:srgbClr val="95001A"/>
      </a:accent1>
      <a:accent2>
        <a:srgbClr val="C0504D"/>
      </a:accent2>
      <a:accent3>
        <a:srgbClr val="045EA7"/>
      </a:accent3>
      <a:accent4>
        <a:srgbClr val="F2C100"/>
      </a:accent4>
      <a:accent5>
        <a:srgbClr val="00144D"/>
      </a:accent5>
      <a:accent6>
        <a:srgbClr val="44464B"/>
      </a:accent6>
      <a:hlink>
        <a:srgbClr val="00144D"/>
      </a:hlink>
      <a:folHlink>
        <a:srgbClr val="82AFD3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9233</TotalTime>
  <Words>510</Words>
  <Application>Microsoft Office PowerPoint</Application>
  <PresentationFormat>On-screen Show (16:9)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Gill Sans</vt:lpstr>
      <vt:lpstr>Arial</vt:lpstr>
      <vt:lpstr>Calibri</vt:lpstr>
      <vt:lpstr>Gill Sans MT</vt:lpstr>
      <vt:lpstr>Office Theme</vt:lpstr>
      <vt:lpstr>Synthesis and Characterization of CdSe Quantum Dots</vt:lpstr>
      <vt:lpstr>Synthesis and Characterization of CdSe Quantum Dots</vt:lpstr>
      <vt:lpstr>PowerPoint Presentation</vt:lpstr>
      <vt:lpstr>Problem &amp; Motivation (1-2 slides)</vt:lpstr>
      <vt:lpstr>Contents:</vt:lpstr>
      <vt:lpstr>Previous approaches (SoTA) (1-2 slide)</vt:lpstr>
      <vt:lpstr>Contributions of this work (1 slide)</vt:lpstr>
      <vt:lpstr>Details of the contributions (3-4 slides)</vt:lpstr>
      <vt:lpstr>Results and Analysis (2-3 slides)</vt:lpstr>
      <vt:lpstr>Conclusions, Shortcomings and Future Work (2-3 slides)</vt:lpstr>
      <vt:lpstr>Table Slide</vt:lpstr>
      <vt:lpstr>Chart Slide</vt:lpstr>
    </vt:vector>
  </TitlesOfParts>
  <Company>Zder0to5ive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Lindsey Tabor</dc:creator>
  <cp:lastModifiedBy>Liang Li</cp:lastModifiedBy>
  <cp:revision>188</cp:revision>
  <dcterms:created xsi:type="dcterms:W3CDTF">2017-09-22T15:37:04Z</dcterms:created>
  <dcterms:modified xsi:type="dcterms:W3CDTF">2025-03-07T21:22:41Z</dcterms:modified>
</cp:coreProperties>
</file>