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8" r:id="rId2"/>
    <p:sldId id="611" r:id="rId3"/>
    <p:sldId id="612" r:id="rId4"/>
    <p:sldId id="662" r:id="rId5"/>
    <p:sldId id="663" r:id="rId6"/>
    <p:sldId id="664" r:id="rId7"/>
    <p:sldId id="667" r:id="rId8"/>
    <p:sldId id="665" r:id="rId9"/>
    <p:sldId id="680" r:id="rId10"/>
    <p:sldId id="666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515" r:id="rId20"/>
    <p:sldId id="626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1CA9D"/>
    <a:srgbClr val="679A6F"/>
    <a:srgbClr val="407752"/>
    <a:srgbClr val="0B5394"/>
    <a:srgbClr val="009AE4"/>
    <a:srgbClr val="EF6EA4"/>
    <a:srgbClr val="6A0E0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4489" autoAdjust="0"/>
  </p:normalViewPr>
  <p:slideViewPr>
    <p:cSldViewPr snapToGrid="0">
      <p:cViewPr varScale="1">
        <p:scale>
          <a:sx n="79" d="100"/>
          <a:sy n="79" d="100"/>
        </p:scale>
        <p:origin x="327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616-8248-44E2-9D83-B0D7AA7FBDC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616-8248-44E2-9D83-B0D7AA7FBDC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616-8248-44E2-9D83-B0D7AA7FBDC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838200" y="254902"/>
            <a:ext cx="46584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838200" y="504610"/>
            <a:ext cx="105156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6695303" y="750848"/>
            <a:ext cx="46584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8E1B-5923-4CAF-B9CC-D14A574623CF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38200" y="254902"/>
            <a:ext cx="465849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38200" y="504610"/>
            <a:ext cx="105156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6695303" y="750848"/>
            <a:ext cx="465849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246" y="-2694664"/>
            <a:ext cx="6858002" cy="12237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1200" y="2497792"/>
            <a:ext cx="964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MIPS</a:t>
            </a:r>
            <a:r>
              <a:rPr lang="zh-CN" altLang="en-US" sz="4400" dirty="0"/>
              <a:t>架构</a:t>
            </a:r>
            <a:r>
              <a:rPr lang="en-US" altLang="zh-CN" sz="4400" dirty="0"/>
              <a:t>SoC</a:t>
            </a:r>
            <a:r>
              <a:rPr lang="zh-CN" altLang="en-US" sz="4400" dirty="0"/>
              <a:t>设计</a:t>
            </a:r>
            <a:endParaRPr lang="zh-CN" altLang="en-US" sz="4400" b="1" spc="394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69528" y="4278845"/>
            <a:ext cx="620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贾志杰 吴俊亮 王玮桐 张翔雨</a:t>
            </a:r>
          </a:p>
        </p:txBody>
      </p:sp>
      <p:sp>
        <p:nvSpPr>
          <p:cNvPr id="4" name="矩形 3"/>
          <p:cNvSpPr/>
          <p:nvPr/>
        </p:nvSpPr>
        <p:spPr>
          <a:xfrm>
            <a:off x="-599607" y="4332157"/>
            <a:ext cx="570769" cy="27052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2859" y="1648557"/>
            <a:ext cx="7297445" cy="35510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1200" y="3567983"/>
            <a:ext cx="964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中国科学院大学 一队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2696" y="1837815"/>
            <a:ext cx="8606603" cy="39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2021</a:t>
            </a:r>
            <a:r>
              <a:rPr lang="zh-CN" altLang="en-US" sz="2000" dirty="0"/>
              <a:t>龙芯杯全国大学生计算机系统能力培养大赛</a:t>
            </a:r>
            <a:endParaRPr lang="zh-CN" altLang="en-US" sz="2000" b="1" spc="394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TLB</a:t>
            </a:r>
            <a:r>
              <a:rPr lang="zh-CN" altLang="en-US" sz="2400" dirty="0"/>
              <a:t>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5734" y="1879984"/>
            <a:ext cx="9268693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项</a:t>
            </a:r>
            <a:r>
              <a:rPr lang="en-US" altLang="zh-CN" dirty="0"/>
              <a:t>TLB</a:t>
            </a:r>
            <a:r>
              <a:rPr lang="zh-CN" altLang="en-US" dirty="0"/>
              <a:t>，支持可变页大小配置。实现</a:t>
            </a:r>
            <a:r>
              <a:rPr lang="en-US" altLang="zh-CN" dirty="0"/>
              <a:t>TLB</a:t>
            </a:r>
            <a:r>
              <a:rPr lang="zh-CN" altLang="en-US" dirty="0"/>
              <a:t>缓存结构，支持多周期</a:t>
            </a:r>
            <a:r>
              <a:rPr lang="en-US" altLang="zh-CN" dirty="0"/>
              <a:t>TLB</a:t>
            </a:r>
            <a:r>
              <a:rPr lang="zh-CN" altLang="en-US" dirty="0"/>
              <a:t>查询：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第一周期：若命中缓存，直接返回</a:t>
            </a:r>
            <a:r>
              <a:rPr lang="en-US" altLang="zh-CN" dirty="0"/>
              <a:t>TLB</a:t>
            </a:r>
            <a:r>
              <a:rPr lang="zh-CN" altLang="en-US" dirty="0"/>
              <a:t>查询结果。若不命中，跳转到第二周期更新缓存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第二周期：缓存不命中，查询</a:t>
            </a:r>
            <a:r>
              <a:rPr lang="en-US" altLang="zh-CN" dirty="0"/>
              <a:t>TLB</a:t>
            </a:r>
            <a:r>
              <a:rPr lang="zh-CN" altLang="en-US" dirty="0"/>
              <a:t>并更新缓存。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第三周期：返回查询结果，发出请求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TLBP</a:t>
            </a:r>
            <a:r>
              <a:rPr lang="zh-CN" altLang="en-US" dirty="0"/>
              <a:t>指令复用访存级查询</a:t>
            </a:r>
            <a:r>
              <a:rPr lang="en-US" altLang="zh-CN" dirty="0"/>
              <a:t>TLB</a:t>
            </a:r>
            <a:r>
              <a:rPr lang="zh-CN" altLang="en-US" dirty="0"/>
              <a:t>逻辑，同样先查询缓存是否命中。当发生</a:t>
            </a:r>
            <a:r>
              <a:rPr lang="en-US" altLang="zh-CN" dirty="0"/>
              <a:t>TLB</a:t>
            </a:r>
            <a:r>
              <a:rPr lang="zh-CN" altLang="en-US" dirty="0"/>
              <a:t>写指令时，使</a:t>
            </a:r>
            <a:r>
              <a:rPr lang="en-US" altLang="zh-CN" dirty="0"/>
              <a:t>TLB</a:t>
            </a:r>
            <a:r>
              <a:rPr lang="zh-CN" altLang="en-US" dirty="0"/>
              <a:t>缓存内容无效。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访存系统设计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79844" y="2676390"/>
            <a:ext cx="6356638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访存子系统的总体结构如左图所示。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CPU核分别向ICache和DCache发送访存请求，接收访存响应。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ICache和DCache通过Cache2AXI模块向AXI总线发送访存请求，其中DCache的优先级较高。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在ICache和Cache2AXI模块间实现了硬件预取器，其对ICache透明。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5" y="1738837"/>
            <a:ext cx="2867025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ICACHE</a:t>
            </a:r>
            <a:r>
              <a:rPr lang="zh-CN" altLang="en-US" sz="2400" dirty="0"/>
              <a:t>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2" y="1725759"/>
            <a:ext cx="4581525" cy="4314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4640" y="1725759"/>
            <a:ext cx="52244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ICache</a:t>
            </a:r>
            <a:r>
              <a:rPr lang="zh-CN" altLang="en-US" dirty="0"/>
              <a:t>使用两路组相联的组织形式，</a:t>
            </a:r>
            <a:r>
              <a:rPr lang="en-US" altLang="zh-CN" dirty="0"/>
              <a:t>Cache</a:t>
            </a:r>
            <a:r>
              <a:rPr lang="zh-CN" altLang="en-US" dirty="0"/>
              <a:t>行大小</a:t>
            </a:r>
            <a:r>
              <a:rPr lang="en-US" altLang="zh-CN" dirty="0"/>
              <a:t>32B</a:t>
            </a:r>
            <a:r>
              <a:rPr lang="zh-CN" altLang="en-US" dirty="0"/>
              <a:t>，每路</a:t>
            </a:r>
            <a:r>
              <a:rPr lang="en-US" altLang="zh-CN" dirty="0"/>
              <a:t>128</a:t>
            </a:r>
            <a:r>
              <a:rPr lang="zh-CN" altLang="en-US" dirty="0"/>
              <a:t>行，每路大小</a:t>
            </a:r>
            <a:r>
              <a:rPr lang="en-US" altLang="zh-CN" dirty="0"/>
              <a:t>4KB</a:t>
            </a:r>
            <a:r>
              <a:rPr lang="zh-CN" altLang="en-US" dirty="0"/>
              <a:t>，共计</a:t>
            </a:r>
            <a:r>
              <a:rPr lang="en-US" altLang="zh-CN" dirty="0"/>
              <a:t>8KB</a:t>
            </a:r>
            <a:r>
              <a:rPr lang="zh-CN" altLang="en-US" dirty="0"/>
              <a:t>。其结构如左图所示。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其中两路的</a:t>
            </a:r>
            <a:r>
              <a:rPr lang="en-US" altLang="zh-CN" dirty="0"/>
              <a:t>Tag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  <a:r>
              <a:rPr lang="zh-CN" altLang="en-US" dirty="0"/>
              <a:t>使用</a:t>
            </a:r>
            <a:r>
              <a:rPr lang="en-US" altLang="zh-CN" dirty="0"/>
              <a:t>Xilinx IP Block RAM</a:t>
            </a:r>
            <a:r>
              <a:rPr lang="zh-CN" altLang="en-US" dirty="0"/>
              <a:t>实现，两路的</a:t>
            </a:r>
            <a:r>
              <a:rPr lang="en-US" altLang="zh-CN" dirty="0"/>
              <a:t>V</a:t>
            </a:r>
            <a:r>
              <a:rPr lang="zh-CN" altLang="en-US" dirty="0"/>
              <a:t>使用寄存器实现。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在第一拍，</a:t>
            </a:r>
            <a:r>
              <a:rPr lang="en-US" altLang="zh-CN" dirty="0" err="1"/>
              <a:t>ICache</a:t>
            </a:r>
            <a:r>
              <a:rPr lang="zh-CN" altLang="en-US" dirty="0"/>
              <a:t>接收请求；在第二拍，进行</a:t>
            </a:r>
            <a:r>
              <a:rPr lang="en-US" altLang="zh-CN" dirty="0"/>
              <a:t>Tag</a:t>
            </a:r>
            <a:r>
              <a:rPr lang="zh-CN" altLang="en-US" dirty="0"/>
              <a:t>对比和数据输出。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Cache</a:t>
            </a:r>
            <a:r>
              <a:rPr lang="zh-CN" altLang="en-US" dirty="0"/>
              <a:t>替换策略使用线性伪</a:t>
            </a:r>
            <a:r>
              <a:rPr lang="en-US" altLang="zh-CN" dirty="0"/>
              <a:t>LRU</a:t>
            </a:r>
            <a:r>
              <a:rPr lang="zh-CN" altLang="en-US" dirty="0"/>
              <a:t>算法。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DCACHE</a:t>
            </a:r>
            <a:r>
              <a:rPr lang="zh-CN" altLang="en-US" sz="2400" dirty="0"/>
              <a:t>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5" y="1347947"/>
            <a:ext cx="4581525" cy="4886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18027" y="1285939"/>
            <a:ext cx="577555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DCache</a:t>
            </a:r>
            <a:r>
              <a:rPr lang="zh-CN" altLang="en-US" dirty="0"/>
              <a:t>使用两路组相联的组织形式，</a:t>
            </a:r>
            <a:r>
              <a:rPr lang="en-US" altLang="zh-CN" dirty="0"/>
              <a:t>Cache</a:t>
            </a:r>
            <a:r>
              <a:rPr lang="zh-CN" altLang="en-US" dirty="0"/>
              <a:t>行大小</a:t>
            </a:r>
            <a:r>
              <a:rPr lang="en-US" altLang="zh-CN" dirty="0"/>
              <a:t>32B</a:t>
            </a:r>
            <a:r>
              <a:rPr lang="zh-CN" altLang="en-US" dirty="0"/>
              <a:t>，每路</a:t>
            </a:r>
            <a:r>
              <a:rPr lang="en-US" altLang="zh-CN" dirty="0"/>
              <a:t>128</a:t>
            </a:r>
            <a:r>
              <a:rPr lang="zh-CN" altLang="en-US" dirty="0"/>
              <a:t>行，每路大小</a:t>
            </a:r>
            <a:r>
              <a:rPr lang="en-US" altLang="zh-CN" dirty="0"/>
              <a:t>4KB</a:t>
            </a:r>
            <a:r>
              <a:rPr lang="zh-CN" altLang="en-US" dirty="0"/>
              <a:t>，共计</a:t>
            </a:r>
            <a:r>
              <a:rPr lang="en-US" altLang="zh-CN" dirty="0"/>
              <a:t>8KB</a:t>
            </a:r>
            <a:r>
              <a:rPr lang="zh-CN" altLang="en-US" dirty="0"/>
              <a:t>。其结构如左图所示。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其中两路的</a:t>
            </a:r>
            <a:r>
              <a:rPr lang="en-US" altLang="zh-CN" dirty="0"/>
              <a:t>Tag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  <a:r>
              <a:rPr lang="zh-CN" altLang="en-US" dirty="0"/>
              <a:t>使用</a:t>
            </a:r>
            <a:r>
              <a:rPr lang="en-US" altLang="zh-CN" dirty="0"/>
              <a:t>Xilinx IP Block RAM</a:t>
            </a:r>
            <a:r>
              <a:rPr lang="zh-CN" altLang="en-US" dirty="0"/>
              <a:t>实现，两路的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使用寄存器实现。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Cache</a:t>
            </a:r>
            <a:r>
              <a:rPr lang="zh-CN" altLang="en-US" dirty="0"/>
              <a:t>替换策略使用</a:t>
            </a:r>
            <a:r>
              <a:rPr lang="en-US" altLang="zh-CN" dirty="0"/>
              <a:t>NRU</a:t>
            </a:r>
            <a:r>
              <a:rPr lang="zh-CN" altLang="en-US" dirty="0"/>
              <a:t>算法。采用写回写分配的策略。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</a:t>
            </a:r>
            <a:r>
              <a:rPr lang="en-US" altLang="zh-CN" dirty="0"/>
              <a:t>Cache</a:t>
            </a:r>
            <a:r>
              <a:rPr lang="zh-CN" altLang="en-US" dirty="0"/>
              <a:t>的写操作，在读出</a:t>
            </a:r>
            <a:r>
              <a:rPr lang="en-US" altLang="zh-CN" dirty="0"/>
              <a:t>Tag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读出的当拍不进行</a:t>
            </a:r>
            <a:r>
              <a:rPr lang="en-US" altLang="zh-CN" dirty="0" err="1"/>
              <a:t>Data_RAM</a:t>
            </a:r>
            <a:r>
              <a:rPr lang="zh-CN" altLang="en-US" dirty="0"/>
              <a:t>的写操作，以避免引入从</a:t>
            </a:r>
            <a:r>
              <a:rPr lang="en-US" altLang="zh-CN" dirty="0"/>
              <a:t>RAM</a:t>
            </a:r>
            <a:r>
              <a:rPr lang="zh-CN" altLang="en-US" dirty="0"/>
              <a:t>输出端到</a:t>
            </a:r>
            <a:r>
              <a:rPr lang="en-US" altLang="zh-CN" dirty="0"/>
              <a:t>RAM</a:t>
            </a:r>
            <a:r>
              <a:rPr lang="zh-CN" altLang="en-US" dirty="0"/>
              <a:t>输入端的的路径。使用</a:t>
            </a:r>
            <a:r>
              <a:rPr lang="en-US" altLang="zh-CN" dirty="0"/>
              <a:t>Write FSM</a:t>
            </a:r>
            <a:r>
              <a:rPr lang="zh-CN" altLang="en-US" dirty="0"/>
              <a:t>和</a:t>
            </a:r>
            <a:r>
              <a:rPr lang="en-US" altLang="zh-CN" dirty="0"/>
              <a:t>Write Buffer</a:t>
            </a:r>
            <a:r>
              <a:rPr lang="zh-CN" altLang="en-US" dirty="0"/>
              <a:t>来暂存写操作的数据和控制信号，下一拍再进行</a:t>
            </a:r>
            <a:r>
              <a:rPr lang="en-US" altLang="zh-CN" dirty="0" err="1"/>
              <a:t>Data_RAM</a:t>
            </a:r>
            <a:r>
              <a:rPr lang="zh-CN" altLang="en-US" dirty="0"/>
              <a:t>的写操作。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访存优化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735" y="1231150"/>
            <a:ext cx="109379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Uncache</a:t>
            </a:r>
            <a:r>
              <a:rPr lang="en-US" altLang="zh-CN" dirty="0"/>
              <a:t> Write Buffer</a:t>
            </a:r>
          </a:p>
          <a:p>
            <a:r>
              <a:rPr lang="zh-CN" altLang="en-US" dirty="0"/>
              <a:t>针对</a:t>
            </a:r>
            <a:r>
              <a:rPr lang="en-US" altLang="zh-CN" dirty="0" err="1"/>
              <a:t>Uncache</a:t>
            </a:r>
            <a:r>
              <a:rPr lang="en-US" altLang="zh-CN" dirty="0"/>
              <a:t> Write</a:t>
            </a:r>
            <a:r>
              <a:rPr lang="zh-CN" altLang="en-US" dirty="0"/>
              <a:t>的写操作，将其暂存在</a:t>
            </a:r>
            <a:r>
              <a:rPr lang="en-US" altLang="zh-CN" dirty="0" err="1"/>
              <a:t>Uncache</a:t>
            </a:r>
            <a:r>
              <a:rPr lang="en-US" altLang="zh-CN" dirty="0"/>
              <a:t> Buffer</a:t>
            </a:r>
            <a:r>
              <a:rPr lang="zh-CN" altLang="en-US" dirty="0"/>
              <a:t>中，随后返回</a:t>
            </a:r>
            <a:r>
              <a:rPr lang="en-US" altLang="zh-CN" dirty="0" err="1"/>
              <a:t>data_ok</a:t>
            </a:r>
            <a:r>
              <a:rPr lang="zh-CN" altLang="en-US" dirty="0"/>
              <a:t>表示已完成写操作，避免流水线长时间阻塞。后续若出现</a:t>
            </a:r>
            <a:r>
              <a:rPr lang="en-US" altLang="zh-CN" dirty="0" err="1"/>
              <a:t>Uncache</a:t>
            </a:r>
            <a:r>
              <a:rPr lang="zh-CN" altLang="en-US" dirty="0"/>
              <a:t>的读操作，则会阻塞直至</a:t>
            </a:r>
            <a:r>
              <a:rPr lang="en-US" altLang="zh-CN" dirty="0" err="1"/>
              <a:t>Uncache</a:t>
            </a:r>
            <a:r>
              <a:rPr lang="en-US" altLang="zh-CN" dirty="0"/>
              <a:t> Write Buffer</a:t>
            </a:r>
            <a:r>
              <a:rPr lang="zh-CN" altLang="en-US" dirty="0"/>
              <a:t>清空，保证读写的顺序一致性。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Output Reg</a:t>
            </a:r>
          </a:p>
          <a:p>
            <a:r>
              <a:rPr lang="zh-CN" altLang="en-US" dirty="0"/>
              <a:t>为避免</a:t>
            </a:r>
            <a:r>
              <a:rPr lang="en-US" altLang="zh-CN" dirty="0" err="1"/>
              <a:t>DCache</a:t>
            </a:r>
            <a:r>
              <a:rPr lang="zh-CN" altLang="en-US" dirty="0"/>
              <a:t>读出数据前递到</a:t>
            </a:r>
            <a:r>
              <a:rPr lang="en-US" altLang="zh-CN" dirty="0"/>
              <a:t>ID</a:t>
            </a:r>
            <a:r>
              <a:rPr lang="zh-CN" altLang="en-US" dirty="0"/>
              <a:t>级的长路径，</a:t>
            </a:r>
            <a:r>
              <a:rPr lang="en-US" altLang="zh-CN" dirty="0" err="1"/>
              <a:t>DCache</a:t>
            </a:r>
            <a:r>
              <a:rPr lang="zh-CN" altLang="en-US" dirty="0"/>
              <a:t>读出的数据在寄存器中缓存一拍才能返回给</a:t>
            </a:r>
            <a:r>
              <a:rPr lang="en-US" altLang="zh-CN" dirty="0"/>
              <a:t>CPU</a:t>
            </a:r>
            <a:r>
              <a:rPr lang="zh-CN" altLang="en-US" dirty="0"/>
              <a:t>核。并流水化以避免额外阻塞。</a:t>
            </a:r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针对双发射。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核会同时发出两个</a:t>
            </a:r>
            <a:r>
              <a:rPr lang="en-US" altLang="zh-CN" dirty="0" err="1"/>
              <a:t>DCache</a:t>
            </a:r>
            <a:r>
              <a:rPr lang="zh-CN" altLang="en-US" dirty="0"/>
              <a:t>请求，在这种情况下，</a:t>
            </a:r>
            <a:r>
              <a:rPr lang="en-US" altLang="zh-CN" dirty="0" err="1"/>
              <a:t>DCache</a:t>
            </a:r>
            <a:r>
              <a:rPr lang="zh-CN" altLang="en-US" dirty="0"/>
              <a:t>总是同时接收两个请求，在内部进行处理。对两个相同操作（</a:t>
            </a:r>
            <a:r>
              <a:rPr lang="en-US" altLang="zh-CN" dirty="0"/>
              <a:t>2</a:t>
            </a:r>
            <a:r>
              <a:rPr lang="zh-CN" altLang="en-US" dirty="0"/>
              <a:t>读</a:t>
            </a:r>
            <a:r>
              <a:rPr lang="en-US" altLang="zh-CN" dirty="0"/>
              <a:t>/2</a:t>
            </a:r>
            <a:r>
              <a:rPr lang="zh-CN" altLang="en-US" dirty="0"/>
              <a:t>写）的且处于同一</a:t>
            </a:r>
            <a:r>
              <a:rPr lang="en-US" altLang="zh-CN" dirty="0"/>
              <a:t>Cache</a:t>
            </a:r>
            <a:r>
              <a:rPr lang="zh-CN" altLang="en-US" dirty="0"/>
              <a:t>行的请求，</a:t>
            </a:r>
            <a:r>
              <a:rPr lang="en-US" altLang="zh-CN" dirty="0" err="1"/>
              <a:t>DCache</a:t>
            </a:r>
            <a:r>
              <a:rPr lang="zh-CN" altLang="en-US" dirty="0"/>
              <a:t>可以并行执行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预取器</a:t>
            </a:r>
            <a:endParaRPr lang="en-US" altLang="zh-CN" dirty="0"/>
          </a:p>
          <a:p>
            <a:r>
              <a:rPr lang="zh-CN" altLang="en-US" dirty="0"/>
              <a:t>我们猜测当一个</a:t>
            </a:r>
            <a:r>
              <a:rPr lang="en-US" altLang="zh-CN" dirty="0"/>
              <a:t>Cache</a:t>
            </a:r>
            <a:r>
              <a:rPr lang="zh-CN" altLang="en-US" dirty="0"/>
              <a:t>行缺失后，</a:t>
            </a:r>
            <a:r>
              <a:rPr lang="en-US" altLang="zh-CN" dirty="0"/>
              <a:t>Cache</a:t>
            </a:r>
            <a:r>
              <a:rPr lang="zh-CN" altLang="en-US" dirty="0"/>
              <a:t>很可能在不久后请求下一个</a:t>
            </a:r>
            <a:r>
              <a:rPr lang="en-US" altLang="zh-CN" dirty="0"/>
              <a:t>Cache</a:t>
            </a:r>
            <a:r>
              <a:rPr lang="zh-CN" altLang="en-US" dirty="0"/>
              <a:t>行。于是我们（几乎总是）预先取回下一个</a:t>
            </a:r>
            <a:r>
              <a:rPr lang="en-US" altLang="zh-CN" dirty="0"/>
              <a:t>Cache</a:t>
            </a:r>
            <a:r>
              <a:rPr lang="zh-CN" altLang="en-US" dirty="0"/>
              <a:t>行的数据，存在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OS</a:t>
            </a:r>
            <a:r>
              <a:rPr lang="zh-CN" altLang="en-US" sz="2400" dirty="0"/>
              <a:t>适配</a:t>
            </a:r>
          </a:p>
        </p:txBody>
      </p:sp>
      <p:sp>
        <p:nvSpPr>
          <p:cNvPr id="3" name="išľíďè"/>
          <p:cNvSpPr/>
          <p:nvPr/>
        </p:nvSpPr>
        <p:spPr bwMode="auto">
          <a:xfrm>
            <a:off x="894715" y="1358265"/>
            <a:ext cx="4119245" cy="429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由于时间原因，我们只尝试了启动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PMON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为了启动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pmon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，我们在初赛实现的指令集的基础上添加了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branch likely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指令（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条）、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MOVN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MOVZ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TLBWR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TLBWI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TLBP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TLBR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指令。其中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指令实现了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Index Invalid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Hit Invalid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Index Writeback Invalid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Hit Writeback Invalid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四种功能。</a:t>
            </a:r>
          </a:p>
        </p:txBody>
      </p:sp>
      <p:pic>
        <p:nvPicPr>
          <p:cNvPr id="5" name="图片 4" descr="2TKK6_O0[QM8EY_O@5%~Q8D"/>
          <p:cNvPicPr>
            <a:picLocks noChangeAspect="1"/>
          </p:cNvPicPr>
          <p:nvPr/>
        </p:nvPicPr>
        <p:blipFill>
          <a:blip r:embed="rId3"/>
          <a:srcRect r="516" b="2294"/>
          <a:stretch>
            <a:fillRect/>
          </a:stretch>
        </p:blipFill>
        <p:spPr>
          <a:xfrm>
            <a:off x="5318760" y="1358265"/>
            <a:ext cx="6121400" cy="2866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3665" y="4874260"/>
            <a:ext cx="6692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最终，我们的设计在运行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PMON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时可以成功打印出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PMON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版本信息，但是在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NAND DETE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阶段显示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”NO NAND device found”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，导致最终没能进入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PMON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命令行。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实现的指令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9340" y="1299210"/>
            <a:ext cx="9326880" cy="535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我们的设计一共实现了 </a:t>
            </a:r>
            <a:r>
              <a:rPr lang="en-US" altLang="zh-CN"/>
              <a:t>77 </a:t>
            </a:r>
            <a:r>
              <a:rPr lang="zh-CN" altLang="en-US"/>
              <a:t>条指令</a:t>
            </a:r>
          </a:p>
          <a:p>
            <a:pPr algn="l"/>
            <a:r>
              <a:rPr lang="zh-CN" altLang="en-US"/>
              <a:t>算术运算指令：</a:t>
            </a:r>
          </a:p>
          <a:p>
            <a:pPr algn="l"/>
            <a:r>
              <a:rPr lang="en-US" altLang="zh-CN"/>
              <a:t>ADD ADDI ADDU ADDIU SUB SUBU SLT SLTI SLTU SLTIU DIV DIVU MUL MULT MULTU</a:t>
            </a:r>
          </a:p>
          <a:p>
            <a:pPr algn="l"/>
            <a:r>
              <a:rPr lang="zh-CN" altLang="en-US"/>
              <a:t>逻辑运算指令：</a:t>
            </a:r>
          </a:p>
          <a:p>
            <a:pPr algn="l"/>
            <a:r>
              <a:rPr lang="en-US" altLang="zh-CN"/>
              <a:t>AND ANDI LUI NOR OR ORI XOR XORI</a:t>
            </a:r>
          </a:p>
          <a:p>
            <a:pPr algn="l"/>
            <a:r>
              <a:rPr lang="zh-CN" altLang="en-US"/>
              <a:t>移位指令：</a:t>
            </a:r>
          </a:p>
          <a:p>
            <a:pPr algn="l"/>
            <a:r>
              <a:rPr lang="en-US" altLang="zh-CN"/>
              <a:t>SLL SLLV SRA SRAV SRL SRLV</a:t>
            </a:r>
          </a:p>
          <a:p>
            <a:pPr algn="l"/>
            <a:r>
              <a:rPr lang="zh-CN" altLang="en-US"/>
              <a:t>分支跳转指令：</a:t>
            </a:r>
          </a:p>
          <a:p>
            <a:pPr algn="l"/>
            <a:r>
              <a:rPr lang="en-US" altLang="zh-CN"/>
              <a:t>BEQ BNE BGEZ BGTZ BLEZ BLTZ BLTZAL BGEZAL BEQL BGEZALL BGEZL BGTZL BLEZL BLTZALL</a:t>
            </a:r>
          </a:p>
          <a:p>
            <a:pPr algn="l"/>
            <a:r>
              <a:rPr lang="en-US" altLang="zh-CN"/>
              <a:t>BLTZL BNEL J JAL JR JALR </a:t>
            </a:r>
          </a:p>
          <a:p>
            <a:pPr algn="l"/>
            <a:r>
              <a:rPr lang="zh-CN" altLang="en-US"/>
              <a:t>数据移动指令：</a:t>
            </a:r>
          </a:p>
          <a:p>
            <a:pPr algn="l"/>
            <a:r>
              <a:rPr lang="en-US" altLang="zh-CN"/>
              <a:t>MFHI MFLO MTHI MTLO MOVN MOVZ</a:t>
            </a:r>
          </a:p>
          <a:p>
            <a:pPr algn="l"/>
            <a:r>
              <a:rPr lang="zh-CN" altLang="en-US"/>
              <a:t>访存指令：</a:t>
            </a:r>
          </a:p>
          <a:p>
            <a:pPr algn="l"/>
            <a:r>
              <a:rPr lang="en-US" altLang="zh-CN"/>
              <a:t>LB LBU LH LHU LW LWL LWR SB SH SW SWL SWR</a:t>
            </a:r>
          </a:p>
          <a:p>
            <a:pPr algn="l"/>
            <a:r>
              <a:rPr lang="zh-CN" altLang="en-US"/>
              <a:t>自陷指令：</a:t>
            </a:r>
          </a:p>
          <a:p>
            <a:pPr algn="l"/>
            <a:r>
              <a:rPr lang="en-US" altLang="zh-CN"/>
              <a:t>SYSCALL BREAK</a:t>
            </a:r>
          </a:p>
          <a:p>
            <a:pPr algn="l"/>
            <a:r>
              <a:rPr lang="zh-CN" altLang="en-US"/>
              <a:t>特权指令：</a:t>
            </a:r>
          </a:p>
          <a:p>
            <a:pPr algn="l"/>
            <a:r>
              <a:rPr lang="en-US" altLang="zh-CN"/>
              <a:t>ERET MFC0 MTC0 TLBP TLBR TLBWI TLBWR CACHE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实现的</a:t>
            </a:r>
            <a:r>
              <a:rPr lang="en-US" altLang="zh-CN" sz="2400" dirty="0"/>
              <a:t>CP0</a:t>
            </a:r>
            <a:r>
              <a:rPr lang="zh-CN" altLang="en-US" sz="2400" dirty="0"/>
              <a:t>寄存器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9340" y="1299210"/>
            <a:ext cx="4183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我们的设计一共实现了 </a:t>
            </a:r>
            <a:r>
              <a:rPr lang="en-US" altLang="zh-CN"/>
              <a:t>17 </a:t>
            </a:r>
            <a:r>
              <a:rPr lang="zh-CN" altLang="en-US"/>
              <a:t>个</a:t>
            </a:r>
            <a:r>
              <a:rPr lang="en-US" altLang="zh-CN"/>
              <a:t>Cp0</a:t>
            </a:r>
            <a:r>
              <a:rPr lang="zh-CN" altLang="en-US"/>
              <a:t>寄存器</a:t>
            </a:r>
          </a:p>
          <a:p>
            <a:pPr algn="l"/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742055" y="1722755"/>
          <a:ext cx="3225800" cy="4871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Reg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Sel.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Random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EntryLo0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EntryLo1</a:t>
                      </a:r>
                      <a:endParaRPr lang="zh-CN" altLang="en-US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PageMask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Wired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BadVAddr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EntryHi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Compare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Cause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EPC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PRID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Config0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Config1</a:t>
                      </a:r>
                    </a:p>
                  </a:txBody>
                  <a:tcPr marL="177800" marR="177800" marT="6350" marB="635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实现的例外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9340" y="1299210"/>
            <a:ext cx="361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我们的设计一共实现了 </a:t>
            </a:r>
            <a:r>
              <a:rPr lang="en-US" altLang="zh-CN"/>
              <a:t>11 </a:t>
            </a:r>
            <a:r>
              <a:rPr lang="zh-CN" altLang="en-US"/>
              <a:t>种例外</a:t>
            </a:r>
          </a:p>
          <a:p>
            <a:pPr algn="l"/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985010" y="1904365"/>
          <a:ext cx="7996555" cy="40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9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12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riority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Mnemonic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Exception Code Value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Interrupt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AdEL_i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Address error exception (instruction fetch)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TLBL_i</a:t>
                      </a:r>
                      <a:endParaRPr lang="zh-CN" altLang="en-US" sz="1000" spc="6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TLB exception ( instruction fetch)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Coprocessor Unusable exception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Reserved instruction exception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Overflow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Arithmetic Overflow exception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Syscall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Syscall exception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Break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Breakpoint exception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AdE_d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or 5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Address error exception (load or </a:t>
                      </a: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</a:t>
                      </a: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TLB_d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or 3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TLB exception (load </a:t>
                      </a: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 store</a:t>
                      </a: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TLB_Mod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spc="6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TLB modification exception</a:t>
                      </a: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246" y="-2694664"/>
            <a:ext cx="6858002" cy="12237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6290" y="2413337"/>
            <a:ext cx="9644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94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Q&amp;A</a:t>
            </a:r>
            <a:endParaRPr lang="zh-CN" altLang="en-US" sz="6000" b="1" spc="394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99607" y="4332157"/>
            <a:ext cx="570769" cy="27052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381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开发日程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291173" y="3956231"/>
            <a:ext cx="7025951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501100" y="3413888"/>
            <a:ext cx="69980" cy="584331"/>
            <a:chOff x="1175656" y="3382345"/>
            <a:chExt cx="93306" cy="779108"/>
          </a:xfrm>
        </p:grpSpPr>
        <p:sp>
          <p:nvSpPr>
            <p:cNvPr id="6" name="椭圆 5"/>
            <p:cNvSpPr/>
            <p:nvPr/>
          </p:nvSpPr>
          <p:spPr>
            <a:xfrm>
              <a:off x="1175656" y="4068147"/>
              <a:ext cx="93306" cy="933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1222311" y="3382345"/>
              <a:ext cx="0" cy="6858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287760" y="3162656"/>
            <a:ext cx="69980" cy="834505"/>
            <a:chOff x="2006080" y="3048780"/>
            <a:chExt cx="93306" cy="1112673"/>
          </a:xfrm>
        </p:grpSpPr>
        <p:sp>
          <p:nvSpPr>
            <p:cNvPr id="9" name="椭圆 8"/>
            <p:cNvSpPr/>
            <p:nvPr/>
          </p:nvSpPr>
          <p:spPr>
            <a:xfrm>
              <a:off x="2006080" y="4068147"/>
              <a:ext cx="93306" cy="933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2052735" y="3048780"/>
              <a:ext cx="0" cy="101936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2260548" y="3996958"/>
            <a:ext cx="563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4">
                    <a:lumMod val="75000"/>
                  </a:schemeClr>
                </a:solidFill>
              </a:rPr>
              <a:t>5.28</a:t>
            </a:r>
            <a:endParaRPr lang="zh-CN" altLang="en-US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98275" y="4027899"/>
            <a:ext cx="563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4">
                    <a:lumMod val="75000"/>
                  </a:schemeClr>
                </a:solidFill>
              </a:rPr>
              <a:t>6.6</a:t>
            </a:r>
            <a:endParaRPr lang="zh-CN" altLang="en-US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17023" y="3405793"/>
            <a:ext cx="69980" cy="584331"/>
            <a:chOff x="1175656" y="3382345"/>
            <a:chExt cx="93306" cy="779108"/>
          </a:xfrm>
        </p:grpSpPr>
        <p:sp>
          <p:nvSpPr>
            <p:cNvPr id="20" name="椭圆 19"/>
            <p:cNvSpPr/>
            <p:nvPr/>
          </p:nvSpPr>
          <p:spPr>
            <a:xfrm>
              <a:off x="1175656" y="4068147"/>
              <a:ext cx="93306" cy="933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1222311" y="3382345"/>
              <a:ext cx="0" cy="6858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290083" y="3405795"/>
            <a:ext cx="69980" cy="584331"/>
            <a:chOff x="1175656" y="3382345"/>
            <a:chExt cx="93306" cy="779108"/>
          </a:xfrm>
        </p:grpSpPr>
        <p:sp>
          <p:nvSpPr>
            <p:cNvPr id="23" name="椭圆 22"/>
            <p:cNvSpPr/>
            <p:nvPr/>
          </p:nvSpPr>
          <p:spPr>
            <a:xfrm>
              <a:off x="1175656" y="4068147"/>
              <a:ext cx="93306" cy="933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1222311" y="3382345"/>
              <a:ext cx="0" cy="6858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255440" y="3149720"/>
            <a:ext cx="69980" cy="834505"/>
            <a:chOff x="2006080" y="3048780"/>
            <a:chExt cx="93306" cy="1112673"/>
          </a:xfrm>
        </p:grpSpPr>
        <p:sp>
          <p:nvSpPr>
            <p:cNvPr id="26" name="椭圆 25"/>
            <p:cNvSpPr/>
            <p:nvPr/>
          </p:nvSpPr>
          <p:spPr>
            <a:xfrm>
              <a:off x="2006080" y="4068147"/>
              <a:ext cx="93306" cy="933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2052735" y="3048780"/>
              <a:ext cx="0" cy="101936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8145655" y="3150981"/>
            <a:ext cx="69980" cy="834505"/>
            <a:chOff x="2006080" y="3048780"/>
            <a:chExt cx="93306" cy="1112673"/>
          </a:xfrm>
        </p:grpSpPr>
        <p:sp>
          <p:nvSpPr>
            <p:cNvPr id="29" name="椭圆 28"/>
            <p:cNvSpPr/>
            <p:nvPr/>
          </p:nvSpPr>
          <p:spPr>
            <a:xfrm>
              <a:off x="2006080" y="4068147"/>
              <a:ext cx="93306" cy="933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2052735" y="3048780"/>
              <a:ext cx="0" cy="101936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3739369" y="4018116"/>
            <a:ext cx="563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4">
                    <a:lumMod val="75000"/>
                  </a:schemeClr>
                </a:solidFill>
              </a:rPr>
              <a:t>6.19</a:t>
            </a:r>
            <a:endParaRPr lang="zh-CN" altLang="en-US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55632" y="3997445"/>
            <a:ext cx="5519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4">
                    <a:lumMod val="75000"/>
                  </a:schemeClr>
                </a:solidFill>
              </a:rPr>
              <a:t>7.30</a:t>
            </a:r>
            <a:endParaRPr lang="zh-CN" altLang="en-US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69106" y="3996958"/>
            <a:ext cx="563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4">
                    <a:lumMod val="75000"/>
                  </a:schemeClr>
                </a:solidFill>
              </a:rPr>
              <a:t>8.14</a:t>
            </a:r>
            <a:endParaRPr lang="zh-CN" altLang="en-US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45564" y="3996471"/>
            <a:ext cx="563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4">
                    <a:lumMod val="75000"/>
                  </a:schemeClr>
                </a:solidFill>
              </a:rPr>
              <a:t>8.16</a:t>
            </a:r>
            <a:endParaRPr lang="zh-CN" altLang="en-US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425316" y="3662968"/>
            <a:ext cx="69980" cy="333971"/>
            <a:chOff x="5941399" y="3714452"/>
            <a:chExt cx="93306" cy="445294"/>
          </a:xfrm>
        </p:grpSpPr>
        <p:sp>
          <p:nvSpPr>
            <p:cNvPr id="38" name="椭圆 37"/>
            <p:cNvSpPr/>
            <p:nvPr/>
          </p:nvSpPr>
          <p:spPr>
            <a:xfrm>
              <a:off x="5941399" y="4066440"/>
              <a:ext cx="93306" cy="933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5988054" y="3714452"/>
              <a:ext cx="0" cy="35198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6280600" y="4002010"/>
            <a:ext cx="563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4">
                    <a:lumMod val="75000"/>
                  </a:schemeClr>
                </a:solidFill>
              </a:rPr>
              <a:t>8.13</a:t>
            </a:r>
            <a:endParaRPr lang="zh-CN" altLang="en-US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9794" y="3168124"/>
            <a:ext cx="1995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单发射</a:t>
            </a:r>
            <a:r>
              <a:rPr lang="en-US" altLang="zh-CN" sz="1100" dirty="0"/>
              <a:t>CPU</a:t>
            </a:r>
            <a:r>
              <a:rPr lang="zh-CN" altLang="en-US" sz="1100" dirty="0"/>
              <a:t>功能测试通过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501100" y="2901044"/>
            <a:ext cx="1995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添加</a:t>
            </a:r>
            <a:r>
              <a:rPr lang="en-US" altLang="zh-CN" sz="1100" dirty="0"/>
              <a:t>cache</a:t>
            </a:r>
            <a:r>
              <a:rPr lang="zh-CN" altLang="en-US" sz="1100" dirty="0"/>
              <a:t>，通过性能测试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329464" y="3188478"/>
            <a:ext cx="1995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开始双发射</a:t>
            </a:r>
            <a:r>
              <a:rPr lang="en-US" altLang="zh-CN" sz="1100" dirty="0"/>
              <a:t>CPU</a:t>
            </a:r>
            <a:r>
              <a:rPr lang="zh-CN" altLang="en-US" sz="1100" dirty="0"/>
              <a:t>设计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464349" y="2921568"/>
            <a:ext cx="2227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双发射</a:t>
            </a:r>
            <a:r>
              <a:rPr lang="en-US" altLang="zh-CN" sz="1100" dirty="0"/>
              <a:t>CPU</a:t>
            </a:r>
            <a:r>
              <a:rPr lang="zh-CN" altLang="en-US" sz="1100" dirty="0"/>
              <a:t>通过功能</a:t>
            </a:r>
            <a:r>
              <a:rPr lang="en-US" altLang="zh-CN" sz="1100" dirty="0"/>
              <a:t>/</a:t>
            </a:r>
            <a:r>
              <a:rPr lang="zh-CN" altLang="en-US" sz="1100" dirty="0"/>
              <a:t>性能测试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416162" y="3405793"/>
            <a:ext cx="2227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双发射</a:t>
            </a:r>
            <a:r>
              <a:rPr lang="en-US" altLang="zh-CN" sz="1100" dirty="0"/>
              <a:t>CPU</a:t>
            </a:r>
            <a:r>
              <a:rPr lang="zh-CN" altLang="en-US" sz="1100" dirty="0"/>
              <a:t>添加</a:t>
            </a:r>
            <a:r>
              <a:rPr lang="en-US" altLang="zh-CN" sz="1100" dirty="0"/>
              <a:t>TLB</a:t>
            </a:r>
            <a:r>
              <a:rPr lang="zh-CN" altLang="en-US" sz="1100" dirty="0"/>
              <a:t>相关内容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777942" y="2888110"/>
            <a:ext cx="146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最终提交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86867" y="3041426"/>
            <a:ext cx="1461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添加</a:t>
            </a:r>
            <a:r>
              <a:rPr lang="en-US" altLang="zh-CN" sz="1100" dirty="0"/>
              <a:t>branch-likely</a:t>
            </a:r>
            <a:r>
              <a:rPr lang="zh-CN" altLang="en-US" sz="1100" dirty="0"/>
              <a:t>、条件</a:t>
            </a:r>
            <a:r>
              <a:rPr lang="en-US" altLang="zh-CN" sz="1100" dirty="0"/>
              <a:t>mov</a:t>
            </a:r>
            <a:r>
              <a:rPr lang="zh-CN" altLang="en-US" sz="1100" dirty="0"/>
              <a:t>等指令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246" y="-2694664"/>
            <a:ext cx="6858002" cy="12237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6290" y="2413337"/>
            <a:ext cx="9644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94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THANKS</a:t>
            </a:r>
            <a:endParaRPr lang="zh-CN" altLang="en-US" sz="6000" b="1" spc="394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99607" y="4332157"/>
            <a:ext cx="570769" cy="27052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išľíďè"/>
          <p:cNvSpPr/>
          <p:nvPr/>
        </p:nvSpPr>
        <p:spPr bwMode="auto">
          <a:xfrm>
            <a:off x="2016056" y="2394445"/>
            <a:ext cx="7397066" cy="248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342900" lvl="0" indent="-34290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双发射静态七级流水，实现了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77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条指令、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CP0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寄存器、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种例外。包含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TLB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2000" dirty="0"/>
              <a:t>支持可变页大小配置。 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lvl="0" indent="-34290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AXI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接口与外界交互。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CPU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路组相联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8KB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icache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及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路组相联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8KB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dcache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，采用写回，按写分配的策略。针对性能测试访存模式和双发射进行了优化。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SoC</a:t>
            </a:r>
            <a:r>
              <a:rPr lang="zh-CN" altLang="en-US" sz="2400" dirty="0"/>
              <a:t>系统概述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性能测试结果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1649730"/>
            <a:ext cx="10523220" cy="447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流水线结构设计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9876" y="5308845"/>
            <a:ext cx="813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CPU 采用双发射静态七级流水结构，流水线分为 preIF、IF、ID、EXE、preMEM、MEM、WB 七级。区别于传统的五级流水线结构，我们的设计将取指和访存都划分为两级流水，将请求和响应分开，以实现理想情况下无阻塞流水线，同时可以获得更高主频。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4" y="1195010"/>
            <a:ext cx="7148945" cy="4004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取指模块设计</a:t>
            </a:r>
          </a:p>
        </p:txBody>
      </p:sp>
      <p:sp>
        <p:nvSpPr>
          <p:cNvPr id="3" name="išľíďè"/>
          <p:cNvSpPr/>
          <p:nvPr/>
        </p:nvSpPr>
        <p:spPr bwMode="auto">
          <a:xfrm>
            <a:off x="1337292" y="2002243"/>
            <a:ext cx="5053569" cy="36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取指部分由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preIF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PC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、转移目标地址、例外入口地址，生成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nextPC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，向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icache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发起请求。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与传统结构中一次请求取一条指令不同，这里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icache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将会返回请求地址所在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行中，从请求地址到该行结束的所有指令。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接到指令后，将其存入环形缓冲队列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Inst FIFO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。之后由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发射模块进行判断和发射。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87" y="1253987"/>
            <a:ext cx="3352800" cy="510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双发射设计</a:t>
            </a:r>
          </a:p>
        </p:txBody>
      </p:sp>
      <p:sp>
        <p:nvSpPr>
          <p:cNvPr id="3" name="išľíďè"/>
          <p:cNvSpPr/>
          <p:nvPr/>
        </p:nvSpPr>
        <p:spPr bwMode="auto">
          <a:xfrm>
            <a:off x="2125797" y="2026600"/>
            <a:ext cx="7236863" cy="343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Inst FIFO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只要没满，就可以一直向后取指，但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发射时一拍最多只能发射两条指令。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会对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FIFO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队首的两条指令进行预译码，判断指令类型和相关情况。对于转移指令，保证它和对应的延迟槽指令一起发出；如果转移指令处于第二条指令的位置上，则这拍只发射第一条指令，第二条指令填充一个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。如果判断有其他无法一起发射的情况也做相同处理。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判断可以发射后，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将两条指令送到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，同时也将预译码信息传入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进行进一步的详细译码。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乘法器设计</a:t>
            </a:r>
          </a:p>
        </p:txBody>
      </p:sp>
      <p:sp>
        <p:nvSpPr>
          <p:cNvPr id="3" name="išľíďè"/>
          <p:cNvSpPr/>
          <p:nvPr/>
        </p:nvSpPr>
        <p:spPr bwMode="auto">
          <a:xfrm>
            <a:off x="1125220" y="2071370"/>
            <a:ext cx="3788410" cy="343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乘法器采用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Booth 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位乘算法和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层华莱士树实现，将乘数扩展符号位至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33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位以同时完成有符号乘法和无符号乘法。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乘数在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阶段输入乘法器，在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preMEM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阶段得到乘法结果，写入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HI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寄存器。乘法指令可以全流水完成。</a:t>
            </a: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6"/>
          <p:cNvPicPr/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083945"/>
            <a:ext cx="6134735" cy="519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35" y="623728"/>
            <a:ext cx="54961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除法器设计</a:t>
            </a:r>
          </a:p>
        </p:txBody>
      </p:sp>
      <p:sp>
        <p:nvSpPr>
          <p:cNvPr id="3" name="išľíďè"/>
          <p:cNvSpPr/>
          <p:nvPr/>
        </p:nvSpPr>
        <p:spPr bwMode="auto">
          <a:xfrm>
            <a:off x="1022985" y="1832610"/>
            <a:ext cx="3788410" cy="343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除法器采取迭代的策略，需要34个周期完成32位数的除法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在第1个周期，将有符号数转化为无符号数并存到寄存器中，第2至33周期，采用恢复余数法和一位试商逐位完成除法运算，第34周期确定符号，完成计算。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执行级在除法运行过程中需要阻塞，等待除法完成后继续执行。</a:t>
            </a:r>
          </a:p>
        </p:txBody>
      </p:sp>
      <p:pic>
        <p:nvPicPr>
          <p:cNvPr id="5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5" y="1491615"/>
            <a:ext cx="5855970" cy="475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06,&quot;width&quot;:686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5d56fd-e0b8-4dc1-8884-4df12395166f}"/>
  <p:tag name="TABLE_ENDDRAG_ORIGIN_RECT" val="254*381"/>
  <p:tag name="TABLE_ENDDRAG_RECT" val="473*130*254*381"/>
  <p:tag name="TABLE_AUTOADJUST_FLAG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8bb841b-c99e-4aaa-8aac-d0118d31d0fd}"/>
  <p:tag name="TABLE_ENDDRAG_ORIGIN_RECT" val="629*318"/>
  <p:tag name="TABLE_ENDDRAG_RECT" val="263*165*629*318"/>
  <p:tag name="TABLE_AUTOADJUST_FLAG" val="1"/>
</p:tagLst>
</file>

<file path=ppt/theme/theme1.xml><?xml version="1.0" encoding="utf-8"?>
<a:theme xmlns:a="http://schemas.openxmlformats.org/drawingml/2006/main" name="千图网海量PPT模板www.58pic.com ​​">
  <a:themeElements>
    <a:clrScheme name="自定义 26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E6BE16"/>
      </a:accent1>
      <a:accent2>
        <a:srgbClr val="3F3F3F"/>
      </a:accent2>
      <a:accent3>
        <a:srgbClr val="E6BE16"/>
      </a:accent3>
      <a:accent4>
        <a:srgbClr val="3F3F3F"/>
      </a:accent4>
      <a:accent5>
        <a:srgbClr val="E6BE16"/>
      </a:accent5>
      <a:accent6>
        <a:srgbClr val="3F3F3F"/>
      </a:accent6>
      <a:hlink>
        <a:srgbClr val="69A020"/>
      </a:hlink>
      <a:folHlink>
        <a:srgbClr val="8C8C8C"/>
      </a:folHlink>
    </a:clrScheme>
    <a:fontScheme name="lboj3jrs">
      <a:majorFont>
        <a:latin typeface="字魂35号-经典雅黑"/>
        <a:ea typeface="字魂35号-经典雅黑"/>
        <a:cs typeface=""/>
      </a:majorFont>
      <a:minorFont>
        <a:latin typeface="字魂35号-经典雅黑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1654</Words>
  <Application>Microsoft Office PowerPoint</Application>
  <PresentationFormat>宽屏</PresentationFormat>
  <Paragraphs>242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微软雅黑</vt:lpstr>
      <vt:lpstr>字魂35号-经典雅黑</vt:lpstr>
      <vt:lpstr>Arial</vt:lpstr>
      <vt:lpstr>千图网海量PPT模板www.58pic.com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217</dc:title>
  <dc:creator/>
  <cp:lastModifiedBy>俊亮 吴</cp:lastModifiedBy>
  <cp:revision>345</cp:revision>
  <dcterms:created xsi:type="dcterms:W3CDTF">2018-04-10T04:31:00Z</dcterms:created>
  <dcterms:modified xsi:type="dcterms:W3CDTF">2021-08-18T13:46:21Z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