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52"/>
  </p:notesMasterIdLst>
  <p:handoutMasterIdLst>
    <p:handoutMasterId r:id="rId53"/>
  </p:handoutMasterIdLst>
  <p:sldIdLst>
    <p:sldId id="323" r:id="rId7"/>
    <p:sldId id="272" r:id="rId8"/>
    <p:sldId id="362" r:id="rId9"/>
    <p:sldId id="305" r:id="rId10"/>
    <p:sldId id="445" r:id="rId11"/>
    <p:sldId id="340" r:id="rId12"/>
    <p:sldId id="448" r:id="rId13"/>
    <p:sldId id="451" r:id="rId14"/>
    <p:sldId id="452" r:id="rId15"/>
    <p:sldId id="394" r:id="rId16"/>
    <p:sldId id="395" r:id="rId17"/>
    <p:sldId id="307" r:id="rId18"/>
    <p:sldId id="446" r:id="rId19"/>
    <p:sldId id="447" r:id="rId20"/>
    <p:sldId id="310" r:id="rId21"/>
    <p:sldId id="341" r:id="rId22"/>
    <p:sldId id="342" r:id="rId23"/>
    <p:sldId id="344" r:id="rId24"/>
    <p:sldId id="345" r:id="rId25"/>
    <p:sldId id="347" r:id="rId26"/>
    <p:sldId id="453" r:id="rId27"/>
    <p:sldId id="363" r:id="rId28"/>
    <p:sldId id="276" r:id="rId29"/>
    <p:sldId id="470" r:id="rId30"/>
    <p:sldId id="471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67" r:id="rId45"/>
    <p:sldId id="468" r:id="rId46"/>
    <p:sldId id="469" r:id="rId47"/>
    <p:sldId id="428" r:id="rId48"/>
    <p:sldId id="472" r:id="rId49"/>
    <p:sldId id="473" r:id="rId50"/>
    <p:sldId id="324" r:id="rId5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FF9900"/>
    <a:srgbClr val="FFCC00"/>
    <a:srgbClr val="969696"/>
    <a:srgbClr val="0099FF"/>
    <a:srgbClr val="EAEAEA"/>
    <a:srgbClr val="C0C0C0"/>
    <a:srgbClr val="66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2" autoAdjust="0"/>
    <p:restoredTop sz="93290" autoAdjust="0"/>
  </p:normalViewPr>
  <p:slideViewPr>
    <p:cSldViewPr showGuides="1">
      <p:cViewPr varScale="1">
        <p:scale>
          <a:sx n="103" d="100"/>
          <a:sy n="103" d="100"/>
        </p:scale>
        <p:origin x="-1176" y="-84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45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9954748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1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650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14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15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zh-CN" dirty="0"/>
              <a:t>抽象的过程是从特殊到一般的过程  上层概念是下层概念的抽象 下层概念是上层概念的精化和细化</a:t>
            </a:r>
          </a:p>
          <a:p>
            <a:pPr lvl="0" eaLnBrk="1" hangingPunct="1"/>
            <a:r>
              <a:rPr lang="zh-CN" altLang="zh-CN" dirty="0"/>
              <a:t>模块化：分而治之，把复杂问题分解开解决  最终实现高内聚、低耦合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16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17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18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19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2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20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21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68246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22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23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24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02006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25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46985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26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38453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27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17362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28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77420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29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6866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3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30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1674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31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006586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32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988459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33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825217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34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90054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35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096529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36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592472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37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634637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38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20501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39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6096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40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44960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41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89964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42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43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000000"/>
                </a:solidFill>
              </a:rPr>
              <a:t>44</a:t>
            </a:fld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89964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45</a:t>
            </a:fld>
            <a:endParaRPr lang="en-US" altLang="zh-CN" sz="1200" dirty="0"/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02949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66606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7538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fld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162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  <a:t>‹#›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  <a:t>‹#›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  <a:t>‹#›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  <a:t>‹#›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  <a:t>‹#›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  <a:t>‹#›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  <a:t>‹#›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  <a:t>‹#›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  <a:t>‹#›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  <a:t>‹#›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  <a:t>‹#›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000000"/>
                </a:solidFill>
              </a:rPr>
              <a:t>‹#›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400" dirty="0"/>
              <a:t>‹#›</a:t>
            </a:fld>
            <a:endParaRPr lang="en-US" altLang="zh-CN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/>
          <p:nvPr/>
        </p:nvSpPr>
        <p:spPr>
          <a:xfrm>
            <a:off x="709295" y="1655445"/>
            <a:ext cx="750125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4400" dirty="0" smtClean="0">
                <a:solidFill>
                  <a:srgbClr val="EAEAEA"/>
                </a:solidFill>
              </a:rPr>
              <a:t>STC-NWSUAF</a:t>
            </a:r>
            <a:r>
              <a:rPr lang="zh-CN" altLang="en-US" sz="4400" dirty="0" smtClean="0">
                <a:solidFill>
                  <a:srgbClr val="EAEAEA"/>
                </a:solidFill>
              </a:rPr>
              <a:t>有点东西平台</a:t>
            </a:r>
          </a:p>
        </p:txBody>
      </p:sp>
      <p:sp>
        <p:nvSpPr>
          <p:cNvPr id="11" name="文本框 1"/>
          <p:cNvSpPr txBox="1"/>
          <p:nvPr/>
        </p:nvSpPr>
        <p:spPr>
          <a:xfrm>
            <a:off x="334645" y="5624830"/>
            <a:ext cx="5485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sym typeface="+mn-ea"/>
              </a:rPr>
              <a:t>组长：张晨</a:t>
            </a:r>
            <a:endParaRPr kumimoji="0" lang="zh-CN" altLang="en-US" sz="1800" b="0" i="0" u="none" strike="noStrike" kern="1200" cap="none" spc="0" normalizeH="0" baseline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buNone/>
            </a:pPr>
            <a:r>
              <a:rPr lang="zh-CN" altLang="en-US" sz="180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sym typeface="+mn-ea"/>
              </a:rPr>
              <a:t>组员：田靓靓 边策 刘童 庄异凡 李姿萱 吴应福</a:t>
            </a:r>
            <a:endParaRPr kumimoji="0" lang="zh-CN" altLang="en-US" sz="1800" b="0" i="0" u="none" strike="noStrike" kern="1200" cap="none" spc="0" normalizeH="0" baseline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56790" y="4008120"/>
            <a:ext cx="4323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答辩人：第七组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/>
          <p:nvPr/>
        </p:nvSpPr>
        <p:spPr>
          <a:xfrm>
            <a:off x="3272155" y="332105"/>
            <a:ext cx="4918710" cy="5099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2 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57830" y="2759075"/>
            <a:ext cx="37217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bg1"/>
                </a:solidFill>
              </a:rPr>
              <a:t>需求分析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/>
          <p:nvPr/>
        </p:nvSpPr>
        <p:spPr>
          <a:xfrm>
            <a:off x="3272155" y="332105"/>
            <a:ext cx="4918710" cy="5099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2 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1560" y="2030614"/>
            <a:ext cx="576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功能结构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6146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0" r="8334" b="8359"/>
          <a:stretch>
            <a:fillRect/>
          </a:stretch>
        </p:blipFill>
        <p:spPr bwMode="auto">
          <a:xfrm>
            <a:off x="1691680" y="753305"/>
            <a:ext cx="7151414" cy="562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/>
          <p:nvPr/>
        </p:nvSpPr>
        <p:spPr>
          <a:xfrm>
            <a:off x="3272155" y="332105"/>
            <a:ext cx="4918710" cy="5099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2 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1600" y="2132856"/>
            <a:ext cx="792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总用例图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856309"/>
            <a:ext cx="4994460" cy="552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/>
          <p:nvPr/>
        </p:nvSpPr>
        <p:spPr>
          <a:xfrm>
            <a:off x="3272155" y="332105"/>
            <a:ext cx="4918710" cy="5099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2 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15616" y="2060848"/>
            <a:ext cx="576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用户用例图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930275"/>
            <a:ext cx="4249508" cy="555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7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/>
          <p:nvPr/>
        </p:nvSpPr>
        <p:spPr>
          <a:xfrm>
            <a:off x="3272155" y="332105"/>
            <a:ext cx="4918710" cy="5099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2 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19672" y="1988840"/>
            <a:ext cx="619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管理员用例图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13313" name="Picture 1" descr="C:\Users\Administrator\AppData\Roaming\Tencent\Users\1441335655\QQ\WinTemp\RichOle\H]SZ0KS@PW[8GI64{MW~@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55" y="1196752"/>
            <a:ext cx="5050312" cy="472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6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/>
          <p:cNvSpPr/>
          <p:nvPr/>
        </p:nvSpPr>
        <p:spPr>
          <a:xfrm>
            <a:off x="3272155" y="332105"/>
            <a:ext cx="4918710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400" dirty="0" smtClean="0">
                <a:solidFill>
                  <a:srgbClr val="FFFFFF"/>
                </a:solidFill>
                <a:sym typeface="+mn-ea"/>
              </a:rPr>
              <a:t>3</a:t>
            </a:r>
            <a:r>
              <a:rPr lang="zh-CN" altLang="en-US" sz="2400" dirty="0" smtClean="0">
                <a:solidFill>
                  <a:srgbClr val="FFFFFF"/>
                </a:solidFill>
                <a:sym typeface="+mn-ea"/>
              </a:rPr>
              <a:t> 概要设计</a:t>
            </a:r>
            <a:endParaRPr lang="zh-CN" altLang="en-US" sz="2400" dirty="0" smtClean="0">
              <a:solidFill>
                <a:srgbClr val="FFFFFF"/>
              </a:solidFill>
            </a:endParaRPr>
          </a:p>
        </p:txBody>
      </p:sp>
      <p:pic>
        <p:nvPicPr>
          <p:cNvPr id="2" name="Picture 38" descr="wenhuayongpinyi2_001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9935" y="4992688"/>
            <a:ext cx="1493838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108960" y="2791460"/>
            <a:ext cx="29260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dirty="0" smtClean="0">
                <a:solidFill>
                  <a:srgbClr val="FFFFFF"/>
                </a:solidFill>
                <a:sym typeface="+mn-ea"/>
              </a:rPr>
              <a:t>概要设计</a:t>
            </a:r>
            <a:endParaRPr lang="zh-CN" altLang="en-US" sz="5400"/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/>
          <p:nvPr/>
        </p:nvSpPr>
        <p:spPr>
          <a:xfrm>
            <a:off x="362585" y="1189990"/>
            <a:ext cx="1041064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dirty="0">
                <a:solidFill>
                  <a:srgbClr val="EAEAEA"/>
                </a:solidFill>
                <a:latin typeface="Arial" panose="020B0604020202020204" pitchFamily="34" charset="0"/>
              </a:rPr>
              <a:t>整</a:t>
            </a:r>
          </a:p>
          <a:p>
            <a:pPr>
              <a:spcBef>
                <a:spcPct val="50000"/>
              </a:spcBef>
            </a:pPr>
            <a:r>
              <a:rPr lang="zh-CN" altLang="en-US" sz="4800" dirty="0">
                <a:solidFill>
                  <a:srgbClr val="EAEAEA"/>
                </a:solidFill>
                <a:latin typeface="Arial" panose="020B0604020202020204" pitchFamily="34" charset="0"/>
              </a:rPr>
              <a:t>体</a:t>
            </a:r>
          </a:p>
          <a:p>
            <a:pPr>
              <a:spcBef>
                <a:spcPct val="50000"/>
              </a:spcBef>
            </a:pPr>
            <a:r>
              <a:rPr lang="zh-CN" altLang="en-US" sz="4800" dirty="0">
                <a:solidFill>
                  <a:srgbClr val="EAEAEA"/>
                </a:solidFill>
                <a:latin typeface="Arial" panose="020B0604020202020204" pitchFamily="34" charset="0"/>
              </a:rPr>
              <a:t>设</a:t>
            </a:r>
          </a:p>
          <a:p>
            <a:pPr>
              <a:spcBef>
                <a:spcPct val="50000"/>
              </a:spcBef>
            </a:pPr>
            <a:r>
              <a:rPr lang="zh-CN" altLang="en-US" sz="4800" dirty="0">
                <a:solidFill>
                  <a:srgbClr val="EAEAEA"/>
                </a:solidFill>
                <a:latin typeface="Arial" panose="020B0604020202020204" pitchFamily="34" charset="0"/>
              </a:rPr>
              <a:t>计</a:t>
            </a:r>
          </a:p>
        </p:txBody>
      </p:sp>
      <p:sp>
        <p:nvSpPr>
          <p:cNvPr id="10" name="AutoShape 2"/>
          <p:cNvSpPr/>
          <p:nvPr/>
        </p:nvSpPr>
        <p:spPr>
          <a:xfrm>
            <a:off x="3272155" y="332105"/>
            <a:ext cx="4918710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400" dirty="0" smtClean="0">
                <a:solidFill>
                  <a:srgbClr val="FFFFFF"/>
                </a:solidFill>
              </a:rPr>
              <a:t>3</a:t>
            </a:r>
            <a:r>
              <a:rPr lang="zh-CN" altLang="en-US" sz="2400" dirty="0" smtClean="0">
                <a:solidFill>
                  <a:srgbClr val="FFFFFF"/>
                </a:solidFill>
              </a:rPr>
              <a:t> 概要设计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" name="矩形 2"/>
          <p:cNvSpPr/>
          <p:nvPr/>
        </p:nvSpPr>
        <p:spPr>
          <a:xfrm>
            <a:off x="2023098" y="2420888"/>
            <a:ext cx="67253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EAEAEA"/>
                </a:solidFill>
              </a:rPr>
              <a:t>社区</a:t>
            </a:r>
            <a:r>
              <a:rPr lang="zh-CN" altLang="zh-CN" sz="2400" b="1" dirty="0" smtClean="0">
                <a:solidFill>
                  <a:srgbClr val="EAEAEA"/>
                </a:solidFill>
              </a:rPr>
              <a:t>模块</a:t>
            </a:r>
            <a:r>
              <a:rPr lang="zh-CN" altLang="en-US" sz="2400" dirty="0" smtClean="0">
                <a:solidFill>
                  <a:srgbClr val="EAEAEA"/>
                </a:solidFill>
              </a:rPr>
              <a:t>：进入社区模块，选择进入某一社区版块可进行浏览、评论、发表文章的操作，并可对喜欢的文章进行收藏和点赞操作；</a:t>
            </a:r>
            <a:endParaRPr lang="en-US" altLang="zh-CN" sz="2400" dirty="0" smtClean="0">
              <a:solidFill>
                <a:srgbClr val="EAEAEA"/>
              </a:solidFill>
            </a:endParaRPr>
          </a:p>
          <a:p>
            <a:endParaRPr lang="en-US" altLang="zh-CN" sz="2400" dirty="0" smtClean="0">
              <a:solidFill>
                <a:srgbClr val="EAEAEA"/>
              </a:solidFill>
            </a:endParaRPr>
          </a:p>
          <a:p>
            <a:r>
              <a:rPr lang="zh-CN" altLang="zh-CN" sz="2400" b="1" dirty="0" smtClean="0">
                <a:solidFill>
                  <a:srgbClr val="EAEAEA"/>
                </a:solidFill>
              </a:rPr>
              <a:t>共享模块</a:t>
            </a:r>
            <a:r>
              <a:rPr lang="zh-CN" altLang="en-US" sz="2400" dirty="0" smtClean="0">
                <a:solidFill>
                  <a:srgbClr val="EAEAEA"/>
                </a:solidFill>
              </a:rPr>
              <a:t>：进入共享模块后可以查看、下载共享资料；</a:t>
            </a:r>
            <a:endParaRPr lang="en-US" altLang="zh-CN" sz="2400" dirty="0" smtClean="0">
              <a:solidFill>
                <a:srgbClr val="EAEAEA"/>
              </a:solidFill>
            </a:endParaRPr>
          </a:p>
          <a:p>
            <a:endParaRPr lang="en-US" altLang="zh-CN" sz="2400" dirty="0">
              <a:solidFill>
                <a:srgbClr val="EAEAEA"/>
              </a:solidFill>
            </a:endParaRPr>
          </a:p>
          <a:p>
            <a:r>
              <a:rPr lang="zh-CN" altLang="zh-CN" sz="2400" b="1" dirty="0" smtClean="0">
                <a:solidFill>
                  <a:srgbClr val="EAEAEA"/>
                </a:solidFill>
              </a:rPr>
              <a:t>交易模块</a:t>
            </a:r>
            <a:r>
              <a:rPr lang="zh-CN" altLang="en-US" sz="2400" dirty="0" smtClean="0">
                <a:solidFill>
                  <a:srgbClr val="EAEAEA"/>
                </a:solidFill>
              </a:rPr>
              <a:t>：</a:t>
            </a:r>
            <a:r>
              <a:rPr lang="zh-CN" altLang="en-US" sz="2400" dirty="0">
                <a:solidFill>
                  <a:srgbClr val="EAEAEA"/>
                </a:solidFill>
              </a:rPr>
              <a:t>进入交易模块后可进行商品浏览和商品购买操作，其中包含对商品详细信息的浏览和评价已购商品的</a:t>
            </a:r>
            <a:r>
              <a:rPr lang="zh-CN" altLang="en-US" sz="2400" dirty="0" smtClean="0">
                <a:solidFill>
                  <a:srgbClr val="EAEAEA"/>
                </a:solidFill>
              </a:rPr>
              <a:t>操作</a:t>
            </a:r>
            <a:endParaRPr lang="zh-CN" altLang="en-US" sz="2400" dirty="0">
              <a:solidFill>
                <a:srgbClr val="EAEAEA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0737" y="198884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EAEAEA"/>
                </a:solidFill>
              </a:rPr>
              <a:t>用户</a:t>
            </a:r>
            <a:r>
              <a:rPr lang="zh-CN" altLang="en-US" sz="2400" dirty="0">
                <a:solidFill>
                  <a:srgbClr val="EAEAEA"/>
                </a:solidFill>
              </a:rPr>
              <a:t>登录成功</a:t>
            </a:r>
            <a:r>
              <a:rPr lang="zh-CN" altLang="en-US" sz="2400" dirty="0" smtClean="0">
                <a:solidFill>
                  <a:srgbClr val="EAEAEA"/>
                </a:solidFill>
              </a:rPr>
              <a:t>后：</a:t>
            </a:r>
            <a:endParaRPr lang="zh-CN" altLang="en-US" sz="2400" dirty="0">
              <a:solidFill>
                <a:srgbClr val="EAEAEA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30484" y="112474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EAEAEA"/>
                </a:solidFill>
              </a:rPr>
              <a:t>游客或未登录成功的用户：</a:t>
            </a:r>
            <a:endParaRPr lang="en-US" altLang="zh-CN" sz="2400" dirty="0" smtClean="0">
              <a:solidFill>
                <a:srgbClr val="EAEAEA"/>
              </a:solidFill>
            </a:endParaRPr>
          </a:p>
          <a:p>
            <a:r>
              <a:rPr lang="en-US" altLang="zh-CN" sz="2400" dirty="0" smtClean="0">
                <a:solidFill>
                  <a:srgbClr val="EAEAEA"/>
                </a:solidFill>
              </a:rPr>
              <a:t>       </a:t>
            </a:r>
            <a:r>
              <a:rPr lang="zh-CN" altLang="en-US" sz="2400" dirty="0" smtClean="0">
                <a:solidFill>
                  <a:srgbClr val="EAEAEA"/>
                </a:solidFill>
              </a:rPr>
              <a:t>浏览</a:t>
            </a:r>
            <a:r>
              <a:rPr lang="zh-CN" altLang="en-US" sz="2400" dirty="0">
                <a:solidFill>
                  <a:srgbClr val="EAEAEA"/>
                </a:solidFill>
              </a:rPr>
              <a:t>界面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/>
          <p:nvPr/>
        </p:nvSpPr>
        <p:spPr>
          <a:xfrm>
            <a:off x="755576" y="757355"/>
            <a:ext cx="1975887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 smtClean="0">
                <a:solidFill>
                  <a:srgbClr val="EAEAEA"/>
                </a:solidFill>
                <a:latin typeface="Arial" panose="020B0604020202020204" pitchFamily="34" charset="0"/>
              </a:rPr>
              <a:t>类设计</a:t>
            </a:r>
            <a:endParaRPr lang="zh-CN" altLang="en-US" sz="4000" dirty="0">
              <a:solidFill>
                <a:srgbClr val="EAEAEA"/>
              </a:solidFill>
              <a:latin typeface="Arial" panose="020B0604020202020204" pitchFamily="34" charset="0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272155" y="332105"/>
            <a:ext cx="4918710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400" dirty="0" smtClean="0">
                <a:solidFill>
                  <a:srgbClr val="FFFFFF"/>
                </a:solidFill>
              </a:rPr>
              <a:t>3</a:t>
            </a:r>
            <a:r>
              <a:rPr lang="zh-CN" altLang="en-US" sz="2400" dirty="0" smtClean="0">
                <a:solidFill>
                  <a:srgbClr val="FFFFFF"/>
                </a:solidFill>
              </a:rPr>
              <a:t> 概要设计</a:t>
            </a:r>
          </a:p>
        </p:txBody>
      </p:sp>
      <p:grpSp>
        <p:nvGrpSpPr>
          <p:cNvPr id="2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3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9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" name="矩形 5"/>
          <p:cNvSpPr/>
          <p:nvPr/>
        </p:nvSpPr>
        <p:spPr>
          <a:xfrm>
            <a:off x="256947" y="1364024"/>
            <a:ext cx="34509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FFFFFF"/>
                </a:solidFill>
              </a:rPr>
              <a:t>整体</a:t>
            </a:r>
            <a:endParaRPr lang="en-US" altLang="zh-CN" b="1" dirty="0">
              <a:solidFill>
                <a:srgbClr val="FFFFFF"/>
              </a:solidFill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宋体" panose="02010600030101010101" pitchFamily="2" charset="-122"/>
              <a:buAutoNum type="arabicPeriod"/>
            </a:pPr>
            <a:r>
              <a:rPr lang="en-US" altLang="zh-CN" dirty="0">
                <a:solidFill>
                  <a:srgbClr val="FFFFFF"/>
                </a:solidFill>
              </a:rPr>
              <a:t>Guest</a:t>
            </a:r>
            <a:r>
              <a:rPr lang="zh-CN" altLang="zh-CN" dirty="0">
                <a:solidFill>
                  <a:srgbClr val="FFFFFF"/>
                </a:solidFill>
              </a:rPr>
              <a:t>：游客类</a:t>
            </a:r>
            <a:endParaRPr lang="en-US" altLang="zh-CN" dirty="0">
              <a:solidFill>
                <a:srgbClr val="FFFFFF"/>
              </a:solidFill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宋体" panose="02010600030101010101" pitchFamily="2" charset="-122"/>
              <a:buAutoNum type="arabicPeriod"/>
            </a:pPr>
            <a:r>
              <a:rPr lang="en-US" altLang="zh-CN" dirty="0">
                <a:solidFill>
                  <a:srgbClr val="FFFFFF"/>
                </a:solidFill>
              </a:rPr>
              <a:t>User</a:t>
            </a:r>
            <a:r>
              <a:rPr lang="zh-CN" altLang="zh-CN" dirty="0">
                <a:solidFill>
                  <a:srgbClr val="FFFFFF"/>
                </a:solidFill>
              </a:rPr>
              <a:t>：用户</a:t>
            </a:r>
            <a:r>
              <a:rPr lang="zh-CN" altLang="zh-CN" dirty="0" smtClean="0">
                <a:solidFill>
                  <a:srgbClr val="FFFFFF"/>
                </a:solidFill>
              </a:rPr>
              <a:t>类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宋体" panose="02010600030101010101" pitchFamily="2" charset="-122"/>
              <a:buAutoNum type="arabicPeriod"/>
            </a:pPr>
            <a:r>
              <a:rPr lang="zh-CN" altLang="en-US" dirty="0" smtClean="0">
                <a:solidFill>
                  <a:srgbClr val="FFFFFF"/>
                </a:solidFill>
              </a:rPr>
              <a:t>管理员类</a:t>
            </a:r>
            <a:endParaRPr lang="zh-CN" altLang="zh-CN" dirty="0">
              <a:solidFill>
                <a:srgbClr val="FFFFFF"/>
              </a:solidFill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宋体" panose="02010600030101010101" pitchFamily="2" charset="-122"/>
              <a:buAutoNum type="arabicPeriod"/>
            </a:pPr>
            <a:r>
              <a:rPr lang="en-US" altLang="zh-CN" dirty="0" err="1">
                <a:solidFill>
                  <a:srgbClr val="FFFFFF"/>
                </a:solidFill>
              </a:rPr>
              <a:t>ChatMessage</a:t>
            </a:r>
            <a:r>
              <a:rPr lang="zh-CN" altLang="zh-CN" dirty="0">
                <a:solidFill>
                  <a:srgbClr val="FFFFFF"/>
                </a:solidFill>
              </a:rPr>
              <a:t>：聊天消息</a:t>
            </a:r>
            <a:r>
              <a:rPr lang="zh-CN" altLang="zh-CN" dirty="0" smtClean="0">
                <a:solidFill>
                  <a:srgbClr val="FFFFFF"/>
                </a:solidFill>
              </a:rPr>
              <a:t>类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宋体" panose="02010600030101010101" pitchFamily="2" charset="-122"/>
              <a:buAutoNum type="arabicPeriod"/>
            </a:pPr>
            <a:r>
              <a:rPr lang="en-US" altLang="zh-CN" dirty="0">
                <a:solidFill>
                  <a:srgbClr val="FFFFFF"/>
                </a:solidFill>
              </a:rPr>
              <a:t>Comment</a:t>
            </a:r>
            <a:r>
              <a:rPr lang="zh-CN" altLang="zh-CN" dirty="0">
                <a:solidFill>
                  <a:srgbClr val="FFFFFF"/>
                </a:solidFill>
              </a:rPr>
              <a:t>：</a:t>
            </a:r>
            <a:r>
              <a:rPr lang="en-US" altLang="zh-CN" dirty="0">
                <a:solidFill>
                  <a:srgbClr val="FFFFFF"/>
                </a:solidFill>
              </a:rPr>
              <a:t>	   </a:t>
            </a:r>
            <a:r>
              <a:rPr lang="zh-CN" altLang="zh-CN" dirty="0" smtClean="0">
                <a:solidFill>
                  <a:srgbClr val="FFFFFF"/>
                </a:solidFill>
              </a:rPr>
              <a:t>评论类</a:t>
            </a:r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91564" y="1465241"/>
            <a:ext cx="14798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共享模块</a:t>
            </a:r>
            <a:endParaRPr lang="en-US" altLang="zh-CN" b="1" dirty="0" smtClean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r>
              <a:rPr lang="en-US" altLang="zh-CN" dirty="0" smtClean="0">
                <a:solidFill>
                  <a:srgbClr val="FFFFFF"/>
                </a:solidFill>
              </a:rPr>
              <a:t>File</a:t>
            </a:r>
            <a:r>
              <a:rPr lang="zh-CN" altLang="zh-CN" dirty="0">
                <a:solidFill>
                  <a:srgbClr val="FFFFFF"/>
                </a:solidFill>
              </a:rPr>
              <a:t>：文件类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6947" y="3932496"/>
            <a:ext cx="4387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 smtClean="0">
                <a:solidFill>
                  <a:srgbClr val="FFFFFF"/>
                </a:solidFill>
              </a:rPr>
              <a:t>社区模块</a:t>
            </a:r>
            <a:endParaRPr lang="en-US" altLang="zh-CN" b="1" dirty="0" smtClean="0">
              <a:solidFill>
                <a:srgbClr val="FFFFFF"/>
              </a:solidFill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宋体" panose="02010600030101010101" pitchFamily="2" charset="-122"/>
              <a:buAutoNum type="arabicPeriod"/>
            </a:pPr>
            <a:r>
              <a:rPr lang="en-US" altLang="zh-CN" dirty="0" err="1" smtClean="0">
                <a:solidFill>
                  <a:srgbClr val="FFFFFF"/>
                </a:solidFill>
              </a:rPr>
              <a:t>CommunityBlock</a:t>
            </a:r>
            <a:r>
              <a:rPr lang="zh-CN" altLang="zh-CN" dirty="0">
                <a:solidFill>
                  <a:srgbClr val="FFFFFF"/>
                </a:solidFill>
              </a:rPr>
              <a:t>：社区版块</a:t>
            </a:r>
            <a:r>
              <a:rPr lang="zh-CN" altLang="zh-CN" dirty="0" smtClean="0">
                <a:solidFill>
                  <a:srgbClr val="FFFFFF"/>
                </a:solidFill>
              </a:rPr>
              <a:t>类</a:t>
            </a:r>
            <a:endParaRPr lang="zh-CN" altLang="zh-CN" dirty="0">
              <a:solidFill>
                <a:srgbClr val="FFFFFF"/>
              </a:solidFill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宋体" panose="02010600030101010101" pitchFamily="2" charset="-122"/>
              <a:buAutoNum type="arabicPeriod"/>
            </a:pPr>
            <a:r>
              <a:rPr lang="en-US" altLang="zh-CN" dirty="0" err="1">
                <a:solidFill>
                  <a:srgbClr val="FFFFFF"/>
                </a:solidFill>
              </a:rPr>
              <a:t>CommunityArticle</a:t>
            </a:r>
            <a:r>
              <a:rPr lang="zh-CN" altLang="zh-CN" dirty="0" smtClean="0">
                <a:solidFill>
                  <a:srgbClr val="FFFFFF"/>
                </a:solidFill>
              </a:rPr>
              <a:t>：社区文章类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宋体" panose="02010600030101010101" pitchFamily="2" charset="-122"/>
              <a:buAutoNum type="arabicPeriod"/>
            </a:pPr>
            <a:r>
              <a:rPr lang="en-US" altLang="zh-CN" dirty="0" err="1" smtClean="0">
                <a:solidFill>
                  <a:srgbClr val="FFFFFF"/>
                </a:solidFill>
              </a:rPr>
              <a:t>CommunityManager</a:t>
            </a:r>
            <a:r>
              <a:rPr lang="zh-CN" altLang="zh-CN" dirty="0" smtClean="0">
                <a:solidFill>
                  <a:srgbClr val="FFFFFF"/>
                </a:solidFill>
              </a:rPr>
              <a:t>：社区管理员类</a:t>
            </a:r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6400" y="3429000"/>
            <a:ext cx="377847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FFFFFF"/>
                </a:solidFill>
              </a:rPr>
              <a:t>交易模块</a:t>
            </a:r>
            <a:endParaRPr lang="en-US" altLang="zh-CN" b="1" dirty="0" smtClean="0">
              <a:solidFill>
                <a:srgbClr val="FFFFFF"/>
              </a:solidFill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solidFill>
                  <a:srgbClr val="FFFFFF"/>
                </a:solidFill>
              </a:rPr>
              <a:t>1.Buyer</a:t>
            </a:r>
            <a:r>
              <a:rPr lang="zh-CN" altLang="zh-CN" dirty="0">
                <a:solidFill>
                  <a:srgbClr val="FFFFFF"/>
                </a:solidFill>
              </a:rPr>
              <a:t>：买家</a:t>
            </a:r>
            <a:r>
              <a:rPr lang="zh-CN" altLang="zh-CN" dirty="0" smtClean="0">
                <a:solidFill>
                  <a:srgbClr val="FFFFFF"/>
                </a:solidFill>
              </a:rPr>
              <a:t>类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solidFill>
                  <a:srgbClr val="FFFFFF"/>
                </a:solidFill>
              </a:rPr>
              <a:t>2.Seller</a:t>
            </a:r>
            <a:r>
              <a:rPr lang="zh-CN" altLang="zh-CN" dirty="0">
                <a:solidFill>
                  <a:srgbClr val="FFFFFF"/>
                </a:solidFill>
              </a:rPr>
              <a:t>：卖家</a:t>
            </a:r>
            <a:r>
              <a:rPr lang="zh-CN" altLang="zh-CN" dirty="0" smtClean="0">
                <a:solidFill>
                  <a:srgbClr val="FFFFFF"/>
                </a:solidFill>
              </a:rPr>
              <a:t>类</a:t>
            </a:r>
            <a:endParaRPr lang="zh-CN" altLang="zh-CN" dirty="0">
              <a:solidFill>
                <a:srgbClr val="FFFFFF"/>
              </a:solidFill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solidFill>
                  <a:srgbClr val="FFFFFF"/>
                </a:solidFill>
              </a:rPr>
              <a:t>3.Goods</a:t>
            </a:r>
            <a:r>
              <a:rPr lang="zh-CN" altLang="zh-CN" dirty="0">
                <a:solidFill>
                  <a:srgbClr val="FFFFFF"/>
                </a:solidFill>
              </a:rPr>
              <a:t>：</a:t>
            </a:r>
            <a:r>
              <a:rPr lang="zh-CN" altLang="zh-CN" dirty="0" smtClean="0">
                <a:solidFill>
                  <a:srgbClr val="FFFFFF"/>
                </a:solidFill>
              </a:rPr>
              <a:t>商品</a:t>
            </a:r>
            <a:endParaRPr lang="zh-CN" altLang="zh-CN" dirty="0">
              <a:solidFill>
                <a:srgbClr val="FFFFFF"/>
              </a:solidFill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solidFill>
                  <a:srgbClr val="FFFFFF"/>
                </a:solidFill>
              </a:rPr>
              <a:t>4.Order</a:t>
            </a:r>
            <a:r>
              <a:rPr lang="zh-CN" altLang="zh-CN" dirty="0">
                <a:solidFill>
                  <a:srgbClr val="FFFFFF"/>
                </a:solidFill>
              </a:rPr>
              <a:t>：订单</a:t>
            </a:r>
            <a:r>
              <a:rPr lang="zh-CN" altLang="zh-CN" dirty="0" smtClean="0">
                <a:solidFill>
                  <a:srgbClr val="FFFFFF"/>
                </a:solidFill>
              </a:rPr>
              <a:t>类</a:t>
            </a:r>
            <a:endParaRPr lang="zh-CN" altLang="zh-CN" dirty="0">
              <a:solidFill>
                <a:srgbClr val="FFFFFF"/>
              </a:solidFill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solidFill>
                  <a:srgbClr val="FFFFFF"/>
                </a:solidFill>
              </a:rPr>
              <a:t>5.Feedback</a:t>
            </a:r>
            <a:r>
              <a:rPr lang="zh-CN" altLang="zh-CN" dirty="0">
                <a:solidFill>
                  <a:srgbClr val="FFFFFF"/>
                </a:solidFill>
              </a:rPr>
              <a:t>：反馈</a:t>
            </a:r>
            <a:r>
              <a:rPr lang="zh-CN" altLang="zh-CN" dirty="0" smtClean="0">
                <a:solidFill>
                  <a:srgbClr val="FFFFFF"/>
                </a:solidFill>
              </a:rPr>
              <a:t>订单</a:t>
            </a:r>
            <a:r>
              <a:rPr lang="zh-CN" altLang="en-US" dirty="0">
                <a:solidFill>
                  <a:srgbClr val="FFFFFF"/>
                </a:solidFill>
              </a:rPr>
              <a:t>类</a:t>
            </a:r>
            <a:endParaRPr lang="zh-CN" altLang="zh-CN" dirty="0">
              <a:solidFill>
                <a:srgbClr val="FFFFFF"/>
              </a:solidFill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solidFill>
                  <a:srgbClr val="FFFFFF"/>
                </a:solidFill>
              </a:rPr>
              <a:t>6.TradeManager</a:t>
            </a:r>
            <a:r>
              <a:rPr lang="zh-CN" altLang="zh-CN" dirty="0">
                <a:solidFill>
                  <a:srgbClr val="FFFFFF"/>
                </a:solidFill>
              </a:rPr>
              <a:t>：交易管理员</a:t>
            </a:r>
            <a:r>
              <a:rPr lang="zh-CN" altLang="zh-CN" dirty="0" smtClean="0">
                <a:solidFill>
                  <a:srgbClr val="FFFFFF"/>
                </a:solidFill>
              </a:rPr>
              <a:t>类</a:t>
            </a:r>
            <a:endParaRPr lang="zh-CN" altLang="zh-CN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/>
          <p:nvPr/>
        </p:nvSpPr>
        <p:spPr>
          <a:xfrm>
            <a:off x="971600" y="1052736"/>
            <a:ext cx="218821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EAEAEA"/>
                </a:solidFill>
                <a:latin typeface="Arial" panose="020B0604020202020204" pitchFamily="34" charset="0"/>
              </a:rPr>
              <a:t>总体类图</a:t>
            </a:r>
            <a:endParaRPr lang="zh-CN" altLang="en-US" sz="3200" dirty="0">
              <a:solidFill>
                <a:srgbClr val="EAEAEA"/>
              </a:solidFill>
              <a:latin typeface="Arial" panose="020B0604020202020204" pitchFamily="34" charset="0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272155" y="332105"/>
            <a:ext cx="4918710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400" dirty="0" smtClean="0">
                <a:solidFill>
                  <a:srgbClr val="FFFFFF"/>
                </a:solidFill>
              </a:rPr>
              <a:t>3</a:t>
            </a:r>
            <a:r>
              <a:rPr lang="zh-CN" altLang="en-US" sz="2400" dirty="0" smtClean="0">
                <a:solidFill>
                  <a:srgbClr val="FFFFFF"/>
                </a:solidFill>
              </a:rPr>
              <a:t> 概要设计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40" y="1637511"/>
            <a:ext cx="612775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/>
          <p:cNvSpPr/>
          <p:nvPr/>
        </p:nvSpPr>
        <p:spPr>
          <a:xfrm>
            <a:off x="3272155" y="332105"/>
            <a:ext cx="4918710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400" dirty="0" smtClean="0">
                <a:solidFill>
                  <a:srgbClr val="FFFFFF"/>
                </a:solidFill>
              </a:rPr>
              <a:t>4</a:t>
            </a:r>
            <a:r>
              <a:rPr lang="zh-CN" altLang="en-US" sz="2400" dirty="0" smtClean="0">
                <a:solidFill>
                  <a:srgbClr val="FFFFFF"/>
                </a:solidFill>
              </a:rPr>
              <a:t> 数据库设计</a:t>
            </a:r>
          </a:p>
        </p:txBody>
      </p:sp>
      <p:pic>
        <p:nvPicPr>
          <p:cNvPr id="11278" name="Picture 38" descr="wenhuayongpinyi2_001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9935" y="4992688"/>
            <a:ext cx="1493838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766060" y="2967990"/>
            <a:ext cx="36118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5400" dirty="0" smtClean="0">
                <a:solidFill>
                  <a:srgbClr val="FFFFFF"/>
                </a:solidFill>
                <a:sym typeface="+mn-ea"/>
              </a:rPr>
              <a:t>数据库设计</a:t>
            </a:r>
            <a:endParaRPr lang="zh-CN" altLang="en-US" sz="5400"/>
          </a:p>
        </p:txBody>
      </p:sp>
      <p:grpSp>
        <p:nvGrpSpPr>
          <p:cNvPr id="8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9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/>
          <p:nvPr/>
        </p:nvSpPr>
        <p:spPr>
          <a:xfrm>
            <a:off x="3276600" y="260350"/>
            <a:ext cx="4895850" cy="57943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              目   录</a:t>
            </a:r>
            <a:endParaRPr lang="en-US" altLang="zh-CN" dirty="0">
              <a:solidFill>
                <a:srgbClr val="FFFFFF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组合 2"/>
          <p:cNvGrpSpPr/>
          <p:nvPr/>
        </p:nvGrpSpPr>
        <p:grpSpPr>
          <a:xfrm>
            <a:off x="1407210" y="1089660"/>
            <a:ext cx="6655913" cy="4913585"/>
            <a:chOff x="1643" y="2281"/>
            <a:chExt cx="10331" cy="7738"/>
          </a:xfrm>
        </p:grpSpPr>
        <p:pic>
          <p:nvPicPr>
            <p:cNvPr id="22573" name="Picture 45" descr="未命名-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" y="2563"/>
              <a:ext cx="455" cy="45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74" name="Picture 46" descr="未命名-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" y="3925"/>
              <a:ext cx="455" cy="45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75" name="Picture 47" descr="未命名-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" y="5318"/>
              <a:ext cx="455" cy="45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76" name="Picture 48" descr="未命名-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" y="6645"/>
              <a:ext cx="455" cy="45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77" name="Picture 49" descr="未命名-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" y="8025"/>
              <a:ext cx="455" cy="4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85" name="AutoShape 57"/>
            <p:cNvSpPr>
              <a:spLocks noChangeArrowheads="1"/>
            </p:cNvSpPr>
            <p:nvPr/>
          </p:nvSpPr>
          <p:spPr bwMode="auto">
            <a:xfrm>
              <a:off x="3005" y="2281"/>
              <a:ext cx="8958" cy="102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、系统介绍</a:t>
              </a:r>
            </a:p>
          </p:txBody>
        </p:sp>
        <p:sp>
          <p:nvSpPr>
            <p:cNvPr id="22586" name="AutoShape 58"/>
            <p:cNvSpPr>
              <a:spLocks noChangeArrowheads="1"/>
            </p:cNvSpPr>
            <p:nvPr/>
          </p:nvSpPr>
          <p:spPr bwMode="auto">
            <a:xfrm>
              <a:off x="3005" y="3640"/>
              <a:ext cx="8958" cy="102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、需求分析</a:t>
              </a:r>
            </a:p>
          </p:txBody>
        </p:sp>
        <p:sp>
          <p:nvSpPr>
            <p:cNvPr id="22587" name="AutoShape 59"/>
            <p:cNvSpPr>
              <a:spLocks noChangeArrowheads="1"/>
            </p:cNvSpPr>
            <p:nvPr/>
          </p:nvSpPr>
          <p:spPr bwMode="auto">
            <a:xfrm>
              <a:off x="3005" y="5015"/>
              <a:ext cx="8958" cy="102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、概要</a:t>
              </a:r>
              <a:r>
                <a:rPr lang="zh-CN" altLang="en-US" sz="2400" dirty="0" smtClean="0">
                  <a:solidFill>
                    <a:srgbClr val="FFFFFF"/>
                  </a:solidFill>
                </a:rPr>
                <a:t>设计</a:t>
              </a:r>
            </a:p>
          </p:txBody>
        </p:sp>
        <p:sp>
          <p:nvSpPr>
            <p:cNvPr id="22588" name="AutoShape 60"/>
            <p:cNvSpPr>
              <a:spLocks noChangeArrowheads="1"/>
            </p:cNvSpPr>
            <p:nvPr/>
          </p:nvSpPr>
          <p:spPr bwMode="auto">
            <a:xfrm>
              <a:off x="3005" y="6363"/>
              <a:ext cx="8958" cy="102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、数据库设计</a:t>
              </a:r>
            </a:p>
          </p:txBody>
        </p:sp>
        <p:sp>
          <p:nvSpPr>
            <p:cNvPr id="22589" name="AutoShape 61"/>
            <p:cNvSpPr>
              <a:spLocks noChangeArrowheads="1"/>
            </p:cNvSpPr>
            <p:nvPr/>
          </p:nvSpPr>
          <p:spPr bwMode="auto">
            <a:xfrm>
              <a:off x="3005" y="7708"/>
              <a:ext cx="8958" cy="102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、小组分工</a:t>
              </a:r>
            </a:p>
          </p:txBody>
        </p:sp>
        <p:pic>
          <p:nvPicPr>
            <p:cNvPr id="24" name="Picture 49" descr="未命名-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4" y="9316"/>
              <a:ext cx="455" cy="4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" name="AutoShape 61"/>
            <p:cNvSpPr>
              <a:spLocks noChangeArrowheads="1"/>
            </p:cNvSpPr>
            <p:nvPr/>
          </p:nvSpPr>
          <p:spPr bwMode="auto">
            <a:xfrm>
              <a:off x="3016" y="8999"/>
              <a:ext cx="8958" cy="102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lvl="0">
                <a:defRPr/>
              </a:pPr>
              <a:r>
                <a:rPr lang="en-US" altLang="zh-CN" sz="2400" dirty="0" smtClean="0">
                  <a:solidFill>
                    <a:srgbClr val="FFFFFF"/>
                  </a:solidFill>
                </a:rPr>
                <a:t>6</a:t>
              </a:r>
              <a:r>
                <a:rPr kumimoji="0" lang="zh-CN" alt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、致谢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/>
          <p:nvPr/>
        </p:nvSpPr>
        <p:spPr>
          <a:xfrm>
            <a:off x="467545" y="1072515"/>
            <a:ext cx="576064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EAEAEA"/>
                </a:solidFill>
              </a:rPr>
              <a:t>总</a:t>
            </a:r>
            <a:r>
              <a:rPr lang="en-US" altLang="zh-CN" sz="3600" dirty="0" smtClean="0">
                <a:solidFill>
                  <a:srgbClr val="EAEAEA"/>
                </a:solidFill>
              </a:rPr>
              <a:t>ER</a:t>
            </a:r>
            <a:r>
              <a:rPr lang="zh-CN" altLang="en-US" sz="3600" dirty="0" smtClean="0">
                <a:solidFill>
                  <a:srgbClr val="EAEAEA"/>
                </a:solidFill>
              </a:rPr>
              <a:t>图</a:t>
            </a:r>
            <a:endParaRPr lang="zh-CN" altLang="en-US" sz="3600" dirty="0">
              <a:solidFill>
                <a:srgbClr val="EAEAEA"/>
              </a:solidFill>
              <a:latin typeface="Arial" panose="020B0604020202020204" pitchFamily="34" charset="0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272155" y="332105"/>
            <a:ext cx="4918710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400" dirty="0" smtClean="0">
                <a:solidFill>
                  <a:srgbClr val="FFFFFF"/>
                </a:solidFill>
              </a:rPr>
              <a:t>4</a:t>
            </a:r>
            <a:r>
              <a:rPr lang="zh-CN" altLang="en-US" sz="2400" dirty="0" smtClean="0">
                <a:solidFill>
                  <a:srgbClr val="FFFFFF"/>
                </a:solidFill>
              </a:rPr>
              <a:t> 数据库设计</a:t>
            </a:r>
          </a:p>
        </p:txBody>
      </p:sp>
      <p:grpSp>
        <p:nvGrpSpPr>
          <p:cNvPr id="13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4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5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4099" name="Picture 3" descr="Q@CWA)70(SH85@DM{P1BX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30555"/>
            <a:ext cx="6278563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/>
          <p:nvPr/>
        </p:nvSpPr>
        <p:spPr>
          <a:xfrm>
            <a:off x="611560" y="2348880"/>
            <a:ext cx="576064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EAEAEA"/>
                </a:solidFill>
              </a:rPr>
              <a:t>总表</a:t>
            </a:r>
            <a:endParaRPr lang="zh-CN" altLang="en-US" sz="3600" dirty="0">
              <a:solidFill>
                <a:srgbClr val="EAEAEA"/>
              </a:solidFill>
              <a:latin typeface="Arial" panose="020B0604020202020204" pitchFamily="34" charset="0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3272155" y="332105"/>
            <a:ext cx="4918710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400" dirty="0" smtClean="0">
                <a:solidFill>
                  <a:srgbClr val="FFFFFF"/>
                </a:solidFill>
              </a:rPr>
              <a:t>4</a:t>
            </a:r>
            <a:r>
              <a:rPr lang="zh-CN" altLang="en-US" sz="2400" dirty="0" smtClean="0">
                <a:solidFill>
                  <a:srgbClr val="FFFFFF"/>
                </a:solidFill>
              </a:rPr>
              <a:t> 数据库设计</a:t>
            </a:r>
          </a:p>
        </p:txBody>
      </p:sp>
      <p:grpSp>
        <p:nvGrpSpPr>
          <p:cNvPr id="13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4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5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矩形 1"/>
          <p:cNvSpPr/>
          <p:nvPr/>
        </p:nvSpPr>
        <p:spPr>
          <a:xfrm>
            <a:off x="1979712" y="2132856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用户</a:t>
            </a:r>
            <a:r>
              <a:rPr lang="zh-CN" altLang="en-US" dirty="0" smtClean="0">
                <a:solidFill>
                  <a:schemeClr val="bg1"/>
                </a:solidFill>
              </a:rPr>
              <a:t>表、文字消息表、图片消息表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商品表、投诉表、订单表</a:t>
            </a:r>
            <a:r>
              <a:rPr lang="zh-CN" altLang="en-US" dirty="0">
                <a:solidFill>
                  <a:schemeClr val="bg1"/>
                </a:solidFill>
              </a:rPr>
              <a:t>、证据</a:t>
            </a:r>
            <a:r>
              <a:rPr lang="zh-CN" altLang="en-US" dirty="0" smtClean="0">
                <a:solidFill>
                  <a:schemeClr val="bg1"/>
                </a:solidFill>
              </a:rPr>
              <a:t>表</a:t>
            </a:r>
            <a:r>
              <a:rPr lang="zh-CN" altLang="en-US" dirty="0">
                <a:solidFill>
                  <a:schemeClr val="bg1"/>
                </a:solidFill>
              </a:rPr>
              <a:t>、商品评论表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文件表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板块表、文章表、（</a:t>
            </a:r>
            <a:r>
              <a:rPr lang="zh-CN" altLang="en-US" dirty="0">
                <a:solidFill>
                  <a:schemeClr val="bg1"/>
                </a:solidFill>
              </a:rPr>
              <a:t>文章评论表、评论回复表、文章赞表、评论赞表、评论回复赞</a:t>
            </a:r>
            <a:r>
              <a:rPr lang="zh-CN" altLang="en-US" dirty="0" smtClean="0">
                <a:solidFill>
                  <a:schemeClr val="bg1"/>
                </a:solidFill>
              </a:rPr>
              <a:t>表）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46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/>
          <p:cNvSpPr/>
          <p:nvPr/>
        </p:nvSpPr>
        <p:spPr>
          <a:xfrm>
            <a:off x="3272155" y="332105"/>
            <a:ext cx="4918710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en-US" altLang="zh-CN" sz="2400" dirty="0" smtClean="0">
                <a:solidFill>
                  <a:srgbClr val="FFFFFF"/>
                </a:solidFill>
                <a:ea typeface="黑体" panose="02010609060101010101" pitchFamily="2" charset="-122"/>
                <a:sym typeface="+mn-ea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  <a:sym typeface="+mn-ea"/>
              </a:rPr>
              <a:t>  小组分工</a:t>
            </a:r>
            <a:endParaRPr lang="zh-CN" altLang="en-US" sz="2400" dirty="0" smtClean="0">
              <a:solidFill>
                <a:srgbClr val="FFFFFF"/>
              </a:solidFill>
            </a:endParaRPr>
          </a:p>
        </p:txBody>
      </p:sp>
      <p:pic>
        <p:nvPicPr>
          <p:cNvPr id="11278" name="Picture 38" descr="wenhuayongpinyi2_001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9935" y="4992688"/>
            <a:ext cx="1493838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410460" y="2967990"/>
            <a:ext cx="368871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FFFFFF"/>
                </a:solidFill>
                <a:ea typeface="黑体" panose="02010609060101010101" pitchFamily="2" charset="-122"/>
                <a:sym typeface="+mn-ea"/>
              </a:rPr>
              <a:t>5</a:t>
            </a:r>
            <a:r>
              <a:rPr lang="zh-CN" altLang="en-US" sz="5400" dirty="0" smtClean="0">
                <a:solidFill>
                  <a:srgbClr val="FFFFFF"/>
                </a:solidFill>
                <a:ea typeface="黑体" panose="02010609060101010101" pitchFamily="2" charset="-122"/>
                <a:sym typeface="+mn-ea"/>
              </a:rPr>
              <a:t>  小组分工</a:t>
            </a:r>
            <a:endParaRPr lang="zh-CN" altLang="en-US" sz="5400"/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" name="文本框 6"/>
          <p:cNvSpPr txBox="1"/>
          <p:nvPr/>
        </p:nvSpPr>
        <p:spPr>
          <a:xfrm>
            <a:off x="2423160" y="2773680"/>
            <a:ext cx="42976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5400">
                <a:solidFill>
                  <a:schemeClr val="accent3"/>
                </a:solidFill>
              </a:rPr>
              <a:t>张晨个人汇报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379730" y="842010"/>
            <a:ext cx="2981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任务：</a:t>
            </a:r>
            <a:endParaRPr lang="zh-CN" altLang="en-US" sz="240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28295" y="1772920"/>
            <a:ext cx="6619875" cy="10160"/>
          </a:xfrm>
          <a:prstGeom prst="line">
            <a:avLst/>
          </a:prstGeom>
          <a:gradFill rotWithShape="1">
            <a:gsLst>
              <a:gs pos="0">
                <a:schemeClr val="bg1">
                  <a:alpha val="3000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</a:gradFill>
          <a:ln w="127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109250" dir="2132261" algn="ctr" rotWithShape="0">
              <a:schemeClr val="bg2">
                <a:alpha val="50000"/>
              </a:schemeClr>
            </a:outerShdw>
          </a:effectLst>
        </p:spPr>
      </p:cxnSp>
      <p:sp>
        <p:nvSpPr>
          <p:cNvPr id="5" name="文本框 4"/>
          <p:cNvSpPr txBox="1"/>
          <p:nvPr/>
        </p:nvSpPr>
        <p:spPr>
          <a:xfrm>
            <a:off x="409575" y="1875155"/>
            <a:ext cx="83248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需求分析方面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文件共享</a:t>
            </a:r>
            <a:r>
              <a:rPr lang="zh-CN" altLang="en-US" sz="2400" dirty="0" smtClean="0">
                <a:solidFill>
                  <a:schemeClr val="bg1"/>
                </a:solidFill>
              </a:rPr>
              <a:t>方面的</a:t>
            </a:r>
            <a:r>
              <a:rPr lang="zh-CN" altLang="en-US" sz="2400" dirty="0">
                <a:solidFill>
                  <a:schemeClr val="bg1"/>
                </a:solidFill>
              </a:rPr>
              <a:t>功能</a:t>
            </a:r>
            <a:r>
              <a:rPr lang="zh-CN" altLang="en-US" sz="2400" dirty="0" smtClean="0">
                <a:solidFill>
                  <a:schemeClr val="bg1"/>
                </a:solidFill>
              </a:rPr>
              <a:t>描述（上传、查询）的用例</a:t>
            </a:r>
            <a:r>
              <a:rPr lang="zh-CN" altLang="en-US" sz="2400" dirty="0">
                <a:solidFill>
                  <a:schemeClr val="bg1"/>
                </a:solidFill>
              </a:rPr>
              <a:t>描述和用例图设计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用户</a:t>
            </a:r>
            <a:r>
              <a:rPr lang="zh-CN" altLang="en-US" sz="2400" dirty="0" smtClean="0">
                <a:solidFill>
                  <a:schemeClr val="bg1"/>
                </a:solidFill>
              </a:rPr>
              <a:t>管理和登录、注册用例</a:t>
            </a:r>
            <a:r>
              <a:rPr lang="zh-CN" altLang="en-US" sz="2400" dirty="0">
                <a:solidFill>
                  <a:schemeClr val="bg1"/>
                </a:solidFill>
              </a:rPr>
              <a:t>描述和用例图</a:t>
            </a:r>
            <a:r>
              <a:rPr lang="zh-CN" altLang="en-US" sz="2400" dirty="0" smtClean="0">
                <a:solidFill>
                  <a:schemeClr val="bg1"/>
                </a:solidFill>
              </a:rPr>
              <a:t>设计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用例图的整合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概要设计方面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文件类、消息类以及其属性和方法</a:t>
            </a:r>
            <a:r>
              <a:rPr lang="zh-CN" altLang="en-US" sz="2400" dirty="0" smtClean="0">
                <a:solidFill>
                  <a:schemeClr val="bg1"/>
                </a:solidFill>
              </a:rPr>
              <a:t>描述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 类图的整合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数据库设计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文件表</a:t>
            </a:r>
            <a:r>
              <a:rPr lang="zh-CN" altLang="en-US" sz="2400" dirty="0" smtClean="0">
                <a:solidFill>
                  <a:schemeClr val="bg1"/>
                </a:solidFill>
              </a:rPr>
              <a:t>、商品表</a:t>
            </a:r>
            <a:r>
              <a:rPr lang="zh-CN" altLang="en-US" sz="2400" dirty="0">
                <a:solidFill>
                  <a:schemeClr val="bg1"/>
                </a:solidFill>
              </a:rPr>
              <a:t>以及</a:t>
            </a:r>
            <a:r>
              <a:rPr lang="en-US" altLang="zh-CN" sz="2400" dirty="0">
                <a:solidFill>
                  <a:schemeClr val="bg1"/>
                </a:solidFill>
              </a:rPr>
              <a:t>e-r</a:t>
            </a:r>
            <a:r>
              <a:rPr lang="zh-CN" altLang="en-US" sz="2400" dirty="0">
                <a:solidFill>
                  <a:schemeClr val="bg1"/>
                </a:solidFill>
              </a:rPr>
              <a:t>图</a:t>
            </a:r>
            <a:r>
              <a:rPr lang="zh-CN" altLang="en-US" sz="2400" dirty="0" smtClean="0">
                <a:solidFill>
                  <a:schemeClr val="bg1"/>
                </a:solidFill>
              </a:rPr>
              <a:t>建立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E-r</a:t>
            </a:r>
            <a:r>
              <a:rPr lang="zh-CN" altLang="en-US" sz="2400" dirty="0" smtClean="0">
                <a:solidFill>
                  <a:schemeClr val="bg1"/>
                </a:solidFill>
              </a:rPr>
              <a:t>图的整合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389255" y="842010"/>
            <a:ext cx="2356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计划: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28295" y="1772920"/>
            <a:ext cx="6619875" cy="10160"/>
          </a:xfrm>
          <a:prstGeom prst="line">
            <a:avLst/>
          </a:prstGeom>
          <a:gradFill rotWithShape="1">
            <a:gsLst>
              <a:gs pos="0">
                <a:schemeClr val="bg1">
                  <a:alpha val="3000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</a:gradFill>
          <a:ln w="127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109250" dir="2132261" algn="ctr" rotWithShape="0">
              <a:schemeClr val="bg2">
                <a:alpha val="50000"/>
              </a:schemeClr>
            </a:outerShdw>
          </a:effectLst>
        </p:spPr>
      </p:cxnSp>
      <p:sp>
        <p:nvSpPr>
          <p:cNvPr id="3" name="文本框 2"/>
          <p:cNvSpPr txBox="1"/>
          <p:nvPr/>
        </p:nvSpPr>
        <p:spPr>
          <a:xfrm>
            <a:off x="389255" y="1922145"/>
            <a:ext cx="7639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文件共享相关数据库设计（代码）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文件共享</a:t>
            </a:r>
            <a:r>
              <a:rPr lang="zh-CN" altLang="en-US" sz="2400" dirty="0" smtClean="0">
                <a:solidFill>
                  <a:schemeClr val="bg1"/>
                </a:solidFill>
              </a:rPr>
              <a:t>界面（查询后显示的界面、浏览主页面）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消息聊天界面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上</a:t>
            </a:r>
            <a:r>
              <a:rPr lang="zh-CN" altLang="en-US" sz="2400" dirty="0" smtClean="0">
                <a:solidFill>
                  <a:schemeClr val="bg1"/>
                </a:solidFill>
              </a:rPr>
              <a:t>传文件、查询文件（通过用户名、文件名）等</a:t>
            </a:r>
            <a:r>
              <a:rPr lang="zh-CN" altLang="en-US" sz="2400" dirty="0">
                <a:solidFill>
                  <a:schemeClr val="bg1"/>
                </a:solidFill>
              </a:rPr>
              <a:t>功能实现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全组整合代码</a:t>
            </a:r>
          </a:p>
        </p:txBody>
      </p:sp>
    </p:spTree>
    <p:extLst>
      <p:ext uri="{BB962C8B-B14F-4D97-AF65-F5344CB8AC3E}">
        <p14:creationId xmlns:p14="http://schemas.microsoft.com/office/powerpoint/2010/main" val="1988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" name="文本框 6"/>
          <p:cNvSpPr txBox="1"/>
          <p:nvPr/>
        </p:nvSpPr>
        <p:spPr>
          <a:xfrm>
            <a:off x="2080260" y="2689860"/>
            <a:ext cx="49834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5400">
                <a:solidFill>
                  <a:schemeClr val="accent3"/>
                </a:solidFill>
              </a:rPr>
              <a:t>吴应福个人汇报</a:t>
            </a:r>
          </a:p>
        </p:txBody>
      </p:sp>
    </p:spTree>
    <p:extLst>
      <p:ext uri="{BB962C8B-B14F-4D97-AF65-F5344CB8AC3E}">
        <p14:creationId xmlns:p14="http://schemas.microsoft.com/office/powerpoint/2010/main" val="16179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379730" y="842010"/>
            <a:ext cx="2981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任务：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730" y="1903095"/>
            <a:ext cx="70059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需求分析方面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与组员们一起讨论平台需要实现的功能与细节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买方用例设计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概要设计方面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浏览商品流程的设计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交易模块流程的设计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买家类、订单类的设计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数据库设计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商品评论E-R图、订单E-R图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</a:rPr>
              <a:t>商品评论表</a:t>
            </a:r>
            <a:r>
              <a:rPr lang="zh-CN" altLang="en-US" sz="2400" dirty="0">
                <a:solidFill>
                  <a:schemeClr val="bg1"/>
                </a:solidFill>
              </a:rPr>
              <a:t>，订单表的设计</a:t>
            </a:r>
            <a:r>
              <a:rPr lang="zh-CN" altLang="en-US" sz="2400" dirty="0"/>
              <a:t>  </a:t>
            </a:r>
            <a:r>
              <a:rPr lang="zh-CN" altLang="en-US" dirty="0"/>
              <a:t>            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28295" y="1772920"/>
            <a:ext cx="6619875" cy="10160"/>
          </a:xfrm>
          <a:prstGeom prst="line">
            <a:avLst/>
          </a:prstGeom>
          <a:gradFill rotWithShape="1">
            <a:gsLst>
              <a:gs pos="0">
                <a:schemeClr val="bg1">
                  <a:alpha val="3000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</a:gradFill>
          <a:ln w="127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109250" dir="2132261" algn="ctr" rotWithShape="0">
              <a:schemeClr val="bg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3828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389255" y="842010"/>
            <a:ext cx="2356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9255" y="1922145"/>
            <a:ext cx="59823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交易界面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订单界面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后台交易部分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与队员一起进行整体系统的整合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参与答辩</a:t>
            </a:r>
            <a:r>
              <a:rPr lang="en-US" altLang="zh-CN" sz="2800">
                <a:solidFill>
                  <a:schemeClr val="bg1"/>
                </a:solidFill>
              </a:rPr>
              <a:t>PPT</a:t>
            </a:r>
            <a:r>
              <a:rPr lang="zh-CN" altLang="en-US" sz="2800">
                <a:solidFill>
                  <a:schemeClr val="bg1"/>
                </a:solidFill>
              </a:rPr>
              <a:t>的制作并总结汇报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28295" y="1772920"/>
            <a:ext cx="6619875" cy="10160"/>
          </a:xfrm>
          <a:prstGeom prst="line">
            <a:avLst/>
          </a:prstGeom>
          <a:gradFill rotWithShape="1">
            <a:gsLst>
              <a:gs pos="0">
                <a:schemeClr val="bg1">
                  <a:alpha val="3000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</a:gradFill>
          <a:ln w="127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109250" dir="2132261" algn="ctr" rotWithShape="0">
              <a:schemeClr val="bg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411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" name="文本框 6"/>
          <p:cNvSpPr txBox="1"/>
          <p:nvPr/>
        </p:nvSpPr>
        <p:spPr>
          <a:xfrm>
            <a:off x="2080260" y="2815590"/>
            <a:ext cx="49834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5400">
                <a:solidFill>
                  <a:schemeClr val="accent3"/>
                </a:solidFill>
              </a:rPr>
              <a:t>田靓靓个人汇报</a:t>
            </a:r>
          </a:p>
        </p:txBody>
      </p:sp>
    </p:spTree>
    <p:extLst>
      <p:ext uri="{BB962C8B-B14F-4D97-AF65-F5344CB8AC3E}">
        <p14:creationId xmlns:p14="http://schemas.microsoft.com/office/powerpoint/2010/main" val="24367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/>
          <p:cNvSpPr/>
          <p:nvPr/>
        </p:nvSpPr>
        <p:spPr>
          <a:xfrm>
            <a:off x="3272155" y="332105"/>
            <a:ext cx="4918710" cy="50990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</a:rPr>
              <a:t>1</a:t>
            </a:r>
            <a:r>
              <a:rPr lang="zh-CN" altLang="en-US" sz="2400" dirty="0" smtClean="0">
                <a:solidFill>
                  <a:srgbClr val="FFFFFF"/>
                </a:solidFill>
              </a:rPr>
              <a:t> 系统介绍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49600" y="2898775"/>
            <a:ext cx="31629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dirty="0" smtClean="0">
                <a:solidFill>
                  <a:srgbClr val="FFFFFF"/>
                </a:solidFill>
                <a:sym typeface="+mn-ea"/>
              </a:rPr>
              <a:t>系统介绍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379730" y="842010"/>
            <a:ext cx="2981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任务：</a:t>
            </a:r>
            <a:endParaRPr lang="zh-CN" altLang="en-US" sz="240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28295" y="1772920"/>
            <a:ext cx="6619875" cy="10160"/>
          </a:xfrm>
          <a:prstGeom prst="line">
            <a:avLst/>
          </a:prstGeom>
          <a:gradFill rotWithShape="1">
            <a:gsLst>
              <a:gs pos="0">
                <a:schemeClr val="bg1">
                  <a:alpha val="3000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</a:gradFill>
          <a:ln w="127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109250" dir="2132261" algn="ctr" rotWithShape="0">
              <a:schemeClr val="bg2">
                <a:alpha val="50000"/>
              </a:schemeClr>
            </a:outerShdw>
          </a:effectLst>
        </p:spPr>
      </p:cxnSp>
      <p:sp>
        <p:nvSpPr>
          <p:cNvPr id="5" name="文本框 4"/>
          <p:cNvSpPr txBox="1"/>
          <p:nvPr/>
        </p:nvSpPr>
        <p:spPr>
          <a:xfrm>
            <a:off x="409575" y="1875155"/>
            <a:ext cx="83248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需求分析方面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文件共享方面的功能</a:t>
            </a:r>
            <a:r>
              <a:rPr lang="zh-CN" altLang="en-US" sz="2400" dirty="0" smtClean="0">
                <a:solidFill>
                  <a:schemeClr val="bg1"/>
                </a:solidFill>
              </a:rPr>
              <a:t>描述（下载、删除）、</a:t>
            </a:r>
            <a:r>
              <a:rPr lang="zh-CN" altLang="en-US" sz="2400" dirty="0">
                <a:solidFill>
                  <a:schemeClr val="bg1"/>
                </a:solidFill>
              </a:rPr>
              <a:t>用例描述和用例图设计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版块管理和商品资料管理用例描述和用例图设计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概要设计方面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用户、游客、管理员类以</a:t>
            </a:r>
            <a:r>
              <a:rPr lang="zh-CN" altLang="en-US" sz="2400" dirty="0">
                <a:solidFill>
                  <a:schemeClr val="bg1"/>
                </a:solidFill>
              </a:rPr>
              <a:t>及其属性和方法</a:t>
            </a:r>
            <a:r>
              <a:rPr lang="zh-CN" altLang="en-US" sz="2400" dirty="0" smtClean="0">
                <a:solidFill>
                  <a:schemeClr val="bg1"/>
                </a:solidFill>
              </a:rPr>
              <a:t>描述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文档整理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</a:pP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消息</a:t>
            </a:r>
            <a:r>
              <a:rPr lang="zh-CN" altLang="en-US" sz="2400" dirty="0">
                <a:solidFill>
                  <a:schemeClr val="bg1"/>
                </a:solidFill>
              </a:rPr>
              <a:t>表、用户表以及</a:t>
            </a:r>
            <a:r>
              <a:rPr lang="en-US" altLang="zh-CN" sz="2400" dirty="0">
                <a:solidFill>
                  <a:schemeClr val="bg1"/>
                </a:solidFill>
              </a:rPr>
              <a:t>e-r</a:t>
            </a:r>
            <a:r>
              <a:rPr lang="zh-CN" altLang="en-US" sz="2400" dirty="0">
                <a:solidFill>
                  <a:schemeClr val="bg1"/>
                </a:solidFill>
              </a:rPr>
              <a:t>图</a:t>
            </a:r>
            <a:r>
              <a:rPr lang="zh-CN" altLang="en-US" sz="2400" dirty="0" smtClean="0">
                <a:solidFill>
                  <a:schemeClr val="bg1"/>
                </a:solidFill>
              </a:rPr>
              <a:t>建立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文档整理          </a:t>
            </a:r>
          </a:p>
        </p:txBody>
      </p:sp>
    </p:spTree>
    <p:extLst>
      <p:ext uri="{BB962C8B-B14F-4D97-AF65-F5344CB8AC3E}">
        <p14:creationId xmlns:p14="http://schemas.microsoft.com/office/powerpoint/2010/main" val="17462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389255" y="842010"/>
            <a:ext cx="2356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计划: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28295" y="1772920"/>
            <a:ext cx="6619875" cy="10160"/>
          </a:xfrm>
          <a:prstGeom prst="line">
            <a:avLst/>
          </a:prstGeom>
          <a:gradFill rotWithShape="1">
            <a:gsLst>
              <a:gs pos="0">
                <a:schemeClr val="bg1">
                  <a:alpha val="3000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</a:gradFill>
          <a:ln w="127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109250" dir="2132261" algn="ctr" rotWithShape="0">
              <a:schemeClr val="bg2">
                <a:alpha val="50000"/>
              </a:schemeClr>
            </a:outerShdw>
          </a:effectLst>
        </p:spPr>
      </p:cxnSp>
      <p:sp>
        <p:nvSpPr>
          <p:cNvPr id="3" name="文本框 2"/>
          <p:cNvSpPr txBox="1"/>
          <p:nvPr/>
        </p:nvSpPr>
        <p:spPr>
          <a:xfrm>
            <a:off x="389255" y="1922145"/>
            <a:ext cx="7927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文件共享相关数据库设计（代码）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文件共享</a:t>
            </a:r>
            <a:r>
              <a:rPr lang="zh-CN" altLang="en-US" sz="2400" dirty="0" smtClean="0">
                <a:solidFill>
                  <a:schemeClr val="bg1"/>
                </a:solidFill>
              </a:rPr>
              <a:t>界面（点击商品查看详情界面、文件下载列表）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个人中心界面（显示个人接收的通知、消息、评论、好评、差评等）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下载文件和删除文件等</a:t>
            </a:r>
            <a:r>
              <a:rPr lang="zh-CN" altLang="en-US" sz="2400" dirty="0">
                <a:solidFill>
                  <a:schemeClr val="bg1"/>
                </a:solidFill>
              </a:rPr>
              <a:t>功能</a:t>
            </a:r>
            <a:r>
              <a:rPr lang="zh-CN" altLang="en-US" sz="2400" dirty="0" smtClean="0">
                <a:solidFill>
                  <a:schemeClr val="bg1"/>
                </a:solidFill>
              </a:rPr>
              <a:t>实现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</a:rPr>
              <a:t>全组整合</a:t>
            </a:r>
            <a:r>
              <a:rPr lang="zh-CN" altLang="en-US" sz="2400" dirty="0" smtClean="0">
                <a:solidFill>
                  <a:schemeClr val="bg1"/>
                </a:solidFill>
              </a:rPr>
              <a:t>代码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" name="文本框 6"/>
          <p:cNvSpPr txBox="1"/>
          <p:nvPr/>
        </p:nvSpPr>
        <p:spPr>
          <a:xfrm>
            <a:off x="2423160" y="2773680"/>
            <a:ext cx="42976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5400">
                <a:solidFill>
                  <a:schemeClr val="accent3"/>
                </a:solidFill>
              </a:rPr>
              <a:t>刘童个人汇报</a:t>
            </a:r>
          </a:p>
        </p:txBody>
      </p:sp>
    </p:spTree>
    <p:extLst>
      <p:ext uri="{BB962C8B-B14F-4D97-AF65-F5344CB8AC3E}">
        <p14:creationId xmlns:p14="http://schemas.microsoft.com/office/powerpoint/2010/main" val="24311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495920" y="930555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任务：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251519" y="1772816"/>
            <a:ext cx="6552729" cy="0"/>
          </a:xfrm>
          <a:prstGeom prst="line">
            <a:avLst/>
          </a:prstGeom>
          <a:ln>
            <a:solidFill>
              <a:srgbClr val="FF99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5536" y="191683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需求分析方面：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3782" y="266301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en-US" altLang="zh-CN" dirty="0">
                <a:solidFill>
                  <a:schemeClr val="bg1"/>
                </a:solidFill>
              </a:rPr>
              <a:t>·</a:t>
            </a:r>
            <a:r>
              <a:rPr lang="zh-CN" altLang="en-US" dirty="0">
                <a:solidFill>
                  <a:schemeClr val="bg1"/>
                </a:solidFill>
              </a:rPr>
              <a:t>完成了需求分析文档的编写目的，参考资料，名词解释，项目背景相关内容的编写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536" y="3645024"/>
            <a:ext cx="3441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数据库设计方面：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5920" y="4437112"/>
            <a:ext cx="731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前几部分内容的撰写，以及后面大体设计了系统处理对象，以及详细的系统功能</a:t>
            </a:r>
          </a:p>
        </p:txBody>
      </p:sp>
    </p:spTree>
    <p:extLst>
      <p:ext uri="{BB962C8B-B14F-4D97-AF65-F5344CB8AC3E}">
        <p14:creationId xmlns:p14="http://schemas.microsoft.com/office/powerpoint/2010/main" val="8003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" name="文本框 2"/>
          <p:cNvSpPr txBox="1"/>
          <p:nvPr/>
        </p:nvSpPr>
        <p:spPr>
          <a:xfrm>
            <a:off x="683568" y="1844824"/>
            <a:ext cx="504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概要设计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3" y="1052736"/>
            <a:ext cx="52006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" name="文本框 3"/>
          <p:cNvSpPr txBox="1"/>
          <p:nvPr/>
        </p:nvSpPr>
        <p:spPr>
          <a:xfrm>
            <a:off x="416455" y="126876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2816" y="2492896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界面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en-US" altLang="zh-CN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登录界面、注册界面、整         体主页浏览界面）</a:t>
            </a:r>
            <a:endParaRPr lang="en-US" altLang="zh-CN" sz="28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数据库设计</a:t>
            </a:r>
            <a:endParaRPr lang="en-US" altLang="zh-CN" sz="28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登录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、注销、注册、退出等功能实现</a:t>
            </a:r>
            <a:endParaRPr lang="en-US" altLang="zh-CN" sz="2800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组整合代码</a:t>
            </a:r>
            <a:endParaRPr lang="zh-CN" altLang="en-US" sz="2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6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" name="文本框 6"/>
          <p:cNvSpPr txBox="1"/>
          <p:nvPr/>
        </p:nvSpPr>
        <p:spPr>
          <a:xfrm>
            <a:off x="2423160" y="2773680"/>
            <a:ext cx="42976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5400">
                <a:solidFill>
                  <a:schemeClr val="accent3"/>
                </a:solidFill>
              </a:rPr>
              <a:t>边策个人汇报</a:t>
            </a:r>
          </a:p>
        </p:txBody>
      </p:sp>
    </p:spTree>
    <p:extLst>
      <p:ext uri="{BB962C8B-B14F-4D97-AF65-F5344CB8AC3E}">
        <p14:creationId xmlns:p14="http://schemas.microsoft.com/office/powerpoint/2010/main" val="12705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2" name="图片 -2147482616" descr="IB`YIAV@L90F0KD@75N@0)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55" y="975995"/>
            <a:ext cx="3359785" cy="2088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descr="QQ截图20180624232050_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90" y="1459865"/>
            <a:ext cx="3062605" cy="3677285"/>
          </a:xfrm>
          <a:prstGeom prst="rect">
            <a:avLst/>
          </a:prstGeom>
        </p:spPr>
      </p:pic>
      <p:pic>
        <p:nvPicPr>
          <p:cNvPr id="3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390" y="4784090"/>
            <a:ext cx="3359150" cy="147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08" descr="65)1S9AF7Q)2RR3K`~P}$`N"/>
          <p:cNvPicPr>
            <a:picLocks noChangeAspect="1"/>
          </p:cNvPicPr>
          <p:nvPr/>
        </p:nvPicPr>
        <p:blipFill>
          <a:blip r:embed="rId6"/>
          <a:srcRect b="4306"/>
          <a:stretch>
            <a:fillRect/>
          </a:stretch>
        </p:blipFill>
        <p:spPr>
          <a:xfrm>
            <a:off x="4771390" y="3064510"/>
            <a:ext cx="3359150" cy="177990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839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920750" y="1887220"/>
            <a:ext cx="6982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1. </a:t>
            </a:r>
            <a:r>
              <a:rPr lang="zh-CN" altLang="en-US" sz="2400">
                <a:solidFill>
                  <a:schemeClr val="bg1"/>
                </a:solidFill>
              </a:rPr>
              <a:t>买家已付款 但卖家不承认收到钱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0750" y="2409190"/>
            <a:ext cx="7440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买家未付钱 但买家谎称已经付过钱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750" y="1182370"/>
            <a:ext cx="2627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1"/>
                </a:solidFill>
              </a:rPr>
              <a:t>解决纠纷</a:t>
            </a:r>
          </a:p>
        </p:txBody>
      </p:sp>
      <p:sp>
        <p:nvSpPr>
          <p:cNvPr id="5" name="矩形 4"/>
          <p:cNvSpPr/>
          <p:nvPr/>
        </p:nvSpPr>
        <p:spPr>
          <a:xfrm>
            <a:off x="1104265" y="3622040"/>
            <a:ext cx="754380" cy="6686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买家</a:t>
            </a:r>
          </a:p>
        </p:txBody>
      </p:sp>
      <p:sp>
        <p:nvSpPr>
          <p:cNvPr id="6" name="矩形 5"/>
          <p:cNvSpPr/>
          <p:nvPr/>
        </p:nvSpPr>
        <p:spPr>
          <a:xfrm>
            <a:off x="1104265" y="4700270"/>
            <a:ext cx="754380" cy="6686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卖家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553335" y="4290695"/>
            <a:ext cx="1169670" cy="5759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发起投诉</a:t>
            </a:r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>
          <a:xfrm flipV="1">
            <a:off x="1858645" y="4630420"/>
            <a:ext cx="703580" cy="4044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</p:cNvCxnSpPr>
          <p:nvPr/>
        </p:nvCxnSpPr>
        <p:spPr>
          <a:xfrm>
            <a:off x="1858645" y="3956685"/>
            <a:ext cx="694690" cy="5492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175760" y="4290695"/>
            <a:ext cx="1619885" cy="5759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上传图片证据</a:t>
            </a:r>
          </a:p>
        </p:txBody>
      </p:sp>
      <p:cxnSp>
        <p:nvCxnSpPr>
          <p:cNvPr id="12" name="直接箭头连接符 11"/>
          <p:cNvCxnSpPr>
            <a:stCxn id="7" idx="3"/>
            <a:endCxn id="11" idx="1"/>
          </p:cNvCxnSpPr>
          <p:nvPr/>
        </p:nvCxnSpPr>
        <p:spPr>
          <a:xfrm>
            <a:off x="3723005" y="4578985"/>
            <a:ext cx="45275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267450" y="4291330"/>
            <a:ext cx="1899920" cy="5759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管理者裁决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（修改订单状态)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>
            <a:stCxn id="11" idx="3"/>
          </p:cNvCxnSpPr>
          <p:nvPr/>
        </p:nvCxnSpPr>
        <p:spPr>
          <a:xfrm flipV="1">
            <a:off x="5795645" y="4578350"/>
            <a:ext cx="412115" cy="6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41650" y="3521710"/>
            <a:ext cx="5677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订单状态：</a:t>
            </a:r>
            <a:r>
              <a:rPr lang="en-US" altLang="zh-CN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等待付款</a:t>
            </a:r>
            <a:r>
              <a:rPr lang="en-US" altLang="zh-CN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投诉中</a:t>
            </a:r>
            <a:r>
              <a:rPr lang="en-US" altLang="zh-CN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交易完成) </a:t>
            </a:r>
            <a:r>
              <a:rPr lang="en-US" altLang="zh-CN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交易取消</a:t>
            </a:r>
            <a:r>
              <a:rPr lang="en-US" altLang="zh-CN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644005" y="5248275"/>
            <a:ext cx="1147445" cy="6629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用户互相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评价</a:t>
            </a:r>
          </a:p>
        </p:txBody>
      </p:sp>
      <p:cxnSp>
        <p:nvCxnSpPr>
          <p:cNvPr id="19" name="直接箭头连接符 18"/>
          <p:cNvCxnSpPr>
            <a:stCxn id="13" idx="2"/>
            <a:endCxn id="18" idx="0"/>
          </p:cNvCxnSpPr>
          <p:nvPr/>
        </p:nvCxnSpPr>
        <p:spPr>
          <a:xfrm>
            <a:off x="7217410" y="4867275"/>
            <a:ext cx="635" cy="381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" name="文本框 6"/>
          <p:cNvSpPr txBox="1"/>
          <p:nvPr/>
        </p:nvSpPr>
        <p:spPr>
          <a:xfrm>
            <a:off x="2080260" y="2814955"/>
            <a:ext cx="49834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5400">
                <a:solidFill>
                  <a:schemeClr val="accent3"/>
                </a:solidFill>
              </a:rPr>
              <a:t>李姿萱个人汇报</a:t>
            </a:r>
          </a:p>
        </p:txBody>
      </p:sp>
    </p:spTree>
    <p:extLst>
      <p:ext uri="{BB962C8B-B14F-4D97-AF65-F5344CB8AC3E}">
        <p14:creationId xmlns:p14="http://schemas.microsoft.com/office/powerpoint/2010/main" val="4238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/>
          <p:nvPr/>
        </p:nvSpPr>
        <p:spPr>
          <a:xfrm>
            <a:off x="3271838" y="331788"/>
            <a:ext cx="4918075" cy="55468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1  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+mn-ea"/>
              </a:rPr>
              <a:t>系统介绍</a:t>
            </a:r>
            <a:endParaRPr lang="en-US" altLang="zh-CN" dirty="0">
              <a:solidFill>
                <a:srgbClr val="FFFFFF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109250" dir="2132261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6" name="Object 16"/>
          <p:cNvGraphicFramePr/>
          <p:nvPr/>
        </p:nvGraphicFramePr>
        <p:xfrm>
          <a:off x="0" y="0"/>
          <a:ext cx="2667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4" imgW="6400800" imgH="4876800" progId="Equations">
                  <p:embed/>
                </p:oleObj>
              </mc:Choice>
              <mc:Fallback>
                <p:oleObj r:id="rId4" imgW="6400800" imgH="4876800" progId="Equations">
                  <p:embed/>
                  <p:pic>
                    <p:nvPicPr>
                      <p:cNvPr id="0" name="图片 1024" descr="image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66700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1259632" y="1628800"/>
            <a:ext cx="6048673" cy="2426760"/>
          </a:xfrm>
          <a:prstGeom prst="rect">
            <a:avLst/>
          </a:prstGeom>
        </p:spPr>
        <p:txBody>
          <a:bodyPr wrap="square" numCol="1">
            <a:prstTxWarp prst="textCascadeUp">
              <a:avLst/>
            </a:prstTxWarp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EAEAEA"/>
                </a:solidFill>
              </a:rPr>
              <a:t>STC-NWSUAF</a:t>
            </a:r>
          </a:p>
          <a:p>
            <a:pPr lvl="0">
              <a:spcBef>
                <a:spcPct val="50000"/>
              </a:spcBef>
            </a:pPr>
            <a:r>
              <a:rPr lang="zh-CN" altLang="en-US" sz="5400" dirty="0" smtClean="0">
                <a:solidFill>
                  <a:srgbClr val="EAEAEA"/>
                </a:solidFill>
              </a:rPr>
              <a:t>有点</a:t>
            </a:r>
            <a:r>
              <a:rPr lang="zh-CN" altLang="en-US" sz="5400" dirty="0">
                <a:solidFill>
                  <a:srgbClr val="EAEAEA"/>
                </a:solidFill>
              </a:rPr>
              <a:t>东西平台</a:t>
            </a:r>
          </a:p>
        </p:txBody>
      </p:sp>
      <p:grpSp>
        <p:nvGrpSpPr>
          <p:cNvPr id="4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6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" name="文本框 16"/>
          <p:cNvSpPr txBox="1"/>
          <p:nvPr/>
        </p:nvSpPr>
        <p:spPr>
          <a:xfrm flipH="1">
            <a:off x="2915816" y="5206497"/>
            <a:ext cx="5624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EAEAEA"/>
                </a:solidFill>
              </a:rPr>
              <a:t>------</a:t>
            </a:r>
            <a:r>
              <a:rPr lang="zh-CN" altLang="en-US" sz="4000" dirty="0" smtClean="0">
                <a:solidFill>
                  <a:srgbClr val="EAEAEA"/>
                </a:solidFill>
              </a:rPr>
              <a:t>西农人自己的平台</a:t>
            </a:r>
            <a:endParaRPr lang="zh-CN" altLang="en-US" sz="4000" dirty="0">
              <a:solidFill>
                <a:srgbClr val="EAEAE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" name="文本框 8"/>
          <p:cNvSpPr txBox="1"/>
          <p:nvPr/>
        </p:nvSpPr>
        <p:spPr>
          <a:xfrm>
            <a:off x="379730" y="842010"/>
            <a:ext cx="2981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任务：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9730" y="1903095"/>
            <a:ext cx="700595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需求分析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社区管理员的用例图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概要设计方面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系统业务功能的描述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社区版块流程的描述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社区</a:t>
            </a:r>
            <a:r>
              <a:rPr lang="zh-CN" altLang="en-US" sz="2400">
                <a:solidFill>
                  <a:schemeClr val="bg1"/>
                </a:solidFill>
              </a:rPr>
              <a:t>版块类设计、社区管理员类设计</a:t>
            </a:r>
          </a:p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数据库设计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社区版块E-R图、总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E-R图</a:t>
            </a:r>
            <a:endParaRPr lang="zh-CN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社区版块</a:t>
            </a:r>
            <a:r>
              <a:rPr lang="en-US" altLang="zh-CN" sz="2400">
                <a:solidFill>
                  <a:schemeClr val="bg1"/>
                </a:solidFill>
              </a:rPr>
              <a:t>表</a:t>
            </a:r>
            <a:r>
              <a:rPr lang="zh-CN" altLang="en-US" sz="2400">
                <a:solidFill>
                  <a:schemeClr val="bg1"/>
                </a:solidFill>
              </a:rPr>
              <a:t>、文章评论表</a:t>
            </a:r>
            <a:r>
              <a:rPr lang="zh-CN" altLang="en-US" sz="2400"/>
              <a:t>             </a:t>
            </a: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328295" y="1772920"/>
            <a:ext cx="6619875" cy="10160"/>
          </a:xfrm>
          <a:prstGeom prst="line">
            <a:avLst/>
          </a:prstGeom>
          <a:gradFill rotWithShape="1">
            <a:gsLst>
              <a:gs pos="0">
                <a:schemeClr val="bg1">
                  <a:alpha val="3000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</a:gradFill>
          <a:ln w="127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109250" dir="2132261" algn="ctr" rotWithShape="0">
              <a:schemeClr val="bg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985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389255" y="842010"/>
            <a:ext cx="2356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9255" y="1922145"/>
            <a:ext cx="59823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社区版块界面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文章分页显示界面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bg1"/>
                </a:solidFill>
              </a:rPr>
              <a:t>社区部分后台数据的设计</a:t>
            </a:r>
          </a:p>
          <a:p>
            <a:pPr>
              <a:buFont typeface="Arial" panose="020B0604020202020204" pitchFamily="34" charset="0"/>
            </a:pPr>
            <a:endParaRPr lang="zh-CN" altLang="en-US" sz="240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28295" y="1772920"/>
            <a:ext cx="6619875" cy="10160"/>
          </a:xfrm>
          <a:prstGeom prst="line">
            <a:avLst/>
          </a:prstGeom>
          <a:gradFill rotWithShape="1">
            <a:gsLst>
              <a:gs pos="0">
                <a:schemeClr val="bg1">
                  <a:alpha val="3000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</a:gradFill>
          <a:ln w="127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109250" dir="2132261" algn="ctr" rotWithShape="0">
              <a:schemeClr val="bg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3083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" name="文本框 6"/>
          <p:cNvSpPr txBox="1"/>
          <p:nvPr/>
        </p:nvSpPr>
        <p:spPr>
          <a:xfrm>
            <a:off x="2238375" y="2814955"/>
            <a:ext cx="49834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5400">
                <a:solidFill>
                  <a:schemeClr val="accent3"/>
                </a:solidFill>
              </a:rPr>
              <a:t>庄异凡个人汇报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TextBox 1"/>
          <p:cNvSpPr txBox="1"/>
          <p:nvPr/>
        </p:nvSpPr>
        <p:spPr>
          <a:xfrm>
            <a:off x="899592" y="1628800"/>
            <a:ext cx="669674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需求分析：</a:t>
            </a:r>
            <a:endParaRPr lang="en-US" altLang="zh-CN" sz="2800" b="1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注册用户和游客的用例图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概要设计：</a:t>
            </a:r>
            <a:endParaRPr lang="en-US" altLang="zh-CN" sz="2800" b="1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社区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文章相关功能设计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数据库设计：</a:t>
            </a:r>
            <a:endParaRPr lang="en-US" altLang="zh-CN" sz="2800" b="1" dirty="0" smtClean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文章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  <a:ea typeface="+mn-ea"/>
              </a:rPr>
              <a:t>er</a:t>
            </a:r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图</a:t>
            </a: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n-ea"/>
                <a:ea typeface="+mn-ea"/>
              </a:rPr>
              <a:t>文章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表，文章赞表</a:t>
            </a:r>
            <a:endParaRPr lang="en-US" altLang="zh-CN" sz="24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zh-CN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10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/>
          <p:nvPr/>
        </p:nvSpPr>
        <p:spPr>
          <a:xfrm>
            <a:off x="3271838" y="331788"/>
            <a:ext cx="4918075" cy="51018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US" altLang="zh-CN" sz="12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  小组分工</a:t>
            </a:r>
          </a:p>
        </p:txBody>
      </p: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389255" y="842010"/>
            <a:ext cx="2356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计划: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9255" y="1922145"/>
            <a:ext cx="598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文章相关功能，评论功能的实现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社区部分后台数据的设计</a:t>
            </a:r>
          </a:p>
          <a:p>
            <a:pPr>
              <a:buFont typeface="Arial" panose="020B0604020202020204" pitchFamily="34" charset="0"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28295" y="1772920"/>
            <a:ext cx="6619875" cy="10160"/>
          </a:xfrm>
          <a:prstGeom prst="line">
            <a:avLst/>
          </a:prstGeom>
          <a:gradFill rotWithShape="1">
            <a:gsLst>
              <a:gs pos="0">
                <a:schemeClr val="bg1">
                  <a:alpha val="30000"/>
                </a:schemeClr>
              </a:gs>
              <a:gs pos="100000">
                <a:schemeClr val="tx1">
                  <a:alpha val="30000"/>
                </a:schemeClr>
              </a:gs>
            </a:gsLst>
            <a:lin ang="0" scaled="1"/>
          </a:gradFill>
          <a:ln w="127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109250" dir="2132261" algn="ctr" rotWithShape="0">
              <a:schemeClr val="bg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2522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/>
          <p:nvPr/>
        </p:nvSpPr>
        <p:spPr>
          <a:xfrm>
            <a:off x="885190" y="2006283"/>
            <a:ext cx="5256213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6000" dirty="0">
                <a:solidFill>
                  <a:srgbClr val="EAEAE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/>
          <p:nvPr/>
        </p:nvSpPr>
        <p:spPr>
          <a:xfrm>
            <a:off x="3271838" y="331788"/>
            <a:ext cx="4918075" cy="55468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1  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+mn-ea"/>
              </a:rPr>
              <a:t>系统介绍</a:t>
            </a:r>
            <a:endParaRPr lang="en-US" altLang="zh-CN" dirty="0">
              <a:solidFill>
                <a:srgbClr val="FFFFFF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109250" dir="2132261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6" name="Object 16"/>
          <p:cNvGraphicFramePr/>
          <p:nvPr/>
        </p:nvGraphicFramePr>
        <p:xfrm>
          <a:off x="0" y="0"/>
          <a:ext cx="2667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4" imgW="6400800" imgH="4876800" progId="Equations">
                  <p:embed/>
                </p:oleObj>
              </mc:Choice>
              <mc:Fallback>
                <p:oleObj r:id="rId4" imgW="6400800" imgH="4876800" progId="Equations">
                  <p:embed/>
                  <p:pic>
                    <p:nvPicPr>
                      <p:cNvPr id="13316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66700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6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347" y="1756057"/>
            <a:ext cx="3290670" cy="12287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400" y="3871328"/>
            <a:ext cx="3334282" cy="1357872"/>
          </a:xfrm>
          <a:prstGeom prst="rect">
            <a:avLst/>
          </a:prstGeom>
        </p:spPr>
      </p:pic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1449716" y="1822752"/>
            <a:ext cx="2074545" cy="1112301"/>
          </a:xfrm>
          <a:prstGeom prst="roundRect">
            <a:avLst>
              <a:gd name="adj" fmla="val 5773"/>
            </a:avLst>
          </a:pr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449716" y="4031880"/>
            <a:ext cx="2074545" cy="1036767"/>
          </a:xfrm>
          <a:prstGeom prst="roundRect">
            <a:avLst>
              <a:gd name="adj" fmla="val 5773"/>
            </a:avLst>
          </a:prstGeom>
          <a:gradFill rotWithShape="1">
            <a:gsLst>
              <a:gs pos="0">
                <a:schemeClr val="tx1">
                  <a:gamma/>
                  <a:tint val="0"/>
                  <a:invGamma/>
                  <a:alpha val="0"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3685" y="2200144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清华大学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07398" y="452697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北京邮电大学：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98546" y="5703810"/>
            <a:ext cx="6689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西农人：</a:t>
            </a:r>
            <a:r>
              <a:rPr lang="en-US" altLang="zh-CN" sz="2400" dirty="0" smtClean="0">
                <a:solidFill>
                  <a:schemeClr val="bg1"/>
                </a:solidFill>
              </a:rPr>
              <a:t>STC-NWSUAF</a:t>
            </a:r>
            <a:r>
              <a:rPr lang="zh-CN" altLang="en-US" sz="2400" dirty="0" smtClean="0">
                <a:solidFill>
                  <a:schemeClr val="bg1"/>
                </a:solidFill>
              </a:rPr>
              <a:t>有点</a:t>
            </a:r>
            <a:r>
              <a:rPr lang="zh-CN" altLang="en-US" sz="2400" dirty="0">
                <a:solidFill>
                  <a:schemeClr val="bg1"/>
                </a:solidFill>
              </a:rPr>
              <a:t>东西平台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/>
          <p:nvPr/>
        </p:nvSpPr>
        <p:spPr>
          <a:xfrm>
            <a:off x="3271838" y="331788"/>
            <a:ext cx="4918075" cy="55468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1  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+mn-ea"/>
              </a:rPr>
              <a:t>系统介绍</a:t>
            </a:r>
            <a:endParaRPr lang="en-US" altLang="zh-CN" dirty="0">
              <a:solidFill>
                <a:srgbClr val="FFFFFF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109250" dir="2132261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6" name="Object 16"/>
          <p:cNvGraphicFramePr/>
          <p:nvPr/>
        </p:nvGraphicFramePr>
        <p:xfrm>
          <a:off x="0" y="0"/>
          <a:ext cx="2667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4" imgW="6400800" imgH="4876800" progId="Equations">
                  <p:embed/>
                </p:oleObj>
              </mc:Choice>
              <mc:Fallback>
                <p:oleObj r:id="rId4" imgW="6400800" imgH="4876800" progId="Equations">
                  <p:embed/>
                  <p:pic>
                    <p:nvPicPr>
                      <p:cNvPr id="0" name="图片 1024" descr="image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66700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730250" y="1187010"/>
            <a:ext cx="7780250" cy="824669"/>
          </a:xfrm>
          <a:prstGeom prst="rect">
            <a:avLst/>
          </a:prstGeom>
        </p:spPr>
        <p:txBody>
          <a:bodyPr wrap="square" numCol="1">
            <a:prstTxWarp prst="textCascadeUp">
              <a:avLst/>
            </a:prstTxWarp>
            <a:spAutoFit/>
          </a:bodyPr>
          <a:lstStyle/>
          <a:p>
            <a:pPr lvl="0" algn="ctr">
              <a:defRPr/>
            </a:pPr>
            <a:r>
              <a:rPr lang="en-US" altLang="zh-CN" sz="1600" dirty="0">
                <a:solidFill>
                  <a:srgbClr val="EAEAEA"/>
                </a:solidFill>
              </a:rPr>
              <a:t>STC</a:t>
            </a:r>
            <a:endParaRPr kumimoji="0" lang="zh-CN" altLang="en-US" sz="1600" b="1" i="0" u="none" strike="noStrike" kern="1200" cap="none" spc="50" normalizeH="0" baseline="0" noProof="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47740" y="2615565"/>
            <a:ext cx="2557780" cy="2868930"/>
            <a:chOff x="9178" y="3984"/>
            <a:chExt cx="2638" cy="4518"/>
          </a:xfrm>
        </p:grpSpPr>
        <p:sp>
          <p:nvSpPr>
            <p:cNvPr id="3" name="AutoShape 13"/>
            <p:cNvSpPr>
              <a:spLocks noChangeArrowheads="1"/>
            </p:cNvSpPr>
            <p:nvPr/>
          </p:nvSpPr>
          <p:spPr bwMode="auto">
            <a:xfrm>
              <a:off x="9178" y="4783"/>
              <a:ext cx="2638" cy="3719"/>
            </a:xfrm>
            <a:prstGeom prst="roundRect">
              <a:avLst>
                <a:gd name="adj" fmla="val 5773"/>
              </a:avLst>
            </a:prstGeom>
            <a:gradFill rotWithShape="1">
              <a:gsLst>
                <a:gs pos="0">
                  <a:schemeClr val="tx1">
                    <a:gamma/>
                    <a:tint val="0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Text Box 4"/>
            <p:cNvSpPr txBox="1"/>
            <p:nvPr/>
          </p:nvSpPr>
          <p:spPr>
            <a:xfrm>
              <a:off x="9977" y="3984"/>
              <a:ext cx="1039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EAEAEA"/>
                  </a:solidFill>
                  <a:latin typeface="Arial" panose="020B0604020202020204" pitchFamily="34" charset="0"/>
                </a:rPr>
                <a:t>chat</a:t>
              </a:r>
              <a:endParaRPr lang="zh-CN" altLang="en-US" sz="2800" b="1" dirty="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 Box 4"/>
            <p:cNvSpPr txBox="1"/>
            <p:nvPr/>
          </p:nvSpPr>
          <p:spPr>
            <a:xfrm>
              <a:off x="9977" y="6219"/>
              <a:ext cx="1276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EAEAEA"/>
                  </a:solidFill>
                  <a:latin typeface="Arial" panose="020B0604020202020204" pitchFamily="34" charset="0"/>
                </a:rPr>
                <a:t>经验交流</a:t>
              </a:r>
              <a:endParaRPr lang="zh-CN" altLang="en-US" sz="2000" b="1" dirty="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30250" y="2708275"/>
            <a:ext cx="2074545" cy="2883535"/>
            <a:chOff x="5576" y="3961"/>
            <a:chExt cx="2638" cy="4541"/>
          </a:xfrm>
        </p:grpSpPr>
        <p:sp>
          <p:nvSpPr>
            <p:cNvPr id="2" name="AutoShape 13"/>
            <p:cNvSpPr>
              <a:spLocks noChangeArrowheads="1"/>
            </p:cNvSpPr>
            <p:nvPr/>
          </p:nvSpPr>
          <p:spPr bwMode="auto">
            <a:xfrm>
              <a:off x="5576" y="4783"/>
              <a:ext cx="2638" cy="3719"/>
            </a:xfrm>
            <a:prstGeom prst="roundRect">
              <a:avLst>
                <a:gd name="adj" fmla="val 5773"/>
              </a:avLst>
            </a:prstGeom>
            <a:gradFill rotWithShape="1">
              <a:gsLst>
                <a:gs pos="0">
                  <a:schemeClr val="tx1">
                    <a:gamma/>
                    <a:tint val="0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Text Box 4"/>
            <p:cNvSpPr txBox="1"/>
            <p:nvPr/>
          </p:nvSpPr>
          <p:spPr>
            <a:xfrm>
              <a:off x="6026" y="3961"/>
              <a:ext cx="218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EAEAEA"/>
                  </a:solidFill>
                  <a:latin typeface="Arial" panose="020B0604020202020204" pitchFamily="34" charset="0"/>
                </a:rPr>
                <a:t>share</a:t>
              </a:r>
              <a:endParaRPr lang="zh-CN" altLang="en-US" sz="2800" b="1" dirty="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Text Box 4"/>
            <p:cNvSpPr txBox="1"/>
            <p:nvPr/>
          </p:nvSpPr>
          <p:spPr>
            <a:xfrm>
              <a:off x="5898" y="6050"/>
              <a:ext cx="1995" cy="1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EAEAEA"/>
                  </a:solidFill>
                  <a:latin typeface="Arial" panose="020B0604020202020204" pitchFamily="34" charset="0"/>
                </a:rPr>
                <a:t>电子文档</a:t>
              </a:r>
              <a:endParaRPr lang="en-US" altLang="zh-CN" sz="2000" b="1" dirty="0" smtClean="0">
                <a:solidFill>
                  <a:srgbClr val="EAEAEA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EAEAEA"/>
                  </a:solidFill>
                  <a:latin typeface="Arial" panose="020B0604020202020204" pitchFamily="34" charset="0"/>
                </a:rPr>
                <a:t>免费共享</a:t>
              </a:r>
              <a:endParaRPr lang="en-US" altLang="zh-CN" sz="2000" b="1" dirty="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13430" y="3773964"/>
            <a:ext cx="2557780" cy="1710531"/>
            <a:chOff x="9178" y="3144"/>
            <a:chExt cx="2638" cy="5358"/>
          </a:xfrm>
        </p:grpSpPr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9178" y="4783"/>
              <a:ext cx="2638" cy="3719"/>
            </a:xfrm>
            <a:prstGeom prst="roundRect">
              <a:avLst>
                <a:gd name="adj" fmla="val 5773"/>
              </a:avLst>
            </a:prstGeom>
            <a:gradFill rotWithShape="1">
              <a:gsLst>
                <a:gs pos="0">
                  <a:schemeClr val="tx1">
                    <a:gamma/>
                    <a:tint val="0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Text Box 4"/>
            <p:cNvSpPr txBox="1"/>
            <p:nvPr/>
          </p:nvSpPr>
          <p:spPr>
            <a:xfrm>
              <a:off x="9383" y="3144"/>
              <a:ext cx="2186" cy="16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EAEAEA"/>
                  </a:solidFill>
                </a:rPr>
                <a:t>transaction</a:t>
              </a:r>
              <a:endParaRPr lang="zh-CN" altLang="en-US" sz="2800" b="1" dirty="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Text Box 4"/>
            <p:cNvSpPr txBox="1"/>
            <p:nvPr/>
          </p:nvSpPr>
          <p:spPr>
            <a:xfrm>
              <a:off x="9933" y="5819"/>
              <a:ext cx="1286" cy="12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EAEAEA"/>
                  </a:solidFill>
                  <a:latin typeface="Arial" panose="020B0604020202020204" pitchFamily="34" charset="0"/>
                </a:rPr>
                <a:t>资料交易</a:t>
              </a:r>
              <a:endParaRPr lang="zh-CN" altLang="en-US" sz="2000" b="1" dirty="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/>
          <p:nvPr/>
        </p:nvSpPr>
        <p:spPr>
          <a:xfrm>
            <a:off x="3271838" y="331788"/>
            <a:ext cx="4918075" cy="55468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1  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+mn-ea"/>
              </a:rPr>
              <a:t>系统介绍</a:t>
            </a:r>
            <a:endParaRPr lang="en-US" altLang="zh-CN" dirty="0">
              <a:solidFill>
                <a:srgbClr val="FFFFFF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109250" dir="2132261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6" name="Object 16"/>
          <p:cNvGraphicFramePr/>
          <p:nvPr/>
        </p:nvGraphicFramePr>
        <p:xfrm>
          <a:off x="0" y="0"/>
          <a:ext cx="2667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4" imgW="6400800" imgH="4876800" progId="Equations">
                  <p:embed/>
                </p:oleObj>
              </mc:Choice>
              <mc:Fallback>
                <p:oleObj r:id="rId4" imgW="6400800" imgH="4876800" progId="Equations">
                  <p:embed/>
                  <p:pic>
                    <p:nvPicPr>
                      <p:cNvPr id="13316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66700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 rot="359687">
            <a:off x="917608" y="1474248"/>
            <a:ext cx="3438367" cy="1018647"/>
          </a:xfrm>
          <a:prstGeom prst="rect">
            <a:avLst/>
          </a:prstGeom>
        </p:spPr>
        <p:txBody>
          <a:bodyPr wrap="square" numCol="1">
            <a:prstTxWarp prst="textCascadeUp">
              <a:avLst/>
            </a:prstTxWarp>
            <a:spAutoFit/>
          </a:bodyPr>
          <a:lstStyle/>
          <a:p>
            <a:pPr lvl="0" algn="ctr">
              <a:defRPr/>
            </a:pPr>
            <a:r>
              <a:rPr lang="en-US" altLang="zh-CN" sz="1600" dirty="0" smtClean="0">
                <a:solidFill>
                  <a:srgbClr val="EAEAEA"/>
                </a:solidFill>
              </a:rPr>
              <a:t>share</a:t>
            </a:r>
            <a:endParaRPr kumimoji="0" lang="zh-CN" altLang="en-US" sz="1600" b="1" i="0" u="none" strike="noStrike" kern="1200" cap="none" spc="50" normalizeH="0" baseline="0" noProof="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48452" y="3230246"/>
            <a:ext cx="1495756" cy="2361564"/>
            <a:chOff x="9178" y="4783"/>
            <a:chExt cx="2638" cy="3828"/>
          </a:xfrm>
        </p:grpSpPr>
        <p:sp>
          <p:nvSpPr>
            <p:cNvPr id="3" name="AutoShape 13"/>
            <p:cNvSpPr>
              <a:spLocks noChangeArrowheads="1"/>
            </p:cNvSpPr>
            <p:nvPr/>
          </p:nvSpPr>
          <p:spPr bwMode="auto">
            <a:xfrm>
              <a:off x="9178" y="4783"/>
              <a:ext cx="2638" cy="3828"/>
            </a:xfrm>
            <a:prstGeom prst="roundRect">
              <a:avLst>
                <a:gd name="adj" fmla="val 5773"/>
              </a:avLst>
            </a:prstGeom>
            <a:gradFill rotWithShape="1">
              <a:gsLst>
                <a:gs pos="0">
                  <a:schemeClr val="tx1">
                    <a:gamma/>
                    <a:tint val="0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Text Box 4"/>
            <p:cNvSpPr txBox="1"/>
            <p:nvPr/>
          </p:nvSpPr>
          <p:spPr>
            <a:xfrm>
              <a:off x="9846" y="6102"/>
              <a:ext cx="1276" cy="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EAEAEA"/>
                  </a:solidFill>
                  <a:latin typeface="Arial" panose="020B0604020202020204" pitchFamily="34" charset="0"/>
                </a:rPr>
                <a:t>文献资料</a:t>
              </a:r>
              <a:endParaRPr lang="zh-CN" altLang="en-US" sz="2000" b="1" dirty="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30250" y="3230246"/>
            <a:ext cx="1609501" cy="2361564"/>
            <a:chOff x="5576" y="4783"/>
            <a:chExt cx="2638" cy="3719"/>
          </a:xfrm>
        </p:grpSpPr>
        <p:sp>
          <p:nvSpPr>
            <p:cNvPr id="2" name="AutoShape 13"/>
            <p:cNvSpPr>
              <a:spLocks noChangeArrowheads="1"/>
            </p:cNvSpPr>
            <p:nvPr/>
          </p:nvSpPr>
          <p:spPr bwMode="auto">
            <a:xfrm>
              <a:off x="5576" y="4783"/>
              <a:ext cx="2638" cy="3719"/>
            </a:xfrm>
            <a:prstGeom prst="roundRect">
              <a:avLst>
                <a:gd name="adj" fmla="val 5773"/>
              </a:avLst>
            </a:prstGeom>
            <a:gradFill rotWithShape="1">
              <a:gsLst>
                <a:gs pos="0">
                  <a:schemeClr val="tx1">
                    <a:gamma/>
                    <a:tint val="0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Text Box 4"/>
            <p:cNvSpPr txBox="1"/>
            <p:nvPr/>
          </p:nvSpPr>
          <p:spPr>
            <a:xfrm>
              <a:off x="6211" y="5943"/>
              <a:ext cx="1438" cy="1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EAEAEA"/>
                  </a:solidFill>
                </a:rPr>
                <a:t>历年</a:t>
              </a:r>
              <a:endParaRPr lang="en-US" altLang="zh-CN" sz="2000" b="1" dirty="0" smtClean="0">
                <a:solidFill>
                  <a:srgbClr val="EAEAEA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EAEAEA"/>
                  </a:solidFill>
                </a:rPr>
                <a:t>试题</a:t>
              </a:r>
              <a:endParaRPr lang="en-US" altLang="zh-CN" sz="2000" b="1" dirty="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5" name="组合 24"/>
          <p:cNvGrpSpPr/>
          <p:nvPr/>
        </p:nvGrpSpPr>
        <p:grpSpPr>
          <a:xfrm>
            <a:off x="2769735" y="3188758"/>
            <a:ext cx="1724409" cy="2361565"/>
            <a:chOff x="9178" y="4783"/>
            <a:chExt cx="2638" cy="3719"/>
          </a:xfrm>
        </p:grpSpPr>
        <p:sp>
          <p:nvSpPr>
            <p:cNvPr id="26" name="AutoShape 13"/>
            <p:cNvSpPr>
              <a:spLocks noChangeArrowheads="1"/>
            </p:cNvSpPr>
            <p:nvPr/>
          </p:nvSpPr>
          <p:spPr bwMode="auto">
            <a:xfrm>
              <a:off x="9178" y="4783"/>
              <a:ext cx="2638" cy="3719"/>
            </a:xfrm>
            <a:prstGeom prst="roundRect">
              <a:avLst>
                <a:gd name="adj" fmla="val 5773"/>
              </a:avLst>
            </a:prstGeom>
            <a:gradFill rotWithShape="1">
              <a:gsLst>
                <a:gs pos="0">
                  <a:schemeClr val="tx1">
                    <a:gamma/>
                    <a:tint val="0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Text Box 4"/>
            <p:cNvSpPr txBox="1"/>
            <p:nvPr/>
          </p:nvSpPr>
          <p:spPr>
            <a:xfrm>
              <a:off x="9873" y="6125"/>
              <a:ext cx="1276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EAEAEA"/>
                  </a:solidFill>
                  <a:latin typeface="Arial" panose="020B0604020202020204" pitchFamily="34" charset="0"/>
                </a:rPr>
                <a:t>课程资料</a:t>
              </a:r>
              <a:endParaRPr lang="zh-CN" altLang="en-US" sz="2000" b="1" dirty="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898518" y="3216911"/>
            <a:ext cx="1575704" cy="2361564"/>
            <a:chOff x="9178" y="4783"/>
            <a:chExt cx="2779" cy="3828"/>
          </a:xfrm>
        </p:grpSpPr>
        <p:sp>
          <p:nvSpPr>
            <p:cNvPr id="31" name="AutoShape 13"/>
            <p:cNvSpPr>
              <a:spLocks noChangeArrowheads="1"/>
            </p:cNvSpPr>
            <p:nvPr/>
          </p:nvSpPr>
          <p:spPr bwMode="auto">
            <a:xfrm>
              <a:off x="9178" y="4783"/>
              <a:ext cx="2638" cy="3828"/>
            </a:xfrm>
            <a:prstGeom prst="roundRect">
              <a:avLst>
                <a:gd name="adj" fmla="val 5773"/>
              </a:avLst>
            </a:prstGeom>
            <a:gradFill rotWithShape="1">
              <a:gsLst>
                <a:gs pos="0">
                  <a:schemeClr val="tx1">
                    <a:gamma/>
                    <a:tint val="0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Text Box 4"/>
            <p:cNvSpPr txBox="1"/>
            <p:nvPr/>
          </p:nvSpPr>
          <p:spPr>
            <a:xfrm>
              <a:off x="9186" y="6108"/>
              <a:ext cx="2771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EAEAEA"/>
                  </a:solidFill>
                  <a:latin typeface="Arial" panose="020B0604020202020204" pitchFamily="34" charset="0"/>
                </a:rPr>
                <a:t>。。。。。。</a:t>
              </a:r>
              <a:endParaRPr lang="zh-CN" altLang="en-US" sz="2000" b="1" dirty="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2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/>
          <p:nvPr/>
        </p:nvSpPr>
        <p:spPr>
          <a:xfrm>
            <a:off x="3271838" y="331788"/>
            <a:ext cx="4918075" cy="55468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1  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+mn-ea"/>
              </a:rPr>
              <a:t>系统介绍</a:t>
            </a:r>
            <a:endParaRPr lang="en-US" altLang="zh-CN" dirty="0">
              <a:solidFill>
                <a:srgbClr val="FFFFFF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109250" dir="2132261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6" name="Object 16"/>
          <p:cNvGraphicFramePr/>
          <p:nvPr/>
        </p:nvGraphicFramePr>
        <p:xfrm>
          <a:off x="0" y="0"/>
          <a:ext cx="2667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4" imgW="6400800" imgH="4876800" progId="Equations">
                  <p:embed/>
                </p:oleObj>
              </mc:Choice>
              <mc:Fallback>
                <p:oleObj r:id="rId4" imgW="6400800" imgH="4876800" progId="Equations">
                  <p:embed/>
                  <p:pic>
                    <p:nvPicPr>
                      <p:cNvPr id="13316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66700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 rot="333619">
            <a:off x="917608" y="1474248"/>
            <a:ext cx="4734512" cy="1383253"/>
          </a:xfrm>
          <a:prstGeom prst="rect">
            <a:avLst/>
          </a:prstGeom>
        </p:spPr>
        <p:txBody>
          <a:bodyPr wrap="square" numCol="1">
            <a:prstTxWarp prst="textCascadeUp">
              <a:avLst/>
            </a:prstTxWarp>
            <a:spAutoFit/>
          </a:bodyPr>
          <a:lstStyle/>
          <a:p>
            <a:pPr lvl="0" algn="ctr">
              <a:defRPr/>
            </a:pPr>
            <a:r>
              <a:rPr lang="en-US" altLang="zh-CN" sz="1600" b="1" dirty="0">
                <a:solidFill>
                  <a:srgbClr val="EAEAEA"/>
                </a:solidFill>
              </a:rPr>
              <a:t>transaction</a:t>
            </a:r>
            <a:endParaRPr kumimoji="0" lang="zh-CN" altLang="en-US" sz="1600" b="1" i="0" u="none" strike="noStrike" kern="1200" cap="none" spc="50" normalizeH="0" baseline="0" noProof="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48452" y="3230246"/>
            <a:ext cx="1495756" cy="2361564"/>
            <a:chOff x="9178" y="4783"/>
            <a:chExt cx="2638" cy="3828"/>
          </a:xfrm>
        </p:grpSpPr>
        <p:sp>
          <p:nvSpPr>
            <p:cNvPr id="3" name="AutoShape 13"/>
            <p:cNvSpPr>
              <a:spLocks noChangeArrowheads="1"/>
            </p:cNvSpPr>
            <p:nvPr/>
          </p:nvSpPr>
          <p:spPr bwMode="auto">
            <a:xfrm>
              <a:off x="9178" y="4783"/>
              <a:ext cx="2638" cy="3828"/>
            </a:xfrm>
            <a:prstGeom prst="roundRect">
              <a:avLst>
                <a:gd name="adj" fmla="val 5773"/>
              </a:avLst>
            </a:prstGeom>
            <a:gradFill rotWithShape="1">
              <a:gsLst>
                <a:gs pos="0">
                  <a:schemeClr val="tx1">
                    <a:gamma/>
                    <a:tint val="0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Text Box 4"/>
            <p:cNvSpPr txBox="1"/>
            <p:nvPr/>
          </p:nvSpPr>
          <p:spPr>
            <a:xfrm>
              <a:off x="9846" y="6102"/>
              <a:ext cx="1276" cy="11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EAEAEA"/>
                  </a:solidFill>
                </a:rPr>
                <a:t>笔记资料</a:t>
              </a:r>
              <a:endParaRPr lang="zh-CN" altLang="en-US" sz="2000" b="1" dirty="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30250" y="3230246"/>
            <a:ext cx="1609501" cy="2361564"/>
            <a:chOff x="5576" y="4783"/>
            <a:chExt cx="2638" cy="3719"/>
          </a:xfrm>
        </p:grpSpPr>
        <p:sp>
          <p:nvSpPr>
            <p:cNvPr id="2" name="AutoShape 13"/>
            <p:cNvSpPr>
              <a:spLocks noChangeArrowheads="1"/>
            </p:cNvSpPr>
            <p:nvPr/>
          </p:nvSpPr>
          <p:spPr bwMode="auto">
            <a:xfrm>
              <a:off x="5576" y="4783"/>
              <a:ext cx="2638" cy="3719"/>
            </a:xfrm>
            <a:prstGeom prst="roundRect">
              <a:avLst>
                <a:gd name="adj" fmla="val 5773"/>
              </a:avLst>
            </a:prstGeom>
            <a:gradFill rotWithShape="1">
              <a:gsLst>
                <a:gs pos="0">
                  <a:schemeClr val="tx1">
                    <a:gamma/>
                    <a:tint val="0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Text Box 4"/>
            <p:cNvSpPr txBox="1"/>
            <p:nvPr/>
          </p:nvSpPr>
          <p:spPr>
            <a:xfrm>
              <a:off x="5783" y="5638"/>
              <a:ext cx="2331" cy="20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EAEAEA"/>
                  </a:solidFill>
                </a:rPr>
                <a:t>类似</a:t>
              </a:r>
              <a:r>
                <a:rPr lang="en-US" altLang="zh-CN" sz="2000" b="1" dirty="0" smtClean="0">
                  <a:solidFill>
                    <a:srgbClr val="EAEAEA"/>
                  </a:solidFill>
                </a:rPr>
                <a:t>share</a:t>
              </a:r>
              <a:r>
                <a:rPr lang="zh-CN" altLang="en-US" sz="2000" b="1" dirty="0" smtClean="0">
                  <a:solidFill>
                    <a:srgbClr val="EAEAEA"/>
                  </a:solidFill>
                </a:rPr>
                <a:t>部分有价值的电子</a:t>
              </a:r>
              <a:r>
                <a:rPr lang="zh-CN" altLang="en-US" sz="2000" b="1" dirty="0">
                  <a:solidFill>
                    <a:srgbClr val="EAEAEA"/>
                  </a:solidFill>
                </a:rPr>
                <a:t>资料</a:t>
              </a:r>
              <a:endParaRPr lang="en-US" altLang="zh-CN" sz="2000" b="1" dirty="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5" name="组合 24"/>
          <p:cNvGrpSpPr/>
          <p:nvPr/>
        </p:nvGrpSpPr>
        <p:grpSpPr>
          <a:xfrm>
            <a:off x="2769735" y="3188758"/>
            <a:ext cx="1724409" cy="2361565"/>
            <a:chOff x="9178" y="4783"/>
            <a:chExt cx="2638" cy="3719"/>
          </a:xfrm>
        </p:grpSpPr>
        <p:sp>
          <p:nvSpPr>
            <p:cNvPr id="26" name="AutoShape 13"/>
            <p:cNvSpPr>
              <a:spLocks noChangeArrowheads="1"/>
            </p:cNvSpPr>
            <p:nvPr/>
          </p:nvSpPr>
          <p:spPr bwMode="auto">
            <a:xfrm>
              <a:off x="9178" y="4783"/>
              <a:ext cx="2638" cy="3719"/>
            </a:xfrm>
            <a:prstGeom prst="roundRect">
              <a:avLst>
                <a:gd name="adj" fmla="val 5773"/>
              </a:avLst>
            </a:prstGeom>
            <a:gradFill rotWithShape="1">
              <a:gsLst>
                <a:gs pos="0">
                  <a:schemeClr val="tx1">
                    <a:gamma/>
                    <a:tint val="0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Text Box 4"/>
            <p:cNvSpPr txBox="1"/>
            <p:nvPr/>
          </p:nvSpPr>
          <p:spPr>
            <a:xfrm>
              <a:off x="9873" y="6125"/>
              <a:ext cx="1276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EAEAEA"/>
                  </a:solidFill>
                </a:rPr>
                <a:t>闲置书籍</a:t>
              </a:r>
              <a:endParaRPr lang="zh-CN" altLang="en-US" sz="2000" b="1" dirty="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898518" y="3216911"/>
            <a:ext cx="1575704" cy="2361564"/>
            <a:chOff x="9178" y="4783"/>
            <a:chExt cx="2779" cy="3828"/>
          </a:xfrm>
        </p:grpSpPr>
        <p:sp>
          <p:nvSpPr>
            <p:cNvPr id="31" name="AutoShape 13"/>
            <p:cNvSpPr>
              <a:spLocks noChangeArrowheads="1"/>
            </p:cNvSpPr>
            <p:nvPr/>
          </p:nvSpPr>
          <p:spPr bwMode="auto">
            <a:xfrm>
              <a:off x="9178" y="4783"/>
              <a:ext cx="2638" cy="3828"/>
            </a:xfrm>
            <a:prstGeom prst="roundRect">
              <a:avLst>
                <a:gd name="adj" fmla="val 5773"/>
              </a:avLst>
            </a:prstGeom>
            <a:gradFill rotWithShape="1">
              <a:gsLst>
                <a:gs pos="0">
                  <a:schemeClr val="tx1">
                    <a:gamma/>
                    <a:tint val="0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Text Box 4"/>
            <p:cNvSpPr txBox="1"/>
            <p:nvPr/>
          </p:nvSpPr>
          <p:spPr>
            <a:xfrm>
              <a:off x="9186" y="6108"/>
              <a:ext cx="2771" cy="6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EAEAEA"/>
                  </a:solidFill>
                  <a:latin typeface="Arial" panose="020B0604020202020204" pitchFamily="34" charset="0"/>
                </a:rPr>
                <a:t>。。。。。。</a:t>
              </a:r>
              <a:endParaRPr lang="zh-CN" altLang="en-US" sz="2000" b="1" dirty="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2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/>
          <p:nvPr/>
        </p:nvSpPr>
        <p:spPr>
          <a:xfrm>
            <a:off x="3271838" y="331788"/>
            <a:ext cx="4918075" cy="55468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ea typeface="黑体" panose="02010609060101010101" pitchFamily="2" charset="-122"/>
              </a:rPr>
              <a:t>1  </a:t>
            </a:r>
            <a:r>
              <a:rPr lang="zh-CN" altLang="en-US" sz="24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+mn-ea"/>
              </a:rPr>
              <a:t>系统介绍</a:t>
            </a:r>
            <a:endParaRPr lang="en-US" altLang="zh-CN" dirty="0">
              <a:solidFill>
                <a:srgbClr val="FFFFFF"/>
              </a:solidFill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 algn="ctr">
            <a:noFill/>
            <a:miter lim="800000"/>
          </a:ln>
          <a:effectLst>
            <a:outerShdw dist="109250" dir="2132261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6" name="Object 16"/>
          <p:cNvGraphicFramePr/>
          <p:nvPr/>
        </p:nvGraphicFramePr>
        <p:xfrm>
          <a:off x="0" y="0"/>
          <a:ext cx="2667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4" imgW="6400800" imgH="4876800" progId="Equations">
                  <p:embed/>
                </p:oleObj>
              </mc:Choice>
              <mc:Fallback>
                <p:oleObj r:id="rId4" imgW="6400800" imgH="4876800" progId="Equations">
                  <p:embed/>
                  <p:pic>
                    <p:nvPicPr>
                      <p:cNvPr id="13316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66700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 rot="333619">
            <a:off x="1135432" y="1343328"/>
            <a:ext cx="4734512" cy="1383253"/>
          </a:xfrm>
          <a:prstGeom prst="rect">
            <a:avLst/>
          </a:prstGeom>
        </p:spPr>
        <p:txBody>
          <a:bodyPr wrap="square" numCol="1">
            <a:prstTxWarp prst="textCascadeUp">
              <a:avLst/>
            </a:prstTxWarp>
            <a:spAutoFit/>
          </a:bodyPr>
          <a:lstStyle/>
          <a:p>
            <a:pPr lvl="0" algn="ctr">
              <a:defRPr/>
            </a:pPr>
            <a:r>
              <a:rPr lang="en-US" altLang="zh-CN" sz="1600" b="1" dirty="0" smtClean="0">
                <a:solidFill>
                  <a:srgbClr val="EAEAEA"/>
                </a:solidFill>
              </a:rPr>
              <a:t>chat</a:t>
            </a:r>
            <a:endParaRPr kumimoji="0" lang="zh-CN" altLang="en-US" sz="1600" b="1" i="0" u="none" strike="noStrike" kern="1200" cap="none" spc="50" normalizeH="0" baseline="0" noProof="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22186" y="3404279"/>
            <a:ext cx="6938094" cy="1854938"/>
            <a:chOff x="5576" y="4783"/>
            <a:chExt cx="2638" cy="3719"/>
          </a:xfrm>
        </p:grpSpPr>
        <p:sp>
          <p:nvSpPr>
            <p:cNvPr id="2" name="AutoShape 13"/>
            <p:cNvSpPr>
              <a:spLocks noChangeArrowheads="1"/>
            </p:cNvSpPr>
            <p:nvPr/>
          </p:nvSpPr>
          <p:spPr bwMode="auto">
            <a:xfrm>
              <a:off x="5576" y="4783"/>
              <a:ext cx="2638" cy="3719"/>
            </a:xfrm>
            <a:prstGeom prst="roundRect">
              <a:avLst>
                <a:gd name="adj" fmla="val 5773"/>
              </a:avLst>
            </a:prstGeom>
            <a:gradFill rotWithShape="1">
              <a:gsLst>
                <a:gs pos="0">
                  <a:schemeClr val="tx1">
                    <a:gamma/>
                    <a:tint val="0"/>
                    <a:invGamma/>
                    <a:alpha val="0"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Text Box 4"/>
            <p:cNvSpPr txBox="1"/>
            <p:nvPr/>
          </p:nvSpPr>
          <p:spPr>
            <a:xfrm>
              <a:off x="5783" y="5638"/>
              <a:ext cx="2331" cy="14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EAEAEA"/>
                  </a:solidFill>
                </a:rPr>
                <a:t>一个可以交流学习、生活和工作经验的西农人专属定向交流区</a:t>
              </a:r>
              <a:endParaRPr lang="en-US" altLang="zh-CN" sz="2000" b="1" dirty="0">
                <a:solidFill>
                  <a:srgbClr val="EAEAEA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279" name="Group 29"/>
          <p:cNvGrpSpPr/>
          <p:nvPr/>
        </p:nvGrpSpPr>
        <p:grpSpPr>
          <a:xfrm>
            <a:off x="3746500" y="420370"/>
            <a:ext cx="2179320" cy="258969"/>
            <a:chOff x="2101" y="223"/>
            <a:chExt cx="1158" cy="163"/>
          </a:xfrm>
        </p:grpSpPr>
        <p:sp>
          <p:nvSpPr>
            <p:cNvPr id="11285" name="Text Box 30"/>
            <p:cNvSpPr txBox="1"/>
            <p:nvPr/>
          </p:nvSpPr>
          <p:spPr>
            <a:xfrm>
              <a:off x="2101" y="223"/>
              <a:ext cx="115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en-US" altLang="zh-CN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STC-NWSUAF</a:t>
              </a:r>
              <a:r>
                <a:rPr lang="zh-CN" altLang="en-US" sz="1000" dirty="0">
                  <a:solidFill>
                    <a:srgbClr val="EAEAEA"/>
                  </a:solidFill>
                  <a:latin typeface="Arial" panose="020B0604020202020204" pitchFamily="34" charset="0"/>
                </a:rPr>
                <a:t>有点东西平台</a:t>
              </a:r>
            </a:p>
          </p:txBody>
        </p:sp>
        <p:sp>
          <p:nvSpPr>
            <p:cNvPr id="11287" name="Line 32"/>
            <p:cNvSpPr/>
            <p:nvPr/>
          </p:nvSpPr>
          <p:spPr>
            <a:xfrm>
              <a:off x="2149" y="386"/>
              <a:ext cx="1041" cy="0"/>
            </a:xfrm>
            <a:prstGeom prst="line">
              <a:avLst/>
            </a:prstGeom>
            <a:ln w="952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41244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30000"/>
              </a:schemeClr>
            </a:gs>
            <a:gs pos="100000">
              <a:schemeClr val="tx1">
                <a:alpha val="30000"/>
              </a:schemeClr>
            </a:gs>
          </a:gsLst>
          <a:lin ang="0" scaled="1"/>
        </a:gra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>
          <a:outerShdw dist="109250" dir="2132261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30000"/>
              </a:schemeClr>
            </a:gs>
            <a:gs pos="100000">
              <a:schemeClr val="tx1">
                <a:alpha val="30000"/>
              </a:schemeClr>
            </a:gs>
          </a:gsLst>
          <a:lin ang="0" scaled="1"/>
        </a:gra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>
          <a:outerShdw dist="109250" dir="2132261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30000"/>
              </a:schemeClr>
            </a:gs>
            <a:gs pos="100000">
              <a:schemeClr val="tx1">
                <a:alpha val="30000"/>
              </a:schemeClr>
            </a:gs>
          </a:gsLst>
          <a:lin ang="0" scaled="1"/>
        </a:gra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>
          <a:outerShdw dist="109250" dir="2132261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30000"/>
              </a:schemeClr>
            </a:gs>
            <a:gs pos="100000">
              <a:schemeClr val="tx1">
                <a:alpha val="30000"/>
              </a:schemeClr>
            </a:gs>
          </a:gsLst>
          <a:lin ang="0" scaled="1"/>
        </a:gra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>
          <a:outerShdw dist="109250" dir="2132261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30000"/>
              </a:schemeClr>
            </a:gs>
            <a:gs pos="100000">
              <a:schemeClr val="tx1">
                <a:alpha val="30000"/>
              </a:schemeClr>
            </a:gs>
          </a:gsLst>
          <a:lin ang="0" scaled="1"/>
        </a:gra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>
          <a:outerShdw dist="109250" dir="2132261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30000"/>
              </a:schemeClr>
            </a:gs>
            <a:gs pos="100000">
              <a:schemeClr val="tx1">
                <a:alpha val="30000"/>
              </a:schemeClr>
            </a:gs>
          </a:gsLst>
          <a:lin ang="0" scaled="1"/>
        </a:gra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>
          <a:outerShdw dist="109250" dir="2132261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30000"/>
              </a:schemeClr>
            </a:gs>
            <a:gs pos="100000">
              <a:schemeClr val="tx1">
                <a:alpha val="30000"/>
              </a:schemeClr>
            </a:gs>
          </a:gsLst>
          <a:lin ang="0" scaled="1"/>
        </a:gra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>
          <a:outerShdw dist="109250" dir="2132261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30000"/>
              </a:schemeClr>
            </a:gs>
            <a:gs pos="100000">
              <a:schemeClr val="tx1">
                <a:alpha val="30000"/>
              </a:schemeClr>
            </a:gs>
          </a:gsLst>
          <a:lin ang="0" scaled="1"/>
        </a:gra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>
          <a:outerShdw dist="109250" dir="2132261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30000"/>
              </a:schemeClr>
            </a:gs>
            <a:gs pos="100000">
              <a:schemeClr val="tx1">
                <a:alpha val="30000"/>
              </a:schemeClr>
            </a:gs>
          </a:gsLst>
          <a:lin ang="0" scaled="1"/>
        </a:gra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>
          <a:outerShdw dist="109250" dir="2132261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30000"/>
              </a:schemeClr>
            </a:gs>
            <a:gs pos="100000">
              <a:schemeClr val="tx1">
                <a:alpha val="30000"/>
              </a:schemeClr>
            </a:gs>
          </a:gsLst>
          <a:lin ang="0" scaled="1"/>
        </a:gra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>
          <a:outerShdw dist="109250" dir="2132261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30000"/>
              </a:schemeClr>
            </a:gs>
            <a:gs pos="100000">
              <a:schemeClr val="tx1">
                <a:alpha val="30000"/>
              </a:schemeClr>
            </a:gs>
          </a:gsLst>
          <a:lin ang="0" scaled="1"/>
        </a:gra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>
          <a:outerShdw dist="109250" dir="2132261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>
                <a:alpha val="30000"/>
              </a:schemeClr>
            </a:gs>
            <a:gs pos="100000">
              <a:schemeClr val="tx1">
                <a:alpha val="30000"/>
              </a:schemeClr>
            </a:gs>
          </a:gsLst>
          <a:lin ang="0" scaled="1"/>
        </a:gradFill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>
          <a:outerShdw dist="109250" dir="2132261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1448</Words>
  <Application>Microsoft Office PowerPoint</Application>
  <PresentationFormat>全屏显示(4:3)</PresentationFormat>
  <Paragraphs>336</Paragraphs>
  <Slides>45</Slides>
  <Notes>45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3_默认设计模板</vt:lpstr>
      <vt:lpstr>4_默认设计模板</vt:lpstr>
      <vt:lpstr>5_默认设计模板</vt:lpstr>
      <vt:lpstr>7_默认设计模板</vt:lpstr>
      <vt:lpstr>1_默认设计模板</vt:lpstr>
      <vt:lpstr>2_默认设计模板</vt:lpstr>
      <vt:lpstr>Microsoft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swu.edu.cn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奇特核电形状因子的研究</dc:title>
  <dc:creator>HanXi</dc:creator>
  <cp:lastModifiedBy>PC</cp:lastModifiedBy>
  <cp:revision>170</cp:revision>
  <dcterms:created xsi:type="dcterms:W3CDTF">2008-03-16T09:26:00Z</dcterms:created>
  <dcterms:modified xsi:type="dcterms:W3CDTF">2018-06-25T00:29:06Z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2052-10.1.0.7440</vt:lpwstr>
  </property>
</Properties>
</file>