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63" r:id="rId3"/>
    <p:sldId id="274" r:id="rId4"/>
    <p:sldId id="305" r:id="rId5"/>
    <p:sldId id="1129" r:id="rId6"/>
    <p:sldId id="11089796" r:id="rId7"/>
    <p:sldId id="11089797" r:id="rId8"/>
    <p:sldId id="11089798" r:id="rId9"/>
    <p:sldId id="11089809" r:id="rId10"/>
    <p:sldId id="306" r:id="rId11"/>
    <p:sldId id="294" r:id="rId12"/>
    <p:sldId id="11089799" r:id="rId13"/>
    <p:sldId id="11089811" r:id="rId14"/>
    <p:sldId id="309" r:id="rId15"/>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239" userDrawn="1">
          <p15:clr>
            <a:srgbClr val="A4A3A4"/>
          </p15:clr>
        </p15:guide>
        <p15:guide id="5" pos="687" userDrawn="1">
          <p15:clr>
            <a:srgbClr val="A4A3A4"/>
          </p15:clr>
        </p15:guide>
        <p15:guide id="6"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99C8A"/>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3699" autoAdjust="0"/>
  </p:normalViewPr>
  <p:slideViewPr>
    <p:cSldViewPr snapToGrid="0" showGuides="1">
      <p:cViewPr>
        <p:scale>
          <a:sx n="50" d="100"/>
          <a:sy n="50" d="100"/>
        </p:scale>
        <p:origin x="1566" y="876"/>
      </p:cViewPr>
      <p:guideLst>
        <p:guide pos="7239"/>
        <p:guide pos="687"/>
        <p:guide orient="horz" pos="21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80.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POSans R" panose="00020600040101010101"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POSans R" panose="00020600040101010101" pitchFamily="18" charset="-122"/>
              </a:rPr>
            </a:fld>
            <a:endParaRPr lang="zh-CN" altLang="en-US">
              <a:latin typeface="OPPOSans R" panose="00020600040101010101"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POSans R" panose="00020600040101010101"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POSans R" panose="00020600040101010101" pitchFamily="18" charset="-122"/>
              </a:rPr>
            </a:fld>
            <a:endParaRPr lang="zh-CN" altLang="en-US">
              <a:latin typeface="OPPOSans R" panose="00020600040101010101" pitchFamily="18"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POSans R" panose="00020600040101010101" pitchFamily="18"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POSans R" panose="00020600040101010101" pitchFamily="18"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POSans R" panose="00020600040101010101" pitchFamily="18"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POSans R" panose="00020600040101010101" pitchFamily="18"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POSans R" panose="00020600040101010101" pitchFamily="18" charset="-122"/>
        <a:ea typeface="+mn-ea"/>
        <a:cs typeface="+mn-cs"/>
      </a:defRPr>
    </a:lvl1pPr>
    <a:lvl2pPr marL="457200" algn="l" defTabSz="914400" rtl="0" eaLnBrk="1" latinLnBrk="0" hangingPunct="1">
      <a:defRPr sz="1200" kern="1200">
        <a:solidFill>
          <a:schemeClr val="tx1"/>
        </a:solidFill>
        <a:latin typeface="OPPOSans R" panose="00020600040101010101" pitchFamily="18" charset="-122"/>
        <a:ea typeface="+mn-ea"/>
        <a:cs typeface="+mn-cs"/>
      </a:defRPr>
    </a:lvl2pPr>
    <a:lvl3pPr marL="914400" algn="l" defTabSz="914400" rtl="0" eaLnBrk="1" latinLnBrk="0" hangingPunct="1">
      <a:defRPr sz="1200" kern="1200">
        <a:solidFill>
          <a:schemeClr val="tx1"/>
        </a:solidFill>
        <a:latin typeface="OPPOSans R" panose="00020600040101010101" pitchFamily="18" charset="-122"/>
        <a:ea typeface="+mn-ea"/>
        <a:cs typeface="+mn-cs"/>
      </a:defRPr>
    </a:lvl3pPr>
    <a:lvl4pPr marL="1371600" algn="l" defTabSz="914400" rtl="0" eaLnBrk="1" latinLnBrk="0" hangingPunct="1">
      <a:defRPr sz="1200" kern="1200">
        <a:solidFill>
          <a:schemeClr val="tx1"/>
        </a:solidFill>
        <a:latin typeface="OPPOSans R" panose="00020600040101010101" pitchFamily="18" charset="-122"/>
        <a:ea typeface="+mn-ea"/>
        <a:cs typeface="+mn-cs"/>
      </a:defRPr>
    </a:lvl4pPr>
    <a:lvl5pPr marL="1828800" algn="l" defTabSz="914400" rtl="0" eaLnBrk="1" latinLnBrk="0" hangingPunct="1">
      <a:defRPr sz="1200" kern="1200">
        <a:solidFill>
          <a:schemeClr val="tx1"/>
        </a:solidFill>
        <a:latin typeface="OPPOSans R" panose="00020600040101010101" pitchFamily="18"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R" panose="00020600040101010101" pitchFamily="18" charset="-122"/>
                <a:ea typeface="OPPOSans R"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B"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R" panose="00020600040101010101" pitchFamily="18" charset="-122"/>
                  <a:ea typeface="OPPOSans R"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OPPOSans B" panose="00020600040101010101" pitchFamily="18" charset="-122"/>
                    <a:ea typeface="OPPOSans R"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R" panose="00020600040101010101" pitchFamily="18" charset="-122"/>
                <a:ea typeface="OPPOSans R"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R" panose="00020600040101010101" pitchFamily="18" charset="-122"/>
                <a:ea typeface="OPPOSans R"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3" Type="http://schemas.openxmlformats.org/officeDocument/2006/relationships/slideLayout" Target="../slideLayouts/slideLayout1.xml"/><Relationship Id="rId12" Type="http://schemas.openxmlformats.org/officeDocument/2006/relationships/tags" Target="../tags/tag158.xml"/><Relationship Id="rId11" Type="http://schemas.openxmlformats.org/officeDocument/2006/relationships/image" Target="../media/image6.png"/><Relationship Id="rId10" Type="http://schemas.openxmlformats.org/officeDocument/2006/relationships/tags" Target="../tags/tag157.xml"/><Relationship Id="rId1" Type="http://schemas.openxmlformats.org/officeDocument/2006/relationships/tags" Target="../tags/tag149.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6" Type="http://schemas.openxmlformats.org/officeDocument/2006/relationships/slideLayout" Target="../slideLayouts/slideLayout1.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slideLayout" Target="../slideLayouts/slideLayout1.xml"/><Relationship Id="rId1" Type="http://schemas.openxmlformats.org/officeDocument/2006/relationships/tags" Target="../tags/tag89.xml"/></Relationships>
</file>

<file path=ppt/slides/_rels/slide5.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3" Type="http://schemas.openxmlformats.org/officeDocument/2006/relationships/slideLayout" Target="../slideLayouts/slideLayout1.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8.xml"/></Relationships>
</file>

<file path=ppt/slides/_rels/slide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slideLayout" Target="../slideLayouts/slideLayout1.xml"/><Relationship Id="rId10" Type="http://schemas.openxmlformats.org/officeDocument/2006/relationships/tags" Target="../tags/tag119.xml"/><Relationship Id="rId1" Type="http://schemas.openxmlformats.org/officeDocument/2006/relationships/tags" Target="../tags/tag110.xml"/></Relationships>
</file>

<file path=ppt/slides/_rels/slide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3" Type="http://schemas.openxmlformats.org/officeDocument/2006/relationships/slideLayout" Target="../slideLayouts/slideLayout1.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8.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3" Type="http://schemas.openxmlformats.org/officeDocument/2006/relationships/slideLayout" Target="../slideLayouts/slideLayout1.xml"/><Relationship Id="rId12" Type="http://schemas.openxmlformats.org/officeDocument/2006/relationships/tags" Target="../tags/tag141.xml"/><Relationship Id="rId11" Type="http://schemas.openxmlformats.org/officeDocument/2006/relationships/image" Target="../media/image4.png"/><Relationship Id="rId10" Type="http://schemas.openxmlformats.org/officeDocument/2006/relationships/tags" Target="../tags/tag140.xml"/><Relationship Id="rId1" Type="http://schemas.openxmlformats.org/officeDocument/2006/relationships/tags" Target="../tags/tag13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89100" y="287655"/>
            <a:ext cx="8813800" cy="6710045"/>
            <a:chOff x="1689100" y="-139272"/>
            <a:chExt cx="8813800" cy="7136544"/>
          </a:xfrm>
        </p:grpSpPr>
        <p:sp>
          <p:nvSpPr>
            <p:cNvPr id="11" name="任意多边形: 形状 10"/>
            <p:cNvSpPr/>
            <p:nvPr/>
          </p:nvSpPr>
          <p:spPr>
            <a:xfrm>
              <a:off x="1689100" y="0"/>
              <a:ext cx="8813800" cy="6858000"/>
            </a:xfrm>
            <a:custGeom>
              <a:avLst/>
              <a:gdLst>
                <a:gd name="connsiteX0" fmla="*/ 1868168 w 8813800"/>
                <a:gd name="connsiteY0" fmla="*/ 0 h 6858000"/>
                <a:gd name="connsiteX1" fmla="*/ 6945632 w 8813800"/>
                <a:gd name="connsiteY1" fmla="*/ 0 h 6858000"/>
                <a:gd name="connsiteX2" fmla="*/ 7043619 w 8813800"/>
                <a:gd name="connsiteY2" fmla="*/ 69680 h 6858000"/>
                <a:gd name="connsiteX3" fmla="*/ 8813800 w 8813800"/>
                <a:gd name="connsiteY3" fmla="*/ 3601085 h 6858000"/>
                <a:gd name="connsiteX4" fmla="*/ 7523049 w 8813800"/>
                <a:gd name="connsiteY4" fmla="*/ 6717234 h 6858000"/>
                <a:gd name="connsiteX5" fmla="*/ 7375404 w 8813800"/>
                <a:gd name="connsiteY5" fmla="*/ 6858000 h 6858000"/>
                <a:gd name="connsiteX6" fmla="*/ 1438396 w 8813800"/>
                <a:gd name="connsiteY6" fmla="*/ 6858000 h 6858000"/>
                <a:gd name="connsiteX7" fmla="*/ 1290751 w 8813800"/>
                <a:gd name="connsiteY7" fmla="*/ 6717234 h 6858000"/>
                <a:gd name="connsiteX8" fmla="*/ 0 w 8813800"/>
                <a:gd name="connsiteY8" fmla="*/ 3601085 h 6858000"/>
                <a:gd name="connsiteX9" fmla="*/ 1770182 w 8813800"/>
                <a:gd name="connsiteY9" fmla="*/ 696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13800" h="6858000">
                  <a:moveTo>
                    <a:pt x="1868168" y="0"/>
                  </a:moveTo>
                  <a:lnTo>
                    <a:pt x="6945632" y="0"/>
                  </a:lnTo>
                  <a:lnTo>
                    <a:pt x="7043619" y="69680"/>
                  </a:lnTo>
                  <a:cubicBezTo>
                    <a:pt x="8118228" y="873332"/>
                    <a:pt x="8813800" y="2155978"/>
                    <a:pt x="8813800" y="3601085"/>
                  </a:cubicBezTo>
                  <a:cubicBezTo>
                    <a:pt x="8813800" y="4818017"/>
                    <a:pt x="8320541" y="5919742"/>
                    <a:pt x="7523049" y="6717234"/>
                  </a:cubicBezTo>
                  <a:lnTo>
                    <a:pt x="7375404" y="6858000"/>
                  </a:lnTo>
                  <a:lnTo>
                    <a:pt x="1438396" y="6858000"/>
                  </a:lnTo>
                  <a:lnTo>
                    <a:pt x="1290751" y="6717234"/>
                  </a:lnTo>
                  <a:cubicBezTo>
                    <a:pt x="493259" y="5919742"/>
                    <a:pt x="0" y="4818017"/>
                    <a:pt x="0" y="3601085"/>
                  </a:cubicBezTo>
                  <a:cubicBezTo>
                    <a:pt x="0" y="2155978"/>
                    <a:pt x="695573" y="873332"/>
                    <a:pt x="1770182" y="69680"/>
                  </a:cubicBezTo>
                  <a:close/>
                </a:path>
              </a:pathLst>
            </a:custGeom>
            <a:gradFill>
              <a:gsLst>
                <a:gs pos="99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2527728" y="-139272"/>
              <a:ext cx="7136544" cy="7136544"/>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lIns="0" tIns="0" rIns="0" bIns="0"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3326161" y="659161"/>
              <a:ext cx="5539678" cy="5539678"/>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lIns="0" tIns="0" rIns="0" bIns="0"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51" name="圆角矩形 50"/>
          <p:cNvSpPr/>
          <p:nvPr>
            <p:custDataLst>
              <p:tags r:id="rId3"/>
            </p:custDataLst>
          </p:nvPr>
        </p:nvSpPr>
        <p:spPr>
          <a:xfrm>
            <a:off x="4963563" y="4513580"/>
            <a:ext cx="2263605" cy="4559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a:solidFill>
                  <a:schemeClr val="bg1"/>
                </a:solidFill>
                <a:latin typeface="+mn-ea"/>
                <a:sym typeface="OPPOSans B" panose="00020600040101010101" pitchFamily="18" charset="-122"/>
              </a:rPr>
              <a:t>presented by: liangli</a:t>
            </a:r>
            <a:endParaRPr lang="en-US" altLang="zh-CN" sz="1600">
              <a:solidFill>
                <a:schemeClr val="bg1"/>
              </a:solidFill>
              <a:latin typeface="+mn-ea"/>
              <a:sym typeface="OPPOSans B" panose="00020600040101010101" pitchFamily="18" charset="-122"/>
            </a:endParaRPr>
          </a:p>
        </p:txBody>
      </p:sp>
      <p:sp>
        <p:nvSpPr>
          <p:cNvPr id="13" name="椭圆 12"/>
          <p:cNvSpPr/>
          <p:nvPr/>
        </p:nvSpPr>
        <p:spPr>
          <a:xfrm>
            <a:off x="10152485" y="4571999"/>
            <a:ext cx="3276912" cy="3285092"/>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16" name="椭圆 15"/>
          <p:cNvSpPr/>
          <p:nvPr/>
        </p:nvSpPr>
        <p:spPr>
          <a:xfrm>
            <a:off x="10398144" y="4899545"/>
            <a:ext cx="3276912" cy="3285092"/>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17" name="椭圆 16"/>
          <p:cNvSpPr/>
          <p:nvPr/>
        </p:nvSpPr>
        <p:spPr>
          <a:xfrm>
            <a:off x="-1789305" y="-1241947"/>
            <a:ext cx="3276912" cy="3285092"/>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18" name="椭圆 17"/>
          <p:cNvSpPr/>
          <p:nvPr/>
        </p:nvSpPr>
        <p:spPr>
          <a:xfrm>
            <a:off x="-1638456" y="4969794"/>
            <a:ext cx="3276912" cy="3285092"/>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3" name="文本框 2"/>
          <p:cNvSpPr txBox="1"/>
          <p:nvPr/>
        </p:nvSpPr>
        <p:spPr>
          <a:xfrm>
            <a:off x="3020060" y="2799715"/>
            <a:ext cx="6151880" cy="1416685"/>
          </a:xfrm>
          <a:prstGeom prst="rect">
            <a:avLst/>
          </a:prstGeom>
          <a:noFill/>
        </p:spPr>
        <p:txBody>
          <a:bodyPr wrap="square">
            <a:noAutofit/>
          </a:bodyPr>
          <a:p>
            <a:pPr algn="ctr">
              <a:lnSpc>
                <a:spcPct val="100000"/>
              </a:lnSpc>
              <a:buClrTx/>
              <a:buSzTx/>
              <a:buFontTx/>
            </a:pPr>
            <a:r>
              <a:rPr lang="en-US" altLang="zh-CN" sz="4000">
                <a:solidFill>
                  <a:schemeClr val="tx1"/>
                </a:solidFill>
                <a:effectLst>
                  <a:outerShdw blurRad="38100" dist="19050" dir="2700000" algn="tl" rotWithShape="0">
                    <a:schemeClr val="dk1">
                      <a:alpha val="40000"/>
                    </a:schemeClr>
                  </a:outerShdw>
                </a:effectLst>
                <a:latin typeface="+mj-ea"/>
                <a:ea typeface="+mj-ea"/>
                <a:sym typeface="+mn-ea"/>
              </a:rPr>
              <a:t>Research of LLMs</a:t>
            </a:r>
            <a:r>
              <a:rPr lang="zh-CN" altLang="en-US" sz="4000">
                <a:solidFill>
                  <a:schemeClr val="tx1"/>
                </a:solidFill>
                <a:effectLst>
                  <a:outerShdw blurRad="38100" dist="19050" dir="2700000" algn="tl" rotWithShape="0">
                    <a:schemeClr val="dk1">
                      <a:alpha val="40000"/>
                    </a:schemeClr>
                  </a:outerShdw>
                </a:effectLst>
                <a:latin typeface="+mj-ea"/>
                <a:ea typeface="+mj-ea"/>
                <a:sym typeface="+mn-ea"/>
              </a:rPr>
              <a:t> in the insurance industry</a:t>
            </a:r>
            <a:endParaRPr lang="zh-CN" altLang="en-US" sz="4000">
              <a:solidFill>
                <a:schemeClr val="tx1"/>
              </a:solidFill>
              <a:effectLst>
                <a:outerShdw blurRad="38100" dist="19050" dir="2700000" algn="tl" rotWithShape="0">
                  <a:schemeClr val="dk1">
                    <a:alpha val="40000"/>
                  </a:schemeClr>
                </a:outerShdw>
              </a:effectLst>
              <a:latin typeface="+mj-ea"/>
              <a:ea typeface="+mj-ea"/>
              <a:sym typeface="+mn-ea"/>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14655" y="319680"/>
            <a:ext cx="643255" cy="643255"/>
            <a:chOff x="2660" y="-1269"/>
            <a:chExt cx="13880" cy="13880"/>
          </a:xfrm>
        </p:grpSpPr>
        <p:sp>
          <p:nvSpPr>
            <p:cNvPr id="2" name="椭圆 1"/>
            <p:cNvSpPr/>
            <p:nvPr/>
          </p:nvSpPr>
          <p:spPr>
            <a:xfrm>
              <a:off x="2660" y="-1269"/>
              <a:ext cx="13880" cy="13880"/>
            </a:xfrm>
            <a:prstGeom prst="ellipse">
              <a:avLst/>
            </a:pr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4383" y="454"/>
              <a:ext cx="10434" cy="10434"/>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5859" y="1943"/>
              <a:ext cx="7456" cy="7456"/>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5" name="任意多边形: 形状 4"/>
          <p:cNvSpPr/>
          <p:nvPr>
            <p:custDataLst>
              <p:tags r:id="rId3"/>
            </p:custDataLst>
          </p:nvPr>
        </p:nvSpPr>
        <p:spPr>
          <a:xfrm rot="5400000" flipV="1">
            <a:off x="11200023" y="94405"/>
            <a:ext cx="1086382" cy="897572"/>
          </a:xfrm>
          <a:custGeom>
            <a:avLst/>
            <a:gdLst>
              <a:gd name="connsiteX0" fmla="*/ 0 w 1086382"/>
              <a:gd name="connsiteY0" fmla="*/ 14627 h 897572"/>
              <a:gd name="connsiteX1" fmla="*/ 0 w 1086382"/>
              <a:gd name="connsiteY1" fmla="*/ 897572 h 897572"/>
              <a:gd name="connsiteX2" fmla="*/ 1086382 w 1086382"/>
              <a:gd name="connsiteY2" fmla="*/ 897572 h 897572"/>
              <a:gd name="connsiteX3" fmla="*/ 1083835 w 1086382"/>
              <a:gd name="connsiteY3" fmla="*/ 847131 h 897572"/>
              <a:gd name="connsiteX4" fmla="*/ 145097 w 1086382"/>
              <a:gd name="connsiteY4" fmla="*/ 0 h 89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382" h="897572">
                <a:moveTo>
                  <a:pt x="0" y="14627"/>
                </a:moveTo>
                <a:lnTo>
                  <a:pt x="0" y="897572"/>
                </a:lnTo>
                <a:lnTo>
                  <a:pt x="1086382" y="897572"/>
                </a:lnTo>
                <a:lnTo>
                  <a:pt x="1083835" y="847131"/>
                </a:lnTo>
                <a:cubicBezTo>
                  <a:pt x="1035513" y="371311"/>
                  <a:pt x="633667" y="0"/>
                  <a:pt x="145097" y="0"/>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9" name="文本框 8"/>
          <p:cNvSpPr txBox="1"/>
          <p:nvPr>
            <p:custDataLst>
              <p:tags r:id="rId4"/>
            </p:custDataLst>
          </p:nvPr>
        </p:nvSpPr>
        <p:spPr>
          <a:xfrm>
            <a:off x="1090930" y="319405"/>
            <a:ext cx="9496425" cy="1049655"/>
          </a:xfrm>
          <a:prstGeom prst="rect">
            <a:avLst/>
          </a:prstGeom>
          <a:noFill/>
        </p:spPr>
        <p:txBody>
          <a:bodyPr wrap="square" rtlCol="0">
            <a:noAutofit/>
          </a:bodyPr>
          <a:lstStyle>
            <a:defPPr>
              <a:defRPr lang="zh-CN"/>
            </a:defPPr>
            <a:lvl1pPr>
              <a:defRPr sz="3200">
                <a:solidFill>
                  <a:schemeClr val="accent1"/>
                </a:solidFill>
                <a:latin typeface="+mj-ea"/>
                <a:ea typeface="+mj-ea"/>
                <a:cs typeface="OPPOSans B" panose="00020600040101010101" pitchFamily="18" charset="-122"/>
              </a:defRPr>
            </a:lvl1pPr>
          </a:lstStyle>
          <a:p>
            <a:r>
              <a:rPr lang="en-US" altLang="zh-CN" dirty="0">
                <a:solidFill>
                  <a:schemeClr val="tx1"/>
                </a:solidFill>
                <a:sym typeface="+mn-ea"/>
              </a:rPr>
              <a:t>Cornucopia </a:t>
            </a:r>
            <a:r>
              <a:rPr lang="en-US" altLang="zh-CN" dirty="0">
                <a:solidFill>
                  <a:schemeClr val="tx1"/>
                </a:solidFill>
                <a:sym typeface="OPPOSans B" panose="00020600040101010101" pitchFamily="18" charset="-122"/>
              </a:rPr>
              <a:t>l</a:t>
            </a:r>
            <a:r>
              <a:rPr lang="en-US" altLang="zh-CN" dirty="0">
                <a:solidFill>
                  <a:schemeClr val="tx1"/>
                </a:solidFill>
                <a:sym typeface="OPPOSans B" panose="00020600040101010101" pitchFamily="18" charset="-122"/>
              </a:rPr>
              <a:t>acks of gerneral abilities presented by other LLMs like Chatgpt</a:t>
            </a:r>
            <a:endParaRPr lang="en-US" altLang="zh-CN" dirty="0">
              <a:solidFill>
                <a:schemeClr val="tx1"/>
              </a:solidFill>
              <a:sym typeface="OPPOSans B" panose="00020600040101010101" pitchFamily="18" charset="-122"/>
            </a:endParaRPr>
          </a:p>
        </p:txBody>
      </p:sp>
      <p:sp>
        <p:nvSpPr>
          <p:cNvPr id="13" name="任意多边形: 形状 12"/>
          <p:cNvSpPr/>
          <p:nvPr>
            <p:custDataLst>
              <p:tags r:id="rId5"/>
            </p:custDataLst>
          </p:nvPr>
        </p:nvSpPr>
        <p:spPr>
          <a:xfrm>
            <a:off x="0" y="5762626"/>
            <a:ext cx="943610" cy="1095375"/>
          </a:xfrm>
          <a:custGeom>
            <a:avLst/>
            <a:gdLst>
              <a:gd name="connsiteX0" fmla="*/ 0 w 943610"/>
              <a:gd name="connsiteY0" fmla="*/ 0 h 1095375"/>
              <a:gd name="connsiteX1" fmla="*/ 943610 w 943610"/>
              <a:gd name="connsiteY1" fmla="*/ 943610 h 1095375"/>
              <a:gd name="connsiteX2" fmla="*/ 928311 w 943610"/>
              <a:gd name="connsiteY2" fmla="*/ 1095375 h 1095375"/>
              <a:gd name="connsiteX3" fmla="*/ 0 w 943610"/>
              <a:gd name="connsiteY3" fmla="*/ 1095375 h 1095375"/>
            </a:gdLst>
            <a:ahLst/>
            <a:cxnLst>
              <a:cxn ang="0">
                <a:pos x="connsiteX0" y="connsiteY0"/>
              </a:cxn>
              <a:cxn ang="0">
                <a:pos x="connsiteX1" y="connsiteY1"/>
              </a:cxn>
              <a:cxn ang="0">
                <a:pos x="connsiteX2" y="connsiteY2"/>
              </a:cxn>
              <a:cxn ang="0">
                <a:pos x="connsiteX3" y="connsiteY3"/>
              </a:cxn>
            </a:cxnLst>
            <a:rect l="l" t="t" r="r" b="b"/>
            <a:pathLst>
              <a:path w="943610" h="1095375">
                <a:moveTo>
                  <a:pt x="0" y="0"/>
                </a:moveTo>
                <a:cubicBezTo>
                  <a:pt x="521141" y="0"/>
                  <a:pt x="943610" y="422469"/>
                  <a:pt x="943610" y="943610"/>
                </a:cubicBezTo>
                <a:lnTo>
                  <a:pt x="928311" y="1095375"/>
                </a:lnTo>
                <a:lnTo>
                  <a:pt x="0" y="1095375"/>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8" name="椭圆 27"/>
          <p:cNvSpPr/>
          <p:nvPr/>
        </p:nvSpPr>
        <p:spPr>
          <a:xfrm>
            <a:off x="-805785" y="4476038"/>
            <a:ext cx="3070800" cy="3078000"/>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29" name="圆角矩形 28"/>
          <p:cNvSpPr/>
          <p:nvPr>
            <p:custDataLst>
              <p:tags r:id="rId6"/>
            </p:custDataLst>
          </p:nvPr>
        </p:nvSpPr>
        <p:spPr>
          <a:xfrm>
            <a:off x="943610" y="1369060"/>
            <a:ext cx="10351770" cy="4547235"/>
          </a:xfrm>
          <a:prstGeom prst="roundRect">
            <a:avLst/>
          </a:prstGeom>
          <a:gradFill>
            <a:gsLst>
              <a:gs pos="30000">
                <a:schemeClr val="accent1">
                  <a:alpha val="7000"/>
                </a:schemeClr>
              </a:gs>
              <a:gs pos="100000">
                <a:schemeClr val="accent1">
                  <a:alpha val="0"/>
                </a:schemeClr>
              </a:gs>
            </a:gsLst>
            <a:lin ang="0" scaled="0"/>
          </a:gradFill>
          <a:ln w="25400">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33" name="文本框 32"/>
          <p:cNvSpPr txBox="1"/>
          <p:nvPr>
            <p:custDataLst>
              <p:tags r:id="rId7"/>
            </p:custDataLst>
          </p:nvPr>
        </p:nvSpPr>
        <p:spPr>
          <a:xfrm>
            <a:off x="657225" y="1214120"/>
            <a:ext cx="10921365" cy="804545"/>
          </a:xfrm>
          <a:prstGeom prst="rect">
            <a:avLst/>
          </a:prstGeom>
          <a:noFill/>
        </p:spPr>
        <p:txBody>
          <a:bodyPr wrap="square" rtlCol="0">
            <a:noAutofit/>
          </a:bodyPr>
          <a:lstStyle/>
          <a:p>
            <a:pPr marL="285750" indent="-285750" algn="l" fontAlgn="auto">
              <a:lnSpc>
                <a:spcPct val="130000"/>
              </a:lnSpc>
              <a:buFont typeface="Arial" panose="020B0604020202020204" pitchFamily="34" charset="0"/>
              <a:buChar char="•"/>
            </a:pP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mn-ea"/>
              </a:rPr>
              <a:t>Cornucopia </a:t>
            </a: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rPr>
              <a:t>lacks of few shot leanring ability. For the comparison, ChatGpt </a:t>
            </a: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rPr>
              <a:t>outputs</a:t>
            </a: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rPr>
              <a:t> the following responses </a:t>
            </a: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rPr>
              <a:t>with the same input</a:t>
            </a:r>
            <a:endPar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endParaRPr>
          </a:p>
          <a:p>
            <a:pPr marL="285750" indent="-285750" algn="l" fontAlgn="auto">
              <a:lnSpc>
                <a:spcPct val="130000"/>
              </a:lnSpc>
              <a:buFont typeface="Arial" panose="020B0604020202020204" pitchFamily="34" charset="0"/>
              <a:buChar char="•"/>
            </a:pPr>
            <a:endPar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endParaRPr>
          </a:p>
          <a:p>
            <a:pPr marL="285750" indent="-285750" algn="l" fontAlgn="auto">
              <a:lnSpc>
                <a:spcPct val="130000"/>
              </a:lnSpc>
              <a:buFont typeface="Arial" panose="020B0604020202020204" pitchFamily="34" charset="0"/>
              <a:buChar char="•"/>
            </a:pPr>
            <a:endPar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endParaRPr>
          </a:p>
          <a:p>
            <a:pPr indent="0" algn="l" fontAlgn="auto">
              <a:lnSpc>
                <a:spcPct val="130000"/>
              </a:lnSpc>
              <a:buFont typeface="Arial" panose="020B0604020202020204" pitchFamily="34" charset="0"/>
              <a:buNone/>
            </a:pPr>
            <a:endPar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endParaRPr>
          </a:p>
        </p:txBody>
      </p:sp>
      <p:pic>
        <p:nvPicPr>
          <p:cNvPr id="3" name="图片 2"/>
          <p:cNvPicPr>
            <a:picLocks noChangeAspect="1"/>
          </p:cNvPicPr>
          <p:nvPr>
            <p:custDataLst>
              <p:tags r:id="rId8"/>
            </p:custDataLst>
          </p:nvPr>
        </p:nvPicPr>
        <p:blipFill>
          <a:blip r:embed="rId9"/>
          <a:stretch>
            <a:fillRect/>
          </a:stretch>
        </p:blipFill>
        <p:spPr>
          <a:xfrm>
            <a:off x="753745" y="1916430"/>
            <a:ext cx="10824210" cy="1381125"/>
          </a:xfrm>
          <a:prstGeom prst="rect">
            <a:avLst/>
          </a:prstGeom>
        </p:spPr>
      </p:pic>
      <p:sp>
        <p:nvSpPr>
          <p:cNvPr id="7" name="文本框 6"/>
          <p:cNvSpPr txBox="1"/>
          <p:nvPr/>
        </p:nvSpPr>
        <p:spPr>
          <a:xfrm>
            <a:off x="657225" y="3297555"/>
            <a:ext cx="11012805" cy="729615"/>
          </a:xfrm>
          <a:prstGeom prst="rect">
            <a:avLst/>
          </a:prstGeom>
          <a:noFill/>
        </p:spPr>
        <p:txBody>
          <a:bodyPr wrap="square">
            <a:noAutofit/>
          </a:bodyPr>
          <a:p>
            <a:pPr marL="285750" indent="-285750" algn="l" fontAlgn="auto">
              <a:lnSpc>
                <a:spcPct val="130000"/>
              </a:lnSpc>
              <a:buFont typeface="Arial" panose="020B0604020202020204" pitchFamily="34" charset="0"/>
              <a:buChar char="•"/>
            </a:pP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mn-ea"/>
              </a:rPr>
              <a:t>Cornucopia </a:t>
            </a: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rPr>
              <a:t>lacks of chain of thought ability. For the comparison, ChatGpt </a:t>
            </a: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rPr>
              <a:t>outputs the following responses </a:t>
            </a: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rPr>
              <a:t>with the same input</a:t>
            </a:r>
            <a:endPar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endParaRPr>
          </a:p>
          <a:p>
            <a:pPr algn="l">
              <a:lnSpc>
                <a:spcPct val="150000"/>
              </a:lnSpc>
            </a:pPr>
            <a:endParaRPr lang="zh-CN" altLang="en-US" sz="1600" smtClean="0">
              <a:solidFill>
                <a:schemeClr val="tx1">
                  <a:lumMod val="65000"/>
                  <a:lumOff val="35000"/>
                </a:schemeClr>
              </a:solidFill>
              <a:latin typeface="+mn-lt"/>
              <a:cs typeface="MiSans Light" panose="00000400000000000000" charset="-122"/>
              <a:sym typeface="+mn-lt"/>
            </a:endParaRPr>
          </a:p>
        </p:txBody>
      </p:sp>
      <p:pic>
        <p:nvPicPr>
          <p:cNvPr id="10" name="图片 9"/>
          <p:cNvPicPr>
            <a:picLocks noChangeAspect="1"/>
          </p:cNvPicPr>
          <p:nvPr>
            <p:custDataLst>
              <p:tags r:id="rId10"/>
            </p:custDataLst>
          </p:nvPr>
        </p:nvPicPr>
        <p:blipFill>
          <a:blip r:embed="rId11"/>
          <a:stretch>
            <a:fillRect/>
          </a:stretch>
        </p:blipFill>
        <p:spPr>
          <a:xfrm>
            <a:off x="753745" y="3987800"/>
            <a:ext cx="10766425" cy="2628900"/>
          </a:xfrm>
          <a:prstGeom prst="rect">
            <a:avLst/>
          </a:prstGeom>
        </p:spPr>
      </p:pic>
    </p:spTree>
    <p:custDataLst>
      <p:tags r:id="rId1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14655" y="319680"/>
            <a:ext cx="643255" cy="643255"/>
            <a:chOff x="2660" y="-1269"/>
            <a:chExt cx="13880" cy="13880"/>
          </a:xfrm>
        </p:grpSpPr>
        <p:sp>
          <p:nvSpPr>
            <p:cNvPr id="2" name="椭圆 1"/>
            <p:cNvSpPr/>
            <p:nvPr/>
          </p:nvSpPr>
          <p:spPr>
            <a:xfrm>
              <a:off x="2660" y="-1269"/>
              <a:ext cx="13880" cy="13880"/>
            </a:xfrm>
            <a:prstGeom prst="ellipse">
              <a:avLst/>
            </a:pr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4383" y="454"/>
              <a:ext cx="10434" cy="10434"/>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5859" y="1943"/>
              <a:ext cx="7456" cy="7456"/>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5" name="任意多边形: 形状 4"/>
          <p:cNvSpPr/>
          <p:nvPr>
            <p:custDataLst>
              <p:tags r:id="rId3"/>
            </p:custDataLst>
          </p:nvPr>
        </p:nvSpPr>
        <p:spPr>
          <a:xfrm rot="5400000" flipV="1">
            <a:off x="11200023" y="94405"/>
            <a:ext cx="1086382" cy="897572"/>
          </a:xfrm>
          <a:custGeom>
            <a:avLst/>
            <a:gdLst>
              <a:gd name="connsiteX0" fmla="*/ 0 w 1086382"/>
              <a:gd name="connsiteY0" fmla="*/ 14627 h 897572"/>
              <a:gd name="connsiteX1" fmla="*/ 0 w 1086382"/>
              <a:gd name="connsiteY1" fmla="*/ 897572 h 897572"/>
              <a:gd name="connsiteX2" fmla="*/ 1086382 w 1086382"/>
              <a:gd name="connsiteY2" fmla="*/ 897572 h 897572"/>
              <a:gd name="connsiteX3" fmla="*/ 1083835 w 1086382"/>
              <a:gd name="connsiteY3" fmla="*/ 847131 h 897572"/>
              <a:gd name="connsiteX4" fmla="*/ 145097 w 1086382"/>
              <a:gd name="connsiteY4" fmla="*/ 0 h 89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382" h="897572">
                <a:moveTo>
                  <a:pt x="0" y="14627"/>
                </a:moveTo>
                <a:lnTo>
                  <a:pt x="0" y="897572"/>
                </a:lnTo>
                <a:lnTo>
                  <a:pt x="1086382" y="897572"/>
                </a:lnTo>
                <a:lnTo>
                  <a:pt x="1083835" y="847131"/>
                </a:lnTo>
                <a:cubicBezTo>
                  <a:pt x="1035513" y="371311"/>
                  <a:pt x="633667" y="0"/>
                  <a:pt x="145097" y="0"/>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9" name="文本框 8"/>
          <p:cNvSpPr txBox="1"/>
          <p:nvPr>
            <p:custDataLst>
              <p:tags r:id="rId4"/>
            </p:custDataLst>
          </p:nvPr>
        </p:nvSpPr>
        <p:spPr>
          <a:xfrm>
            <a:off x="1090930" y="319405"/>
            <a:ext cx="10871835" cy="1050290"/>
          </a:xfrm>
          <a:prstGeom prst="rect">
            <a:avLst/>
          </a:prstGeom>
          <a:noFill/>
        </p:spPr>
        <p:txBody>
          <a:bodyPr wrap="square" rtlCol="0">
            <a:noAutofit/>
          </a:bodyPr>
          <a:lstStyle>
            <a:defPPr>
              <a:defRPr lang="zh-CN"/>
            </a:defPPr>
            <a:lvl1pPr>
              <a:defRPr sz="3200">
                <a:solidFill>
                  <a:schemeClr val="accent1"/>
                </a:solidFill>
                <a:latin typeface="+mj-ea"/>
                <a:ea typeface="+mj-ea"/>
                <a:cs typeface="OPPOSans B" panose="00020600040101010101" pitchFamily="18" charset="-122"/>
              </a:defRPr>
            </a:lvl1pPr>
          </a:lstStyle>
          <a:p>
            <a:r>
              <a:rPr lang="en-US" altLang="zh-CN" dirty="0">
                <a:solidFill>
                  <a:schemeClr val="tx1"/>
                </a:solidFill>
                <a:sym typeface="OPPOSans B" panose="00020600040101010101" pitchFamily="18" charset="-122"/>
              </a:rPr>
              <a:t>The model </a:t>
            </a:r>
            <a:r>
              <a:rPr lang="en-US" altLang="zh-CN" dirty="0">
                <a:solidFill>
                  <a:schemeClr val="tx1"/>
                </a:solidFill>
                <a:sym typeface="+mn-ea"/>
              </a:rPr>
              <a:t>Cornucopia</a:t>
            </a:r>
            <a:r>
              <a:rPr lang="en-US" altLang="zh-CN">
                <a:solidFill>
                  <a:schemeClr val="tx1">
                    <a:lumMod val="65000"/>
                    <a:lumOff val="35000"/>
                  </a:schemeClr>
                </a:solidFill>
                <a:latin typeface="OPPOSans B" panose="00020600040101010101" pitchFamily="18" charset="-122"/>
                <a:cs typeface="OPPOSans R" panose="00020600040101010101" pitchFamily="18" charset="-122"/>
                <a:sym typeface="+mn-ea"/>
              </a:rPr>
              <a:t> </a:t>
            </a:r>
            <a:r>
              <a:rPr lang="en-US" altLang="zh-CN" dirty="0">
                <a:solidFill>
                  <a:schemeClr val="tx1"/>
                </a:solidFill>
                <a:sym typeface="OPPOSans B" panose="00020600040101010101" pitchFamily="18" charset="-122"/>
              </a:rPr>
              <a:t>is good </a:t>
            </a:r>
            <a:r>
              <a:rPr lang="en-US" altLang="zh-CN" dirty="0">
                <a:solidFill>
                  <a:schemeClr val="tx1"/>
                </a:solidFill>
                <a:sym typeface="OPPOSans B" panose="00020600040101010101" pitchFamily="18" charset="-122"/>
              </a:rPr>
              <a:t>in general</a:t>
            </a:r>
            <a:r>
              <a:rPr lang="en-US" altLang="zh-CN" dirty="0">
                <a:solidFill>
                  <a:schemeClr val="tx1"/>
                </a:solidFill>
                <a:sym typeface="OPPOSans B" panose="00020600040101010101" pitchFamily="18" charset="-122"/>
              </a:rPr>
              <a:t>, but lacks of detailed knowedges regaring insurance area.</a:t>
            </a:r>
            <a:endParaRPr lang="en-US" altLang="zh-CN" dirty="0">
              <a:solidFill>
                <a:schemeClr val="tx1"/>
              </a:solidFill>
              <a:sym typeface="OPPOSans B" panose="00020600040101010101" pitchFamily="18" charset="-122"/>
            </a:endParaRPr>
          </a:p>
        </p:txBody>
      </p:sp>
      <p:sp>
        <p:nvSpPr>
          <p:cNvPr id="13" name="任意多边形: 形状 12"/>
          <p:cNvSpPr/>
          <p:nvPr>
            <p:custDataLst>
              <p:tags r:id="rId5"/>
            </p:custDataLst>
          </p:nvPr>
        </p:nvSpPr>
        <p:spPr>
          <a:xfrm>
            <a:off x="0" y="5762626"/>
            <a:ext cx="943610" cy="1095375"/>
          </a:xfrm>
          <a:custGeom>
            <a:avLst/>
            <a:gdLst>
              <a:gd name="connsiteX0" fmla="*/ 0 w 943610"/>
              <a:gd name="connsiteY0" fmla="*/ 0 h 1095375"/>
              <a:gd name="connsiteX1" fmla="*/ 943610 w 943610"/>
              <a:gd name="connsiteY1" fmla="*/ 943610 h 1095375"/>
              <a:gd name="connsiteX2" fmla="*/ 928311 w 943610"/>
              <a:gd name="connsiteY2" fmla="*/ 1095375 h 1095375"/>
              <a:gd name="connsiteX3" fmla="*/ 0 w 943610"/>
              <a:gd name="connsiteY3" fmla="*/ 1095375 h 1095375"/>
            </a:gdLst>
            <a:ahLst/>
            <a:cxnLst>
              <a:cxn ang="0">
                <a:pos x="connsiteX0" y="connsiteY0"/>
              </a:cxn>
              <a:cxn ang="0">
                <a:pos x="connsiteX1" y="connsiteY1"/>
              </a:cxn>
              <a:cxn ang="0">
                <a:pos x="connsiteX2" y="connsiteY2"/>
              </a:cxn>
              <a:cxn ang="0">
                <a:pos x="connsiteX3" y="connsiteY3"/>
              </a:cxn>
            </a:cxnLst>
            <a:rect l="l" t="t" r="r" b="b"/>
            <a:pathLst>
              <a:path w="943610" h="1095375">
                <a:moveTo>
                  <a:pt x="0" y="0"/>
                </a:moveTo>
                <a:cubicBezTo>
                  <a:pt x="521141" y="0"/>
                  <a:pt x="943610" y="422469"/>
                  <a:pt x="943610" y="943610"/>
                </a:cubicBezTo>
                <a:lnTo>
                  <a:pt x="928311" y="1095375"/>
                </a:lnTo>
                <a:lnTo>
                  <a:pt x="0" y="1095375"/>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8" name="椭圆 27"/>
          <p:cNvSpPr/>
          <p:nvPr/>
        </p:nvSpPr>
        <p:spPr>
          <a:xfrm>
            <a:off x="-805785" y="4476038"/>
            <a:ext cx="3070800" cy="3078000"/>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29" name="圆角矩形 28"/>
          <p:cNvSpPr/>
          <p:nvPr>
            <p:custDataLst>
              <p:tags r:id="rId6"/>
            </p:custDataLst>
          </p:nvPr>
        </p:nvSpPr>
        <p:spPr>
          <a:xfrm>
            <a:off x="943610" y="1369060"/>
            <a:ext cx="9639300" cy="4120515"/>
          </a:xfrm>
          <a:prstGeom prst="roundRect">
            <a:avLst/>
          </a:prstGeom>
          <a:gradFill>
            <a:gsLst>
              <a:gs pos="30000">
                <a:schemeClr val="accent1">
                  <a:alpha val="7000"/>
                </a:schemeClr>
              </a:gs>
              <a:gs pos="100000">
                <a:schemeClr val="accent1">
                  <a:alpha val="0"/>
                </a:schemeClr>
              </a:gs>
            </a:gsLst>
            <a:lin ang="0" scaled="0"/>
          </a:gradFill>
          <a:ln w="25400">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33" name="文本框 32"/>
          <p:cNvSpPr txBox="1"/>
          <p:nvPr>
            <p:custDataLst>
              <p:tags r:id="rId7"/>
            </p:custDataLst>
          </p:nvPr>
        </p:nvSpPr>
        <p:spPr>
          <a:xfrm>
            <a:off x="1171575" y="1677035"/>
            <a:ext cx="10053955" cy="3511550"/>
          </a:xfrm>
          <a:prstGeom prst="rect">
            <a:avLst/>
          </a:prstGeom>
          <a:noFill/>
        </p:spPr>
        <p:txBody>
          <a:bodyPr wrap="square" rtlCol="0">
            <a:noAutofit/>
          </a:bodyPr>
          <a:lstStyle/>
          <a:p>
            <a:pPr marL="285750" indent="-285750" algn="l" fontAlgn="auto">
              <a:lnSpc>
                <a:spcPct val="130000"/>
              </a:lnSpc>
              <a:buFont typeface="Arial" panose="020B0604020202020204" pitchFamily="34" charset="0"/>
              <a:buChar char="•"/>
            </a:pPr>
            <a:r>
              <a:rPr lang="en-US" altLang="zh-CN" dirty="0">
                <a:sym typeface="OPPOSans B" panose="00020600040101010101" pitchFamily="18" charset="-122"/>
              </a:rPr>
              <a:t>The model can answer general questions and have good common sense in insurance area, but still unable to provide service mentioned in previous section.This is intented behavior, since the researcher trained it by using common crawler data found in public resource.</a:t>
            </a:r>
            <a:endParaRPr lang="en-US" altLang="zh-CN" dirty="0">
              <a:sym typeface="OPPOSans B" panose="00020600040101010101" pitchFamily="18" charset="-122"/>
            </a:endParaRPr>
          </a:p>
          <a:p>
            <a:pPr marL="285750" indent="-285750" algn="l" fontAlgn="auto">
              <a:lnSpc>
                <a:spcPct val="130000"/>
              </a:lnSpc>
              <a:buFont typeface="Arial" panose="020B0604020202020204" pitchFamily="34" charset="0"/>
              <a:buChar char="•"/>
            </a:pPr>
            <a:r>
              <a:rPr lang="en-US" altLang="zh-CN" dirty="0">
                <a:sym typeface="OPPOSans B" panose="00020600040101010101" pitchFamily="18" charset="-122"/>
              </a:rPr>
              <a:t>In insurance businesss, the model needs to have good arithematic and logic abilities to give judgement on financial plans. This is the ability where chinese LLMS need to address. </a:t>
            </a:r>
            <a:endParaRPr lang="en-US" altLang="zh-CN" dirty="0">
              <a:sym typeface="OPPOSans B" panose="00020600040101010101" pitchFamily="18" charset="-122"/>
            </a:endParaRPr>
          </a:p>
          <a:p>
            <a:pPr marL="285750" indent="-285750" algn="l" fontAlgn="auto">
              <a:lnSpc>
                <a:spcPct val="130000"/>
              </a:lnSpc>
              <a:buFont typeface="Arial" panose="020B0604020202020204" pitchFamily="34" charset="0"/>
              <a:buChar char="•"/>
            </a:pPr>
            <a:r>
              <a:rPr lang="en-US" altLang="zh-CN" dirty="0">
                <a:solidFill>
                  <a:schemeClr val="tx1"/>
                </a:solidFill>
                <a:sym typeface="OPPOSans B" panose="00020600040101010101" pitchFamily="18" charset="-122"/>
              </a:rPr>
              <a:t>In the paper of Chatgpt 3.5, openAi used method of human feedback finetining, which improve the aligment (more accurate response) ability of prompt and responses. In this way, the model can avoid answering unrelevent and general information.This is what Chinese LLM need to do.</a:t>
            </a:r>
            <a:endParaRPr lang="en-US" altLang="zh-CN" dirty="0">
              <a:solidFill>
                <a:schemeClr val="tx1"/>
              </a:solidFill>
              <a:sym typeface="OPPOSans B" panose="00020600040101010101" pitchFamily="18" charset="-122"/>
            </a:endParaRPr>
          </a:p>
          <a:p>
            <a:pPr algn="l" fontAlgn="auto">
              <a:lnSpc>
                <a:spcPct val="130000"/>
              </a:lnSpc>
            </a:pPr>
            <a:endParaRPr lang="zh-CN" altLang="en-US">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14655" y="319680"/>
            <a:ext cx="643255" cy="643255"/>
            <a:chOff x="2660" y="-1269"/>
            <a:chExt cx="13880" cy="13880"/>
          </a:xfrm>
        </p:grpSpPr>
        <p:sp>
          <p:nvSpPr>
            <p:cNvPr id="2" name="椭圆 1"/>
            <p:cNvSpPr/>
            <p:nvPr/>
          </p:nvSpPr>
          <p:spPr>
            <a:xfrm>
              <a:off x="2660" y="-1269"/>
              <a:ext cx="13880" cy="13880"/>
            </a:xfrm>
            <a:prstGeom prst="ellipse">
              <a:avLst/>
            </a:pr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4383" y="454"/>
              <a:ext cx="10434" cy="10434"/>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5859" y="1943"/>
              <a:ext cx="7456" cy="7456"/>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5" name="任意多边形: 形状 4"/>
          <p:cNvSpPr/>
          <p:nvPr>
            <p:custDataLst>
              <p:tags r:id="rId3"/>
            </p:custDataLst>
          </p:nvPr>
        </p:nvSpPr>
        <p:spPr>
          <a:xfrm rot="5400000" flipV="1">
            <a:off x="11200023" y="94405"/>
            <a:ext cx="1086382" cy="897572"/>
          </a:xfrm>
          <a:custGeom>
            <a:avLst/>
            <a:gdLst>
              <a:gd name="connsiteX0" fmla="*/ 0 w 1086382"/>
              <a:gd name="connsiteY0" fmla="*/ 14627 h 897572"/>
              <a:gd name="connsiteX1" fmla="*/ 0 w 1086382"/>
              <a:gd name="connsiteY1" fmla="*/ 897572 h 897572"/>
              <a:gd name="connsiteX2" fmla="*/ 1086382 w 1086382"/>
              <a:gd name="connsiteY2" fmla="*/ 897572 h 897572"/>
              <a:gd name="connsiteX3" fmla="*/ 1083835 w 1086382"/>
              <a:gd name="connsiteY3" fmla="*/ 847131 h 897572"/>
              <a:gd name="connsiteX4" fmla="*/ 145097 w 1086382"/>
              <a:gd name="connsiteY4" fmla="*/ 0 h 89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382" h="897572">
                <a:moveTo>
                  <a:pt x="0" y="14627"/>
                </a:moveTo>
                <a:lnTo>
                  <a:pt x="0" y="897572"/>
                </a:lnTo>
                <a:lnTo>
                  <a:pt x="1086382" y="897572"/>
                </a:lnTo>
                <a:lnTo>
                  <a:pt x="1083835" y="847131"/>
                </a:lnTo>
                <a:cubicBezTo>
                  <a:pt x="1035513" y="371311"/>
                  <a:pt x="633667" y="0"/>
                  <a:pt x="145097" y="0"/>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9" name="文本框 8"/>
          <p:cNvSpPr txBox="1"/>
          <p:nvPr>
            <p:custDataLst>
              <p:tags r:id="rId4"/>
            </p:custDataLst>
          </p:nvPr>
        </p:nvSpPr>
        <p:spPr>
          <a:xfrm>
            <a:off x="1090930" y="319405"/>
            <a:ext cx="10871835" cy="1050290"/>
          </a:xfrm>
          <a:prstGeom prst="rect">
            <a:avLst/>
          </a:prstGeom>
          <a:noFill/>
        </p:spPr>
        <p:txBody>
          <a:bodyPr wrap="square" rtlCol="0">
            <a:noAutofit/>
          </a:bodyPr>
          <a:lstStyle>
            <a:defPPr>
              <a:defRPr lang="zh-CN"/>
            </a:defPPr>
            <a:lvl1pPr>
              <a:defRPr sz="3200">
                <a:solidFill>
                  <a:schemeClr val="accent1"/>
                </a:solidFill>
                <a:latin typeface="+mj-ea"/>
                <a:ea typeface="+mj-ea"/>
                <a:cs typeface="OPPOSans B" panose="00020600040101010101" pitchFamily="18" charset="-122"/>
              </a:defRPr>
            </a:lvl1pPr>
          </a:lstStyle>
          <a:p>
            <a:r>
              <a:rPr lang="en-US" altLang="zh-CN" dirty="0">
                <a:solidFill>
                  <a:schemeClr val="tx1"/>
                </a:solidFill>
                <a:sym typeface="OPPOSans B" panose="00020600040101010101" pitchFamily="18" charset="-122"/>
              </a:rPr>
              <a:t>How to prove Chinese LLM?</a:t>
            </a:r>
            <a:endParaRPr lang="en-US" altLang="zh-CN" dirty="0">
              <a:solidFill>
                <a:schemeClr val="tx1"/>
              </a:solidFill>
              <a:sym typeface="OPPOSans B" panose="00020600040101010101" pitchFamily="18" charset="-122"/>
            </a:endParaRPr>
          </a:p>
        </p:txBody>
      </p:sp>
      <p:sp>
        <p:nvSpPr>
          <p:cNvPr id="13" name="任意多边形: 形状 12"/>
          <p:cNvSpPr/>
          <p:nvPr>
            <p:custDataLst>
              <p:tags r:id="rId5"/>
            </p:custDataLst>
          </p:nvPr>
        </p:nvSpPr>
        <p:spPr>
          <a:xfrm>
            <a:off x="0" y="5762626"/>
            <a:ext cx="943610" cy="1095375"/>
          </a:xfrm>
          <a:custGeom>
            <a:avLst/>
            <a:gdLst>
              <a:gd name="connsiteX0" fmla="*/ 0 w 943610"/>
              <a:gd name="connsiteY0" fmla="*/ 0 h 1095375"/>
              <a:gd name="connsiteX1" fmla="*/ 943610 w 943610"/>
              <a:gd name="connsiteY1" fmla="*/ 943610 h 1095375"/>
              <a:gd name="connsiteX2" fmla="*/ 928311 w 943610"/>
              <a:gd name="connsiteY2" fmla="*/ 1095375 h 1095375"/>
              <a:gd name="connsiteX3" fmla="*/ 0 w 943610"/>
              <a:gd name="connsiteY3" fmla="*/ 1095375 h 1095375"/>
            </a:gdLst>
            <a:ahLst/>
            <a:cxnLst>
              <a:cxn ang="0">
                <a:pos x="connsiteX0" y="connsiteY0"/>
              </a:cxn>
              <a:cxn ang="0">
                <a:pos x="connsiteX1" y="connsiteY1"/>
              </a:cxn>
              <a:cxn ang="0">
                <a:pos x="connsiteX2" y="connsiteY2"/>
              </a:cxn>
              <a:cxn ang="0">
                <a:pos x="connsiteX3" y="connsiteY3"/>
              </a:cxn>
            </a:cxnLst>
            <a:rect l="l" t="t" r="r" b="b"/>
            <a:pathLst>
              <a:path w="943610" h="1095375">
                <a:moveTo>
                  <a:pt x="0" y="0"/>
                </a:moveTo>
                <a:cubicBezTo>
                  <a:pt x="521141" y="0"/>
                  <a:pt x="943610" y="422469"/>
                  <a:pt x="943610" y="943610"/>
                </a:cubicBezTo>
                <a:lnTo>
                  <a:pt x="928311" y="1095375"/>
                </a:lnTo>
                <a:lnTo>
                  <a:pt x="0" y="1095375"/>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8" name="椭圆 27"/>
          <p:cNvSpPr/>
          <p:nvPr/>
        </p:nvSpPr>
        <p:spPr>
          <a:xfrm>
            <a:off x="-805785" y="4476038"/>
            <a:ext cx="3070800" cy="3078000"/>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29" name="圆角矩形 28"/>
          <p:cNvSpPr/>
          <p:nvPr>
            <p:custDataLst>
              <p:tags r:id="rId6"/>
            </p:custDataLst>
          </p:nvPr>
        </p:nvSpPr>
        <p:spPr>
          <a:xfrm>
            <a:off x="943610" y="1369060"/>
            <a:ext cx="9639300" cy="4120515"/>
          </a:xfrm>
          <a:prstGeom prst="roundRect">
            <a:avLst/>
          </a:prstGeom>
          <a:gradFill>
            <a:gsLst>
              <a:gs pos="30000">
                <a:schemeClr val="accent1">
                  <a:alpha val="7000"/>
                </a:schemeClr>
              </a:gs>
              <a:gs pos="100000">
                <a:schemeClr val="accent1">
                  <a:alpha val="0"/>
                </a:schemeClr>
              </a:gs>
            </a:gsLst>
            <a:lin ang="0" scaled="0"/>
          </a:gradFill>
          <a:ln w="25400">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33" name="文本框 32"/>
          <p:cNvSpPr txBox="1"/>
          <p:nvPr>
            <p:custDataLst>
              <p:tags r:id="rId7"/>
            </p:custDataLst>
          </p:nvPr>
        </p:nvSpPr>
        <p:spPr>
          <a:xfrm>
            <a:off x="1171575" y="1677035"/>
            <a:ext cx="10053955" cy="3066415"/>
          </a:xfrm>
          <a:prstGeom prst="rect">
            <a:avLst/>
          </a:prstGeom>
          <a:noFill/>
        </p:spPr>
        <p:txBody>
          <a:bodyPr wrap="square" rtlCol="0">
            <a:noAutofit/>
          </a:bodyPr>
          <a:lstStyle/>
          <a:p>
            <a:pPr marL="285750" indent="-285750" algn="l" fontAlgn="auto">
              <a:lnSpc>
                <a:spcPct val="130000"/>
              </a:lnSpc>
              <a:buFont typeface="Arial" panose="020B0604020202020204" pitchFamily="34" charset="0"/>
              <a:buChar char="•"/>
            </a:pP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rPr>
              <a:t>We should Fine-tine it by using more accurate and detailed domain knowdge data in insurance are. these data should be carefully hand-written by labelers (like those 40 labelers used by openAi).</a:t>
            </a:r>
            <a:endPar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endParaRPr>
          </a:p>
          <a:p>
            <a:pPr marL="285750" indent="-285750" algn="l" fontAlgn="auto">
              <a:lnSpc>
                <a:spcPct val="130000"/>
              </a:lnSpc>
              <a:buFont typeface="Arial" panose="020B0604020202020204" pitchFamily="34" charset="0"/>
              <a:buChar char="•"/>
            </a:pPr>
            <a:r>
              <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rPr>
              <a:t>more advanced algorithm like reinforcement learning PPO.</a:t>
            </a:r>
            <a:endPar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endParaRPr>
          </a:p>
          <a:p>
            <a:pPr algn="l" fontAlgn="auto">
              <a:lnSpc>
                <a:spcPct val="130000"/>
              </a:lnSpc>
            </a:pPr>
            <a:endParaRPr lang="en-US" altLang="zh-CN" sz="1600">
              <a:solidFill>
                <a:schemeClr val="tx1">
                  <a:lumMod val="65000"/>
                  <a:lumOff val="35000"/>
                </a:schemeClr>
              </a:solidFill>
              <a:latin typeface="OPPOSans B" panose="00020600040101010101" pitchFamily="18" charset="-122"/>
              <a:cs typeface="OPPOSans R" panose="00020600040101010101" pitchFamily="18" charset="-122"/>
              <a:sym typeface="OPPOSans B" panose="00020600040101010101" pitchFamily="18" charset="-122"/>
            </a:endParaRPr>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689100" y="0"/>
            <a:ext cx="8813800" cy="6913880"/>
            <a:chOff x="1689100" y="0"/>
            <a:chExt cx="8813800" cy="6913880"/>
          </a:xfrm>
        </p:grpSpPr>
        <p:sp>
          <p:nvSpPr>
            <p:cNvPr id="5" name="任意多边形: 形状 4"/>
            <p:cNvSpPr/>
            <p:nvPr/>
          </p:nvSpPr>
          <p:spPr>
            <a:xfrm>
              <a:off x="1689100" y="0"/>
              <a:ext cx="8813800" cy="6858000"/>
            </a:xfrm>
            <a:custGeom>
              <a:avLst/>
              <a:gdLst>
                <a:gd name="connsiteX0" fmla="*/ 1868168 w 8813800"/>
                <a:gd name="connsiteY0" fmla="*/ 0 h 6858000"/>
                <a:gd name="connsiteX1" fmla="*/ 6945632 w 8813800"/>
                <a:gd name="connsiteY1" fmla="*/ 0 h 6858000"/>
                <a:gd name="connsiteX2" fmla="*/ 7043619 w 8813800"/>
                <a:gd name="connsiteY2" fmla="*/ 69680 h 6858000"/>
                <a:gd name="connsiteX3" fmla="*/ 8813800 w 8813800"/>
                <a:gd name="connsiteY3" fmla="*/ 3601085 h 6858000"/>
                <a:gd name="connsiteX4" fmla="*/ 7523049 w 8813800"/>
                <a:gd name="connsiteY4" fmla="*/ 6717234 h 6858000"/>
                <a:gd name="connsiteX5" fmla="*/ 7375404 w 8813800"/>
                <a:gd name="connsiteY5" fmla="*/ 6858000 h 6858000"/>
                <a:gd name="connsiteX6" fmla="*/ 1438396 w 8813800"/>
                <a:gd name="connsiteY6" fmla="*/ 6858000 h 6858000"/>
                <a:gd name="connsiteX7" fmla="*/ 1290751 w 8813800"/>
                <a:gd name="connsiteY7" fmla="*/ 6717234 h 6858000"/>
                <a:gd name="connsiteX8" fmla="*/ 0 w 8813800"/>
                <a:gd name="connsiteY8" fmla="*/ 3601085 h 6858000"/>
                <a:gd name="connsiteX9" fmla="*/ 1770182 w 8813800"/>
                <a:gd name="connsiteY9" fmla="*/ 696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13800" h="6858000">
                  <a:moveTo>
                    <a:pt x="1868168" y="0"/>
                  </a:moveTo>
                  <a:lnTo>
                    <a:pt x="6945632" y="0"/>
                  </a:lnTo>
                  <a:lnTo>
                    <a:pt x="7043619" y="69680"/>
                  </a:lnTo>
                  <a:cubicBezTo>
                    <a:pt x="8118228" y="873332"/>
                    <a:pt x="8813800" y="2155978"/>
                    <a:pt x="8813800" y="3601085"/>
                  </a:cubicBezTo>
                  <a:cubicBezTo>
                    <a:pt x="8813800" y="4818017"/>
                    <a:pt x="8320541" y="5919742"/>
                    <a:pt x="7523049" y="6717234"/>
                  </a:cubicBezTo>
                  <a:lnTo>
                    <a:pt x="7375404" y="6858000"/>
                  </a:lnTo>
                  <a:lnTo>
                    <a:pt x="1438396" y="6858000"/>
                  </a:lnTo>
                  <a:lnTo>
                    <a:pt x="1290751" y="6717234"/>
                  </a:lnTo>
                  <a:cubicBezTo>
                    <a:pt x="493259" y="5919742"/>
                    <a:pt x="0" y="4818017"/>
                    <a:pt x="0" y="3601085"/>
                  </a:cubicBezTo>
                  <a:cubicBezTo>
                    <a:pt x="0" y="2155978"/>
                    <a:pt x="695573" y="873332"/>
                    <a:pt x="1770182" y="69680"/>
                  </a:cubicBezTo>
                  <a:close/>
                </a:path>
              </a:pathLst>
            </a:custGeom>
            <a:gradFill>
              <a:gsLst>
                <a:gs pos="99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2783205" y="288290"/>
              <a:ext cx="6625590" cy="6625590"/>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3720624" y="1233805"/>
              <a:ext cx="4734560" cy="4734560"/>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50" name="文本框 49"/>
          <p:cNvSpPr txBox="1"/>
          <p:nvPr>
            <p:custDataLst>
              <p:tags r:id="rId3"/>
            </p:custDataLst>
          </p:nvPr>
        </p:nvSpPr>
        <p:spPr>
          <a:xfrm>
            <a:off x="4449732" y="3661546"/>
            <a:ext cx="3276345" cy="400110"/>
          </a:xfrm>
          <a:prstGeom prst="rect">
            <a:avLst/>
          </a:prstGeom>
          <a:noFill/>
        </p:spPr>
        <p:txBody>
          <a:bodyPr wrap="square" rtlCol="0">
            <a:spAutoFit/>
          </a:bodyPr>
          <a:lstStyle/>
          <a:p>
            <a:pPr algn="ctr"/>
            <a:r>
              <a:rPr lang="en-US" altLang="zh-CN" sz="2000">
                <a:solidFill>
                  <a:schemeClr val="bg1"/>
                </a:solidFill>
                <a:latin typeface="+mj-ea"/>
                <a:ea typeface="+mj-ea"/>
                <a:sym typeface="OPPOSans B" panose="00020600040101010101" pitchFamily="18" charset="-122"/>
              </a:rPr>
              <a:t>Thank you for listening</a:t>
            </a:r>
            <a:endParaRPr lang="zh-CN" altLang="en-US" sz="2000">
              <a:solidFill>
                <a:schemeClr val="bg1"/>
              </a:solidFill>
              <a:latin typeface="+mj-ea"/>
              <a:ea typeface="+mj-ea"/>
              <a:sym typeface="OPPOSans B" panose="00020600040101010101" pitchFamily="18" charset="-122"/>
            </a:endParaRPr>
          </a:p>
        </p:txBody>
      </p:sp>
      <p:sp>
        <p:nvSpPr>
          <p:cNvPr id="51" name="圆角矩形 50"/>
          <p:cNvSpPr/>
          <p:nvPr>
            <p:custDataLst>
              <p:tags r:id="rId4"/>
            </p:custDataLst>
          </p:nvPr>
        </p:nvSpPr>
        <p:spPr>
          <a:xfrm>
            <a:off x="5025867" y="4256175"/>
            <a:ext cx="2124075" cy="4559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a:solidFill>
                  <a:schemeClr val="bg1"/>
                </a:solidFill>
                <a:latin typeface="+mn-ea"/>
                <a:sym typeface="OPPOSans B" panose="00020600040101010101" pitchFamily="18" charset="-122"/>
              </a:rPr>
              <a:t>presented by: liangli</a:t>
            </a:r>
            <a:endParaRPr lang="en-US" altLang="zh-CN" sz="1600">
              <a:solidFill>
                <a:schemeClr val="bg1"/>
              </a:solidFill>
              <a:latin typeface="+mn-ea"/>
              <a:sym typeface="OPPOSans B" panose="00020600040101010101" pitchFamily="18" charset="-122"/>
            </a:endParaRPr>
          </a:p>
        </p:txBody>
      </p:sp>
      <p:sp>
        <p:nvSpPr>
          <p:cNvPr id="9" name="椭圆 8"/>
          <p:cNvSpPr/>
          <p:nvPr/>
        </p:nvSpPr>
        <p:spPr>
          <a:xfrm>
            <a:off x="10152485" y="-1228299"/>
            <a:ext cx="3276912" cy="3285092"/>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13" name="椭圆 12"/>
          <p:cNvSpPr/>
          <p:nvPr/>
        </p:nvSpPr>
        <p:spPr>
          <a:xfrm>
            <a:off x="10152485" y="4571999"/>
            <a:ext cx="3276912" cy="3285092"/>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16" name="椭圆 15"/>
          <p:cNvSpPr/>
          <p:nvPr/>
        </p:nvSpPr>
        <p:spPr>
          <a:xfrm>
            <a:off x="10398144" y="4899545"/>
            <a:ext cx="3276912" cy="3285092"/>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17" name="椭圆 16"/>
          <p:cNvSpPr/>
          <p:nvPr/>
        </p:nvSpPr>
        <p:spPr>
          <a:xfrm>
            <a:off x="-1789305" y="-1241947"/>
            <a:ext cx="3276912" cy="3285092"/>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18" name="椭圆 17"/>
          <p:cNvSpPr/>
          <p:nvPr/>
        </p:nvSpPr>
        <p:spPr>
          <a:xfrm>
            <a:off x="-1638456" y="4969794"/>
            <a:ext cx="3276912" cy="3285092"/>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633095" y="5483225"/>
            <a:ext cx="608330" cy="608330"/>
          </a:xfrm>
          <a:prstGeom prst="ellipse">
            <a:avLst/>
          </a:prstGeom>
          <a:solidFill>
            <a:schemeClr val="accent1">
              <a:lumMod val="20000"/>
              <a:lumOff val="80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21" name="任意多边形: 形状 20"/>
          <p:cNvSpPr/>
          <p:nvPr/>
        </p:nvSpPr>
        <p:spPr>
          <a:xfrm>
            <a:off x="1691910" y="1"/>
            <a:ext cx="8808180" cy="4295775"/>
          </a:xfrm>
          <a:custGeom>
            <a:avLst/>
            <a:gdLst>
              <a:gd name="connsiteX0" fmla="*/ 0 w 8808180"/>
              <a:gd name="connsiteY0" fmla="*/ 0 h 4295775"/>
              <a:gd name="connsiteX1" fmla="*/ 8808180 w 8808180"/>
              <a:gd name="connsiteY1" fmla="*/ 0 h 4295775"/>
              <a:gd name="connsiteX2" fmla="*/ 8805256 w 8808180"/>
              <a:gd name="connsiteY2" fmla="*/ 115654 h 4295775"/>
              <a:gd name="connsiteX3" fmla="*/ 4404090 w 8808180"/>
              <a:gd name="connsiteY3" fmla="*/ 4295775 h 4295775"/>
              <a:gd name="connsiteX4" fmla="*/ 2924 w 8808180"/>
              <a:gd name="connsiteY4" fmla="*/ 115654 h 429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8180" h="4295775">
                <a:moveTo>
                  <a:pt x="0" y="0"/>
                </a:moveTo>
                <a:lnTo>
                  <a:pt x="8808180" y="0"/>
                </a:lnTo>
                <a:lnTo>
                  <a:pt x="8805256" y="115654"/>
                </a:lnTo>
                <a:cubicBezTo>
                  <a:pt x="8687225" y="2444127"/>
                  <a:pt x="6761896" y="4295775"/>
                  <a:pt x="4404090" y="4295775"/>
                </a:cubicBezTo>
                <a:cubicBezTo>
                  <a:pt x="2046285" y="4295775"/>
                  <a:pt x="120955" y="2444127"/>
                  <a:pt x="2924" y="115654"/>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15" name="任意多边形: 形状 14"/>
          <p:cNvSpPr/>
          <p:nvPr>
            <p:custDataLst>
              <p:tags r:id="rId2"/>
            </p:custDataLst>
          </p:nvPr>
        </p:nvSpPr>
        <p:spPr>
          <a:xfrm>
            <a:off x="2788818" y="0"/>
            <a:ext cx="6614367" cy="3201670"/>
          </a:xfrm>
          <a:custGeom>
            <a:avLst/>
            <a:gdLst>
              <a:gd name="connsiteX0" fmla="*/ 0 w 6614367"/>
              <a:gd name="connsiteY0" fmla="*/ 0 h 3201670"/>
              <a:gd name="connsiteX1" fmla="*/ 6614367 w 6614367"/>
              <a:gd name="connsiteY1" fmla="*/ 0 h 3201670"/>
              <a:gd name="connsiteX2" fmla="*/ 6602874 w 6614367"/>
              <a:gd name="connsiteY2" fmla="*/ 227589 h 3201670"/>
              <a:gd name="connsiteX3" fmla="*/ 3307183 w 6614367"/>
              <a:gd name="connsiteY3" fmla="*/ 3201670 h 3201670"/>
              <a:gd name="connsiteX4" fmla="*/ 11492 w 6614367"/>
              <a:gd name="connsiteY4" fmla="*/ 227589 h 3201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4367" h="3201670">
                <a:moveTo>
                  <a:pt x="0" y="0"/>
                </a:moveTo>
                <a:lnTo>
                  <a:pt x="6614367" y="0"/>
                </a:lnTo>
                <a:lnTo>
                  <a:pt x="6602874" y="227589"/>
                </a:lnTo>
                <a:cubicBezTo>
                  <a:pt x="6433226" y="1898086"/>
                  <a:pt x="5022439" y="3201670"/>
                  <a:pt x="3307183" y="3201670"/>
                </a:cubicBezTo>
                <a:cubicBezTo>
                  <a:pt x="1591928" y="3201670"/>
                  <a:pt x="181140" y="1898086"/>
                  <a:pt x="11492" y="227589"/>
                </a:cubicBezTo>
                <a:close/>
              </a:path>
            </a:pathLst>
          </a:cu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12" name="任意多边形: 形状 11"/>
          <p:cNvSpPr/>
          <p:nvPr>
            <p:custDataLst>
              <p:tags r:id="rId3"/>
            </p:custDataLst>
          </p:nvPr>
        </p:nvSpPr>
        <p:spPr>
          <a:xfrm>
            <a:off x="3726078" y="1"/>
            <a:ext cx="4723337" cy="2256155"/>
          </a:xfrm>
          <a:custGeom>
            <a:avLst/>
            <a:gdLst>
              <a:gd name="connsiteX0" fmla="*/ 0 w 4723337"/>
              <a:gd name="connsiteY0" fmla="*/ 0 h 2256155"/>
              <a:gd name="connsiteX1" fmla="*/ 4723337 w 4723337"/>
              <a:gd name="connsiteY1" fmla="*/ 0 h 2256155"/>
              <a:gd name="connsiteX2" fmla="*/ 4716726 w 4723337"/>
              <a:gd name="connsiteY2" fmla="*/ 130916 h 2256155"/>
              <a:gd name="connsiteX3" fmla="*/ 2361668 w 4723337"/>
              <a:gd name="connsiteY3" fmla="*/ 2256155 h 2256155"/>
              <a:gd name="connsiteX4" fmla="*/ 6610 w 4723337"/>
              <a:gd name="connsiteY4" fmla="*/ 130916 h 2256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3337" h="2256155">
                <a:moveTo>
                  <a:pt x="0" y="0"/>
                </a:moveTo>
                <a:lnTo>
                  <a:pt x="4723337" y="0"/>
                </a:lnTo>
                <a:lnTo>
                  <a:pt x="4716726" y="130916"/>
                </a:lnTo>
                <a:cubicBezTo>
                  <a:pt x="4595498" y="1324631"/>
                  <a:pt x="3587368" y="2256155"/>
                  <a:pt x="2361668" y="2256155"/>
                </a:cubicBezTo>
                <a:cubicBezTo>
                  <a:pt x="1135969" y="2256155"/>
                  <a:pt x="127839" y="1324631"/>
                  <a:pt x="6610" y="130916"/>
                </a:cubicBezTo>
                <a:close/>
              </a:path>
            </a:pathLst>
          </a:cu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14" name="文本框 13"/>
          <p:cNvSpPr txBox="1"/>
          <p:nvPr>
            <p:custDataLst>
              <p:tags r:id="rId4"/>
            </p:custDataLst>
          </p:nvPr>
        </p:nvSpPr>
        <p:spPr>
          <a:xfrm>
            <a:off x="4249420" y="1050290"/>
            <a:ext cx="3908425" cy="1106805"/>
          </a:xfrm>
          <a:prstGeom prst="rect">
            <a:avLst/>
          </a:prstGeom>
          <a:noFill/>
        </p:spPr>
        <p:txBody>
          <a:bodyPr wrap="square" rtlCol="0">
            <a:spAutoFit/>
          </a:bodyPr>
          <a:lstStyle/>
          <a:p>
            <a:pPr algn="ctr"/>
            <a:r>
              <a:rPr lang="en-US" altLang="zh-CN" sz="6600">
                <a:solidFill>
                  <a:schemeClr val="tx1"/>
                </a:solidFill>
                <a:effectLst>
                  <a:outerShdw blurRad="38100" dist="19050" dir="2700000" algn="tl" rotWithShape="0">
                    <a:schemeClr val="dk1">
                      <a:alpha val="40000"/>
                    </a:schemeClr>
                  </a:outerShdw>
                </a:effectLst>
                <a:latin typeface="+mj-ea"/>
                <a:ea typeface="+mj-ea"/>
                <a:sym typeface="OPPOSans B" panose="00020600040101010101" pitchFamily="18" charset="-122"/>
              </a:rPr>
              <a:t>Contents</a:t>
            </a:r>
            <a:endParaRPr lang="en-US" altLang="zh-CN" sz="6600">
              <a:solidFill>
                <a:schemeClr val="tx1"/>
              </a:solidFill>
              <a:effectLst>
                <a:outerShdw blurRad="38100" dist="19050" dir="2700000" algn="tl" rotWithShape="0">
                  <a:schemeClr val="dk1">
                    <a:alpha val="40000"/>
                  </a:schemeClr>
                </a:outerShdw>
              </a:effectLst>
              <a:latin typeface="+mj-ea"/>
              <a:ea typeface="+mj-ea"/>
              <a:sym typeface="OPPOSans B" panose="00020600040101010101" pitchFamily="18" charset="-122"/>
            </a:endParaRPr>
          </a:p>
        </p:txBody>
      </p:sp>
      <p:grpSp>
        <p:nvGrpSpPr>
          <p:cNvPr id="5" name="组合 4"/>
          <p:cNvGrpSpPr/>
          <p:nvPr/>
        </p:nvGrpSpPr>
        <p:grpSpPr>
          <a:xfrm>
            <a:off x="6632575" y="2771775"/>
            <a:ext cx="2337435" cy="2929890"/>
            <a:chOff x="12424" y="4365"/>
            <a:chExt cx="3681" cy="4614"/>
          </a:xfrm>
        </p:grpSpPr>
        <p:grpSp>
          <p:nvGrpSpPr>
            <p:cNvPr id="2" name="组合 1"/>
            <p:cNvGrpSpPr/>
            <p:nvPr/>
          </p:nvGrpSpPr>
          <p:grpSpPr>
            <a:xfrm>
              <a:off x="12424" y="4365"/>
              <a:ext cx="3681" cy="4614"/>
              <a:chOff x="5641" y="4365"/>
              <a:chExt cx="3681" cy="4614"/>
            </a:xfrm>
          </p:grpSpPr>
          <p:sp>
            <p:nvSpPr>
              <p:cNvPr id="44" name="矩形: 圆角 43"/>
              <p:cNvSpPr/>
              <p:nvPr>
                <p:custDataLst>
                  <p:tags r:id="rId5"/>
                </p:custDataLst>
              </p:nvPr>
            </p:nvSpPr>
            <p:spPr>
              <a:xfrm>
                <a:off x="5641" y="4365"/>
                <a:ext cx="3681" cy="4614"/>
              </a:xfrm>
              <a:prstGeom prst="roundRect">
                <a:avLst>
                  <a:gd name="adj" fmla="val 3341"/>
                </a:avLst>
              </a:prstGeom>
              <a:solidFill>
                <a:schemeClr val="bg1"/>
              </a:solidFill>
              <a:ln w="25400">
                <a:solidFill>
                  <a:schemeClr val="accent1"/>
                </a:solid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sym typeface="OPPOSans B" panose="00020600040101010101" pitchFamily="18" charset="-122"/>
                </a:endParaRPr>
              </a:p>
            </p:txBody>
          </p:sp>
          <p:sp>
            <p:nvSpPr>
              <p:cNvPr id="46" name="椭圆 45"/>
              <p:cNvSpPr/>
              <p:nvPr>
                <p:custDataLst>
                  <p:tags r:id="rId6"/>
                </p:custDataLst>
              </p:nvPr>
            </p:nvSpPr>
            <p:spPr>
              <a:xfrm>
                <a:off x="6692" y="5054"/>
                <a:ext cx="1579" cy="15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OPPOSans B" panose="00020600040101010101" pitchFamily="18" charset="-122"/>
                  <a:sym typeface="OPPOSans B" panose="00020600040101010101" pitchFamily="18" charset="-122"/>
                </a:endParaRPr>
              </a:p>
            </p:txBody>
          </p:sp>
          <p:sp>
            <p:nvSpPr>
              <p:cNvPr id="47" name="文本框 46"/>
              <p:cNvSpPr txBox="1"/>
              <p:nvPr>
                <p:custDataLst>
                  <p:tags r:id="rId7"/>
                </p:custDataLst>
              </p:nvPr>
            </p:nvSpPr>
            <p:spPr>
              <a:xfrm>
                <a:off x="5641" y="7091"/>
                <a:ext cx="3515" cy="1452"/>
              </a:xfrm>
              <a:prstGeom prst="rect">
                <a:avLst/>
              </a:prstGeom>
              <a:noFill/>
            </p:spPr>
            <p:txBody>
              <a:bodyPr wrap="square" rtlCol="0">
                <a:spAutoFit/>
              </a:bodyPr>
              <a:lstStyle/>
              <a:p>
                <a:pPr algn="ctr"/>
                <a:r>
                  <a:rPr lang="en-US" altLang="zh-CN">
                    <a:solidFill>
                      <a:schemeClr val="accent1"/>
                    </a:solidFill>
                    <a:latin typeface="+mj-ea"/>
                    <a:ea typeface="+mj-ea"/>
                    <a:cs typeface="OPPOSans B" panose="00020600040101010101" pitchFamily="18" charset="-122"/>
                    <a:sym typeface="OPPOSans B" panose="00020600040101010101" pitchFamily="18" charset="-122"/>
                  </a:rPr>
                  <a:t> limitations or shortcomings of Chinese LLMs</a:t>
                </a:r>
                <a:endParaRPr lang="en-US" altLang="zh-CN">
                  <a:solidFill>
                    <a:schemeClr val="accent1"/>
                  </a:solidFill>
                  <a:latin typeface="+mj-ea"/>
                  <a:ea typeface="+mj-ea"/>
                  <a:cs typeface="OPPOSans B" panose="00020600040101010101" pitchFamily="18" charset="-122"/>
                  <a:sym typeface="OPPOSans B" panose="00020600040101010101" pitchFamily="18" charset="-122"/>
                </a:endParaRPr>
              </a:p>
            </p:txBody>
          </p:sp>
        </p:grpSp>
        <p:sp>
          <p:nvSpPr>
            <p:cNvPr id="50" name="文本框 49"/>
            <p:cNvSpPr txBox="1"/>
            <p:nvPr>
              <p:custDataLst>
                <p:tags r:id="rId8"/>
              </p:custDataLst>
            </p:nvPr>
          </p:nvSpPr>
          <p:spPr>
            <a:xfrm>
              <a:off x="13670" y="5383"/>
              <a:ext cx="1138" cy="921"/>
            </a:xfrm>
            <a:prstGeom prst="rect">
              <a:avLst/>
            </a:prstGeom>
            <a:noFill/>
          </p:spPr>
          <p:txBody>
            <a:bodyPr wrap="square">
              <a:spAutoFit/>
            </a:bodyPr>
            <a:lstStyle/>
            <a:p>
              <a:pPr algn="ctr"/>
              <a:r>
                <a:rPr lang="en-US" altLang="zh-CN" sz="3200" dirty="0">
                  <a:solidFill>
                    <a:schemeClr val="bg1"/>
                  </a:solidFill>
                  <a:latin typeface="+mj-ea"/>
                  <a:ea typeface="+mj-ea"/>
                  <a:cs typeface="OPPOSans B" panose="00020600040101010101" pitchFamily="18" charset="-122"/>
                  <a:sym typeface="OPPOSans B" panose="00020600040101010101" pitchFamily="18" charset="-122"/>
                </a:rPr>
                <a:t>02</a:t>
              </a:r>
              <a:endParaRPr lang="zh-CN" altLang="en-US" sz="3200" dirty="0">
                <a:solidFill>
                  <a:schemeClr val="bg1"/>
                </a:solidFill>
                <a:latin typeface="+mj-ea"/>
                <a:ea typeface="+mj-ea"/>
                <a:cs typeface="OPPOSans B" panose="00020600040101010101" pitchFamily="18" charset="-122"/>
                <a:sym typeface="OPPOSans B" panose="00020600040101010101" pitchFamily="18" charset="-122"/>
              </a:endParaRPr>
            </a:p>
          </p:txBody>
        </p:sp>
      </p:grpSp>
      <p:grpSp>
        <p:nvGrpSpPr>
          <p:cNvPr id="6" name="组合 5"/>
          <p:cNvGrpSpPr/>
          <p:nvPr/>
        </p:nvGrpSpPr>
        <p:grpSpPr>
          <a:xfrm>
            <a:off x="3454400" y="2771775"/>
            <a:ext cx="2337435" cy="2929890"/>
            <a:chOff x="4899" y="4365"/>
            <a:chExt cx="3681" cy="4614"/>
          </a:xfrm>
        </p:grpSpPr>
        <p:grpSp>
          <p:nvGrpSpPr>
            <p:cNvPr id="4" name="组合 3"/>
            <p:cNvGrpSpPr/>
            <p:nvPr/>
          </p:nvGrpSpPr>
          <p:grpSpPr>
            <a:xfrm>
              <a:off x="4899" y="4365"/>
              <a:ext cx="3681" cy="4614"/>
              <a:chOff x="1405" y="4365"/>
              <a:chExt cx="3681" cy="4614"/>
            </a:xfrm>
          </p:grpSpPr>
          <p:sp>
            <p:nvSpPr>
              <p:cNvPr id="3" name="矩形: 圆角 16"/>
              <p:cNvSpPr/>
              <p:nvPr>
                <p:custDataLst>
                  <p:tags r:id="rId9"/>
                </p:custDataLst>
              </p:nvPr>
            </p:nvSpPr>
            <p:spPr>
              <a:xfrm>
                <a:off x="1405" y="4365"/>
                <a:ext cx="3681" cy="4614"/>
              </a:xfrm>
              <a:prstGeom prst="roundRect">
                <a:avLst>
                  <a:gd name="adj" fmla="val 3341"/>
                </a:avLst>
              </a:prstGeom>
              <a:solidFill>
                <a:schemeClr val="bg1"/>
              </a:solidFill>
              <a:ln w="25400">
                <a:solidFill>
                  <a:schemeClr val="accent1"/>
                </a:solid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OPPOSans B" panose="00020600040101010101" pitchFamily="18" charset="-122"/>
                  <a:sym typeface="OPPOSans B" panose="00020600040101010101" pitchFamily="18" charset="-122"/>
                </a:endParaRPr>
              </a:p>
            </p:txBody>
          </p:sp>
          <p:sp>
            <p:nvSpPr>
              <p:cNvPr id="36" name="椭圆 35"/>
              <p:cNvSpPr/>
              <p:nvPr>
                <p:custDataLst>
                  <p:tags r:id="rId10"/>
                </p:custDataLst>
              </p:nvPr>
            </p:nvSpPr>
            <p:spPr>
              <a:xfrm>
                <a:off x="2456" y="5054"/>
                <a:ext cx="1579" cy="15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OPPOSans B" panose="00020600040101010101" pitchFamily="18" charset="-122"/>
                  <a:sym typeface="OPPOSans B" panose="00020600040101010101" pitchFamily="18" charset="-122"/>
                </a:endParaRPr>
              </a:p>
            </p:txBody>
          </p:sp>
          <p:sp>
            <p:nvSpPr>
              <p:cNvPr id="37" name="文本框 36"/>
              <p:cNvSpPr txBox="1"/>
              <p:nvPr>
                <p:custDataLst>
                  <p:tags r:id="rId11"/>
                </p:custDataLst>
              </p:nvPr>
            </p:nvSpPr>
            <p:spPr>
              <a:xfrm>
                <a:off x="1593" y="7229"/>
                <a:ext cx="3306" cy="1452"/>
              </a:xfrm>
              <a:prstGeom prst="rect">
                <a:avLst/>
              </a:prstGeom>
              <a:noFill/>
            </p:spPr>
            <p:txBody>
              <a:bodyPr wrap="square" rtlCol="0">
                <a:spAutoFit/>
              </a:bodyPr>
              <a:lstStyle/>
              <a:p>
                <a:pPr algn="ctr"/>
                <a:r>
                  <a:rPr lang="en-US" altLang="zh-CN" dirty="0">
                    <a:solidFill>
                      <a:schemeClr val="accent1"/>
                    </a:solidFill>
                    <a:latin typeface="+mj-ea"/>
                    <a:ea typeface="+mj-ea"/>
                    <a:cs typeface="OPPOSans B" panose="00020600040101010101" pitchFamily="18" charset="-122"/>
                    <a:sym typeface="OPPOSans B" panose="00020600040101010101" pitchFamily="18" charset="-122"/>
                  </a:rPr>
                  <a:t>Application of LLM in insurance business</a:t>
                </a:r>
                <a:endParaRPr lang="en-US" altLang="zh-CN" dirty="0">
                  <a:solidFill>
                    <a:schemeClr val="accent1"/>
                  </a:solidFill>
                  <a:latin typeface="+mj-ea"/>
                  <a:ea typeface="+mj-ea"/>
                  <a:cs typeface="OPPOSans B" panose="00020600040101010101" pitchFamily="18" charset="-122"/>
                  <a:sym typeface="OPPOSans B" panose="00020600040101010101" pitchFamily="18" charset="-122"/>
                </a:endParaRPr>
              </a:p>
            </p:txBody>
          </p:sp>
        </p:grpSp>
        <p:sp>
          <p:nvSpPr>
            <p:cNvPr id="51" name="文本框 50"/>
            <p:cNvSpPr txBox="1"/>
            <p:nvPr>
              <p:custDataLst>
                <p:tags r:id="rId12"/>
              </p:custDataLst>
            </p:nvPr>
          </p:nvSpPr>
          <p:spPr>
            <a:xfrm>
              <a:off x="6170" y="5383"/>
              <a:ext cx="1138" cy="921"/>
            </a:xfrm>
            <a:prstGeom prst="rect">
              <a:avLst/>
            </a:prstGeom>
            <a:noFill/>
          </p:spPr>
          <p:txBody>
            <a:bodyPr wrap="square">
              <a:noAutofit/>
            </a:bodyPr>
            <a:lstStyle/>
            <a:p>
              <a:pPr algn="ctr"/>
              <a:r>
                <a:rPr lang="en-US" altLang="zh-CN" sz="3200" dirty="0">
                  <a:solidFill>
                    <a:schemeClr val="bg1"/>
                  </a:solidFill>
                  <a:latin typeface="+mj-ea"/>
                  <a:ea typeface="+mj-ea"/>
                  <a:cs typeface="OPPOSans B" panose="00020600040101010101" pitchFamily="18" charset="-122"/>
                  <a:sym typeface="OPPOSans B" panose="00020600040101010101" pitchFamily="18" charset="-122"/>
                </a:rPr>
                <a:t>01</a:t>
              </a:r>
              <a:endParaRPr lang="zh-CN" altLang="en-US" sz="3200" dirty="0">
                <a:solidFill>
                  <a:schemeClr val="bg1"/>
                </a:solidFill>
                <a:latin typeface="+mj-ea"/>
                <a:ea typeface="+mj-ea"/>
                <a:cs typeface="OPPOSans B" panose="00020600040101010101" pitchFamily="18" charset="-122"/>
                <a:sym typeface="OPPOSans B" panose="00020600040101010101" pitchFamily="18" charset="-122"/>
              </a:endParaRPr>
            </a:p>
          </p:txBody>
        </p:sp>
      </p:grpSp>
      <p:sp>
        <p:nvSpPr>
          <p:cNvPr id="8" name="任意多边形: 形状 7"/>
          <p:cNvSpPr/>
          <p:nvPr>
            <p:custDataLst>
              <p:tags r:id="rId13"/>
            </p:custDataLst>
          </p:nvPr>
        </p:nvSpPr>
        <p:spPr>
          <a:xfrm>
            <a:off x="11892280" y="2156921"/>
            <a:ext cx="299720" cy="869665"/>
          </a:xfrm>
          <a:custGeom>
            <a:avLst/>
            <a:gdLst>
              <a:gd name="connsiteX0" fmla="*/ 299720 w 299720"/>
              <a:gd name="connsiteY0" fmla="*/ 0 h 869665"/>
              <a:gd name="connsiteX1" fmla="*/ 299720 w 299720"/>
              <a:gd name="connsiteY1" fmla="*/ 869665 h 869665"/>
              <a:gd name="connsiteX2" fmla="*/ 285249 w 299720"/>
              <a:gd name="connsiteY2" fmla="*/ 865173 h 869665"/>
              <a:gd name="connsiteX3" fmla="*/ 0 w 299720"/>
              <a:gd name="connsiteY3" fmla="*/ 434832 h 869665"/>
              <a:gd name="connsiteX4" fmla="*/ 285249 w 299720"/>
              <a:gd name="connsiteY4" fmla="*/ 4492 h 869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20" h="869665">
                <a:moveTo>
                  <a:pt x="299720" y="0"/>
                </a:moveTo>
                <a:lnTo>
                  <a:pt x="299720" y="869665"/>
                </a:lnTo>
                <a:lnTo>
                  <a:pt x="285249" y="865173"/>
                </a:lnTo>
                <a:cubicBezTo>
                  <a:pt x="117620" y="794272"/>
                  <a:pt x="0" y="628288"/>
                  <a:pt x="0" y="434832"/>
                </a:cubicBezTo>
                <a:cubicBezTo>
                  <a:pt x="0" y="241376"/>
                  <a:pt x="117620" y="75393"/>
                  <a:pt x="285249" y="4492"/>
                </a:cubicBezTo>
                <a:close/>
              </a:path>
            </a:pathLst>
          </a:custGeom>
          <a:solidFill>
            <a:schemeClr val="accent1">
              <a:lumMod val="20000"/>
              <a:lumOff val="80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10" name="椭圆 9"/>
          <p:cNvSpPr/>
          <p:nvPr>
            <p:custDataLst>
              <p:tags r:id="rId14"/>
            </p:custDataLst>
          </p:nvPr>
        </p:nvSpPr>
        <p:spPr>
          <a:xfrm>
            <a:off x="11299825" y="894715"/>
            <a:ext cx="472440" cy="472440"/>
          </a:xfrm>
          <a:prstGeom prst="ellipse">
            <a:avLst/>
          </a:prstGeom>
          <a:solidFill>
            <a:schemeClr val="accent1">
              <a:lumMod val="20000"/>
              <a:lumOff val="80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26" name="椭圆 25"/>
          <p:cNvSpPr/>
          <p:nvPr/>
        </p:nvSpPr>
        <p:spPr>
          <a:xfrm>
            <a:off x="-1482273" y="274979"/>
            <a:ext cx="3149425" cy="3157289"/>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Tree>
    <p:custDataLst>
      <p:tags r:id="rId1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16"/>
          <p:cNvSpPr/>
          <p:nvPr>
            <p:custDataLst>
              <p:tags r:id="rId1"/>
            </p:custDataLst>
          </p:nvPr>
        </p:nvSpPr>
        <p:spPr>
          <a:xfrm>
            <a:off x="2197735" y="2489835"/>
            <a:ext cx="8305165" cy="1878965"/>
          </a:xfrm>
          <a:prstGeom prst="roundRect">
            <a:avLst>
              <a:gd name="adj" fmla="val 3341"/>
            </a:avLst>
          </a:prstGeom>
          <a:solidFill>
            <a:schemeClr val="bg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POSans B" panose="00020600040101010101" pitchFamily="18" charset="-122"/>
              <a:cs typeface="OPPOSans B" panose="00020600040101010101" pitchFamily="18" charset="-122"/>
              <a:sym typeface="OPPOSans B" panose="00020600040101010101" pitchFamily="18" charset="-122"/>
            </a:endParaRPr>
          </a:p>
        </p:txBody>
      </p:sp>
      <p:sp>
        <p:nvSpPr>
          <p:cNvPr id="37" name="文本框 36"/>
          <p:cNvSpPr txBox="1"/>
          <p:nvPr>
            <p:custDataLst>
              <p:tags r:id="rId2"/>
            </p:custDataLst>
          </p:nvPr>
        </p:nvSpPr>
        <p:spPr>
          <a:xfrm>
            <a:off x="3996690" y="2919730"/>
            <a:ext cx="5407660" cy="953135"/>
          </a:xfrm>
          <a:prstGeom prst="rect">
            <a:avLst/>
          </a:prstGeom>
          <a:noFill/>
        </p:spPr>
        <p:txBody>
          <a:bodyPr wrap="square" rtlCol="0">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mj-ea"/>
                <a:ea typeface="+mj-ea"/>
                <a:cs typeface="OPPOSans B" panose="00020600040101010101" pitchFamily="18" charset="-122"/>
                <a:sym typeface="OPPOSans B" panose="00020600040101010101" pitchFamily="18" charset="-122"/>
              </a:rPr>
              <a:t>application of LLM in insurance busine</a:t>
            </a:r>
            <a:endParaRPr lang="en-US" altLang="zh-CN" sz="2800" dirty="0">
              <a:solidFill>
                <a:schemeClr val="tx1"/>
              </a:solidFill>
              <a:effectLst>
                <a:outerShdw blurRad="38100" dist="19050" dir="2700000" algn="tl" rotWithShape="0">
                  <a:schemeClr val="dk1">
                    <a:alpha val="40000"/>
                  </a:schemeClr>
                </a:outerShdw>
              </a:effectLst>
              <a:latin typeface="+mj-ea"/>
              <a:ea typeface="+mj-ea"/>
              <a:cs typeface="OPPOSans B" panose="00020600040101010101" pitchFamily="18" charset="-122"/>
              <a:sym typeface="OPPOSans B" panose="00020600040101010101" pitchFamily="18" charset="-122"/>
            </a:endParaRPr>
          </a:p>
        </p:txBody>
      </p:sp>
      <p:grpSp>
        <p:nvGrpSpPr>
          <p:cNvPr id="30" name="组合 29"/>
          <p:cNvGrpSpPr/>
          <p:nvPr/>
        </p:nvGrpSpPr>
        <p:grpSpPr>
          <a:xfrm>
            <a:off x="8453755" y="3985261"/>
            <a:ext cx="3738246" cy="2872740"/>
            <a:chOff x="8453755" y="3985261"/>
            <a:chExt cx="3738246" cy="2872740"/>
          </a:xfrm>
        </p:grpSpPr>
        <p:sp>
          <p:nvSpPr>
            <p:cNvPr id="22" name="任意多边形: 形状 21"/>
            <p:cNvSpPr/>
            <p:nvPr/>
          </p:nvSpPr>
          <p:spPr>
            <a:xfrm rot="16200000" flipV="1">
              <a:off x="8886508" y="3552508"/>
              <a:ext cx="2872740" cy="3738245"/>
            </a:xfrm>
            <a:custGeom>
              <a:avLst/>
              <a:gdLst>
                <a:gd name="connsiteX0" fmla="*/ 2872740 w 2872740"/>
                <a:gd name="connsiteY0" fmla="*/ 865505 h 3738245"/>
                <a:gd name="connsiteX1" fmla="*/ 2743587 w 2872740"/>
                <a:gd name="connsiteY1" fmla="*/ 11240 h 3738245"/>
                <a:gd name="connsiteX2" fmla="*/ 2739473 w 2872740"/>
                <a:gd name="connsiteY2" fmla="*/ 0 h 3738245"/>
                <a:gd name="connsiteX3" fmla="*/ 0 w 2872740"/>
                <a:gd name="connsiteY3" fmla="*/ 0 h 3738245"/>
                <a:gd name="connsiteX4" fmla="*/ 0 w 2872740"/>
                <a:gd name="connsiteY4" fmla="*/ 3738245 h 3738245"/>
                <a:gd name="connsiteX5" fmla="*/ 2872740 w 2872740"/>
                <a:gd name="connsiteY5" fmla="*/ 865505 h 373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2740" h="3738245">
                  <a:moveTo>
                    <a:pt x="2872740" y="865505"/>
                  </a:moveTo>
                  <a:cubicBezTo>
                    <a:pt x="2872740" y="568023"/>
                    <a:pt x="2827523" y="281102"/>
                    <a:pt x="2743587" y="11240"/>
                  </a:cubicBezTo>
                  <a:lnTo>
                    <a:pt x="2739473" y="0"/>
                  </a:lnTo>
                  <a:lnTo>
                    <a:pt x="0" y="0"/>
                  </a:lnTo>
                  <a:lnTo>
                    <a:pt x="0" y="3738245"/>
                  </a:lnTo>
                  <a:cubicBezTo>
                    <a:pt x="1586570" y="3738245"/>
                    <a:pt x="2872740" y="2452075"/>
                    <a:pt x="2872740" y="865505"/>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n-ea"/>
                <a:sym typeface="OPPOSans B" panose="00020600040101010101" pitchFamily="18" charset="-122"/>
              </a:endParaRPr>
            </a:p>
          </p:txBody>
        </p:sp>
        <p:sp>
          <p:nvSpPr>
            <p:cNvPr id="24" name="任意多边形: 形状 23"/>
            <p:cNvSpPr/>
            <p:nvPr>
              <p:custDataLst>
                <p:tags r:id="rId3"/>
              </p:custDataLst>
            </p:nvPr>
          </p:nvSpPr>
          <p:spPr>
            <a:xfrm rot="16200000" flipV="1">
              <a:off x="9599613" y="4265612"/>
              <a:ext cx="2159635" cy="3025140"/>
            </a:xfrm>
            <a:custGeom>
              <a:avLst/>
              <a:gdLst>
                <a:gd name="connsiteX0" fmla="*/ 2159635 w 2159635"/>
                <a:gd name="connsiteY0" fmla="*/ 865505 h 3025140"/>
                <a:gd name="connsiteX1" fmla="*/ 1989920 w 2159635"/>
                <a:gd name="connsiteY1" fmla="*/ 24878 h 3025140"/>
                <a:gd name="connsiteX2" fmla="*/ 1977936 w 2159635"/>
                <a:gd name="connsiteY2" fmla="*/ 0 h 3025140"/>
                <a:gd name="connsiteX3" fmla="*/ 0 w 2159635"/>
                <a:gd name="connsiteY3" fmla="*/ 0 h 3025140"/>
                <a:gd name="connsiteX4" fmla="*/ 0 w 2159635"/>
                <a:gd name="connsiteY4" fmla="*/ 3025140 h 3025140"/>
                <a:gd name="connsiteX5" fmla="*/ 2159635 w 2159635"/>
                <a:gd name="connsiteY5" fmla="*/ 865505 h 302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635" h="3025140">
                  <a:moveTo>
                    <a:pt x="2159635" y="865505"/>
                  </a:moveTo>
                  <a:cubicBezTo>
                    <a:pt x="2159635" y="567322"/>
                    <a:pt x="2099204" y="283253"/>
                    <a:pt x="1989920" y="24878"/>
                  </a:cubicBezTo>
                  <a:lnTo>
                    <a:pt x="1977936" y="0"/>
                  </a:lnTo>
                  <a:lnTo>
                    <a:pt x="0" y="0"/>
                  </a:lnTo>
                  <a:lnTo>
                    <a:pt x="0" y="3025140"/>
                  </a:lnTo>
                  <a:cubicBezTo>
                    <a:pt x="1192733" y="3025140"/>
                    <a:pt x="2159635" y="2058238"/>
                    <a:pt x="2159635" y="865505"/>
                  </a:cubicBezTo>
                  <a:close/>
                </a:path>
              </a:pathLst>
            </a:cu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n-ea"/>
                <a:sym typeface="OPPOSans B" panose="00020600040101010101" pitchFamily="18" charset="-122"/>
              </a:endParaRPr>
            </a:p>
          </p:txBody>
        </p:sp>
        <p:sp>
          <p:nvSpPr>
            <p:cNvPr id="28" name="任意多边形: 形状 27"/>
            <p:cNvSpPr/>
            <p:nvPr>
              <p:custDataLst>
                <p:tags r:id="rId4"/>
              </p:custDataLst>
            </p:nvPr>
          </p:nvSpPr>
          <p:spPr>
            <a:xfrm rot="16200000" flipV="1">
              <a:off x="10219200" y="4885199"/>
              <a:ext cx="1537335" cy="2408267"/>
            </a:xfrm>
            <a:custGeom>
              <a:avLst/>
              <a:gdLst>
                <a:gd name="connsiteX0" fmla="*/ 1537335 w 1537335"/>
                <a:gd name="connsiteY0" fmla="*/ 865505 h 2408267"/>
                <a:gd name="connsiteX1" fmla="*/ 1273807 w 1537335"/>
                <a:gd name="connsiteY1" fmla="*/ 2771 h 2408267"/>
                <a:gd name="connsiteX2" fmla="*/ 1271734 w 1537335"/>
                <a:gd name="connsiteY2" fmla="*/ 0 h 2408267"/>
                <a:gd name="connsiteX3" fmla="*/ 0 w 1537335"/>
                <a:gd name="connsiteY3" fmla="*/ 0 h 2408267"/>
                <a:gd name="connsiteX4" fmla="*/ 0 w 1537335"/>
                <a:gd name="connsiteY4" fmla="*/ 2408267 h 2408267"/>
                <a:gd name="connsiteX5" fmla="*/ 152053 w 1537335"/>
                <a:gd name="connsiteY5" fmla="*/ 2400589 h 2408267"/>
                <a:gd name="connsiteX6" fmla="*/ 1537335 w 1537335"/>
                <a:gd name="connsiteY6" fmla="*/ 865505 h 24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335" h="2408267">
                  <a:moveTo>
                    <a:pt x="1537335" y="865505"/>
                  </a:moveTo>
                  <a:cubicBezTo>
                    <a:pt x="1537335" y="545929"/>
                    <a:pt x="1440185" y="249043"/>
                    <a:pt x="1273807" y="2771"/>
                  </a:cubicBezTo>
                  <a:lnTo>
                    <a:pt x="1271734" y="0"/>
                  </a:lnTo>
                  <a:lnTo>
                    <a:pt x="0" y="0"/>
                  </a:lnTo>
                  <a:lnTo>
                    <a:pt x="0" y="2408267"/>
                  </a:lnTo>
                  <a:lnTo>
                    <a:pt x="152053" y="2400589"/>
                  </a:lnTo>
                  <a:cubicBezTo>
                    <a:pt x="930146" y="2321569"/>
                    <a:pt x="1537335" y="1664445"/>
                    <a:pt x="1537335" y="865505"/>
                  </a:cubicBezTo>
                  <a:close/>
                </a:path>
              </a:pathLst>
            </a:cu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n-ea"/>
                <a:sym typeface="OPPOSans B" panose="00020600040101010101" pitchFamily="18" charset="-122"/>
              </a:endParaRPr>
            </a:p>
          </p:txBody>
        </p:sp>
      </p:grpSp>
      <p:grpSp>
        <p:nvGrpSpPr>
          <p:cNvPr id="5" name="组合 4"/>
          <p:cNvGrpSpPr/>
          <p:nvPr/>
        </p:nvGrpSpPr>
        <p:grpSpPr>
          <a:xfrm>
            <a:off x="0" y="0"/>
            <a:ext cx="3453130" cy="3308986"/>
            <a:chOff x="0" y="0"/>
            <a:chExt cx="3453130" cy="3308986"/>
          </a:xfrm>
        </p:grpSpPr>
        <p:sp>
          <p:nvSpPr>
            <p:cNvPr id="7" name="任意多边形: 形状 6"/>
            <p:cNvSpPr/>
            <p:nvPr/>
          </p:nvSpPr>
          <p:spPr>
            <a:xfrm>
              <a:off x="0" y="1"/>
              <a:ext cx="3453130" cy="3308985"/>
            </a:xfrm>
            <a:custGeom>
              <a:avLst/>
              <a:gdLst>
                <a:gd name="connsiteX0" fmla="*/ 0 w 3453130"/>
                <a:gd name="connsiteY0" fmla="*/ 0 h 3308985"/>
                <a:gd name="connsiteX1" fmla="*/ 3416547 w 3453130"/>
                <a:gd name="connsiteY1" fmla="*/ 0 h 3308985"/>
                <a:gd name="connsiteX2" fmla="*/ 3438299 w 3453130"/>
                <a:gd name="connsiteY2" fmla="*/ 142524 h 3308985"/>
                <a:gd name="connsiteX3" fmla="*/ 3453130 w 3453130"/>
                <a:gd name="connsiteY3" fmla="*/ 436245 h 3308985"/>
                <a:gd name="connsiteX4" fmla="*/ 580390 w 3453130"/>
                <a:gd name="connsiteY4" fmla="*/ 3308985 h 3308985"/>
                <a:gd name="connsiteX5" fmla="*/ 1433 w 3453130"/>
                <a:gd name="connsiteY5" fmla="*/ 3250621 h 3308985"/>
                <a:gd name="connsiteX6" fmla="*/ 0 w 3453130"/>
                <a:gd name="connsiteY6" fmla="*/ 3250253 h 330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3130" h="3308985">
                  <a:moveTo>
                    <a:pt x="0" y="0"/>
                  </a:moveTo>
                  <a:lnTo>
                    <a:pt x="3416547" y="0"/>
                  </a:lnTo>
                  <a:lnTo>
                    <a:pt x="3438299" y="142524"/>
                  </a:lnTo>
                  <a:cubicBezTo>
                    <a:pt x="3448106" y="239097"/>
                    <a:pt x="3453130" y="337084"/>
                    <a:pt x="3453130" y="436245"/>
                  </a:cubicBezTo>
                  <a:cubicBezTo>
                    <a:pt x="3453130" y="2022815"/>
                    <a:pt x="2166960" y="3308985"/>
                    <a:pt x="580390" y="3308985"/>
                  </a:cubicBezTo>
                  <a:cubicBezTo>
                    <a:pt x="382069" y="3308985"/>
                    <a:pt x="188442" y="3288889"/>
                    <a:pt x="1433" y="3250621"/>
                  </a:cubicBezTo>
                  <a:lnTo>
                    <a:pt x="0" y="3250253"/>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n-ea"/>
                <a:sym typeface="OPPOSans B" panose="00020600040101010101" pitchFamily="18" charset="-122"/>
              </a:endParaRPr>
            </a:p>
          </p:txBody>
        </p:sp>
        <p:sp>
          <p:nvSpPr>
            <p:cNvPr id="18" name="任意多边形: 形状 17"/>
            <p:cNvSpPr/>
            <p:nvPr>
              <p:custDataLst>
                <p:tags r:id="rId5"/>
              </p:custDataLst>
            </p:nvPr>
          </p:nvSpPr>
          <p:spPr>
            <a:xfrm>
              <a:off x="1" y="0"/>
              <a:ext cx="2740025" cy="2595880"/>
            </a:xfrm>
            <a:custGeom>
              <a:avLst/>
              <a:gdLst>
                <a:gd name="connsiteX0" fmla="*/ 0 w 2740025"/>
                <a:gd name="connsiteY0" fmla="*/ 0 h 2595880"/>
                <a:gd name="connsiteX1" fmla="*/ 2695891 w 2740025"/>
                <a:gd name="connsiteY1" fmla="*/ 0 h 2595880"/>
                <a:gd name="connsiteX2" fmla="*/ 2696149 w 2740025"/>
                <a:gd name="connsiteY2" fmla="*/ 1004 h 2595880"/>
                <a:gd name="connsiteX3" fmla="*/ 2740025 w 2740025"/>
                <a:gd name="connsiteY3" fmla="*/ 436245 h 2595880"/>
                <a:gd name="connsiteX4" fmla="*/ 580390 w 2740025"/>
                <a:gd name="connsiteY4" fmla="*/ 2595880 h 2595880"/>
                <a:gd name="connsiteX5" fmla="*/ 145148 w 2740025"/>
                <a:gd name="connsiteY5" fmla="*/ 2552004 h 2595880"/>
                <a:gd name="connsiteX6" fmla="*/ 0 w 2740025"/>
                <a:gd name="connsiteY6" fmla="*/ 2514683 h 259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25" h="2595880">
                  <a:moveTo>
                    <a:pt x="0" y="0"/>
                  </a:moveTo>
                  <a:lnTo>
                    <a:pt x="2695891" y="0"/>
                  </a:lnTo>
                  <a:lnTo>
                    <a:pt x="2696149" y="1004"/>
                  </a:lnTo>
                  <a:cubicBezTo>
                    <a:pt x="2724918" y="141591"/>
                    <a:pt x="2740025" y="287154"/>
                    <a:pt x="2740025" y="436245"/>
                  </a:cubicBezTo>
                  <a:cubicBezTo>
                    <a:pt x="2740025" y="1628978"/>
                    <a:pt x="1773123" y="2595880"/>
                    <a:pt x="580390" y="2595880"/>
                  </a:cubicBezTo>
                  <a:cubicBezTo>
                    <a:pt x="431299" y="2595880"/>
                    <a:pt x="285736" y="2580772"/>
                    <a:pt x="145148" y="2552004"/>
                  </a:cubicBezTo>
                  <a:lnTo>
                    <a:pt x="0" y="2514683"/>
                  </a:lnTo>
                  <a:close/>
                </a:path>
              </a:pathLst>
            </a:cu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n-ea"/>
                <a:sym typeface="OPPOSans B" panose="00020600040101010101" pitchFamily="18" charset="-122"/>
              </a:endParaRPr>
            </a:p>
          </p:txBody>
        </p:sp>
        <p:sp>
          <p:nvSpPr>
            <p:cNvPr id="20" name="任意多边形: 形状 19"/>
            <p:cNvSpPr/>
            <p:nvPr>
              <p:custDataLst>
                <p:tags r:id="rId6"/>
              </p:custDataLst>
            </p:nvPr>
          </p:nvSpPr>
          <p:spPr>
            <a:xfrm>
              <a:off x="1" y="1"/>
              <a:ext cx="2117725" cy="1979295"/>
            </a:xfrm>
            <a:custGeom>
              <a:avLst/>
              <a:gdLst>
                <a:gd name="connsiteX0" fmla="*/ 0 w 2117725"/>
                <a:gd name="connsiteY0" fmla="*/ 0 h 1979295"/>
                <a:gd name="connsiteX1" fmla="*/ 2054167 w 2117725"/>
                <a:gd name="connsiteY1" fmla="*/ 0 h 1979295"/>
                <a:gd name="connsiteX2" fmla="*/ 2086376 w 2117725"/>
                <a:gd name="connsiteY2" fmla="*/ 125267 h 1979295"/>
                <a:gd name="connsiteX3" fmla="*/ 2117725 w 2117725"/>
                <a:gd name="connsiteY3" fmla="*/ 436245 h 1979295"/>
                <a:gd name="connsiteX4" fmla="*/ 574675 w 2117725"/>
                <a:gd name="connsiteY4" fmla="*/ 1979295 h 1979295"/>
                <a:gd name="connsiteX5" fmla="*/ 115819 w 2117725"/>
                <a:gd name="connsiteY5" fmla="*/ 1909923 h 1979295"/>
                <a:gd name="connsiteX6" fmla="*/ 0 w 2117725"/>
                <a:gd name="connsiteY6" fmla="*/ 1867532 h 197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725" h="1979295">
                  <a:moveTo>
                    <a:pt x="0" y="0"/>
                  </a:moveTo>
                  <a:lnTo>
                    <a:pt x="2054167" y="0"/>
                  </a:lnTo>
                  <a:lnTo>
                    <a:pt x="2086376" y="125267"/>
                  </a:lnTo>
                  <a:cubicBezTo>
                    <a:pt x="2106931" y="225716"/>
                    <a:pt x="2117725" y="329720"/>
                    <a:pt x="2117725" y="436245"/>
                  </a:cubicBezTo>
                  <a:cubicBezTo>
                    <a:pt x="2117725" y="1288448"/>
                    <a:pt x="1426878" y="1979295"/>
                    <a:pt x="574675" y="1979295"/>
                  </a:cubicBezTo>
                  <a:cubicBezTo>
                    <a:pt x="414887" y="1979295"/>
                    <a:pt x="260772" y="1955008"/>
                    <a:pt x="115819" y="1909923"/>
                  </a:cubicBezTo>
                  <a:lnTo>
                    <a:pt x="0" y="1867532"/>
                  </a:lnTo>
                  <a:close/>
                </a:path>
              </a:pathLst>
            </a:cu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n-ea"/>
                <a:sym typeface="OPPOSans B" panose="00020600040101010101" pitchFamily="18" charset="-122"/>
              </a:endParaRPr>
            </a:p>
          </p:txBody>
        </p:sp>
      </p:grpSp>
      <p:sp>
        <p:nvSpPr>
          <p:cNvPr id="2" name="文本框 1"/>
          <p:cNvSpPr txBox="1"/>
          <p:nvPr/>
        </p:nvSpPr>
        <p:spPr>
          <a:xfrm>
            <a:off x="2891039" y="1525381"/>
            <a:ext cx="1776162" cy="3200813"/>
          </a:xfrm>
          <a:prstGeom prst="rect">
            <a:avLst/>
          </a:prstGeom>
          <a:noFill/>
        </p:spPr>
        <p:txBody>
          <a:bodyPr wrap="square" rtlCol="0" anchor="t">
            <a:spAutoFit/>
          </a:bodyPr>
          <a:lstStyle/>
          <a:p>
            <a:pPr algn="l" fontAlgn="auto">
              <a:lnSpc>
                <a:spcPct val="130000"/>
              </a:lnSpc>
            </a:pPr>
            <a:r>
              <a:rPr lang="en-US" altLang="zh-CN" sz="16600">
                <a:ln>
                  <a:solidFill>
                    <a:schemeClr val="accent1"/>
                  </a:solidFill>
                </a:ln>
                <a:noFill/>
                <a:latin typeface="+mj-ea"/>
                <a:ea typeface="+mj-ea"/>
                <a:cs typeface="OPPOSans R" panose="00020600040101010101" pitchFamily="18" charset="-122"/>
                <a:sym typeface="OPPOSans B" panose="00020600040101010101" pitchFamily="18" charset="-122"/>
              </a:rPr>
              <a:t>1</a:t>
            </a:r>
            <a:endParaRPr lang="zh-CN" altLang="en-US" sz="16600">
              <a:ln>
                <a:solidFill>
                  <a:schemeClr val="accent1"/>
                </a:solidFill>
              </a:ln>
              <a:noFill/>
              <a:latin typeface="+mj-ea"/>
              <a:ea typeface="+mj-ea"/>
              <a:cs typeface="OPPOSans R" panose="00020600040101010101" pitchFamily="18" charset="-122"/>
              <a:sym typeface="OPPOSans B" panose="00020600040101010101" pitchFamily="18" charset="-122"/>
            </a:endParaRPr>
          </a:p>
        </p:txBody>
      </p:sp>
      <p:sp>
        <p:nvSpPr>
          <p:cNvPr id="4" name="矩形 3"/>
          <p:cNvSpPr/>
          <p:nvPr/>
        </p:nvSpPr>
        <p:spPr>
          <a:xfrm>
            <a:off x="2740026" y="4155442"/>
            <a:ext cx="6865191" cy="95209"/>
          </a:xfrm>
          <a:prstGeom prst="rect">
            <a:avLst/>
          </a:prstGeom>
          <a:gradFill>
            <a:gsLst>
              <a:gs pos="87000">
                <a:schemeClr val="accent1">
                  <a:alpha val="1000"/>
                </a:schemeClr>
              </a:gs>
              <a:gs pos="0">
                <a:schemeClr val="accent1">
                  <a:alpha val="16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14655" y="319680"/>
            <a:ext cx="643255" cy="643255"/>
            <a:chOff x="2660" y="-1269"/>
            <a:chExt cx="13880" cy="13880"/>
          </a:xfrm>
        </p:grpSpPr>
        <p:sp>
          <p:nvSpPr>
            <p:cNvPr id="2" name="椭圆 1"/>
            <p:cNvSpPr/>
            <p:nvPr/>
          </p:nvSpPr>
          <p:spPr>
            <a:xfrm>
              <a:off x="2660" y="-1269"/>
              <a:ext cx="13880" cy="13880"/>
            </a:xfrm>
            <a:prstGeom prst="ellipse">
              <a:avLst/>
            </a:pr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4383" y="454"/>
              <a:ext cx="10434" cy="10434"/>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5859" y="1943"/>
              <a:ext cx="7456" cy="7456"/>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13" name="任意多边形: 形状 12"/>
          <p:cNvSpPr/>
          <p:nvPr>
            <p:custDataLst>
              <p:tags r:id="rId3"/>
            </p:custDataLst>
          </p:nvPr>
        </p:nvSpPr>
        <p:spPr>
          <a:xfrm rot="5400000" flipV="1">
            <a:off x="11200023" y="94405"/>
            <a:ext cx="1086382" cy="897572"/>
          </a:xfrm>
          <a:custGeom>
            <a:avLst/>
            <a:gdLst>
              <a:gd name="connsiteX0" fmla="*/ 0 w 1086382"/>
              <a:gd name="connsiteY0" fmla="*/ 14627 h 897572"/>
              <a:gd name="connsiteX1" fmla="*/ 0 w 1086382"/>
              <a:gd name="connsiteY1" fmla="*/ 897572 h 897572"/>
              <a:gd name="connsiteX2" fmla="*/ 1086382 w 1086382"/>
              <a:gd name="connsiteY2" fmla="*/ 897572 h 897572"/>
              <a:gd name="connsiteX3" fmla="*/ 1083835 w 1086382"/>
              <a:gd name="connsiteY3" fmla="*/ 847131 h 897572"/>
              <a:gd name="connsiteX4" fmla="*/ 145097 w 1086382"/>
              <a:gd name="connsiteY4" fmla="*/ 0 h 89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382" h="897572">
                <a:moveTo>
                  <a:pt x="0" y="14627"/>
                </a:moveTo>
                <a:lnTo>
                  <a:pt x="0" y="897572"/>
                </a:lnTo>
                <a:lnTo>
                  <a:pt x="1086382" y="897572"/>
                </a:lnTo>
                <a:lnTo>
                  <a:pt x="1083835" y="847131"/>
                </a:lnTo>
                <a:cubicBezTo>
                  <a:pt x="1035513" y="371311"/>
                  <a:pt x="633667" y="0"/>
                  <a:pt x="145097" y="0"/>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17" name="圆角矩形 16"/>
          <p:cNvSpPr/>
          <p:nvPr>
            <p:custDataLst>
              <p:tags r:id="rId4"/>
            </p:custDataLst>
          </p:nvPr>
        </p:nvSpPr>
        <p:spPr>
          <a:xfrm>
            <a:off x="948055" y="1590675"/>
            <a:ext cx="10139045" cy="4546600"/>
          </a:xfrm>
          <a:prstGeom prst="roundRect">
            <a:avLst>
              <a:gd name="adj" fmla="val 12741"/>
            </a:avLst>
          </a:prstGeom>
          <a:gradFill>
            <a:gsLst>
              <a:gs pos="30000">
                <a:schemeClr val="accent1">
                  <a:alpha val="7000"/>
                </a:schemeClr>
              </a:gs>
              <a:gs pos="100000">
                <a:schemeClr val="accent1">
                  <a:alpha val="0"/>
                </a:schemeClr>
              </a:gs>
            </a:gsLst>
            <a:lin ang="0" scaled="0"/>
          </a:gradFill>
          <a:ln w="25400">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l" fontAlgn="auto">
              <a:lnSpc>
                <a:spcPct val="130000"/>
              </a:lnSpc>
            </a:pP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18" name="文本框 17"/>
          <p:cNvSpPr txBox="1"/>
          <p:nvPr>
            <p:custDataLst>
              <p:tags r:id="rId5"/>
            </p:custDataLst>
          </p:nvPr>
        </p:nvSpPr>
        <p:spPr>
          <a:xfrm>
            <a:off x="1539240" y="1689735"/>
            <a:ext cx="8924925" cy="1291590"/>
          </a:xfrm>
          <a:prstGeom prst="rect">
            <a:avLst/>
          </a:prstGeom>
          <a:noFill/>
        </p:spPr>
        <p:txBody>
          <a:bodyPr wrap="square" rtlCol="0">
            <a:spAutoFit/>
          </a:bodyPr>
          <a:lstStyle/>
          <a:p>
            <a:pPr marL="285750" indent="-285750" algn="l" fontAlgn="auto">
              <a:lnSpc>
                <a:spcPct val="130000"/>
              </a:lnSpc>
              <a:buFont typeface="Arial" panose="020B0604020202020204" pitchFamily="34" charset="0"/>
              <a:buChar char="•"/>
            </a:pPr>
            <a:r>
              <a:rPr lang="en-US" altLang="zh-CN" sz="2000">
                <a:latin typeface="Calibri" panose="020F0502020204030204" charset="0"/>
                <a:cs typeface="Calibri" panose="020F0502020204030204" charset="0"/>
                <a:sym typeface="+mn-ea"/>
              </a:rPr>
              <a:t>Claims, insurance policies, and customer relationships generates a large amount of unstructured text, making it difficult for insurers to leverage their datasets using traditional methods.</a:t>
            </a:r>
            <a:endParaRPr lang="en-US" altLang="zh-CN" sz="2000">
              <a:solidFill>
                <a:schemeClr val="tx1">
                  <a:lumMod val="85000"/>
                  <a:lumOff val="15000"/>
                </a:schemeClr>
              </a:solidFill>
              <a:latin typeface="Calibri" panose="020F0502020204030204" charset="0"/>
              <a:cs typeface="Calibri" panose="020F0502020204030204" charset="0"/>
              <a:sym typeface="OPPOSans B" panose="00020600040101010101" pitchFamily="18" charset="-122"/>
            </a:endParaRPr>
          </a:p>
        </p:txBody>
      </p:sp>
      <p:sp>
        <p:nvSpPr>
          <p:cNvPr id="25" name="椭圆 24"/>
          <p:cNvSpPr/>
          <p:nvPr/>
        </p:nvSpPr>
        <p:spPr>
          <a:xfrm>
            <a:off x="9958125" y="-726123"/>
            <a:ext cx="3069864" cy="3077528"/>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15" name="任意多边形: 形状 14"/>
          <p:cNvSpPr/>
          <p:nvPr>
            <p:custDataLst>
              <p:tags r:id="rId6"/>
            </p:custDataLst>
          </p:nvPr>
        </p:nvSpPr>
        <p:spPr>
          <a:xfrm>
            <a:off x="0" y="5762626"/>
            <a:ext cx="943610" cy="1095375"/>
          </a:xfrm>
          <a:custGeom>
            <a:avLst/>
            <a:gdLst>
              <a:gd name="connsiteX0" fmla="*/ 0 w 943610"/>
              <a:gd name="connsiteY0" fmla="*/ 0 h 1095375"/>
              <a:gd name="connsiteX1" fmla="*/ 943610 w 943610"/>
              <a:gd name="connsiteY1" fmla="*/ 943610 h 1095375"/>
              <a:gd name="connsiteX2" fmla="*/ 928311 w 943610"/>
              <a:gd name="connsiteY2" fmla="*/ 1095375 h 1095375"/>
              <a:gd name="connsiteX3" fmla="*/ 0 w 943610"/>
              <a:gd name="connsiteY3" fmla="*/ 1095375 h 1095375"/>
            </a:gdLst>
            <a:ahLst/>
            <a:cxnLst>
              <a:cxn ang="0">
                <a:pos x="connsiteX0" y="connsiteY0"/>
              </a:cxn>
              <a:cxn ang="0">
                <a:pos x="connsiteX1" y="connsiteY1"/>
              </a:cxn>
              <a:cxn ang="0">
                <a:pos x="connsiteX2" y="connsiteY2"/>
              </a:cxn>
              <a:cxn ang="0">
                <a:pos x="connsiteX3" y="connsiteY3"/>
              </a:cxn>
            </a:cxnLst>
            <a:rect l="l" t="t" r="r" b="b"/>
            <a:pathLst>
              <a:path w="943610" h="1095375">
                <a:moveTo>
                  <a:pt x="0" y="0"/>
                </a:moveTo>
                <a:cubicBezTo>
                  <a:pt x="521141" y="0"/>
                  <a:pt x="943610" y="422469"/>
                  <a:pt x="943610" y="943610"/>
                </a:cubicBezTo>
                <a:lnTo>
                  <a:pt x="928311" y="1095375"/>
                </a:lnTo>
                <a:lnTo>
                  <a:pt x="0" y="1095375"/>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8" name="椭圆 27"/>
          <p:cNvSpPr/>
          <p:nvPr/>
        </p:nvSpPr>
        <p:spPr>
          <a:xfrm>
            <a:off x="-805785" y="4476038"/>
            <a:ext cx="3070800" cy="3078000"/>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11" name="文本框 10"/>
          <p:cNvSpPr txBox="1"/>
          <p:nvPr>
            <p:custDataLst>
              <p:tags r:id="rId7"/>
            </p:custDataLst>
          </p:nvPr>
        </p:nvSpPr>
        <p:spPr>
          <a:xfrm>
            <a:off x="1647190" y="3072130"/>
            <a:ext cx="9065895" cy="1970405"/>
          </a:xfrm>
          <a:prstGeom prst="rect">
            <a:avLst/>
          </a:prstGeom>
          <a:noFill/>
        </p:spPr>
        <p:txBody>
          <a:bodyPr wrap="square" rtlCol="0">
            <a:noAutofit/>
          </a:bodyPr>
          <a:lstStyle/>
          <a:p>
            <a:pPr marL="285750" indent="-285750" algn="l">
              <a:lnSpc>
                <a:spcPct val="130000"/>
              </a:lnSpc>
              <a:spcBef>
                <a:spcPts val="1000"/>
              </a:spcBef>
              <a:buClrTx/>
              <a:buSzTx/>
              <a:buFont typeface="Arial" panose="020B0604020202020204" pitchFamily="34" charset="0"/>
              <a:buChar char="•"/>
            </a:pPr>
            <a:r>
              <a:rPr lang="en-US" altLang="zh-CN" sz="2000">
                <a:latin typeface="Calibri" panose="020F0502020204030204" charset="0"/>
                <a:cs typeface="Calibri" panose="020F0502020204030204" charset="0"/>
                <a:sym typeface="+mn-ea"/>
              </a:rPr>
              <a:t>what can LLMs do for insurance companies? </a:t>
            </a:r>
            <a:endParaRPr lang="en-US" altLang="zh-CN" sz="2000">
              <a:latin typeface="Calibri" panose="020F0502020204030204" charset="0"/>
              <a:cs typeface="Calibri" panose="020F0502020204030204" charset="0"/>
              <a:sym typeface="+mn-ea"/>
            </a:endParaRPr>
          </a:p>
          <a:p>
            <a:pPr marL="457200" indent="-457200" algn="l">
              <a:lnSpc>
                <a:spcPct val="130000"/>
              </a:lnSpc>
              <a:spcBef>
                <a:spcPts val="1000"/>
              </a:spcBef>
              <a:buClrTx/>
              <a:buSzTx/>
              <a:buFont typeface="Arial" panose="020B0604020202020204" pitchFamily="34" charset="0"/>
              <a:buAutoNum type="arabicPeriod"/>
            </a:pPr>
            <a:r>
              <a:rPr lang="en-US" altLang="zh-CN" sz="2000">
                <a:latin typeface="Calibri" panose="020F0502020204030204" charset="0"/>
                <a:cs typeface="Calibri" panose="020F0502020204030204" charset="0"/>
                <a:sym typeface="+mn-ea"/>
              </a:rPr>
              <a:t>Underwriting</a:t>
            </a:r>
            <a:endParaRPr lang="en-US" altLang="zh-CN" sz="2000">
              <a:latin typeface="Calibri" panose="020F0502020204030204" charset="0"/>
              <a:cs typeface="Calibri" panose="020F0502020204030204" charset="0"/>
            </a:endParaRPr>
          </a:p>
          <a:p>
            <a:pPr marL="457200" indent="-457200" algn="l">
              <a:lnSpc>
                <a:spcPct val="130000"/>
              </a:lnSpc>
              <a:spcBef>
                <a:spcPts val="1000"/>
              </a:spcBef>
              <a:buClrTx/>
              <a:buSzTx/>
              <a:buFont typeface="Arial" panose="020B0604020202020204" pitchFamily="34" charset="0"/>
              <a:buAutoNum type="arabicPeriod"/>
            </a:pPr>
            <a:r>
              <a:rPr lang="en-US" altLang="zh-CN" sz="2000">
                <a:latin typeface="Calibri" panose="020F0502020204030204" charset="0"/>
                <a:cs typeface="Calibri" panose="020F0502020204030204" charset="0"/>
                <a:sym typeface="+mn-ea"/>
              </a:rPr>
              <a:t>Claims Processing</a:t>
            </a:r>
            <a:endParaRPr lang="en-US" altLang="zh-CN" sz="2000">
              <a:latin typeface="Calibri" panose="020F0502020204030204" charset="0"/>
              <a:cs typeface="Calibri" panose="020F0502020204030204" charset="0"/>
            </a:endParaRPr>
          </a:p>
          <a:p>
            <a:pPr marL="457200" indent="-457200" algn="l">
              <a:lnSpc>
                <a:spcPct val="130000"/>
              </a:lnSpc>
              <a:spcBef>
                <a:spcPts val="1000"/>
              </a:spcBef>
              <a:buClrTx/>
              <a:buSzTx/>
              <a:buFont typeface="Arial" panose="020B0604020202020204" pitchFamily="34" charset="0"/>
              <a:buAutoNum type="arabicPeriod"/>
            </a:pPr>
            <a:r>
              <a:rPr lang="en-US" altLang="zh-CN" sz="2000">
                <a:latin typeface="Calibri" panose="020F0502020204030204" charset="0"/>
                <a:cs typeface="Calibri" panose="020F0502020204030204" charset="0"/>
                <a:sym typeface="+mn-ea"/>
              </a:rPr>
              <a:t>Customer Service</a:t>
            </a:r>
            <a:endParaRPr lang="en-US" altLang="zh-CN" sz="2000">
              <a:latin typeface="Calibri" panose="020F0502020204030204" charset="0"/>
              <a:cs typeface="Calibri" panose="020F0502020204030204" charset="0"/>
              <a:sym typeface="OPPOSans B" panose="00020600040101010101" pitchFamily="18" charset="-122"/>
            </a:endParaRPr>
          </a:p>
        </p:txBody>
      </p:sp>
      <p:sp>
        <p:nvSpPr>
          <p:cNvPr id="3" name="文本框 2"/>
          <p:cNvSpPr txBox="1"/>
          <p:nvPr/>
        </p:nvSpPr>
        <p:spPr>
          <a:xfrm>
            <a:off x="1169670" y="399415"/>
            <a:ext cx="8573770" cy="843280"/>
          </a:xfrm>
          <a:prstGeom prst="rect">
            <a:avLst/>
          </a:prstGeom>
          <a:noFill/>
        </p:spPr>
        <p:txBody>
          <a:bodyPr wrap="square">
            <a:noAutofit/>
            <a:scene3d>
              <a:camera prst="orthographicFront"/>
              <a:lightRig rig="threePt" dir="t"/>
            </a:scene3d>
          </a:bodyPr>
          <a:p>
            <a:pPr algn="l">
              <a:lnSpc>
                <a:spcPct val="100000"/>
              </a:lnSpc>
              <a:buClrTx/>
              <a:buSzTx/>
              <a:buFontTx/>
            </a:pPr>
            <a:r>
              <a:rPr lang="zh-CN" altLang="en-US" sz="3200" dirty="0">
                <a:solidFill>
                  <a:schemeClr val="tx1"/>
                </a:solidFill>
                <a:effectLst>
                  <a:outerShdw blurRad="38100" dist="19050" dir="2700000" algn="tl" rotWithShape="0">
                    <a:schemeClr val="dk1">
                      <a:alpha val="40000"/>
                    </a:schemeClr>
                  </a:outerShdw>
                </a:effectLst>
                <a:latin typeface="+mj-ea"/>
                <a:ea typeface="+mj-ea"/>
                <a:cs typeface="OPPOSans B" panose="00020600040101010101" pitchFamily="18" charset="-122"/>
                <a:sym typeface="+mn-ea"/>
              </a:rPr>
              <a:t>The difficulties of traditional methods</a:t>
            </a:r>
            <a:endParaRPr lang="zh-CN" altLang="en-US" sz="3200" dirty="0">
              <a:solidFill>
                <a:schemeClr val="tx1"/>
              </a:solidFill>
              <a:effectLst>
                <a:outerShdw blurRad="38100" dist="19050" dir="2700000" algn="tl" rotWithShape="0">
                  <a:schemeClr val="dk1">
                    <a:alpha val="40000"/>
                  </a:schemeClr>
                </a:outerShdw>
              </a:effectLst>
              <a:latin typeface="+mj-ea"/>
              <a:ea typeface="+mj-ea"/>
              <a:cs typeface="OPPOSans B" panose="00020600040101010101" pitchFamily="18" charset="-122"/>
            </a:endParaRPr>
          </a:p>
          <a:p>
            <a:pPr algn="l">
              <a:lnSpc>
                <a:spcPct val="100000"/>
              </a:lnSpc>
              <a:buClrTx/>
              <a:buSzTx/>
              <a:buFontTx/>
            </a:pPr>
            <a:endParaRPr lang="zh-CN" altLang="en-US" sz="3200" dirty="0">
              <a:solidFill>
                <a:schemeClr val="tx1"/>
              </a:solidFill>
              <a:effectLst>
                <a:outerShdw blurRad="38100" dist="19050" dir="2700000" algn="tl" rotWithShape="0">
                  <a:schemeClr val="dk1">
                    <a:alpha val="40000"/>
                  </a:schemeClr>
                </a:outerShdw>
              </a:effectLst>
              <a:latin typeface="+mj-ea"/>
              <a:ea typeface="+mj-ea"/>
              <a:cs typeface="OPPOSans B" panose="00020600040101010101" pitchFamily="18" charset="-122"/>
              <a:sym typeface="+mn-lt"/>
            </a:endParaRPr>
          </a:p>
        </p:txBody>
      </p:sp>
      <p:sp>
        <p:nvSpPr>
          <p:cNvPr id="5" name="文本框 4"/>
          <p:cNvSpPr txBox="1"/>
          <p:nvPr>
            <p:custDataLst>
              <p:tags r:id="rId8"/>
            </p:custDataLst>
          </p:nvPr>
        </p:nvSpPr>
        <p:spPr>
          <a:xfrm>
            <a:off x="1539240" y="5210810"/>
            <a:ext cx="9065895" cy="730885"/>
          </a:xfrm>
          <a:prstGeom prst="rect">
            <a:avLst/>
          </a:prstGeom>
          <a:noFill/>
        </p:spPr>
        <p:txBody>
          <a:bodyPr wrap="square" rtlCol="0">
            <a:noAutofit/>
          </a:bodyPr>
          <a:p>
            <a:pPr marL="342900" indent="-342900" algn="l">
              <a:lnSpc>
                <a:spcPct val="130000"/>
              </a:lnSpc>
              <a:spcBef>
                <a:spcPts val="1000"/>
              </a:spcBef>
              <a:buClrTx/>
              <a:buSzTx/>
              <a:buFont typeface="Arial" panose="020B0604020202020204" pitchFamily="34" charset="0"/>
              <a:buChar char="•"/>
            </a:pPr>
            <a:r>
              <a:rPr lang="en-US" altLang="zh-CN" sz="2000">
                <a:latin typeface="Calibri" panose="020F0502020204030204" charset="0"/>
                <a:cs typeface="Calibri" panose="020F0502020204030204" charset="0"/>
                <a:sym typeface="+mn-ea"/>
              </a:rPr>
              <a:t>Some detailed use case demonstration by the model Cornucopia and other LLMs</a:t>
            </a:r>
            <a:endParaRPr lang="en-US" altLang="zh-CN" sz="2000">
              <a:latin typeface="Calibri" panose="020F0502020204030204" charset="0"/>
              <a:cs typeface="Calibri" panose="020F0502020204030204" charset="0"/>
              <a:sym typeface="+mn-ea"/>
            </a:endParaRPr>
          </a:p>
        </p:txBody>
      </p:sp>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14655" y="319680"/>
            <a:ext cx="643255" cy="643255"/>
            <a:chOff x="2660" y="-1269"/>
            <a:chExt cx="13880" cy="13880"/>
          </a:xfrm>
        </p:grpSpPr>
        <p:sp>
          <p:nvSpPr>
            <p:cNvPr id="2" name="椭圆 1"/>
            <p:cNvSpPr/>
            <p:nvPr/>
          </p:nvSpPr>
          <p:spPr>
            <a:xfrm>
              <a:off x="2660" y="-1269"/>
              <a:ext cx="13880" cy="13880"/>
            </a:xfrm>
            <a:prstGeom prst="ellipse">
              <a:avLst/>
            </a:pr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4383" y="454"/>
              <a:ext cx="10434" cy="10434"/>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5859" y="1943"/>
              <a:ext cx="7456" cy="7456"/>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26" name="任意多边形: 形状 25"/>
          <p:cNvSpPr/>
          <p:nvPr>
            <p:custDataLst>
              <p:tags r:id="rId3"/>
            </p:custDataLst>
          </p:nvPr>
        </p:nvSpPr>
        <p:spPr>
          <a:xfrm rot="5400000" flipV="1">
            <a:off x="11200023" y="94405"/>
            <a:ext cx="1086382" cy="897572"/>
          </a:xfrm>
          <a:custGeom>
            <a:avLst/>
            <a:gdLst>
              <a:gd name="connsiteX0" fmla="*/ 0 w 1086382"/>
              <a:gd name="connsiteY0" fmla="*/ 14627 h 897572"/>
              <a:gd name="connsiteX1" fmla="*/ 0 w 1086382"/>
              <a:gd name="connsiteY1" fmla="*/ 897572 h 897572"/>
              <a:gd name="connsiteX2" fmla="*/ 1086382 w 1086382"/>
              <a:gd name="connsiteY2" fmla="*/ 897572 h 897572"/>
              <a:gd name="connsiteX3" fmla="*/ 1083835 w 1086382"/>
              <a:gd name="connsiteY3" fmla="*/ 847131 h 897572"/>
              <a:gd name="connsiteX4" fmla="*/ 145097 w 1086382"/>
              <a:gd name="connsiteY4" fmla="*/ 0 h 89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382" h="897572">
                <a:moveTo>
                  <a:pt x="0" y="14627"/>
                </a:moveTo>
                <a:lnTo>
                  <a:pt x="0" y="897572"/>
                </a:lnTo>
                <a:lnTo>
                  <a:pt x="1086382" y="897572"/>
                </a:lnTo>
                <a:lnTo>
                  <a:pt x="1083835" y="847131"/>
                </a:lnTo>
                <a:cubicBezTo>
                  <a:pt x="1035513" y="371311"/>
                  <a:pt x="633667" y="0"/>
                  <a:pt x="145097" y="0"/>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9" name="文本框 8"/>
          <p:cNvSpPr txBox="1"/>
          <p:nvPr>
            <p:custDataLst>
              <p:tags r:id="rId4"/>
            </p:custDataLst>
          </p:nvPr>
        </p:nvSpPr>
        <p:spPr>
          <a:xfrm>
            <a:off x="1090770" y="319619"/>
            <a:ext cx="3336611" cy="583565"/>
          </a:xfrm>
          <a:prstGeom prst="rect">
            <a:avLst/>
          </a:prstGeom>
          <a:noFill/>
        </p:spPr>
        <p:txBody>
          <a:bodyPr wrap="square" rtlCol="0">
            <a:spAutoFit/>
          </a:bodyPr>
          <a:lstStyle>
            <a:defPPr>
              <a:defRPr lang="zh-CN"/>
            </a:defPPr>
            <a:lvl1pPr>
              <a:defRPr sz="3200">
                <a:solidFill>
                  <a:schemeClr val="accent1"/>
                </a:solidFill>
                <a:latin typeface="+mj-ea"/>
                <a:ea typeface="+mj-ea"/>
                <a:cs typeface="OPPOSans B" panose="00020600040101010101" pitchFamily="18" charset="-122"/>
              </a:defRPr>
            </a:lvl1pPr>
          </a:lstStyle>
          <a:p>
            <a:r>
              <a:rPr lang="zh-CN" altLang="en-US">
                <a:solidFill>
                  <a:schemeClr val="tx1"/>
                </a:solidFill>
                <a:effectLst>
                  <a:outerShdw blurRad="38100" dist="19050" dir="2700000" algn="tl" rotWithShape="0">
                    <a:schemeClr val="dk1">
                      <a:alpha val="40000"/>
                    </a:schemeClr>
                  </a:outerShdw>
                </a:effectLst>
                <a:sym typeface="+mn-ea"/>
              </a:rPr>
              <a:t>Underwriting</a:t>
            </a:r>
            <a:endParaRPr lang="zh-CN" altLang="en-US" dirty="0">
              <a:solidFill>
                <a:schemeClr val="tx1"/>
              </a:solidFill>
              <a:effectLst>
                <a:outerShdw blurRad="38100" dist="19050" dir="2700000" algn="tl" rotWithShape="0">
                  <a:schemeClr val="dk1">
                    <a:alpha val="40000"/>
                  </a:schemeClr>
                </a:outerShdw>
              </a:effectLst>
              <a:sym typeface="+mn-ea"/>
            </a:endParaRPr>
          </a:p>
        </p:txBody>
      </p:sp>
      <p:sp>
        <p:nvSpPr>
          <p:cNvPr id="25" name="椭圆 24"/>
          <p:cNvSpPr/>
          <p:nvPr/>
        </p:nvSpPr>
        <p:spPr>
          <a:xfrm>
            <a:off x="9958125" y="-726123"/>
            <a:ext cx="3069864" cy="3077528"/>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7" name="任意多边形: 形状 46"/>
          <p:cNvSpPr/>
          <p:nvPr>
            <p:custDataLst>
              <p:tags r:id="rId5"/>
            </p:custDataLst>
          </p:nvPr>
        </p:nvSpPr>
        <p:spPr>
          <a:xfrm>
            <a:off x="0" y="5762626"/>
            <a:ext cx="943610" cy="1095375"/>
          </a:xfrm>
          <a:custGeom>
            <a:avLst/>
            <a:gdLst>
              <a:gd name="connsiteX0" fmla="*/ 0 w 943610"/>
              <a:gd name="connsiteY0" fmla="*/ 0 h 1095375"/>
              <a:gd name="connsiteX1" fmla="*/ 943610 w 943610"/>
              <a:gd name="connsiteY1" fmla="*/ 943610 h 1095375"/>
              <a:gd name="connsiteX2" fmla="*/ 928311 w 943610"/>
              <a:gd name="connsiteY2" fmla="*/ 1095375 h 1095375"/>
              <a:gd name="connsiteX3" fmla="*/ 0 w 943610"/>
              <a:gd name="connsiteY3" fmla="*/ 1095375 h 1095375"/>
            </a:gdLst>
            <a:ahLst/>
            <a:cxnLst>
              <a:cxn ang="0">
                <a:pos x="connsiteX0" y="connsiteY0"/>
              </a:cxn>
              <a:cxn ang="0">
                <a:pos x="connsiteX1" y="connsiteY1"/>
              </a:cxn>
              <a:cxn ang="0">
                <a:pos x="connsiteX2" y="connsiteY2"/>
              </a:cxn>
              <a:cxn ang="0">
                <a:pos x="connsiteX3" y="connsiteY3"/>
              </a:cxn>
            </a:cxnLst>
            <a:rect l="l" t="t" r="r" b="b"/>
            <a:pathLst>
              <a:path w="943610" h="1095375">
                <a:moveTo>
                  <a:pt x="0" y="0"/>
                </a:moveTo>
                <a:cubicBezTo>
                  <a:pt x="521141" y="0"/>
                  <a:pt x="943610" y="422469"/>
                  <a:pt x="943610" y="943610"/>
                </a:cubicBezTo>
                <a:lnTo>
                  <a:pt x="928311" y="1095375"/>
                </a:lnTo>
                <a:lnTo>
                  <a:pt x="0" y="1095375"/>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grpSp>
        <p:nvGrpSpPr>
          <p:cNvPr id="5" name="组合 4"/>
          <p:cNvGrpSpPr/>
          <p:nvPr/>
        </p:nvGrpSpPr>
        <p:grpSpPr>
          <a:xfrm>
            <a:off x="978535" y="1492885"/>
            <a:ext cx="9749790" cy="1051158"/>
            <a:chOff x="765841" y="1492474"/>
            <a:chExt cx="4828699" cy="1457745"/>
          </a:xfrm>
        </p:grpSpPr>
        <p:sp>
          <p:nvSpPr>
            <p:cNvPr id="13" name="矩形: 圆角 12"/>
            <p:cNvSpPr/>
            <p:nvPr/>
          </p:nvSpPr>
          <p:spPr>
            <a:xfrm>
              <a:off x="765841" y="1492474"/>
              <a:ext cx="4828699" cy="1200552"/>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14" name="文本框 62"/>
            <p:cNvSpPr txBox="1"/>
            <p:nvPr/>
          </p:nvSpPr>
          <p:spPr>
            <a:xfrm>
              <a:off x="858084" y="1492798"/>
              <a:ext cx="4511611" cy="1457421"/>
            </a:xfrm>
            <a:prstGeom prst="rect">
              <a:avLst/>
            </a:prstGeom>
            <a:noFill/>
          </p:spPr>
          <p:txBody>
            <a:bodyPr wrap="square">
              <a:spAutoFit/>
            </a:bodyPr>
            <a:lstStyle>
              <a:defPPr>
                <a:defRPr lang="zh-CN"/>
              </a:defPPr>
              <a:lvl1pPr>
                <a:lnSpc>
                  <a:spcPct val="130000"/>
                </a:lnSpc>
                <a:defRPr sz="1200">
                  <a:solidFill>
                    <a:schemeClr val="tx2"/>
                  </a:solidFill>
                  <a:latin typeface="+mn-ea"/>
                </a:defRPr>
              </a:lvl1pPr>
            </a:lstStyle>
            <a:p>
              <a:pPr indent="0" algn="ctr">
                <a:buClrTx/>
                <a:buSzTx/>
                <a:buNone/>
              </a:pPr>
              <a:r>
                <a:rPr lang="zh-CN" altLang="en-US" sz="1600">
                  <a:sym typeface="+mn-ea"/>
                </a:rPr>
                <a:t>Underwriting is the process of assessing the risk involved in insuring a particular person or entity</a:t>
              </a:r>
              <a:endParaRPr lang="zh-CN" altLang="en-US" sz="1600">
                <a:sym typeface="+mn-ea"/>
              </a:endParaRPr>
            </a:p>
            <a:p>
              <a:pPr marL="342900" indent="-342900" algn="ctr">
                <a:buClrTx/>
                <a:buSzTx/>
                <a:buFont typeface="Arial" panose="020B0604020202020204" pitchFamily="34" charset="0"/>
                <a:buChar char="•"/>
              </a:pPr>
              <a:endParaRPr lang="zh-CN" altLang="en-US" sz="1600" dirty="0">
                <a:solidFill>
                  <a:schemeClr val="tx1">
                    <a:lumMod val="65000"/>
                    <a:lumOff val="35000"/>
                  </a:schemeClr>
                </a:solidFill>
                <a:latin typeface="OPPOSans B" panose="00020600040101010101" pitchFamily="18" charset="-122"/>
                <a:cs typeface="OPPOSans B" panose="00020600040101010101" pitchFamily="18" charset="-122"/>
                <a:sym typeface="OPPOSans B" panose="00020600040101010101" pitchFamily="18" charset="-122"/>
              </a:endParaRPr>
            </a:p>
          </p:txBody>
        </p:sp>
      </p:grpSp>
      <p:grpSp>
        <p:nvGrpSpPr>
          <p:cNvPr id="11" name="组合 10"/>
          <p:cNvGrpSpPr/>
          <p:nvPr/>
        </p:nvGrpSpPr>
        <p:grpSpPr>
          <a:xfrm>
            <a:off x="977900" y="2492375"/>
            <a:ext cx="9750425" cy="1126490"/>
            <a:chOff x="765841" y="4369489"/>
            <a:chExt cx="4828699" cy="1200552"/>
          </a:xfrm>
        </p:grpSpPr>
        <p:sp>
          <p:nvSpPr>
            <p:cNvPr id="21" name="矩形: 圆角 20"/>
            <p:cNvSpPr/>
            <p:nvPr/>
          </p:nvSpPr>
          <p:spPr>
            <a:xfrm>
              <a:off x="765841" y="4369489"/>
              <a:ext cx="4828699" cy="1200552"/>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22" name="文本框 74"/>
            <p:cNvSpPr txBox="1"/>
            <p:nvPr/>
          </p:nvSpPr>
          <p:spPr>
            <a:xfrm>
              <a:off x="821915" y="4432104"/>
              <a:ext cx="4701552" cy="1010954"/>
            </a:xfrm>
            <a:prstGeom prst="rect">
              <a:avLst/>
            </a:prstGeom>
            <a:noFill/>
          </p:spPr>
          <p:txBody>
            <a:bodyPr wrap="square">
              <a:noAutofit/>
            </a:bodyPr>
            <a:lstStyle>
              <a:defPPr>
                <a:defRPr lang="zh-CN"/>
              </a:defPPr>
              <a:lvl1pPr>
                <a:lnSpc>
                  <a:spcPct val="130000"/>
                </a:lnSpc>
                <a:defRPr sz="1200">
                  <a:solidFill>
                    <a:schemeClr val="tx2"/>
                  </a:solidFill>
                  <a:latin typeface="+mn-ea"/>
                </a:defRPr>
              </a:lvl1pPr>
            </a:lstStyle>
            <a:p>
              <a:pPr indent="0" algn="ctr">
                <a:buNone/>
              </a:pPr>
              <a:r>
                <a:rPr lang="en-US" altLang="zh-CN" sz="1600">
                  <a:sym typeface="+mn-ea"/>
                </a:rPr>
                <a:t>By u</a:t>
              </a:r>
              <a:r>
                <a:rPr lang="zh-CN" altLang="en-US" sz="1600">
                  <a:sym typeface="+mn-ea"/>
                </a:rPr>
                <a:t>sing a dataset of past insurance claims, a </a:t>
              </a:r>
              <a:r>
                <a:rPr lang="en-US" altLang="zh-CN" sz="1600">
                  <a:sym typeface="+mn-ea"/>
                </a:rPr>
                <a:t>LLM</a:t>
              </a:r>
              <a:r>
                <a:rPr lang="zh-CN" altLang="en-US" sz="1600">
                  <a:sym typeface="+mn-ea"/>
                </a:rPr>
                <a:t> could be trained to predict the likelihood of future claims for a specific individual</a:t>
              </a:r>
              <a:r>
                <a:rPr lang="en-US" altLang="zh-CN" sz="1600">
                  <a:sym typeface="+mn-ea"/>
                </a:rPr>
                <a:t> or companies, therefore gives potential risk analysis for insurers to make decisions.</a:t>
              </a:r>
              <a:endParaRPr lang="zh-CN" altLang="en-US" sz="1600" dirty="0">
                <a:solidFill>
                  <a:schemeClr val="tx1">
                    <a:lumMod val="65000"/>
                    <a:lumOff val="35000"/>
                  </a:schemeClr>
                </a:solidFill>
                <a:latin typeface="OPPOSans B" panose="00020600040101010101" pitchFamily="18" charset="-122"/>
                <a:cs typeface="OPPOSans B" panose="00020600040101010101" pitchFamily="18" charset="-122"/>
                <a:sym typeface="OPPOSans B" panose="00020600040101010101" pitchFamily="18" charset="-122"/>
              </a:endParaRPr>
            </a:p>
          </p:txBody>
        </p:sp>
      </p:grpSp>
      <p:grpSp>
        <p:nvGrpSpPr>
          <p:cNvPr id="3" name="组合 2"/>
          <p:cNvGrpSpPr/>
          <p:nvPr/>
        </p:nvGrpSpPr>
        <p:grpSpPr>
          <a:xfrm>
            <a:off x="1493023" y="4540704"/>
            <a:ext cx="1233749" cy="698495"/>
            <a:chOff x="991087" y="3183709"/>
            <a:chExt cx="1233749" cy="698495"/>
          </a:xfrm>
        </p:grpSpPr>
        <p:sp>
          <p:nvSpPr>
            <p:cNvPr id="27" name="文本框 69"/>
            <p:cNvSpPr txBox="1"/>
            <p:nvPr>
              <p:custDataLst>
                <p:tags r:id="rId6"/>
              </p:custDataLst>
            </p:nvPr>
          </p:nvSpPr>
          <p:spPr>
            <a:xfrm>
              <a:off x="991087" y="3415345"/>
              <a:ext cx="1233749" cy="4668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a:solidFill>
                    <a:schemeClr val="bg1"/>
                  </a:solidFill>
                  <a:latin typeface="OPPOSans B" panose="00020600040101010101" pitchFamily="18" charset="-122"/>
                  <a:ea typeface="+mj-ea"/>
                  <a:cs typeface="OPPOSans B" panose="00020600040101010101" pitchFamily="18" charset="-122"/>
                  <a:sym typeface="OPPOSans B" panose="00020600040101010101" pitchFamily="18" charset="-122"/>
                </a:rPr>
                <a:t>输入标题</a:t>
              </a:r>
              <a:endParaRPr lang="zh-CN" altLang="en-US" sz="2000" dirty="0">
                <a:solidFill>
                  <a:schemeClr val="bg1"/>
                </a:solidFill>
                <a:latin typeface="OPPOSans B" panose="00020600040101010101" pitchFamily="18" charset="-122"/>
                <a:ea typeface="+mj-ea"/>
                <a:cs typeface="OPPOSans B" panose="00020600040101010101" pitchFamily="18" charset="-122"/>
                <a:sym typeface="OPPOSans B" panose="00020600040101010101" pitchFamily="18" charset="-122"/>
              </a:endParaRPr>
            </a:p>
          </p:txBody>
        </p:sp>
        <p:sp>
          <p:nvSpPr>
            <p:cNvPr id="29" name="文本框 70"/>
            <p:cNvSpPr txBox="1"/>
            <p:nvPr>
              <p:custDataLst>
                <p:tags r:id="rId7"/>
              </p:custDataLst>
            </p:nvPr>
          </p:nvSpPr>
          <p:spPr>
            <a:xfrm>
              <a:off x="991087" y="3183709"/>
              <a:ext cx="1036142" cy="400110"/>
            </a:xfrm>
            <a:prstGeom prst="rect">
              <a:avLst/>
            </a:prstGeom>
            <a:noFill/>
          </p:spPr>
          <p:txBody>
            <a:bodyPr wrap="square">
              <a:spAutoFit/>
            </a:bodyPr>
            <a:lstStyle>
              <a:defPPr>
                <a:defRPr lang="zh-CN"/>
              </a:defPPr>
              <a:lvl1pPr>
                <a:defRPr sz="1600">
                  <a:solidFill>
                    <a:schemeClr val="tx2"/>
                  </a:solidFill>
                  <a:latin typeface="+mj-lt"/>
                </a:defRPr>
              </a:lvl1pPr>
            </a:lstStyle>
            <a:p>
              <a:r>
                <a:rPr lang="zh-CN" altLang="en-US" sz="2000">
                  <a:solidFill>
                    <a:schemeClr val="bg1"/>
                  </a:solidFill>
                  <a:latin typeface="+mj-ea"/>
                  <a:ea typeface="+mj-ea"/>
                  <a:cs typeface="OPPOSans B" panose="00020600040101010101" pitchFamily="18" charset="-122"/>
                  <a:sym typeface="OPPOSans B" panose="00020600040101010101" pitchFamily="18" charset="-122"/>
                </a:rPr>
                <a:t>不足二</a:t>
              </a:r>
              <a:endParaRPr lang="en-US" altLang="zh-CN" sz="2000" dirty="0">
                <a:solidFill>
                  <a:schemeClr val="bg1"/>
                </a:solidFill>
                <a:latin typeface="+mj-ea"/>
                <a:ea typeface="+mj-ea"/>
                <a:cs typeface="OPPOSans B" panose="00020600040101010101" pitchFamily="18" charset="-122"/>
                <a:sym typeface="OPPOSans B" panose="00020600040101010101" pitchFamily="18" charset="-122"/>
              </a:endParaRPr>
            </a:p>
          </p:txBody>
        </p:sp>
      </p:grpSp>
      <p:grpSp>
        <p:nvGrpSpPr>
          <p:cNvPr id="30" name="组合 29"/>
          <p:cNvGrpSpPr/>
          <p:nvPr/>
        </p:nvGrpSpPr>
        <p:grpSpPr>
          <a:xfrm>
            <a:off x="978535" y="3811270"/>
            <a:ext cx="9750425" cy="993140"/>
            <a:chOff x="765841" y="4369489"/>
            <a:chExt cx="4828699" cy="898351"/>
          </a:xfrm>
        </p:grpSpPr>
        <p:sp>
          <p:nvSpPr>
            <p:cNvPr id="31" name="矩形: 圆角 20"/>
            <p:cNvSpPr/>
            <p:nvPr>
              <p:custDataLst>
                <p:tags r:id="rId8"/>
              </p:custDataLst>
            </p:nvPr>
          </p:nvSpPr>
          <p:spPr>
            <a:xfrm>
              <a:off x="765841" y="4369489"/>
              <a:ext cx="4828699" cy="898351"/>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32" name="文本框 74"/>
            <p:cNvSpPr txBox="1"/>
            <p:nvPr>
              <p:custDataLst>
                <p:tags r:id="rId9"/>
              </p:custDataLst>
            </p:nvPr>
          </p:nvSpPr>
          <p:spPr>
            <a:xfrm>
              <a:off x="821600" y="4531290"/>
              <a:ext cx="4701552" cy="661127"/>
            </a:xfrm>
            <a:prstGeom prst="rect">
              <a:avLst/>
            </a:prstGeom>
            <a:noFill/>
          </p:spPr>
          <p:txBody>
            <a:bodyPr wrap="square">
              <a:spAutoFit/>
            </a:bodyPr>
            <a:lstStyle>
              <a:defPPr>
                <a:defRPr lang="zh-CN"/>
              </a:defPPr>
              <a:lvl1pPr>
                <a:lnSpc>
                  <a:spcPct val="130000"/>
                </a:lnSpc>
                <a:defRPr sz="1200">
                  <a:solidFill>
                    <a:schemeClr val="tx2"/>
                  </a:solidFill>
                  <a:latin typeface="+mn-ea"/>
                </a:defRPr>
              </a:lvl1pPr>
            </a:lstStyle>
            <a:p>
              <a:pPr indent="0" algn="ctr">
                <a:buNone/>
              </a:pPr>
              <a:r>
                <a:rPr lang="en-US" altLang="zh-CN" sz="1600">
                  <a:sym typeface="+mn-ea"/>
                </a:rPr>
                <a:t>LLM provide </a:t>
              </a:r>
              <a:r>
                <a:rPr lang="zh-CN" altLang="en-US" sz="1600">
                  <a:sym typeface="+mn-ea"/>
                </a:rPr>
                <a:t>insurance companies</a:t>
              </a:r>
              <a:r>
                <a:rPr lang="en-US" altLang="zh-CN" sz="1600">
                  <a:sym typeface="+mn-ea"/>
                </a:rPr>
                <a:t> more </a:t>
              </a:r>
              <a:r>
                <a:rPr lang="zh-CN" altLang="en-US" sz="1600">
                  <a:sym typeface="+mn-ea"/>
                </a:rPr>
                <a:t>accurate</a:t>
              </a:r>
              <a:r>
                <a:rPr lang="en-US" altLang="zh-CN" sz="1600">
                  <a:sym typeface="+mn-ea"/>
                </a:rPr>
                <a:t> risk assessment regarding </a:t>
              </a:r>
              <a:r>
                <a:rPr lang="zh-CN" altLang="en-US" sz="1600">
                  <a:sym typeface="+mn-ea"/>
                </a:rPr>
                <a:t>a particular person or entity</a:t>
              </a:r>
              <a:r>
                <a:rPr lang="en-US" altLang="zh-CN" sz="1600">
                  <a:sym typeface="+mn-ea"/>
                </a:rPr>
                <a:t> than the traditional methods do.</a:t>
              </a:r>
              <a:endParaRPr lang="en-US" altLang="zh-CN" sz="1600" dirty="0">
                <a:solidFill>
                  <a:schemeClr val="tx1">
                    <a:lumMod val="65000"/>
                    <a:lumOff val="35000"/>
                  </a:schemeClr>
                </a:solidFill>
                <a:latin typeface="OPPOSans B" panose="00020600040101010101" pitchFamily="18" charset="-122"/>
                <a:cs typeface="OPPOSans B" panose="00020600040101010101" pitchFamily="18" charset="-122"/>
                <a:sym typeface="+mn-ea"/>
              </a:endParaRPr>
            </a:p>
          </p:txBody>
        </p:sp>
      </p:grpSp>
      <p:grpSp>
        <p:nvGrpSpPr>
          <p:cNvPr id="33" name="组合 32"/>
          <p:cNvGrpSpPr/>
          <p:nvPr/>
        </p:nvGrpSpPr>
        <p:grpSpPr>
          <a:xfrm>
            <a:off x="973455" y="4996815"/>
            <a:ext cx="9755505" cy="993140"/>
            <a:chOff x="765841" y="4369489"/>
            <a:chExt cx="4828699" cy="898351"/>
          </a:xfrm>
        </p:grpSpPr>
        <p:sp>
          <p:nvSpPr>
            <p:cNvPr id="34" name="矩形: 圆角 20"/>
            <p:cNvSpPr/>
            <p:nvPr>
              <p:custDataLst>
                <p:tags r:id="rId10"/>
              </p:custDataLst>
            </p:nvPr>
          </p:nvSpPr>
          <p:spPr>
            <a:xfrm>
              <a:off x="765841" y="4369489"/>
              <a:ext cx="4828699" cy="898351"/>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35" name="文本框 74"/>
            <p:cNvSpPr txBox="1"/>
            <p:nvPr>
              <p:custDataLst>
                <p:tags r:id="rId11"/>
              </p:custDataLst>
            </p:nvPr>
          </p:nvSpPr>
          <p:spPr>
            <a:xfrm>
              <a:off x="765889" y="4506769"/>
              <a:ext cx="4826137" cy="661127"/>
            </a:xfrm>
            <a:prstGeom prst="rect">
              <a:avLst/>
            </a:prstGeom>
            <a:noFill/>
          </p:spPr>
          <p:txBody>
            <a:bodyPr wrap="square">
              <a:spAutoFit/>
            </a:bodyPr>
            <a:lstStyle>
              <a:defPPr>
                <a:defRPr lang="zh-CN"/>
              </a:defPPr>
              <a:lvl1pPr>
                <a:lnSpc>
                  <a:spcPct val="130000"/>
                </a:lnSpc>
                <a:defRPr sz="1200">
                  <a:solidFill>
                    <a:schemeClr val="tx2"/>
                  </a:solidFill>
                  <a:latin typeface="+mn-ea"/>
                </a:defRPr>
              </a:lvl1pPr>
            </a:lstStyle>
            <a:p>
              <a:pPr indent="0" algn="ctr">
                <a:buNone/>
              </a:pPr>
              <a:r>
                <a:rPr lang="en-US" altLang="zh-CN" sz="1600">
                  <a:sym typeface="+mn-ea"/>
                </a:rPr>
                <a:t>LLM</a:t>
              </a:r>
              <a:r>
                <a:rPr lang="zh-CN" altLang="en-US" sz="1600">
                  <a:sym typeface="+mn-ea"/>
                </a:rPr>
                <a:t> could be used to analyze large amounts of unstructured data, including text from medical records or social media posts, to extract relevant information for underwriting</a:t>
              </a:r>
              <a:r>
                <a:rPr lang="zh-CN" altLang="en-US" sz="1600">
                  <a:sym typeface="+mn-ea"/>
                </a:rPr>
                <a:t>.</a:t>
              </a:r>
              <a:endParaRPr lang="zh-CN" altLang="en-US" sz="1600" dirty="0">
                <a:solidFill>
                  <a:schemeClr val="tx1">
                    <a:lumMod val="65000"/>
                    <a:lumOff val="35000"/>
                  </a:schemeClr>
                </a:solidFill>
                <a:latin typeface="OPPOSans B" panose="00020600040101010101" pitchFamily="18" charset="-122"/>
                <a:cs typeface="OPPOSans B" panose="00020600040101010101" pitchFamily="18" charset="-122"/>
                <a:sym typeface="OPPOSans B" panose="00020600040101010101" pitchFamily="18" charset="-122"/>
              </a:endParaRPr>
            </a:p>
          </p:txBody>
        </p:sp>
      </p:grpSp>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14655" y="319680"/>
            <a:ext cx="643255" cy="643255"/>
            <a:chOff x="2660" y="-1269"/>
            <a:chExt cx="13880" cy="13880"/>
          </a:xfrm>
        </p:grpSpPr>
        <p:sp>
          <p:nvSpPr>
            <p:cNvPr id="2" name="椭圆 1"/>
            <p:cNvSpPr/>
            <p:nvPr/>
          </p:nvSpPr>
          <p:spPr>
            <a:xfrm>
              <a:off x="2660" y="-1269"/>
              <a:ext cx="13880" cy="13880"/>
            </a:xfrm>
            <a:prstGeom prst="ellipse">
              <a:avLst/>
            </a:pr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4383" y="454"/>
              <a:ext cx="10434" cy="10434"/>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5859" y="1943"/>
              <a:ext cx="7456" cy="7456"/>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26" name="任意多边形: 形状 25"/>
          <p:cNvSpPr/>
          <p:nvPr>
            <p:custDataLst>
              <p:tags r:id="rId3"/>
            </p:custDataLst>
          </p:nvPr>
        </p:nvSpPr>
        <p:spPr>
          <a:xfrm rot="5400000" flipV="1">
            <a:off x="11200023" y="94405"/>
            <a:ext cx="1086382" cy="897572"/>
          </a:xfrm>
          <a:custGeom>
            <a:avLst/>
            <a:gdLst>
              <a:gd name="connsiteX0" fmla="*/ 0 w 1086382"/>
              <a:gd name="connsiteY0" fmla="*/ 14627 h 897572"/>
              <a:gd name="connsiteX1" fmla="*/ 0 w 1086382"/>
              <a:gd name="connsiteY1" fmla="*/ 897572 h 897572"/>
              <a:gd name="connsiteX2" fmla="*/ 1086382 w 1086382"/>
              <a:gd name="connsiteY2" fmla="*/ 897572 h 897572"/>
              <a:gd name="connsiteX3" fmla="*/ 1083835 w 1086382"/>
              <a:gd name="connsiteY3" fmla="*/ 847131 h 897572"/>
              <a:gd name="connsiteX4" fmla="*/ 145097 w 1086382"/>
              <a:gd name="connsiteY4" fmla="*/ 0 h 89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382" h="897572">
                <a:moveTo>
                  <a:pt x="0" y="14627"/>
                </a:moveTo>
                <a:lnTo>
                  <a:pt x="0" y="897572"/>
                </a:lnTo>
                <a:lnTo>
                  <a:pt x="1086382" y="897572"/>
                </a:lnTo>
                <a:lnTo>
                  <a:pt x="1083835" y="847131"/>
                </a:lnTo>
                <a:cubicBezTo>
                  <a:pt x="1035513" y="371311"/>
                  <a:pt x="633667" y="0"/>
                  <a:pt x="145097" y="0"/>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9" name="文本框 8"/>
          <p:cNvSpPr txBox="1"/>
          <p:nvPr>
            <p:custDataLst>
              <p:tags r:id="rId4"/>
            </p:custDataLst>
          </p:nvPr>
        </p:nvSpPr>
        <p:spPr>
          <a:xfrm>
            <a:off x="1090930" y="319405"/>
            <a:ext cx="5227320" cy="583565"/>
          </a:xfrm>
          <a:prstGeom prst="rect">
            <a:avLst/>
          </a:prstGeom>
          <a:noFill/>
        </p:spPr>
        <p:txBody>
          <a:bodyPr wrap="square" rtlCol="0">
            <a:spAutoFit/>
            <a:scene3d>
              <a:camera prst="orthographicFront"/>
              <a:lightRig rig="threePt" dir="t"/>
            </a:scene3d>
          </a:bodyPr>
          <a:lstStyle>
            <a:defPPr>
              <a:defRPr lang="zh-CN"/>
            </a:defPPr>
            <a:lvl1pPr>
              <a:defRPr sz="3200">
                <a:solidFill>
                  <a:schemeClr val="accent1"/>
                </a:solidFill>
                <a:latin typeface="+mj-ea"/>
                <a:ea typeface="+mj-ea"/>
                <a:cs typeface="OPPOSans B" panose="00020600040101010101" pitchFamily="18" charset="-122"/>
              </a:defRPr>
            </a:lvl1pPr>
          </a:lstStyle>
          <a:p>
            <a:r>
              <a:rPr lang="zh-CN" altLang="en-US">
                <a:solidFill>
                  <a:schemeClr val="tx1"/>
                </a:solidFill>
                <a:effectLst>
                  <a:outerShdw blurRad="38100" dist="19050" dir="2700000" algn="tl" rotWithShape="0">
                    <a:schemeClr val="dk1">
                      <a:alpha val="40000"/>
                    </a:schemeClr>
                  </a:outerShdw>
                </a:effectLst>
                <a:sym typeface="+mn-ea"/>
              </a:rPr>
              <a:t>Claims Processing</a:t>
            </a:r>
            <a:endParaRPr lang="zh-CN" altLang="en-US" dirty="0">
              <a:solidFill>
                <a:schemeClr val="tx1"/>
              </a:solidFill>
              <a:effectLst>
                <a:outerShdw blurRad="38100" dist="19050" dir="2700000" algn="tl" rotWithShape="0">
                  <a:schemeClr val="dk1">
                    <a:alpha val="40000"/>
                  </a:schemeClr>
                </a:outerShdw>
              </a:effectLst>
              <a:sym typeface="+mn-ea"/>
            </a:endParaRPr>
          </a:p>
        </p:txBody>
      </p:sp>
      <p:sp>
        <p:nvSpPr>
          <p:cNvPr id="25" name="椭圆 24"/>
          <p:cNvSpPr/>
          <p:nvPr/>
        </p:nvSpPr>
        <p:spPr>
          <a:xfrm>
            <a:off x="9958125" y="-726123"/>
            <a:ext cx="3069864" cy="3077528"/>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7" name="任意多边形: 形状 46"/>
          <p:cNvSpPr/>
          <p:nvPr>
            <p:custDataLst>
              <p:tags r:id="rId5"/>
            </p:custDataLst>
          </p:nvPr>
        </p:nvSpPr>
        <p:spPr>
          <a:xfrm>
            <a:off x="0" y="5762626"/>
            <a:ext cx="943610" cy="1095375"/>
          </a:xfrm>
          <a:custGeom>
            <a:avLst/>
            <a:gdLst>
              <a:gd name="connsiteX0" fmla="*/ 0 w 943610"/>
              <a:gd name="connsiteY0" fmla="*/ 0 h 1095375"/>
              <a:gd name="connsiteX1" fmla="*/ 943610 w 943610"/>
              <a:gd name="connsiteY1" fmla="*/ 943610 h 1095375"/>
              <a:gd name="connsiteX2" fmla="*/ 928311 w 943610"/>
              <a:gd name="connsiteY2" fmla="*/ 1095375 h 1095375"/>
              <a:gd name="connsiteX3" fmla="*/ 0 w 943610"/>
              <a:gd name="connsiteY3" fmla="*/ 1095375 h 1095375"/>
            </a:gdLst>
            <a:ahLst/>
            <a:cxnLst>
              <a:cxn ang="0">
                <a:pos x="connsiteX0" y="connsiteY0"/>
              </a:cxn>
              <a:cxn ang="0">
                <a:pos x="connsiteX1" y="connsiteY1"/>
              </a:cxn>
              <a:cxn ang="0">
                <a:pos x="connsiteX2" y="connsiteY2"/>
              </a:cxn>
              <a:cxn ang="0">
                <a:pos x="connsiteX3" y="connsiteY3"/>
              </a:cxn>
            </a:cxnLst>
            <a:rect l="l" t="t" r="r" b="b"/>
            <a:pathLst>
              <a:path w="943610" h="1095375">
                <a:moveTo>
                  <a:pt x="0" y="0"/>
                </a:moveTo>
                <a:cubicBezTo>
                  <a:pt x="521141" y="0"/>
                  <a:pt x="943610" y="422469"/>
                  <a:pt x="943610" y="943610"/>
                </a:cubicBezTo>
                <a:lnTo>
                  <a:pt x="928311" y="1095375"/>
                </a:lnTo>
                <a:lnTo>
                  <a:pt x="0" y="1095375"/>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8" name="椭圆 27"/>
          <p:cNvSpPr/>
          <p:nvPr/>
        </p:nvSpPr>
        <p:spPr>
          <a:xfrm>
            <a:off x="-805785" y="4476038"/>
            <a:ext cx="3070800" cy="3078000"/>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nvGrpSpPr>
          <p:cNvPr id="5" name="组合 4"/>
          <p:cNvGrpSpPr/>
          <p:nvPr/>
        </p:nvGrpSpPr>
        <p:grpSpPr>
          <a:xfrm>
            <a:off x="978535" y="1492885"/>
            <a:ext cx="9749790" cy="1371199"/>
            <a:chOff x="765841" y="1492474"/>
            <a:chExt cx="4828699" cy="1901577"/>
          </a:xfrm>
        </p:grpSpPr>
        <p:sp>
          <p:nvSpPr>
            <p:cNvPr id="13" name="矩形: 圆角 12"/>
            <p:cNvSpPr/>
            <p:nvPr/>
          </p:nvSpPr>
          <p:spPr>
            <a:xfrm>
              <a:off x="765841" y="1492474"/>
              <a:ext cx="4828699" cy="1445093"/>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14" name="文本框 62"/>
            <p:cNvSpPr txBox="1"/>
            <p:nvPr/>
          </p:nvSpPr>
          <p:spPr>
            <a:xfrm>
              <a:off x="858084" y="1492798"/>
              <a:ext cx="4511611" cy="1901253"/>
            </a:xfrm>
            <a:prstGeom prst="rect">
              <a:avLst/>
            </a:prstGeom>
            <a:noFill/>
          </p:spPr>
          <p:txBody>
            <a:bodyPr wrap="square">
              <a:spAutoFit/>
            </a:bodyPr>
            <a:lstStyle>
              <a:defPPr>
                <a:defRPr lang="zh-CN"/>
              </a:defPPr>
              <a:lvl1pPr>
                <a:lnSpc>
                  <a:spcPct val="130000"/>
                </a:lnSpc>
                <a:defRPr sz="1200">
                  <a:solidFill>
                    <a:schemeClr val="tx2"/>
                  </a:solidFill>
                  <a:latin typeface="+mn-ea"/>
                </a:defRPr>
              </a:lvl1pPr>
            </a:lstStyle>
            <a:p>
              <a:pPr indent="0" algn="ctr">
                <a:buClrTx/>
                <a:buSzTx/>
                <a:buNone/>
              </a:pPr>
              <a:r>
                <a:rPr lang="en-US" altLang="zh-CN" sz="1600">
                  <a:sym typeface="+mn-ea"/>
                </a:rPr>
                <a:t>Traditionally, i</a:t>
              </a:r>
              <a:r>
                <a:rPr lang="zh-CN" altLang="en-US" sz="1600">
                  <a:sym typeface="+mn-ea"/>
                </a:rPr>
                <a:t>nsurance claims can be complex and time-consuming to process, especially when they involve large amounts of unstructured data such as medical records or accident reports</a:t>
              </a:r>
              <a:r>
                <a:rPr lang="en-US" altLang="zh-CN" sz="1600">
                  <a:sym typeface="+mn-ea"/>
                </a:rPr>
                <a:t>.</a:t>
              </a:r>
              <a:endParaRPr lang="en-US" altLang="zh-CN" sz="1600">
                <a:sym typeface="+mn-ea"/>
              </a:endParaRPr>
            </a:p>
            <a:p>
              <a:pPr marL="342900" indent="-342900" algn="ctr">
                <a:buClrTx/>
                <a:buSzTx/>
                <a:buFont typeface="Arial" panose="020B0604020202020204" pitchFamily="34" charset="0"/>
                <a:buChar char="•"/>
              </a:pPr>
              <a:endParaRPr lang="zh-CN" altLang="en-US" sz="1600" dirty="0">
                <a:solidFill>
                  <a:schemeClr val="tx1">
                    <a:lumMod val="65000"/>
                    <a:lumOff val="35000"/>
                  </a:schemeClr>
                </a:solidFill>
                <a:latin typeface="OPPOSans B" panose="00020600040101010101" pitchFamily="18" charset="-122"/>
                <a:cs typeface="OPPOSans B" panose="00020600040101010101" pitchFamily="18" charset="-122"/>
                <a:sym typeface="OPPOSans B" panose="00020600040101010101" pitchFamily="18" charset="-122"/>
              </a:endParaRPr>
            </a:p>
          </p:txBody>
        </p:sp>
      </p:grpSp>
      <p:grpSp>
        <p:nvGrpSpPr>
          <p:cNvPr id="11" name="组合 10"/>
          <p:cNvGrpSpPr/>
          <p:nvPr/>
        </p:nvGrpSpPr>
        <p:grpSpPr>
          <a:xfrm>
            <a:off x="978535" y="2720340"/>
            <a:ext cx="9750425" cy="1127125"/>
            <a:chOff x="765841" y="4368812"/>
            <a:chExt cx="4828699" cy="1201229"/>
          </a:xfrm>
        </p:grpSpPr>
        <p:sp>
          <p:nvSpPr>
            <p:cNvPr id="21" name="矩形: 圆角 20"/>
            <p:cNvSpPr/>
            <p:nvPr/>
          </p:nvSpPr>
          <p:spPr>
            <a:xfrm>
              <a:off x="765841" y="4369489"/>
              <a:ext cx="4828699" cy="1200552"/>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22" name="文本框 74"/>
            <p:cNvSpPr txBox="1"/>
            <p:nvPr/>
          </p:nvSpPr>
          <p:spPr>
            <a:xfrm>
              <a:off x="821817" y="4368812"/>
              <a:ext cx="4701653" cy="1074677"/>
            </a:xfrm>
            <a:prstGeom prst="rect">
              <a:avLst/>
            </a:prstGeom>
            <a:noFill/>
          </p:spPr>
          <p:txBody>
            <a:bodyPr wrap="square">
              <a:noAutofit/>
            </a:bodyPr>
            <a:lstStyle>
              <a:defPPr>
                <a:defRPr lang="zh-CN"/>
              </a:defPPr>
              <a:lvl1pPr>
                <a:lnSpc>
                  <a:spcPct val="130000"/>
                </a:lnSpc>
                <a:defRPr sz="1200">
                  <a:solidFill>
                    <a:schemeClr val="tx2"/>
                  </a:solidFill>
                  <a:latin typeface="+mn-ea"/>
                </a:defRPr>
              </a:lvl1pPr>
            </a:lstStyle>
            <a:p>
              <a:pPr indent="0" algn="ctr" fontAlgn="t">
                <a:buNone/>
              </a:pPr>
              <a:r>
                <a:rPr lang="en-US" altLang="zh-CN" sz="1600">
                  <a:sym typeface="+mn-ea"/>
                </a:rPr>
                <a:t>LLMs</a:t>
              </a:r>
              <a:r>
                <a:rPr lang="zh-CN" altLang="en-US" sz="1600">
                  <a:sym typeface="+mn-ea"/>
                </a:rPr>
                <a:t> could streamline</a:t>
              </a:r>
              <a:r>
                <a:rPr lang="en-US" altLang="zh-CN" sz="1600">
                  <a:sym typeface="+mn-ea"/>
                </a:rPr>
                <a:t> </a:t>
              </a:r>
              <a:r>
                <a:rPr lang="zh-CN" altLang="en-US" sz="1600">
                  <a:sym typeface="+mn-ea"/>
                </a:rPr>
                <a:t>the claims process and improve efficiency</a:t>
              </a:r>
              <a:r>
                <a:rPr lang="en-US" altLang="zh-CN" sz="1600">
                  <a:sym typeface="+mn-ea"/>
                </a:rPr>
                <a:t> b</a:t>
              </a:r>
              <a:r>
                <a:rPr lang="zh-CN" altLang="en-US" sz="1600">
                  <a:sym typeface="+mn-ea"/>
                </a:rPr>
                <a:t>y analyzing large amounts of data, such as claims history and policy information, </a:t>
              </a:r>
              <a:endParaRPr lang="en-US" altLang="zh-CN" sz="1600" dirty="0">
                <a:solidFill>
                  <a:schemeClr val="tx1">
                    <a:lumMod val="65000"/>
                    <a:lumOff val="35000"/>
                  </a:schemeClr>
                </a:solidFill>
                <a:latin typeface="OPPOSans B" panose="00020600040101010101" pitchFamily="18" charset="-122"/>
                <a:cs typeface="OPPOSans B" panose="00020600040101010101" pitchFamily="18" charset="-122"/>
                <a:sym typeface="+mn-ea"/>
              </a:endParaRPr>
            </a:p>
          </p:txBody>
        </p:sp>
      </p:grpSp>
      <p:grpSp>
        <p:nvGrpSpPr>
          <p:cNvPr id="3" name="组合 2"/>
          <p:cNvGrpSpPr/>
          <p:nvPr/>
        </p:nvGrpSpPr>
        <p:grpSpPr>
          <a:xfrm>
            <a:off x="1493023" y="4540704"/>
            <a:ext cx="1233749" cy="698495"/>
            <a:chOff x="991087" y="3183709"/>
            <a:chExt cx="1233749" cy="698495"/>
          </a:xfrm>
        </p:grpSpPr>
        <p:sp>
          <p:nvSpPr>
            <p:cNvPr id="27" name="文本框 69"/>
            <p:cNvSpPr txBox="1"/>
            <p:nvPr>
              <p:custDataLst>
                <p:tags r:id="rId6"/>
              </p:custDataLst>
            </p:nvPr>
          </p:nvSpPr>
          <p:spPr>
            <a:xfrm>
              <a:off x="991087" y="3415345"/>
              <a:ext cx="1233749" cy="4668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a:solidFill>
                    <a:schemeClr val="bg1"/>
                  </a:solidFill>
                  <a:latin typeface="OPPOSans B" panose="00020600040101010101" pitchFamily="18" charset="-122"/>
                  <a:ea typeface="+mj-ea"/>
                  <a:cs typeface="OPPOSans B" panose="00020600040101010101" pitchFamily="18" charset="-122"/>
                  <a:sym typeface="OPPOSans B" panose="00020600040101010101" pitchFamily="18" charset="-122"/>
                </a:rPr>
                <a:t>输入标题</a:t>
              </a:r>
              <a:endParaRPr lang="zh-CN" altLang="en-US" sz="2000" dirty="0">
                <a:solidFill>
                  <a:schemeClr val="bg1"/>
                </a:solidFill>
                <a:latin typeface="OPPOSans B" panose="00020600040101010101" pitchFamily="18" charset="-122"/>
                <a:ea typeface="+mj-ea"/>
                <a:cs typeface="OPPOSans B" panose="00020600040101010101" pitchFamily="18" charset="-122"/>
                <a:sym typeface="OPPOSans B" panose="00020600040101010101" pitchFamily="18" charset="-122"/>
              </a:endParaRPr>
            </a:p>
          </p:txBody>
        </p:sp>
        <p:sp>
          <p:nvSpPr>
            <p:cNvPr id="29" name="文本框 70"/>
            <p:cNvSpPr txBox="1"/>
            <p:nvPr>
              <p:custDataLst>
                <p:tags r:id="rId7"/>
              </p:custDataLst>
            </p:nvPr>
          </p:nvSpPr>
          <p:spPr>
            <a:xfrm>
              <a:off x="991087" y="3183709"/>
              <a:ext cx="1036142" cy="400110"/>
            </a:xfrm>
            <a:prstGeom prst="rect">
              <a:avLst/>
            </a:prstGeom>
            <a:noFill/>
          </p:spPr>
          <p:txBody>
            <a:bodyPr wrap="square">
              <a:spAutoFit/>
            </a:bodyPr>
            <a:lstStyle>
              <a:defPPr>
                <a:defRPr lang="zh-CN"/>
              </a:defPPr>
              <a:lvl1pPr>
                <a:defRPr sz="1600">
                  <a:solidFill>
                    <a:schemeClr val="tx2"/>
                  </a:solidFill>
                  <a:latin typeface="+mj-lt"/>
                </a:defRPr>
              </a:lvl1pPr>
            </a:lstStyle>
            <a:p>
              <a:r>
                <a:rPr lang="zh-CN" altLang="en-US" sz="2000">
                  <a:solidFill>
                    <a:schemeClr val="bg1"/>
                  </a:solidFill>
                  <a:latin typeface="+mj-ea"/>
                  <a:ea typeface="+mj-ea"/>
                  <a:cs typeface="OPPOSans B" panose="00020600040101010101" pitchFamily="18" charset="-122"/>
                  <a:sym typeface="OPPOSans B" panose="00020600040101010101" pitchFamily="18" charset="-122"/>
                </a:rPr>
                <a:t>不足二</a:t>
              </a:r>
              <a:endParaRPr lang="en-US" altLang="zh-CN" sz="2000" dirty="0">
                <a:solidFill>
                  <a:schemeClr val="bg1"/>
                </a:solidFill>
                <a:latin typeface="+mj-ea"/>
                <a:ea typeface="+mj-ea"/>
                <a:cs typeface="OPPOSans B" panose="00020600040101010101" pitchFamily="18" charset="-122"/>
                <a:sym typeface="OPPOSans B" panose="00020600040101010101" pitchFamily="18" charset="-122"/>
              </a:endParaRPr>
            </a:p>
          </p:txBody>
        </p:sp>
      </p:grpSp>
      <p:grpSp>
        <p:nvGrpSpPr>
          <p:cNvPr id="30" name="组合 29"/>
          <p:cNvGrpSpPr/>
          <p:nvPr/>
        </p:nvGrpSpPr>
        <p:grpSpPr>
          <a:xfrm>
            <a:off x="978535" y="4034155"/>
            <a:ext cx="9750425" cy="1489710"/>
            <a:chOff x="765841" y="4369489"/>
            <a:chExt cx="4828699" cy="1549138"/>
          </a:xfrm>
        </p:grpSpPr>
        <p:sp>
          <p:nvSpPr>
            <p:cNvPr id="31" name="矩形: 圆角 20"/>
            <p:cNvSpPr/>
            <p:nvPr>
              <p:custDataLst>
                <p:tags r:id="rId8"/>
              </p:custDataLst>
            </p:nvPr>
          </p:nvSpPr>
          <p:spPr>
            <a:xfrm>
              <a:off x="765841" y="4369489"/>
              <a:ext cx="4828699" cy="1543395"/>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32" name="文本框 74"/>
            <p:cNvSpPr txBox="1"/>
            <p:nvPr>
              <p:custDataLst>
                <p:tags r:id="rId9"/>
              </p:custDataLst>
            </p:nvPr>
          </p:nvSpPr>
          <p:spPr>
            <a:xfrm>
              <a:off x="857981" y="4428077"/>
              <a:ext cx="4701653" cy="1490550"/>
            </a:xfrm>
            <a:prstGeom prst="rect">
              <a:avLst/>
            </a:prstGeom>
            <a:noFill/>
          </p:spPr>
          <p:txBody>
            <a:bodyPr wrap="square">
              <a:noAutofit/>
            </a:bodyPr>
            <a:lstStyle>
              <a:defPPr>
                <a:defRPr lang="zh-CN"/>
              </a:defPPr>
              <a:lvl1pPr>
                <a:lnSpc>
                  <a:spcPct val="130000"/>
                </a:lnSpc>
                <a:defRPr sz="1200">
                  <a:solidFill>
                    <a:schemeClr val="tx2"/>
                  </a:solidFill>
                  <a:latin typeface="+mn-ea"/>
                </a:defRPr>
              </a:lvl1pPr>
            </a:lstStyle>
            <a:p>
              <a:pPr indent="0" algn="ctr" fontAlgn="t">
                <a:buFont typeface="Arial" panose="020B0604020202020204" pitchFamily="34" charset="0"/>
                <a:buNone/>
              </a:pPr>
              <a:r>
                <a:rPr lang="en-US" altLang="zh-CN" sz="1600">
                  <a:sym typeface="+mn-ea"/>
                </a:rPr>
                <a:t>LLMs</a:t>
              </a:r>
              <a:r>
                <a:rPr lang="zh-CN" altLang="en-US" sz="1600">
                  <a:sym typeface="+mn-ea"/>
                </a:rPr>
                <a:t> could be trained on a dataset of past insurance claims</a:t>
              </a:r>
              <a:r>
                <a:rPr lang="en-US" altLang="zh-CN" sz="1600">
                  <a:sym typeface="+mn-ea"/>
                </a:rPr>
                <a:t> t</a:t>
              </a:r>
              <a:r>
                <a:rPr lang="zh-CN" altLang="en-US" sz="1600">
                  <a:sym typeface="+mn-ea"/>
                </a:rPr>
                <a:t>o predict the likelihood of a claim being approved or denied, .large language models could be used to analyze text from medical records or accident reports, to extract relevant information and classify claims into different categories</a:t>
              </a:r>
              <a:r>
                <a:rPr lang="en-US" altLang="zh-CN" sz="1600">
                  <a:sym typeface="+mn-ea"/>
                </a:rPr>
                <a:t>.</a:t>
              </a:r>
              <a:endParaRPr lang="zh-CN" altLang="en-US" sz="1600" dirty="0">
                <a:solidFill>
                  <a:schemeClr val="tx1">
                    <a:lumMod val="65000"/>
                    <a:lumOff val="35000"/>
                  </a:schemeClr>
                </a:solidFill>
                <a:latin typeface="OPPOSans B" panose="00020600040101010101" pitchFamily="18" charset="-122"/>
                <a:cs typeface="OPPOSans B" panose="00020600040101010101" pitchFamily="18" charset="-122"/>
                <a:sym typeface="OPPOSans B" panose="00020600040101010101" pitchFamily="18" charset="-122"/>
              </a:endParaRPr>
            </a:p>
          </p:txBody>
        </p:sp>
      </p:gr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14655" y="319680"/>
            <a:ext cx="643255" cy="643255"/>
            <a:chOff x="2660" y="-1269"/>
            <a:chExt cx="13880" cy="13880"/>
          </a:xfrm>
        </p:grpSpPr>
        <p:sp>
          <p:nvSpPr>
            <p:cNvPr id="2" name="椭圆 1"/>
            <p:cNvSpPr/>
            <p:nvPr/>
          </p:nvSpPr>
          <p:spPr>
            <a:xfrm>
              <a:off x="2660" y="-1269"/>
              <a:ext cx="13880" cy="13880"/>
            </a:xfrm>
            <a:prstGeom prst="ellipse">
              <a:avLst/>
            </a:pr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4383" y="454"/>
              <a:ext cx="10434" cy="10434"/>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5859" y="1943"/>
              <a:ext cx="7456" cy="7456"/>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26" name="任意多边形: 形状 25"/>
          <p:cNvSpPr/>
          <p:nvPr>
            <p:custDataLst>
              <p:tags r:id="rId3"/>
            </p:custDataLst>
          </p:nvPr>
        </p:nvSpPr>
        <p:spPr>
          <a:xfrm rot="5400000" flipV="1">
            <a:off x="11200023" y="94405"/>
            <a:ext cx="1086382" cy="897572"/>
          </a:xfrm>
          <a:custGeom>
            <a:avLst/>
            <a:gdLst>
              <a:gd name="connsiteX0" fmla="*/ 0 w 1086382"/>
              <a:gd name="connsiteY0" fmla="*/ 14627 h 897572"/>
              <a:gd name="connsiteX1" fmla="*/ 0 w 1086382"/>
              <a:gd name="connsiteY1" fmla="*/ 897572 h 897572"/>
              <a:gd name="connsiteX2" fmla="*/ 1086382 w 1086382"/>
              <a:gd name="connsiteY2" fmla="*/ 897572 h 897572"/>
              <a:gd name="connsiteX3" fmla="*/ 1083835 w 1086382"/>
              <a:gd name="connsiteY3" fmla="*/ 847131 h 897572"/>
              <a:gd name="connsiteX4" fmla="*/ 145097 w 1086382"/>
              <a:gd name="connsiteY4" fmla="*/ 0 h 89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382" h="897572">
                <a:moveTo>
                  <a:pt x="0" y="14627"/>
                </a:moveTo>
                <a:lnTo>
                  <a:pt x="0" y="897572"/>
                </a:lnTo>
                <a:lnTo>
                  <a:pt x="1086382" y="897572"/>
                </a:lnTo>
                <a:lnTo>
                  <a:pt x="1083835" y="847131"/>
                </a:lnTo>
                <a:cubicBezTo>
                  <a:pt x="1035513" y="371311"/>
                  <a:pt x="633667" y="0"/>
                  <a:pt x="145097" y="0"/>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9" name="文本框 8"/>
          <p:cNvSpPr txBox="1"/>
          <p:nvPr>
            <p:custDataLst>
              <p:tags r:id="rId4"/>
            </p:custDataLst>
          </p:nvPr>
        </p:nvSpPr>
        <p:spPr>
          <a:xfrm>
            <a:off x="1090930" y="319405"/>
            <a:ext cx="4692650" cy="583565"/>
          </a:xfrm>
          <a:prstGeom prst="rect">
            <a:avLst/>
          </a:prstGeom>
          <a:noFill/>
        </p:spPr>
        <p:txBody>
          <a:bodyPr wrap="square" rtlCol="0">
            <a:spAutoFit/>
            <a:scene3d>
              <a:camera prst="orthographicFront"/>
              <a:lightRig rig="threePt" dir="t"/>
            </a:scene3d>
          </a:bodyPr>
          <a:lstStyle>
            <a:defPPr>
              <a:defRPr lang="zh-CN"/>
            </a:defPPr>
            <a:lvl1pPr>
              <a:defRPr sz="3200">
                <a:solidFill>
                  <a:schemeClr val="accent1"/>
                </a:solidFill>
                <a:latin typeface="+mj-ea"/>
                <a:ea typeface="+mj-ea"/>
                <a:cs typeface="OPPOSans B" panose="00020600040101010101" pitchFamily="18" charset="-122"/>
              </a:defRPr>
            </a:lvl1pPr>
          </a:lstStyle>
          <a:p>
            <a:r>
              <a:rPr lang="zh-CN" altLang="en-US">
                <a:solidFill>
                  <a:schemeClr val="tx1"/>
                </a:solidFill>
                <a:effectLst>
                  <a:outerShdw blurRad="38100" dist="19050" dir="2700000" algn="tl" rotWithShape="0">
                    <a:schemeClr val="dk1">
                      <a:alpha val="40000"/>
                    </a:schemeClr>
                  </a:outerShdw>
                </a:effectLst>
                <a:sym typeface="+mn-ea"/>
              </a:rPr>
              <a:t>Customer Service</a:t>
            </a:r>
            <a:endParaRPr lang="zh-CN" altLang="en-US" dirty="0">
              <a:solidFill>
                <a:schemeClr val="tx1"/>
              </a:solidFill>
              <a:effectLst>
                <a:outerShdw blurRad="38100" dist="19050" dir="2700000" algn="tl" rotWithShape="0">
                  <a:schemeClr val="dk1">
                    <a:alpha val="40000"/>
                  </a:schemeClr>
                </a:outerShdw>
              </a:effectLst>
              <a:sym typeface="+mn-ea"/>
            </a:endParaRPr>
          </a:p>
        </p:txBody>
      </p:sp>
      <p:sp>
        <p:nvSpPr>
          <p:cNvPr id="25" name="椭圆 24"/>
          <p:cNvSpPr/>
          <p:nvPr/>
        </p:nvSpPr>
        <p:spPr>
          <a:xfrm>
            <a:off x="9958125" y="-726123"/>
            <a:ext cx="3069864" cy="3077528"/>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7" name="任意多边形: 形状 46"/>
          <p:cNvSpPr/>
          <p:nvPr>
            <p:custDataLst>
              <p:tags r:id="rId5"/>
            </p:custDataLst>
          </p:nvPr>
        </p:nvSpPr>
        <p:spPr>
          <a:xfrm>
            <a:off x="0" y="5762626"/>
            <a:ext cx="943610" cy="1095375"/>
          </a:xfrm>
          <a:custGeom>
            <a:avLst/>
            <a:gdLst>
              <a:gd name="connsiteX0" fmla="*/ 0 w 943610"/>
              <a:gd name="connsiteY0" fmla="*/ 0 h 1095375"/>
              <a:gd name="connsiteX1" fmla="*/ 943610 w 943610"/>
              <a:gd name="connsiteY1" fmla="*/ 943610 h 1095375"/>
              <a:gd name="connsiteX2" fmla="*/ 928311 w 943610"/>
              <a:gd name="connsiteY2" fmla="*/ 1095375 h 1095375"/>
              <a:gd name="connsiteX3" fmla="*/ 0 w 943610"/>
              <a:gd name="connsiteY3" fmla="*/ 1095375 h 1095375"/>
            </a:gdLst>
            <a:ahLst/>
            <a:cxnLst>
              <a:cxn ang="0">
                <a:pos x="connsiteX0" y="connsiteY0"/>
              </a:cxn>
              <a:cxn ang="0">
                <a:pos x="connsiteX1" y="connsiteY1"/>
              </a:cxn>
              <a:cxn ang="0">
                <a:pos x="connsiteX2" y="connsiteY2"/>
              </a:cxn>
              <a:cxn ang="0">
                <a:pos x="connsiteX3" y="connsiteY3"/>
              </a:cxn>
            </a:cxnLst>
            <a:rect l="l" t="t" r="r" b="b"/>
            <a:pathLst>
              <a:path w="943610" h="1095375">
                <a:moveTo>
                  <a:pt x="0" y="0"/>
                </a:moveTo>
                <a:cubicBezTo>
                  <a:pt x="521141" y="0"/>
                  <a:pt x="943610" y="422469"/>
                  <a:pt x="943610" y="943610"/>
                </a:cubicBezTo>
                <a:lnTo>
                  <a:pt x="928311" y="1095375"/>
                </a:lnTo>
                <a:lnTo>
                  <a:pt x="0" y="1095375"/>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8" name="椭圆 27"/>
          <p:cNvSpPr/>
          <p:nvPr/>
        </p:nvSpPr>
        <p:spPr>
          <a:xfrm>
            <a:off x="-805785" y="4476038"/>
            <a:ext cx="3070800" cy="3078000"/>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nvGrpSpPr>
          <p:cNvPr id="5" name="组合 4"/>
          <p:cNvGrpSpPr/>
          <p:nvPr/>
        </p:nvGrpSpPr>
        <p:grpSpPr>
          <a:xfrm>
            <a:off x="978535" y="1492885"/>
            <a:ext cx="9749790" cy="1051158"/>
            <a:chOff x="765841" y="1492474"/>
            <a:chExt cx="4828699" cy="1457745"/>
          </a:xfrm>
        </p:grpSpPr>
        <p:sp>
          <p:nvSpPr>
            <p:cNvPr id="13" name="矩形: 圆角 12"/>
            <p:cNvSpPr/>
            <p:nvPr/>
          </p:nvSpPr>
          <p:spPr>
            <a:xfrm>
              <a:off x="765841" y="1492474"/>
              <a:ext cx="4828699" cy="1200552"/>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14" name="文本框 62"/>
            <p:cNvSpPr txBox="1"/>
            <p:nvPr/>
          </p:nvSpPr>
          <p:spPr>
            <a:xfrm>
              <a:off x="858084" y="1492798"/>
              <a:ext cx="4511611" cy="1457421"/>
            </a:xfrm>
            <a:prstGeom prst="rect">
              <a:avLst/>
            </a:prstGeom>
            <a:noFill/>
          </p:spPr>
          <p:txBody>
            <a:bodyPr wrap="square">
              <a:spAutoFit/>
            </a:bodyPr>
            <a:lstStyle>
              <a:defPPr>
                <a:defRPr lang="zh-CN"/>
              </a:defPPr>
              <a:lvl1pPr>
                <a:lnSpc>
                  <a:spcPct val="130000"/>
                </a:lnSpc>
                <a:defRPr sz="1200">
                  <a:solidFill>
                    <a:schemeClr val="tx2"/>
                  </a:solidFill>
                  <a:latin typeface="+mn-ea"/>
                </a:defRPr>
              </a:lvl1pPr>
            </a:lstStyle>
            <a:p>
              <a:pPr marL="342900" indent="-342900" algn="ctr">
                <a:buClrTx/>
                <a:buSzTx/>
                <a:buFont typeface="Arial" panose="020B0604020202020204" pitchFamily="34" charset="0"/>
                <a:buChar char="•"/>
              </a:pPr>
              <a:r>
                <a:rPr lang="zh-CN" altLang="en-US" sz="1600">
                  <a:sym typeface="+mn-ea"/>
                </a:rPr>
                <a:t>Underwriting is the process of assessing the risk involved in insuring a particular person or entity</a:t>
              </a:r>
              <a:endParaRPr lang="zh-CN" altLang="en-US" sz="1600">
                <a:sym typeface="+mn-ea"/>
              </a:endParaRPr>
            </a:p>
            <a:p>
              <a:pPr marL="342900" indent="-342900" algn="ctr">
                <a:buClrTx/>
                <a:buSzTx/>
                <a:buFont typeface="Arial" panose="020B0604020202020204" pitchFamily="34" charset="0"/>
                <a:buChar char="•"/>
              </a:pPr>
              <a:endParaRPr lang="zh-CN" altLang="en-US" sz="1600" dirty="0">
                <a:solidFill>
                  <a:schemeClr val="tx1">
                    <a:lumMod val="65000"/>
                    <a:lumOff val="35000"/>
                  </a:schemeClr>
                </a:solidFill>
                <a:latin typeface="OPPOSans B" panose="00020600040101010101" pitchFamily="18" charset="-122"/>
                <a:cs typeface="OPPOSans B" panose="00020600040101010101" pitchFamily="18" charset="-122"/>
                <a:sym typeface="OPPOSans B" panose="00020600040101010101" pitchFamily="18" charset="-122"/>
              </a:endParaRPr>
            </a:p>
          </p:txBody>
        </p:sp>
      </p:grpSp>
      <p:grpSp>
        <p:nvGrpSpPr>
          <p:cNvPr id="11" name="组合 10"/>
          <p:cNvGrpSpPr/>
          <p:nvPr/>
        </p:nvGrpSpPr>
        <p:grpSpPr>
          <a:xfrm>
            <a:off x="977900" y="2492375"/>
            <a:ext cx="9750425" cy="1126490"/>
            <a:chOff x="765841" y="4369489"/>
            <a:chExt cx="4828699" cy="1200552"/>
          </a:xfrm>
        </p:grpSpPr>
        <p:sp>
          <p:nvSpPr>
            <p:cNvPr id="21" name="矩形: 圆角 20"/>
            <p:cNvSpPr/>
            <p:nvPr/>
          </p:nvSpPr>
          <p:spPr>
            <a:xfrm>
              <a:off x="765841" y="4369489"/>
              <a:ext cx="4828699" cy="1200552"/>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22" name="文本框 74"/>
            <p:cNvSpPr txBox="1"/>
            <p:nvPr/>
          </p:nvSpPr>
          <p:spPr>
            <a:xfrm>
              <a:off x="821915" y="4432104"/>
              <a:ext cx="4701552" cy="1010954"/>
            </a:xfrm>
            <a:prstGeom prst="rect">
              <a:avLst/>
            </a:prstGeom>
            <a:noFill/>
          </p:spPr>
          <p:txBody>
            <a:bodyPr wrap="square">
              <a:noAutofit/>
            </a:bodyPr>
            <a:lstStyle>
              <a:defPPr>
                <a:defRPr lang="zh-CN"/>
              </a:defPPr>
              <a:lvl1pPr>
                <a:lnSpc>
                  <a:spcPct val="130000"/>
                </a:lnSpc>
                <a:defRPr sz="1200">
                  <a:solidFill>
                    <a:schemeClr val="tx2"/>
                  </a:solidFill>
                  <a:latin typeface="+mn-ea"/>
                </a:defRPr>
              </a:lvl1pPr>
            </a:lstStyle>
            <a:p>
              <a:pPr marL="342900" indent="-342900" algn="ctr">
                <a:buFont typeface="Arial" panose="020B0604020202020204" pitchFamily="34" charset="0"/>
                <a:buChar char="•"/>
              </a:pPr>
              <a:r>
                <a:rPr lang="zh-CN" altLang="en-US" sz="1600">
                  <a:sym typeface="+mn-ea"/>
                </a:rPr>
                <a:t>Using a dataset of past insurance claims, a </a:t>
              </a:r>
              <a:r>
                <a:rPr lang="en-US" altLang="zh-CN" sz="1600">
                  <a:sym typeface="+mn-ea"/>
                </a:rPr>
                <a:t>LLM</a:t>
              </a:r>
              <a:r>
                <a:rPr lang="zh-CN" altLang="en-US" sz="1600">
                  <a:sym typeface="+mn-ea"/>
                </a:rPr>
                <a:t> could be trained to predict the likelihood of future claims for a specific individual</a:t>
              </a:r>
              <a:r>
                <a:rPr lang="en-US" altLang="zh-CN" sz="1600">
                  <a:sym typeface="+mn-ea"/>
                </a:rPr>
                <a:t> or companies, therefore gives potential risk analysis to insurers.</a:t>
              </a:r>
              <a:endParaRPr lang="zh-CN" altLang="en-US" sz="1600" dirty="0">
                <a:solidFill>
                  <a:schemeClr val="tx1">
                    <a:lumMod val="65000"/>
                    <a:lumOff val="35000"/>
                  </a:schemeClr>
                </a:solidFill>
                <a:latin typeface="OPPOSans B" panose="00020600040101010101" pitchFamily="18" charset="-122"/>
                <a:cs typeface="OPPOSans B" panose="00020600040101010101" pitchFamily="18" charset="-122"/>
                <a:sym typeface="OPPOSans B" panose="00020600040101010101" pitchFamily="18" charset="-122"/>
              </a:endParaRPr>
            </a:p>
          </p:txBody>
        </p:sp>
      </p:grpSp>
      <p:grpSp>
        <p:nvGrpSpPr>
          <p:cNvPr id="3" name="组合 2"/>
          <p:cNvGrpSpPr/>
          <p:nvPr/>
        </p:nvGrpSpPr>
        <p:grpSpPr>
          <a:xfrm>
            <a:off x="1493023" y="4540704"/>
            <a:ext cx="1233749" cy="698495"/>
            <a:chOff x="991087" y="3183709"/>
            <a:chExt cx="1233749" cy="698495"/>
          </a:xfrm>
        </p:grpSpPr>
        <p:sp>
          <p:nvSpPr>
            <p:cNvPr id="27" name="文本框 69"/>
            <p:cNvSpPr txBox="1"/>
            <p:nvPr>
              <p:custDataLst>
                <p:tags r:id="rId6"/>
              </p:custDataLst>
            </p:nvPr>
          </p:nvSpPr>
          <p:spPr>
            <a:xfrm>
              <a:off x="991087" y="3415345"/>
              <a:ext cx="1233749" cy="4668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a:solidFill>
                    <a:schemeClr val="bg1"/>
                  </a:solidFill>
                  <a:latin typeface="OPPOSans B" panose="00020600040101010101" pitchFamily="18" charset="-122"/>
                  <a:ea typeface="+mj-ea"/>
                  <a:cs typeface="OPPOSans B" panose="00020600040101010101" pitchFamily="18" charset="-122"/>
                  <a:sym typeface="OPPOSans B" panose="00020600040101010101" pitchFamily="18" charset="-122"/>
                </a:rPr>
                <a:t>输入标题</a:t>
              </a:r>
              <a:endParaRPr lang="zh-CN" altLang="en-US" sz="2000" dirty="0">
                <a:solidFill>
                  <a:schemeClr val="bg1"/>
                </a:solidFill>
                <a:latin typeface="OPPOSans B" panose="00020600040101010101" pitchFamily="18" charset="-122"/>
                <a:ea typeface="+mj-ea"/>
                <a:cs typeface="OPPOSans B" panose="00020600040101010101" pitchFamily="18" charset="-122"/>
                <a:sym typeface="OPPOSans B" panose="00020600040101010101" pitchFamily="18" charset="-122"/>
              </a:endParaRPr>
            </a:p>
          </p:txBody>
        </p:sp>
        <p:sp>
          <p:nvSpPr>
            <p:cNvPr id="29" name="文本框 70"/>
            <p:cNvSpPr txBox="1"/>
            <p:nvPr>
              <p:custDataLst>
                <p:tags r:id="rId7"/>
              </p:custDataLst>
            </p:nvPr>
          </p:nvSpPr>
          <p:spPr>
            <a:xfrm>
              <a:off x="991087" y="3183709"/>
              <a:ext cx="1036142" cy="400110"/>
            </a:xfrm>
            <a:prstGeom prst="rect">
              <a:avLst/>
            </a:prstGeom>
            <a:noFill/>
          </p:spPr>
          <p:txBody>
            <a:bodyPr wrap="square">
              <a:spAutoFit/>
            </a:bodyPr>
            <a:lstStyle>
              <a:defPPr>
                <a:defRPr lang="zh-CN"/>
              </a:defPPr>
              <a:lvl1pPr>
                <a:defRPr sz="1600">
                  <a:solidFill>
                    <a:schemeClr val="tx2"/>
                  </a:solidFill>
                  <a:latin typeface="+mj-lt"/>
                </a:defRPr>
              </a:lvl1pPr>
            </a:lstStyle>
            <a:p>
              <a:r>
                <a:rPr lang="zh-CN" altLang="en-US" sz="2000">
                  <a:solidFill>
                    <a:schemeClr val="bg1"/>
                  </a:solidFill>
                  <a:latin typeface="+mj-ea"/>
                  <a:ea typeface="+mj-ea"/>
                  <a:cs typeface="OPPOSans B" panose="00020600040101010101" pitchFamily="18" charset="-122"/>
                  <a:sym typeface="OPPOSans B" panose="00020600040101010101" pitchFamily="18" charset="-122"/>
                </a:rPr>
                <a:t>不足二</a:t>
              </a:r>
              <a:endParaRPr lang="en-US" altLang="zh-CN" sz="2000" dirty="0">
                <a:solidFill>
                  <a:schemeClr val="bg1"/>
                </a:solidFill>
                <a:latin typeface="+mj-ea"/>
                <a:ea typeface="+mj-ea"/>
                <a:cs typeface="OPPOSans B" panose="00020600040101010101" pitchFamily="18" charset="-122"/>
                <a:sym typeface="OPPOSans B" panose="00020600040101010101" pitchFamily="18" charset="-122"/>
              </a:endParaRPr>
            </a:p>
          </p:txBody>
        </p:sp>
      </p:grpSp>
      <p:grpSp>
        <p:nvGrpSpPr>
          <p:cNvPr id="30" name="组合 29"/>
          <p:cNvGrpSpPr/>
          <p:nvPr/>
        </p:nvGrpSpPr>
        <p:grpSpPr>
          <a:xfrm>
            <a:off x="978535" y="3811270"/>
            <a:ext cx="9750425" cy="993140"/>
            <a:chOff x="765841" y="4369489"/>
            <a:chExt cx="4828699" cy="898351"/>
          </a:xfrm>
        </p:grpSpPr>
        <p:sp>
          <p:nvSpPr>
            <p:cNvPr id="31" name="矩形: 圆角 20"/>
            <p:cNvSpPr/>
            <p:nvPr>
              <p:custDataLst>
                <p:tags r:id="rId8"/>
              </p:custDataLst>
            </p:nvPr>
          </p:nvSpPr>
          <p:spPr>
            <a:xfrm>
              <a:off x="765841" y="4369489"/>
              <a:ext cx="4828699" cy="898351"/>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32" name="文本框 74"/>
            <p:cNvSpPr txBox="1"/>
            <p:nvPr>
              <p:custDataLst>
                <p:tags r:id="rId9"/>
              </p:custDataLst>
            </p:nvPr>
          </p:nvSpPr>
          <p:spPr>
            <a:xfrm>
              <a:off x="858079" y="4427899"/>
              <a:ext cx="4701552" cy="661127"/>
            </a:xfrm>
            <a:prstGeom prst="rect">
              <a:avLst/>
            </a:prstGeom>
            <a:noFill/>
          </p:spPr>
          <p:txBody>
            <a:bodyPr wrap="square">
              <a:spAutoFit/>
            </a:bodyPr>
            <a:lstStyle>
              <a:defPPr>
                <a:defRPr lang="zh-CN"/>
              </a:defPPr>
              <a:lvl1pPr>
                <a:lnSpc>
                  <a:spcPct val="130000"/>
                </a:lnSpc>
                <a:defRPr sz="1200">
                  <a:solidFill>
                    <a:schemeClr val="tx2"/>
                  </a:solidFill>
                  <a:latin typeface="+mn-ea"/>
                </a:defRPr>
              </a:lvl1pPr>
            </a:lstStyle>
            <a:p>
              <a:pPr marL="342900" indent="-342900" algn="ctr">
                <a:buFont typeface="Arial" panose="020B0604020202020204" pitchFamily="34" charset="0"/>
                <a:buChar char="•"/>
              </a:pPr>
              <a:r>
                <a:rPr lang="en-US" altLang="zh-CN" sz="1600">
                  <a:sym typeface="+mn-ea"/>
                </a:rPr>
                <a:t>I</a:t>
              </a:r>
              <a:r>
                <a:rPr lang="zh-CN" altLang="en-US" sz="1600">
                  <a:sym typeface="+mn-ea"/>
                </a:rPr>
                <a:t>nsurance companies </a:t>
              </a:r>
              <a:r>
                <a:rPr lang="en-US" altLang="zh-CN" sz="1600">
                  <a:sym typeface="+mn-ea"/>
                </a:rPr>
                <a:t>can </a:t>
              </a:r>
              <a:r>
                <a:rPr lang="zh-CN" altLang="en-US" sz="1600">
                  <a:sym typeface="+mn-ea"/>
                </a:rPr>
                <a:t>accurately assess the risk associated with insuring a particular person or entity </a:t>
              </a:r>
              <a:r>
                <a:rPr lang="en-US" altLang="zh-CN" sz="1600">
                  <a:sym typeface="+mn-ea"/>
                </a:rPr>
                <a:t>by the prediction and risk management provided by LLM</a:t>
              </a:r>
              <a:r>
                <a:rPr lang="zh-CN" altLang="en-US" sz="1600">
                  <a:sym typeface="+mn-ea"/>
                </a:rPr>
                <a:t>.</a:t>
              </a:r>
              <a:endParaRPr lang="zh-CN" altLang="en-US" sz="1600" dirty="0">
                <a:solidFill>
                  <a:schemeClr val="tx1">
                    <a:lumMod val="65000"/>
                    <a:lumOff val="35000"/>
                  </a:schemeClr>
                </a:solidFill>
                <a:latin typeface="OPPOSans B" panose="00020600040101010101" pitchFamily="18" charset="-122"/>
                <a:cs typeface="OPPOSans B" panose="00020600040101010101" pitchFamily="18" charset="-122"/>
                <a:sym typeface="OPPOSans B" panose="00020600040101010101" pitchFamily="18" charset="-122"/>
              </a:endParaRPr>
            </a:p>
          </p:txBody>
        </p:sp>
      </p:grpSp>
      <p:grpSp>
        <p:nvGrpSpPr>
          <p:cNvPr id="33" name="组合 32"/>
          <p:cNvGrpSpPr/>
          <p:nvPr/>
        </p:nvGrpSpPr>
        <p:grpSpPr>
          <a:xfrm>
            <a:off x="973455" y="4996815"/>
            <a:ext cx="9755505" cy="993140"/>
            <a:chOff x="765841" y="4369489"/>
            <a:chExt cx="4828699" cy="898351"/>
          </a:xfrm>
        </p:grpSpPr>
        <p:sp>
          <p:nvSpPr>
            <p:cNvPr id="34" name="矩形: 圆角 20"/>
            <p:cNvSpPr/>
            <p:nvPr>
              <p:custDataLst>
                <p:tags r:id="rId10"/>
              </p:custDataLst>
            </p:nvPr>
          </p:nvSpPr>
          <p:spPr>
            <a:xfrm>
              <a:off x="765841" y="4369489"/>
              <a:ext cx="4828699" cy="898351"/>
            </a:xfrm>
            <a:prstGeom prst="roundRect">
              <a:avLst>
                <a:gd name="adj" fmla="val 3341"/>
              </a:avLst>
            </a:prstGeom>
            <a:solidFill>
              <a:schemeClr val="bg1"/>
            </a:solidFill>
            <a:ln w="25400">
              <a:solidFill>
                <a:schemeClr val="accent1"/>
              </a:solidFill>
            </a:ln>
            <a:effectLst>
              <a:outerShdw blurRad="50800" dist="38100" dir="2700000" sx="101000" sy="101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latin typeface="OPPOSans B" panose="00020600040101010101" pitchFamily="18" charset="-122"/>
                <a:cs typeface="OPPOSans B" panose="00020600040101010101" pitchFamily="18" charset="-122"/>
                <a:sym typeface="OPPOSans B" panose="00020600040101010101" pitchFamily="18" charset="-122"/>
              </a:endParaRPr>
            </a:p>
          </p:txBody>
        </p:sp>
        <p:sp>
          <p:nvSpPr>
            <p:cNvPr id="35" name="文本框 74"/>
            <p:cNvSpPr txBox="1"/>
            <p:nvPr>
              <p:custDataLst>
                <p:tags r:id="rId11"/>
              </p:custDataLst>
            </p:nvPr>
          </p:nvSpPr>
          <p:spPr>
            <a:xfrm>
              <a:off x="765889" y="4506769"/>
              <a:ext cx="4826137" cy="661127"/>
            </a:xfrm>
            <a:prstGeom prst="rect">
              <a:avLst/>
            </a:prstGeom>
            <a:noFill/>
          </p:spPr>
          <p:txBody>
            <a:bodyPr wrap="square">
              <a:spAutoFit/>
            </a:bodyPr>
            <a:lstStyle>
              <a:defPPr>
                <a:defRPr lang="zh-CN"/>
              </a:defPPr>
              <a:lvl1pPr>
                <a:lnSpc>
                  <a:spcPct val="130000"/>
                </a:lnSpc>
                <a:defRPr sz="1200">
                  <a:solidFill>
                    <a:schemeClr val="tx2"/>
                  </a:solidFill>
                  <a:latin typeface="+mn-ea"/>
                </a:defRPr>
              </a:lvl1pPr>
            </a:lstStyle>
            <a:p>
              <a:pPr marL="342900" indent="-342900" algn="ctr">
                <a:buFont typeface="Arial" panose="020B0604020202020204" pitchFamily="34" charset="0"/>
                <a:buChar char="•"/>
              </a:pPr>
              <a:r>
                <a:rPr lang="en-US" altLang="zh-CN" sz="1600">
                  <a:sym typeface="+mn-ea"/>
                </a:rPr>
                <a:t>LLMs</a:t>
              </a:r>
              <a:r>
                <a:rPr lang="zh-CN" altLang="en-US" sz="1600">
                  <a:sym typeface="+mn-ea"/>
                </a:rPr>
                <a:t> could be used to analyze large amounts of unstructured data, including text from medical records or social media posts, to extract relevant information for underwriting</a:t>
              </a:r>
              <a:r>
                <a:rPr lang="zh-CN" altLang="en-US" sz="1600">
                  <a:sym typeface="+mn-ea"/>
                </a:rPr>
                <a:t>.</a:t>
              </a:r>
              <a:endParaRPr lang="zh-CN" altLang="en-US" sz="1600" dirty="0">
                <a:solidFill>
                  <a:schemeClr val="tx1">
                    <a:lumMod val="65000"/>
                    <a:lumOff val="35000"/>
                  </a:schemeClr>
                </a:solidFill>
                <a:latin typeface="OPPOSans B" panose="00020600040101010101" pitchFamily="18" charset="-122"/>
                <a:cs typeface="OPPOSans B" panose="00020600040101010101" pitchFamily="18" charset="-122"/>
                <a:sym typeface="OPPOSans B" panose="00020600040101010101" pitchFamily="18" charset="-122"/>
              </a:endParaRPr>
            </a:p>
          </p:txBody>
        </p:sp>
      </p:grp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14655" y="319680"/>
            <a:ext cx="643255" cy="643255"/>
            <a:chOff x="2660" y="-1269"/>
            <a:chExt cx="13880" cy="13880"/>
          </a:xfrm>
        </p:grpSpPr>
        <p:sp>
          <p:nvSpPr>
            <p:cNvPr id="2" name="椭圆 1"/>
            <p:cNvSpPr/>
            <p:nvPr/>
          </p:nvSpPr>
          <p:spPr>
            <a:xfrm>
              <a:off x="2660" y="-1269"/>
              <a:ext cx="13880" cy="13880"/>
            </a:xfrm>
            <a:prstGeom prst="ellipse">
              <a:avLst/>
            </a:pr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4" name="椭圆 3"/>
            <p:cNvSpPr/>
            <p:nvPr>
              <p:custDataLst>
                <p:tags r:id="rId1"/>
              </p:custDataLst>
            </p:nvPr>
          </p:nvSpPr>
          <p:spPr>
            <a:xfrm>
              <a:off x="4383" y="454"/>
              <a:ext cx="10434" cy="10434"/>
            </a:xfrm>
            <a:prstGeom prst="ellipse">
              <a:avLst/>
            </a:pr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
          <p:nvSpPr>
            <p:cNvPr id="6" name="椭圆 5"/>
            <p:cNvSpPr/>
            <p:nvPr>
              <p:custDataLst>
                <p:tags r:id="rId2"/>
              </p:custDataLst>
            </p:nvPr>
          </p:nvSpPr>
          <p:spPr>
            <a:xfrm>
              <a:off x="5859" y="1943"/>
              <a:ext cx="7456" cy="7456"/>
            </a:xfrm>
            <a:prstGeom prst="ellipse">
              <a:avLst/>
            </a:pr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sp>
        <p:nvSpPr>
          <p:cNvPr id="26" name="任意多边形: 形状 25"/>
          <p:cNvSpPr/>
          <p:nvPr>
            <p:custDataLst>
              <p:tags r:id="rId3"/>
            </p:custDataLst>
          </p:nvPr>
        </p:nvSpPr>
        <p:spPr>
          <a:xfrm rot="5400000" flipV="1">
            <a:off x="11200023" y="94405"/>
            <a:ext cx="1086382" cy="897572"/>
          </a:xfrm>
          <a:custGeom>
            <a:avLst/>
            <a:gdLst>
              <a:gd name="connsiteX0" fmla="*/ 0 w 1086382"/>
              <a:gd name="connsiteY0" fmla="*/ 14627 h 897572"/>
              <a:gd name="connsiteX1" fmla="*/ 0 w 1086382"/>
              <a:gd name="connsiteY1" fmla="*/ 897572 h 897572"/>
              <a:gd name="connsiteX2" fmla="*/ 1086382 w 1086382"/>
              <a:gd name="connsiteY2" fmla="*/ 897572 h 897572"/>
              <a:gd name="connsiteX3" fmla="*/ 1083835 w 1086382"/>
              <a:gd name="connsiteY3" fmla="*/ 847131 h 897572"/>
              <a:gd name="connsiteX4" fmla="*/ 145097 w 1086382"/>
              <a:gd name="connsiteY4" fmla="*/ 0 h 897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382" h="897572">
                <a:moveTo>
                  <a:pt x="0" y="14627"/>
                </a:moveTo>
                <a:lnTo>
                  <a:pt x="0" y="897572"/>
                </a:lnTo>
                <a:lnTo>
                  <a:pt x="1086382" y="897572"/>
                </a:lnTo>
                <a:lnTo>
                  <a:pt x="1083835" y="847131"/>
                </a:lnTo>
                <a:cubicBezTo>
                  <a:pt x="1035513" y="371311"/>
                  <a:pt x="633667" y="0"/>
                  <a:pt x="145097" y="0"/>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9" name="文本框 8"/>
          <p:cNvSpPr txBox="1"/>
          <p:nvPr>
            <p:custDataLst>
              <p:tags r:id="rId4"/>
            </p:custDataLst>
          </p:nvPr>
        </p:nvSpPr>
        <p:spPr>
          <a:xfrm>
            <a:off x="1090930" y="318770"/>
            <a:ext cx="9712960" cy="841375"/>
          </a:xfrm>
          <a:prstGeom prst="rect">
            <a:avLst/>
          </a:prstGeom>
          <a:noFill/>
        </p:spPr>
        <p:txBody>
          <a:bodyPr wrap="square" rtlCol="0">
            <a:noAutofit/>
            <a:scene3d>
              <a:camera prst="orthographicFront"/>
              <a:lightRig rig="threePt" dir="t"/>
            </a:scene3d>
          </a:bodyPr>
          <a:lstStyle>
            <a:defPPr>
              <a:defRPr lang="zh-CN"/>
            </a:defPPr>
            <a:lvl1pPr>
              <a:defRPr sz="3200">
                <a:solidFill>
                  <a:schemeClr val="accent1"/>
                </a:solidFill>
                <a:latin typeface="+mj-ea"/>
                <a:ea typeface="+mj-ea"/>
                <a:cs typeface="OPPOSans B" panose="00020600040101010101" pitchFamily="18" charset="-122"/>
              </a:defRPr>
            </a:lvl1pPr>
          </a:lstStyle>
          <a:p>
            <a:r>
              <a:rPr lang="en-US" altLang="zh-CN" sz="2800">
                <a:solidFill>
                  <a:schemeClr val="tx1"/>
                </a:solidFill>
                <a:effectLst>
                  <a:outerShdw blurRad="38100" dist="19050" dir="2700000" algn="tl" rotWithShape="0">
                    <a:schemeClr val="dk1">
                      <a:alpha val="40000"/>
                    </a:schemeClr>
                  </a:outerShdw>
                </a:effectLst>
                <a:sym typeface="+mn-ea"/>
              </a:rPr>
              <a:t>Demonstration of use cases by the model Cornucopia and other LLMs</a:t>
            </a:r>
            <a:endParaRPr lang="en-US" altLang="zh-CN" sz="2800">
              <a:solidFill>
                <a:schemeClr val="tx1"/>
              </a:solidFill>
              <a:effectLst>
                <a:outerShdw blurRad="38100" dist="19050" dir="2700000" algn="tl" rotWithShape="0">
                  <a:schemeClr val="dk1">
                    <a:alpha val="40000"/>
                  </a:schemeClr>
                </a:outerShdw>
              </a:effectLst>
              <a:sym typeface="+mn-ea"/>
            </a:endParaRPr>
          </a:p>
        </p:txBody>
      </p:sp>
      <p:sp>
        <p:nvSpPr>
          <p:cNvPr id="47" name="任意多边形: 形状 46"/>
          <p:cNvSpPr/>
          <p:nvPr>
            <p:custDataLst>
              <p:tags r:id="rId5"/>
            </p:custDataLst>
          </p:nvPr>
        </p:nvSpPr>
        <p:spPr>
          <a:xfrm>
            <a:off x="0" y="5762626"/>
            <a:ext cx="943610" cy="1095375"/>
          </a:xfrm>
          <a:custGeom>
            <a:avLst/>
            <a:gdLst>
              <a:gd name="connsiteX0" fmla="*/ 0 w 943610"/>
              <a:gd name="connsiteY0" fmla="*/ 0 h 1095375"/>
              <a:gd name="connsiteX1" fmla="*/ 943610 w 943610"/>
              <a:gd name="connsiteY1" fmla="*/ 943610 h 1095375"/>
              <a:gd name="connsiteX2" fmla="*/ 928311 w 943610"/>
              <a:gd name="connsiteY2" fmla="*/ 1095375 h 1095375"/>
              <a:gd name="connsiteX3" fmla="*/ 0 w 943610"/>
              <a:gd name="connsiteY3" fmla="*/ 1095375 h 1095375"/>
            </a:gdLst>
            <a:ahLst/>
            <a:cxnLst>
              <a:cxn ang="0">
                <a:pos x="connsiteX0" y="connsiteY0"/>
              </a:cxn>
              <a:cxn ang="0">
                <a:pos x="connsiteX1" y="connsiteY1"/>
              </a:cxn>
              <a:cxn ang="0">
                <a:pos x="connsiteX2" y="connsiteY2"/>
              </a:cxn>
              <a:cxn ang="0">
                <a:pos x="connsiteX3" y="connsiteY3"/>
              </a:cxn>
            </a:cxnLst>
            <a:rect l="l" t="t" r="r" b="b"/>
            <a:pathLst>
              <a:path w="943610" h="1095375">
                <a:moveTo>
                  <a:pt x="0" y="0"/>
                </a:moveTo>
                <a:cubicBezTo>
                  <a:pt x="521141" y="0"/>
                  <a:pt x="943610" y="422469"/>
                  <a:pt x="943610" y="943610"/>
                </a:cubicBezTo>
                <a:lnTo>
                  <a:pt x="928311" y="1095375"/>
                </a:lnTo>
                <a:lnTo>
                  <a:pt x="0" y="1095375"/>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8" name="椭圆 27"/>
          <p:cNvSpPr/>
          <p:nvPr/>
        </p:nvSpPr>
        <p:spPr>
          <a:xfrm>
            <a:off x="-805785" y="4476038"/>
            <a:ext cx="3070800" cy="3078000"/>
          </a:xfrm>
          <a:prstGeom prst="ellipse">
            <a:avLst/>
          </a:prstGeom>
          <a:solidFill>
            <a:schemeClr val="accent1"/>
          </a:solidFill>
          <a:ln>
            <a:noFill/>
          </a:ln>
          <a:effectLst>
            <a:softEdge rad="12700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grpSp>
        <p:nvGrpSpPr>
          <p:cNvPr id="3" name="组合 2"/>
          <p:cNvGrpSpPr/>
          <p:nvPr/>
        </p:nvGrpSpPr>
        <p:grpSpPr>
          <a:xfrm>
            <a:off x="1493023" y="4540704"/>
            <a:ext cx="1233749" cy="698495"/>
            <a:chOff x="991087" y="3183709"/>
            <a:chExt cx="1233749" cy="698495"/>
          </a:xfrm>
        </p:grpSpPr>
        <p:sp>
          <p:nvSpPr>
            <p:cNvPr id="27" name="文本框 69"/>
            <p:cNvSpPr txBox="1"/>
            <p:nvPr>
              <p:custDataLst>
                <p:tags r:id="rId6"/>
              </p:custDataLst>
            </p:nvPr>
          </p:nvSpPr>
          <p:spPr>
            <a:xfrm>
              <a:off x="991087" y="3415345"/>
              <a:ext cx="1233749" cy="4668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a:solidFill>
                    <a:schemeClr val="bg1"/>
                  </a:solidFill>
                  <a:latin typeface="OPPOSans B" panose="00020600040101010101" pitchFamily="18" charset="-122"/>
                  <a:ea typeface="+mj-ea"/>
                  <a:cs typeface="OPPOSans B" panose="00020600040101010101" pitchFamily="18" charset="-122"/>
                  <a:sym typeface="OPPOSans B" panose="00020600040101010101" pitchFamily="18" charset="-122"/>
                </a:rPr>
                <a:t>输入标题</a:t>
              </a:r>
              <a:endParaRPr lang="zh-CN" altLang="en-US" sz="2000" dirty="0">
                <a:solidFill>
                  <a:schemeClr val="bg1"/>
                </a:solidFill>
                <a:latin typeface="OPPOSans B" panose="00020600040101010101" pitchFamily="18" charset="-122"/>
                <a:ea typeface="+mj-ea"/>
                <a:cs typeface="OPPOSans B" panose="00020600040101010101" pitchFamily="18" charset="-122"/>
                <a:sym typeface="OPPOSans B" panose="00020600040101010101" pitchFamily="18" charset="-122"/>
              </a:endParaRPr>
            </a:p>
          </p:txBody>
        </p:sp>
        <p:sp>
          <p:nvSpPr>
            <p:cNvPr id="29" name="文本框 70"/>
            <p:cNvSpPr txBox="1"/>
            <p:nvPr>
              <p:custDataLst>
                <p:tags r:id="rId7"/>
              </p:custDataLst>
            </p:nvPr>
          </p:nvSpPr>
          <p:spPr>
            <a:xfrm>
              <a:off x="991087" y="3183709"/>
              <a:ext cx="1036142" cy="400110"/>
            </a:xfrm>
            <a:prstGeom prst="rect">
              <a:avLst/>
            </a:prstGeom>
            <a:noFill/>
          </p:spPr>
          <p:txBody>
            <a:bodyPr wrap="square">
              <a:spAutoFit/>
            </a:bodyPr>
            <a:lstStyle>
              <a:defPPr>
                <a:defRPr lang="zh-CN"/>
              </a:defPPr>
              <a:lvl1pPr>
                <a:defRPr sz="1600">
                  <a:solidFill>
                    <a:schemeClr val="tx2"/>
                  </a:solidFill>
                  <a:latin typeface="+mj-lt"/>
                </a:defRPr>
              </a:lvl1pPr>
            </a:lstStyle>
            <a:p>
              <a:r>
                <a:rPr lang="zh-CN" altLang="en-US" sz="2000">
                  <a:solidFill>
                    <a:schemeClr val="bg1"/>
                  </a:solidFill>
                  <a:latin typeface="+mj-ea"/>
                  <a:ea typeface="+mj-ea"/>
                  <a:cs typeface="OPPOSans B" panose="00020600040101010101" pitchFamily="18" charset="-122"/>
                  <a:sym typeface="OPPOSans B" panose="00020600040101010101" pitchFamily="18" charset="-122"/>
                </a:rPr>
                <a:t>不足二</a:t>
              </a:r>
              <a:endParaRPr lang="en-US" altLang="zh-CN" sz="2000" dirty="0">
                <a:solidFill>
                  <a:schemeClr val="bg1"/>
                </a:solidFill>
                <a:latin typeface="+mj-ea"/>
                <a:ea typeface="+mj-ea"/>
                <a:cs typeface="OPPOSans B" panose="00020600040101010101" pitchFamily="18" charset="-122"/>
                <a:sym typeface="OPPOSans B" panose="00020600040101010101" pitchFamily="18" charset="-122"/>
              </a:endParaRPr>
            </a:p>
          </p:txBody>
        </p:sp>
      </p:grpSp>
      <p:pic>
        <p:nvPicPr>
          <p:cNvPr id="7" name="图片 6"/>
          <p:cNvPicPr>
            <a:picLocks noChangeAspect="1"/>
          </p:cNvPicPr>
          <p:nvPr>
            <p:custDataLst>
              <p:tags r:id="rId8"/>
            </p:custDataLst>
          </p:nvPr>
        </p:nvPicPr>
        <p:blipFill>
          <a:blip r:embed="rId9"/>
          <a:stretch>
            <a:fillRect/>
          </a:stretch>
        </p:blipFill>
        <p:spPr>
          <a:xfrm>
            <a:off x="678815" y="1898650"/>
            <a:ext cx="10469880" cy="1931670"/>
          </a:xfrm>
          <a:prstGeom prst="rect">
            <a:avLst/>
          </a:prstGeom>
        </p:spPr>
      </p:pic>
      <p:sp>
        <p:nvSpPr>
          <p:cNvPr id="10" name="文本框 9"/>
          <p:cNvSpPr txBox="1"/>
          <p:nvPr/>
        </p:nvSpPr>
        <p:spPr>
          <a:xfrm>
            <a:off x="835660" y="1333500"/>
            <a:ext cx="9122410" cy="553085"/>
          </a:xfrm>
          <a:prstGeom prst="rect">
            <a:avLst/>
          </a:prstGeom>
          <a:noFill/>
        </p:spPr>
        <p:txBody>
          <a:bodyPr wrap="square">
            <a:spAutoFit/>
          </a:bodyPr>
          <a:p>
            <a:pPr marL="285750" indent="-285750" algn="l">
              <a:lnSpc>
                <a:spcPct val="150000"/>
              </a:lnSpc>
              <a:buFont typeface="Arial" panose="020B0604020202020204" pitchFamily="34" charset="0"/>
              <a:buChar char="•"/>
            </a:pPr>
            <a:r>
              <a:rPr lang="en-US" altLang="zh-CN" sz="2000" smtClean="0">
                <a:solidFill>
                  <a:schemeClr val="tx1">
                    <a:lumMod val="65000"/>
                    <a:lumOff val="35000"/>
                  </a:schemeClr>
                </a:solidFill>
                <a:latin typeface="+mn-lt"/>
                <a:cs typeface="MiSans Light" panose="00000400000000000000" charset="-122"/>
                <a:sym typeface="+mn-lt"/>
              </a:rPr>
              <a:t>Customer service ability</a:t>
            </a:r>
            <a:r>
              <a:rPr lang="en-US" altLang="zh-CN" sz="1600" smtClean="0">
                <a:solidFill>
                  <a:schemeClr val="tx1">
                    <a:lumMod val="65000"/>
                    <a:lumOff val="35000"/>
                  </a:schemeClr>
                </a:solidFill>
                <a:latin typeface="+mn-lt"/>
                <a:cs typeface="MiSans Light" panose="00000400000000000000" charset="-122"/>
                <a:sym typeface="+mn-lt"/>
              </a:rPr>
              <a:t> </a:t>
            </a:r>
            <a:endParaRPr lang="en-US" altLang="zh-CN" sz="1600" smtClean="0">
              <a:solidFill>
                <a:schemeClr val="tx1">
                  <a:lumMod val="65000"/>
                  <a:lumOff val="35000"/>
                </a:schemeClr>
              </a:solidFill>
              <a:latin typeface="+mn-lt"/>
              <a:cs typeface="MiSans Light" panose="00000400000000000000" charset="-122"/>
              <a:sym typeface="+mn-lt"/>
            </a:endParaRPr>
          </a:p>
        </p:txBody>
      </p:sp>
      <p:sp>
        <p:nvSpPr>
          <p:cNvPr id="12" name="文本框 11"/>
          <p:cNvSpPr txBox="1"/>
          <p:nvPr/>
        </p:nvSpPr>
        <p:spPr>
          <a:xfrm>
            <a:off x="4892040" y="4331335"/>
            <a:ext cx="4064000" cy="460375"/>
          </a:xfrm>
          <a:prstGeom prst="rect">
            <a:avLst/>
          </a:prstGeom>
          <a:noFill/>
        </p:spPr>
        <p:txBody>
          <a:bodyPr wrap="square">
            <a:spAutoFit/>
          </a:bodyPr>
          <a:p>
            <a:pPr algn="l">
              <a:lnSpc>
                <a:spcPct val="150000"/>
              </a:lnSpc>
            </a:pPr>
            <a:endParaRPr lang="zh-CN" altLang="en-US" sz="1600" smtClean="0">
              <a:solidFill>
                <a:schemeClr val="tx1">
                  <a:lumMod val="65000"/>
                  <a:lumOff val="35000"/>
                </a:schemeClr>
              </a:solidFill>
              <a:latin typeface="+mn-lt"/>
              <a:cs typeface="MiSans Light" panose="00000400000000000000" charset="-122"/>
              <a:sym typeface="+mn-lt"/>
            </a:endParaRPr>
          </a:p>
        </p:txBody>
      </p:sp>
      <p:pic>
        <p:nvPicPr>
          <p:cNvPr id="17" name="图片 16"/>
          <p:cNvPicPr>
            <a:picLocks noChangeAspect="1"/>
          </p:cNvPicPr>
          <p:nvPr>
            <p:custDataLst>
              <p:tags r:id="rId10"/>
            </p:custDataLst>
          </p:nvPr>
        </p:nvPicPr>
        <p:blipFill>
          <a:blip r:embed="rId11"/>
          <a:stretch>
            <a:fillRect/>
          </a:stretch>
        </p:blipFill>
        <p:spPr>
          <a:xfrm>
            <a:off x="678180" y="4429760"/>
            <a:ext cx="10252075" cy="2194560"/>
          </a:xfrm>
          <a:prstGeom prst="rect">
            <a:avLst/>
          </a:prstGeom>
        </p:spPr>
      </p:pic>
      <p:sp>
        <p:nvSpPr>
          <p:cNvPr id="18" name="文本框 17"/>
          <p:cNvSpPr txBox="1"/>
          <p:nvPr/>
        </p:nvSpPr>
        <p:spPr>
          <a:xfrm>
            <a:off x="678815" y="3876675"/>
            <a:ext cx="9568815" cy="553085"/>
          </a:xfrm>
          <a:prstGeom prst="rect">
            <a:avLst/>
          </a:prstGeom>
          <a:noFill/>
        </p:spPr>
        <p:txBody>
          <a:bodyPr wrap="square">
            <a:spAutoFit/>
          </a:bodyPr>
          <a:p>
            <a:pPr marL="285750" lvl="0" indent="-285750" algn="l">
              <a:lnSpc>
                <a:spcPct val="150000"/>
              </a:lnSpc>
              <a:buClrTx/>
              <a:buSzTx/>
              <a:buFont typeface="Arial" panose="020B0604020202020204" pitchFamily="34" charset="0"/>
              <a:buChar char="•"/>
            </a:pPr>
            <a:r>
              <a:rPr lang="en-US" altLang="zh-CN" sz="2000" smtClean="0">
                <a:solidFill>
                  <a:schemeClr val="tx1">
                    <a:lumMod val="65000"/>
                    <a:lumOff val="35000"/>
                  </a:schemeClr>
                </a:solidFill>
                <a:cs typeface="MiSans Light" panose="00000400000000000000" charset="-122"/>
                <a:sym typeface="+mn-lt"/>
              </a:rPr>
              <a:t>R</a:t>
            </a:r>
            <a:r>
              <a:rPr lang="en-US" altLang="zh-CN" sz="2000" smtClean="0">
                <a:solidFill>
                  <a:schemeClr val="tx1">
                    <a:lumMod val="65000"/>
                    <a:lumOff val="35000"/>
                  </a:schemeClr>
                </a:solidFill>
                <a:cs typeface="MiSans Light" panose="00000400000000000000" charset="-122"/>
                <a:sym typeface="+mn-lt"/>
              </a:rPr>
              <a:t>isk assessment ability</a:t>
            </a:r>
            <a:r>
              <a:rPr lang="en-US" altLang="zh-CN" sz="2000" smtClean="0">
                <a:solidFill>
                  <a:schemeClr val="tx1">
                    <a:lumMod val="65000"/>
                    <a:lumOff val="35000"/>
                  </a:schemeClr>
                </a:solidFill>
                <a:cs typeface="MiSans Light" panose="00000400000000000000" charset="-122"/>
                <a:sym typeface="+mn-lt"/>
              </a:rPr>
              <a:t> by Baidu ERNIE Bot</a:t>
            </a:r>
            <a:endParaRPr lang="en-US" altLang="zh-CN" sz="2000" smtClean="0">
              <a:solidFill>
                <a:schemeClr val="tx1">
                  <a:lumMod val="65000"/>
                  <a:lumOff val="35000"/>
                </a:schemeClr>
              </a:solidFill>
              <a:cs typeface="MiSans Light" panose="00000400000000000000" charset="-122"/>
              <a:sym typeface="+mn-lt"/>
            </a:endParaRPr>
          </a:p>
        </p:txBody>
      </p:sp>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16"/>
          <p:cNvSpPr/>
          <p:nvPr>
            <p:custDataLst>
              <p:tags r:id="rId1"/>
            </p:custDataLst>
          </p:nvPr>
        </p:nvSpPr>
        <p:spPr>
          <a:xfrm>
            <a:off x="2197735" y="2489835"/>
            <a:ext cx="8305165" cy="1878965"/>
          </a:xfrm>
          <a:prstGeom prst="roundRect">
            <a:avLst>
              <a:gd name="adj" fmla="val 3341"/>
            </a:avLst>
          </a:prstGeom>
          <a:solidFill>
            <a:schemeClr val="bg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POSans B" panose="00020600040101010101" pitchFamily="18" charset="-122"/>
              <a:cs typeface="OPPOSans B" panose="00020600040101010101" pitchFamily="18" charset="-122"/>
              <a:sym typeface="OPPOSans B" panose="00020600040101010101" pitchFamily="18" charset="-122"/>
            </a:endParaRPr>
          </a:p>
        </p:txBody>
      </p:sp>
      <p:sp>
        <p:nvSpPr>
          <p:cNvPr id="37" name="文本框 36"/>
          <p:cNvSpPr txBox="1"/>
          <p:nvPr>
            <p:custDataLst>
              <p:tags r:id="rId2"/>
            </p:custDataLst>
          </p:nvPr>
        </p:nvSpPr>
        <p:spPr>
          <a:xfrm>
            <a:off x="4340860" y="2919730"/>
            <a:ext cx="5316855" cy="953135"/>
          </a:xfrm>
          <a:prstGeom prst="rect">
            <a:avLst/>
          </a:prstGeom>
          <a:noFill/>
        </p:spPr>
        <p:txBody>
          <a:bodyPr wrap="square" rtlCol="0">
            <a:spAutoFit/>
          </a:bodyPr>
          <a:lstStyle/>
          <a:p>
            <a:pPr algn="ctr"/>
            <a:r>
              <a:rPr lang="en-US" altLang="zh-CN" sz="2800">
                <a:solidFill>
                  <a:schemeClr val="tx1"/>
                </a:solidFill>
                <a:effectLst>
                  <a:outerShdw blurRad="38100" dist="19050" dir="2700000" algn="tl" rotWithShape="0">
                    <a:schemeClr val="dk1">
                      <a:alpha val="40000"/>
                    </a:schemeClr>
                  </a:outerShdw>
                </a:effectLst>
                <a:latin typeface="+mj-ea"/>
                <a:ea typeface="+mj-ea"/>
                <a:cs typeface="OPPOSans B" panose="00020600040101010101" pitchFamily="18" charset="-122"/>
                <a:sym typeface="OPPOSans B" panose="00020600040101010101" pitchFamily="18" charset="-122"/>
              </a:rPr>
              <a:t> limitations or shortcomings of Chinese LLMs</a:t>
            </a:r>
            <a:endParaRPr lang="en-US" altLang="zh-CN" sz="2800">
              <a:solidFill>
                <a:schemeClr val="tx1"/>
              </a:solidFill>
              <a:effectLst>
                <a:outerShdw blurRad="38100" dist="19050" dir="2700000" algn="tl" rotWithShape="0">
                  <a:schemeClr val="dk1">
                    <a:alpha val="40000"/>
                  </a:schemeClr>
                </a:outerShdw>
              </a:effectLst>
              <a:latin typeface="+mj-ea"/>
              <a:ea typeface="+mj-ea"/>
              <a:cs typeface="OPPOSans B" panose="00020600040101010101" pitchFamily="18" charset="-122"/>
              <a:sym typeface="OPPOSans B" panose="00020600040101010101" pitchFamily="18" charset="-122"/>
            </a:endParaRPr>
          </a:p>
        </p:txBody>
      </p:sp>
      <p:grpSp>
        <p:nvGrpSpPr>
          <p:cNvPr id="30" name="组合 29"/>
          <p:cNvGrpSpPr/>
          <p:nvPr/>
        </p:nvGrpSpPr>
        <p:grpSpPr>
          <a:xfrm>
            <a:off x="8453755" y="3985261"/>
            <a:ext cx="3738246" cy="2872740"/>
            <a:chOff x="8453755" y="3985261"/>
            <a:chExt cx="3738246" cy="2872740"/>
          </a:xfrm>
        </p:grpSpPr>
        <p:sp>
          <p:nvSpPr>
            <p:cNvPr id="22" name="任意多边形: 形状 21"/>
            <p:cNvSpPr/>
            <p:nvPr/>
          </p:nvSpPr>
          <p:spPr>
            <a:xfrm rot="16200000" flipV="1">
              <a:off x="8886508" y="3552508"/>
              <a:ext cx="2872740" cy="3738245"/>
            </a:xfrm>
            <a:custGeom>
              <a:avLst/>
              <a:gdLst>
                <a:gd name="connsiteX0" fmla="*/ 2872740 w 2872740"/>
                <a:gd name="connsiteY0" fmla="*/ 865505 h 3738245"/>
                <a:gd name="connsiteX1" fmla="*/ 2743587 w 2872740"/>
                <a:gd name="connsiteY1" fmla="*/ 11240 h 3738245"/>
                <a:gd name="connsiteX2" fmla="*/ 2739473 w 2872740"/>
                <a:gd name="connsiteY2" fmla="*/ 0 h 3738245"/>
                <a:gd name="connsiteX3" fmla="*/ 0 w 2872740"/>
                <a:gd name="connsiteY3" fmla="*/ 0 h 3738245"/>
                <a:gd name="connsiteX4" fmla="*/ 0 w 2872740"/>
                <a:gd name="connsiteY4" fmla="*/ 3738245 h 3738245"/>
                <a:gd name="connsiteX5" fmla="*/ 2872740 w 2872740"/>
                <a:gd name="connsiteY5" fmla="*/ 865505 h 373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2740" h="3738245">
                  <a:moveTo>
                    <a:pt x="2872740" y="865505"/>
                  </a:moveTo>
                  <a:cubicBezTo>
                    <a:pt x="2872740" y="568023"/>
                    <a:pt x="2827523" y="281102"/>
                    <a:pt x="2743587" y="11240"/>
                  </a:cubicBezTo>
                  <a:lnTo>
                    <a:pt x="2739473" y="0"/>
                  </a:lnTo>
                  <a:lnTo>
                    <a:pt x="0" y="0"/>
                  </a:lnTo>
                  <a:lnTo>
                    <a:pt x="0" y="3738245"/>
                  </a:lnTo>
                  <a:cubicBezTo>
                    <a:pt x="1586570" y="3738245"/>
                    <a:pt x="2872740" y="2452075"/>
                    <a:pt x="2872740" y="865505"/>
                  </a:cubicBez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4" name="任意多边形: 形状 23"/>
            <p:cNvSpPr/>
            <p:nvPr>
              <p:custDataLst>
                <p:tags r:id="rId3"/>
              </p:custDataLst>
            </p:nvPr>
          </p:nvSpPr>
          <p:spPr>
            <a:xfrm rot="16200000" flipV="1">
              <a:off x="9599613" y="4265612"/>
              <a:ext cx="2159635" cy="3025140"/>
            </a:xfrm>
            <a:custGeom>
              <a:avLst/>
              <a:gdLst>
                <a:gd name="connsiteX0" fmla="*/ 2159635 w 2159635"/>
                <a:gd name="connsiteY0" fmla="*/ 865505 h 3025140"/>
                <a:gd name="connsiteX1" fmla="*/ 1989920 w 2159635"/>
                <a:gd name="connsiteY1" fmla="*/ 24878 h 3025140"/>
                <a:gd name="connsiteX2" fmla="*/ 1977936 w 2159635"/>
                <a:gd name="connsiteY2" fmla="*/ 0 h 3025140"/>
                <a:gd name="connsiteX3" fmla="*/ 0 w 2159635"/>
                <a:gd name="connsiteY3" fmla="*/ 0 h 3025140"/>
                <a:gd name="connsiteX4" fmla="*/ 0 w 2159635"/>
                <a:gd name="connsiteY4" fmla="*/ 3025140 h 3025140"/>
                <a:gd name="connsiteX5" fmla="*/ 2159635 w 2159635"/>
                <a:gd name="connsiteY5" fmla="*/ 865505 h 302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635" h="3025140">
                  <a:moveTo>
                    <a:pt x="2159635" y="865505"/>
                  </a:moveTo>
                  <a:cubicBezTo>
                    <a:pt x="2159635" y="567322"/>
                    <a:pt x="2099204" y="283253"/>
                    <a:pt x="1989920" y="24878"/>
                  </a:cubicBezTo>
                  <a:lnTo>
                    <a:pt x="1977936" y="0"/>
                  </a:lnTo>
                  <a:lnTo>
                    <a:pt x="0" y="0"/>
                  </a:lnTo>
                  <a:lnTo>
                    <a:pt x="0" y="3025140"/>
                  </a:lnTo>
                  <a:cubicBezTo>
                    <a:pt x="1192733" y="3025140"/>
                    <a:pt x="2159635" y="2058238"/>
                    <a:pt x="2159635" y="865505"/>
                  </a:cubicBezTo>
                  <a:close/>
                </a:path>
              </a:pathLst>
            </a:cu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8" name="任意多边形: 形状 27"/>
            <p:cNvSpPr/>
            <p:nvPr>
              <p:custDataLst>
                <p:tags r:id="rId4"/>
              </p:custDataLst>
            </p:nvPr>
          </p:nvSpPr>
          <p:spPr>
            <a:xfrm rot="16200000" flipV="1">
              <a:off x="10219200" y="4885199"/>
              <a:ext cx="1537335" cy="2408267"/>
            </a:xfrm>
            <a:custGeom>
              <a:avLst/>
              <a:gdLst>
                <a:gd name="connsiteX0" fmla="*/ 1537335 w 1537335"/>
                <a:gd name="connsiteY0" fmla="*/ 865505 h 2408267"/>
                <a:gd name="connsiteX1" fmla="*/ 1273807 w 1537335"/>
                <a:gd name="connsiteY1" fmla="*/ 2771 h 2408267"/>
                <a:gd name="connsiteX2" fmla="*/ 1271734 w 1537335"/>
                <a:gd name="connsiteY2" fmla="*/ 0 h 2408267"/>
                <a:gd name="connsiteX3" fmla="*/ 0 w 1537335"/>
                <a:gd name="connsiteY3" fmla="*/ 0 h 2408267"/>
                <a:gd name="connsiteX4" fmla="*/ 0 w 1537335"/>
                <a:gd name="connsiteY4" fmla="*/ 2408267 h 2408267"/>
                <a:gd name="connsiteX5" fmla="*/ 152053 w 1537335"/>
                <a:gd name="connsiteY5" fmla="*/ 2400589 h 2408267"/>
                <a:gd name="connsiteX6" fmla="*/ 1537335 w 1537335"/>
                <a:gd name="connsiteY6" fmla="*/ 865505 h 24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335" h="2408267">
                  <a:moveTo>
                    <a:pt x="1537335" y="865505"/>
                  </a:moveTo>
                  <a:cubicBezTo>
                    <a:pt x="1537335" y="545929"/>
                    <a:pt x="1440185" y="249043"/>
                    <a:pt x="1273807" y="2771"/>
                  </a:cubicBezTo>
                  <a:lnTo>
                    <a:pt x="1271734" y="0"/>
                  </a:lnTo>
                  <a:lnTo>
                    <a:pt x="0" y="0"/>
                  </a:lnTo>
                  <a:lnTo>
                    <a:pt x="0" y="2408267"/>
                  </a:lnTo>
                  <a:lnTo>
                    <a:pt x="152053" y="2400589"/>
                  </a:lnTo>
                  <a:cubicBezTo>
                    <a:pt x="930146" y="2321569"/>
                    <a:pt x="1537335" y="1664445"/>
                    <a:pt x="1537335" y="865505"/>
                  </a:cubicBezTo>
                  <a:close/>
                </a:path>
              </a:pathLst>
            </a:cu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grpSp>
      <p:grpSp>
        <p:nvGrpSpPr>
          <p:cNvPr id="5" name="组合 4"/>
          <p:cNvGrpSpPr/>
          <p:nvPr/>
        </p:nvGrpSpPr>
        <p:grpSpPr>
          <a:xfrm>
            <a:off x="0" y="0"/>
            <a:ext cx="3453130" cy="3308986"/>
            <a:chOff x="0" y="0"/>
            <a:chExt cx="3453130" cy="3308986"/>
          </a:xfrm>
        </p:grpSpPr>
        <p:sp>
          <p:nvSpPr>
            <p:cNvPr id="7" name="任意多边形: 形状 6"/>
            <p:cNvSpPr/>
            <p:nvPr/>
          </p:nvSpPr>
          <p:spPr>
            <a:xfrm>
              <a:off x="0" y="1"/>
              <a:ext cx="3453130" cy="3308985"/>
            </a:xfrm>
            <a:custGeom>
              <a:avLst/>
              <a:gdLst>
                <a:gd name="connsiteX0" fmla="*/ 0 w 3453130"/>
                <a:gd name="connsiteY0" fmla="*/ 0 h 3308985"/>
                <a:gd name="connsiteX1" fmla="*/ 3416547 w 3453130"/>
                <a:gd name="connsiteY1" fmla="*/ 0 h 3308985"/>
                <a:gd name="connsiteX2" fmla="*/ 3438299 w 3453130"/>
                <a:gd name="connsiteY2" fmla="*/ 142524 h 3308985"/>
                <a:gd name="connsiteX3" fmla="*/ 3453130 w 3453130"/>
                <a:gd name="connsiteY3" fmla="*/ 436245 h 3308985"/>
                <a:gd name="connsiteX4" fmla="*/ 580390 w 3453130"/>
                <a:gd name="connsiteY4" fmla="*/ 3308985 h 3308985"/>
                <a:gd name="connsiteX5" fmla="*/ 1433 w 3453130"/>
                <a:gd name="connsiteY5" fmla="*/ 3250621 h 3308985"/>
                <a:gd name="connsiteX6" fmla="*/ 0 w 3453130"/>
                <a:gd name="connsiteY6" fmla="*/ 3250253 h 330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3130" h="3308985">
                  <a:moveTo>
                    <a:pt x="0" y="0"/>
                  </a:moveTo>
                  <a:lnTo>
                    <a:pt x="3416547" y="0"/>
                  </a:lnTo>
                  <a:lnTo>
                    <a:pt x="3438299" y="142524"/>
                  </a:lnTo>
                  <a:cubicBezTo>
                    <a:pt x="3448106" y="239097"/>
                    <a:pt x="3453130" y="337084"/>
                    <a:pt x="3453130" y="436245"/>
                  </a:cubicBezTo>
                  <a:cubicBezTo>
                    <a:pt x="3453130" y="2022815"/>
                    <a:pt x="2166960" y="3308985"/>
                    <a:pt x="580390" y="3308985"/>
                  </a:cubicBezTo>
                  <a:cubicBezTo>
                    <a:pt x="382069" y="3308985"/>
                    <a:pt x="188442" y="3288889"/>
                    <a:pt x="1433" y="3250621"/>
                  </a:cubicBezTo>
                  <a:lnTo>
                    <a:pt x="0" y="3250253"/>
                  </a:lnTo>
                  <a:close/>
                </a:path>
              </a:pathLst>
            </a:custGeom>
            <a:gradFill>
              <a:gsLst>
                <a:gs pos="87000">
                  <a:schemeClr val="accent1">
                    <a:alpha val="0"/>
                  </a:schemeClr>
                </a:gs>
                <a:gs pos="0">
                  <a:schemeClr val="accent1">
                    <a:alpha val="16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18" name="任意多边形: 形状 17"/>
            <p:cNvSpPr/>
            <p:nvPr>
              <p:custDataLst>
                <p:tags r:id="rId5"/>
              </p:custDataLst>
            </p:nvPr>
          </p:nvSpPr>
          <p:spPr>
            <a:xfrm>
              <a:off x="1" y="0"/>
              <a:ext cx="2740025" cy="2595880"/>
            </a:xfrm>
            <a:custGeom>
              <a:avLst/>
              <a:gdLst>
                <a:gd name="connsiteX0" fmla="*/ 0 w 2740025"/>
                <a:gd name="connsiteY0" fmla="*/ 0 h 2595880"/>
                <a:gd name="connsiteX1" fmla="*/ 2695891 w 2740025"/>
                <a:gd name="connsiteY1" fmla="*/ 0 h 2595880"/>
                <a:gd name="connsiteX2" fmla="*/ 2696149 w 2740025"/>
                <a:gd name="connsiteY2" fmla="*/ 1004 h 2595880"/>
                <a:gd name="connsiteX3" fmla="*/ 2740025 w 2740025"/>
                <a:gd name="connsiteY3" fmla="*/ 436245 h 2595880"/>
                <a:gd name="connsiteX4" fmla="*/ 580390 w 2740025"/>
                <a:gd name="connsiteY4" fmla="*/ 2595880 h 2595880"/>
                <a:gd name="connsiteX5" fmla="*/ 145148 w 2740025"/>
                <a:gd name="connsiteY5" fmla="*/ 2552004 h 2595880"/>
                <a:gd name="connsiteX6" fmla="*/ 0 w 2740025"/>
                <a:gd name="connsiteY6" fmla="*/ 2514683 h 259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25" h="2595880">
                  <a:moveTo>
                    <a:pt x="0" y="0"/>
                  </a:moveTo>
                  <a:lnTo>
                    <a:pt x="2695891" y="0"/>
                  </a:lnTo>
                  <a:lnTo>
                    <a:pt x="2696149" y="1004"/>
                  </a:lnTo>
                  <a:cubicBezTo>
                    <a:pt x="2724918" y="141591"/>
                    <a:pt x="2740025" y="287154"/>
                    <a:pt x="2740025" y="436245"/>
                  </a:cubicBezTo>
                  <a:cubicBezTo>
                    <a:pt x="2740025" y="1628978"/>
                    <a:pt x="1773123" y="2595880"/>
                    <a:pt x="580390" y="2595880"/>
                  </a:cubicBezTo>
                  <a:cubicBezTo>
                    <a:pt x="431299" y="2595880"/>
                    <a:pt x="285736" y="2580772"/>
                    <a:pt x="145148" y="2552004"/>
                  </a:cubicBezTo>
                  <a:lnTo>
                    <a:pt x="0" y="2514683"/>
                  </a:lnTo>
                  <a:close/>
                </a:path>
              </a:pathLst>
            </a:custGeom>
            <a:gradFill>
              <a:gsLst>
                <a:gs pos="87000">
                  <a:schemeClr val="accent1">
                    <a:alpha val="0"/>
                  </a:schemeClr>
                </a:gs>
                <a:gs pos="0">
                  <a:schemeClr val="accent1">
                    <a:alpha val="42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sp>
          <p:nvSpPr>
            <p:cNvPr id="20" name="任意多边形: 形状 19"/>
            <p:cNvSpPr/>
            <p:nvPr>
              <p:custDataLst>
                <p:tags r:id="rId6"/>
              </p:custDataLst>
            </p:nvPr>
          </p:nvSpPr>
          <p:spPr>
            <a:xfrm>
              <a:off x="1" y="1"/>
              <a:ext cx="2117725" cy="1979295"/>
            </a:xfrm>
            <a:custGeom>
              <a:avLst/>
              <a:gdLst>
                <a:gd name="connsiteX0" fmla="*/ 0 w 2117725"/>
                <a:gd name="connsiteY0" fmla="*/ 0 h 1979295"/>
                <a:gd name="connsiteX1" fmla="*/ 2054167 w 2117725"/>
                <a:gd name="connsiteY1" fmla="*/ 0 h 1979295"/>
                <a:gd name="connsiteX2" fmla="*/ 2086376 w 2117725"/>
                <a:gd name="connsiteY2" fmla="*/ 125267 h 1979295"/>
                <a:gd name="connsiteX3" fmla="*/ 2117725 w 2117725"/>
                <a:gd name="connsiteY3" fmla="*/ 436245 h 1979295"/>
                <a:gd name="connsiteX4" fmla="*/ 574675 w 2117725"/>
                <a:gd name="connsiteY4" fmla="*/ 1979295 h 1979295"/>
                <a:gd name="connsiteX5" fmla="*/ 115819 w 2117725"/>
                <a:gd name="connsiteY5" fmla="*/ 1909923 h 1979295"/>
                <a:gd name="connsiteX6" fmla="*/ 0 w 2117725"/>
                <a:gd name="connsiteY6" fmla="*/ 1867532 h 197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725" h="1979295">
                  <a:moveTo>
                    <a:pt x="0" y="0"/>
                  </a:moveTo>
                  <a:lnTo>
                    <a:pt x="2054167" y="0"/>
                  </a:lnTo>
                  <a:lnTo>
                    <a:pt x="2086376" y="125267"/>
                  </a:lnTo>
                  <a:cubicBezTo>
                    <a:pt x="2106931" y="225716"/>
                    <a:pt x="2117725" y="329720"/>
                    <a:pt x="2117725" y="436245"/>
                  </a:cubicBezTo>
                  <a:cubicBezTo>
                    <a:pt x="2117725" y="1288448"/>
                    <a:pt x="1426878" y="1979295"/>
                    <a:pt x="574675" y="1979295"/>
                  </a:cubicBezTo>
                  <a:cubicBezTo>
                    <a:pt x="414887" y="1979295"/>
                    <a:pt x="260772" y="1955008"/>
                    <a:pt x="115819" y="1909923"/>
                  </a:cubicBezTo>
                  <a:lnTo>
                    <a:pt x="0" y="1867532"/>
                  </a:lnTo>
                  <a:close/>
                </a:path>
              </a:pathLst>
            </a:custGeom>
            <a:gradFill>
              <a:gsLst>
                <a:gs pos="87000">
                  <a:schemeClr val="accent1">
                    <a:alpha val="24000"/>
                  </a:schemeClr>
                </a:gs>
                <a:gs pos="0">
                  <a:schemeClr val="accent1">
                    <a:alpha val="54000"/>
                  </a:schemeClr>
                </a:gs>
              </a:gsLst>
              <a:lin ang="8100000" scaled="0"/>
            </a:gradFill>
            <a:ln>
              <a:noFill/>
            </a:ln>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OPPOSans B" panose="00020600040101010101" pitchFamily="18" charset="-122"/>
                <a:sym typeface="OPPOSans B" panose="00020600040101010101" pitchFamily="18" charset="-122"/>
              </a:endParaRPr>
            </a:p>
          </p:txBody>
        </p:sp>
      </p:grpSp>
      <p:sp>
        <p:nvSpPr>
          <p:cNvPr id="2" name="文本框 1"/>
          <p:cNvSpPr txBox="1"/>
          <p:nvPr/>
        </p:nvSpPr>
        <p:spPr>
          <a:xfrm>
            <a:off x="2891039" y="1525381"/>
            <a:ext cx="1776162" cy="3200813"/>
          </a:xfrm>
          <a:prstGeom prst="rect">
            <a:avLst/>
          </a:prstGeom>
          <a:noFill/>
        </p:spPr>
        <p:txBody>
          <a:bodyPr wrap="square" rtlCol="0" anchor="t">
            <a:spAutoFit/>
          </a:bodyPr>
          <a:lstStyle/>
          <a:p>
            <a:pPr algn="l" fontAlgn="auto">
              <a:lnSpc>
                <a:spcPct val="130000"/>
              </a:lnSpc>
            </a:pPr>
            <a:r>
              <a:rPr lang="en-US" altLang="zh-CN" sz="16600">
                <a:ln>
                  <a:solidFill>
                    <a:schemeClr val="accent1"/>
                  </a:solidFill>
                </a:ln>
                <a:noFill/>
                <a:latin typeface="+mj-ea"/>
                <a:ea typeface="+mj-ea"/>
                <a:cs typeface="OPPOSans R" panose="00020600040101010101" pitchFamily="18" charset="-122"/>
                <a:sym typeface="OPPOSans B" panose="00020600040101010101" pitchFamily="18" charset="-122"/>
              </a:rPr>
              <a:t>2</a:t>
            </a:r>
            <a:endParaRPr lang="zh-CN" altLang="en-US" sz="16600">
              <a:ln>
                <a:solidFill>
                  <a:schemeClr val="accent1"/>
                </a:solidFill>
              </a:ln>
              <a:noFill/>
              <a:latin typeface="+mj-ea"/>
              <a:ea typeface="+mj-ea"/>
              <a:cs typeface="OPPOSans R" panose="00020600040101010101" pitchFamily="18" charset="-122"/>
              <a:sym typeface="OPPOSans B" panose="00020600040101010101" pitchFamily="18" charset="-122"/>
            </a:endParaRPr>
          </a:p>
        </p:txBody>
      </p:sp>
      <p:sp>
        <p:nvSpPr>
          <p:cNvPr id="4" name="矩形 3"/>
          <p:cNvSpPr/>
          <p:nvPr/>
        </p:nvSpPr>
        <p:spPr>
          <a:xfrm>
            <a:off x="2740026" y="4155442"/>
            <a:ext cx="6865191" cy="95209"/>
          </a:xfrm>
          <a:prstGeom prst="rect">
            <a:avLst/>
          </a:prstGeom>
          <a:gradFill>
            <a:gsLst>
              <a:gs pos="87000">
                <a:schemeClr val="accent1">
                  <a:alpha val="1000"/>
                </a:schemeClr>
              </a:gs>
              <a:gs pos="0">
                <a:schemeClr val="accent1">
                  <a:alpha val="16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POSans B" panose="00020600040101010101" pitchFamily="18" charset="-122"/>
              <a:sym typeface="OPPOSans B" panose="00020600040101010101" pitchFamily="18" charset="-122"/>
            </a:endParaRPr>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COMMONDATA" val="eyJoZGlkIjoiMDI3OTI5NTQxZDM5NTQwYTlhZTAyYzIxZWVhMTZlNTYifQ=="/>
  <p:tag name="commondata" val="eyJoZGlkIjoiYmZkZTg4NzcyOWJiNjQzODMxY2U3NWM0NzRmMzMzMzQifQ=="/>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主题">
  <a:themeElements>
    <a:clrScheme name="自定义 4">
      <a:dk1>
        <a:sysClr val="windowText" lastClr="000000"/>
      </a:dk1>
      <a:lt1>
        <a:sysClr val="window" lastClr="FFFFFF"/>
      </a:lt1>
      <a:dk2>
        <a:srgbClr val="0F1423"/>
      </a:dk2>
      <a:lt2>
        <a:srgbClr val="FFFFFF"/>
      </a:lt2>
      <a:accent1>
        <a:srgbClr val="30C0B4"/>
      </a:accent1>
      <a:accent2>
        <a:srgbClr val="75BD42"/>
      </a:accent2>
      <a:accent3>
        <a:srgbClr val="F2BA02"/>
      </a:accent3>
      <a:accent4>
        <a:srgbClr val="EE822F"/>
      </a:accent4>
      <a:accent5>
        <a:srgbClr val="4874CB"/>
      </a:accent5>
      <a:accent6>
        <a:srgbClr val="E54C5E"/>
      </a:accent6>
      <a:hlink>
        <a:srgbClr val="0026E5"/>
      </a:hlink>
      <a:folHlink>
        <a:srgbClr val="7E1FAD"/>
      </a:folHlink>
    </a:clrScheme>
    <a:fontScheme name="自定义 7">
      <a:majorFont>
        <a:latin typeface="OPPOSans B"/>
        <a:ea typeface="OPPOSans B"/>
        <a:cs typeface=""/>
      </a:majorFont>
      <a:minorFont>
        <a:latin typeface="OPPOSans R"/>
        <a:ea typeface="OPPOSans R"/>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lnSpc>
            <a:spcPct val="150000"/>
          </a:lnSpc>
          <a:defRPr sz="1600" smtClean="0">
            <a:solidFill>
              <a:schemeClr val="tx1">
                <a:lumMod val="65000"/>
                <a:lumOff val="35000"/>
              </a:schemeClr>
            </a:solidFill>
            <a:latin typeface="+mn-lt"/>
            <a:cs typeface="MiSans Light" panose="00000400000000000000" charset="-122"/>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4190</Words>
  <Application>WPS 演示</Application>
  <PresentationFormat>宽屏</PresentationFormat>
  <Paragraphs>114</Paragraphs>
  <Slides>13</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宋体</vt:lpstr>
      <vt:lpstr>Wingdings</vt:lpstr>
      <vt:lpstr>MiSans Light</vt:lpstr>
      <vt:lpstr>Wingdings</vt:lpstr>
      <vt:lpstr>OPPOSans R</vt:lpstr>
      <vt:lpstr>OPPOSans B</vt:lpstr>
      <vt:lpstr>阿里巴巴普惠体 2.0 55 Regular</vt:lpstr>
      <vt:lpstr>阿里巴巴普惠体 2.0 65 Medium</vt:lpstr>
      <vt:lpstr>Calibri</vt:lpstr>
      <vt:lpstr>微软雅黑</vt:lpstr>
      <vt:lpstr>Arial Unicode MS</vt:lpstr>
      <vt:lpstr>OPPOSans B</vt:lpstr>
      <vt:lpstr>Segoe Print</vt:lpstr>
      <vt:lpstr>OPPOSans R</vt:lpstr>
      <vt:lpstr>office主题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绿色极简几何风工作总结ppt模板</dc:title>
  <dc:creator>©啊米米米米</dc:creator>
  <cp:keywords>P界达人</cp:keywords>
  <dc:description>51PPT模板网，幻灯片演示模板及素材免费下载！
51PPT模板网 唯一访问网址：www.51pptmoban.com</dc:description>
  <cp:lastModifiedBy>tony</cp:lastModifiedBy>
  <cp:revision>402</cp:revision>
  <dcterms:created xsi:type="dcterms:W3CDTF">2019-06-19T02:08:00Z</dcterms:created>
  <dcterms:modified xsi:type="dcterms:W3CDTF">2023-11-12T11:22:01Z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E29E486945184232858FB8A3EC17E2C6_13</vt:lpwstr>
  </property>
</Properties>
</file>