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>
      <p:cViewPr varScale="1">
        <p:scale>
          <a:sx n="71" d="100"/>
          <a:sy n="71" d="100"/>
        </p:scale>
        <p:origin x="1332" y="78"/>
      </p:cViewPr>
      <p:guideLst>
        <p:guide orient="horz" pos="21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216437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深圳市金合联供应链技术有限公司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3342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项目周汇报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0561" y="4437112"/>
            <a:ext cx="2312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QMS</a:t>
            </a:r>
            <a:r>
              <a:rPr lang="zh-CN" altLang="en-US" sz="2400" dirty="0"/>
              <a:t>平台项目组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2494" y="4898777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26</a:t>
            </a:r>
            <a:r>
              <a:rPr lang="zh-CN" altLang="en-US" sz="1600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395536" y="7904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800"/>
              <a:t>目录</a:t>
            </a:r>
            <a:endParaRPr lang="zh-CN" sz="28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95536" y="18540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上周项目组总体汇报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本周总体工作安排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需要沟通协调的事项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-21197" y="4553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800" dirty="0"/>
              <a:t>             </a:t>
            </a:r>
            <a:r>
              <a:rPr lang="zh-CN" sz="2800" dirty="0"/>
              <a:t>项目阶段：</a:t>
            </a:r>
            <a:r>
              <a:rPr lang="zh-CN" altLang="en-US" sz="2800" dirty="0"/>
              <a:t>系统上线</a:t>
            </a:r>
            <a:endParaRPr lang="zh-CN" sz="2800" dirty="0"/>
          </a:p>
        </p:txBody>
      </p:sp>
      <p:grpSp>
        <p:nvGrpSpPr>
          <p:cNvPr id="5" name="组合 56"/>
          <p:cNvGrpSpPr/>
          <p:nvPr/>
        </p:nvGrpSpPr>
        <p:grpSpPr bwMode="auto">
          <a:xfrm>
            <a:off x="2838450" y="3754438"/>
            <a:ext cx="1012825" cy="3048283"/>
            <a:chOff x="0" y="0"/>
            <a:chExt cx="1012825" cy="3942587"/>
          </a:xfrm>
        </p:grpSpPr>
        <p:cxnSp>
          <p:nvCxnSpPr>
            <p:cNvPr id="6" name="Straight Connector 132"/>
            <p:cNvCxnSpPr>
              <a:cxnSpLocks noChangeShapeType="1"/>
            </p:cNvCxnSpPr>
            <p:nvPr/>
          </p:nvCxnSpPr>
          <p:spPr bwMode="auto">
            <a:xfrm flipH="1" flipV="1">
              <a:off x="364753" y="0"/>
              <a:ext cx="1" cy="338032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30"/>
            <p:cNvSpPr txBox="1">
              <a:spLocks noChangeArrowheads="1"/>
            </p:cNvSpPr>
            <p:nvPr/>
          </p:nvSpPr>
          <p:spPr bwMode="auto">
            <a:xfrm>
              <a:off x="0" y="3423978"/>
              <a:ext cx="1012825" cy="5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70000"/>
                </a:spcBef>
                <a:buClr>
                  <a:schemeClr val="folHlink"/>
                </a:buClr>
                <a:buSzPct val="120000"/>
                <a:buFont typeface="Times" pitchFamily="2" charset="0"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LF_Kai"/>
                  <a:cs typeface="LF_Kai"/>
                </a:rPr>
                <a:t>当前进度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46913" y="5970588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上线切换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87325" y="1754188"/>
            <a:ext cx="1588" cy="42100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7325" y="5959475"/>
            <a:ext cx="8863013" cy="95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5113" y="4135438"/>
            <a:ext cx="1098550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122613" y="3754438"/>
            <a:ext cx="0" cy="22288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89300" y="3200400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蓝图设计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383962" y="564929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17513" y="3752850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项目准备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1560513" y="4058491"/>
            <a:ext cx="0" cy="18986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88913" y="4483100"/>
            <a:ext cx="1371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项目组织架构及职责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项目章程规划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制定项目计划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608513" y="3575050"/>
            <a:ext cx="0" cy="24177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6056313" y="2809875"/>
            <a:ext cx="0" cy="31813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668463" y="3363913"/>
            <a:ext cx="122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业务调研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579563" y="4032250"/>
            <a:ext cx="131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业务调研</a:t>
            </a: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现状业务分析</a:t>
            </a: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编写调研报告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160713" y="3849688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讨论业务需求，形成业务蓝图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编写蓝图设计</a:t>
            </a: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7504113" y="2560638"/>
            <a:ext cx="0" cy="3409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6056313" y="246062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上线准备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6107113" y="3030538"/>
            <a:ext cx="1320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系统上线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用户培训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个性化报表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65113" y="1754188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实施内容</a:t>
            </a: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1147763" y="5999163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正式启动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627313" y="6000750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业务调研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162425" y="6000750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蓝图签署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5599113" y="6000750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测试完成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1560513" y="2565877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2018/1/16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2018/1/24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084513" y="2421414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2018/1/25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2018/2/10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6056313" y="1558608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2018/5/26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2018/6/26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611313" y="3751263"/>
            <a:ext cx="128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084513" y="3582988"/>
            <a:ext cx="1325562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662488" y="3297238"/>
            <a:ext cx="1209675" cy="211137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648200" y="3702850"/>
            <a:ext cx="133191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安装开发机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功能开发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用户测试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操作手册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4608513" y="2206308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2018/2/22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2018/5/25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608513" y="2989263"/>
            <a:ext cx="1263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系统实现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176963" y="276701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7478713" y="1198245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2018/6/27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2018/7/27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450138" y="20304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线外支持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7621588" y="231616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7658100" y="2673350"/>
            <a:ext cx="132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运行总结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线外支持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8907463" y="2549525"/>
            <a:ext cx="0" cy="3409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6234113" y="4400550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系统上线 </a:t>
            </a:r>
            <a:endParaRPr lang="en-US" altLang="zh-CN" sz="1600" b="1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7" name="AutoShape 97"/>
          <p:cNvSpPr>
            <a:spLocks noChangeArrowheads="1"/>
          </p:cNvSpPr>
          <p:nvPr/>
        </p:nvSpPr>
        <p:spPr bwMode="auto">
          <a:xfrm>
            <a:off x="6572250" y="3908425"/>
            <a:ext cx="360363" cy="361950"/>
          </a:xfrm>
          <a:prstGeom prst="star5">
            <a:avLst/>
          </a:prstGeom>
          <a:solidFill>
            <a:srgbClr val="FF0000"/>
          </a:solidFill>
          <a:ln w="19050" algn="ctr">
            <a:noFill/>
            <a:miter lim="800000"/>
          </a:ln>
          <a:effectLst/>
        </p:spPr>
        <p:txBody>
          <a:bodyPr anchor="ctr"/>
          <a:lstStyle/>
          <a:p>
            <a:pPr>
              <a:lnSpc>
                <a:spcPts val="2000"/>
              </a:lnSpc>
              <a:spcAft>
                <a:spcPct val="250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6513" y="2978627"/>
            <a:ext cx="1676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2018/1/2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2018/1/15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457200" y="5411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800"/>
              <a:t>项目整体状况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79388" y="1468212"/>
          <a:ext cx="8713787" cy="1363852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项目状态指示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C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绿灯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黄灯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红灯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空白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绿灯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处于正常可控状态</a:t>
                      </a:r>
                      <a:endParaRPr kumimoji="0" lang="zh-TW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黄灯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出现问题，但不影响项目整体进度，需要及时解决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红灯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出现重大问题，影响项目整体进度，需要立即解决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空白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未开始或已结束</a:t>
                      </a:r>
                    </a:p>
                  </a:txBody>
                  <a:tcPr marT="45638" marB="456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/>
        </p:nvGraphicFramePr>
        <p:xfrm>
          <a:off x="169863" y="2920774"/>
          <a:ext cx="8732837" cy="2884490"/>
        </p:xfrm>
        <a:graphic>
          <a:graphicData uri="http://schemas.openxmlformats.org/drawingml/2006/table">
            <a:tbl>
              <a:tblPr/>
              <a:tblGrid>
                <a:gridCol w="539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项目状态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C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绿灯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黄灯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红灯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空白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项目整体情况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系统调研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业务蓝图设计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系统实现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系统上线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95" descr="Alert Cau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2338162"/>
            <a:ext cx="261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6" descr="Alert Stop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2323874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7" descr="Tru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2322287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51"/>
          <p:cNvSpPr>
            <a:spLocks noChangeArrowheads="1"/>
          </p:cNvSpPr>
          <p:nvPr/>
        </p:nvSpPr>
        <p:spPr bwMode="auto">
          <a:xfrm>
            <a:off x="8358188" y="2369912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Oval 151"/>
          <p:cNvSpPr>
            <a:spLocks noChangeArrowheads="1"/>
          </p:cNvSpPr>
          <p:nvPr/>
        </p:nvSpPr>
        <p:spPr bwMode="auto">
          <a:xfrm>
            <a:off x="8393113" y="4493987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Oval 151"/>
          <p:cNvSpPr>
            <a:spLocks noChangeArrowheads="1"/>
          </p:cNvSpPr>
          <p:nvPr/>
        </p:nvSpPr>
        <p:spPr bwMode="auto">
          <a:xfrm>
            <a:off x="8393113" y="4975952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Oval 151"/>
          <p:cNvSpPr>
            <a:spLocks noChangeArrowheads="1"/>
          </p:cNvSpPr>
          <p:nvPr/>
        </p:nvSpPr>
        <p:spPr bwMode="auto">
          <a:xfrm>
            <a:off x="8393113" y="5416007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6" name="Picture 97" descr="Trust">
            <a:extLst>
              <a:ext uri="{FF2B5EF4-FFF2-40B4-BE49-F238E27FC236}">
                <a16:creationId xmlns:a16="http://schemas.microsoft.com/office/drawing/2014/main" id="{C5FB2842-7542-4420-A4FB-73C02EFD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82" y="350100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7" descr="Trust">
            <a:extLst>
              <a:ext uri="{FF2B5EF4-FFF2-40B4-BE49-F238E27FC236}">
                <a16:creationId xmlns:a16="http://schemas.microsoft.com/office/drawing/2014/main" id="{868826BF-D804-43F5-8FCC-81FB5655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4020277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上周</a:t>
            </a:r>
            <a:r>
              <a:rPr lang="zh-CN" sz="2800" dirty="0"/>
              <a:t>主要工作进展</a:t>
            </a:r>
          </a:p>
        </p:txBody>
      </p:sp>
      <p:sp>
        <p:nvSpPr>
          <p:cNvPr id="16" name="内容占位符 2"/>
          <p:cNvSpPr txBox="1"/>
          <p:nvPr/>
        </p:nvSpPr>
        <p:spPr>
          <a:xfrm>
            <a:off x="457200" y="1696234"/>
            <a:ext cx="8229600" cy="47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业务调研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原型设计需求探讨及完善</a:t>
            </a:r>
            <a:r>
              <a:rPr lang="en-US" altLang="zh-CN" sz="1800" dirty="0"/>
              <a:t>;</a:t>
            </a:r>
            <a:endParaRPr lang="zh-CN" altLang="en-US" sz="1400" dirty="0"/>
          </a:p>
          <a:p>
            <a:r>
              <a:rPr lang="zh-CN" altLang="en-US" sz="1800" dirty="0"/>
              <a:t>项目蓝图制作</a:t>
            </a:r>
            <a:r>
              <a:rPr lang="en-US" altLang="zh-CN" sz="1800" dirty="0"/>
              <a:t>(20%);</a:t>
            </a:r>
            <a:endParaRPr lang="zh-CN" altLang="en-US" sz="1800" dirty="0"/>
          </a:p>
          <a:p>
            <a:r>
              <a:rPr lang="zh-CN" altLang="en-US" sz="1800" dirty="0"/>
              <a:t>项目设计图制作</a:t>
            </a:r>
            <a:r>
              <a:rPr lang="en-US" altLang="zh-CN" sz="1800" dirty="0"/>
              <a:t>(</a:t>
            </a:r>
            <a:r>
              <a:rPr lang="zh-CN" altLang="en-US" sz="1800" dirty="0"/>
              <a:t>产品及产品审核部分</a:t>
            </a:r>
            <a:r>
              <a:rPr lang="en-US" altLang="zh-CN" sz="1800" dirty="0"/>
              <a:t>);</a:t>
            </a:r>
            <a:endParaRPr lang="zh-CN" altLang="en-US" sz="1400" dirty="0"/>
          </a:p>
          <a:p>
            <a:r>
              <a:rPr lang="en-US" altLang="zh-CN" sz="1800" dirty="0"/>
              <a:t>UNIND</a:t>
            </a:r>
            <a:r>
              <a:rPr lang="zh-CN" altLang="en-US" sz="1800" dirty="0"/>
              <a:t>供应链基础平台环境搭建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项目前端框架、风格选型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本周</a:t>
            </a:r>
            <a:r>
              <a:rPr lang="zh-CN" sz="2800" dirty="0"/>
              <a:t>主要工作</a:t>
            </a:r>
            <a:r>
              <a:rPr lang="zh-CN" altLang="en-US" sz="2800" dirty="0"/>
              <a:t>计划</a:t>
            </a:r>
            <a:endParaRPr lang="zh-CN" sz="2800" dirty="0"/>
          </a:p>
        </p:txBody>
      </p:sp>
      <p:sp>
        <p:nvSpPr>
          <p:cNvPr id="16" name="内容占位符 2"/>
          <p:cNvSpPr txBox="1"/>
          <p:nvPr/>
        </p:nvSpPr>
        <p:spPr>
          <a:xfrm>
            <a:off x="457200" y="1701949"/>
            <a:ext cx="8229600" cy="47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原型设计完善</a:t>
            </a:r>
            <a:r>
              <a:rPr lang="en-US" altLang="zh-CN" sz="1800" dirty="0"/>
              <a:t>&amp;</a:t>
            </a:r>
            <a:r>
              <a:rPr lang="zh-CN" altLang="en-US" sz="1800" dirty="0"/>
              <a:t>定稿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数据库表设计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前端页面制作</a:t>
            </a:r>
            <a:r>
              <a:rPr lang="en-US" altLang="zh-CN" sz="1800" dirty="0"/>
              <a:t>(</a:t>
            </a:r>
            <a:r>
              <a:rPr lang="zh-CN" altLang="en-US" sz="1800" dirty="0"/>
              <a:t>产品及产品审核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/>
              <a:t>项目蓝图制作</a:t>
            </a:r>
            <a:r>
              <a:rPr lang="en-US" altLang="zh-CN" sz="1800" dirty="0"/>
              <a:t>(50%)</a:t>
            </a:r>
          </a:p>
          <a:p>
            <a:r>
              <a:rPr lang="en-US" altLang="zh-CN" sz="1800" dirty="0"/>
              <a:t>UNIND</a:t>
            </a:r>
            <a:r>
              <a:rPr lang="zh-CN" altLang="en-US" sz="1800" dirty="0"/>
              <a:t>供应链基础平台基本功能对接</a:t>
            </a:r>
            <a:r>
              <a:rPr lang="en-US" altLang="zh-CN" sz="1800" dirty="0"/>
              <a:t>(</a:t>
            </a:r>
            <a:r>
              <a:rPr lang="zh-CN" altLang="en-US" sz="1800" dirty="0"/>
              <a:t>登录</a:t>
            </a:r>
            <a:r>
              <a:rPr lang="en-US" altLang="zh-CN" sz="1800" dirty="0"/>
              <a:t>/</a:t>
            </a:r>
            <a:r>
              <a:rPr lang="zh-CN" altLang="en-US" sz="1800" dirty="0"/>
              <a:t>用户权限等</a:t>
            </a:r>
            <a:r>
              <a:rPr lang="en-US" altLang="zh-CN" sz="18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457200" y="7733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需要沟通协调的事项</a:t>
            </a:r>
            <a:endParaRPr lang="zh-CN" sz="2800"/>
          </a:p>
        </p:txBody>
      </p:sp>
      <p:sp>
        <p:nvSpPr>
          <p:cNvPr id="7" name="内容占位符 2"/>
          <p:cNvSpPr txBox="1"/>
          <p:nvPr/>
        </p:nvSpPr>
        <p:spPr>
          <a:xfrm>
            <a:off x="323850" y="1773461"/>
            <a:ext cx="8640763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原型细节沟通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审核流程沟通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开发平台问题沟通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331</Words>
  <Application>Microsoft Office PowerPoint</Application>
  <PresentationFormat>全屏显示(4:3)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LF_Kai</vt:lpstr>
      <vt:lpstr>楷体_GB2312</vt:lpstr>
      <vt:lpstr>宋体</vt:lpstr>
      <vt:lpstr>微软雅黑</vt:lpstr>
      <vt:lpstr>Arial</vt:lpstr>
      <vt:lpstr>Calibri</vt:lpstr>
      <vt:lpstr>Times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zhanghang</dc:creator>
  <cp:lastModifiedBy>admin</cp:lastModifiedBy>
  <cp:revision>63</cp:revision>
  <dcterms:created xsi:type="dcterms:W3CDTF">2017-05-23T06:45:00Z</dcterms:created>
  <dcterms:modified xsi:type="dcterms:W3CDTF">2018-01-26T08:44:43Z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