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8C0BF1-87F6-41D2-98BD-590FA4A463E4}">
  <a:tblStyle styleId="{138C0BF1-87F6-41D2-98BD-590FA4A463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89" name="Shape 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19672" y="2164378"/>
            <a:ext cx="63401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深圳市金合联供应链技术有限公司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635896" y="3342183"/>
            <a:ext cx="17235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项目周汇报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350561" y="4437112"/>
            <a:ext cx="231267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QMS平台项目组</a:t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3762494" y="4898777"/>
            <a:ext cx="15295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2018年2月11日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95536" y="7904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目录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95536" y="185405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上周项目组总体汇报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本周总体工作安排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其他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07" name="Shape 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-21197" y="455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项目阶段：系统上线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3956050" y="3626313"/>
            <a:ext cx="1012825" cy="3048408"/>
            <a:chOff x="0" y="0"/>
            <a:chExt cx="1012825" cy="3942587"/>
          </a:xfrm>
        </p:grpSpPr>
        <p:cxnSp>
          <p:nvCxnSpPr>
            <p:cNvPr id="110" name="Shape 110"/>
            <p:cNvCxnSpPr/>
            <p:nvPr/>
          </p:nvCxnSpPr>
          <p:spPr>
            <a:xfrm rot="10800000">
              <a:off x="364753" y="0"/>
              <a:ext cx="1" cy="338032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11" name="Shape 111"/>
            <p:cNvSpPr txBox="1"/>
            <p:nvPr/>
          </p:nvSpPr>
          <p:spPr>
            <a:xfrm>
              <a:off x="0" y="3423978"/>
              <a:ext cx="1012825" cy="51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920"/>
                <a:buFont typeface="Times"/>
                <a:buNone/>
              </a:pPr>
              <a:r>
                <a:rPr b="1" lang="zh-CN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当前进度</a:t>
              </a:r>
              <a:endParaRPr/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7046913" y="5970588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上线切换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Shape 113"/>
          <p:cNvCxnSpPr/>
          <p:nvPr/>
        </p:nvCxnSpPr>
        <p:spPr>
          <a:xfrm flipH="1">
            <a:off x="187325" y="1754188"/>
            <a:ext cx="1588" cy="4210050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4" name="Shape 114"/>
          <p:cNvCxnSpPr/>
          <p:nvPr/>
        </p:nvCxnSpPr>
        <p:spPr>
          <a:xfrm flipH="1" rot="10800000">
            <a:off x="187325" y="5959475"/>
            <a:ext cx="8863013" cy="9525"/>
          </a:xfrm>
          <a:prstGeom prst="straightConnector1">
            <a:avLst/>
          </a:prstGeom>
          <a:noFill/>
          <a:ln cap="flat" cmpd="sng" w="38100">
            <a:solidFill>
              <a:srgbClr val="0033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Shape 115"/>
          <p:cNvSpPr/>
          <p:nvPr/>
        </p:nvSpPr>
        <p:spPr>
          <a:xfrm>
            <a:off x="265113" y="4135438"/>
            <a:ext cx="1098550" cy="20955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3122613" y="3754288"/>
            <a:ext cx="0" cy="22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" name="Shape 117"/>
          <p:cNvSpPr txBox="1"/>
          <p:nvPr/>
        </p:nvSpPr>
        <p:spPr>
          <a:xfrm>
            <a:off x="3289300" y="320040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蓝图设计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8383962" y="564929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时间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17513" y="37528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项目准备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1560513" y="4058491"/>
            <a:ext cx="0" cy="18986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88913" y="4483100"/>
            <a:ext cx="13716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项目组织架构及职责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项目章程规划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制定项目计划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rot="10800000">
            <a:off x="4608513" y="3575113"/>
            <a:ext cx="0" cy="241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" name="Shape 123"/>
          <p:cNvCxnSpPr/>
          <p:nvPr/>
        </p:nvCxnSpPr>
        <p:spPr>
          <a:xfrm rot="10800000">
            <a:off x="6056313" y="2809875"/>
            <a:ext cx="0" cy="31813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4" name="Shape 124"/>
          <p:cNvSpPr txBox="1"/>
          <p:nvPr/>
        </p:nvSpPr>
        <p:spPr>
          <a:xfrm>
            <a:off x="1668463" y="3363913"/>
            <a:ext cx="1225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79563" y="4032250"/>
            <a:ext cx="13144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现状业务分析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D6017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编写调研报告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60713" y="3849688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讨论业务需求，形成业务蓝图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编写蓝图设计</a:t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7504113" y="2560638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8" name="Shape 128"/>
          <p:cNvSpPr txBox="1"/>
          <p:nvPr/>
        </p:nvSpPr>
        <p:spPr>
          <a:xfrm>
            <a:off x="6056313" y="2460625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上线准备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6107113" y="3030538"/>
            <a:ext cx="13208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系统上线</a:t>
            </a:r>
            <a:endParaRPr/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用户培训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个性化报表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65113" y="1754188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实施内容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147763" y="5999163"/>
            <a:ext cx="8953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正式启动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6273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业务调研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162425" y="6000750"/>
            <a:ext cx="9032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蓝图签署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99113" y="6000750"/>
            <a:ext cx="9032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测试完成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560513" y="2565877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2018/1/24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084513" y="2421414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2018/2/10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056313" y="15586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2018/6/26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611313" y="3751263"/>
            <a:ext cx="1282700" cy="2159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084513" y="3582988"/>
            <a:ext cx="1325700" cy="209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662488" y="3297238"/>
            <a:ext cx="1209675" cy="211137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648200" y="3702850"/>
            <a:ext cx="1331913" cy="904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安装开发机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功能开发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用户测试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操作手册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608513" y="2206308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2018/2/22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2018/5/25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608513" y="2989263"/>
            <a:ext cx="1263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系统实现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176963" y="276701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7478713" y="1198245"/>
            <a:ext cx="1295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2018/6/27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2018/7/27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450138" y="2030413"/>
            <a:ext cx="1327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621588" y="2316163"/>
            <a:ext cx="1152525" cy="20637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rotWithShape="0" algn="ctr" dir="2700000" dist="107763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7658100" y="2673350"/>
            <a:ext cx="1320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运行总结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✓"/>
            </a:pPr>
            <a:r>
              <a:rPr b="1" lang="zh-C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线外支持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234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8907463" y="2549525"/>
            <a:ext cx="0" cy="340995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0" name="Shape 150"/>
          <p:cNvSpPr txBox="1"/>
          <p:nvPr/>
        </p:nvSpPr>
        <p:spPr>
          <a:xfrm>
            <a:off x="6234113" y="4400550"/>
            <a:ext cx="10668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系统上线 </a:t>
            </a:r>
            <a:endParaRPr b="1" sz="16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6572250" y="3908425"/>
            <a:ext cx="360363" cy="36195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6513" y="2978627"/>
            <a:ext cx="1676400" cy="737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2018/1/15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57200" y="541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项目整体状况</a:t>
            </a:r>
            <a:endParaRPr/>
          </a:p>
        </p:txBody>
      </p:sp>
      <p:graphicFrame>
        <p:nvGraphicFramePr>
          <p:cNvPr id="160" name="Shape 160"/>
          <p:cNvGraphicFramePr/>
          <p:nvPr/>
        </p:nvGraphicFramePr>
        <p:xfrm>
          <a:off x="179388" y="146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{138C0BF1-87F6-41D2-98BD-590FA4A463E4}</a:tableStyleId>
              </a:tblPr>
              <a:tblGrid>
                <a:gridCol w="5400675"/>
                <a:gridCol w="865175"/>
                <a:gridCol w="863600"/>
                <a:gridCol w="792175"/>
                <a:gridCol w="792150"/>
              </a:tblGrid>
              <a:tr h="50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项目状态指示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/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859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 = 项目处于正常可控状态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 = 出现问题，但不影响项目整体进度，需要及时解决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 = 出现重大问题，影响项目整体进度，需要立即解决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zh-C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 = 未开始或已结束</a:t>
                      </a:r>
                      <a:endParaRPr/>
                    </a:p>
                  </a:txBody>
                  <a:tcPr marT="45650" marB="4565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169863" y="29207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{138C0BF1-87F6-41D2-98BD-590FA4A463E4}</a:tableStyleId>
              </a:tblPr>
              <a:tblGrid>
                <a:gridCol w="5395900"/>
                <a:gridCol w="868375"/>
                <a:gridCol w="865175"/>
                <a:gridCol w="795350"/>
                <a:gridCol w="808025"/>
              </a:tblGrid>
              <a:tr h="50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项目状态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CB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绿灯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黄灯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红灯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0" lang="zh-C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空白</a:t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</a:tr>
              <a:tr h="47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zh-CN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项目整体情况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系统调研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业务蓝图设计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系统实现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zh-C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— 系统上线</a:t>
                      </a:r>
                      <a:endParaRPr/>
                    </a:p>
                  </a:txBody>
                  <a:tcPr marT="45700" marB="45700" marR="91450" marL="9145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4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lert Caution" id="162" name="Shape 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4813" y="2338162"/>
            <a:ext cx="261937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ert Stop 2" id="163" name="Shape 1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3963" y="2323874"/>
            <a:ext cx="287337" cy="28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4" name="Shape 1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2322287"/>
            <a:ext cx="287338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8358188" y="2369912"/>
            <a:ext cx="209550" cy="2190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8393113" y="5128352"/>
            <a:ext cx="209400" cy="2190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93113" y="5644607"/>
            <a:ext cx="209400" cy="2190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925" lIns="81850" spcFirstLastPara="1" rIns="81850" wrap="square" tIns="4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ust" id="168" name="Shape 1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0482" y="3501008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69" name="Shape 1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4020277"/>
            <a:ext cx="287338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st" id="170" name="Shape 1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4225" y="4611452"/>
            <a:ext cx="287338" cy="28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76" name="Shape 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上周主要工作进展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57200" y="1696234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数据库表设计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项目蓝图制作(95%);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UNIND供应链基础平台</a:t>
            </a: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接口对接&amp;测试</a:t>
            </a: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前端页面制作(产品、审核、供应商，总体进度15%);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审核模块接口开发(20%)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Swagger UI API文档管理集成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84" name="Shape 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57200" y="7018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C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本周主要工作计划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57200" y="1701949"/>
            <a:ext cx="82296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审核模块API开发(80%)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审核前端页面开发和对接api(70%)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产品前端页面样式调整(100%)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供应商页面样式调整(30%)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-999" l="0" r="0" t="-999"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esource\WorkFile\客户资料\嘉联科技\LOGO.png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3788" y="116632"/>
            <a:ext cx="1790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Resource\WorkFile\朋乐\logoblur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6216" y="116632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773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需要沟通协调的事项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23850" y="1773461"/>
            <a:ext cx="8640763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风险管理系统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