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7178F6-0E3D-443C-8960-F610A02E8226}">
  <a:tblStyle styleId="{9C7178F6-0E3D-443C-8960-F610A02E82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19672" y="2164378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深圳市金合联供应链技术有限公司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635896" y="3342183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项目周汇报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350561" y="4437112"/>
            <a:ext cx="23126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QMS平台项目组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762494" y="4898777"/>
            <a:ext cx="15295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2018年5月21日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95536" y="7904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95536" y="185405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上周项目组总体汇报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本周总体工作安排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-21197" y="455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项目阶段：系统上线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5892813" y="3551513"/>
            <a:ext cx="1012825" cy="3048408"/>
            <a:chOff x="0" y="0"/>
            <a:chExt cx="1012825" cy="3942587"/>
          </a:xfrm>
        </p:grpSpPr>
        <p:cxnSp>
          <p:nvCxnSpPr>
            <p:cNvPr id="110" name="Shape 110"/>
            <p:cNvCxnSpPr/>
            <p:nvPr/>
          </p:nvCxnSpPr>
          <p:spPr>
            <a:xfrm rot="10800000">
              <a:off x="364753" y="0"/>
              <a:ext cx="1" cy="338032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1" name="Shape 111"/>
            <p:cNvSpPr txBox="1"/>
            <p:nvPr/>
          </p:nvSpPr>
          <p:spPr>
            <a:xfrm>
              <a:off x="0" y="3423978"/>
              <a:ext cx="1012825" cy="51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920"/>
                <a:buFont typeface="Times"/>
                <a:buNone/>
              </a:pPr>
              <a:r>
                <a:rPr b="1" lang="zh-CN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当前进度</a:t>
              </a:r>
              <a:endParaRPr/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7046913" y="5970588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上线切换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Shape 113"/>
          <p:cNvCxnSpPr/>
          <p:nvPr/>
        </p:nvCxnSpPr>
        <p:spPr>
          <a:xfrm flipH="1">
            <a:off x="187325" y="1754188"/>
            <a:ext cx="1588" cy="4210050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187325" y="5959475"/>
            <a:ext cx="8863013" cy="9525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Shape 115"/>
          <p:cNvSpPr/>
          <p:nvPr/>
        </p:nvSpPr>
        <p:spPr>
          <a:xfrm>
            <a:off x="265113" y="4135438"/>
            <a:ext cx="1098550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3122613" y="3754288"/>
            <a:ext cx="0" cy="22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/>
        </p:nvSpPr>
        <p:spPr>
          <a:xfrm>
            <a:off x="3289300" y="320040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蓝图设计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8383962" y="564929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时间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7513" y="37528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项目准备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1560513" y="4058491"/>
            <a:ext cx="0" cy="18986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88913" y="4483100"/>
            <a:ext cx="13716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项目组织架构及职责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项目章程规划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制定项目计划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4608513" y="3575113"/>
            <a:ext cx="0" cy="24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6056313" y="2809875"/>
            <a:ext cx="0" cy="31813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" name="Shape 124"/>
          <p:cNvSpPr txBox="1"/>
          <p:nvPr/>
        </p:nvSpPr>
        <p:spPr>
          <a:xfrm>
            <a:off x="1668463" y="3363913"/>
            <a:ext cx="1225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79563" y="4032250"/>
            <a:ext cx="13144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现状业务分析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编写调研报告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60713" y="3849688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讨论业务需求，形成业务蓝图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编写蓝图设计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7504113" y="2560638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/>
        </p:nvSpPr>
        <p:spPr>
          <a:xfrm>
            <a:off x="6056313" y="2460625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上线准备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107113" y="3030538"/>
            <a:ext cx="132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系统上线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用户培训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个性化报表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65113" y="1754188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实施内容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147763" y="5999163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正式启动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6273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162425" y="600075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蓝图签署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991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测试完成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560513" y="2565877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084513" y="2421414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2018/2/10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056313" y="15586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2018/6/26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11313" y="3751263"/>
            <a:ext cx="128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084513" y="3582988"/>
            <a:ext cx="1325700" cy="209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662488" y="3297238"/>
            <a:ext cx="1209675" cy="211137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648200" y="3702850"/>
            <a:ext cx="1331913" cy="90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安装开发机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功能开发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用户测试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操作手册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608513" y="22063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08513" y="2989263"/>
            <a:ext cx="1263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系统实现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176963" y="276701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478713" y="1198245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2018/7/27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450138" y="2030413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621588" y="231616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658100" y="2673350"/>
            <a:ext cx="1320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运行总结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8907463" y="2549525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" name="Shape 150"/>
          <p:cNvSpPr txBox="1"/>
          <p:nvPr/>
        </p:nvSpPr>
        <p:spPr>
          <a:xfrm>
            <a:off x="6234113" y="4400550"/>
            <a:ext cx="1066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系统上线 </a:t>
            </a:r>
            <a:endParaRPr b="1" sz="16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572250" y="3908425"/>
            <a:ext cx="360363" cy="36195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513" y="2978627"/>
            <a:ext cx="1676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57200" y="54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项目整体状况</a:t>
            </a:r>
            <a:endParaRPr/>
          </a:p>
        </p:txBody>
      </p:sp>
      <p:graphicFrame>
        <p:nvGraphicFramePr>
          <p:cNvPr id="160" name="Shape 160"/>
          <p:cNvGraphicFramePr/>
          <p:nvPr/>
        </p:nvGraphicFramePr>
        <p:xfrm>
          <a:off x="179388" y="14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{9C7178F6-0E3D-443C-8960-F610A02E8226}</a:tableStyleId>
              </a:tblPr>
              <a:tblGrid>
                <a:gridCol w="5400675"/>
                <a:gridCol w="865175"/>
                <a:gridCol w="863600"/>
                <a:gridCol w="792175"/>
                <a:gridCol w="792150"/>
              </a:tblGrid>
              <a:tr h="50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项目状态指示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85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 = 项目处于正常可控状态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 = 出现问题，但不影响项目整体进度，需要及时解决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 = 出现重大问题，影响项目整体进度，需要立即解决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 = 未开始或已结束</a:t>
                      </a:r>
                      <a:endParaRPr/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69863" y="2920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{9C7178F6-0E3D-443C-8960-F610A02E8226}</a:tableStyleId>
              </a:tblPr>
              <a:tblGrid>
                <a:gridCol w="5395900"/>
                <a:gridCol w="868375"/>
                <a:gridCol w="865175"/>
                <a:gridCol w="795350"/>
                <a:gridCol w="808025"/>
              </a:tblGrid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47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项目整体情况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系统调研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业务蓝图设计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系统实现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系统上线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lert Caution" id="162" name="Shape 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4813" y="2338162"/>
            <a:ext cx="261937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ert Stop 2" id="163" name="Shape 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3963" y="2323874"/>
            <a:ext cx="287337" cy="28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4" name="Shape 1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2322287"/>
            <a:ext cx="287338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8358188" y="2369912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ust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82" y="3501008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7" name="Shape 1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020277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8" name="Shape 1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611452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9" name="Shape 1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75" y="5092552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70" name="Shape 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75" y="5573652"/>
            <a:ext cx="287338" cy="28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上周主要工作进展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57200" y="1696234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后端开发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SRM/QMS初期评审对接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SRM第三方登陆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风险管理功能优化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前端开发&amp;API对接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系统上线配置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风险管理功能说明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系统实施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客诉功能复核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初期评审功能复核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本周主要工作计划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57200" y="1701949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后端开发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SRM/QMS初期评审功能上线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客诉/退款功能更新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Excel导出(初期评审、客诉)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前端开发&amp;API对接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客诉/退款更新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功能优化,列表筛选功能优化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系统实施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QA测试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操作手册准备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体系审核复核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过程审核复核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773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23850" y="1773461"/>
            <a:ext cx="8640763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系统实施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流程细节测试&amp;沟通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