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599" r:id="rId4"/>
    <p:sldId id="808" r:id="rId5"/>
    <p:sldId id="674" r:id="rId6"/>
    <p:sldId id="675" r:id="rId7"/>
    <p:sldId id="676" r:id="rId8"/>
    <p:sldId id="555" r:id="rId9"/>
    <p:sldId id="677" r:id="rId10"/>
    <p:sldId id="678" r:id="rId11"/>
    <p:sldId id="865" r:id="rId12"/>
    <p:sldId id="744" r:id="rId13"/>
    <p:sldId id="745" r:id="rId14"/>
    <p:sldId id="746" r:id="rId15"/>
    <p:sldId id="747" r:id="rId16"/>
    <p:sldId id="857" r:id="rId17"/>
    <p:sldId id="788" r:id="rId18"/>
    <p:sldId id="754" r:id="rId19"/>
    <p:sldId id="810" r:id="rId20"/>
    <p:sldId id="811" r:id="rId21"/>
    <p:sldId id="748" r:id="rId22"/>
    <p:sldId id="749" r:id="rId23"/>
    <p:sldId id="750" r:id="rId24"/>
    <p:sldId id="751" r:id="rId25"/>
    <p:sldId id="752" r:id="rId26"/>
    <p:sldId id="768" r:id="rId27"/>
    <p:sldId id="769" r:id="rId28"/>
    <p:sldId id="771" r:id="rId29"/>
    <p:sldId id="779" r:id="rId30"/>
    <p:sldId id="841" r:id="rId31"/>
    <p:sldId id="847" r:id="rId32"/>
    <p:sldId id="848" r:id="rId33"/>
    <p:sldId id="842" r:id="rId34"/>
    <p:sldId id="844" r:id="rId35"/>
    <p:sldId id="845" r:id="rId36"/>
    <p:sldId id="849" r:id="rId37"/>
    <p:sldId id="864" r:id="rId38"/>
    <p:sldId id="858" r:id="rId39"/>
    <p:sldId id="859" r:id="rId40"/>
    <p:sldId id="860" r:id="rId41"/>
    <p:sldId id="863" r:id="rId42"/>
    <p:sldId id="766" r:id="rId43"/>
    <p:sldId id="767" r:id="rId44"/>
  </p:sldIdLst>
  <p:sldSz cx="9144000" cy="5143500" type="screen16x9"/>
  <p:notesSz cx="6735763" cy="9866313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8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F743"/>
    <a:srgbClr val="13A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5" autoAdjust="0"/>
    <p:restoredTop sz="91697" autoAdjust="0"/>
  </p:normalViewPr>
  <p:slideViewPr>
    <p:cSldViewPr snapToGrid="0" snapToObjects="1">
      <p:cViewPr varScale="1">
        <p:scale>
          <a:sx n="89" d="100"/>
          <a:sy n="89" d="100"/>
        </p:scale>
        <p:origin x="198" y="78"/>
      </p:cViewPr>
      <p:guideLst>
        <p:guide orient="horz" pos="1688"/>
        <p:guide pos="2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9DFAB-6EA8-E441-8252-C0C5EF06CCD3}" type="datetimeFigureOut">
              <a:rPr kumimoji="1" lang="zh-CN" altLang="en-US" smtClean="0"/>
              <a:t>2017/6/13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FED85-CD71-9747-B7CC-13B350956F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750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98665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6482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82553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82658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66329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ED85-CD71-9747-B7CC-13B350956F5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E878-1E86-A440-9C09-8CC84235062A}" type="datetimeFigureOut">
              <a:rPr kumimoji="1" lang="zh-CN" altLang="en-US" smtClean="0"/>
              <a:t>2017/6/13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8A02-4197-0D4B-87F5-49D2A49ED4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E878-1E86-A440-9C09-8CC84235062A}" type="datetimeFigureOut">
              <a:rPr kumimoji="1" lang="zh-CN" altLang="en-US" smtClean="0"/>
              <a:t>2017/6/13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8A02-4197-0D4B-87F5-49D2A49ED4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E878-1E86-A440-9C09-8CC84235062A}" type="datetimeFigureOut">
              <a:rPr kumimoji="1" lang="zh-CN" altLang="en-US" smtClean="0"/>
              <a:t>2017/6/13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8A02-4197-0D4B-87F5-49D2A49ED4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E878-1E86-A440-9C09-8CC84235062A}" type="datetimeFigureOut">
              <a:rPr kumimoji="1" lang="zh-CN" altLang="en-US" smtClean="0"/>
              <a:t>2017/6/13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8A02-4197-0D4B-87F5-49D2A49ED4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E878-1E86-A440-9C09-8CC84235062A}" type="datetimeFigureOut">
              <a:rPr kumimoji="1" lang="zh-CN" altLang="en-US" smtClean="0"/>
              <a:t>2017/6/13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8A02-4197-0D4B-87F5-49D2A49ED4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E878-1E86-A440-9C09-8CC84235062A}" type="datetimeFigureOut">
              <a:rPr kumimoji="1" lang="zh-CN" altLang="en-US" smtClean="0"/>
              <a:t>2017/6/13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8A02-4197-0D4B-87F5-49D2A49ED4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E878-1E86-A440-9C09-8CC84235062A}" type="datetimeFigureOut">
              <a:rPr kumimoji="1" lang="zh-CN" altLang="en-US" smtClean="0"/>
              <a:t>2017/6/13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8A02-4197-0D4B-87F5-49D2A49ED4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E878-1E86-A440-9C09-8CC84235062A}" type="datetimeFigureOut">
              <a:rPr kumimoji="1" lang="zh-CN" altLang="en-US" smtClean="0"/>
              <a:t>2017/6/13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8A02-4197-0D4B-87F5-49D2A49ED4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E878-1E86-A440-9C09-8CC84235062A}" type="datetimeFigureOut">
              <a:rPr kumimoji="1" lang="zh-CN" altLang="en-US" smtClean="0"/>
              <a:t>2017/6/13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8A02-4197-0D4B-87F5-49D2A49ED4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E878-1E86-A440-9C09-8CC84235062A}" type="datetimeFigureOut">
              <a:rPr kumimoji="1" lang="zh-CN" altLang="en-US" smtClean="0"/>
              <a:t>2017/6/13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8A02-4197-0D4B-87F5-49D2A49ED4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E878-1E86-A440-9C09-8CC84235062A}" type="datetimeFigureOut">
              <a:rPr kumimoji="1" lang="zh-CN" altLang="en-US" smtClean="0"/>
              <a:t>2017/6/13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8A02-4197-0D4B-87F5-49D2A49ED4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BE878-1E86-A440-9C09-8CC84235062A}" type="datetimeFigureOut">
              <a:rPr kumimoji="1" lang="zh-CN" altLang="en-US" smtClean="0"/>
              <a:t>2017/6/13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D8A02-4197-0D4B-87F5-49D2A49ED4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8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5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0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" y="2286"/>
            <a:ext cx="9144000" cy="513892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15147" y="501968"/>
            <a:ext cx="9143999" cy="2198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API Docs</a:t>
            </a:r>
            <a:r>
              <a:rPr kumimoji="1" lang="zh-CN" altLang="en-US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服务在线文档化</a:t>
            </a:r>
          </a:p>
          <a:p>
            <a:pPr algn="ctr"/>
            <a:r>
              <a:rPr kumimoji="1" lang="en-US" altLang="zh-CN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</a:p>
          <a:p>
            <a:pPr algn="ctr"/>
            <a:r>
              <a:rPr kumimoji="1" lang="en-US" altLang="zh-CN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API Mock</a:t>
            </a:r>
            <a:r>
              <a:rPr kumimoji="1" lang="zh-CN" altLang="zh-CN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</a:p>
          <a:p>
            <a:pPr algn="ctr"/>
            <a:endParaRPr kumimoji="1" lang="en-US" altLang="zh-CN" sz="2000" dirty="0">
              <a:solidFill>
                <a:schemeClr val="bg1"/>
              </a:solidFill>
              <a:latin typeface="幼圆" charset="0"/>
              <a:ea typeface="幼圆" charset="0"/>
            </a:endParaRPr>
          </a:p>
          <a:p>
            <a:pPr algn="ctr"/>
            <a:r>
              <a:rPr kumimoji="1" lang="en-US" altLang="zh-CN" sz="2000" b="1" dirty="0" smtClean="0">
                <a:solidFill>
                  <a:schemeClr val="bg1"/>
                </a:solidFill>
                <a:latin typeface="幼圆" charset="0"/>
                <a:ea typeface="幼圆" charset="0"/>
              </a:rPr>
              <a:t>2017-04-01</a:t>
            </a:r>
            <a:endParaRPr kumimoji="1" lang="en-US" altLang="zh-CN" sz="2000" b="1" dirty="0">
              <a:solidFill>
                <a:schemeClr val="bg1"/>
              </a:solidFill>
              <a:latin typeface="幼圆" charset="0"/>
              <a:ea typeface="幼圆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2410" y="180340"/>
            <a:ext cx="9008110" cy="406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√</a:t>
            </a:r>
            <a:r>
              <a:rPr lang="en-US" altLang="zh-CN" b="1" dirty="0" err="1">
                <a:latin typeface="宋体" charset="0"/>
                <a:ea typeface="宋体" charset="0"/>
                <a:cs typeface="Calibri" pitchFamily="34" charset="0"/>
                <a:sym typeface="+mn-ea"/>
              </a:rPr>
              <a:t>获取方法参数名称</a:t>
            </a:r>
            <a:endParaRPr lang="zh-CN" altLang="en-US" b="1" dirty="0">
              <a:latin typeface="Arial" charset="0"/>
              <a:ea typeface="宋体" charset="0"/>
              <a:cs typeface="Calibri" pitchFamily="3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宋体" charset="0"/>
                <a:ea typeface="宋体" charset="0"/>
                <a:cs typeface="Calibri" pitchFamily="34" charset="0"/>
                <a:sym typeface="Wingdings" charset="0"/>
              </a:rPr>
              <a:t>&lt;1&gt;</a:t>
            </a:r>
            <a:r>
              <a:rPr lang="zh-CN" altLang="en-US" dirty="0">
                <a:latin typeface="宋体" charset="0"/>
                <a:ea typeface="宋体" charset="0"/>
                <a:cs typeface="Calibri" pitchFamily="34" charset="0"/>
                <a:sym typeface="Wingdings" charset="0"/>
              </a:rPr>
              <a:t>使用asm读取方法参数名称；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宋体" charset="0"/>
                <a:ea typeface="宋体" charset="0"/>
                <a:cs typeface="Calibri" pitchFamily="34" charset="0"/>
                <a:sym typeface="Wingdings" charset="0"/>
              </a:rPr>
              <a:t>&lt;2&gt;</a:t>
            </a:r>
            <a:r>
              <a:rPr lang="zh-CN" altLang="en-US" dirty="0">
                <a:latin typeface="宋体" charset="0"/>
                <a:ea typeface="宋体" charset="0"/>
                <a:cs typeface="Calibri" pitchFamily="34" charset="0"/>
                <a:sym typeface="Wingdings" charset="0"/>
              </a:rPr>
              <a:t>使用javassist读取方法参数名称；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latin typeface="宋体" charset="0"/>
                <a:ea typeface="宋体" charset="0"/>
                <a:cs typeface="Calibri" pitchFamily="34" charset="0"/>
                <a:sym typeface="Wingdings" charset="0"/>
              </a:rPr>
              <a:t>在引入使用</a:t>
            </a:r>
            <a:r>
              <a:rPr lang="en-US" altLang="zh-CN" dirty="0" err="1">
                <a:latin typeface="宋体" charset="0"/>
                <a:ea typeface="宋体" charset="0"/>
                <a:cs typeface="Calibri" pitchFamily="34" charset="0"/>
                <a:sym typeface="Wingdings" charset="0"/>
              </a:rPr>
              <a:t>javassist</a:t>
            </a:r>
            <a:r>
              <a:rPr lang="zh-CN" altLang="en-US" dirty="0">
                <a:latin typeface="宋体" charset="0"/>
                <a:ea typeface="宋体" charset="0"/>
                <a:cs typeface="Calibri" pitchFamily="34" charset="0"/>
                <a:sym typeface="Wingdings" charset="0"/>
              </a:rPr>
              <a:t>包过程中Tomcat启动时报“Unable to process Jar entry”错误如下，需要如下配置：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latin typeface="宋体" charset="0"/>
                <a:ea typeface="宋体" charset="0"/>
                <a:cs typeface="Calibri" pitchFamily="34" charset="0"/>
                <a:sym typeface="Wingdings" charset="0"/>
              </a:rPr>
              <a:t>需要</a:t>
            </a:r>
            <a:r>
              <a:rPr lang="en-US" altLang="zh-CN" dirty="0">
                <a:latin typeface="宋体" charset="0"/>
                <a:ea typeface="宋体" charset="0"/>
                <a:cs typeface="Calibri" pitchFamily="34" charset="0"/>
                <a:sym typeface="Wingdings" charset="0"/>
              </a:rPr>
              <a:t>tomcat</a:t>
            </a:r>
            <a:r>
              <a:rPr lang="zh-CN" altLang="en-US" dirty="0">
                <a:latin typeface="宋体" charset="0"/>
                <a:ea typeface="宋体" charset="0"/>
                <a:cs typeface="Calibri" pitchFamily="34" charset="0"/>
                <a:sym typeface="Wingdings" charset="0"/>
              </a:rPr>
              <a:t>升级至apache-tomcat-7.0.68以上；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latin typeface="宋体" charset="0"/>
                <a:ea typeface="宋体" charset="0"/>
                <a:cs typeface="Calibri" pitchFamily="34" charset="0"/>
                <a:sym typeface="Wingdings" charset="0"/>
              </a:rPr>
              <a:t></a:t>
            </a:r>
            <a:r>
              <a:rPr dirty="0" err="1">
                <a:latin typeface="宋体" charset="0"/>
                <a:ea typeface="宋体" charset="0"/>
                <a:cs typeface="Calibri" pitchFamily="34" charset="0"/>
                <a:sym typeface="Wingdings" charset="0"/>
              </a:rPr>
              <a:t>打开conf目录下的catalina.properties</a:t>
            </a:r>
            <a:r>
              <a:rPr lang="en-US" dirty="0">
                <a:latin typeface="宋体" charset="0"/>
                <a:ea typeface="宋体" charset="0"/>
                <a:cs typeface="Calibri" pitchFamily="34" charset="0"/>
                <a:sym typeface="Wingdings" charset="0"/>
              </a:rPr>
              <a:t>,</a:t>
            </a:r>
            <a:r>
              <a:rPr lang="zh-CN" altLang="en-US" dirty="0">
                <a:latin typeface="宋体" charset="0"/>
                <a:ea typeface="宋体" charset="0"/>
                <a:cs typeface="Calibri" pitchFamily="34" charset="0"/>
                <a:sym typeface="Wingdings" charset="0"/>
              </a:rPr>
              <a:t>找到tomcat.util.scan</a:t>
            </a:r>
            <a:r>
              <a:rPr lang="en-US" altLang="zh-CN" dirty="0">
                <a:latin typeface="宋体" charset="0"/>
                <a:ea typeface="宋体" charset="0"/>
                <a:cs typeface="Calibri" pitchFamily="34" charset="0"/>
                <a:sym typeface="Wingdings" charset="0"/>
              </a:rPr>
              <a:t>.</a:t>
            </a:r>
            <a:r>
              <a:rPr lang="en-US" altLang="zh-CN" dirty="0" err="1">
                <a:latin typeface="宋体" charset="0"/>
                <a:ea typeface="宋体" charset="0"/>
                <a:cs typeface="Calibri" pitchFamily="34" charset="0"/>
                <a:sym typeface="Wingdings" charset="0"/>
              </a:rPr>
              <a:t>DefaultJarScanner</a:t>
            </a:r>
            <a:endParaRPr lang="en-US" altLang="zh-CN" dirty="0">
              <a:latin typeface="宋体" charset="0"/>
              <a:ea typeface="宋体" charset="0"/>
              <a:cs typeface="Calibri" pitchFamily="34" charset="0"/>
              <a:sym typeface="Wingdings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宋体" charset="0"/>
                <a:ea typeface="宋体" charset="0"/>
                <a:cs typeface="Calibri" pitchFamily="34" charset="0"/>
                <a:sym typeface="Wingdings" charset="0"/>
              </a:rPr>
              <a:t>.</a:t>
            </a:r>
            <a:r>
              <a:rPr lang="en-US" altLang="zh-CN" dirty="0" err="1">
                <a:latin typeface="宋体" charset="0"/>
                <a:ea typeface="宋体" charset="0"/>
                <a:cs typeface="Calibri" pitchFamily="34" charset="0"/>
                <a:sym typeface="Wingdings" charset="0"/>
              </a:rPr>
              <a:t>jarsToSkip</a:t>
            </a:r>
            <a:r>
              <a:rPr lang="zh-CN" altLang="en-US" dirty="0">
                <a:latin typeface="宋体" charset="0"/>
                <a:ea typeface="宋体" charset="0"/>
                <a:cs typeface="Calibri" pitchFamily="34" charset="0"/>
                <a:sym typeface="Wingdings" charset="0"/>
              </a:rPr>
              <a:t>行，在最后加上“,javassist-*.jar”即可；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宋体" charset="0"/>
                <a:ea typeface="宋体" charset="0"/>
                <a:cs typeface="Calibri" pitchFamily="34" charset="0"/>
                <a:sym typeface="Wingdings" charset="0"/>
              </a:rPr>
              <a:t>&lt;3&gt;</a:t>
            </a:r>
            <a:r>
              <a:rPr lang="zh-CN" altLang="en-US" dirty="0">
                <a:latin typeface="宋体" charset="0"/>
                <a:ea typeface="宋体" charset="0"/>
                <a:cs typeface="Calibri" pitchFamily="34" charset="0"/>
                <a:sym typeface="Wingdings" charset="0"/>
              </a:rPr>
              <a:t>如果</a:t>
            </a:r>
            <a:r>
              <a:rPr lang="en-US" altLang="zh-CN" dirty="0" err="1">
                <a:latin typeface="宋体" charset="0"/>
                <a:ea typeface="宋体" charset="0"/>
                <a:cs typeface="Calibri" pitchFamily="34" charset="0"/>
                <a:sym typeface="Wingdings" charset="0"/>
              </a:rPr>
              <a:t>jdk</a:t>
            </a:r>
            <a:r>
              <a:rPr lang="zh-CN" altLang="en-US" dirty="0">
                <a:latin typeface="宋体" charset="0"/>
                <a:ea typeface="宋体" charset="0"/>
                <a:cs typeface="Calibri" pitchFamily="34" charset="0"/>
                <a:sym typeface="Wingdings" charset="0"/>
              </a:rPr>
              <a:t>版本</a:t>
            </a:r>
            <a:r>
              <a:rPr lang="en-US" altLang="zh-CN" dirty="0">
                <a:latin typeface="宋体" charset="0"/>
                <a:ea typeface="宋体" charset="0"/>
                <a:cs typeface="Calibri" pitchFamily="34" charset="0"/>
                <a:sym typeface="Wingdings" charset="0"/>
              </a:rPr>
              <a:t>&gt;=8</a:t>
            </a:r>
            <a:r>
              <a:rPr lang="zh-CN" altLang="en-US" dirty="0">
                <a:latin typeface="宋体" charset="0"/>
                <a:ea typeface="宋体" charset="0"/>
                <a:cs typeface="Calibri" pitchFamily="34" charset="0"/>
                <a:sym typeface="Wingdings" charset="0"/>
              </a:rPr>
              <a:t>可直接使用Parameter.getName()方法读取参数名称；</a:t>
            </a:r>
            <a:endParaRPr lang="zh-CN" altLang="zh-CN" dirty="0">
              <a:latin typeface="宋体" charset="0"/>
              <a:ea typeface="宋体" charset="0"/>
              <a:cs typeface="Calibri" pitchFamily="34" charset="0"/>
              <a:sym typeface="Wingdings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/>
          <p:nvPr/>
        </p:nvSpPr>
        <p:spPr>
          <a:xfrm>
            <a:off x="226419" y="1415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kumimoji="1"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2711797" y="141492"/>
            <a:ext cx="3893398" cy="430141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lvl="0" indent="-571500">
              <a:buFont typeface="+mj-ea"/>
              <a:buAutoNum type="ea1JpnChsDbPeriod"/>
              <a:defRPr/>
            </a:pPr>
            <a:r>
              <a:rPr lang="zh-CN" altLang="en-US" sz="2800" kern="0" spc="400" dirty="0">
                <a:solidFill>
                  <a:srgbClr val="000000"/>
                </a:solidFill>
              </a:rPr>
              <a:t>背景</a:t>
            </a:r>
          </a:p>
          <a:p>
            <a:pPr marL="571500" indent="-571500">
              <a:buFont typeface="+mj-ea"/>
              <a:buAutoNum type="ea1JpnChsDbPeriod"/>
              <a:defRPr/>
            </a:pPr>
            <a:r>
              <a:rPr lang="zh-CN" altLang="en-US" sz="2800" kern="0" spc="400" dirty="0" smtClean="0">
                <a:solidFill>
                  <a:srgbClr val="000000"/>
                </a:solidFill>
              </a:rPr>
              <a:t>实现原理</a:t>
            </a:r>
          </a:p>
          <a:p>
            <a:pPr marL="571500" indent="-571500">
              <a:buFont typeface="+mj-ea"/>
              <a:buAutoNum type="ea1JpnChsDbPeriod"/>
              <a:defRPr/>
            </a:pPr>
            <a:r>
              <a:rPr lang="en-US" altLang="zh-CN" sz="2800" b="1" kern="0" spc="400" dirty="0" smtClean="0">
                <a:solidFill>
                  <a:srgbClr val="000000"/>
                </a:solidFill>
              </a:rPr>
              <a:t>API Docs</a:t>
            </a:r>
            <a:r>
              <a:rPr lang="zh-CN" altLang="en-US" sz="2800" b="1" kern="0" spc="400" dirty="0" smtClean="0">
                <a:solidFill>
                  <a:srgbClr val="000000"/>
                </a:solidFill>
              </a:rPr>
              <a:t>使用</a:t>
            </a:r>
            <a:endParaRPr lang="en-US" altLang="zh-CN" sz="2800" b="1" kern="0" spc="400" dirty="0" smtClean="0">
              <a:solidFill>
                <a:srgbClr val="000000"/>
              </a:solidFill>
            </a:endParaRPr>
          </a:p>
          <a:p>
            <a:pPr marL="571500" indent="-571500">
              <a:buFont typeface="+mj-ea"/>
              <a:buAutoNum type="ea1JpnChsDbPeriod"/>
              <a:defRPr/>
            </a:pPr>
            <a:r>
              <a:rPr lang="en-US" altLang="zh-CN" sz="2800" kern="0" spc="400" dirty="0" smtClean="0">
                <a:solidFill>
                  <a:srgbClr val="000000"/>
                </a:solidFill>
              </a:rPr>
              <a:t>API </a:t>
            </a:r>
            <a:r>
              <a:rPr lang="en-US" altLang="zh-CN" sz="2800" kern="0" spc="400" dirty="0">
                <a:solidFill>
                  <a:srgbClr val="000000"/>
                </a:solidFill>
              </a:rPr>
              <a:t>Mock</a:t>
            </a:r>
            <a:r>
              <a:rPr lang="zh-CN" altLang="en-US" sz="2800" kern="0" spc="400" dirty="0">
                <a:solidFill>
                  <a:srgbClr val="000000"/>
                </a:solidFill>
              </a:rPr>
              <a:t>配置</a:t>
            </a:r>
          </a:p>
          <a:p>
            <a:pPr marL="571500" indent="-571500">
              <a:buFont typeface="+mj-ea"/>
              <a:buAutoNum type="ea1JpnChsDbPeriod"/>
              <a:defRPr/>
            </a:pPr>
            <a:r>
              <a:rPr lang="zh-CN" altLang="en-US" sz="2800" kern="0" spc="400" dirty="0">
                <a:solidFill>
                  <a:srgbClr val="000000"/>
                </a:solidFill>
              </a:rPr>
              <a:t>使用案例</a:t>
            </a:r>
          </a:p>
          <a:p>
            <a:pPr marL="571500" indent="-571500">
              <a:buFont typeface="+mj-ea"/>
              <a:buAutoNum type="ea1JpnChsDbPeriod"/>
              <a:defRPr/>
            </a:pPr>
            <a:r>
              <a:rPr lang="zh-CN" altLang="zh-CN" sz="2800" kern="0" spc="400" dirty="0" smtClean="0">
                <a:solidFill>
                  <a:srgbClr val="000000"/>
                </a:solidFill>
              </a:rPr>
              <a:t>未来计划</a:t>
            </a:r>
            <a:endParaRPr lang="en-US" altLang="zh-CN" sz="2800" kern="0" spc="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50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-62555"/>
            <a:ext cx="9266704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charset="0"/>
                <a:ea typeface="微软雅黑" charset="0"/>
              </a:rPr>
              <a:t>1、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API Docs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介绍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latin typeface="宋体" charset="0"/>
                <a:ea typeface="宋体" charset="0"/>
              </a:rPr>
              <a:t>    </a:t>
            </a:r>
            <a:r>
              <a:rPr lang="en-US" altLang="zh-CN" dirty="0">
                <a:latin typeface="宋体" charset="0"/>
                <a:ea typeface="宋体" charset="0"/>
              </a:rPr>
              <a:t>(1)</a:t>
            </a:r>
            <a:r>
              <a:rPr lang="zh-CN" altLang="en-US" dirty="0">
                <a:latin typeface="宋体" charset="0"/>
                <a:ea typeface="宋体" charset="0"/>
              </a:rPr>
              <a:t>、自动扫描工具是针对指定</a:t>
            </a:r>
            <a:r>
              <a:rPr lang="en-US" altLang="zh-CN" dirty="0">
                <a:latin typeface="宋体" charset="0"/>
                <a:ea typeface="宋体" charset="0"/>
              </a:rPr>
              <a:t>A</a:t>
            </a:r>
            <a:r>
              <a:rPr lang="zh-CN" altLang="en-US" dirty="0">
                <a:latin typeface="宋体" charset="0"/>
                <a:ea typeface="宋体" charset="0"/>
              </a:rPr>
              <a:t>pi方法进行扫描,方法入参以及返回值支持简单类型、自定义类型以及数组类型等。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latin typeface="宋体" charset="0"/>
                <a:ea typeface="宋体" charset="0"/>
              </a:rPr>
              <a:t>    </a:t>
            </a:r>
            <a:r>
              <a:rPr lang="en-US" altLang="zh-CN" dirty="0" smtClean="0">
                <a:latin typeface="宋体" charset="0"/>
                <a:ea typeface="宋体" charset="0"/>
              </a:rPr>
              <a:t>(</a:t>
            </a:r>
            <a:r>
              <a:rPr lang="en-US" altLang="zh-CN" dirty="0">
                <a:latin typeface="宋体" charset="0"/>
                <a:ea typeface="宋体" charset="0"/>
              </a:rPr>
              <a:t>2</a:t>
            </a:r>
            <a:r>
              <a:rPr lang="en-US" altLang="zh-CN" dirty="0" smtClean="0">
                <a:latin typeface="宋体" charset="0"/>
                <a:ea typeface="宋体" charset="0"/>
              </a:rPr>
              <a:t>)</a:t>
            </a:r>
            <a:r>
              <a:rPr lang="zh-CN" altLang="en-US" dirty="0">
                <a:latin typeface="宋体" charset="0"/>
                <a:ea typeface="宋体" charset="0"/>
              </a:rPr>
              <a:t>、目前扫描出的</a:t>
            </a:r>
            <a:r>
              <a:rPr lang="en-US" altLang="zh-CN" dirty="0">
                <a:latin typeface="宋体" charset="0"/>
                <a:ea typeface="宋体" charset="0"/>
              </a:rPr>
              <a:t>API</a:t>
            </a:r>
            <a:r>
              <a:rPr lang="zh-CN" altLang="en-US" dirty="0">
                <a:latin typeface="宋体" charset="0"/>
                <a:ea typeface="宋体" charset="0"/>
              </a:rPr>
              <a:t>元数据信息</a:t>
            </a:r>
            <a:r>
              <a:rPr lang="zh-CN" altLang="en-US" dirty="0" smtClean="0">
                <a:latin typeface="宋体" charset="0"/>
                <a:ea typeface="宋体" charset="0"/>
              </a:rPr>
              <a:t>存储于系统</a:t>
            </a:r>
            <a:r>
              <a:rPr lang="zh-CN" altLang="en-US" dirty="0">
                <a:latin typeface="宋体" charset="0"/>
                <a:ea typeface="宋体" charset="0"/>
              </a:rPr>
              <a:t>内存中</a:t>
            </a:r>
            <a:r>
              <a:rPr lang="zh-CN" altLang="en-US" dirty="0" smtClean="0">
                <a:latin typeface="宋体" charset="0"/>
                <a:ea typeface="宋体" charset="0"/>
              </a:rPr>
              <a:t>,可以</a:t>
            </a:r>
            <a:r>
              <a:rPr lang="zh-CN" altLang="en-US" dirty="0">
                <a:latin typeface="宋体" charset="0"/>
                <a:ea typeface="宋体" charset="0"/>
              </a:rPr>
              <a:t>根据需要接入redis</a:t>
            </a:r>
            <a:r>
              <a:rPr lang="zh-CN" altLang="en-US" dirty="0" smtClean="0">
                <a:latin typeface="宋体" charset="0"/>
                <a:ea typeface="宋体" charset="0"/>
              </a:rPr>
              <a:t>。</a:t>
            </a:r>
            <a:endParaRPr lang="en-US" altLang="zh-CN" dirty="0" smtClean="0">
              <a:latin typeface="宋体" charset="0"/>
              <a:ea typeface="宋体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宋体" charset="0"/>
                <a:ea typeface="宋体" charset="0"/>
              </a:rPr>
              <a:t>    (3)</a:t>
            </a:r>
            <a:r>
              <a:rPr lang="zh-CN" altLang="en-US" dirty="0">
                <a:latin typeface="宋体" charset="0"/>
                <a:ea typeface="宋体" charset="0"/>
              </a:rPr>
              <a:t>、文档化工具支持</a:t>
            </a:r>
            <a:r>
              <a:rPr lang="en-US" altLang="zh-CN" dirty="0" err="1">
                <a:latin typeface="宋体" charset="0"/>
                <a:ea typeface="宋体" charset="0"/>
              </a:rPr>
              <a:t>Api</a:t>
            </a:r>
            <a:r>
              <a:rPr lang="en-US" altLang="zh-CN" dirty="0">
                <a:latin typeface="宋体" charset="0"/>
                <a:ea typeface="宋体" charset="0"/>
              </a:rPr>
              <a:t> Mock</a:t>
            </a:r>
            <a:r>
              <a:rPr lang="zh-CN" altLang="en-US" dirty="0">
                <a:latin typeface="宋体" charset="0"/>
                <a:ea typeface="宋体" charset="0"/>
              </a:rPr>
              <a:t>数据配置以及真实接口与</a:t>
            </a:r>
            <a:r>
              <a:rPr lang="en-US" altLang="zh-CN" dirty="0" err="1">
                <a:latin typeface="宋体" charset="0"/>
                <a:ea typeface="宋体" charset="0"/>
              </a:rPr>
              <a:t>Api</a:t>
            </a:r>
            <a:r>
              <a:rPr lang="en-US" altLang="zh-CN" dirty="0">
                <a:latin typeface="宋体" charset="0"/>
                <a:ea typeface="宋体" charset="0"/>
              </a:rPr>
              <a:t> Mock</a:t>
            </a:r>
            <a:r>
              <a:rPr lang="zh-CN" altLang="en-US" dirty="0">
                <a:latin typeface="宋体" charset="0"/>
                <a:ea typeface="宋体" charset="0"/>
              </a:rPr>
              <a:t>接口切换。</a:t>
            </a: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latin typeface="宋体" charset="0"/>
                <a:ea typeface="宋体" charset="0"/>
              </a:rPr>
              <a:t>    </a:t>
            </a:r>
            <a:r>
              <a:rPr lang="en-US" altLang="zh-CN" dirty="0">
                <a:latin typeface="宋体" charset="0"/>
                <a:ea typeface="宋体" charset="0"/>
              </a:rPr>
              <a:t>(4)</a:t>
            </a:r>
            <a:r>
              <a:rPr lang="zh-CN" altLang="en-US" dirty="0">
                <a:latin typeface="宋体" charset="0"/>
                <a:ea typeface="宋体" charset="0"/>
              </a:rPr>
              <a:t>、工具内部提供一种通用的</a:t>
            </a:r>
            <a:r>
              <a:rPr lang="en-US" altLang="zh-CN" dirty="0" err="1">
                <a:latin typeface="宋体" charset="0"/>
                <a:ea typeface="宋体" charset="0"/>
              </a:rPr>
              <a:t>Api</a:t>
            </a:r>
            <a:r>
              <a:rPr lang="en-US" altLang="zh-CN" dirty="0">
                <a:latin typeface="宋体" charset="0"/>
                <a:ea typeface="宋体" charset="0"/>
              </a:rPr>
              <a:t> Docs</a:t>
            </a:r>
            <a:r>
              <a:rPr lang="zh-CN" altLang="en-US" dirty="0">
                <a:latin typeface="宋体" charset="0"/>
                <a:ea typeface="宋体" charset="0"/>
              </a:rPr>
              <a:t>展示方式，配置后可直接访问使用。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开发人员亦可根据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API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元数据自行组织页面展示渲染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。</a:t>
            </a:r>
            <a:endParaRPr lang="en-US" altLang="zh-CN" dirty="0" smtClean="0">
              <a:latin typeface="宋体" charset="0"/>
              <a:ea typeface="宋体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charset="0"/>
                <a:ea typeface="宋体" charset="0"/>
              </a:rPr>
              <a:t>   </a:t>
            </a:r>
            <a:r>
              <a:rPr lang="zh-CN" altLang="en-US" dirty="0" smtClean="0">
                <a:latin typeface="宋体" charset="0"/>
                <a:ea typeface="宋体" charset="0"/>
              </a:rPr>
              <a:t> </a:t>
            </a:r>
            <a:r>
              <a:rPr lang="en-US" altLang="zh-CN" dirty="0" smtClean="0">
                <a:latin typeface="宋体" charset="0"/>
                <a:ea typeface="宋体" charset="0"/>
              </a:rPr>
              <a:t>(</a:t>
            </a:r>
            <a:r>
              <a:rPr lang="en-US" altLang="zh-CN" dirty="0">
                <a:latin typeface="宋体" charset="0"/>
                <a:ea typeface="宋体" charset="0"/>
              </a:rPr>
              <a:t>5)</a:t>
            </a:r>
            <a:r>
              <a:rPr lang="zh-CN" altLang="en-US" dirty="0">
                <a:latin typeface="宋体" charset="0"/>
                <a:ea typeface="宋体" charset="0"/>
              </a:rPr>
              <a:t>、</a:t>
            </a:r>
            <a:r>
              <a:rPr lang="en-US" altLang="zh-CN" dirty="0" err="1">
                <a:latin typeface="宋体" charset="0"/>
                <a:ea typeface="宋体" charset="0"/>
              </a:rPr>
              <a:t>Api</a:t>
            </a:r>
            <a:r>
              <a:rPr lang="en-US" altLang="zh-CN" dirty="0">
                <a:latin typeface="宋体" charset="0"/>
                <a:ea typeface="宋体" charset="0"/>
              </a:rPr>
              <a:t> Docs</a:t>
            </a:r>
            <a:r>
              <a:rPr lang="zh-CN" altLang="en-US" dirty="0">
                <a:latin typeface="宋体" charset="0"/>
                <a:ea typeface="宋体" charset="0"/>
              </a:rPr>
              <a:t>提供基于</a:t>
            </a:r>
            <a:r>
              <a:rPr lang="en-US" altLang="zh-CN" dirty="0" err="1">
                <a:latin typeface="宋体" charset="0"/>
                <a:ea typeface="宋体" charset="0"/>
              </a:rPr>
              <a:t>ip</a:t>
            </a:r>
            <a:r>
              <a:rPr lang="zh-CN" altLang="en-US" dirty="0">
                <a:latin typeface="宋体" charset="0"/>
                <a:ea typeface="宋体" charset="0"/>
              </a:rPr>
              <a:t>的白明单访问控制以及单用户锁定</a:t>
            </a:r>
            <a:r>
              <a:rPr lang="en-US" altLang="zh-CN" dirty="0">
                <a:latin typeface="宋体" charset="0"/>
                <a:ea typeface="宋体" charset="0"/>
              </a:rPr>
              <a:t>Mock</a:t>
            </a:r>
            <a:r>
              <a:rPr lang="zh-CN" altLang="en-US" dirty="0">
                <a:latin typeface="宋体" charset="0"/>
                <a:ea typeface="宋体" charset="0"/>
              </a:rPr>
              <a:t>开关功能。</a:t>
            </a:r>
            <a:endParaRPr lang="en-US" altLang="zh-CN" dirty="0">
              <a:latin typeface="宋体" charset="0"/>
              <a:ea typeface="宋体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charset="0"/>
                <a:ea typeface="宋体" charset="0"/>
              </a:rPr>
              <a:t>    (6)</a:t>
            </a:r>
            <a:r>
              <a:rPr lang="zh-CN" altLang="en-US" dirty="0">
                <a:latin typeface="宋体" charset="0"/>
                <a:ea typeface="宋体" charset="0"/>
              </a:rPr>
              <a:t>、</a:t>
            </a:r>
            <a:r>
              <a:rPr lang="it-IT" altLang="zh-CN" dirty="0">
                <a:latin typeface="宋体" charset="0"/>
                <a:ea typeface="宋体" charset="0"/>
              </a:rPr>
              <a:t>Api Docs</a:t>
            </a:r>
            <a:r>
              <a:rPr lang="zh-CN" altLang="it-IT" dirty="0">
                <a:latin typeface="宋体" charset="0"/>
                <a:ea typeface="宋体" charset="0"/>
              </a:rPr>
              <a:t>提供基于客户端使用的</a:t>
            </a:r>
            <a:r>
              <a:rPr lang="it-IT" altLang="zh-CN" dirty="0">
                <a:latin typeface="宋体" charset="0"/>
                <a:ea typeface="宋体" charset="0"/>
              </a:rPr>
              <a:t>Model</a:t>
            </a:r>
            <a:r>
              <a:rPr lang="zh-CN" altLang="it-IT" dirty="0">
                <a:latin typeface="宋体" charset="0"/>
                <a:ea typeface="宋体" charset="0"/>
              </a:rPr>
              <a:t>以及</a:t>
            </a:r>
            <a:r>
              <a:rPr lang="it-IT" altLang="zh-CN" dirty="0">
                <a:latin typeface="宋体" charset="0"/>
                <a:ea typeface="宋体" charset="0"/>
              </a:rPr>
              <a:t>http</a:t>
            </a:r>
            <a:r>
              <a:rPr lang="zh-CN" altLang="it-IT" dirty="0">
                <a:latin typeface="宋体" charset="0"/>
                <a:ea typeface="宋体" charset="0"/>
              </a:rPr>
              <a:t>请求代码的生成功能</a:t>
            </a:r>
            <a:r>
              <a:rPr lang="zh-CN" altLang="en-US" dirty="0">
                <a:latin typeface="宋体" charset="0"/>
                <a:ea typeface="宋体" charset="0"/>
              </a:rPr>
              <a:t>。</a:t>
            </a:r>
            <a:endParaRPr lang="en-US" altLang="zh-CN" dirty="0">
              <a:latin typeface="宋体" charset="0"/>
              <a:ea typeface="宋体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charset="0"/>
                <a:ea typeface="宋体" charset="0"/>
              </a:rPr>
              <a:t>    (7)</a:t>
            </a:r>
            <a:r>
              <a:rPr lang="zh-CN" altLang="en-US" dirty="0">
                <a:latin typeface="宋体" charset="0"/>
                <a:ea typeface="宋体" charset="0"/>
              </a:rPr>
              <a:t>、</a:t>
            </a:r>
            <a:r>
              <a:rPr lang="en-US" altLang="zh-CN" dirty="0" err="1">
                <a:latin typeface="宋体" charset="0"/>
                <a:ea typeface="宋体" charset="0"/>
              </a:rPr>
              <a:t>Api</a:t>
            </a:r>
            <a:r>
              <a:rPr lang="en-US" altLang="zh-CN" dirty="0">
                <a:latin typeface="宋体" charset="0"/>
                <a:ea typeface="宋体" charset="0"/>
              </a:rPr>
              <a:t> Docs</a:t>
            </a:r>
            <a:r>
              <a:rPr lang="zh-CN" altLang="en-US" dirty="0">
                <a:latin typeface="宋体" charset="0"/>
                <a:ea typeface="宋体" charset="0"/>
              </a:rPr>
              <a:t>提供</a:t>
            </a:r>
            <a:r>
              <a:rPr lang="en-US" altLang="zh-CN" dirty="0">
                <a:latin typeface="宋体" charset="0"/>
                <a:ea typeface="宋体" charset="0"/>
              </a:rPr>
              <a:t>pdf</a:t>
            </a:r>
            <a:r>
              <a:rPr lang="zh-CN" altLang="en-US" dirty="0">
                <a:latin typeface="宋体" charset="0"/>
                <a:ea typeface="宋体" charset="0"/>
              </a:rPr>
              <a:t>、</a:t>
            </a:r>
            <a:r>
              <a:rPr lang="en-US" altLang="zh-CN" dirty="0">
                <a:latin typeface="宋体" charset="0"/>
                <a:ea typeface="宋体" charset="0"/>
              </a:rPr>
              <a:t>doc</a:t>
            </a:r>
            <a:r>
              <a:rPr lang="zh-CN" altLang="en-US" dirty="0">
                <a:latin typeface="宋体" charset="0"/>
                <a:ea typeface="宋体" charset="0"/>
              </a:rPr>
              <a:t>格式的接口文档导出功能并支持</a:t>
            </a:r>
            <a:r>
              <a:rPr lang="en-US" altLang="zh-CN" dirty="0">
                <a:latin typeface="宋体" charset="0"/>
                <a:ea typeface="宋体" charset="0"/>
              </a:rPr>
              <a:t>title</a:t>
            </a:r>
            <a:r>
              <a:rPr lang="zh-CN" altLang="en-US" dirty="0" smtClean="0">
                <a:latin typeface="宋体" charset="0"/>
                <a:ea typeface="宋体" charset="0"/>
              </a:rPr>
              <a:t>定制。</a:t>
            </a:r>
            <a:endParaRPr lang="zh-CN" altLang="en-US" dirty="0">
              <a:latin typeface="宋体" charset="0"/>
              <a:ea typeface="宋体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latin typeface="宋体" charset="0"/>
                <a:ea typeface="宋体" charset="0"/>
              </a:rPr>
              <a:t>    </a:t>
            </a:r>
            <a:r>
              <a:rPr lang="en-US" altLang="zh-CN" dirty="0" smtClean="0">
                <a:latin typeface="宋体" charset="0"/>
                <a:ea typeface="宋体" charset="0"/>
              </a:rPr>
              <a:t>(8)</a:t>
            </a:r>
            <a:r>
              <a:rPr lang="zh-CN" altLang="en-US" dirty="0">
                <a:latin typeface="宋体" charset="0"/>
                <a:ea typeface="宋体" charset="0"/>
              </a:rPr>
              <a:t>、源码下载</a:t>
            </a:r>
            <a:r>
              <a:rPr lang="zh-CN" altLang="en-US" dirty="0" smtClean="0">
                <a:latin typeface="宋体" charset="0"/>
                <a:ea typeface="宋体" charset="0"/>
              </a:rPr>
              <a:t>地址</a:t>
            </a:r>
            <a:endParaRPr lang="en-US" altLang="zh-CN" dirty="0">
              <a:latin typeface="宋体" charset="0"/>
              <a:ea typeface="宋体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宋体" charset="0"/>
                <a:ea typeface="宋体" charset="0"/>
              </a:rPr>
              <a:t> </a:t>
            </a:r>
            <a:r>
              <a:rPr lang="en-US" altLang="zh-CN" dirty="0" smtClean="0">
                <a:latin typeface="宋体" charset="0"/>
                <a:ea typeface="宋体" charset="0"/>
              </a:rPr>
              <a:t>   https</a:t>
            </a:r>
            <a:r>
              <a:rPr lang="en-US" altLang="zh-CN" dirty="0">
                <a:latin typeface="宋体" charset="0"/>
                <a:ea typeface="宋体" charset="0"/>
              </a:rPr>
              <a:t>://github.com/liangopenjob/application-common-api-scanner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3695" y="-119380"/>
            <a:ext cx="82423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charset="0"/>
                <a:ea typeface="微软雅黑" charset="0"/>
              </a:rPr>
              <a:t>2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、使用方式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charset="0"/>
                <a:ea typeface="宋体" charset="0"/>
              </a:rPr>
              <a:t>首先，引入</a:t>
            </a:r>
            <a:r>
              <a:rPr lang="en-US" altLang="zh-CN" dirty="0">
                <a:latin typeface="宋体" charset="0"/>
                <a:ea typeface="宋体" charset="0"/>
              </a:rPr>
              <a:t>jar</a:t>
            </a:r>
            <a:r>
              <a:rPr lang="zh-CN" altLang="en-US" dirty="0">
                <a:latin typeface="宋体" charset="0"/>
                <a:ea typeface="宋体" charset="0"/>
              </a:rPr>
              <a:t>包，</a:t>
            </a:r>
            <a:r>
              <a:rPr lang="en-US" altLang="zh-CN" dirty="0" err="1">
                <a:latin typeface="宋体" charset="0"/>
                <a:ea typeface="宋体" charset="0"/>
              </a:rPr>
              <a:t>mvn</a:t>
            </a:r>
            <a:r>
              <a:rPr lang="zh-CN" altLang="en-US" dirty="0">
                <a:latin typeface="宋体" charset="0"/>
                <a:ea typeface="宋体" charset="0"/>
              </a:rPr>
              <a:t>引入方式：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幼圆" charset="0"/>
                <a:ea typeface="幼圆" charset="0"/>
                <a:cs typeface="Calibri" pitchFamily="34" charset="0"/>
              </a:rPr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幼圆" charset="0"/>
                <a:ea typeface="幼圆" charset="0"/>
                <a:cs typeface="Calibri" pitchFamily="34" charset="0"/>
              </a:rPr>
              <a:t>     &lt;</a:t>
            </a:r>
            <a:r>
              <a:rPr lang="en-US" altLang="zh-CN" dirty="0" err="1" smtClean="0">
                <a:latin typeface="幼圆" charset="0"/>
                <a:ea typeface="幼圆" charset="0"/>
                <a:cs typeface="Calibri" pitchFamily="34" charset="0"/>
              </a:rPr>
              <a:t>groupId</a:t>
            </a:r>
            <a:r>
              <a:rPr lang="en-US" altLang="zh-CN" dirty="0" smtClean="0">
                <a:latin typeface="幼圆" charset="0"/>
                <a:ea typeface="幼圆" charset="0"/>
                <a:cs typeface="Calibri" pitchFamily="34" charset="0"/>
              </a:rPr>
              <a:t>&gt;</a:t>
            </a:r>
            <a:r>
              <a:rPr lang="en-US" altLang="zh-CN" dirty="0" err="1" smtClean="0">
                <a:latin typeface="幼圆" charset="0"/>
                <a:ea typeface="幼圆" charset="0"/>
                <a:cs typeface="Calibri" pitchFamily="34" charset="0"/>
              </a:rPr>
              <a:t>com.jwliang.application</a:t>
            </a:r>
            <a:r>
              <a:rPr lang="en-US" altLang="zh-CN" dirty="0">
                <a:latin typeface="幼圆" charset="0"/>
                <a:ea typeface="幼圆" charset="0"/>
                <a:cs typeface="Calibri" pitchFamily="34" charset="0"/>
              </a:rPr>
              <a:t>&lt;/</a:t>
            </a:r>
            <a:r>
              <a:rPr lang="en-US" altLang="zh-CN" dirty="0" err="1">
                <a:latin typeface="幼圆" charset="0"/>
                <a:ea typeface="幼圆" charset="0"/>
                <a:cs typeface="Calibri" pitchFamily="34" charset="0"/>
              </a:rPr>
              <a:t>groupId</a:t>
            </a:r>
            <a:r>
              <a:rPr lang="en-US" altLang="zh-CN" dirty="0">
                <a:latin typeface="幼圆" charset="0"/>
                <a:ea typeface="幼圆" charset="0"/>
                <a:cs typeface="Calibri" pitchFamily="34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幼圆" charset="0"/>
                <a:ea typeface="幼圆" charset="0"/>
                <a:cs typeface="Calibri" pitchFamily="34" charset="0"/>
              </a:rPr>
              <a:t>     &lt;</a:t>
            </a:r>
            <a:r>
              <a:rPr lang="en-US" altLang="zh-CN" dirty="0" err="1">
                <a:latin typeface="幼圆" charset="0"/>
                <a:ea typeface="幼圆" charset="0"/>
                <a:cs typeface="Calibri" pitchFamily="34" charset="0"/>
              </a:rPr>
              <a:t>artifactId</a:t>
            </a:r>
            <a:r>
              <a:rPr lang="en-US" altLang="zh-CN" dirty="0">
                <a:latin typeface="幼圆" charset="0"/>
                <a:ea typeface="幼圆" charset="0"/>
                <a:cs typeface="Calibri" pitchFamily="34" charset="0"/>
              </a:rPr>
              <a:t>&gt;application-common-</a:t>
            </a:r>
            <a:r>
              <a:rPr lang="en-US" altLang="zh-CN" dirty="0" err="1">
                <a:latin typeface="幼圆" charset="0"/>
                <a:ea typeface="幼圆" charset="0"/>
                <a:cs typeface="Calibri" pitchFamily="34" charset="0"/>
              </a:rPr>
              <a:t>api</a:t>
            </a:r>
            <a:r>
              <a:rPr lang="en-US" altLang="zh-CN" dirty="0">
                <a:latin typeface="幼圆" charset="0"/>
                <a:ea typeface="幼圆" charset="0"/>
                <a:cs typeface="Calibri" pitchFamily="34" charset="0"/>
              </a:rPr>
              <a:t>-scanner&lt;/</a:t>
            </a:r>
            <a:r>
              <a:rPr lang="en-US" altLang="zh-CN" dirty="0" err="1">
                <a:latin typeface="幼圆" charset="0"/>
                <a:ea typeface="幼圆" charset="0"/>
                <a:cs typeface="Calibri" pitchFamily="34" charset="0"/>
              </a:rPr>
              <a:t>artifactId</a:t>
            </a:r>
            <a:r>
              <a:rPr lang="en-US" altLang="zh-CN" dirty="0">
                <a:latin typeface="幼圆" charset="0"/>
                <a:ea typeface="幼圆" charset="0"/>
                <a:cs typeface="Calibri" pitchFamily="34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幼圆" charset="0"/>
                <a:ea typeface="幼圆" charset="0"/>
                <a:cs typeface="Calibri" pitchFamily="34" charset="0"/>
              </a:rPr>
              <a:t>     &lt;version&gt;0.0.1-SNAPSHOT&lt;/version&gt;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幼圆" charset="0"/>
                <a:ea typeface="幼圆" charset="0"/>
                <a:cs typeface="Calibri" pitchFamily="34" charset="0"/>
              </a:rPr>
              <a:t>&lt;/</a:t>
            </a:r>
            <a:r>
              <a:rPr lang="en-US" altLang="zh-CN" dirty="0">
                <a:latin typeface="幼圆" charset="0"/>
                <a:ea typeface="幼圆" charset="0"/>
                <a:cs typeface="Calibri" pitchFamily="34" charset="0"/>
              </a:rPr>
              <a:t>dependency&gt;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9385" y="175895"/>
            <a:ext cx="8859520" cy="3794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宋体" charset="0"/>
                <a:ea typeface="宋体" charset="0"/>
                <a:cs typeface="Calibri" pitchFamily="34" charset="0"/>
              </a:rPr>
              <a:t>√</a:t>
            </a:r>
            <a:r>
              <a:rPr lang="en-US" altLang="zh-CN" b="1" dirty="0" err="1">
                <a:latin typeface="宋体" charset="0"/>
                <a:ea typeface="宋体" charset="0"/>
                <a:cs typeface="Calibri" pitchFamily="34" charset="0"/>
              </a:rPr>
              <a:t>传统java使用方式</a:t>
            </a:r>
            <a:endParaRPr lang="zh-CN" altLang="en-US" b="1" dirty="0">
              <a:latin typeface="Arial" charset="0"/>
              <a:ea typeface="宋体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幼圆" charset="0"/>
                <a:ea typeface="幼圆" charset="0"/>
                <a:cs typeface="Calibri" pitchFamily="34" charset="0"/>
              </a:rPr>
              <a:t>public static void main(String[] args) throws Exception {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幼圆" charset="0"/>
                <a:ea typeface="幼圆" charset="0"/>
                <a:cs typeface="Calibri" pitchFamily="34" charset="0"/>
              </a:rPr>
              <a:t>    //扫描vo信息</a:t>
            </a:r>
            <a:r>
              <a:rPr lang="en-US" altLang="zh-CN" dirty="0">
                <a:latin typeface="幼圆" charset="0"/>
                <a:ea typeface="幼圆" charset="0"/>
                <a:cs typeface="Calibri" pitchFamily="34" charset="0"/>
              </a:rPr>
              <a:t>,</a:t>
            </a:r>
            <a:r>
              <a:rPr lang="zh-CN" altLang="en-US" dirty="0">
                <a:latin typeface="幼圆" charset="0"/>
                <a:ea typeface="幼圆" charset="0"/>
                <a:cs typeface="Calibri" pitchFamily="34" charset="0"/>
              </a:rPr>
              <a:t>voPackages指定要扫描的vo包名称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幼圆" charset="0"/>
                <a:ea typeface="幼圆" charset="0"/>
                <a:cs typeface="Calibri" pitchFamily="34" charset="0"/>
              </a:rPr>
              <a:t>	String[] voPackages = {"com.wanda.application.xapi.web.vo"};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幼圆" charset="0"/>
                <a:ea typeface="幼圆" charset="0"/>
                <a:cs typeface="Calibri" pitchFamily="34" charset="0"/>
              </a:rPr>
              <a:t>	new ResponseVoScanner(voPackages).getClassList();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幼圆" charset="0"/>
                <a:ea typeface="幼圆" charset="0"/>
                <a:cs typeface="Calibri" pitchFamily="34" charset="0"/>
              </a:rPr>
              <a:t>	//扫描api信息</a:t>
            </a:r>
            <a:r>
              <a:rPr lang="en-US" altLang="zh-CN" dirty="0">
                <a:latin typeface="幼圆" charset="0"/>
                <a:ea typeface="幼圆" charset="0"/>
                <a:cs typeface="Calibri" pitchFamily="34" charset="0"/>
              </a:rPr>
              <a:t>,</a:t>
            </a:r>
            <a:r>
              <a:rPr lang="zh-CN" altLang="en-US" dirty="0">
                <a:latin typeface="幼圆" charset="0"/>
                <a:ea typeface="幼圆" charset="0"/>
                <a:cs typeface="Calibri" pitchFamily="34" charset="0"/>
              </a:rPr>
              <a:t>apiPackages指定要扫描的控制层包名称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幼圆" charset="0"/>
                <a:ea typeface="幼圆" charset="0"/>
                <a:cs typeface="Calibri" pitchFamily="34" charset="0"/>
              </a:rPr>
              <a:t>    String[] apiPackages = {"com.wanda.application.xapi.web.controller"};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幼圆" charset="0"/>
                <a:ea typeface="幼圆" charset="0"/>
                <a:cs typeface="Calibri" pitchFamily="34" charset="0"/>
              </a:rPr>
              <a:t>	new AnnotationClassScanner(apiPackages, Api.class).getClassList();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幼圆" charset="0"/>
                <a:ea typeface="幼圆" charset="0"/>
                <a:cs typeface="Calibri" pitchFamily="34" charset="0"/>
              </a:rPr>
              <a:t>}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515" y="-96819"/>
            <a:ext cx="8939530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√spring</a:t>
            </a:r>
            <a:r>
              <a:rPr lang="zh-CN" altLang="en-US" b="1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配置使用</a:t>
            </a:r>
            <a:r>
              <a:rPr lang="zh-CN" altLang="en-US" b="1" dirty="0" smtClean="0">
                <a:latin typeface="宋体" charset="0"/>
                <a:ea typeface="宋体" charset="0"/>
                <a:cs typeface="Calibri" pitchFamily="34" charset="0"/>
                <a:sym typeface="+mn-ea"/>
              </a:rPr>
              <a:t>方式</a:t>
            </a:r>
            <a:endParaRPr lang="en-US" altLang="zh-CN" b="1" dirty="0" smtClean="0">
              <a:latin typeface="宋体" charset="0"/>
              <a:ea typeface="宋体" charset="0"/>
              <a:cs typeface="Calibri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宋体" charset="0"/>
                <a:ea typeface="宋体" charset="0"/>
                <a:cs typeface="Calibri" pitchFamily="34" charset="0"/>
                <a:sym typeface="+mn-ea"/>
              </a:rPr>
              <a:t>  扫描</a:t>
            </a:r>
            <a:r>
              <a:rPr lang="zh-CN" altLang="en-US" b="1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主类配置</a:t>
            </a:r>
            <a:r>
              <a:rPr lang="zh-CN" altLang="en-US" b="1" dirty="0" smtClean="0">
                <a:latin typeface="宋体" charset="0"/>
                <a:ea typeface="宋体" charset="0"/>
                <a:cs typeface="Calibri" pitchFamily="34" charset="0"/>
                <a:sym typeface="+mn-ea"/>
              </a:rPr>
              <a:t>：</a:t>
            </a:r>
            <a:endParaRPr lang="en-US" altLang="zh-CN" b="1" dirty="0" smtClean="0">
              <a:latin typeface="宋体" charset="0"/>
              <a:ea typeface="宋体" charset="0"/>
              <a:cs typeface="Calibri" pitchFamily="34" charset="0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520" y="761558"/>
            <a:ext cx="8306959" cy="3982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939212"/>
            <a:ext cx="9040495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宋体" charset="0"/>
                <a:ea typeface="宋体" charset="0"/>
                <a:cs typeface="Calibri" pitchFamily="34" charset="0"/>
              </a:rPr>
              <a:t>Mock</a:t>
            </a:r>
            <a:r>
              <a:rPr lang="zh-CN" altLang="en-US" b="1" dirty="0">
                <a:latin typeface="宋体" charset="0"/>
                <a:ea typeface="宋体" charset="0"/>
                <a:cs typeface="Calibri" pitchFamily="34" charset="0"/>
              </a:rPr>
              <a:t>接口开关</a:t>
            </a:r>
            <a:r>
              <a:rPr lang="zh-CN" altLang="en-US" b="1" dirty="0" smtClean="0">
                <a:latin typeface="宋体" charset="0"/>
                <a:ea typeface="宋体" charset="0"/>
                <a:cs typeface="Calibri" pitchFamily="34" charset="0"/>
              </a:rPr>
              <a:t>配置：</a:t>
            </a:r>
            <a:endParaRPr lang="zh-CN" altLang="en-US" b="1" dirty="0">
              <a:latin typeface="宋体" charset="0"/>
              <a:ea typeface="宋体" charset="0"/>
              <a:cs typeface="Calibri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79957"/>
            <a:ext cx="9040495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 smtClean="0">
                <a:latin typeface="宋体" charset="0"/>
                <a:ea typeface="宋体" charset="0"/>
                <a:cs typeface="Calibri" pitchFamily="34" charset="0"/>
              </a:rPr>
              <a:t>Api</a:t>
            </a:r>
            <a:r>
              <a:rPr lang="zh-CN" altLang="en-US" b="1" dirty="0" smtClean="0">
                <a:latin typeface="宋体" charset="0"/>
                <a:ea typeface="宋体" charset="0"/>
                <a:cs typeface="Calibri" pitchFamily="34" charset="0"/>
              </a:rPr>
              <a:t>元数据服务配置：</a:t>
            </a:r>
            <a:endParaRPr lang="zh-CN" altLang="en-US" b="1" dirty="0">
              <a:latin typeface="宋体" charset="0"/>
              <a:ea typeface="宋体" charset="0"/>
              <a:cs typeface="Calibri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973102"/>
            <a:ext cx="90404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宋体" charset="0"/>
                <a:ea typeface="宋体" charset="0"/>
                <a:cs typeface="Calibri" pitchFamily="34" charset="0"/>
              </a:rPr>
              <a:t>UI</a:t>
            </a:r>
            <a:r>
              <a:rPr lang="zh-CN" altLang="en-US" b="1" dirty="0" smtClean="0">
                <a:latin typeface="宋体" charset="0"/>
                <a:ea typeface="宋体" charset="0"/>
                <a:cs typeface="Calibri" pitchFamily="34" charset="0"/>
              </a:rPr>
              <a:t>静态资源配置：</a:t>
            </a:r>
            <a:endParaRPr lang="zh-CN" altLang="en-US" b="1" dirty="0">
              <a:latin typeface="宋体" charset="0"/>
              <a:ea typeface="宋体" charset="0"/>
              <a:cs typeface="Calibri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" y="1635916"/>
            <a:ext cx="8705334" cy="2514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" y="692661"/>
            <a:ext cx="8705334" cy="2695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0" y="2570926"/>
            <a:ext cx="8705334" cy="217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0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-7620" y="-72304"/>
            <a:ext cx="9234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1600" b="1" dirty="0" smtClean="0">
                <a:uFillTx/>
                <a:latin typeface="幼圆" charset="0"/>
                <a:ea typeface="幼圆" charset="0"/>
                <a:cs typeface="Calibri" pitchFamily="34" charset="0"/>
              </a:rPr>
              <a:t>项目</a:t>
            </a:r>
            <a:r>
              <a:rPr lang="zh-CN" altLang="zh-CN" sz="1600" b="1" dirty="0">
                <a:uFillTx/>
                <a:latin typeface="幼圆" charset="0"/>
                <a:ea typeface="幼圆" charset="0"/>
                <a:cs typeface="Calibri" pitchFamily="34" charset="0"/>
              </a:rPr>
              <a:t>中</a:t>
            </a:r>
            <a:r>
              <a:rPr lang="en-US" altLang="zh-CN" sz="1600" b="1" dirty="0">
                <a:uFillTx/>
                <a:latin typeface="幼圆" charset="0"/>
                <a:ea typeface="幼圆" charset="0"/>
                <a:cs typeface="Calibri" pitchFamily="34" charset="0"/>
              </a:rPr>
              <a:t>spring</a:t>
            </a:r>
            <a:r>
              <a:rPr lang="zh-CN" altLang="en-US" sz="1600" b="1" dirty="0">
                <a:uFillTx/>
                <a:latin typeface="幼圆" charset="0"/>
                <a:ea typeface="幼圆" charset="0"/>
                <a:cs typeface="Calibri" pitchFamily="34" charset="0"/>
              </a:rPr>
              <a:t>配置完成后可直接访问使用：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uFillTx/>
                <a:latin typeface="幼圆" charset="0"/>
                <a:ea typeface="幼圆" charset="0"/>
                <a:cs typeface="Calibri" pitchFamily="34" charset="0"/>
              </a:rPr>
              <a:t>http://ip:port/appContext/api-docs/api-docs.html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84" y="680159"/>
            <a:ext cx="8892032" cy="446334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5115" y="-78105"/>
            <a:ext cx="824230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charset="0"/>
                <a:ea typeface="微软雅黑" charset="0"/>
              </a:rPr>
              <a:t>3</a:t>
            </a:r>
            <a:r>
              <a:rPr lang="zh-CN" altLang="en-US" sz="2400" dirty="0" smtClean="0">
                <a:latin typeface="微软雅黑" charset="0"/>
                <a:ea typeface="微软雅黑" charset="0"/>
              </a:rPr>
              <a:t>、</a:t>
            </a:r>
            <a:r>
              <a:rPr lang="en-US" altLang="zh-CN" sz="2400" dirty="0" err="1" smtClean="0">
                <a:latin typeface="微软雅黑" charset="0"/>
                <a:ea typeface="微软雅黑" charset="0"/>
              </a:rPr>
              <a:t>Api</a:t>
            </a:r>
            <a:r>
              <a:rPr lang="en-US" altLang="zh-CN" sz="2400" dirty="0" smtClean="0">
                <a:latin typeface="微软雅黑" charset="0"/>
                <a:ea typeface="微软雅黑" charset="0"/>
              </a:rPr>
              <a:t> Docs</a:t>
            </a:r>
            <a:r>
              <a:rPr lang="zh-CN" altLang="en-US" sz="2400" dirty="0" smtClean="0">
                <a:latin typeface="微软雅黑" charset="0"/>
                <a:ea typeface="微软雅黑" charset="0"/>
              </a:rPr>
              <a:t>注解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使用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Arial" charset="0"/>
                <a:ea typeface="宋体" charset="0"/>
                <a:cs typeface="Calibri" pitchFamily="34" charset="0"/>
              </a:rPr>
              <a:t>√</a:t>
            </a:r>
            <a:r>
              <a:rPr lang="zh-CN" altLang="en-US" dirty="0">
                <a:latin typeface="Arial" charset="0"/>
                <a:ea typeface="宋体" charset="0"/>
                <a:cs typeface="Calibri" pitchFamily="34" charset="0"/>
              </a:rPr>
              <a:t>@Api</a:t>
            </a:r>
          </a:p>
          <a:p>
            <a:pPr>
              <a:lnSpc>
                <a:spcPct val="150000"/>
              </a:lnSpc>
            </a:pPr>
            <a:r>
              <a:rPr lang="zh-CN" altLang="zh-CN" sz="2000" dirty="0">
                <a:latin typeface="宋体" charset="0"/>
                <a:ea typeface="宋体" charset="0"/>
                <a:cs typeface="Calibri" pitchFamily="34" charset="0"/>
              </a:rPr>
              <a:t>针对需要扫描的</a:t>
            </a:r>
            <a:r>
              <a:rPr lang="en-US" altLang="zh-CN" sz="2000" dirty="0">
                <a:latin typeface="宋体" charset="0"/>
                <a:ea typeface="宋体" charset="0"/>
                <a:cs typeface="Calibri" pitchFamily="34" charset="0"/>
              </a:rPr>
              <a:t>API</a:t>
            </a: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</a:rPr>
              <a:t>类添加此注解；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charset="0"/>
                <a:ea typeface="宋体" charset="0"/>
                <a:cs typeface="Calibri" pitchFamily="34" charset="0"/>
              </a:rPr>
              <a:t>title:</a:t>
            </a: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</a:rPr>
              <a:t>标题，</a:t>
            </a:r>
            <a:r>
              <a:rPr lang="en-US" altLang="zh-CN" sz="2000" dirty="0" err="1">
                <a:latin typeface="宋体" charset="0"/>
                <a:ea typeface="宋体" charset="0"/>
                <a:cs typeface="Calibri" pitchFamily="34" charset="0"/>
              </a:rPr>
              <a:t>group:group</a:t>
            </a: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</a:rPr>
              <a:t>分组，description</a:t>
            </a:r>
            <a:r>
              <a:rPr lang="en-US" altLang="zh-CN" sz="2000" dirty="0">
                <a:latin typeface="宋体" charset="0"/>
                <a:ea typeface="宋体" charset="0"/>
                <a:cs typeface="Calibri" pitchFamily="34" charset="0"/>
              </a:rPr>
              <a:t>:</a:t>
            </a: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</a:rPr>
              <a:t>描述；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Arial" charset="0"/>
                <a:ea typeface="宋体" charset="0"/>
                <a:cs typeface="Calibri" pitchFamily="34" charset="0"/>
                <a:sym typeface="+mn-ea"/>
              </a:rPr>
              <a:t>√@RequestMapping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通过此注解</a:t>
            </a:r>
            <a:r>
              <a:rPr lang="en-US" altLang="zh-CN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name</a:t>
            </a: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属性</a:t>
            </a:r>
            <a:r>
              <a:rPr lang="en-US" altLang="zh-CN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(</a:t>
            </a: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默认取方法名作为</a:t>
            </a:r>
            <a:r>
              <a:rPr lang="en-US" altLang="zh-CN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API</a:t>
            </a: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描述</a:t>
            </a:r>
            <a:r>
              <a:rPr lang="en-US" altLang="zh-CN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)</a:t>
            </a: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配置</a:t>
            </a:r>
            <a:r>
              <a:rPr lang="en-US" altLang="zh-CN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API</a:t>
            </a: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描述等信息；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value</a:t>
            </a:r>
            <a:r>
              <a:rPr lang="en-US" altLang="zh-CN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:</a:t>
            </a: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链接，</a:t>
            </a:r>
            <a:r>
              <a:rPr lang="en-US" altLang="zh-CN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method:</a:t>
            </a: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请求方式，</a:t>
            </a:r>
            <a:r>
              <a:rPr lang="en-US" altLang="zh-CN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name:</a:t>
            </a: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接口描述；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Arial" charset="0"/>
                <a:ea typeface="宋体" charset="0"/>
                <a:cs typeface="Calibri" pitchFamily="34" charset="0"/>
              </a:rPr>
              <a:t>√@ApiAuth</a:t>
            </a:r>
            <a:endParaRPr lang="en-US" altLang="zh-CN" dirty="0">
              <a:latin typeface="宋体" charset="0"/>
              <a:ea typeface="宋体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</a:rPr>
              <a:t>所有扫描到的</a:t>
            </a:r>
            <a:r>
              <a:rPr lang="en-US" altLang="zh-CN" sz="2000" dirty="0">
                <a:latin typeface="宋体" charset="0"/>
                <a:ea typeface="宋体" charset="0"/>
                <a:cs typeface="Calibri" pitchFamily="34" charset="0"/>
              </a:rPr>
              <a:t>API</a:t>
            </a: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</a:rPr>
              <a:t>默认都可在页面展示，对于不需要在页面渲染的</a:t>
            </a:r>
            <a:r>
              <a:rPr lang="en-US" altLang="zh-CN" sz="2000" dirty="0">
                <a:latin typeface="宋体" charset="0"/>
                <a:ea typeface="宋体" charset="0"/>
                <a:cs typeface="Calibri" pitchFamily="34" charset="0"/>
              </a:rPr>
              <a:t>API</a:t>
            </a: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</a:rPr>
              <a:t>可通过此注解进行配置；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</a:rPr>
              <a:t>author</a:t>
            </a:r>
            <a:r>
              <a:rPr lang="en-US" altLang="zh-CN" sz="2000" dirty="0">
                <a:latin typeface="宋体" charset="0"/>
                <a:ea typeface="宋体" charset="0"/>
                <a:cs typeface="Calibri" pitchFamily="34" charset="0"/>
              </a:rPr>
              <a:t>:</a:t>
            </a: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</a:rPr>
              <a:t>作者，</a:t>
            </a:r>
            <a:r>
              <a:rPr lang="en-US" altLang="zh-CN" sz="2000" dirty="0">
                <a:latin typeface="宋体" charset="0"/>
                <a:ea typeface="宋体" charset="0"/>
                <a:cs typeface="Calibri" pitchFamily="34" charset="0"/>
              </a:rPr>
              <a:t>show:</a:t>
            </a: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</a:rPr>
              <a:t>是否显示，deprecated</a:t>
            </a:r>
            <a:r>
              <a:rPr lang="en-US" altLang="zh-CN" sz="2000" dirty="0">
                <a:latin typeface="宋体" charset="0"/>
                <a:ea typeface="宋体" charset="0"/>
                <a:cs typeface="Calibri" pitchFamily="34" charset="0"/>
              </a:rPr>
              <a:t>:</a:t>
            </a: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</a:rPr>
              <a:t>接口是否下架</a:t>
            </a:r>
            <a:r>
              <a:rPr lang="zh-CN" altLang="en-US" sz="2000" dirty="0" smtClean="0">
                <a:latin typeface="宋体" charset="0"/>
                <a:ea typeface="宋体" charset="0"/>
                <a:cs typeface="Calibri" pitchFamily="34" charset="0"/>
              </a:rPr>
              <a:t>；</a:t>
            </a:r>
            <a:endParaRPr lang="zh-CN" altLang="en-US" sz="2000" dirty="0">
              <a:latin typeface="宋体" charset="0"/>
              <a:ea typeface="宋体" charset="0"/>
              <a:cs typeface="Calibri" pitchFamily="34" charset="0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5450" y="254635"/>
            <a:ext cx="82423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Arial" charset="0"/>
                <a:ea typeface="宋体" charset="0"/>
                <a:cs typeface="Calibri" pitchFamily="34" charset="0"/>
                <a:sym typeface="+mn-ea"/>
              </a:rPr>
              <a:t>√</a:t>
            </a:r>
            <a:r>
              <a:rPr lang="zh-CN" altLang="en-US" dirty="0">
                <a:latin typeface="Arial" charset="0"/>
                <a:ea typeface="宋体" charset="0"/>
                <a:cs typeface="Calibri" pitchFamily="34" charset="0"/>
                <a:sym typeface="+mn-ea"/>
              </a:rPr>
              <a:t>@ApiStatuses、@ApiStatus</a:t>
            </a:r>
            <a:endParaRPr lang="zh-CN" altLang="en-US" dirty="0">
              <a:latin typeface="Arial" charset="0"/>
              <a:ea typeface="宋体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可也通过此注解对</a:t>
            </a:r>
            <a:r>
              <a:rPr lang="en-US" altLang="zh-CN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API</a:t>
            </a:r>
            <a:r>
              <a:rPr lang="zh-CN" altLang="en-US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单独配置响应</a:t>
            </a:r>
            <a:r>
              <a:rPr lang="en-US" altLang="zh-CN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status</a:t>
            </a:r>
            <a:r>
              <a:rPr lang="zh-CN" altLang="en-US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状态码信息；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code:状态码，message:描述信息；</a:t>
            </a:r>
            <a:endParaRPr lang="zh-CN" altLang="en-US" dirty="0">
              <a:latin typeface="Arial" charset="0"/>
              <a:ea typeface="宋体" charset="0"/>
              <a:cs typeface="Calibri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Arial" charset="0"/>
                <a:ea typeface="宋体" charset="0"/>
                <a:cs typeface="Calibri" pitchFamily="34" charset="0"/>
                <a:sym typeface="+mn-ea"/>
              </a:rPr>
              <a:t>√@ApiParam</a:t>
            </a:r>
            <a:endParaRPr lang="zh-CN" altLang="en-US" dirty="0">
              <a:latin typeface="Arial" charset="0"/>
              <a:ea typeface="宋体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此注解配置</a:t>
            </a:r>
            <a:r>
              <a:rPr lang="en-US" altLang="zh-CN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API</a:t>
            </a: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方法入参的文档属性</a:t>
            </a:r>
            <a:r>
              <a:rPr lang="en-US" altLang="zh-CN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(</a:t>
            </a: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字段描述、是否必填等</a:t>
            </a:r>
            <a:r>
              <a:rPr lang="en-US" altLang="zh-CN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)</a:t>
            </a: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</a:rPr>
              <a:t>value</a:t>
            </a:r>
            <a:r>
              <a:rPr lang="en-US" altLang="zh-CN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:</a:t>
            </a: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字段描述，required</a:t>
            </a:r>
            <a:r>
              <a:rPr lang="en-US" altLang="zh-CN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:</a:t>
            </a: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是否必填；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Arial" charset="0"/>
                <a:ea typeface="宋体" charset="0"/>
                <a:cs typeface="Calibri" pitchFamily="34" charset="0"/>
                <a:sym typeface="+mn-ea"/>
              </a:rPr>
              <a:t>√</a:t>
            </a:r>
            <a:r>
              <a:rPr lang="zh-CN" altLang="en-US" dirty="0">
                <a:latin typeface="Arial" charset="0"/>
                <a:ea typeface="宋体" charset="0"/>
                <a:cs typeface="Calibri" pitchFamily="34" charset="0"/>
                <a:sym typeface="+mn-ea"/>
              </a:rPr>
              <a:t>@ApiModelProperty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此注解配置</a:t>
            </a:r>
            <a:r>
              <a:rPr lang="en-US" altLang="zh-CN" sz="2000" dirty="0" err="1">
                <a:latin typeface="宋体" charset="0"/>
                <a:ea typeface="宋体" charset="0"/>
                <a:cs typeface="Calibri" pitchFamily="34" charset="0"/>
                <a:sym typeface="+mn-ea"/>
              </a:rPr>
              <a:t>vo</a:t>
            </a: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对象的文档属性</a:t>
            </a:r>
            <a:r>
              <a:rPr lang="en-US" altLang="zh-CN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(</a:t>
            </a: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字段描述、是否必填等</a:t>
            </a:r>
            <a:r>
              <a:rPr lang="en-US" altLang="zh-CN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)</a:t>
            </a: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value</a:t>
            </a:r>
            <a:r>
              <a:rPr lang="en-US" altLang="zh-CN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:</a:t>
            </a: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字段描述，required</a:t>
            </a:r>
            <a:r>
              <a:rPr lang="en-US" altLang="zh-CN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:</a:t>
            </a: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是否必填；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Arial" charset="0"/>
                <a:ea typeface="宋体" charset="0"/>
                <a:cs typeface="Calibri" pitchFamily="34" charset="0"/>
                <a:sym typeface="+mn-ea"/>
              </a:rPr>
              <a:t>√</a:t>
            </a:r>
            <a:r>
              <a:rPr lang="zh-CN" altLang="en-US" dirty="0" smtClean="0">
                <a:latin typeface="Arial" charset="0"/>
                <a:ea typeface="宋体" charset="0"/>
                <a:cs typeface="Calibri" pitchFamily="34" charset="0"/>
                <a:sym typeface="+mn-ea"/>
              </a:rPr>
              <a:t>@</a:t>
            </a:r>
            <a:r>
              <a:rPr lang="en-US" altLang="zh-CN" dirty="0" err="1">
                <a:latin typeface="Arial" charset="0"/>
                <a:ea typeface="宋体" charset="0"/>
                <a:cs typeface="Calibri" pitchFamily="34" charset="0"/>
              </a:rPr>
              <a:t>ApiModelDescription</a:t>
            </a:r>
            <a:endParaRPr lang="zh-CN" altLang="en-US" dirty="0">
              <a:latin typeface="Arial" charset="0"/>
              <a:ea typeface="宋体" charset="0"/>
              <a:cs typeface="Calibri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此注解配置</a:t>
            </a:r>
            <a:r>
              <a:rPr lang="en-US" altLang="zh-CN" dirty="0" err="1">
                <a:latin typeface="宋体" charset="0"/>
                <a:ea typeface="宋体" charset="0"/>
                <a:cs typeface="Calibri" pitchFamily="34" charset="0"/>
                <a:sym typeface="+mn-ea"/>
              </a:rPr>
              <a:t>vo</a:t>
            </a:r>
            <a:r>
              <a:rPr lang="zh-CN" altLang="en-US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对象</a:t>
            </a:r>
            <a:r>
              <a:rPr lang="zh-CN" altLang="en-US" dirty="0" smtClean="0">
                <a:latin typeface="宋体" charset="0"/>
                <a:ea typeface="宋体" charset="0"/>
                <a:cs typeface="Calibri" pitchFamily="34" charset="0"/>
                <a:sym typeface="+mn-ea"/>
              </a:rPr>
              <a:t>的描述性信息；</a:t>
            </a:r>
            <a:endParaRPr lang="zh-CN" altLang="en-US" dirty="0">
              <a:latin typeface="宋体" charset="0"/>
              <a:ea typeface="宋体" charset="0"/>
              <a:cs typeface="Calibri" pitchFamily="34" charset="0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/>
          <p:nvPr/>
        </p:nvSpPr>
        <p:spPr>
          <a:xfrm>
            <a:off x="226419" y="1415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kumimoji="1"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2711797" y="141492"/>
            <a:ext cx="3893398" cy="430141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lvl="0" indent="-571500">
              <a:buFont typeface="+mj-ea"/>
              <a:buAutoNum type="ea1JpnChsDbPeriod"/>
              <a:defRPr/>
            </a:pPr>
            <a:r>
              <a:rPr lang="zh-CN" altLang="en-US" sz="2800" b="1" kern="0" spc="400" dirty="0" smtClean="0"/>
              <a:t>背景</a:t>
            </a:r>
          </a:p>
          <a:p>
            <a:pPr marL="571500" indent="-571500">
              <a:buFont typeface="+mj-ea"/>
              <a:buAutoNum type="ea1JpnChsDbPeriod"/>
              <a:defRPr/>
            </a:pPr>
            <a:r>
              <a:rPr lang="zh-CN" altLang="en-US" sz="2800" kern="0" spc="400" dirty="0" smtClean="0">
                <a:solidFill>
                  <a:srgbClr val="000000"/>
                </a:solidFill>
              </a:rPr>
              <a:t>实现原理</a:t>
            </a:r>
          </a:p>
          <a:p>
            <a:pPr marL="571500" indent="-571500">
              <a:buFont typeface="+mj-ea"/>
              <a:buAutoNum type="ea1JpnChsDbPeriod"/>
              <a:defRPr/>
            </a:pPr>
            <a:r>
              <a:rPr lang="en-US" altLang="zh-CN" sz="2800" kern="0" spc="400" dirty="0" smtClean="0">
                <a:solidFill>
                  <a:srgbClr val="000000"/>
                </a:solidFill>
              </a:rPr>
              <a:t>API Docs</a:t>
            </a:r>
            <a:r>
              <a:rPr lang="zh-CN" altLang="en-US" sz="2800" kern="0" spc="400" dirty="0" smtClean="0">
                <a:solidFill>
                  <a:srgbClr val="000000"/>
                </a:solidFill>
              </a:rPr>
              <a:t>使用</a:t>
            </a:r>
            <a:endParaRPr lang="en-US" altLang="zh-CN" sz="2800" kern="0" spc="400" dirty="0" smtClean="0">
              <a:solidFill>
                <a:srgbClr val="000000"/>
              </a:solidFill>
            </a:endParaRPr>
          </a:p>
          <a:p>
            <a:pPr marL="571500" indent="-571500">
              <a:buFont typeface="+mj-ea"/>
              <a:buAutoNum type="ea1JpnChsDbPeriod"/>
              <a:defRPr/>
            </a:pPr>
            <a:r>
              <a:rPr lang="en-US" altLang="zh-CN" sz="2800" kern="0" spc="400" dirty="0" smtClean="0">
                <a:solidFill>
                  <a:srgbClr val="000000"/>
                </a:solidFill>
              </a:rPr>
              <a:t>API </a:t>
            </a:r>
            <a:r>
              <a:rPr lang="en-US" altLang="zh-CN" sz="2800" kern="0" spc="400" dirty="0">
                <a:solidFill>
                  <a:srgbClr val="000000"/>
                </a:solidFill>
              </a:rPr>
              <a:t>Mock</a:t>
            </a:r>
            <a:r>
              <a:rPr lang="zh-CN" altLang="en-US" sz="2800" kern="0" spc="400" dirty="0">
                <a:solidFill>
                  <a:srgbClr val="000000"/>
                </a:solidFill>
              </a:rPr>
              <a:t>配置</a:t>
            </a:r>
          </a:p>
          <a:p>
            <a:pPr marL="571500" indent="-571500">
              <a:buFont typeface="+mj-ea"/>
              <a:buAutoNum type="ea1JpnChsDbPeriod"/>
              <a:defRPr/>
            </a:pPr>
            <a:r>
              <a:rPr lang="zh-CN" altLang="en-US" sz="2800" kern="0" spc="400" dirty="0">
                <a:solidFill>
                  <a:srgbClr val="000000"/>
                </a:solidFill>
              </a:rPr>
              <a:t>使用案例</a:t>
            </a:r>
          </a:p>
          <a:p>
            <a:pPr marL="571500" indent="-571500">
              <a:buFont typeface="+mj-ea"/>
              <a:buAutoNum type="ea1JpnChsDbPeriod"/>
              <a:defRPr/>
            </a:pPr>
            <a:r>
              <a:rPr lang="zh-CN" altLang="zh-CN" sz="2800" kern="0" spc="400" dirty="0" smtClean="0">
                <a:solidFill>
                  <a:srgbClr val="000000"/>
                </a:solidFill>
              </a:rPr>
              <a:t>未来计划</a:t>
            </a:r>
            <a:endParaRPr lang="en-US" altLang="zh-CN" sz="2800" kern="0" spc="4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1310" y="129540"/>
            <a:ext cx="8242300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charset="0"/>
                <a:ea typeface="宋体" charset="0"/>
                <a:cs typeface="Calibri" pitchFamily="34" charset="0"/>
                <a:sym typeface="+mn-ea"/>
              </a:rPr>
              <a:t>√</a:t>
            </a:r>
            <a:r>
              <a:rPr lang="zh-CN" altLang="en-US" sz="2000" dirty="0">
                <a:latin typeface="Arial" charset="0"/>
                <a:ea typeface="宋体" charset="0"/>
                <a:cs typeface="Calibri" pitchFamily="34" charset="0"/>
                <a:sym typeface="+mn-ea"/>
              </a:rPr>
              <a:t>@Api</a:t>
            </a:r>
            <a:r>
              <a:rPr lang="en-US" altLang="zh-CN" sz="2000" dirty="0">
                <a:latin typeface="Arial" charset="0"/>
                <a:ea typeface="宋体" charset="0"/>
                <a:cs typeface="Calibri" pitchFamily="34" charset="0"/>
                <a:sym typeface="+mn-ea"/>
              </a:rPr>
              <a:t>Logs</a:t>
            </a:r>
            <a:r>
              <a:rPr lang="zh-CN" altLang="en-US" sz="2000" dirty="0">
                <a:latin typeface="Arial" charset="0"/>
                <a:ea typeface="宋体" charset="0"/>
                <a:cs typeface="Calibri" pitchFamily="34" charset="0"/>
                <a:sym typeface="+mn-ea"/>
              </a:rPr>
              <a:t>、@Api</a:t>
            </a:r>
            <a:r>
              <a:rPr lang="en-US" altLang="zh-CN" sz="2000" dirty="0">
                <a:latin typeface="Arial" charset="0"/>
                <a:ea typeface="宋体" charset="0"/>
                <a:cs typeface="Calibri" pitchFamily="34" charset="0"/>
                <a:sym typeface="+mn-ea"/>
              </a:rPr>
              <a:t>Log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此注解标注</a:t>
            </a:r>
            <a:r>
              <a:rPr lang="zh-CN" altLang="en-US" sz="2000" dirty="0">
                <a:latin typeface="宋体" charset="0"/>
                <a:ea typeface="宋体" charset="0"/>
                <a:sym typeface="+mn-ea"/>
              </a:rPr>
              <a:t>API接口变更记录信息、作者、变更时间等信息</a:t>
            </a: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logMsg</a:t>
            </a:r>
            <a:r>
              <a:rPr lang="en-US" altLang="zh-CN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:</a:t>
            </a:r>
            <a:r>
              <a:rPr lang="en-US" altLang="zh-CN" sz="2000" dirty="0" err="1">
                <a:latin typeface="宋体" charset="0"/>
                <a:ea typeface="宋体" charset="0"/>
                <a:cs typeface="Calibri" pitchFamily="34" charset="0"/>
                <a:sym typeface="+mn-ea"/>
              </a:rPr>
              <a:t>变更记录</a:t>
            </a: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，logPerson</a:t>
            </a:r>
            <a:r>
              <a:rPr lang="en-US" altLang="zh-CN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:</a:t>
            </a: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变更人，logDate</a:t>
            </a:r>
            <a:r>
              <a:rPr lang="en-US" altLang="zh-CN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:</a:t>
            </a: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变更日期；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charset="0"/>
                <a:ea typeface="宋体" charset="0"/>
                <a:cs typeface="Calibri" pitchFamily="34" charset="0"/>
                <a:sym typeface="+mn-ea"/>
              </a:rPr>
              <a:t>√</a:t>
            </a:r>
            <a:r>
              <a:rPr lang="en-US" altLang="zh-CN" sz="2000" b="1" dirty="0">
                <a:latin typeface="Arial" charset="0"/>
                <a:ea typeface="宋体" charset="0"/>
                <a:cs typeface="Calibri" pitchFamily="34" charset="0"/>
                <a:sym typeface="+mn-ea"/>
              </a:rPr>
              <a:t>@</a:t>
            </a:r>
            <a:r>
              <a:rPr lang="en-US" altLang="zh-CN" sz="2000" dirty="0" err="1">
                <a:latin typeface="Arial" charset="0"/>
                <a:ea typeface="宋体" charset="0"/>
                <a:cs typeface="Calibri" pitchFamily="34" charset="0"/>
                <a:sym typeface="+mn-ea"/>
              </a:rPr>
              <a:t>ApiResources</a:t>
            </a:r>
            <a:endParaRPr lang="en-US" altLang="zh-CN" sz="2000" dirty="0">
              <a:latin typeface="Arial" charset="0"/>
              <a:ea typeface="宋体" charset="0"/>
              <a:cs typeface="Calibri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charset="0"/>
                <a:ea typeface="宋体" charset="0"/>
                <a:cs typeface="Calibri" pitchFamily="34" charset="0"/>
                <a:sym typeface="+mn-ea"/>
              </a:rPr>
              <a:t>此注解可对同类</a:t>
            </a:r>
            <a:r>
              <a:rPr lang="en-US" altLang="zh-CN" sz="2000" dirty="0">
                <a:latin typeface="Arial" charset="0"/>
                <a:ea typeface="宋体" charset="0"/>
                <a:cs typeface="Calibri" pitchFamily="34" charset="0"/>
                <a:sym typeface="+mn-ea"/>
              </a:rPr>
              <a:t>API</a:t>
            </a:r>
            <a:r>
              <a:rPr lang="zh-CN" altLang="en-US" sz="2000" dirty="0">
                <a:latin typeface="Arial" charset="0"/>
                <a:ea typeface="宋体" charset="0"/>
                <a:cs typeface="Calibri" pitchFamily="34" charset="0"/>
                <a:sym typeface="+mn-ea"/>
              </a:rPr>
              <a:t>资源进行分组。例如，统一功能接口的版本升级放在同一个资源分组下；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name:资</a:t>
            </a:r>
            <a:r>
              <a:rPr lang="zh-CN" altLang="en-US" sz="2000" dirty="0">
                <a:latin typeface="Arial" charset="0"/>
                <a:ea typeface="宋体" charset="0"/>
                <a:cs typeface="Calibri" pitchFamily="34" charset="0"/>
                <a:sym typeface="+mn-ea"/>
              </a:rPr>
              <a:t>源组名称；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charset="0"/>
                <a:ea typeface="宋体" charset="0"/>
                <a:cs typeface="Calibri" pitchFamily="34" charset="0"/>
                <a:sym typeface="+mn-ea"/>
              </a:rPr>
              <a:t>√</a:t>
            </a:r>
            <a:r>
              <a:rPr lang="en-US" altLang="zh-CN" sz="2000" dirty="0">
                <a:latin typeface="Arial" charset="0"/>
                <a:ea typeface="宋体" charset="0"/>
                <a:cs typeface="Calibri" pitchFamily="34" charset="0"/>
                <a:sym typeface="+mn-ea"/>
              </a:rPr>
              <a:t>@</a:t>
            </a:r>
            <a:r>
              <a:rPr lang="zh-CN" altLang="en-US" sz="2000" dirty="0">
                <a:latin typeface="Arial" charset="0"/>
                <a:ea typeface="宋体" charset="0"/>
                <a:cs typeface="Calibri" pitchFamily="34" charset="0"/>
                <a:sym typeface="+mn-ea"/>
              </a:rPr>
              <a:t>ApiRemark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charset="0"/>
                <a:ea typeface="宋体" charset="0"/>
                <a:cs typeface="Calibri" pitchFamily="34" charset="0"/>
                <a:sym typeface="+mn-ea"/>
              </a:rPr>
              <a:t>此注解用于对</a:t>
            </a:r>
            <a:r>
              <a:rPr lang="en-US" altLang="zh-CN" sz="2000" dirty="0">
                <a:latin typeface="Arial" charset="0"/>
                <a:ea typeface="宋体" charset="0"/>
                <a:cs typeface="Calibri" pitchFamily="34" charset="0"/>
                <a:sym typeface="+mn-ea"/>
              </a:rPr>
              <a:t>API</a:t>
            </a:r>
            <a:r>
              <a:rPr lang="zh-CN" altLang="en-US" sz="2000" dirty="0">
                <a:latin typeface="Arial" charset="0"/>
                <a:ea typeface="宋体" charset="0"/>
                <a:cs typeface="Calibri" pitchFamily="34" charset="0"/>
                <a:sym typeface="+mn-ea"/>
              </a:rPr>
              <a:t>添加备注说明；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description:</a:t>
            </a:r>
            <a:r>
              <a:rPr lang="zh-CN" altLang="en-US" sz="2000" dirty="0">
                <a:latin typeface="Arial" charset="0"/>
                <a:ea typeface="宋体" charset="0"/>
                <a:cs typeface="Calibri" pitchFamily="34" charset="0"/>
                <a:sym typeface="+mn-ea"/>
              </a:rPr>
              <a:t>描述；</a:t>
            </a:r>
            <a:endParaRPr lang="en-US" altLang="zh-CN" dirty="0">
              <a:latin typeface="宋体" charset="0"/>
              <a:ea typeface="宋体" charset="0"/>
              <a:cs typeface="Calibri" pitchFamily="34" charset="0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9705" y="-27940"/>
            <a:ext cx="8756015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4</a:t>
            </a:r>
            <a:r>
              <a:rPr lang="zh-CN" altLang="en-US" sz="2400" dirty="0" smtClean="0">
                <a:latin typeface="微软雅黑" charset="0"/>
                <a:ea typeface="微软雅黑" charset="0"/>
                <a:sym typeface="+mn-ea"/>
              </a:rPr>
              <a:t>、</a:t>
            </a:r>
            <a:r>
              <a:rPr lang="en-US" altLang="zh-CN" sz="2400" dirty="0" err="1" smtClean="0">
                <a:latin typeface="微软雅黑" charset="0"/>
                <a:ea typeface="微软雅黑" charset="0"/>
                <a:sym typeface="+mn-ea"/>
              </a:rPr>
              <a:t>Api</a:t>
            </a:r>
            <a:r>
              <a:rPr lang="zh-CN" altLang="en-US" sz="2400" dirty="0" smtClean="0">
                <a:latin typeface="微软雅黑" charset="0"/>
                <a:ea typeface="微软雅黑" charset="0"/>
                <a:sym typeface="+mn-ea"/>
              </a:rPr>
              <a:t>元数据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访问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幼圆" charset="0"/>
                <a:ea typeface="幼圆" charset="0"/>
                <a:sym typeface="+mn-ea"/>
              </a:rPr>
              <a:t>    服务启动后可通过以下方式访问</a:t>
            </a:r>
            <a:r>
              <a:rPr lang="en-US" altLang="zh-CN" dirty="0">
                <a:latin typeface="幼圆" charset="0"/>
                <a:ea typeface="幼圆" charset="0"/>
                <a:sym typeface="+mn-ea"/>
              </a:rPr>
              <a:t>API</a:t>
            </a:r>
            <a:r>
              <a:rPr lang="zh-CN" altLang="en-US" dirty="0">
                <a:latin typeface="幼圆" charset="0"/>
                <a:ea typeface="幼圆" charset="0"/>
                <a:sym typeface="+mn-ea"/>
              </a:rPr>
              <a:t>元数据信息。</a:t>
            </a:r>
            <a:endParaRPr lang="en-US" altLang="zh-CN" dirty="0">
              <a:latin typeface="幼圆" charset="0"/>
              <a:ea typeface="幼圆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√ </a:t>
            </a:r>
            <a:r>
              <a:rPr lang="en-US" altLang="zh-CN" b="1" dirty="0" err="1">
                <a:latin typeface="宋体" charset="0"/>
                <a:ea typeface="宋体" charset="0"/>
                <a:cs typeface="Calibri" pitchFamily="34" charset="0"/>
                <a:sym typeface="+mn-ea"/>
              </a:rPr>
              <a:t>AnnotationClassScanner.apiClassList</a:t>
            </a:r>
            <a:r>
              <a:rPr lang="en-US" altLang="zh-CN" b="1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  </a:t>
            </a:r>
            <a:r>
              <a:rPr lang="en-US" altLang="zh-CN" b="1" dirty="0" err="1" smtClean="0">
                <a:latin typeface="宋体" charset="0"/>
                <a:ea typeface="宋体" charset="0"/>
                <a:cs typeface="Calibri" pitchFamily="34" charset="0"/>
                <a:sym typeface="+mn-ea"/>
              </a:rPr>
              <a:t>Type:List</a:t>
            </a:r>
            <a:r>
              <a:rPr lang="en-US" altLang="zh-CN" b="1" dirty="0" smtClean="0">
                <a:latin typeface="宋体" charset="0"/>
                <a:ea typeface="宋体" charset="0"/>
                <a:cs typeface="Calibri" pitchFamily="34" charset="0"/>
                <a:sym typeface="+mn-ea"/>
              </a:rPr>
              <a:t>&lt;</a:t>
            </a:r>
            <a:r>
              <a:rPr lang="en-US" altLang="zh-CN" b="1" dirty="0" err="1" smtClean="0">
                <a:latin typeface="宋体" charset="0"/>
                <a:ea typeface="宋体" charset="0"/>
                <a:cs typeface="Calibri" pitchFamily="34" charset="0"/>
                <a:sym typeface="+mn-ea"/>
              </a:rPr>
              <a:t>ApiClassAnnotationInfo</a:t>
            </a:r>
            <a:r>
              <a:rPr lang="en-US" altLang="zh-CN" b="1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charset="0"/>
                <a:ea typeface="宋体" charset="0"/>
                <a:cs typeface="Calibri" pitchFamily="34" charset="0"/>
              </a:rPr>
              <a:t>   返回</a:t>
            </a:r>
            <a:r>
              <a:rPr lang="en-US" altLang="zh-CN" dirty="0">
                <a:latin typeface="宋体" charset="0"/>
                <a:ea typeface="宋体" charset="0"/>
                <a:cs typeface="Calibri" pitchFamily="34" charset="0"/>
              </a:rPr>
              <a:t>API</a:t>
            </a:r>
            <a:r>
              <a:rPr lang="zh-CN" altLang="en-US" dirty="0">
                <a:latin typeface="宋体" charset="0"/>
                <a:ea typeface="宋体" charset="0"/>
                <a:cs typeface="Calibri" pitchFamily="34" charset="0"/>
              </a:rPr>
              <a:t>接口类列表，样例数据如下</a:t>
            </a:r>
            <a:r>
              <a:rPr lang="en-US" altLang="zh-CN" dirty="0">
                <a:latin typeface="宋体" charset="0"/>
                <a:ea typeface="宋体" charset="0"/>
                <a:cs typeface="Calibri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宋体" charset="0"/>
              <a:ea typeface="宋体" charset="0"/>
              <a:cs typeface="Calibri" pitchFamily="34" charset="0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960" y="1721523"/>
            <a:ext cx="7409815" cy="3171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535" y="15240"/>
            <a:ext cx="925068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latin typeface="宋体" charset="0"/>
                <a:ea typeface="宋体" charset="0"/>
                <a:cs typeface="Calibri" pitchFamily="34" charset="0"/>
                <a:sym typeface="+mn-ea"/>
              </a:rPr>
              <a:t>√ AnnotationClassScanner.apisMap Type:Map&lt;String,ApiClassAnnotationInfo&gt;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宋体" charset="0"/>
                <a:ea typeface="宋体" charset="0"/>
                <a:cs typeface="Calibri" pitchFamily="34" charset="0"/>
                <a:sym typeface="+mn-ea"/>
              </a:rPr>
              <a:t>   根据</a:t>
            </a:r>
            <a:r>
              <a:rPr lang="en-US" altLang="zh-CN">
                <a:latin typeface="宋体" charset="0"/>
                <a:ea typeface="宋体" charset="0"/>
                <a:cs typeface="Calibri" pitchFamily="34" charset="0"/>
                <a:sym typeface="+mn-ea"/>
              </a:rPr>
              <a:t>API</a:t>
            </a:r>
            <a:r>
              <a:rPr lang="zh-CN" altLang="en-US">
                <a:latin typeface="宋体" charset="0"/>
                <a:ea typeface="宋体" charset="0"/>
                <a:cs typeface="Calibri" pitchFamily="34" charset="0"/>
                <a:sym typeface="+mn-ea"/>
              </a:rPr>
              <a:t>类</a:t>
            </a:r>
            <a:r>
              <a:rPr lang="en-US" altLang="zh-CN">
                <a:latin typeface="宋体" charset="0"/>
                <a:ea typeface="宋体" charset="0"/>
                <a:cs typeface="Calibri" pitchFamily="34" charset="0"/>
                <a:sym typeface="+mn-ea"/>
              </a:rPr>
              <a:t>className</a:t>
            </a:r>
            <a:r>
              <a:rPr lang="zh-CN" altLang="en-US">
                <a:latin typeface="宋体" charset="0"/>
                <a:ea typeface="宋体" charset="0"/>
                <a:cs typeface="Calibri" pitchFamily="34" charset="0"/>
                <a:sym typeface="+mn-ea"/>
              </a:rPr>
              <a:t>建立</a:t>
            </a:r>
            <a:r>
              <a:rPr lang="en-US" altLang="zh-CN">
                <a:latin typeface="宋体" charset="0"/>
                <a:ea typeface="宋体" charset="0"/>
                <a:cs typeface="Calibri" pitchFamily="34" charset="0"/>
                <a:sym typeface="+mn-ea"/>
              </a:rPr>
              <a:t>key-value</a:t>
            </a:r>
            <a:r>
              <a:rPr lang="zh-CN" altLang="en-US">
                <a:latin typeface="宋体" charset="0"/>
                <a:ea typeface="宋体" charset="0"/>
                <a:cs typeface="Calibri" pitchFamily="34" charset="0"/>
                <a:sym typeface="+mn-ea"/>
              </a:rPr>
              <a:t>映射方便数据获取。样例数据如下</a:t>
            </a:r>
            <a:r>
              <a:rPr lang="en-US" altLang="zh-CN">
                <a:latin typeface="宋体" charset="0"/>
                <a:ea typeface="宋体" charset="0"/>
                <a:cs typeface="Calibri" pitchFamily="34" charset="0"/>
                <a:sym typeface="+mn-ea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zh-CN">
              <a:latin typeface="宋体" charset="0"/>
              <a:ea typeface="宋体" charset="0"/>
              <a:cs typeface="Calibri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latin typeface="宋体" charset="0"/>
              <a:ea typeface="宋体" charset="0"/>
              <a:cs typeface="Calibri" pitchFamily="34" charset="0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525" y="927735"/>
            <a:ext cx="7295515" cy="3504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955" y="-6350"/>
            <a:ext cx="925068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latin typeface="宋体" charset="0"/>
                <a:ea typeface="宋体" charset="0"/>
                <a:cs typeface="Calibri" pitchFamily="34" charset="0"/>
                <a:sym typeface="+mn-ea"/>
              </a:rPr>
              <a:t>√ AnnotationClassScanner.apiClassMap Type:Map&lt;Integer,ApiClassAnnotationInfo&gt;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宋体" charset="0"/>
                <a:ea typeface="宋体" charset="0"/>
                <a:cs typeface="Calibri" pitchFamily="34" charset="0"/>
                <a:sym typeface="+mn-ea"/>
              </a:rPr>
              <a:t>   根据</a:t>
            </a:r>
            <a:r>
              <a:rPr lang="en-US" altLang="zh-CN">
                <a:latin typeface="宋体" charset="0"/>
                <a:ea typeface="宋体" charset="0"/>
                <a:cs typeface="Calibri" pitchFamily="34" charset="0"/>
                <a:sym typeface="+mn-ea"/>
              </a:rPr>
              <a:t>API</a:t>
            </a:r>
            <a:r>
              <a:rPr lang="zh-CN" altLang="en-US">
                <a:latin typeface="宋体" charset="0"/>
                <a:ea typeface="宋体" charset="0"/>
                <a:cs typeface="Calibri" pitchFamily="34" charset="0"/>
                <a:sym typeface="+mn-ea"/>
              </a:rPr>
              <a:t>类</a:t>
            </a:r>
            <a:r>
              <a:rPr lang="en-US" altLang="zh-CN">
                <a:latin typeface="宋体" charset="0"/>
                <a:ea typeface="宋体" charset="0"/>
                <a:cs typeface="Calibri" pitchFamily="34" charset="0"/>
                <a:sym typeface="+mn-ea"/>
              </a:rPr>
              <a:t>ID</a:t>
            </a:r>
            <a:r>
              <a:rPr lang="zh-CN" altLang="en-US">
                <a:latin typeface="宋体" charset="0"/>
                <a:ea typeface="宋体" charset="0"/>
                <a:cs typeface="Calibri" pitchFamily="34" charset="0"/>
                <a:sym typeface="+mn-ea"/>
              </a:rPr>
              <a:t>建立</a:t>
            </a:r>
            <a:r>
              <a:rPr lang="en-US" altLang="zh-CN">
                <a:latin typeface="宋体" charset="0"/>
                <a:ea typeface="宋体" charset="0"/>
                <a:cs typeface="Calibri" pitchFamily="34" charset="0"/>
                <a:sym typeface="+mn-ea"/>
              </a:rPr>
              <a:t>key-value</a:t>
            </a:r>
            <a:r>
              <a:rPr lang="zh-CN" altLang="en-US">
                <a:latin typeface="宋体" charset="0"/>
                <a:ea typeface="宋体" charset="0"/>
                <a:cs typeface="Calibri" pitchFamily="34" charset="0"/>
                <a:sym typeface="+mn-ea"/>
              </a:rPr>
              <a:t>映射方便数据获取。样例数据如下</a:t>
            </a:r>
            <a:r>
              <a:rPr lang="en-US" altLang="zh-CN">
                <a:latin typeface="宋体" charset="0"/>
                <a:ea typeface="宋体" charset="0"/>
                <a:cs typeface="Calibri" pitchFamily="34" charset="0"/>
                <a:sym typeface="+mn-ea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zh-CN">
              <a:latin typeface="宋体" charset="0"/>
              <a:ea typeface="宋体" charset="0"/>
              <a:cs typeface="Calibri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latin typeface="宋体" charset="0"/>
              <a:ea typeface="宋体" charset="0"/>
              <a:cs typeface="Calibri" pitchFamily="34" charset="0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8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650" y="1013460"/>
            <a:ext cx="7124065" cy="3333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13909" y="16510"/>
            <a:ext cx="9371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√ </a:t>
            </a:r>
            <a:r>
              <a:rPr lang="en-US" altLang="zh-CN" b="1" dirty="0" err="1" smtClean="0">
                <a:latin typeface="宋体" charset="0"/>
                <a:ea typeface="宋体" charset="0"/>
                <a:cs typeface="Calibri" pitchFamily="34" charset="0"/>
                <a:sym typeface="+mn-ea"/>
              </a:rPr>
              <a:t>AnnotationClassScanner.apiMethodMap</a:t>
            </a:r>
            <a:r>
              <a:rPr lang="en-US" altLang="zh-CN" b="1" dirty="0" smtClean="0">
                <a:latin typeface="宋体" charset="0"/>
                <a:ea typeface="宋体" charset="0"/>
                <a:cs typeface="Calibri" pitchFamily="34" charset="0"/>
                <a:sym typeface="+mn-ea"/>
              </a:rPr>
              <a:t> </a:t>
            </a:r>
            <a:r>
              <a:rPr lang="en-US" altLang="zh-CN" b="1" dirty="0" err="1" smtClean="0">
                <a:latin typeface="宋体" charset="0"/>
                <a:ea typeface="宋体" charset="0"/>
                <a:cs typeface="Calibri" pitchFamily="34" charset="0"/>
                <a:sym typeface="+mn-ea"/>
              </a:rPr>
              <a:t>Type:Map</a:t>
            </a:r>
            <a:r>
              <a:rPr lang="en-US" altLang="zh-CN" b="1" dirty="0" smtClean="0">
                <a:latin typeface="宋体" charset="0"/>
                <a:ea typeface="宋体" charset="0"/>
                <a:cs typeface="Calibri" pitchFamily="34" charset="0"/>
                <a:sym typeface="+mn-ea"/>
              </a:rPr>
              <a:t>&lt;</a:t>
            </a:r>
            <a:r>
              <a:rPr lang="en-US" altLang="zh-CN" b="1" dirty="0" err="1" smtClean="0">
                <a:latin typeface="宋体" charset="0"/>
                <a:ea typeface="宋体" charset="0"/>
                <a:cs typeface="Calibri" pitchFamily="34" charset="0"/>
                <a:sym typeface="+mn-ea"/>
              </a:rPr>
              <a:t>String,ApiMethodAnnotationInfo</a:t>
            </a:r>
            <a:r>
              <a:rPr lang="en-US" altLang="zh-CN" b="1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   根据</a:t>
            </a:r>
            <a:r>
              <a:rPr lang="en-US" altLang="zh-CN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API</a:t>
            </a:r>
            <a:r>
              <a:rPr lang="zh-CN" altLang="en-US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类</a:t>
            </a:r>
            <a:r>
              <a:rPr lang="en-US" altLang="zh-CN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Method</a:t>
            </a:r>
            <a:r>
              <a:rPr lang="zh-CN" altLang="en-US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方法</a:t>
            </a:r>
            <a:r>
              <a:rPr lang="en-US" altLang="zh-CN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ID</a:t>
            </a:r>
            <a:r>
              <a:rPr lang="zh-CN" altLang="en-US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建立</a:t>
            </a:r>
            <a:r>
              <a:rPr lang="en-US" altLang="zh-CN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key-value</a:t>
            </a:r>
            <a:r>
              <a:rPr lang="zh-CN" altLang="en-US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映射方便数据获取。样例数据如下</a:t>
            </a:r>
            <a:r>
              <a:rPr lang="en-US" altLang="zh-CN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宋体" charset="0"/>
              <a:ea typeface="宋体" charset="0"/>
              <a:cs typeface="Calibri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宋体" charset="0"/>
              <a:ea typeface="宋体" charset="0"/>
              <a:cs typeface="Calibri" pitchFamily="34" charset="0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105" y="847725"/>
            <a:ext cx="7133590" cy="3980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955" y="175895"/>
            <a:ext cx="925068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latin typeface="宋体" charset="0"/>
                <a:ea typeface="宋体" charset="0"/>
                <a:cs typeface="Calibri" pitchFamily="34" charset="0"/>
                <a:sym typeface="+mn-ea"/>
              </a:rPr>
              <a:t>√ AnnotationClassScanner.apiGroupsMap Type:Map&lt;String,ApiGroup&gt;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宋体" charset="0"/>
                <a:ea typeface="宋体" charset="0"/>
                <a:cs typeface="Calibri" pitchFamily="34" charset="0"/>
                <a:sym typeface="+mn-ea"/>
              </a:rPr>
              <a:t>   根据</a:t>
            </a:r>
            <a:r>
              <a:rPr lang="en-US" altLang="zh-CN">
                <a:latin typeface="宋体" charset="0"/>
                <a:ea typeface="宋体" charset="0"/>
                <a:cs typeface="Calibri" pitchFamily="34" charset="0"/>
                <a:sym typeface="+mn-ea"/>
              </a:rPr>
              <a:t>groupName</a:t>
            </a:r>
            <a:r>
              <a:rPr lang="zh-CN" altLang="en-US">
                <a:latin typeface="宋体" charset="0"/>
                <a:ea typeface="宋体" charset="0"/>
                <a:cs typeface="Calibri" pitchFamily="34" charset="0"/>
                <a:sym typeface="+mn-ea"/>
              </a:rPr>
              <a:t>建立</a:t>
            </a:r>
            <a:r>
              <a:rPr lang="en-US" altLang="zh-CN">
                <a:latin typeface="宋体" charset="0"/>
                <a:ea typeface="宋体" charset="0"/>
                <a:cs typeface="Calibri" pitchFamily="34" charset="0"/>
                <a:sym typeface="+mn-ea"/>
              </a:rPr>
              <a:t>key-value</a:t>
            </a:r>
            <a:r>
              <a:rPr lang="zh-CN" altLang="en-US">
                <a:latin typeface="宋体" charset="0"/>
                <a:ea typeface="宋体" charset="0"/>
                <a:cs typeface="Calibri" pitchFamily="34" charset="0"/>
                <a:sym typeface="+mn-ea"/>
              </a:rPr>
              <a:t>映射方便数据获取。样例数据如下</a:t>
            </a:r>
            <a:r>
              <a:rPr lang="en-US" altLang="zh-CN">
                <a:latin typeface="宋体" charset="0"/>
                <a:ea typeface="宋体" charset="0"/>
                <a:cs typeface="Calibri" pitchFamily="34" charset="0"/>
                <a:sym typeface="+mn-ea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zh-CN">
              <a:latin typeface="宋体" charset="0"/>
              <a:ea typeface="宋体" charset="0"/>
              <a:cs typeface="Calibri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latin typeface="宋体" charset="0"/>
              <a:ea typeface="宋体" charset="0"/>
              <a:cs typeface="Calibri" pitchFamily="34" charset="0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6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75" y="1025525"/>
            <a:ext cx="6800215" cy="3676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955" y="175895"/>
            <a:ext cx="925068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latin typeface="宋体" charset="0"/>
                <a:ea typeface="宋体" charset="0"/>
                <a:cs typeface="Calibri" pitchFamily="34" charset="0"/>
                <a:sym typeface="+mn-ea"/>
              </a:rPr>
              <a:t>√ ResponseVoScanner.beanFieldsMap Type:Map&lt;String, List&lt;ResponseVoField&gt;&gt;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宋体" charset="0"/>
                <a:ea typeface="宋体" charset="0"/>
                <a:cs typeface="Calibri" pitchFamily="34" charset="0"/>
                <a:sym typeface="+mn-ea"/>
              </a:rPr>
              <a:t>   根据</a:t>
            </a:r>
            <a:r>
              <a:rPr lang="en-US" altLang="zh-CN">
                <a:latin typeface="宋体" charset="0"/>
                <a:ea typeface="宋体" charset="0"/>
                <a:cs typeface="Calibri" pitchFamily="34" charset="0"/>
                <a:sym typeface="+mn-ea"/>
              </a:rPr>
              <a:t>vo className</a:t>
            </a:r>
            <a:r>
              <a:rPr lang="zh-CN" altLang="en-US">
                <a:latin typeface="宋体" charset="0"/>
                <a:ea typeface="宋体" charset="0"/>
                <a:cs typeface="Calibri" pitchFamily="34" charset="0"/>
                <a:sym typeface="+mn-ea"/>
              </a:rPr>
              <a:t>建立</a:t>
            </a:r>
            <a:r>
              <a:rPr lang="en-US" altLang="zh-CN">
                <a:latin typeface="宋体" charset="0"/>
                <a:ea typeface="宋体" charset="0"/>
                <a:cs typeface="Calibri" pitchFamily="34" charset="0"/>
                <a:sym typeface="+mn-ea"/>
              </a:rPr>
              <a:t>key-value</a:t>
            </a:r>
            <a:r>
              <a:rPr lang="zh-CN" altLang="en-US">
                <a:latin typeface="宋体" charset="0"/>
                <a:ea typeface="宋体" charset="0"/>
                <a:cs typeface="Calibri" pitchFamily="34" charset="0"/>
                <a:sym typeface="+mn-ea"/>
              </a:rPr>
              <a:t>映射方便数据获取。样例数据如下</a:t>
            </a:r>
            <a:r>
              <a:rPr lang="en-US" altLang="zh-CN">
                <a:latin typeface="宋体" charset="0"/>
                <a:ea typeface="宋体" charset="0"/>
                <a:cs typeface="Calibri" pitchFamily="34" charset="0"/>
                <a:sym typeface="+mn-ea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zh-CN">
              <a:latin typeface="宋体" charset="0"/>
              <a:ea typeface="宋体" charset="0"/>
              <a:cs typeface="Calibri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latin typeface="宋体" charset="0"/>
              <a:ea typeface="宋体" charset="0"/>
              <a:cs typeface="Calibri" pitchFamily="34" charset="0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0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150" y="1080135"/>
            <a:ext cx="7047865" cy="3199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4630" y="-73025"/>
            <a:ext cx="880491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5</a:t>
            </a:r>
            <a:r>
              <a:rPr lang="zh-CN" altLang="en-US" sz="2400" dirty="0" smtClean="0">
                <a:latin typeface="微软雅黑" charset="0"/>
                <a:ea typeface="微软雅黑" charset="0"/>
                <a:sym typeface="+mn-ea"/>
              </a:rPr>
              <a:t>、</a:t>
            </a:r>
            <a:r>
              <a:rPr lang="en-US" altLang="zh-CN" sz="2400" dirty="0" err="1" smtClean="0">
                <a:latin typeface="微软雅黑" charset="0"/>
                <a:ea typeface="微软雅黑" charset="0"/>
                <a:sym typeface="+mn-ea"/>
              </a:rPr>
              <a:t>Api</a:t>
            </a:r>
            <a:r>
              <a:rPr lang="zh-CN" altLang="en-US" sz="2400" dirty="0" smtClean="0">
                <a:latin typeface="微软雅黑" charset="0"/>
                <a:ea typeface="微软雅黑" charset="0"/>
                <a:sym typeface="+mn-ea"/>
              </a:rPr>
              <a:t>元数据接口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服务</a:t>
            </a:r>
          </a:p>
          <a:p>
            <a:pPr>
              <a:lnSpc>
                <a:spcPct val="150000"/>
              </a:lnSpc>
            </a:pPr>
            <a:r>
              <a:rPr sz="1800" dirty="0" err="1">
                <a:latin typeface="宋体" charset="0"/>
                <a:ea typeface="宋体" charset="0"/>
                <a:sym typeface="+mn-ea"/>
              </a:rPr>
              <a:t>工具内部提供</a:t>
            </a:r>
            <a:r>
              <a:rPr lang="en-US" sz="1800" dirty="0" err="1">
                <a:latin typeface="宋体" charset="0"/>
                <a:ea typeface="宋体" charset="0"/>
                <a:sym typeface="+mn-ea"/>
              </a:rPr>
              <a:t>A</a:t>
            </a:r>
            <a:r>
              <a:rPr sz="1800" dirty="0" err="1">
                <a:latin typeface="宋体" charset="0"/>
                <a:ea typeface="宋体" charset="0"/>
                <a:sym typeface="+mn-ea"/>
              </a:rPr>
              <a:t>pi元数据获取接口服务</a:t>
            </a:r>
            <a:r>
              <a:rPr lang="zh-CN" sz="1800" dirty="0">
                <a:latin typeface="宋体" charset="0"/>
                <a:ea typeface="宋体" charset="0"/>
                <a:sym typeface="+mn-ea"/>
              </a:rPr>
              <a:t>如下</a:t>
            </a:r>
            <a:r>
              <a:rPr sz="1800" dirty="0">
                <a:latin typeface="宋体" charset="0"/>
                <a:ea typeface="宋体" charset="0"/>
                <a:sym typeface="+mn-ea"/>
              </a:rPr>
              <a:t>：</a:t>
            </a:r>
            <a:endParaRPr lang="en-US" altLang="zh-CN" sz="2400" dirty="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800" dirty="0" err="1">
                <a:latin typeface="宋体" charset="0"/>
                <a:ea typeface="宋体" charset="0"/>
                <a:sym typeface="+mn-ea"/>
              </a:rPr>
              <a:t>见</a:t>
            </a:r>
            <a:r>
              <a:rPr sz="1800" b="1" dirty="0" err="1" smtClean="0">
                <a:latin typeface="宋体" charset="0"/>
                <a:ea typeface="宋体" charset="0"/>
                <a:sym typeface="+mn-ea"/>
              </a:rPr>
              <a:t>com.</a:t>
            </a:r>
            <a:r>
              <a:rPr lang="en-US" sz="1800" b="1" dirty="0" err="1" smtClean="0">
                <a:latin typeface="宋体" charset="0"/>
                <a:ea typeface="宋体" charset="0"/>
                <a:sym typeface="+mn-ea"/>
              </a:rPr>
              <a:t>jwliang</a:t>
            </a:r>
            <a:r>
              <a:rPr sz="1800" b="1" dirty="0" err="1" smtClean="0">
                <a:latin typeface="宋体" charset="0"/>
                <a:ea typeface="宋体" charset="0"/>
                <a:sym typeface="+mn-ea"/>
              </a:rPr>
              <a:t>.application.api.annotation.scanner.api.DocsApi</a:t>
            </a:r>
            <a:r>
              <a:rPr sz="1800" dirty="0" err="1">
                <a:latin typeface="宋体" charset="0"/>
                <a:ea typeface="宋体" charset="0"/>
                <a:sym typeface="+mn-ea"/>
              </a:rPr>
              <a:t>类</a:t>
            </a:r>
            <a:r>
              <a:rPr lang="zh-CN" sz="1800" dirty="0">
                <a:latin typeface="宋体" charset="0"/>
                <a:ea typeface="宋体" charset="0"/>
                <a:sym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latin typeface="宋体" charset="0"/>
                <a:ea typeface="宋体" charset="0"/>
                <a:sym typeface="+mn-ea"/>
              </a:rPr>
              <a:t>spring</a:t>
            </a:r>
            <a:r>
              <a:rPr lang="zh-CN" altLang="en-US" sz="1800" b="1" dirty="0">
                <a:latin typeface="宋体" charset="0"/>
                <a:ea typeface="宋体" charset="0"/>
                <a:sym typeface="+mn-ea"/>
              </a:rPr>
              <a:t>使用方式</a:t>
            </a:r>
            <a:r>
              <a:rPr lang="en-US" altLang="zh-CN" sz="1800" b="1" dirty="0">
                <a:latin typeface="宋体" charset="0"/>
                <a:ea typeface="宋体" charset="0"/>
                <a:sym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宋体" charset="0"/>
                <a:ea typeface="宋体" charset="0"/>
                <a:sym typeface="+mn-ea"/>
              </a:rPr>
              <a:t>&lt;bean class="</a:t>
            </a:r>
            <a:r>
              <a:rPr lang="en-US" altLang="zh-CN" sz="1800" dirty="0" err="1" smtClean="0">
                <a:latin typeface="宋体" charset="0"/>
                <a:ea typeface="宋体" charset="0"/>
                <a:sym typeface="+mn-ea"/>
              </a:rPr>
              <a:t>com.jwliang.application.api.annotation.scanner.api.DocsApi</a:t>
            </a:r>
            <a:r>
              <a:rPr lang="en-US" altLang="zh-CN" sz="1800" dirty="0">
                <a:latin typeface="宋体" charset="0"/>
                <a:ea typeface="宋体" charset="0"/>
                <a:sym typeface="+mn-ea"/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宋体" charset="0"/>
                <a:ea typeface="宋体" charset="0"/>
                <a:sym typeface="+mn-ea"/>
              </a:rPr>
              <a:t>具体接口如下：</a:t>
            </a:r>
            <a:endParaRPr lang="en-US" altLang="zh-CN" dirty="0">
              <a:latin typeface="宋体" charset="0"/>
              <a:ea typeface="宋体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charset="0"/>
                <a:ea typeface="宋体" charset="0"/>
                <a:sym typeface="+mn-ea"/>
              </a:rPr>
              <a:t>1)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、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/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docsApi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/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apiClassList</a:t>
            </a:r>
            <a:endParaRPr lang="en-US" altLang="zh-CN" dirty="0">
              <a:latin typeface="宋体" charset="0"/>
              <a:ea typeface="宋体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charset="0"/>
                <a:ea typeface="宋体" charset="0"/>
                <a:sym typeface="+mn-ea"/>
              </a:rPr>
              <a:t>以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list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形式返回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api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 class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信息以及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api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 class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内部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api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列表；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charset="0"/>
                <a:ea typeface="宋体" charset="0"/>
                <a:sym typeface="+mn-ea"/>
              </a:rPr>
              <a:t>2)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、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/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docsApi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/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apisMap</a:t>
            </a:r>
            <a:endParaRPr lang="en-US" altLang="zh-CN" dirty="0">
              <a:latin typeface="宋体" charset="0"/>
              <a:ea typeface="宋体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charset="0"/>
                <a:ea typeface="宋体" charset="0"/>
                <a:sym typeface="+mn-ea"/>
              </a:rPr>
              <a:t>以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Map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形式返回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api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 class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信息以及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api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 class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内部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api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列表；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charset="0"/>
                <a:ea typeface="宋体" charset="0"/>
                <a:sym typeface="+mn-ea"/>
              </a:rPr>
              <a:t>3)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、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/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docsApi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/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apiClassMap</a:t>
            </a:r>
            <a:endParaRPr lang="en-US" altLang="zh-CN" dirty="0">
              <a:latin typeface="宋体" charset="0"/>
              <a:ea typeface="宋体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charset="0"/>
                <a:ea typeface="宋体" charset="0"/>
                <a:sym typeface="+mn-ea"/>
              </a:rPr>
              <a:t>以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Map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形式返回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classId-api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 class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映射数据信息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；</a:t>
            </a:r>
            <a:endParaRPr lang="zh-CN" altLang="en-US" dirty="0"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360" y="-72390"/>
            <a:ext cx="8242300" cy="5143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60"/>
              </a:lnSpc>
            </a:pPr>
            <a:r>
              <a:rPr lang="en-US" altLang="zh-CN" dirty="0">
                <a:latin typeface="宋体" charset="0"/>
                <a:ea typeface="宋体" charset="0"/>
                <a:sym typeface="+mn-ea"/>
              </a:rPr>
              <a:t>4)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、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/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docsApi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/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apiMethodMap</a:t>
            </a:r>
            <a:endParaRPr lang="en-US" altLang="zh-CN" dirty="0">
              <a:latin typeface="宋体" charset="0"/>
              <a:ea typeface="宋体" charset="0"/>
              <a:sym typeface="+mn-ea"/>
            </a:endParaRPr>
          </a:p>
          <a:p>
            <a:pPr>
              <a:lnSpc>
                <a:spcPts val="3060"/>
              </a:lnSpc>
            </a:pPr>
            <a:r>
              <a:rPr lang="zh-CN" altLang="en-US" dirty="0">
                <a:latin typeface="宋体" charset="0"/>
                <a:ea typeface="宋体" charset="0"/>
                <a:sym typeface="+mn-ea"/>
              </a:rPr>
              <a:t>以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Map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形式返回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methodI-api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 method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映射数据信息；</a:t>
            </a:r>
          </a:p>
          <a:p>
            <a:pPr>
              <a:lnSpc>
                <a:spcPts val="3060"/>
              </a:lnSpc>
            </a:pPr>
            <a:r>
              <a:rPr lang="en-US" altLang="zh-CN" dirty="0">
                <a:latin typeface="宋体" charset="0"/>
                <a:ea typeface="宋体" charset="0"/>
                <a:sym typeface="+mn-ea"/>
              </a:rPr>
              <a:t>5)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、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/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docsApi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/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apiGroupsMap</a:t>
            </a:r>
            <a:endParaRPr lang="en-US" altLang="zh-CN" dirty="0">
              <a:latin typeface="宋体" charset="0"/>
              <a:ea typeface="宋体" charset="0"/>
              <a:sym typeface="+mn-ea"/>
            </a:endParaRPr>
          </a:p>
          <a:p>
            <a:pPr>
              <a:lnSpc>
                <a:spcPts val="3060"/>
              </a:lnSpc>
            </a:pPr>
            <a:r>
              <a:rPr lang="zh-CN" altLang="en-US" dirty="0">
                <a:latin typeface="宋体" charset="0"/>
                <a:ea typeface="宋体" charset="0"/>
                <a:sym typeface="+mn-ea"/>
              </a:rPr>
              <a:t>以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Map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形式返回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api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分组信息；</a:t>
            </a:r>
          </a:p>
          <a:p>
            <a:pPr>
              <a:lnSpc>
                <a:spcPts val="3060"/>
              </a:lnSpc>
            </a:pPr>
            <a:r>
              <a:rPr lang="en-US" altLang="zh-CN" dirty="0">
                <a:latin typeface="宋体" charset="0"/>
                <a:ea typeface="宋体" charset="0"/>
                <a:sym typeface="+mn-ea"/>
              </a:rPr>
              <a:t>6)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、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/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docsApi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/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beanFieldsMap</a:t>
            </a:r>
            <a:endParaRPr lang="en-US" altLang="zh-CN" dirty="0">
              <a:latin typeface="宋体" charset="0"/>
              <a:ea typeface="宋体" charset="0"/>
              <a:sym typeface="+mn-ea"/>
            </a:endParaRPr>
          </a:p>
          <a:p>
            <a:pPr>
              <a:lnSpc>
                <a:spcPts val="3060"/>
              </a:lnSpc>
            </a:pPr>
            <a:r>
              <a:rPr lang="zh-CN" altLang="en-US" dirty="0">
                <a:latin typeface="宋体" charset="0"/>
                <a:ea typeface="宋体" charset="0"/>
                <a:sym typeface="+mn-ea"/>
              </a:rPr>
              <a:t>返回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vo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对象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bean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字段信息；</a:t>
            </a:r>
          </a:p>
          <a:p>
            <a:pPr>
              <a:lnSpc>
                <a:spcPts val="3060"/>
              </a:lnSpc>
            </a:pPr>
            <a:r>
              <a:rPr lang="en-US" altLang="zh-CN" dirty="0">
                <a:latin typeface="宋体" charset="0"/>
                <a:ea typeface="宋体" charset="0"/>
                <a:sym typeface="+mn-ea"/>
              </a:rPr>
              <a:t>7)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、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/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docsApi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/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apiInfo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/{id}</a:t>
            </a:r>
          </a:p>
          <a:p>
            <a:pPr>
              <a:lnSpc>
                <a:spcPts val="3060"/>
              </a:lnSpc>
            </a:pPr>
            <a:r>
              <a:rPr lang="zh-CN" altLang="en-US" dirty="0">
                <a:latin typeface="宋体" charset="0"/>
                <a:ea typeface="宋体" charset="0"/>
                <a:sym typeface="+mn-ea"/>
              </a:rPr>
              <a:t>根据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api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 id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获取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api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详细信息；</a:t>
            </a:r>
          </a:p>
          <a:p>
            <a:pPr>
              <a:lnSpc>
                <a:spcPts val="3060"/>
              </a:lnSpc>
            </a:pPr>
            <a:r>
              <a:rPr lang="en-US" altLang="zh-CN" dirty="0">
                <a:latin typeface="宋体" charset="0"/>
                <a:ea typeface="宋体" charset="0"/>
                <a:sym typeface="+mn-ea"/>
              </a:rPr>
              <a:t>8)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、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/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docsApi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/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apiRetExamples</a:t>
            </a:r>
            <a:endParaRPr lang="en-US" altLang="zh-CN" dirty="0">
              <a:latin typeface="宋体" charset="0"/>
              <a:ea typeface="宋体" charset="0"/>
              <a:sym typeface="+mn-ea"/>
            </a:endParaRPr>
          </a:p>
          <a:p>
            <a:pPr>
              <a:lnSpc>
                <a:spcPts val="3060"/>
              </a:lnSpc>
            </a:pPr>
            <a:r>
              <a:rPr lang="zh-CN" altLang="en-US" dirty="0">
                <a:latin typeface="宋体" charset="0"/>
                <a:ea typeface="宋体" charset="0"/>
                <a:sym typeface="+mn-ea"/>
              </a:rPr>
              <a:t>以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Map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形式返回所有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api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返回数据样例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(key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为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"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exampleId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"+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apiId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)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；</a:t>
            </a:r>
          </a:p>
          <a:p>
            <a:pPr>
              <a:lnSpc>
                <a:spcPts val="3060"/>
              </a:lnSpc>
            </a:pPr>
            <a:r>
              <a:rPr lang="en-US" altLang="zh-CN" dirty="0">
                <a:latin typeface="宋体" charset="0"/>
                <a:ea typeface="宋体" charset="0"/>
                <a:sym typeface="+mn-ea"/>
              </a:rPr>
              <a:t>9)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、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/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docsApi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/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simulateRequest</a:t>
            </a:r>
            <a:endParaRPr lang="en-US" altLang="zh-CN" dirty="0">
              <a:latin typeface="宋体" charset="0"/>
              <a:ea typeface="宋体" charset="0"/>
              <a:sym typeface="+mn-ea"/>
            </a:endParaRPr>
          </a:p>
          <a:p>
            <a:pPr>
              <a:lnSpc>
                <a:spcPts val="3060"/>
              </a:lnSpc>
            </a:pPr>
            <a:r>
              <a:rPr lang="zh-CN" altLang="en-US" dirty="0">
                <a:latin typeface="宋体" charset="0"/>
                <a:ea typeface="宋体" charset="0"/>
              </a:rPr>
              <a:t>此接口用于模拟发起请求；</a:t>
            </a:r>
          </a:p>
          <a:p>
            <a:pPr>
              <a:lnSpc>
                <a:spcPts val="3060"/>
              </a:lnSpc>
            </a:pPr>
            <a:r>
              <a:rPr lang="en-US" altLang="zh-CN" dirty="0">
                <a:latin typeface="宋体" charset="0"/>
                <a:ea typeface="宋体" charset="0"/>
                <a:sym typeface="+mn-ea"/>
              </a:rPr>
              <a:t>10)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、/apis 根据标题、作者、URI查询Api</a:t>
            </a:r>
            <a:endParaRPr lang="zh-CN" altLang="en-US" dirty="0"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7200" y="7620"/>
            <a:ext cx="5948680" cy="4617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6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、通用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UI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与项目分离展示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宋体" charset="0"/>
                <a:ea typeface="宋体" charset="0"/>
                <a:sym typeface="+mn-ea"/>
              </a:rPr>
              <a:t>    </a:t>
            </a:r>
            <a:r>
              <a:rPr lang="en-US" altLang="zh-CN" sz="1800" dirty="0" err="1">
                <a:latin typeface="宋体" charset="0"/>
                <a:ea typeface="宋体" charset="0"/>
                <a:sym typeface="+mn-ea"/>
              </a:rPr>
              <a:t>服务在线文档化工具提供通用的UI渲染展示</a:t>
            </a:r>
            <a:r>
              <a:rPr lang="en-US" altLang="zh-CN" sz="1800" dirty="0">
                <a:latin typeface="宋体" charset="0"/>
                <a:ea typeface="宋体" charset="0"/>
                <a:sym typeface="+mn-ea"/>
              </a:rPr>
              <a:t>(</a:t>
            </a:r>
            <a:r>
              <a:rPr lang="en-US" altLang="zh-CN" sz="1800" dirty="0" err="1">
                <a:latin typeface="宋体" charset="0"/>
                <a:ea typeface="宋体" charset="0"/>
                <a:sym typeface="+mn-ea"/>
              </a:rPr>
              <a:t>个性化的展示由开发人员自行组织</a:t>
            </a:r>
            <a:r>
              <a:rPr lang="en-US" altLang="zh-CN" sz="1800" dirty="0">
                <a:latin typeface="宋体" charset="0"/>
                <a:ea typeface="宋体" charset="0"/>
                <a:sym typeface="+mn-ea"/>
              </a:rPr>
              <a:t>)。</a:t>
            </a:r>
            <a:r>
              <a:rPr lang="zh-CN" altLang="en-US" sz="1800" dirty="0">
                <a:latin typeface="宋体" charset="0"/>
                <a:ea typeface="宋体" charset="0"/>
                <a:sym typeface="+mn-ea"/>
              </a:rPr>
              <a:t>静态资源存放位置如右图</a:t>
            </a:r>
            <a:r>
              <a:rPr lang="en-US" altLang="zh-CN" sz="1800" dirty="0">
                <a:latin typeface="宋体" charset="0"/>
                <a:ea typeface="宋体" charset="0"/>
                <a:sym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宋体" charset="0"/>
                <a:ea typeface="宋体" charset="0"/>
                <a:sym typeface="+mn-ea"/>
              </a:rPr>
              <a:t>用户可以把</a:t>
            </a:r>
            <a:r>
              <a:rPr lang="en-US" altLang="zh-CN" sz="1800" dirty="0" err="1">
                <a:latin typeface="宋体" charset="0"/>
                <a:ea typeface="宋体" charset="0"/>
                <a:sym typeface="+mn-ea"/>
              </a:rPr>
              <a:t>api</a:t>
            </a:r>
            <a:r>
              <a:rPr lang="en-US" altLang="zh-CN" sz="1800" dirty="0">
                <a:latin typeface="宋体" charset="0"/>
                <a:ea typeface="宋体" charset="0"/>
                <a:sym typeface="+mn-ea"/>
              </a:rPr>
              <a:t>-docs</a:t>
            </a:r>
            <a:r>
              <a:rPr lang="zh-CN" altLang="en-US" sz="1800" dirty="0">
                <a:latin typeface="宋体" charset="0"/>
                <a:ea typeface="宋体" charset="0"/>
                <a:sym typeface="+mn-ea"/>
              </a:rPr>
              <a:t>目录拷贝至任意位置，浏览器打开</a:t>
            </a:r>
            <a:r>
              <a:rPr lang="en-US" altLang="zh-CN" sz="1800" dirty="0">
                <a:latin typeface="宋体" charset="0"/>
                <a:ea typeface="宋体" charset="0"/>
                <a:sym typeface="+mn-ea"/>
              </a:rPr>
              <a:t>api-docs.html</a:t>
            </a:r>
            <a:r>
              <a:rPr lang="zh-CN" altLang="en-US" sz="1800" dirty="0">
                <a:latin typeface="宋体" charset="0"/>
                <a:ea typeface="宋体" charset="0"/>
                <a:sym typeface="+mn-ea"/>
              </a:rPr>
              <a:t>文件即可正常访问。浏览器访问之前保证</a:t>
            </a:r>
            <a:r>
              <a:rPr lang="en-US" altLang="zh-CN" sz="1800" dirty="0" err="1">
                <a:latin typeface="宋体" charset="0"/>
                <a:ea typeface="宋体" charset="0"/>
                <a:sym typeface="+mn-ea"/>
              </a:rPr>
              <a:t>api</a:t>
            </a:r>
            <a:r>
              <a:rPr lang="zh-CN" altLang="en-US" sz="1800" dirty="0">
                <a:latin typeface="宋体" charset="0"/>
                <a:ea typeface="宋体" charset="0"/>
                <a:sym typeface="+mn-ea"/>
              </a:rPr>
              <a:t>服务接口</a:t>
            </a:r>
            <a:r>
              <a:rPr lang="en-US" altLang="zh-CN" sz="1800" dirty="0">
                <a:latin typeface="宋体" charset="0"/>
                <a:ea typeface="宋体" charset="0"/>
                <a:sym typeface="+mn-ea"/>
              </a:rPr>
              <a:t>URL</a:t>
            </a:r>
            <a:r>
              <a:rPr lang="zh-CN" altLang="en-US" sz="1800" dirty="0">
                <a:latin typeface="宋体" charset="0"/>
                <a:ea typeface="宋体" charset="0"/>
                <a:sym typeface="+mn-ea"/>
              </a:rPr>
              <a:t>正确性，编辑器</a:t>
            </a:r>
            <a:r>
              <a:rPr lang="zh-CN" altLang="en-US" sz="1800" dirty="0" smtClean="0">
                <a:latin typeface="宋体" charset="0"/>
                <a:ea typeface="宋体" charset="0"/>
                <a:sym typeface="+mn-ea"/>
              </a:rPr>
              <a:t>打开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api.docs.url.js</a:t>
            </a:r>
            <a:r>
              <a:rPr lang="zh-CN" altLang="en-US" sz="1800" dirty="0" smtClean="0">
                <a:latin typeface="宋体" charset="0"/>
                <a:ea typeface="宋体" charset="0"/>
                <a:sym typeface="+mn-ea"/>
              </a:rPr>
              <a:t>修改</a:t>
            </a:r>
            <a:r>
              <a:rPr lang="zh-CN" altLang="en-US" sz="1800" dirty="0">
                <a:latin typeface="宋体" charset="0"/>
                <a:ea typeface="宋体" charset="0"/>
                <a:sym typeface="+mn-ea"/>
              </a:rPr>
              <a:t>如下位置即可。</a:t>
            </a:r>
            <a:endParaRPr lang="en-US" altLang="zh-CN" sz="1800" dirty="0">
              <a:latin typeface="宋体" charset="0"/>
              <a:ea typeface="宋体" charset="0"/>
              <a:sym typeface="+mn-ea"/>
            </a:endParaRPr>
          </a:p>
          <a:p>
            <a:pPr>
              <a:lnSpc>
                <a:spcPct val="150000"/>
              </a:lnSpc>
            </a:pPr>
            <a:endParaRPr dirty="0">
              <a:latin typeface="宋体" charset="0"/>
              <a:ea typeface="宋体" charset="0"/>
            </a:endParaRPr>
          </a:p>
          <a:p>
            <a:pPr>
              <a:lnSpc>
                <a:spcPct val="150000"/>
              </a:lnSpc>
            </a:pPr>
            <a:endParaRPr lang="zh-CN" sz="1600" dirty="0">
              <a:latin typeface="宋体" charset="0"/>
              <a:ea typeface="宋体" charset="0"/>
            </a:endParaRPr>
          </a:p>
          <a:p>
            <a:pPr>
              <a:lnSpc>
                <a:spcPct val="150000"/>
              </a:lnSpc>
            </a:pPr>
            <a:r>
              <a:rPr lang="zh-CN" sz="1600" b="1" dirty="0">
                <a:solidFill>
                  <a:srgbClr val="FF0000"/>
                </a:solidFill>
                <a:latin typeface="宋体" charset="0"/>
                <a:ea typeface="宋体" charset="0"/>
              </a:rPr>
              <a:t>注意</a:t>
            </a:r>
            <a:r>
              <a:rPr lang="en-US" altLang="zh-CN" sz="1600" b="1" dirty="0">
                <a:solidFill>
                  <a:srgbClr val="FF0000"/>
                </a:solidFill>
                <a:latin typeface="宋体" charset="0"/>
                <a:ea typeface="宋体" charset="0"/>
              </a:rPr>
              <a:t>:</a:t>
            </a:r>
            <a:r>
              <a:rPr lang="zh-CN" altLang="en-US" sz="1600" dirty="0">
                <a:latin typeface="宋体" charset="0"/>
                <a:ea typeface="宋体" charset="0"/>
              </a:rPr>
              <a:t>如果</a:t>
            </a:r>
            <a:r>
              <a:rPr lang="en-US" altLang="zh-CN" sz="1600" dirty="0">
                <a:latin typeface="宋体" charset="0"/>
                <a:ea typeface="宋体" charset="0"/>
              </a:rPr>
              <a:t>UI</a:t>
            </a:r>
            <a:r>
              <a:rPr lang="zh-CN" altLang="en-US" sz="1600" dirty="0">
                <a:latin typeface="宋体" charset="0"/>
                <a:ea typeface="宋体" charset="0"/>
              </a:rPr>
              <a:t>与工程没放在一起考虑接口跨域问题。</a:t>
            </a:r>
            <a:r>
              <a:rPr lang="en-US" altLang="zh-CN" sz="1600" dirty="0" err="1">
                <a:latin typeface="宋体" charset="0"/>
                <a:ea typeface="宋体" charset="0"/>
              </a:rPr>
              <a:t>springMVC</a:t>
            </a:r>
            <a:r>
              <a:rPr lang="zh-CN" altLang="en-US" sz="1600" dirty="0">
                <a:latin typeface="宋体" charset="0"/>
                <a:ea typeface="宋体" charset="0"/>
              </a:rPr>
              <a:t>可通过@CrossOrigin或者设置请求的</a:t>
            </a:r>
            <a:r>
              <a:rPr lang="en-US" altLang="zh-CN" sz="1600" dirty="0">
                <a:latin typeface="宋体" charset="0"/>
                <a:ea typeface="宋体" charset="0"/>
              </a:rPr>
              <a:t>response</a:t>
            </a:r>
            <a:r>
              <a:rPr lang="zh-CN" altLang="en-US" sz="1600" dirty="0">
                <a:latin typeface="宋体" charset="0"/>
                <a:ea typeface="宋体" charset="0"/>
              </a:rPr>
              <a:t>的</a:t>
            </a:r>
            <a:r>
              <a:rPr lang="en-US" altLang="zh-CN" sz="1600" dirty="0">
                <a:latin typeface="宋体" charset="0"/>
                <a:ea typeface="宋体" charset="0"/>
              </a:rPr>
              <a:t>header</a:t>
            </a:r>
            <a:r>
              <a:rPr lang="zh-CN" altLang="en-US" sz="1600" dirty="0">
                <a:latin typeface="宋体" charset="0"/>
                <a:ea typeface="宋体" charset="0"/>
              </a:rPr>
              <a:t>信息解决。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13405"/>
            <a:ext cx="7090410" cy="6572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171" y="7620"/>
            <a:ext cx="2068830" cy="5135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2920" y="383540"/>
            <a:ext cx="8242300" cy="434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charset="0"/>
                <a:ea typeface="微软雅黑" charset="0"/>
              </a:rPr>
              <a:t>1</a:t>
            </a:r>
            <a:r>
              <a:rPr lang="zh-CN" altLang="en-US" sz="2400">
                <a:latin typeface="微软雅黑" charset="0"/>
                <a:ea typeface="微软雅黑" charset="0"/>
              </a:rPr>
              <a:t>、背景说明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宋体" charset="0"/>
                <a:ea typeface="宋体" charset="0"/>
              </a:rPr>
              <a:t>     </a:t>
            </a:r>
            <a:r>
              <a:rPr lang="zh-CN" altLang="en-US">
                <a:latin typeface="宋体" charset="0"/>
                <a:ea typeface="宋体" charset="0"/>
              </a:rPr>
              <a:t>在传统项目的</a:t>
            </a:r>
            <a:r>
              <a:rPr lang="en-US" altLang="zh-CN">
                <a:latin typeface="宋体" charset="0"/>
                <a:ea typeface="宋体" charset="0"/>
              </a:rPr>
              <a:t>API</a:t>
            </a:r>
            <a:r>
              <a:rPr lang="zh-CN" altLang="en-US">
                <a:latin typeface="宋体" charset="0"/>
                <a:ea typeface="宋体" charset="0"/>
              </a:rPr>
              <a:t>开发中，接口文档的维护一般需要面临以下两个问题：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宋体" charset="0"/>
                <a:ea typeface="宋体" charset="0"/>
              </a:rPr>
              <a:t>(1)</a:t>
            </a:r>
            <a:r>
              <a:rPr lang="zh-CN" altLang="en-US">
                <a:latin typeface="宋体" charset="0"/>
                <a:ea typeface="宋体" charset="0"/>
              </a:rPr>
              <a:t>、接口定义、修改、升级等问题；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宋体" charset="0"/>
                <a:ea typeface="宋体" charset="0"/>
              </a:rPr>
              <a:t>     相对开发人员而言，采用写代码方式来展现</a:t>
            </a:r>
            <a:r>
              <a:rPr lang="en-US" altLang="zh-CN">
                <a:latin typeface="宋体" charset="0"/>
                <a:ea typeface="宋体" charset="0"/>
              </a:rPr>
              <a:t>API</a:t>
            </a:r>
            <a:r>
              <a:rPr lang="zh-CN" altLang="en-US">
                <a:latin typeface="宋体" charset="0"/>
                <a:ea typeface="宋体" charset="0"/>
              </a:rPr>
              <a:t>接口定义说明更能满足程序员的喜好；而通过文档的修修改改总显得麻烦耗时；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宋体" charset="0"/>
                <a:ea typeface="宋体" charset="0"/>
              </a:rPr>
              <a:t>(2)</a:t>
            </a:r>
            <a:r>
              <a:rPr lang="zh-CN" altLang="en-US">
                <a:latin typeface="宋体" charset="0"/>
                <a:ea typeface="宋体" charset="0"/>
              </a:rPr>
              <a:t>、其他</a:t>
            </a:r>
            <a:r>
              <a:rPr lang="en-US" altLang="zh-CN">
                <a:latin typeface="宋体" charset="0"/>
                <a:ea typeface="宋体" charset="0"/>
              </a:rPr>
              <a:t>App</a:t>
            </a:r>
            <a:r>
              <a:rPr lang="zh-CN" altLang="en-US">
                <a:latin typeface="宋体" charset="0"/>
                <a:ea typeface="宋体" charset="0"/>
              </a:rPr>
              <a:t>端、前端开发人员同步</a:t>
            </a:r>
            <a:r>
              <a:rPr lang="en-US" altLang="zh-CN">
                <a:latin typeface="宋体" charset="0"/>
                <a:ea typeface="宋体" charset="0"/>
              </a:rPr>
              <a:t>API</a:t>
            </a:r>
            <a:r>
              <a:rPr lang="zh-CN" altLang="en-US">
                <a:latin typeface="宋体" charset="0"/>
                <a:ea typeface="宋体" charset="0"/>
              </a:rPr>
              <a:t>接口文档问题；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宋体" charset="0"/>
                <a:ea typeface="宋体" charset="0"/>
              </a:rPr>
              <a:t>     接口文档的变更一般都需要通过给</a:t>
            </a:r>
            <a:r>
              <a:rPr lang="en-US" altLang="zh-CN">
                <a:latin typeface="宋体" charset="0"/>
                <a:ea typeface="宋体" charset="0"/>
              </a:rPr>
              <a:t>App</a:t>
            </a:r>
            <a:r>
              <a:rPr lang="zh-CN" altLang="en-US">
                <a:latin typeface="宋体" charset="0"/>
                <a:ea typeface="宋体" charset="0"/>
              </a:rPr>
              <a:t>端同学的，这样也带来了很多不便，在用在线</a:t>
            </a:r>
            <a:r>
              <a:rPr lang="en-US" altLang="zh-CN">
                <a:latin typeface="宋体" charset="0"/>
                <a:ea typeface="宋体" charset="0"/>
              </a:rPr>
              <a:t>API Docs</a:t>
            </a:r>
            <a:r>
              <a:rPr lang="zh-CN" altLang="en-US">
                <a:latin typeface="宋体" charset="0"/>
                <a:ea typeface="宋体" charset="0"/>
              </a:rPr>
              <a:t>方式能够维护一份接口文档，大家看到的是同一份，有效避免的版本不一致问题。</a:t>
            </a:r>
          </a:p>
          <a:p>
            <a:pPr>
              <a:lnSpc>
                <a:spcPct val="150000"/>
              </a:lnSpc>
            </a:pPr>
            <a:endParaRPr lang="en-US" altLang="zh-CN"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/>
          <p:nvPr/>
        </p:nvSpPr>
        <p:spPr>
          <a:xfrm>
            <a:off x="226419" y="1415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kumimoji="1"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2711797" y="141492"/>
            <a:ext cx="4033248" cy="430141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lvl="0" indent="-571500">
              <a:buFont typeface="+mj-ea"/>
              <a:buAutoNum type="ea1JpnChsDbPeriod"/>
              <a:defRPr/>
            </a:pPr>
            <a:r>
              <a:rPr lang="zh-CN" altLang="en-US" sz="2800" kern="0" spc="400" dirty="0">
                <a:solidFill>
                  <a:srgbClr val="000000"/>
                </a:solidFill>
              </a:rPr>
              <a:t>背景</a:t>
            </a:r>
          </a:p>
          <a:p>
            <a:pPr marL="571500" indent="-571500">
              <a:buFont typeface="+mj-ea"/>
              <a:buAutoNum type="ea1JpnChsDbPeriod"/>
              <a:defRPr/>
            </a:pPr>
            <a:r>
              <a:rPr lang="zh-CN" altLang="en-US" sz="2800" kern="0" spc="400" dirty="0" smtClean="0">
                <a:solidFill>
                  <a:srgbClr val="000000"/>
                </a:solidFill>
              </a:rPr>
              <a:t>实现原理</a:t>
            </a:r>
          </a:p>
          <a:p>
            <a:pPr marL="571500" indent="-571500">
              <a:buFont typeface="+mj-ea"/>
              <a:buAutoNum type="ea1JpnChsDbPeriod"/>
              <a:defRPr/>
            </a:pPr>
            <a:r>
              <a:rPr lang="en-US" altLang="zh-CN" sz="2800" kern="0" spc="400" dirty="0" smtClean="0">
                <a:solidFill>
                  <a:srgbClr val="000000"/>
                </a:solidFill>
              </a:rPr>
              <a:t>API Docs</a:t>
            </a:r>
            <a:r>
              <a:rPr lang="zh-CN" altLang="en-US" sz="2800" kern="0" spc="400" dirty="0" smtClean="0">
                <a:solidFill>
                  <a:srgbClr val="000000"/>
                </a:solidFill>
              </a:rPr>
              <a:t>使用</a:t>
            </a:r>
            <a:endParaRPr lang="en-US" altLang="zh-CN" sz="2800" kern="0" spc="400" dirty="0" smtClean="0">
              <a:solidFill>
                <a:srgbClr val="000000"/>
              </a:solidFill>
            </a:endParaRPr>
          </a:p>
          <a:p>
            <a:pPr marL="571500" indent="-571500">
              <a:buFont typeface="+mj-ea"/>
              <a:buAutoNum type="ea1JpnChsDbPeriod"/>
              <a:defRPr/>
            </a:pPr>
            <a:r>
              <a:rPr lang="en-US" altLang="zh-CN" sz="2800" b="1" kern="0" spc="400" dirty="0" smtClean="0">
                <a:solidFill>
                  <a:srgbClr val="000000"/>
                </a:solidFill>
              </a:rPr>
              <a:t>API </a:t>
            </a:r>
            <a:r>
              <a:rPr lang="en-US" altLang="zh-CN" sz="2800" b="1" kern="0" spc="400" dirty="0">
                <a:solidFill>
                  <a:srgbClr val="000000"/>
                </a:solidFill>
              </a:rPr>
              <a:t>Mock</a:t>
            </a:r>
            <a:r>
              <a:rPr lang="zh-CN" altLang="en-US" sz="2800" b="1" kern="0" spc="400" dirty="0">
                <a:solidFill>
                  <a:srgbClr val="000000"/>
                </a:solidFill>
              </a:rPr>
              <a:t>配置</a:t>
            </a:r>
          </a:p>
          <a:p>
            <a:pPr marL="571500" indent="-571500">
              <a:buFont typeface="+mj-ea"/>
              <a:buAutoNum type="ea1JpnChsDbPeriod"/>
              <a:defRPr/>
            </a:pPr>
            <a:r>
              <a:rPr lang="zh-CN" altLang="en-US" sz="2800" kern="0" spc="400" dirty="0">
                <a:solidFill>
                  <a:srgbClr val="000000"/>
                </a:solidFill>
              </a:rPr>
              <a:t>使用案例</a:t>
            </a:r>
          </a:p>
          <a:p>
            <a:pPr marL="571500" indent="-571500">
              <a:buFont typeface="+mj-ea"/>
              <a:buAutoNum type="ea1JpnChsDbPeriod"/>
              <a:defRPr/>
            </a:pPr>
            <a:r>
              <a:rPr lang="zh-CN" altLang="zh-CN" sz="2800" kern="0" spc="400" dirty="0" smtClean="0">
                <a:solidFill>
                  <a:srgbClr val="000000"/>
                </a:solidFill>
              </a:rPr>
              <a:t>未来计划</a:t>
            </a:r>
            <a:endParaRPr lang="en-US" altLang="zh-CN" sz="2800" kern="0" spc="4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9235" y="-97790"/>
            <a:ext cx="8743950" cy="5212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charset="0"/>
                <a:ea typeface="微软雅黑" charset="0"/>
              </a:rPr>
              <a:t>1、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API Mock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配置介绍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latin typeface="宋体" charset="0"/>
                <a:ea typeface="宋体" charset="0"/>
              </a:rPr>
              <a:t>    </a:t>
            </a:r>
            <a:r>
              <a:rPr lang="zh-CN" altLang="en-US" sz="2000" dirty="0">
                <a:latin typeface="宋体" charset="0"/>
                <a:ea typeface="宋体" charset="0"/>
              </a:rPr>
              <a:t>在前后端分离或依赖第三方服务的场景下，如果服务提供方的服务没有就绪势必影响依赖方开发调试。基于此种情况服务文档在线化工具提供</a:t>
            </a:r>
            <a:r>
              <a:rPr lang="en-US" altLang="zh-CN" sz="2000" dirty="0" err="1">
                <a:latin typeface="宋体" charset="0"/>
                <a:ea typeface="宋体" charset="0"/>
              </a:rPr>
              <a:t>Api</a:t>
            </a:r>
            <a:r>
              <a:rPr lang="en-US" altLang="zh-CN" sz="2000" dirty="0">
                <a:latin typeface="宋体" charset="0"/>
                <a:ea typeface="宋体" charset="0"/>
              </a:rPr>
              <a:t> mock</a:t>
            </a:r>
            <a:r>
              <a:rPr lang="zh-CN" altLang="en-US" sz="2000" dirty="0">
                <a:latin typeface="宋体" charset="0"/>
                <a:ea typeface="宋体" charset="0"/>
              </a:rPr>
              <a:t>数据的自定义，以及实现真实</a:t>
            </a:r>
            <a:r>
              <a:rPr lang="en-US" altLang="zh-CN" sz="2000" dirty="0" err="1">
                <a:latin typeface="宋体" charset="0"/>
                <a:ea typeface="宋体" charset="0"/>
              </a:rPr>
              <a:t>Api</a:t>
            </a:r>
            <a:r>
              <a:rPr lang="zh-CN" altLang="en-US" sz="2000" dirty="0">
                <a:latin typeface="宋体" charset="0"/>
                <a:ea typeface="宋体" charset="0"/>
              </a:rPr>
              <a:t>与</a:t>
            </a:r>
            <a:r>
              <a:rPr lang="en-US" altLang="zh-CN" sz="2000" dirty="0">
                <a:latin typeface="宋体" charset="0"/>
                <a:ea typeface="宋体" charset="0"/>
              </a:rPr>
              <a:t>Mock </a:t>
            </a:r>
            <a:r>
              <a:rPr lang="en-US" altLang="zh-CN" sz="2000" dirty="0" err="1">
                <a:latin typeface="宋体" charset="0"/>
                <a:ea typeface="宋体" charset="0"/>
              </a:rPr>
              <a:t>Api</a:t>
            </a:r>
            <a:r>
              <a:rPr lang="zh-CN" altLang="en-US" sz="2000" dirty="0">
                <a:latin typeface="宋体" charset="0"/>
                <a:ea typeface="宋体" charset="0"/>
              </a:rPr>
              <a:t>的切换使用，很大程度上提高了协同开发效率。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宋体" charset="0"/>
                <a:ea typeface="宋体" charset="0"/>
              </a:rPr>
              <a:t>    </a:t>
            </a:r>
            <a:r>
              <a:rPr lang="en-US" altLang="zh-CN" sz="2000" dirty="0">
                <a:latin typeface="宋体" charset="0"/>
                <a:ea typeface="宋体" charset="0"/>
              </a:rPr>
              <a:t>Mock</a:t>
            </a:r>
            <a:r>
              <a:rPr lang="zh-CN" altLang="en-US" sz="2000" dirty="0">
                <a:latin typeface="宋体" charset="0"/>
                <a:ea typeface="宋体" charset="0"/>
              </a:rPr>
              <a:t>数据配置是采用注解方式基于</a:t>
            </a:r>
            <a:r>
              <a:rPr lang="en-US" altLang="zh-CN" sz="2000" dirty="0" err="1">
                <a:latin typeface="宋体" charset="0"/>
                <a:ea typeface="宋体" charset="0"/>
              </a:rPr>
              <a:t>Api</a:t>
            </a:r>
            <a:r>
              <a:rPr lang="zh-CN" altLang="en-US" sz="2000" dirty="0">
                <a:latin typeface="宋体" charset="0"/>
                <a:ea typeface="宋体" charset="0"/>
              </a:rPr>
              <a:t>响应</a:t>
            </a:r>
            <a:r>
              <a:rPr lang="en-US" altLang="zh-CN" sz="2000" dirty="0">
                <a:latin typeface="宋体" charset="0"/>
                <a:ea typeface="宋体" charset="0"/>
              </a:rPr>
              <a:t>Vo</a:t>
            </a:r>
            <a:r>
              <a:rPr lang="zh-CN" altLang="en-US" sz="2000" dirty="0">
                <a:latin typeface="宋体" charset="0"/>
                <a:ea typeface="宋体" charset="0"/>
              </a:rPr>
              <a:t>字段基本的数据类型进行自定义配置，主要包括以下三大类：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宋体" charset="0"/>
                <a:ea typeface="宋体" charset="0"/>
              </a:rPr>
              <a:t>    </a:t>
            </a:r>
            <a:r>
              <a:rPr lang="en-US" altLang="zh-CN" sz="2000" dirty="0" smtClean="0">
                <a:latin typeface="宋体" charset="0"/>
                <a:ea typeface="宋体" charset="0"/>
              </a:rPr>
              <a:t>1)</a:t>
            </a:r>
            <a:r>
              <a:rPr lang="zh-CN" altLang="en-US" sz="2000" dirty="0" smtClean="0">
                <a:latin typeface="宋体" charset="0"/>
                <a:ea typeface="宋体" charset="0"/>
              </a:rPr>
              <a:t>、</a:t>
            </a:r>
            <a:r>
              <a:rPr lang="zh-CN" altLang="en-US" sz="2000" dirty="0">
                <a:latin typeface="宋体" charset="0"/>
                <a:ea typeface="宋体" charset="0"/>
              </a:rPr>
              <a:t>数据类型：</a:t>
            </a:r>
            <a:r>
              <a:rPr lang="en-US" altLang="zh-CN" sz="2000" dirty="0" err="1">
                <a:latin typeface="宋体" charset="0"/>
                <a:ea typeface="宋体" charset="0"/>
              </a:rPr>
              <a:t>boolean</a:t>
            </a:r>
            <a:r>
              <a:rPr lang="zh-CN" altLang="en-US" sz="2000" dirty="0">
                <a:latin typeface="宋体" charset="0"/>
                <a:ea typeface="宋体" charset="0"/>
              </a:rPr>
              <a:t>、</a:t>
            </a:r>
            <a:r>
              <a:rPr lang="en-US" altLang="zh-CN" sz="2000" dirty="0">
                <a:latin typeface="宋体" charset="0"/>
                <a:ea typeface="宋体" charset="0"/>
              </a:rPr>
              <a:t>byte</a:t>
            </a:r>
            <a:r>
              <a:rPr lang="zh-CN" altLang="en-US" sz="2000" dirty="0">
                <a:latin typeface="宋体" charset="0"/>
                <a:ea typeface="宋体" charset="0"/>
              </a:rPr>
              <a:t>、</a:t>
            </a:r>
            <a:r>
              <a:rPr lang="en-US" altLang="zh-CN" sz="2000" dirty="0" err="1">
                <a:latin typeface="宋体" charset="0"/>
                <a:ea typeface="宋体" charset="0"/>
              </a:rPr>
              <a:t>int</a:t>
            </a:r>
            <a:r>
              <a:rPr lang="zh-CN" altLang="en-US" sz="2000" dirty="0">
                <a:latin typeface="宋体" charset="0"/>
                <a:ea typeface="宋体" charset="0"/>
              </a:rPr>
              <a:t>、</a:t>
            </a:r>
            <a:r>
              <a:rPr lang="en-US" altLang="zh-CN" sz="2000" dirty="0">
                <a:latin typeface="宋体" charset="0"/>
                <a:ea typeface="宋体" charset="0"/>
              </a:rPr>
              <a:t>float</a:t>
            </a:r>
            <a:r>
              <a:rPr lang="zh-CN" altLang="en-US" sz="2000" dirty="0">
                <a:latin typeface="宋体" charset="0"/>
                <a:ea typeface="宋体" charset="0"/>
              </a:rPr>
              <a:t>、</a:t>
            </a:r>
            <a:r>
              <a:rPr lang="en-US" altLang="zh-CN" sz="2000" dirty="0">
                <a:latin typeface="宋体" charset="0"/>
                <a:ea typeface="宋体" charset="0"/>
              </a:rPr>
              <a:t>double</a:t>
            </a:r>
            <a:r>
              <a:rPr lang="zh-CN" altLang="en-US" sz="2000" dirty="0">
                <a:latin typeface="宋体" charset="0"/>
                <a:ea typeface="宋体" charset="0"/>
              </a:rPr>
              <a:t>、</a:t>
            </a:r>
            <a:r>
              <a:rPr lang="en-US" altLang="zh-CN" sz="2000" dirty="0">
                <a:latin typeface="宋体" charset="0"/>
                <a:ea typeface="宋体" charset="0"/>
              </a:rPr>
              <a:t>long</a:t>
            </a:r>
            <a:r>
              <a:rPr lang="zh-CN" altLang="en-US" sz="2000" dirty="0">
                <a:latin typeface="宋体" charset="0"/>
                <a:ea typeface="宋体" charset="0"/>
              </a:rPr>
              <a:t>以及对应的包装类；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宋体" charset="0"/>
                <a:ea typeface="宋体" charset="0"/>
              </a:rPr>
              <a:t>支持简单类型、</a:t>
            </a:r>
            <a:r>
              <a:rPr lang="en-US" altLang="zh-CN" sz="2000" dirty="0">
                <a:latin typeface="宋体" charset="0"/>
                <a:ea typeface="宋体" charset="0"/>
              </a:rPr>
              <a:t>List&lt;Xxx&gt;</a:t>
            </a:r>
            <a:r>
              <a:rPr lang="zh-CN" altLang="en-US" sz="2000" dirty="0">
                <a:latin typeface="宋体" charset="0"/>
                <a:ea typeface="宋体" charset="0"/>
              </a:rPr>
              <a:t>、</a:t>
            </a:r>
            <a:r>
              <a:rPr lang="en-US" altLang="zh-CN" sz="2000" dirty="0">
                <a:latin typeface="宋体" charset="0"/>
                <a:ea typeface="宋体" charset="0"/>
              </a:rPr>
              <a:t>xxx[]</a:t>
            </a:r>
            <a:r>
              <a:rPr lang="zh-CN" altLang="en-US" sz="2000" dirty="0">
                <a:latin typeface="宋体" charset="0"/>
                <a:ea typeface="宋体" charset="0"/>
              </a:rPr>
              <a:t>方式配置，可以指定数组类型的长度，或者自定义数据范围等；</a:t>
            </a:r>
            <a:endParaRPr lang="en-US" altLang="zh-CN" dirty="0">
              <a:latin typeface="宋体" charset="0"/>
              <a:ea typeface="宋体" charset="0"/>
              <a:cs typeface="Calibri" pitchFamily="34" charset="0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2095" y="200660"/>
            <a:ext cx="874395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charset="0"/>
                <a:ea typeface="宋体" charset="0"/>
              </a:rPr>
              <a:t>    </a:t>
            </a:r>
            <a:r>
              <a:rPr lang="en-US" altLang="zh-CN" sz="2000" dirty="0" smtClean="0">
                <a:latin typeface="宋体" charset="0"/>
                <a:ea typeface="宋体" charset="0"/>
              </a:rPr>
              <a:t>2)</a:t>
            </a:r>
            <a:r>
              <a:rPr lang="zh-CN" altLang="en-US" sz="2000" dirty="0" smtClean="0">
                <a:latin typeface="宋体" charset="0"/>
                <a:ea typeface="宋体" charset="0"/>
              </a:rPr>
              <a:t>、</a:t>
            </a:r>
            <a:r>
              <a:rPr lang="en-US" altLang="zh-CN" sz="2000" dirty="0">
                <a:latin typeface="宋体" charset="0"/>
                <a:ea typeface="宋体" charset="0"/>
              </a:rPr>
              <a:t>String</a:t>
            </a:r>
            <a:r>
              <a:rPr lang="zh-CN" altLang="en-US" sz="2000" dirty="0">
                <a:latin typeface="宋体" charset="0"/>
                <a:ea typeface="宋体" charset="0"/>
              </a:rPr>
              <a:t>类型：</a:t>
            </a:r>
            <a:r>
              <a:rPr lang="en-US" altLang="zh-CN" sz="2000" dirty="0" err="1">
                <a:latin typeface="宋体" charset="0"/>
                <a:ea typeface="宋体" charset="0"/>
              </a:rPr>
              <a:t>数字字符串</a:t>
            </a:r>
            <a:r>
              <a:rPr lang="zh-CN" altLang="en-US" sz="2000" dirty="0">
                <a:latin typeface="宋体" charset="0"/>
                <a:ea typeface="宋体" charset="0"/>
              </a:rPr>
              <a:t>、</a:t>
            </a:r>
            <a:r>
              <a:rPr lang="en-US" altLang="zh-CN" sz="2000" dirty="0">
                <a:latin typeface="宋体" charset="0"/>
                <a:ea typeface="宋体" charset="0"/>
              </a:rPr>
              <a:t>52大小写英文字符串</a:t>
            </a:r>
            <a:r>
              <a:rPr lang="zh-CN" altLang="en-US" sz="2000" dirty="0">
                <a:latin typeface="宋体" charset="0"/>
                <a:ea typeface="宋体" charset="0"/>
              </a:rPr>
              <a:t>、</a:t>
            </a:r>
            <a:r>
              <a:rPr lang="en-US" altLang="zh-CN" sz="2000" dirty="0">
                <a:latin typeface="宋体" charset="0"/>
                <a:ea typeface="宋体" charset="0"/>
              </a:rPr>
              <a:t>52大小写英文字符串(</a:t>
            </a:r>
            <a:r>
              <a:rPr lang="en-US" altLang="zh-CN" sz="2000" dirty="0" err="1">
                <a:latin typeface="宋体" charset="0"/>
                <a:ea typeface="宋体" charset="0"/>
              </a:rPr>
              <a:t>大写</a:t>
            </a:r>
            <a:r>
              <a:rPr lang="en-US" altLang="zh-CN" sz="2000" dirty="0">
                <a:latin typeface="宋体" charset="0"/>
                <a:ea typeface="宋体" charset="0"/>
              </a:rPr>
              <a:t>)</a:t>
            </a:r>
            <a:r>
              <a:rPr lang="zh-CN" altLang="en-US" sz="2000" dirty="0">
                <a:latin typeface="宋体" charset="0"/>
                <a:ea typeface="宋体" charset="0"/>
              </a:rPr>
              <a:t>、</a:t>
            </a:r>
            <a:r>
              <a:rPr lang="en-US" altLang="zh-CN" sz="2000" dirty="0">
                <a:latin typeface="宋体" charset="0"/>
                <a:ea typeface="宋体" charset="0"/>
              </a:rPr>
              <a:t>52大小写英文字符串(</a:t>
            </a:r>
            <a:r>
              <a:rPr lang="en-US" altLang="zh-CN" sz="2000" dirty="0" err="1">
                <a:latin typeface="宋体" charset="0"/>
                <a:ea typeface="宋体" charset="0"/>
              </a:rPr>
              <a:t>小写</a:t>
            </a:r>
            <a:r>
              <a:rPr lang="en-US" altLang="zh-CN" sz="2000" dirty="0">
                <a:latin typeface="宋体" charset="0"/>
                <a:ea typeface="宋体" charset="0"/>
              </a:rPr>
              <a:t>)</a:t>
            </a:r>
            <a:r>
              <a:rPr lang="zh-CN" altLang="en-US" sz="2000" dirty="0">
                <a:latin typeface="宋体" charset="0"/>
                <a:ea typeface="宋体" charset="0"/>
              </a:rPr>
              <a:t>、</a:t>
            </a:r>
            <a:r>
              <a:rPr lang="en-US" altLang="zh-CN" sz="2000" dirty="0">
                <a:latin typeface="宋体" charset="0"/>
                <a:ea typeface="宋体" charset="0"/>
              </a:rPr>
              <a:t>数字+52英文字符串</a:t>
            </a:r>
            <a:r>
              <a:rPr lang="zh-CN" altLang="en-US" sz="2000" dirty="0">
                <a:latin typeface="宋体" charset="0"/>
                <a:ea typeface="宋体" charset="0"/>
              </a:rPr>
              <a:t>、</a:t>
            </a:r>
            <a:r>
              <a:rPr lang="en-US" altLang="zh-CN" sz="2000" dirty="0" err="1">
                <a:latin typeface="宋体" charset="0"/>
                <a:ea typeface="宋体" charset="0"/>
              </a:rPr>
              <a:t>中文字符串</a:t>
            </a:r>
            <a:r>
              <a:rPr lang="zh-CN" altLang="en-US" sz="2000" dirty="0">
                <a:latin typeface="宋体" charset="0"/>
                <a:ea typeface="宋体" charset="0"/>
              </a:rPr>
              <a:t>等六种类型；</a:t>
            </a:r>
            <a:r>
              <a:rPr lang="zh-CN" altLang="en-US" sz="2000" dirty="0">
                <a:latin typeface="宋体" charset="0"/>
                <a:ea typeface="宋体" charset="0"/>
                <a:sym typeface="+mn-ea"/>
              </a:rPr>
              <a:t>支持简单类型、</a:t>
            </a:r>
            <a:r>
              <a:rPr lang="en-US" altLang="zh-CN" sz="2000" dirty="0">
                <a:latin typeface="宋体" charset="0"/>
                <a:ea typeface="宋体" charset="0"/>
                <a:sym typeface="+mn-ea"/>
              </a:rPr>
              <a:t>List&lt;String&gt;</a:t>
            </a:r>
            <a:r>
              <a:rPr lang="zh-CN" altLang="en-US" sz="2000" dirty="0">
                <a:latin typeface="宋体" charset="0"/>
                <a:ea typeface="宋体" charset="0"/>
                <a:sym typeface="+mn-ea"/>
              </a:rPr>
              <a:t>、</a:t>
            </a:r>
            <a:r>
              <a:rPr lang="en-US" altLang="zh-CN" sz="2000" dirty="0">
                <a:latin typeface="宋体" charset="0"/>
                <a:ea typeface="宋体" charset="0"/>
                <a:sym typeface="+mn-ea"/>
              </a:rPr>
              <a:t>String[]</a:t>
            </a:r>
            <a:r>
              <a:rPr lang="zh-CN" altLang="en-US" sz="2000" dirty="0">
                <a:latin typeface="宋体" charset="0"/>
                <a:ea typeface="宋体" charset="0"/>
                <a:sym typeface="+mn-ea"/>
              </a:rPr>
              <a:t>方式配置，可以指定数组类型的长度，字符串类型或者自定义字符串范围等；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charset="0"/>
                <a:ea typeface="宋体" charset="0"/>
                <a:sym typeface="+mn-ea"/>
              </a:rPr>
              <a:t>    </a:t>
            </a:r>
            <a:r>
              <a:rPr lang="en-US" altLang="zh-CN" sz="2000" dirty="0" smtClean="0">
                <a:latin typeface="宋体" charset="0"/>
                <a:ea typeface="宋体" charset="0"/>
                <a:sym typeface="+mn-ea"/>
              </a:rPr>
              <a:t>3)</a:t>
            </a:r>
            <a:r>
              <a:rPr lang="zh-CN" altLang="en-US" sz="2000" dirty="0" smtClean="0">
                <a:latin typeface="宋体" charset="0"/>
                <a:ea typeface="宋体" charset="0"/>
                <a:sym typeface="+mn-ea"/>
              </a:rPr>
              <a:t>、</a:t>
            </a:r>
            <a:r>
              <a:rPr lang="zh-CN" altLang="en-US" sz="2000" dirty="0">
                <a:latin typeface="宋体" charset="0"/>
                <a:ea typeface="宋体" charset="0"/>
                <a:sym typeface="+mn-ea"/>
              </a:rPr>
              <a:t>其它类型：</a:t>
            </a:r>
            <a:r>
              <a:rPr lang="en-US" altLang="zh-CN" sz="2000" dirty="0" err="1">
                <a:latin typeface="宋体" charset="0"/>
                <a:ea typeface="宋体" charset="0"/>
                <a:sym typeface="+mn-ea"/>
              </a:rPr>
              <a:t>身份证ID</a:t>
            </a:r>
            <a:r>
              <a:rPr lang="zh-CN" altLang="en-US" sz="2000" dirty="0">
                <a:latin typeface="宋体" charset="0"/>
                <a:ea typeface="宋体" charset="0"/>
                <a:sym typeface="+mn-ea"/>
              </a:rPr>
              <a:t>、</a:t>
            </a:r>
            <a:r>
              <a:rPr lang="en-US" altLang="zh-CN" sz="2000" dirty="0" err="1">
                <a:latin typeface="宋体" charset="0"/>
                <a:ea typeface="宋体" charset="0"/>
                <a:sym typeface="+mn-ea"/>
              </a:rPr>
              <a:t>手机号</a:t>
            </a:r>
            <a:r>
              <a:rPr lang="zh-CN" altLang="en-US" sz="2000" dirty="0">
                <a:latin typeface="宋体" charset="0"/>
                <a:ea typeface="宋体" charset="0"/>
                <a:sym typeface="+mn-ea"/>
              </a:rPr>
              <a:t>、</a:t>
            </a:r>
            <a:r>
              <a:rPr lang="en-US" altLang="zh-CN" sz="2000" dirty="0" err="1">
                <a:latin typeface="宋体" charset="0"/>
                <a:ea typeface="宋体" charset="0"/>
                <a:sym typeface="+mn-ea"/>
              </a:rPr>
              <a:t>邮箱</a:t>
            </a:r>
            <a:r>
              <a:rPr lang="zh-CN" altLang="en-US" sz="2000" dirty="0">
                <a:latin typeface="宋体" charset="0"/>
                <a:ea typeface="宋体" charset="0"/>
                <a:sym typeface="+mn-ea"/>
              </a:rPr>
              <a:t>、中文姓名、</a:t>
            </a:r>
            <a:r>
              <a:rPr lang="en-US" altLang="zh-CN" sz="2000" dirty="0" err="1">
                <a:latin typeface="宋体" charset="0"/>
                <a:ea typeface="宋体" charset="0"/>
                <a:sym typeface="+mn-ea"/>
              </a:rPr>
              <a:t>地址</a:t>
            </a:r>
            <a:r>
              <a:rPr lang="zh-CN" altLang="en-US" sz="2000" dirty="0">
                <a:latin typeface="宋体" charset="0"/>
                <a:ea typeface="宋体" charset="0"/>
                <a:sym typeface="+mn-ea"/>
              </a:rPr>
              <a:t>等五种类型；支持简单类型、</a:t>
            </a:r>
            <a:r>
              <a:rPr lang="en-US" altLang="zh-CN" sz="2000" dirty="0">
                <a:latin typeface="宋体" charset="0"/>
                <a:ea typeface="宋体" charset="0"/>
                <a:sym typeface="+mn-ea"/>
              </a:rPr>
              <a:t>List&lt;String&gt;</a:t>
            </a:r>
            <a:r>
              <a:rPr lang="zh-CN" altLang="en-US" sz="2000" dirty="0">
                <a:latin typeface="宋体" charset="0"/>
                <a:ea typeface="宋体" charset="0"/>
                <a:sym typeface="+mn-ea"/>
              </a:rPr>
              <a:t>、</a:t>
            </a:r>
            <a:r>
              <a:rPr lang="en-US" altLang="zh-CN" sz="2000" dirty="0">
                <a:latin typeface="宋体" charset="0"/>
                <a:ea typeface="宋体" charset="0"/>
                <a:sym typeface="+mn-ea"/>
              </a:rPr>
              <a:t>String[]</a:t>
            </a:r>
            <a:r>
              <a:rPr lang="zh-CN" altLang="en-US" sz="2000" dirty="0">
                <a:latin typeface="宋体" charset="0"/>
                <a:ea typeface="宋体" charset="0"/>
                <a:sym typeface="+mn-ea"/>
              </a:rPr>
              <a:t>方式配置，可以指定数组类型的长度，类型或者自定义范围等；</a:t>
            </a:r>
            <a:endParaRPr lang="en-US" altLang="zh-CN" dirty="0">
              <a:latin typeface="宋体" charset="0"/>
              <a:ea typeface="宋体" charset="0"/>
              <a:cs typeface="Calibri" pitchFamily="34" charset="0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9405" y="-66675"/>
            <a:ext cx="8242300" cy="502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charset="0"/>
                <a:ea typeface="微软雅黑" charset="0"/>
              </a:rPr>
              <a:t>2</a:t>
            </a:r>
            <a:r>
              <a:rPr lang="zh-CN" altLang="en-US" sz="2400">
                <a:latin typeface="微软雅黑" charset="0"/>
                <a:ea typeface="微软雅黑" charset="0"/>
              </a:rPr>
              <a:t>、</a:t>
            </a:r>
            <a:r>
              <a:rPr lang="en-US" altLang="zh-CN" sz="2400">
                <a:latin typeface="微软雅黑" charset="0"/>
                <a:ea typeface="微软雅黑" charset="0"/>
              </a:rPr>
              <a:t>Mock</a:t>
            </a:r>
            <a:r>
              <a:rPr lang="zh-CN" altLang="en-US" sz="2400">
                <a:latin typeface="微软雅黑" charset="0"/>
                <a:ea typeface="微软雅黑" charset="0"/>
              </a:rPr>
              <a:t>注解使用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latin typeface="Arial" charset="0"/>
                <a:ea typeface="宋体" charset="0"/>
                <a:cs typeface="Calibri" pitchFamily="34" charset="0"/>
              </a:rPr>
              <a:t>√</a:t>
            </a:r>
            <a:r>
              <a:rPr lang="zh-CN" altLang="en-US">
                <a:latin typeface="Arial" charset="0"/>
                <a:ea typeface="宋体" charset="0"/>
                <a:cs typeface="Calibri" pitchFamily="34" charset="0"/>
              </a:rPr>
              <a:t>@BooleanMock 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宋体" charset="0"/>
                <a:ea typeface="宋体" charset="0"/>
                <a:cs typeface="Calibri" pitchFamily="34" charset="0"/>
              </a:rPr>
              <a:t>boolean类型mock配置；</a:t>
            </a:r>
            <a:endParaRPr lang="zh-CN" altLang="en-US" sz="2000">
              <a:latin typeface="宋体" charset="0"/>
              <a:ea typeface="宋体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Arial" charset="0"/>
                <a:ea typeface="宋体" charset="0"/>
                <a:cs typeface="Calibri" pitchFamily="34" charset="0"/>
                <a:sym typeface="+mn-ea"/>
              </a:rPr>
              <a:t>√@BooleanArrayMock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宋体" charset="0"/>
                <a:ea typeface="宋体" charset="0"/>
                <a:cs typeface="Calibri" pitchFamily="34" charset="0"/>
                <a:sym typeface="+mn-ea"/>
              </a:rPr>
              <a:t>boolean</a:t>
            </a:r>
            <a:r>
              <a:rPr lang="zh-CN" altLang="en-US">
                <a:latin typeface="宋体" charset="0"/>
                <a:ea typeface="宋体" charset="0"/>
                <a:cs typeface="Calibri" pitchFamily="34" charset="0"/>
                <a:sym typeface="+mn-ea"/>
              </a:rPr>
              <a:t>数组</a:t>
            </a:r>
            <a:r>
              <a:rPr lang="en-US" altLang="zh-CN">
                <a:latin typeface="宋体" charset="0"/>
                <a:ea typeface="宋体" charset="0"/>
                <a:cs typeface="Calibri" pitchFamily="34" charset="0"/>
                <a:sym typeface="+mn-ea"/>
              </a:rPr>
              <a:t>类型mock配置</a:t>
            </a:r>
            <a:r>
              <a:rPr lang="zh-CN" altLang="en-US">
                <a:latin typeface="宋体" charset="0"/>
                <a:ea typeface="宋体" charset="0"/>
                <a:cs typeface="Calibri" pitchFamily="34" charset="0"/>
                <a:sym typeface="+mn-ea"/>
              </a:rPr>
              <a:t>，支持</a:t>
            </a:r>
            <a:r>
              <a:rPr lang="en-US" altLang="zh-CN">
                <a:latin typeface="宋体" charset="0"/>
                <a:ea typeface="宋体" charset="0"/>
                <a:cs typeface="Calibri" pitchFamily="34" charset="0"/>
                <a:sym typeface="+mn-ea"/>
              </a:rPr>
              <a:t>List&lt;Boolean&gt;,boolean[]；</a:t>
            </a:r>
            <a:endParaRPr lang="zh-CN" altLang="en-US" sz="2000">
              <a:latin typeface="宋体" charset="0"/>
              <a:ea typeface="宋体" charset="0"/>
              <a:cs typeface="Calibri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Arial" charset="0"/>
                <a:ea typeface="宋体" charset="0"/>
                <a:cs typeface="Calibri" pitchFamily="34" charset="0"/>
              </a:rPr>
              <a:t>√@ByteMock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宋体" charset="0"/>
                <a:ea typeface="宋体" charset="0"/>
                <a:cs typeface="Calibri" pitchFamily="34" charset="0"/>
                <a:sym typeface="+mn-ea"/>
              </a:rPr>
              <a:t>byte类型mock配置；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Arial" charset="0"/>
                <a:ea typeface="宋体" charset="0"/>
                <a:cs typeface="Calibri" pitchFamily="34" charset="0"/>
                <a:sym typeface="+mn-ea"/>
              </a:rPr>
              <a:t>√@</a:t>
            </a:r>
            <a:r>
              <a:rPr lang="en-US" altLang="zh-CN" sz="2000">
                <a:latin typeface="Arial" charset="0"/>
                <a:ea typeface="宋体" charset="0"/>
                <a:cs typeface="Calibri" pitchFamily="34" charset="0"/>
                <a:sym typeface="+mn-ea"/>
              </a:rPr>
              <a:t>Byte</a:t>
            </a:r>
            <a:r>
              <a:rPr lang="zh-CN" altLang="en-US" sz="2000">
                <a:latin typeface="Arial" charset="0"/>
                <a:ea typeface="宋体" charset="0"/>
                <a:cs typeface="Calibri" pitchFamily="34" charset="0"/>
                <a:sym typeface="+mn-ea"/>
              </a:rPr>
              <a:t>ArrayMock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宋体" charset="0"/>
                <a:ea typeface="宋体" charset="0"/>
                <a:cs typeface="Calibri" pitchFamily="34" charset="0"/>
                <a:sym typeface="+mn-ea"/>
              </a:rPr>
              <a:t>byte</a:t>
            </a:r>
            <a:r>
              <a:rPr lang="zh-CN" altLang="en-US" sz="2000">
                <a:latin typeface="宋体" charset="0"/>
                <a:ea typeface="宋体" charset="0"/>
                <a:cs typeface="Calibri" pitchFamily="34" charset="0"/>
                <a:sym typeface="+mn-ea"/>
              </a:rPr>
              <a:t>数组</a:t>
            </a:r>
            <a:r>
              <a:rPr lang="en-US" altLang="zh-CN" sz="2000">
                <a:latin typeface="宋体" charset="0"/>
                <a:ea typeface="宋体" charset="0"/>
                <a:cs typeface="Calibri" pitchFamily="34" charset="0"/>
                <a:sym typeface="+mn-ea"/>
              </a:rPr>
              <a:t>类型mock配置</a:t>
            </a:r>
            <a:r>
              <a:rPr lang="zh-CN" altLang="en-US" sz="2000">
                <a:latin typeface="宋体" charset="0"/>
                <a:ea typeface="宋体" charset="0"/>
                <a:cs typeface="Calibri" pitchFamily="34" charset="0"/>
                <a:sym typeface="+mn-ea"/>
              </a:rPr>
              <a:t>，支持</a:t>
            </a:r>
            <a:r>
              <a:rPr lang="en-US" altLang="zh-CN" sz="2000">
                <a:latin typeface="宋体" charset="0"/>
                <a:ea typeface="宋体" charset="0"/>
                <a:cs typeface="Calibri" pitchFamily="34" charset="0"/>
                <a:sym typeface="+mn-ea"/>
              </a:rPr>
              <a:t>List&lt;Byte&gt;,byte[]；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Arial" charset="0"/>
                <a:ea typeface="宋体" charset="0"/>
                <a:cs typeface="Calibri" pitchFamily="34" charset="0"/>
                <a:sym typeface="+mn-ea"/>
              </a:rPr>
              <a:t>√@IntMock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宋体" charset="0"/>
                <a:ea typeface="宋体" charset="0"/>
                <a:cs typeface="Calibri" pitchFamily="34" charset="0"/>
                <a:sym typeface="+mn-ea"/>
              </a:rPr>
              <a:t>int类型mock配置；</a:t>
            </a:r>
            <a:endParaRPr lang="en-US" altLang="zh-CN" sz="2000">
              <a:latin typeface="宋体" charset="0"/>
              <a:ea typeface="宋体" charset="0"/>
              <a:cs typeface="Calibri" pitchFamily="34" charset="0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6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835" y="200660"/>
            <a:ext cx="8242300" cy="452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Arial" charset="0"/>
                <a:ea typeface="宋体" charset="0"/>
                <a:cs typeface="Calibri" pitchFamily="34" charset="0"/>
                <a:sym typeface="+mn-ea"/>
              </a:rPr>
              <a:t>√@</a:t>
            </a:r>
            <a:r>
              <a:rPr lang="en-US" altLang="zh-CN">
                <a:latin typeface="Arial" charset="0"/>
                <a:ea typeface="宋体" charset="0"/>
                <a:cs typeface="Calibri" pitchFamily="34" charset="0"/>
                <a:sym typeface="+mn-ea"/>
              </a:rPr>
              <a:t>Int</a:t>
            </a:r>
            <a:r>
              <a:rPr lang="zh-CN" altLang="en-US">
                <a:latin typeface="Arial" charset="0"/>
                <a:ea typeface="宋体" charset="0"/>
                <a:cs typeface="Calibri" pitchFamily="34" charset="0"/>
                <a:sym typeface="+mn-ea"/>
              </a:rPr>
              <a:t>ArrayMock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宋体" charset="0"/>
                <a:ea typeface="宋体" charset="0"/>
                <a:cs typeface="Calibri" pitchFamily="34" charset="0"/>
                <a:sym typeface="+mn-ea"/>
              </a:rPr>
              <a:t>int</a:t>
            </a:r>
            <a:r>
              <a:rPr lang="zh-CN" altLang="en-US">
                <a:latin typeface="宋体" charset="0"/>
                <a:ea typeface="宋体" charset="0"/>
                <a:cs typeface="Calibri" pitchFamily="34" charset="0"/>
                <a:sym typeface="+mn-ea"/>
              </a:rPr>
              <a:t>数组</a:t>
            </a:r>
            <a:r>
              <a:rPr lang="en-US" altLang="zh-CN">
                <a:latin typeface="宋体" charset="0"/>
                <a:ea typeface="宋体" charset="0"/>
                <a:cs typeface="Calibri" pitchFamily="34" charset="0"/>
                <a:sym typeface="+mn-ea"/>
              </a:rPr>
              <a:t>类型mock配置</a:t>
            </a:r>
            <a:r>
              <a:rPr lang="zh-CN" altLang="en-US">
                <a:latin typeface="宋体" charset="0"/>
                <a:ea typeface="宋体" charset="0"/>
                <a:cs typeface="Calibri" pitchFamily="34" charset="0"/>
                <a:sym typeface="+mn-ea"/>
              </a:rPr>
              <a:t>，支持</a:t>
            </a:r>
            <a:r>
              <a:rPr lang="en-US" altLang="zh-CN">
                <a:latin typeface="宋体" charset="0"/>
                <a:ea typeface="宋体" charset="0"/>
                <a:cs typeface="Calibri" pitchFamily="34" charset="0"/>
                <a:sym typeface="+mn-ea"/>
              </a:rPr>
              <a:t>List&lt;Integer&gt;,int[]；</a:t>
            </a:r>
            <a:endParaRPr lang="zh-CN" altLang="en-US" sz="2000">
              <a:latin typeface="宋体" charset="0"/>
              <a:ea typeface="宋体" charset="0"/>
              <a:cs typeface="Calibri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Arial" charset="0"/>
                <a:ea typeface="宋体" charset="0"/>
                <a:cs typeface="Calibri" pitchFamily="34" charset="0"/>
              </a:rPr>
              <a:t>√@</a:t>
            </a:r>
            <a:r>
              <a:rPr lang="en-US" altLang="zh-CN">
                <a:latin typeface="Arial" charset="0"/>
                <a:ea typeface="宋体" charset="0"/>
                <a:cs typeface="Calibri" pitchFamily="34" charset="0"/>
              </a:rPr>
              <a:t>Float</a:t>
            </a:r>
            <a:r>
              <a:rPr lang="zh-CN" altLang="en-US">
                <a:latin typeface="Arial" charset="0"/>
                <a:ea typeface="宋体" charset="0"/>
                <a:cs typeface="Calibri" pitchFamily="34" charset="0"/>
              </a:rPr>
              <a:t>Mock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宋体" charset="0"/>
                <a:ea typeface="宋体" charset="0"/>
                <a:cs typeface="Calibri" pitchFamily="34" charset="0"/>
                <a:sym typeface="+mn-ea"/>
              </a:rPr>
              <a:t>float类型mock配置；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Arial" charset="0"/>
                <a:ea typeface="宋体" charset="0"/>
                <a:cs typeface="Calibri" pitchFamily="34" charset="0"/>
                <a:sym typeface="+mn-ea"/>
              </a:rPr>
              <a:t>√@</a:t>
            </a:r>
            <a:r>
              <a:rPr lang="en-US" altLang="zh-CN" sz="2000">
                <a:latin typeface="Arial" charset="0"/>
                <a:ea typeface="宋体" charset="0"/>
                <a:cs typeface="Calibri" pitchFamily="34" charset="0"/>
                <a:sym typeface="+mn-ea"/>
              </a:rPr>
              <a:t>Float</a:t>
            </a:r>
            <a:r>
              <a:rPr lang="zh-CN" altLang="en-US" sz="2000">
                <a:latin typeface="Arial" charset="0"/>
                <a:ea typeface="宋体" charset="0"/>
                <a:cs typeface="Calibri" pitchFamily="34" charset="0"/>
                <a:sym typeface="+mn-ea"/>
              </a:rPr>
              <a:t>ArrayMock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宋体" charset="0"/>
                <a:ea typeface="宋体" charset="0"/>
                <a:cs typeface="Calibri" pitchFamily="34" charset="0"/>
                <a:sym typeface="+mn-ea"/>
              </a:rPr>
              <a:t>float</a:t>
            </a:r>
            <a:r>
              <a:rPr lang="zh-CN" altLang="en-US" sz="2000">
                <a:latin typeface="宋体" charset="0"/>
                <a:ea typeface="宋体" charset="0"/>
                <a:cs typeface="Calibri" pitchFamily="34" charset="0"/>
                <a:sym typeface="+mn-ea"/>
              </a:rPr>
              <a:t>数组</a:t>
            </a:r>
            <a:r>
              <a:rPr lang="en-US" altLang="zh-CN" sz="2000">
                <a:latin typeface="宋体" charset="0"/>
                <a:ea typeface="宋体" charset="0"/>
                <a:cs typeface="Calibri" pitchFamily="34" charset="0"/>
                <a:sym typeface="+mn-ea"/>
              </a:rPr>
              <a:t>类型mock配置</a:t>
            </a:r>
            <a:r>
              <a:rPr lang="zh-CN" altLang="en-US" sz="2000">
                <a:latin typeface="宋体" charset="0"/>
                <a:ea typeface="宋体" charset="0"/>
                <a:cs typeface="Calibri" pitchFamily="34" charset="0"/>
                <a:sym typeface="+mn-ea"/>
              </a:rPr>
              <a:t>，支持</a:t>
            </a:r>
            <a:r>
              <a:rPr lang="en-US" altLang="zh-CN" sz="2000">
                <a:latin typeface="宋体" charset="0"/>
                <a:ea typeface="宋体" charset="0"/>
                <a:cs typeface="Calibri" pitchFamily="34" charset="0"/>
                <a:sym typeface="+mn-ea"/>
              </a:rPr>
              <a:t>List&lt;Float&gt;,float[]；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Arial" charset="0"/>
                <a:ea typeface="宋体" charset="0"/>
                <a:cs typeface="Calibri" pitchFamily="34" charset="0"/>
                <a:sym typeface="+mn-ea"/>
              </a:rPr>
              <a:t>√@</a:t>
            </a:r>
            <a:r>
              <a:rPr lang="en-US" altLang="zh-CN" sz="2000">
                <a:latin typeface="Arial" charset="0"/>
                <a:ea typeface="宋体" charset="0"/>
                <a:cs typeface="Calibri" pitchFamily="34" charset="0"/>
                <a:sym typeface="+mn-ea"/>
              </a:rPr>
              <a:t>Double</a:t>
            </a:r>
            <a:r>
              <a:rPr lang="zh-CN" altLang="en-US" sz="2000">
                <a:latin typeface="Arial" charset="0"/>
                <a:ea typeface="宋体" charset="0"/>
                <a:cs typeface="Calibri" pitchFamily="34" charset="0"/>
                <a:sym typeface="+mn-ea"/>
              </a:rPr>
              <a:t>Mock</a:t>
            </a:r>
            <a:endParaRPr lang="zh-CN" altLang="en-US" sz="2000">
              <a:latin typeface="Arial" charset="0"/>
              <a:ea typeface="宋体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宋体" charset="0"/>
                <a:ea typeface="宋体" charset="0"/>
                <a:cs typeface="Calibri" pitchFamily="34" charset="0"/>
                <a:sym typeface="+mn-ea"/>
              </a:rPr>
              <a:t>double类型mock配置；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Arial" charset="0"/>
                <a:ea typeface="宋体" charset="0"/>
                <a:cs typeface="Calibri" pitchFamily="34" charset="0"/>
                <a:sym typeface="+mn-ea"/>
              </a:rPr>
              <a:t>√@</a:t>
            </a:r>
            <a:r>
              <a:rPr lang="en-US" altLang="zh-CN" sz="2000">
                <a:latin typeface="Arial" charset="0"/>
                <a:ea typeface="宋体" charset="0"/>
                <a:cs typeface="Calibri" pitchFamily="34" charset="0"/>
                <a:sym typeface="+mn-ea"/>
              </a:rPr>
              <a:t>Double</a:t>
            </a:r>
            <a:r>
              <a:rPr lang="zh-CN" altLang="en-US" sz="2000">
                <a:latin typeface="Arial" charset="0"/>
                <a:ea typeface="宋体" charset="0"/>
                <a:cs typeface="Calibri" pitchFamily="34" charset="0"/>
                <a:sym typeface="+mn-ea"/>
              </a:rPr>
              <a:t>ArrayMock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宋体" charset="0"/>
                <a:ea typeface="宋体" charset="0"/>
                <a:cs typeface="Calibri" pitchFamily="34" charset="0"/>
                <a:sym typeface="+mn-ea"/>
              </a:rPr>
              <a:t>double</a:t>
            </a:r>
            <a:r>
              <a:rPr lang="zh-CN" altLang="en-US" sz="2000">
                <a:latin typeface="宋体" charset="0"/>
                <a:ea typeface="宋体" charset="0"/>
                <a:cs typeface="Calibri" pitchFamily="34" charset="0"/>
                <a:sym typeface="+mn-ea"/>
              </a:rPr>
              <a:t>数组</a:t>
            </a:r>
            <a:r>
              <a:rPr lang="en-US" altLang="zh-CN" sz="2000">
                <a:latin typeface="宋体" charset="0"/>
                <a:ea typeface="宋体" charset="0"/>
                <a:cs typeface="Calibri" pitchFamily="34" charset="0"/>
                <a:sym typeface="+mn-ea"/>
              </a:rPr>
              <a:t>类型mock配置</a:t>
            </a:r>
            <a:r>
              <a:rPr lang="zh-CN" altLang="en-US" sz="2000">
                <a:latin typeface="宋体" charset="0"/>
                <a:ea typeface="宋体" charset="0"/>
                <a:cs typeface="Calibri" pitchFamily="34" charset="0"/>
                <a:sym typeface="+mn-ea"/>
              </a:rPr>
              <a:t>，支持</a:t>
            </a:r>
            <a:r>
              <a:rPr lang="en-US" altLang="zh-CN" sz="2000">
                <a:latin typeface="宋体" charset="0"/>
                <a:ea typeface="宋体" charset="0"/>
                <a:cs typeface="Calibri" pitchFamily="34" charset="0"/>
                <a:sym typeface="+mn-ea"/>
              </a:rPr>
              <a:t>List&lt;Double&gt;,double[]；</a:t>
            </a:r>
            <a:endParaRPr lang="en-US" altLang="zh-CN" sz="2000">
              <a:latin typeface="宋体" charset="0"/>
              <a:ea typeface="宋体" charset="0"/>
              <a:cs typeface="Calibri" pitchFamily="34" charset="0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0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7975" y="-132080"/>
            <a:ext cx="8242300" cy="5349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Arial" charset="0"/>
                <a:ea typeface="宋体" charset="0"/>
                <a:cs typeface="Calibri" pitchFamily="34" charset="0"/>
                <a:sym typeface="+mn-ea"/>
              </a:rPr>
              <a:t>√@</a:t>
            </a:r>
            <a:r>
              <a:rPr lang="en-US" altLang="zh-CN">
                <a:latin typeface="Arial" charset="0"/>
                <a:ea typeface="宋体" charset="0"/>
                <a:cs typeface="Calibri" pitchFamily="34" charset="0"/>
                <a:sym typeface="+mn-ea"/>
              </a:rPr>
              <a:t>Long</a:t>
            </a:r>
            <a:r>
              <a:rPr lang="zh-CN" altLang="en-US">
                <a:latin typeface="Arial" charset="0"/>
                <a:ea typeface="宋体" charset="0"/>
                <a:cs typeface="Calibri" pitchFamily="34" charset="0"/>
                <a:sym typeface="+mn-ea"/>
              </a:rPr>
              <a:t>Mock</a:t>
            </a:r>
            <a:endParaRPr lang="zh-CN" altLang="en-US">
              <a:latin typeface="Arial" charset="0"/>
              <a:ea typeface="宋体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宋体" charset="0"/>
                <a:ea typeface="宋体" charset="0"/>
                <a:cs typeface="Calibri" pitchFamily="34" charset="0"/>
                <a:sym typeface="+mn-ea"/>
              </a:rPr>
              <a:t>long类型mock配置；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Arial" charset="0"/>
                <a:ea typeface="宋体" charset="0"/>
                <a:cs typeface="Calibri" pitchFamily="34" charset="0"/>
                <a:sym typeface="+mn-ea"/>
              </a:rPr>
              <a:t>√@</a:t>
            </a:r>
            <a:r>
              <a:rPr lang="en-US" altLang="zh-CN">
                <a:latin typeface="Arial" charset="0"/>
                <a:ea typeface="宋体" charset="0"/>
                <a:cs typeface="Calibri" pitchFamily="34" charset="0"/>
                <a:sym typeface="+mn-ea"/>
              </a:rPr>
              <a:t>Long</a:t>
            </a:r>
            <a:r>
              <a:rPr lang="zh-CN" altLang="en-US">
                <a:latin typeface="Arial" charset="0"/>
                <a:ea typeface="宋体" charset="0"/>
                <a:cs typeface="Calibri" pitchFamily="34" charset="0"/>
                <a:sym typeface="+mn-ea"/>
              </a:rPr>
              <a:t>ArrayMock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宋体" charset="0"/>
                <a:ea typeface="宋体" charset="0"/>
                <a:cs typeface="Calibri" pitchFamily="34" charset="0"/>
                <a:sym typeface="+mn-ea"/>
              </a:rPr>
              <a:t>long</a:t>
            </a:r>
            <a:r>
              <a:rPr lang="zh-CN" altLang="en-US">
                <a:latin typeface="宋体" charset="0"/>
                <a:ea typeface="宋体" charset="0"/>
                <a:cs typeface="Calibri" pitchFamily="34" charset="0"/>
                <a:sym typeface="+mn-ea"/>
              </a:rPr>
              <a:t>数组</a:t>
            </a:r>
            <a:r>
              <a:rPr lang="en-US" altLang="zh-CN">
                <a:latin typeface="宋体" charset="0"/>
                <a:ea typeface="宋体" charset="0"/>
                <a:cs typeface="Calibri" pitchFamily="34" charset="0"/>
                <a:sym typeface="+mn-ea"/>
              </a:rPr>
              <a:t>类型mock配置</a:t>
            </a:r>
            <a:r>
              <a:rPr lang="zh-CN" altLang="en-US">
                <a:latin typeface="宋体" charset="0"/>
                <a:ea typeface="宋体" charset="0"/>
                <a:cs typeface="Calibri" pitchFamily="34" charset="0"/>
                <a:sym typeface="+mn-ea"/>
              </a:rPr>
              <a:t>，支持</a:t>
            </a:r>
            <a:r>
              <a:rPr lang="en-US" altLang="zh-CN">
                <a:latin typeface="宋体" charset="0"/>
                <a:ea typeface="宋体" charset="0"/>
                <a:cs typeface="Calibri" pitchFamily="34" charset="0"/>
                <a:sym typeface="+mn-ea"/>
              </a:rPr>
              <a:t>List&lt;Long&gt;,long[]；</a:t>
            </a:r>
            <a:endParaRPr lang="zh-CN" altLang="en-US" sz="2000">
              <a:latin typeface="宋体" charset="0"/>
              <a:ea typeface="宋体" charset="0"/>
              <a:cs typeface="Calibri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Arial" charset="0"/>
                <a:ea typeface="宋体" charset="0"/>
                <a:cs typeface="Calibri" pitchFamily="34" charset="0"/>
              </a:rPr>
              <a:t>√@StringMock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宋体" charset="0"/>
                <a:ea typeface="宋体" charset="0"/>
                <a:cs typeface="Calibri" pitchFamily="34" charset="0"/>
                <a:sym typeface="+mn-ea"/>
              </a:rPr>
              <a:t>String类型mock配置；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Arial" charset="0"/>
                <a:ea typeface="宋体" charset="0"/>
                <a:cs typeface="Calibri" pitchFamily="34" charset="0"/>
                <a:sym typeface="+mn-ea"/>
              </a:rPr>
              <a:t>√@</a:t>
            </a:r>
            <a:r>
              <a:rPr lang="en-US" altLang="zh-CN" sz="2000">
                <a:latin typeface="Arial" charset="0"/>
                <a:ea typeface="宋体" charset="0"/>
                <a:cs typeface="Calibri" pitchFamily="34" charset="0"/>
                <a:sym typeface="+mn-ea"/>
              </a:rPr>
              <a:t>String</a:t>
            </a:r>
            <a:r>
              <a:rPr lang="zh-CN" altLang="en-US" sz="2000">
                <a:latin typeface="Arial" charset="0"/>
                <a:ea typeface="宋体" charset="0"/>
                <a:cs typeface="Calibri" pitchFamily="34" charset="0"/>
                <a:sym typeface="+mn-ea"/>
              </a:rPr>
              <a:t>ArrayMock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宋体" charset="0"/>
                <a:ea typeface="宋体" charset="0"/>
                <a:cs typeface="Calibri" pitchFamily="34" charset="0"/>
                <a:sym typeface="+mn-ea"/>
              </a:rPr>
              <a:t>String</a:t>
            </a:r>
            <a:r>
              <a:rPr lang="zh-CN" altLang="en-US" sz="2000">
                <a:latin typeface="宋体" charset="0"/>
                <a:ea typeface="宋体" charset="0"/>
                <a:cs typeface="Calibri" pitchFamily="34" charset="0"/>
                <a:sym typeface="+mn-ea"/>
              </a:rPr>
              <a:t>数组</a:t>
            </a:r>
            <a:r>
              <a:rPr lang="en-US" altLang="zh-CN" sz="2000">
                <a:latin typeface="宋体" charset="0"/>
                <a:ea typeface="宋体" charset="0"/>
                <a:cs typeface="Calibri" pitchFamily="34" charset="0"/>
                <a:sym typeface="+mn-ea"/>
              </a:rPr>
              <a:t>类型mock配置</a:t>
            </a:r>
            <a:r>
              <a:rPr lang="zh-CN" altLang="en-US" sz="2000">
                <a:latin typeface="宋体" charset="0"/>
                <a:ea typeface="宋体" charset="0"/>
                <a:cs typeface="Calibri" pitchFamily="34" charset="0"/>
                <a:sym typeface="+mn-ea"/>
              </a:rPr>
              <a:t>，支持</a:t>
            </a:r>
            <a:r>
              <a:rPr lang="en-US" altLang="zh-CN" sz="2000">
                <a:latin typeface="宋体" charset="0"/>
                <a:ea typeface="宋体" charset="0"/>
                <a:cs typeface="Calibri" pitchFamily="34" charset="0"/>
                <a:sym typeface="+mn-ea"/>
              </a:rPr>
              <a:t>List&lt;String&gt;,String[]；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Arial" charset="0"/>
                <a:ea typeface="宋体" charset="0"/>
                <a:cs typeface="Calibri" pitchFamily="34" charset="0"/>
                <a:sym typeface="+mn-ea"/>
              </a:rPr>
              <a:t>√@OtherMock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宋体" charset="0"/>
                <a:ea typeface="宋体" charset="0"/>
                <a:cs typeface="Calibri" pitchFamily="34" charset="0"/>
                <a:sym typeface="+mn-ea"/>
              </a:rPr>
              <a:t>身份证</a:t>
            </a:r>
            <a:r>
              <a:rPr lang="en-US" altLang="zh-CN" sz="2000">
                <a:latin typeface="宋体" charset="0"/>
                <a:ea typeface="宋体" charset="0"/>
                <a:cs typeface="Calibri" pitchFamily="34" charset="0"/>
                <a:sym typeface="+mn-ea"/>
              </a:rPr>
              <a:t>ID</a:t>
            </a:r>
            <a:r>
              <a:rPr lang="zh-CN" altLang="en-US" sz="2000">
                <a:latin typeface="宋体" charset="0"/>
                <a:ea typeface="宋体" charset="0"/>
                <a:cs typeface="Calibri" pitchFamily="34" charset="0"/>
                <a:sym typeface="+mn-ea"/>
              </a:rPr>
              <a:t>、手机号、邮箱、中文姓名、地址等</a:t>
            </a:r>
            <a:r>
              <a:rPr lang="en-US" altLang="zh-CN" sz="2000">
                <a:latin typeface="宋体" charset="0"/>
                <a:ea typeface="宋体" charset="0"/>
                <a:cs typeface="Calibri" pitchFamily="34" charset="0"/>
                <a:sym typeface="+mn-ea"/>
              </a:rPr>
              <a:t>mock配置；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Arial" charset="0"/>
                <a:ea typeface="宋体" charset="0"/>
                <a:cs typeface="Calibri" pitchFamily="34" charset="0"/>
                <a:sym typeface="+mn-ea"/>
              </a:rPr>
              <a:t>√@OtherArrayMock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宋体" charset="0"/>
                <a:ea typeface="宋体" charset="0"/>
                <a:cs typeface="Calibri" pitchFamily="34" charset="0"/>
                <a:sym typeface="+mn-ea"/>
              </a:rPr>
              <a:t>身份证</a:t>
            </a:r>
            <a:r>
              <a:rPr lang="en-US" altLang="zh-CN" sz="2000">
                <a:latin typeface="宋体" charset="0"/>
                <a:ea typeface="宋体" charset="0"/>
                <a:cs typeface="Calibri" pitchFamily="34" charset="0"/>
                <a:sym typeface="+mn-ea"/>
              </a:rPr>
              <a:t>ID</a:t>
            </a:r>
            <a:r>
              <a:rPr lang="zh-CN" altLang="en-US" sz="2000">
                <a:latin typeface="宋体" charset="0"/>
                <a:ea typeface="宋体" charset="0"/>
                <a:cs typeface="Calibri" pitchFamily="34" charset="0"/>
                <a:sym typeface="+mn-ea"/>
              </a:rPr>
              <a:t>、手机号、邮箱、中文姓名、地址等数组类型</a:t>
            </a:r>
            <a:r>
              <a:rPr lang="en-US" altLang="zh-CN" sz="2000">
                <a:latin typeface="宋体" charset="0"/>
                <a:ea typeface="宋体" charset="0"/>
                <a:cs typeface="Calibri" pitchFamily="34" charset="0"/>
                <a:sym typeface="+mn-ea"/>
              </a:rPr>
              <a:t>mock配置；</a:t>
            </a:r>
            <a:endParaRPr lang="en-US" altLang="zh-CN" sz="2000">
              <a:latin typeface="宋体" charset="0"/>
              <a:ea typeface="宋体" charset="0"/>
              <a:cs typeface="Calibri" pitchFamily="34" charset="0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4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9405" y="-166370"/>
            <a:ext cx="8242300" cy="516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charset="0"/>
                <a:ea typeface="微软雅黑" charset="0"/>
              </a:rPr>
              <a:t>3</a:t>
            </a:r>
            <a:r>
              <a:rPr lang="zh-CN" altLang="en-US" sz="2400">
                <a:latin typeface="微软雅黑" charset="0"/>
                <a:ea typeface="微软雅黑" charset="0"/>
              </a:rPr>
              <a:t>、</a:t>
            </a:r>
            <a:r>
              <a:rPr lang="en-US" altLang="zh-CN" sz="2400">
                <a:latin typeface="微软雅黑" charset="0"/>
                <a:ea typeface="微软雅黑" charset="0"/>
              </a:rPr>
              <a:t>Mock</a:t>
            </a:r>
            <a:r>
              <a:rPr lang="zh-CN" altLang="en-US" sz="2400">
                <a:latin typeface="微软雅黑" charset="0"/>
                <a:ea typeface="微软雅黑" charset="0"/>
              </a:rPr>
              <a:t>接口服务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宋体" charset="0"/>
                <a:ea typeface="宋体" charset="0"/>
                <a:sym typeface="+mn-ea"/>
              </a:rPr>
              <a:t>1)</a:t>
            </a:r>
            <a:r>
              <a:rPr lang="zh-CN" altLang="en-US">
                <a:latin typeface="宋体" charset="0"/>
                <a:ea typeface="宋体" charset="0"/>
                <a:sym typeface="+mn-ea"/>
              </a:rPr>
              <a:t>、</a:t>
            </a:r>
            <a:r>
              <a:rPr lang="en-US" altLang="zh-CN">
                <a:latin typeface="宋体" charset="0"/>
                <a:ea typeface="宋体" charset="0"/>
                <a:sym typeface="+mn-ea"/>
              </a:rPr>
              <a:t>/apiMock/{id}/{mockType}</a:t>
            </a:r>
          </a:p>
          <a:p>
            <a:pPr>
              <a:lnSpc>
                <a:spcPct val="150000"/>
              </a:lnSpc>
            </a:pPr>
            <a:r>
              <a:rPr>
                <a:latin typeface="宋体" charset="0"/>
                <a:ea typeface="宋体" charset="0"/>
                <a:sym typeface="+mn-ea"/>
              </a:rPr>
              <a:t>设置指定api是否开启mock</a:t>
            </a:r>
            <a:r>
              <a:rPr lang="zh-CN">
                <a:latin typeface="宋体" charset="0"/>
                <a:ea typeface="宋体" charset="0"/>
                <a:sym typeface="+mn-ea"/>
              </a:rPr>
              <a:t>配置</a:t>
            </a:r>
            <a:r>
              <a:rPr lang="zh-CN" altLang="en-US">
                <a:latin typeface="宋体" charset="0"/>
                <a:ea typeface="宋体" charset="0"/>
                <a:sym typeface="+mn-ea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宋体" charset="0"/>
                <a:ea typeface="宋体" charset="0"/>
                <a:sym typeface="+mn-ea"/>
              </a:rPr>
              <a:t>2)</a:t>
            </a:r>
            <a:r>
              <a:rPr lang="zh-CN" altLang="en-US">
                <a:latin typeface="宋体" charset="0"/>
                <a:ea typeface="宋体" charset="0"/>
                <a:sym typeface="+mn-ea"/>
              </a:rPr>
              <a:t>、</a:t>
            </a:r>
            <a:r>
              <a:rPr lang="en-US" altLang="zh-CN">
                <a:latin typeface="宋体" charset="0"/>
                <a:ea typeface="宋体" charset="0"/>
                <a:sym typeface="+mn-ea"/>
              </a:rPr>
              <a:t>/apiMock/{mockType}</a:t>
            </a:r>
          </a:p>
          <a:p>
            <a:pPr>
              <a:lnSpc>
                <a:spcPct val="150000"/>
              </a:lnSpc>
            </a:pPr>
            <a:r>
              <a:rPr>
                <a:latin typeface="宋体" charset="0"/>
                <a:ea typeface="宋体" charset="0"/>
                <a:sym typeface="+mn-ea"/>
              </a:rPr>
              <a:t>设置所有api是否开启mock</a:t>
            </a:r>
            <a:r>
              <a:rPr lang="zh-CN">
                <a:latin typeface="宋体" charset="0"/>
                <a:ea typeface="宋体" charset="0"/>
                <a:sym typeface="+mn-ea"/>
              </a:rPr>
              <a:t>配置</a:t>
            </a:r>
            <a:r>
              <a:rPr lang="zh-CN" altLang="en-US">
                <a:latin typeface="宋体" charset="0"/>
                <a:ea typeface="宋体" charset="0"/>
                <a:sym typeface="+mn-ea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宋体" charset="0"/>
                <a:ea typeface="宋体" charset="0"/>
                <a:sym typeface="+mn-ea"/>
              </a:rPr>
              <a:t>3)</a:t>
            </a:r>
            <a:r>
              <a:rPr lang="zh-CN" altLang="en-US">
                <a:latin typeface="宋体" charset="0"/>
                <a:ea typeface="宋体" charset="0"/>
                <a:sym typeface="+mn-ea"/>
              </a:rPr>
              <a:t>、</a:t>
            </a:r>
            <a:r>
              <a:rPr lang="en-US" altLang="zh-CN">
                <a:latin typeface="宋体" charset="0"/>
                <a:ea typeface="宋体" charset="0"/>
                <a:sym typeface="+mn-ea"/>
              </a:rPr>
              <a:t>/isAllMock</a:t>
            </a:r>
            <a:endParaRPr lang="zh-CN" altLang="en-US">
              <a:latin typeface="宋体" charset="0"/>
              <a:ea typeface="宋体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宋体" charset="0"/>
                <a:ea typeface="宋体" charset="0"/>
                <a:sym typeface="+mn-ea"/>
              </a:rPr>
              <a:t>验证是否所有api开启mock配置</a:t>
            </a:r>
            <a:r>
              <a:rPr lang="zh-CN" altLang="en-US">
                <a:latin typeface="宋体" charset="0"/>
                <a:ea typeface="宋体" charset="0"/>
                <a:sym typeface="+mn-ea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宋体" charset="0"/>
                <a:ea typeface="宋体" charset="0"/>
                <a:sym typeface="+mn-ea"/>
              </a:rPr>
              <a:t>4)</a:t>
            </a:r>
            <a:r>
              <a:rPr lang="zh-CN" altLang="en-US">
                <a:latin typeface="宋体" charset="0"/>
                <a:ea typeface="宋体" charset="0"/>
                <a:sym typeface="+mn-ea"/>
              </a:rPr>
              <a:t>、</a:t>
            </a:r>
            <a:r>
              <a:rPr lang="en-US" altLang="zh-CN">
                <a:latin typeface="宋体" charset="0"/>
                <a:ea typeface="宋体" charset="0"/>
                <a:sym typeface="+mn-ea"/>
              </a:rPr>
              <a:t>/</a:t>
            </a:r>
            <a:r>
              <a:rPr lang="zh-CN" altLang="en-US">
                <a:latin typeface="宋体" charset="0"/>
                <a:ea typeface="宋体" charset="0"/>
                <a:sym typeface="+mn-ea"/>
              </a:rPr>
              <a:t>apiMockMap</a:t>
            </a:r>
            <a:endParaRPr lang="en-US" altLang="zh-CN">
              <a:latin typeface="宋体" charset="0"/>
              <a:ea typeface="宋体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>
                <a:latin typeface="宋体" charset="0"/>
                <a:ea typeface="宋体" charset="0"/>
                <a:sym typeface="+mn-ea"/>
              </a:rPr>
              <a:t>查询开启mock配置信息</a:t>
            </a:r>
            <a:r>
              <a:rPr lang="zh-CN" altLang="en-US">
                <a:latin typeface="宋体" charset="0"/>
                <a:ea typeface="宋体" charset="0"/>
                <a:sym typeface="+mn-ea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宋体" charset="0"/>
                <a:ea typeface="宋体" charset="0"/>
                <a:sym typeface="+mn-ea"/>
              </a:rPr>
              <a:t>5)</a:t>
            </a:r>
            <a:r>
              <a:rPr lang="zh-CN" altLang="en-US">
                <a:latin typeface="宋体" charset="0"/>
                <a:ea typeface="宋体" charset="0"/>
                <a:sym typeface="+mn-ea"/>
              </a:rPr>
              <a:t>、</a:t>
            </a:r>
            <a:r>
              <a:rPr lang="en-US" altLang="zh-CN">
                <a:latin typeface="宋体" charset="0"/>
                <a:ea typeface="宋体" charset="0"/>
                <a:sym typeface="+mn-ea"/>
              </a:rPr>
              <a:t>/apiMockConfig/out</a:t>
            </a:r>
          </a:p>
          <a:p>
            <a:pPr>
              <a:lnSpc>
                <a:spcPct val="150000"/>
              </a:lnSpc>
            </a:pPr>
            <a:r>
              <a:rPr>
                <a:latin typeface="宋体" charset="0"/>
                <a:ea typeface="宋体" charset="0"/>
                <a:sym typeface="+mn-ea"/>
              </a:rPr>
              <a:t>导出</a:t>
            </a:r>
            <a:r>
              <a:rPr lang="en-US">
                <a:latin typeface="宋体" charset="0"/>
                <a:ea typeface="宋体" charset="0"/>
                <a:sym typeface="+mn-ea"/>
              </a:rPr>
              <a:t>api </a:t>
            </a:r>
            <a:r>
              <a:rPr>
                <a:latin typeface="宋体" charset="0"/>
                <a:ea typeface="宋体" charset="0"/>
                <a:sym typeface="+mn-ea"/>
              </a:rPr>
              <a:t>mock配置信息</a:t>
            </a:r>
            <a:r>
              <a:rPr lang="zh-CN" altLang="en-US">
                <a:latin typeface="宋体" charset="0"/>
                <a:ea typeface="宋体" charset="0"/>
                <a:sym typeface="+mn-ea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宋体" charset="0"/>
                <a:ea typeface="宋体" charset="0"/>
                <a:sym typeface="+mn-ea"/>
              </a:rPr>
              <a:t>6)</a:t>
            </a:r>
            <a:r>
              <a:rPr lang="zh-CN" altLang="en-US">
                <a:latin typeface="宋体" charset="0"/>
                <a:ea typeface="宋体" charset="0"/>
                <a:sym typeface="+mn-ea"/>
              </a:rPr>
              <a:t>、/apiMockConfig/in 导入开启</a:t>
            </a:r>
            <a:r>
              <a:rPr lang="en-US" altLang="zh-CN">
                <a:latin typeface="宋体" charset="0"/>
                <a:ea typeface="宋体" charset="0"/>
                <a:sym typeface="+mn-ea"/>
              </a:rPr>
              <a:t>api </a:t>
            </a:r>
            <a:r>
              <a:rPr lang="zh-CN" altLang="en-US">
                <a:latin typeface="宋体" charset="0"/>
                <a:ea typeface="宋体" charset="0"/>
                <a:sym typeface="+mn-ea"/>
              </a:rPr>
              <a:t>mock配置信息；</a:t>
            </a:r>
            <a:endParaRPr lang="en-US" altLang="zh-CN" sz="2000">
              <a:latin typeface="宋体" charset="0"/>
              <a:ea typeface="宋体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9405" y="-154940"/>
            <a:ext cx="8242300" cy="103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charset="0"/>
                <a:ea typeface="微软雅黑" charset="0"/>
              </a:rPr>
              <a:t>4</a:t>
            </a:r>
            <a:r>
              <a:rPr lang="zh-CN" altLang="en-US" sz="2400" dirty="0" smtClean="0">
                <a:latin typeface="微软雅黑" charset="0"/>
                <a:ea typeface="微软雅黑" charset="0"/>
              </a:rPr>
              <a:t>、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Mock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使用案例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宋体" charset="0"/>
              <a:ea typeface="宋体" charset="0"/>
              <a:cs typeface="Calibri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5" y="416601"/>
            <a:ext cx="8663230" cy="47268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237"/>
            <a:ext cx="9144000" cy="4873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687"/>
            <a:ext cx="9144000" cy="484981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06"/>
            <a:ext cx="9144000" cy="501988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8"/>
            <a:ext cx="9144000" cy="513360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43"/>
            <a:ext cx="9144000" cy="512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7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/>
          <p:nvPr/>
        </p:nvSpPr>
        <p:spPr>
          <a:xfrm>
            <a:off x="226419" y="1415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kumimoji="1"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2711797" y="141492"/>
            <a:ext cx="3893398" cy="430141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lvl="0" indent="-571500">
              <a:buFont typeface="+mj-ea"/>
              <a:buAutoNum type="ea1JpnChsDbPeriod"/>
              <a:defRPr/>
            </a:pPr>
            <a:r>
              <a:rPr lang="zh-CN" altLang="en-US" sz="2800" kern="0" spc="400" dirty="0">
                <a:solidFill>
                  <a:srgbClr val="000000"/>
                </a:solidFill>
              </a:rPr>
              <a:t>背景</a:t>
            </a:r>
          </a:p>
          <a:p>
            <a:pPr marL="571500" indent="-571500">
              <a:buFont typeface="+mj-ea"/>
              <a:buAutoNum type="ea1JpnChsDbPeriod"/>
              <a:defRPr/>
            </a:pPr>
            <a:r>
              <a:rPr lang="zh-CN" altLang="en-US" sz="2800" kern="0" spc="400" dirty="0" smtClean="0">
                <a:solidFill>
                  <a:srgbClr val="000000"/>
                </a:solidFill>
              </a:rPr>
              <a:t>实现原理</a:t>
            </a:r>
          </a:p>
          <a:p>
            <a:pPr marL="571500" indent="-571500">
              <a:buFont typeface="+mj-ea"/>
              <a:buAutoNum type="ea1JpnChsDbPeriod"/>
              <a:defRPr/>
            </a:pPr>
            <a:r>
              <a:rPr lang="en-US" altLang="zh-CN" sz="2800" kern="0" spc="400" dirty="0" smtClean="0">
                <a:solidFill>
                  <a:srgbClr val="000000"/>
                </a:solidFill>
              </a:rPr>
              <a:t>API Docs</a:t>
            </a:r>
            <a:r>
              <a:rPr lang="zh-CN" altLang="en-US" sz="2800" kern="0" spc="400" dirty="0" smtClean="0">
                <a:solidFill>
                  <a:srgbClr val="000000"/>
                </a:solidFill>
              </a:rPr>
              <a:t>使用</a:t>
            </a:r>
            <a:endParaRPr lang="en-US" altLang="zh-CN" sz="2800" kern="0" spc="400" dirty="0" smtClean="0">
              <a:solidFill>
                <a:srgbClr val="000000"/>
              </a:solidFill>
            </a:endParaRPr>
          </a:p>
          <a:p>
            <a:pPr marL="571500" indent="-571500">
              <a:buFont typeface="+mj-ea"/>
              <a:buAutoNum type="ea1JpnChsDbPeriod"/>
              <a:defRPr/>
            </a:pPr>
            <a:r>
              <a:rPr lang="en-US" altLang="zh-CN" sz="2800" kern="0" spc="400" dirty="0" smtClean="0">
                <a:solidFill>
                  <a:srgbClr val="000000"/>
                </a:solidFill>
              </a:rPr>
              <a:t>API </a:t>
            </a:r>
            <a:r>
              <a:rPr lang="en-US" altLang="zh-CN" sz="2800" kern="0" spc="400" dirty="0">
                <a:solidFill>
                  <a:srgbClr val="000000"/>
                </a:solidFill>
              </a:rPr>
              <a:t>Mock</a:t>
            </a:r>
            <a:r>
              <a:rPr lang="zh-CN" altLang="en-US" sz="2800" kern="0" spc="400" dirty="0">
                <a:solidFill>
                  <a:srgbClr val="000000"/>
                </a:solidFill>
              </a:rPr>
              <a:t>配置</a:t>
            </a:r>
          </a:p>
          <a:p>
            <a:pPr marL="571500" indent="-571500">
              <a:buFont typeface="+mj-ea"/>
              <a:buAutoNum type="ea1JpnChsDbPeriod"/>
              <a:defRPr/>
            </a:pPr>
            <a:r>
              <a:rPr lang="zh-CN" altLang="en-US" sz="2800" b="1" kern="0" spc="400" dirty="0">
                <a:solidFill>
                  <a:srgbClr val="000000"/>
                </a:solidFill>
              </a:rPr>
              <a:t>使用案例</a:t>
            </a:r>
          </a:p>
          <a:p>
            <a:pPr marL="571500" indent="-571500">
              <a:buFont typeface="+mj-ea"/>
              <a:buAutoNum type="ea1JpnChsDbPeriod"/>
              <a:defRPr/>
            </a:pPr>
            <a:r>
              <a:rPr lang="zh-CN" altLang="zh-CN" sz="2800" kern="0" spc="400" dirty="0" smtClean="0">
                <a:solidFill>
                  <a:srgbClr val="000000"/>
                </a:solidFill>
              </a:rPr>
              <a:t>未来计划</a:t>
            </a:r>
            <a:endParaRPr lang="en-US" altLang="zh-CN" sz="2800" kern="0" spc="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7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7200" y="160020"/>
            <a:ext cx="82423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charset="0"/>
                <a:ea typeface="微软雅黑" charset="0"/>
              </a:rPr>
              <a:t>1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、智能设备开放平台编码规范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宋体" charset="0"/>
                <a:ea typeface="宋体" charset="0"/>
                <a:cs typeface="Calibri" pitchFamily="34" charset="0"/>
              </a:rPr>
              <a:t>√</a:t>
            </a:r>
            <a:r>
              <a:rPr dirty="0" err="1">
                <a:latin typeface="宋体" charset="0"/>
                <a:ea typeface="宋体" charset="0"/>
              </a:rPr>
              <a:t>所有控制层controller添加类注解@api</a:t>
            </a:r>
            <a:r>
              <a:rPr dirty="0">
                <a:latin typeface="宋体" charset="0"/>
                <a:ea typeface="宋体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√</a:t>
            </a:r>
            <a:r>
              <a:rPr dirty="0" err="1">
                <a:latin typeface="宋体" charset="0"/>
                <a:ea typeface="宋体" charset="0"/>
              </a:rPr>
              <a:t>所有控制层controller</a:t>
            </a:r>
            <a:r>
              <a:rPr dirty="0">
                <a:latin typeface="宋体" charset="0"/>
                <a:ea typeface="宋体" charset="0"/>
              </a:rPr>
              <a:t> </a:t>
            </a:r>
            <a:r>
              <a:rPr dirty="0" err="1">
                <a:latin typeface="宋体" charset="0"/>
                <a:ea typeface="宋体" charset="0"/>
              </a:rPr>
              <a:t>api方法采用@RequestMapping的name属性配置api接口描述,默认取api方法名称作为描述信息</a:t>
            </a:r>
            <a:r>
              <a:rPr dirty="0">
                <a:latin typeface="宋体" charset="0"/>
                <a:ea typeface="宋体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√</a:t>
            </a:r>
            <a:r>
              <a:rPr dirty="0">
                <a:latin typeface="宋体" charset="0"/>
                <a:ea typeface="宋体" charset="0"/>
              </a:rPr>
              <a:t>所有控制层controller提供的api方法入参统一封装自定义对象XxxParam,放在com.wanda.application.xapi.web.param包下;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√</a:t>
            </a:r>
            <a:r>
              <a:rPr dirty="0" err="1">
                <a:latin typeface="宋体" charset="0"/>
                <a:ea typeface="宋体" charset="0"/>
              </a:rPr>
              <a:t>所有控制层controller提供的api方法返回值统一采用ResponseVo</a:t>
            </a:r>
            <a:r>
              <a:rPr dirty="0">
                <a:latin typeface="宋体" charset="0"/>
                <a:ea typeface="宋体" charset="0"/>
              </a:rPr>
              <a:t>&lt;T&gt;</a:t>
            </a:r>
            <a:r>
              <a:rPr dirty="0" err="1">
                <a:latin typeface="宋体" charset="0"/>
                <a:ea typeface="宋体" charset="0"/>
              </a:rPr>
              <a:t>方式定义,统一自定义vo信息放在com.wanda.application.xapi.web.vo包下</a:t>
            </a:r>
            <a:r>
              <a:rPr dirty="0">
                <a:latin typeface="宋体" charset="0"/>
                <a:ea typeface="宋体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√</a:t>
            </a:r>
            <a:r>
              <a:rPr dirty="0" err="1">
                <a:latin typeface="宋体" charset="0"/>
                <a:ea typeface="宋体" charset="0"/>
              </a:rPr>
              <a:t>所有控制层controller提供api方法统一采用注解@ApiAuth配置是否页面展示</a:t>
            </a:r>
            <a:r>
              <a:rPr dirty="0">
                <a:latin typeface="宋体" charset="0"/>
                <a:ea typeface="宋体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√</a:t>
            </a:r>
            <a:r>
              <a:rPr dirty="0" err="1">
                <a:latin typeface="宋体" charset="0"/>
                <a:ea typeface="宋体" charset="0"/>
              </a:rPr>
              <a:t>所有控制层controller提供api方法统一采用注解@ApiStatuses配置api特殊的状态编码信息</a:t>
            </a:r>
            <a:r>
              <a:rPr dirty="0" smtClean="0">
                <a:latin typeface="宋体" charset="0"/>
                <a:ea typeface="宋体" charset="0"/>
              </a:rPr>
              <a:t>;</a:t>
            </a:r>
            <a:endParaRPr dirty="0">
              <a:latin typeface="宋体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16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9310" y="65187"/>
            <a:ext cx="75044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宋体" charset="0"/>
                <a:ea typeface="宋体" charset="0"/>
                <a:sym typeface="+mn-ea"/>
              </a:rPr>
              <a:t>(3)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、协同开发问题；</a:t>
            </a:r>
            <a:endParaRPr lang="zh-CN" altLang="en-US" dirty="0">
              <a:latin typeface="宋体" charset="0"/>
              <a:ea typeface="宋体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charset="0"/>
                <a:ea typeface="宋体" charset="0"/>
                <a:sym typeface="+mn-ea"/>
              </a:rPr>
              <a:t>    对于前后端分离的服务以及依赖于第三方的服务，在依赖方服务未就绪时使用方无法进行开发调试。此时可以针对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Api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进行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mock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配置，使得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Api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服务能够根据接口定义响应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mock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样例数据。目前服务文档在线化支持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mock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数据自定义以及真实接口与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mock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接口之间的切换配置，一定程度上提高了协同开发效率。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charset="0"/>
                <a:ea typeface="宋体" charset="0"/>
                <a:sym typeface="+mn-ea"/>
              </a:rPr>
              <a:t>(4)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、测试问题；</a:t>
            </a:r>
            <a:endParaRPr lang="zh-CN" altLang="en-US" dirty="0">
              <a:latin typeface="宋体" charset="0"/>
              <a:ea typeface="宋体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charset="0"/>
                <a:ea typeface="宋体" charset="0"/>
                <a:sym typeface="+mn-ea"/>
              </a:rPr>
              <a:t>    通过在线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API Docs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可以直接进行在线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API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测试验证，不需要翻找接口文档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。</a:t>
            </a:r>
            <a:endParaRPr lang="en-US" altLang="zh-CN" dirty="0" smtClean="0">
              <a:latin typeface="宋体" charset="0"/>
              <a:ea typeface="宋体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宋体" charset="0"/>
                <a:ea typeface="宋体" charset="0"/>
                <a:sym typeface="+mn-ea"/>
              </a:rPr>
              <a:t>(5)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、接口文档编写问题；</a:t>
            </a:r>
            <a:endParaRPr lang="en-US" altLang="zh-CN" dirty="0" smtClean="0">
              <a:latin typeface="宋体" charset="0"/>
              <a:ea typeface="宋体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charset="0"/>
                <a:ea typeface="宋体" charset="0"/>
                <a:sym typeface="+mn-ea"/>
              </a:rPr>
              <a:t> </a:t>
            </a:r>
            <a:r>
              <a:rPr lang="en-US" altLang="zh-CN" dirty="0" smtClean="0">
                <a:latin typeface="宋体" charset="0"/>
                <a:ea typeface="宋体" charset="0"/>
                <a:sym typeface="+mn-ea"/>
              </a:rPr>
              <a:t>   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通过在线</a:t>
            </a:r>
            <a:r>
              <a:rPr lang="en-US" altLang="zh-CN" dirty="0" smtClean="0">
                <a:latin typeface="宋体" charset="0"/>
                <a:ea typeface="宋体" charset="0"/>
                <a:sym typeface="+mn-ea"/>
              </a:rPr>
              <a:t>API Docs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可以快速生成</a:t>
            </a:r>
            <a:r>
              <a:rPr lang="en-US" altLang="zh-CN" dirty="0" smtClean="0">
                <a:latin typeface="宋体" charset="0"/>
                <a:ea typeface="宋体" charset="0"/>
                <a:sym typeface="+mn-ea"/>
              </a:rPr>
              <a:t>Pdf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、</a:t>
            </a:r>
            <a:r>
              <a:rPr lang="en-US" altLang="zh-CN" dirty="0" smtClean="0">
                <a:latin typeface="宋体" charset="0"/>
                <a:ea typeface="宋体" charset="0"/>
                <a:sym typeface="+mn-ea"/>
              </a:rPr>
              <a:t>Doc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格式接口文档，高效、快速、方便。</a:t>
            </a:r>
            <a:endParaRPr lang="zh-CN" altLang="en-US" dirty="0"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7200" y="160020"/>
            <a:ext cx="824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√</a:t>
            </a:r>
            <a:r>
              <a:rPr dirty="0" err="1">
                <a:latin typeface="宋体" charset="0"/>
                <a:ea typeface="宋体" charset="0"/>
              </a:rPr>
              <a:t>所有api方法入参XxxParam参数实体字段统一采用@ApiParam配置字段描述以及是否必填信息</a:t>
            </a:r>
            <a:r>
              <a:rPr dirty="0">
                <a:latin typeface="宋体" charset="0"/>
                <a:ea typeface="宋体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√</a:t>
            </a:r>
            <a:r>
              <a:rPr dirty="0" err="1">
                <a:latin typeface="宋体" charset="0"/>
                <a:ea typeface="宋体" charset="0"/>
              </a:rPr>
              <a:t>所有api方法入参XxxParam参数实体字段如果需要配置参数校验信息可配置@NotEmpty</a:t>
            </a:r>
            <a:r>
              <a:rPr dirty="0">
                <a:latin typeface="宋体" charset="0"/>
                <a:ea typeface="宋体" charset="0"/>
              </a:rPr>
              <a:t>、@</a:t>
            </a:r>
            <a:r>
              <a:rPr dirty="0" err="1">
                <a:latin typeface="宋体" charset="0"/>
                <a:ea typeface="宋体" charset="0"/>
              </a:rPr>
              <a:t>NotNull等验证注解</a:t>
            </a:r>
            <a:r>
              <a:rPr dirty="0">
                <a:latin typeface="宋体" charset="0"/>
                <a:ea typeface="宋体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√</a:t>
            </a:r>
            <a:r>
              <a:rPr dirty="0" err="1">
                <a:latin typeface="宋体" charset="0"/>
                <a:ea typeface="宋体" charset="0"/>
              </a:rPr>
              <a:t>所有api方法入参XxxParam参数实体字段如果配置校验注解需在参数前添加@Valid注解</a:t>
            </a:r>
            <a:r>
              <a:rPr dirty="0">
                <a:latin typeface="宋体" charset="0"/>
                <a:ea typeface="宋体" charset="0"/>
              </a:rPr>
              <a:t>;</a:t>
            </a:r>
            <a:endParaRPr lang="en-US" dirty="0">
              <a:latin typeface="宋体" charset="0"/>
              <a:ea typeface="宋体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charset="0"/>
                <a:ea typeface="宋体" charset="0"/>
                <a:sym typeface="+mn-ea"/>
              </a:rPr>
              <a:t>√</a:t>
            </a:r>
            <a:r>
              <a:rPr lang="zh-CN" altLang="en-US" dirty="0">
                <a:latin typeface="宋体" charset="0"/>
                <a:ea typeface="宋体" charset="0"/>
              </a:rPr>
              <a:t>所有</a:t>
            </a:r>
            <a:r>
              <a:rPr lang="en-US" altLang="zh-CN" dirty="0" err="1">
                <a:latin typeface="宋体" charset="0"/>
                <a:ea typeface="宋体" charset="0"/>
              </a:rPr>
              <a:t>api</a:t>
            </a:r>
            <a:r>
              <a:rPr lang="zh-CN" altLang="en-US" dirty="0">
                <a:latin typeface="宋体" charset="0"/>
                <a:ea typeface="宋体" charset="0"/>
              </a:rPr>
              <a:t>入参整数类型统一采用</a:t>
            </a:r>
            <a:r>
              <a:rPr lang="en-US" altLang="zh-CN" dirty="0">
                <a:latin typeface="宋体" charset="0"/>
                <a:ea typeface="宋体" charset="0"/>
              </a:rPr>
              <a:t>Integer</a:t>
            </a:r>
            <a:r>
              <a:rPr lang="zh-CN" altLang="en-US" dirty="0">
                <a:latin typeface="宋体" charset="0"/>
                <a:ea typeface="宋体" charset="0"/>
              </a:rPr>
              <a:t>、</a:t>
            </a:r>
            <a:r>
              <a:rPr lang="en-US" altLang="zh-CN" dirty="0">
                <a:latin typeface="宋体" charset="0"/>
                <a:ea typeface="宋体" charset="0"/>
              </a:rPr>
              <a:t>Long</a:t>
            </a:r>
            <a:r>
              <a:rPr lang="zh-CN" altLang="en-US" dirty="0">
                <a:latin typeface="宋体" charset="0"/>
                <a:ea typeface="宋体" charset="0"/>
              </a:rPr>
              <a:t>等对象类型，不采用简单类型</a:t>
            </a:r>
            <a:r>
              <a:rPr lang="en-US" altLang="zh-CN" dirty="0">
                <a:latin typeface="宋体" charset="0"/>
                <a:ea typeface="宋体" charset="0"/>
              </a:rPr>
              <a:t>;</a:t>
            </a:r>
            <a:endParaRPr dirty="0">
              <a:latin typeface="宋体" charset="0"/>
              <a:ea typeface="宋体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charset="0"/>
                <a:ea typeface="宋体" charset="0"/>
                <a:sym typeface="+mn-ea"/>
              </a:rPr>
              <a:t>√</a:t>
            </a:r>
            <a:r>
              <a:rPr dirty="0" err="1">
                <a:latin typeface="宋体" charset="0"/>
                <a:ea typeface="宋体" charset="0"/>
              </a:rPr>
              <a:t>所有api返回vo对象实体字段统一采用ApiModelProperty配置字段描述以及是否必填信息</a:t>
            </a:r>
            <a:r>
              <a:rPr dirty="0">
                <a:latin typeface="宋体" charset="0"/>
                <a:ea typeface="宋体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√</a:t>
            </a:r>
            <a:r>
              <a:rPr dirty="0" err="1">
                <a:latin typeface="宋体" charset="0"/>
                <a:ea typeface="宋体" charset="0"/>
              </a:rPr>
              <a:t>所有变量名称建议采用小驼峰方式命名</a:t>
            </a:r>
            <a:r>
              <a:rPr dirty="0" smtClean="0">
                <a:latin typeface="宋体" charset="0"/>
                <a:ea typeface="宋体" charset="0"/>
              </a:rPr>
              <a:t>;</a:t>
            </a:r>
            <a:endParaRPr dirty="0">
              <a:latin typeface="宋体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63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950" y="-80010"/>
            <a:ext cx="8242300" cy="105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2、使用图示</a:t>
            </a:r>
            <a:endParaRPr lang="en-US" altLang="zh-CN" b="1" dirty="0">
              <a:latin typeface="宋体" charset="0"/>
              <a:ea typeface="宋体" charset="0"/>
              <a:cs typeface="Calibri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dirty="0">
              <a:latin typeface="宋体" charset="0"/>
              <a:ea typeface="宋体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770"/>
            <a:ext cx="9144000" cy="47776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716"/>
            <a:ext cx="9144000" cy="49543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087"/>
            <a:ext cx="9144000" cy="49510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773"/>
            <a:ext cx="9144000" cy="49457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316"/>
            <a:ext cx="9144000" cy="49371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438"/>
            <a:ext cx="9144000" cy="469106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632"/>
            <a:ext cx="9144000" cy="492980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" y="315316"/>
            <a:ext cx="9057939" cy="48884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4" y="452364"/>
            <a:ext cx="9089510" cy="477106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" y="423354"/>
            <a:ext cx="9047181" cy="468421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752"/>
            <a:ext cx="9144000" cy="470363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" y="443762"/>
            <a:ext cx="8909236" cy="448471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09601"/>
            <a:ext cx="9144000" cy="454855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6" y="365682"/>
            <a:ext cx="8906850" cy="4706332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6" y="399993"/>
            <a:ext cx="8949880" cy="474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/>
          <p:nvPr/>
        </p:nvSpPr>
        <p:spPr>
          <a:xfrm>
            <a:off x="226419" y="1415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kumimoji="1"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2711797" y="141492"/>
            <a:ext cx="3893398" cy="430141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lvl="0" indent="-571500">
              <a:buFont typeface="+mj-ea"/>
              <a:buAutoNum type="ea1JpnChsDbPeriod"/>
              <a:defRPr/>
            </a:pPr>
            <a:r>
              <a:rPr lang="zh-CN" altLang="en-US" sz="2800" kern="0" spc="400" dirty="0">
                <a:solidFill>
                  <a:srgbClr val="000000"/>
                </a:solidFill>
              </a:rPr>
              <a:t>背景</a:t>
            </a:r>
          </a:p>
          <a:p>
            <a:pPr marL="571500" indent="-571500">
              <a:buFont typeface="+mj-ea"/>
              <a:buAutoNum type="ea1JpnChsDbPeriod"/>
              <a:defRPr/>
            </a:pPr>
            <a:r>
              <a:rPr lang="zh-CN" altLang="en-US" sz="2800" kern="0" spc="400" dirty="0" smtClean="0">
                <a:solidFill>
                  <a:srgbClr val="000000"/>
                </a:solidFill>
              </a:rPr>
              <a:t>实现原理</a:t>
            </a:r>
          </a:p>
          <a:p>
            <a:pPr marL="571500" indent="-571500">
              <a:buFont typeface="+mj-ea"/>
              <a:buAutoNum type="ea1JpnChsDbPeriod"/>
              <a:defRPr/>
            </a:pPr>
            <a:r>
              <a:rPr lang="en-US" altLang="zh-CN" sz="2800" kern="0" spc="400" dirty="0" smtClean="0">
                <a:solidFill>
                  <a:srgbClr val="000000"/>
                </a:solidFill>
              </a:rPr>
              <a:t>API Docs</a:t>
            </a:r>
            <a:r>
              <a:rPr lang="zh-CN" altLang="en-US" sz="2800" kern="0" spc="400" dirty="0" smtClean="0">
                <a:solidFill>
                  <a:srgbClr val="000000"/>
                </a:solidFill>
              </a:rPr>
              <a:t>使用</a:t>
            </a:r>
            <a:endParaRPr lang="en-US" altLang="zh-CN" sz="2800" kern="0" spc="400" dirty="0" smtClean="0">
              <a:solidFill>
                <a:srgbClr val="000000"/>
              </a:solidFill>
            </a:endParaRPr>
          </a:p>
          <a:p>
            <a:pPr marL="571500" indent="-571500">
              <a:buFont typeface="+mj-ea"/>
              <a:buAutoNum type="ea1JpnChsDbPeriod"/>
              <a:defRPr/>
            </a:pPr>
            <a:r>
              <a:rPr lang="en-US" altLang="zh-CN" sz="2800" kern="0" spc="400" dirty="0" smtClean="0">
                <a:solidFill>
                  <a:srgbClr val="000000"/>
                </a:solidFill>
              </a:rPr>
              <a:t>API </a:t>
            </a:r>
            <a:r>
              <a:rPr lang="en-US" altLang="zh-CN" sz="2800" kern="0" spc="400" dirty="0">
                <a:solidFill>
                  <a:srgbClr val="000000"/>
                </a:solidFill>
              </a:rPr>
              <a:t>Mock</a:t>
            </a:r>
            <a:r>
              <a:rPr lang="zh-CN" altLang="en-US" sz="2800" kern="0" spc="400" dirty="0">
                <a:solidFill>
                  <a:srgbClr val="000000"/>
                </a:solidFill>
              </a:rPr>
              <a:t>配置</a:t>
            </a:r>
          </a:p>
          <a:p>
            <a:pPr marL="571500" indent="-571500">
              <a:buFont typeface="+mj-ea"/>
              <a:buAutoNum type="ea1JpnChsDbPeriod"/>
              <a:defRPr/>
            </a:pPr>
            <a:r>
              <a:rPr lang="zh-CN" altLang="en-US" sz="2800" kern="0" spc="400" dirty="0">
                <a:solidFill>
                  <a:srgbClr val="000000"/>
                </a:solidFill>
              </a:rPr>
              <a:t>使用案例</a:t>
            </a:r>
          </a:p>
          <a:p>
            <a:pPr marL="571500" indent="-571500">
              <a:buFont typeface="+mj-ea"/>
              <a:buAutoNum type="ea1JpnChsDbPeriod"/>
              <a:defRPr/>
            </a:pPr>
            <a:r>
              <a:rPr lang="zh-CN" altLang="zh-CN" sz="2800" b="1" kern="0" spc="400" dirty="0" smtClean="0">
                <a:solidFill>
                  <a:srgbClr val="000000"/>
                </a:solidFill>
              </a:rPr>
              <a:t>未来计划</a:t>
            </a:r>
            <a:endParaRPr lang="en-US" altLang="zh-CN" sz="2800" b="1" kern="0" spc="4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0509" y="259080"/>
            <a:ext cx="8242300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宋体" charset="0"/>
                <a:ea typeface="宋体" charset="0"/>
                <a:sym typeface="+mn-ea"/>
              </a:rPr>
              <a:t>1)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、扩展支持分布式环境下使用；</a:t>
            </a:r>
            <a:endParaRPr lang="zh-CN" altLang="en-US" dirty="0">
              <a:latin typeface="Arial" charset="0"/>
              <a:ea typeface="宋体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8515" y="137795"/>
            <a:ext cx="7504430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宋体" charset="0"/>
                <a:ea typeface="宋体" charset="0"/>
              </a:rPr>
              <a:t>如常见项目中接口文档维护：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15" y="928370"/>
            <a:ext cx="3306445" cy="1910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525" y="940435"/>
            <a:ext cx="3354070" cy="18980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02335" y="3070225"/>
            <a:ext cx="7420610" cy="1325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宋体" charset="0"/>
                <a:ea typeface="宋体" charset="0"/>
              </a:rPr>
              <a:t>   </a:t>
            </a:r>
            <a:r>
              <a:rPr lang="zh-CN" altLang="en-US">
                <a:latin typeface="宋体" charset="0"/>
                <a:ea typeface="宋体" charset="0"/>
              </a:rPr>
              <a:t>在线</a:t>
            </a:r>
            <a:r>
              <a:rPr lang="en-US" altLang="zh-CN">
                <a:latin typeface="宋体" charset="0"/>
                <a:ea typeface="宋体" charset="0"/>
              </a:rPr>
              <a:t>API</a:t>
            </a:r>
            <a:r>
              <a:rPr lang="zh-CN" altLang="en-US">
                <a:latin typeface="宋体" charset="0"/>
                <a:ea typeface="宋体" charset="0"/>
              </a:rPr>
              <a:t>生成工具扫描注解的方式读取</a:t>
            </a:r>
            <a:r>
              <a:rPr lang="en-US" altLang="zh-CN">
                <a:latin typeface="宋体" charset="0"/>
                <a:ea typeface="宋体" charset="0"/>
              </a:rPr>
              <a:t>API</a:t>
            </a:r>
            <a:r>
              <a:rPr lang="zh-CN" altLang="en-US">
                <a:latin typeface="宋体" charset="0"/>
                <a:ea typeface="宋体" charset="0"/>
              </a:rPr>
              <a:t>元数据信息进行接口文档的渲染展示以及快速化的</a:t>
            </a:r>
            <a:r>
              <a:rPr lang="en-US" altLang="zh-CN">
                <a:latin typeface="宋体" charset="0"/>
                <a:ea typeface="宋体" charset="0"/>
              </a:rPr>
              <a:t>Api Mock</a:t>
            </a:r>
            <a:r>
              <a:rPr lang="zh-CN" altLang="en-US">
                <a:latin typeface="宋体" charset="0"/>
                <a:ea typeface="宋体" charset="0"/>
              </a:rPr>
              <a:t>配置，使得</a:t>
            </a:r>
            <a:r>
              <a:rPr lang="en-US" altLang="zh-CN">
                <a:latin typeface="宋体" charset="0"/>
                <a:ea typeface="宋体" charset="0"/>
              </a:rPr>
              <a:t>API Docs</a:t>
            </a:r>
            <a:r>
              <a:rPr lang="zh-CN" altLang="en-US">
                <a:latin typeface="宋体" charset="0"/>
                <a:ea typeface="宋体" charset="0"/>
              </a:rPr>
              <a:t>维护以及协同开发更便捷，很大程度提高了工作效率。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7200" y="137160"/>
            <a:ext cx="757745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 dirty="0">
                <a:latin typeface="微软雅黑" charset="0"/>
                <a:ea typeface="微软雅黑" charset="0"/>
              </a:rPr>
              <a:t>2、与swagger UI比较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宋体" charset="0"/>
                <a:ea typeface="宋体" charset="0"/>
                <a:sym typeface="+mn-ea"/>
              </a:rPr>
              <a:t>   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swagger UI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也</a:t>
            </a:r>
            <a:r>
              <a:rPr dirty="0" err="1">
                <a:latin typeface="宋体" charset="0"/>
                <a:ea typeface="宋体" charset="0"/>
                <a:sym typeface="+mn-ea"/>
              </a:rPr>
              <a:t>是一个API在线文档生成和测试的</a:t>
            </a:r>
            <a:r>
              <a:rPr lang="zh-CN" dirty="0">
                <a:latin typeface="宋体" charset="0"/>
                <a:ea typeface="宋体" charset="0"/>
                <a:sym typeface="+mn-ea"/>
              </a:rPr>
              <a:t>工具。</a:t>
            </a:r>
          </a:p>
          <a:p>
            <a:pPr>
              <a:lnSpc>
                <a:spcPts val="3000"/>
              </a:lnSpc>
            </a:pPr>
            <a:r>
              <a:rPr lang="en-US" altLang="zh-CN" dirty="0">
                <a:latin typeface="宋体" charset="0"/>
                <a:ea typeface="宋体" charset="0"/>
              </a:rPr>
              <a:t>swagger </a:t>
            </a:r>
            <a:r>
              <a:rPr lang="en-US" altLang="zh-CN" dirty="0" err="1">
                <a:latin typeface="宋体" charset="0"/>
                <a:ea typeface="宋体" charset="0"/>
              </a:rPr>
              <a:t>ui</a:t>
            </a:r>
            <a:r>
              <a:rPr lang="zh-CN" altLang="en-US" dirty="0">
                <a:latin typeface="宋体" charset="0"/>
                <a:ea typeface="宋体" charset="0"/>
              </a:rPr>
              <a:t>的使用主要有以下不便</a:t>
            </a:r>
            <a:r>
              <a:rPr lang="en-US" altLang="zh-CN" dirty="0">
                <a:latin typeface="宋体" charset="0"/>
                <a:ea typeface="宋体" charset="0"/>
              </a:rPr>
              <a:t>:</a:t>
            </a:r>
          </a:p>
          <a:p>
            <a:pPr>
              <a:lnSpc>
                <a:spcPts val="3000"/>
              </a:lnSpc>
            </a:pPr>
            <a:r>
              <a:rPr lang="en-US" altLang="zh-CN" dirty="0">
                <a:latin typeface="宋体" charset="0"/>
                <a:ea typeface="宋体" charset="0"/>
              </a:rPr>
              <a:t>(1)</a:t>
            </a:r>
            <a:r>
              <a:rPr lang="zh-CN" altLang="en-US" dirty="0">
                <a:latin typeface="宋体" charset="0"/>
                <a:ea typeface="宋体" charset="0"/>
              </a:rPr>
              <a:t>、接口返回泛型数据类型不支持；</a:t>
            </a:r>
          </a:p>
          <a:p>
            <a:pPr>
              <a:lnSpc>
                <a:spcPts val="3000"/>
              </a:lnSpc>
            </a:pPr>
            <a:r>
              <a:rPr lang="en-US" altLang="zh-CN" dirty="0">
                <a:latin typeface="宋体" charset="0"/>
                <a:ea typeface="宋体" charset="0"/>
              </a:rPr>
              <a:t>(2)</a:t>
            </a:r>
            <a:r>
              <a:rPr lang="zh-CN" altLang="en-US" dirty="0">
                <a:latin typeface="宋体" charset="0"/>
                <a:ea typeface="宋体" charset="0"/>
              </a:rPr>
              <a:t>、接口入参为自定义类型</a:t>
            </a:r>
            <a:r>
              <a:rPr lang="en-US" altLang="zh-CN" dirty="0">
                <a:latin typeface="宋体" charset="0"/>
                <a:ea typeface="宋体" charset="0"/>
              </a:rPr>
              <a:t>bean</a:t>
            </a:r>
            <a:r>
              <a:rPr lang="zh-CN" altLang="en-US" dirty="0">
                <a:latin typeface="宋体" charset="0"/>
                <a:ea typeface="宋体" charset="0"/>
              </a:rPr>
              <a:t>或者添加</a:t>
            </a:r>
            <a:r>
              <a:rPr lang="en-US" altLang="zh-CN" dirty="0">
                <a:latin typeface="宋体" charset="0"/>
                <a:ea typeface="宋体" charset="0"/>
              </a:rPr>
              <a:t>@Valid</a:t>
            </a:r>
            <a:r>
              <a:rPr lang="zh-CN" altLang="en-US" dirty="0">
                <a:latin typeface="宋体" charset="0"/>
                <a:ea typeface="宋体" charset="0"/>
              </a:rPr>
              <a:t>等注解时参数类型非</a:t>
            </a:r>
            <a:r>
              <a:rPr lang="en-US" altLang="zh-CN" dirty="0">
                <a:latin typeface="宋体" charset="0"/>
                <a:ea typeface="宋体" charset="0"/>
              </a:rPr>
              <a:t>query</a:t>
            </a:r>
            <a:r>
              <a:rPr lang="zh-CN" altLang="en-US" dirty="0">
                <a:latin typeface="宋体" charset="0"/>
                <a:ea typeface="宋体" charset="0"/>
              </a:rPr>
              <a:t>而是</a:t>
            </a:r>
            <a:r>
              <a:rPr lang="en-US" altLang="zh-CN" dirty="0">
                <a:latin typeface="宋体" charset="0"/>
                <a:ea typeface="宋体" charset="0"/>
              </a:rPr>
              <a:t>body</a:t>
            </a:r>
            <a:r>
              <a:rPr lang="zh-CN" altLang="en-US" dirty="0">
                <a:latin typeface="宋体" charset="0"/>
                <a:ea typeface="宋体" charset="0"/>
              </a:rPr>
              <a:t>，不方便查看详细参数以及在线接口测试；</a:t>
            </a:r>
          </a:p>
          <a:p>
            <a:pPr>
              <a:lnSpc>
                <a:spcPts val="3000"/>
              </a:lnSpc>
            </a:pPr>
            <a:r>
              <a:rPr lang="en-US" altLang="zh-CN" dirty="0">
                <a:latin typeface="宋体" charset="0"/>
                <a:ea typeface="宋体" charset="0"/>
              </a:rPr>
              <a:t>(3)</a:t>
            </a:r>
            <a:r>
              <a:rPr lang="zh-CN" altLang="en-US" dirty="0">
                <a:latin typeface="宋体" charset="0"/>
                <a:ea typeface="宋体" charset="0"/>
              </a:rPr>
              <a:t>、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接口返回数据字段是否可为空描述不支持；</a:t>
            </a:r>
          </a:p>
          <a:p>
            <a:pPr>
              <a:lnSpc>
                <a:spcPts val="3000"/>
              </a:lnSpc>
            </a:pPr>
            <a:r>
              <a:rPr lang="en-US" altLang="zh-CN" dirty="0">
                <a:latin typeface="宋体" charset="0"/>
                <a:ea typeface="宋体" charset="0"/>
                <a:sym typeface="+mn-ea"/>
              </a:rPr>
              <a:t>(4)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、接口返回状态码不支持自定义配置，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swagger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展示的一般是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http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状态码；</a:t>
            </a:r>
          </a:p>
          <a:p>
            <a:pPr>
              <a:lnSpc>
                <a:spcPts val="3000"/>
              </a:lnSpc>
            </a:pPr>
            <a:r>
              <a:rPr lang="en-US" altLang="zh-CN" dirty="0">
                <a:latin typeface="宋体" charset="0"/>
                <a:ea typeface="宋体" charset="0"/>
                <a:sym typeface="+mn-ea"/>
              </a:rPr>
              <a:t>(5)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、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swagger UI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扫描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API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接口元数据</a:t>
            </a:r>
            <a:r>
              <a:rPr lang="en-US" altLang="zh-CN" dirty="0" err="1">
                <a:latin typeface="宋体" charset="0"/>
                <a:ea typeface="宋体" charset="0"/>
                <a:sym typeface="+mn-ea"/>
              </a:rPr>
              <a:t>json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以及页面渲染不够直观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zh-CN" dirty="0">
                <a:latin typeface="宋体" charset="0"/>
                <a:ea typeface="宋体" charset="0"/>
                <a:sym typeface="+mn-ea"/>
              </a:rPr>
              <a:t>(6)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、</a:t>
            </a:r>
            <a:r>
              <a:rPr lang="en-US" altLang="zh-CN" dirty="0">
                <a:latin typeface="宋体" charset="0"/>
                <a:ea typeface="宋体" charset="0"/>
                <a:sym typeface="+mn-ea"/>
              </a:rPr>
              <a:t>swagger UI</a:t>
            </a:r>
            <a:r>
              <a:rPr lang="zh-CN" altLang="en-US" dirty="0">
                <a:latin typeface="宋体" charset="0"/>
                <a:ea typeface="宋体" charset="0"/>
                <a:sym typeface="+mn-ea"/>
              </a:rPr>
              <a:t>不能很好的权限控制，如控制页面是否展示此接口</a:t>
            </a:r>
            <a:r>
              <a:rPr lang="zh-CN" altLang="en-US">
                <a:latin typeface="宋体" charset="0"/>
                <a:ea typeface="宋体" charset="0"/>
                <a:sym typeface="+mn-ea"/>
              </a:rPr>
              <a:t>信息</a:t>
            </a:r>
            <a:r>
              <a:rPr lang="zh-CN" altLang="en-US" smtClean="0">
                <a:latin typeface="宋体" charset="0"/>
                <a:ea typeface="宋体" charset="0"/>
                <a:sym typeface="+mn-ea"/>
              </a:rPr>
              <a:t>等</a:t>
            </a:r>
            <a:endParaRPr lang="en-US" altLang="zh-CN" dirty="0"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" y="2098040"/>
            <a:ext cx="8714105" cy="1352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05" y="680720"/>
            <a:ext cx="8749030" cy="1257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90" y="3602355"/>
            <a:ext cx="8729345" cy="11525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05765" y="177800"/>
            <a:ext cx="1400175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图示如下</a:t>
            </a:r>
            <a:r>
              <a:rPr lang="zh-CN" altLang="en-US">
                <a:latin typeface="宋体" charset="0"/>
                <a:ea typeface="宋体" charset="0"/>
                <a:sym typeface="+mn-ea"/>
              </a:rPr>
              <a:t>：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/>
          <p:nvPr/>
        </p:nvSpPr>
        <p:spPr>
          <a:xfrm>
            <a:off x="226419" y="1415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kumimoji="1"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2711797" y="141492"/>
            <a:ext cx="3893398" cy="430141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lvl="0" indent="-571500">
              <a:buFont typeface="+mj-ea"/>
              <a:buAutoNum type="ea1JpnChsDbPeriod"/>
              <a:defRPr/>
            </a:pPr>
            <a:r>
              <a:rPr lang="zh-CN" altLang="en-US" sz="2800" kern="0" spc="400" dirty="0">
                <a:solidFill>
                  <a:srgbClr val="000000"/>
                </a:solidFill>
              </a:rPr>
              <a:t>背景</a:t>
            </a:r>
          </a:p>
          <a:p>
            <a:pPr marL="571500" indent="-571500">
              <a:buFont typeface="+mj-ea"/>
              <a:buAutoNum type="ea1JpnChsDbPeriod"/>
              <a:defRPr/>
            </a:pPr>
            <a:r>
              <a:rPr lang="zh-CN" altLang="en-US" sz="2800" b="1" kern="0" spc="400" dirty="0" smtClean="0">
                <a:solidFill>
                  <a:srgbClr val="000000"/>
                </a:solidFill>
              </a:rPr>
              <a:t>实现原理</a:t>
            </a:r>
          </a:p>
          <a:p>
            <a:pPr marL="571500" indent="-571500">
              <a:buFont typeface="+mj-ea"/>
              <a:buAutoNum type="ea1JpnChsDbPeriod"/>
              <a:defRPr/>
            </a:pPr>
            <a:r>
              <a:rPr lang="en-US" altLang="zh-CN" sz="2800" kern="0" spc="400" dirty="0" smtClean="0">
                <a:solidFill>
                  <a:srgbClr val="000000"/>
                </a:solidFill>
              </a:rPr>
              <a:t>API Docs</a:t>
            </a:r>
            <a:r>
              <a:rPr lang="zh-CN" altLang="en-US" sz="2800" kern="0" spc="400" dirty="0" smtClean="0">
                <a:solidFill>
                  <a:srgbClr val="000000"/>
                </a:solidFill>
              </a:rPr>
              <a:t>使用</a:t>
            </a:r>
            <a:endParaRPr lang="en-US" altLang="zh-CN" sz="2800" kern="0" spc="400" dirty="0" smtClean="0">
              <a:solidFill>
                <a:srgbClr val="000000"/>
              </a:solidFill>
            </a:endParaRPr>
          </a:p>
          <a:p>
            <a:pPr marL="571500" indent="-571500">
              <a:buFont typeface="+mj-ea"/>
              <a:buAutoNum type="ea1JpnChsDbPeriod"/>
              <a:defRPr/>
            </a:pPr>
            <a:r>
              <a:rPr lang="en-US" altLang="zh-CN" sz="2800" kern="0" spc="400" dirty="0" smtClean="0">
                <a:solidFill>
                  <a:srgbClr val="000000"/>
                </a:solidFill>
              </a:rPr>
              <a:t>API </a:t>
            </a:r>
            <a:r>
              <a:rPr lang="en-US" altLang="zh-CN" sz="2800" kern="0" spc="400" dirty="0">
                <a:solidFill>
                  <a:srgbClr val="000000"/>
                </a:solidFill>
              </a:rPr>
              <a:t>Mock</a:t>
            </a:r>
            <a:r>
              <a:rPr lang="zh-CN" altLang="en-US" sz="2800" kern="0" spc="400" dirty="0">
                <a:solidFill>
                  <a:srgbClr val="000000"/>
                </a:solidFill>
              </a:rPr>
              <a:t>配置</a:t>
            </a:r>
          </a:p>
          <a:p>
            <a:pPr marL="571500" indent="-571500">
              <a:buFont typeface="+mj-ea"/>
              <a:buAutoNum type="ea1JpnChsDbPeriod"/>
              <a:defRPr/>
            </a:pPr>
            <a:r>
              <a:rPr lang="zh-CN" altLang="en-US" sz="2800" kern="0" spc="400" dirty="0">
                <a:solidFill>
                  <a:srgbClr val="000000"/>
                </a:solidFill>
              </a:rPr>
              <a:t>使用案例</a:t>
            </a:r>
          </a:p>
          <a:p>
            <a:pPr marL="571500" indent="-571500">
              <a:buFont typeface="+mj-ea"/>
              <a:buAutoNum type="ea1JpnChsDbPeriod"/>
              <a:defRPr/>
            </a:pPr>
            <a:r>
              <a:rPr lang="zh-CN" altLang="zh-CN" sz="2800" kern="0" spc="400" dirty="0" smtClean="0">
                <a:solidFill>
                  <a:srgbClr val="000000"/>
                </a:solidFill>
              </a:rPr>
              <a:t>未来计划</a:t>
            </a:r>
            <a:endParaRPr lang="en-US" altLang="zh-CN" sz="2800" kern="0" spc="4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900" y="-119380"/>
            <a:ext cx="8242300" cy="516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charset="0"/>
                <a:ea typeface="微软雅黑" charset="0"/>
              </a:rPr>
              <a:t>实现</a:t>
            </a:r>
            <a:r>
              <a:rPr lang="zh-CN" altLang="en-US" sz="2400" dirty="0" smtClean="0">
                <a:latin typeface="微软雅黑" charset="0"/>
                <a:ea typeface="微软雅黑" charset="0"/>
              </a:rPr>
              <a:t>原理</a:t>
            </a:r>
            <a:endParaRPr lang="zh-CN" altLang="en-US" sz="2400" dirty="0">
              <a:latin typeface="微软雅黑" charset="0"/>
              <a:ea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latin typeface="宋体" charset="0"/>
                <a:ea typeface="宋体" charset="0"/>
              </a:rPr>
              <a:t>(1)、基于注解进行API扫描生成接口元数据json信息进行页面渲染；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latin typeface="宋体" charset="0"/>
                <a:ea typeface="宋体" charset="0"/>
              </a:rPr>
              <a:t>(2)、接口元数据json数据</a:t>
            </a:r>
            <a:r>
              <a:rPr lang="zh-CN" altLang="en-US" dirty="0" smtClean="0">
                <a:latin typeface="宋体" charset="0"/>
                <a:ea typeface="宋体" charset="0"/>
              </a:rPr>
              <a:t>目前存储于</a:t>
            </a:r>
            <a:r>
              <a:rPr lang="zh-CN" altLang="en-US" dirty="0">
                <a:latin typeface="宋体" charset="0"/>
                <a:ea typeface="宋体" charset="0"/>
              </a:rPr>
              <a:t>内存中，可以根据需要迁移至redis存储；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宋体" charset="0"/>
                <a:ea typeface="宋体" charset="0"/>
              </a:rPr>
              <a:t>(3)</a:t>
            </a:r>
            <a:r>
              <a:rPr lang="zh-CN" altLang="en-US" dirty="0">
                <a:latin typeface="宋体" charset="0"/>
                <a:ea typeface="宋体" charset="0"/>
              </a:rPr>
              <a:t>、关键技术点：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latin typeface="宋体" charset="0"/>
                <a:ea typeface="宋体" charset="0"/>
                <a:cs typeface="Calibri" pitchFamily="34" charset="0"/>
              </a:rPr>
              <a:t>√</a:t>
            </a:r>
            <a:r>
              <a:rPr lang="en-US" altLang="zh-CN" b="1" dirty="0" err="1">
                <a:latin typeface="宋体" charset="0"/>
                <a:ea typeface="宋体" charset="0"/>
                <a:cs typeface="Calibri" pitchFamily="34" charset="0"/>
              </a:rPr>
              <a:t>PathMatchingResourcePatternResolver</a:t>
            </a:r>
            <a:endParaRPr lang="en-US" altLang="zh-CN" b="1" dirty="0">
              <a:latin typeface="宋体" charset="0"/>
              <a:ea typeface="宋体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宋体" charset="0"/>
                <a:ea typeface="宋体" charset="0"/>
              </a:rPr>
              <a:t> spring</a:t>
            </a:r>
            <a:r>
              <a:rPr lang="zh-CN" altLang="en-US" dirty="0">
                <a:latin typeface="宋体" charset="0"/>
                <a:ea typeface="宋体" charset="0"/>
              </a:rPr>
              <a:t>中自动加载指定路径规则文件工具类，使用场景根据配置路径自动加载     符合路径规则的xml文件、类文件等等。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latin typeface="宋体" charset="0"/>
                <a:ea typeface="宋体" charset="0"/>
              </a:rPr>
              <a:t> 参考</a:t>
            </a:r>
            <a:r>
              <a:rPr lang="en-US" altLang="zh-CN" dirty="0">
                <a:latin typeface="宋体" charset="0"/>
                <a:ea typeface="宋体" charset="0"/>
              </a:rPr>
              <a:t>:http://manzhizhen.iteye.com/blog/2244806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latin typeface="宋体" charset="0"/>
                <a:ea typeface="宋体" charset="0"/>
                <a:cs typeface="Calibri" pitchFamily="34" charset="0"/>
              </a:rPr>
              <a:t>√</a:t>
            </a:r>
            <a:r>
              <a:rPr lang="en-US" altLang="zh-CN" b="1" dirty="0" err="1">
                <a:latin typeface="宋体" charset="0"/>
                <a:ea typeface="宋体" charset="0"/>
                <a:cs typeface="Calibri" pitchFamily="34" charset="0"/>
              </a:rPr>
              <a:t>Class、Method，Field等java中的反射方法</a:t>
            </a:r>
            <a:endParaRPr lang="zh-CN" altLang="en-US" b="1" dirty="0">
              <a:latin typeface="宋体" charset="0"/>
              <a:ea typeface="宋体" charset="0"/>
              <a:cs typeface="Calibri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宋体" charset="0"/>
                <a:ea typeface="宋体" charset="0"/>
                <a:cs typeface="Calibri" pitchFamily="34" charset="0"/>
              </a:rPr>
              <a:t>F</a:t>
            </a:r>
            <a:r>
              <a:rPr lang="zh-CN" altLang="en-US" dirty="0">
                <a:latin typeface="宋体" charset="0"/>
                <a:ea typeface="宋体" charset="0"/>
                <a:cs typeface="Calibri" pitchFamily="34" charset="0"/>
              </a:rPr>
              <a:t>ield.getType()；</a:t>
            </a:r>
            <a:r>
              <a:rPr lang="en-US" altLang="zh-CN" dirty="0">
                <a:latin typeface="宋体" charset="0"/>
                <a:ea typeface="宋体" charset="0"/>
                <a:cs typeface="Calibri" pitchFamily="34" charset="0"/>
              </a:rPr>
              <a:t>F</a:t>
            </a:r>
            <a:r>
              <a:rPr lang="zh-CN" altLang="en-US" dirty="0">
                <a:latin typeface="宋体" charset="0"/>
                <a:ea typeface="宋体" charset="0"/>
                <a:cs typeface="Calibri" pitchFamily="34" charset="0"/>
              </a:rPr>
              <a:t>ield.getType().getComponentType()；  </a:t>
            </a:r>
            <a:r>
              <a:rPr lang="en-US" altLang="zh-CN" dirty="0">
                <a:latin typeface="宋体" charset="0"/>
                <a:ea typeface="宋体" charset="0"/>
                <a:cs typeface="Calibri" pitchFamily="34" charset="0"/>
              </a:rPr>
              <a:t>P</a:t>
            </a:r>
            <a:r>
              <a:rPr lang="zh-CN" altLang="en-US" dirty="0">
                <a:latin typeface="宋体" charset="0"/>
                <a:ea typeface="宋体" charset="0"/>
                <a:cs typeface="Calibri" pitchFamily="34" charset="0"/>
              </a:rPr>
              <a:t>arameterizedType.getActualTypeArguments</a:t>
            </a:r>
            <a:r>
              <a:rPr lang="en-US" altLang="zh-CN" dirty="0">
                <a:latin typeface="宋体" charset="0"/>
                <a:ea typeface="宋体" charset="0"/>
                <a:cs typeface="Calibri" pitchFamily="34" charset="0"/>
              </a:rPr>
              <a:t>()</a:t>
            </a:r>
            <a:r>
              <a:rPr lang="zh-CN" altLang="en-US" dirty="0">
                <a:latin typeface="宋体" charset="0"/>
                <a:ea typeface="宋体" charset="0"/>
                <a:cs typeface="Calibri" pitchFamily="34" charset="0"/>
              </a:rPr>
              <a:t>；  </a:t>
            </a:r>
            <a:r>
              <a:rPr lang="en-US" altLang="zh-CN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M</a:t>
            </a:r>
            <a:r>
              <a:rPr lang="zh-CN" altLang="en-US" dirty="0">
                <a:latin typeface="宋体" charset="0"/>
                <a:ea typeface="宋体" charset="0"/>
                <a:cs typeface="Calibri" pitchFamily="34" charset="0"/>
                <a:sym typeface="+mn-ea"/>
              </a:rPr>
              <a:t>ethod.getGenericReturnType()；等等。</a:t>
            </a:r>
            <a:endParaRPr lang="en-US" altLang="zh-CN" dirty="0">
              <a:latin typeface="宋体" charset="0"/>
              <a:ea typeface="宋体" charset="0"/>
              <a:cs typeface="Calibri" pitchFamily="34" charset="0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2592</Words>
  <Application>Microsoft Office PowerPoint</Application>
  <PresentationFormat>全屏显示(16:9)</PresentationFormat>
  <Paragraphs>303</Paragraphs>
  <Slides>43</Slides>
  <Notes>39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宋体</vt:lpstr>
      <vt:lpstr>微软雅黑</vt:lpstr>
      <vt:lpstr>幼圆</vt:lpstr>
      <vt:lpstr>Arial</vt:lpstr>
      <vt:lpstr>Calibri</vt:lpstr>
      <vt:lpstr>Wingdings</vt:lpstr>
      <vt:lpstr>Office 主题</vt:lpstr>
      <vt:lpstr>WPS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 晚霞</dc:creator>
  <cp:lastModifiedBy>liangjunwei5</cp:lastModifiedBy>
  <cp:revision>7441</cp:revision>
  <cp:lastPrinted>2017-01-04T00:16:00Z</cp:lastPrinted>
  <dcterms:created xsi:type="dcterms:W3CDTF">2016-01-19T10:59:00Z</dcterms:created>
  <dcterms:modified xsi:type="dcterms:W3CDTF">2017-06-13T01:37:50Z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2052-10.1.0.5604</vt:lpwstr>
  </property>
</Properties>
</file>