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49A2-6359-49F8-B41E-2BAF04B27CB9}" type="datetimeFigureOut">
              <a:rPr lang="zh-CN" altLang="en-US" smtClean="0"/>
              <a:t>2013/11/7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E8E5-79F6-4B63-88B6-D198BB142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41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49A2-6359-49F8-B41E-2BAF04B27CB9}" type="datetimeFigureOut">
              <a:rPr lang="zh-CN" altLang="en-US" smtClean="0"/>
              <a:t>2013/11/7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E8E5-79F6-4B63-88B6-D198BB142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8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49A2-6359-49F8-B41E-2BAF04B27CB9}" type="datetimeFigureOut">
              <a:rPr lang="zh-CN" altLang="en-US" smtClean="0"/>
              <a:t>2013/11/7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E8E5-79F6-4B63-88B6-D198BB142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01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49A2-6359-49F8-B41E-2BAF04B27CB9}" type="datetimeFigureOut">
              <a:rPr lang="zh-CN" altLang="en-US" smtClean="0"/>
              <a:t>2013/11/7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E8E5-79F6-4B63-88B6-D198BB142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18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49A2-6359-49F8-B41E-2BAF04B27CB9}" type="datetimeFigureOut">
              <a:rPr lang="zh-CN" altLang="en-US" smtClean="0"/>
              <a:t>2013/11/7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E8E5-79F6-4B63-88B6-D198BB142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93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49A2-6359-49F8-B41E-2BAF04B27CB9}" type="datetimeFigureOut">
              <a:rPr lang="zh-CN" altLang="en-US" smtClean="0"/>
              <a:t>2013/11/7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E8E5-79F6-4B63-88B6-D198BB142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9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49A2-6359-49F8-B41E-2BAF04B27CB9}" type="datetimeFigureOut">
              <a:rPr lang="zh-CN" altLang="en-US" smtClean="0"/>
              <a:t>2013/11/7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E8E5-79F6-4B63-88B6-D198BB142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68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49A2-6359-49F8-B41E-2BAF04B27CB9}" type="datetimeFigureOut">
              <a:rPr lang="zh-CN" altLang="en-US" smtClean="0"/>
              <a:t>2013/11/7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E8E5-79F6-4B63-88B6-D198BB142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2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49A2-6359-49F8-B41E-2BAF04B27CB9}" type="datetimeFigureOut">
              <a:rPr lang="zh-CN" altLang="en-US" smtClean="0"/>
              <a:t>2013/11/7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E8E5-79F6-4B63-88B6-D198BB142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41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49A2-6359-49F8-B41E-2BAF04B27CB9}" type="datetimeFigureOut">
              <a:rPr lang="zh-CN" altLang="en-US" smtClean="0"/>
              <a:t>2013/11/7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E8E5-79F6-4B63-88B6-D198BB142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0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49A2-6359-49F8-B41E-2BAF04B27CB9}" type="datetimeFigureOut">
              <a:rPr lang="zh-CN" altLang="en-US" smtClean="0"/>
              <a:t>2013/11/7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E8E5-79F6-4B63-88B6-D198BB142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8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49A2-6359-49F8-B41E-2BAF04B27CB9}" type="datetimeFigureOut">
              <a:rPr lang="zh-CN" altLang="en-US" smtClean="0"/>
              <a:t>2013/11/7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CE8E5-79F6-4B63-88B6-D198BB142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PaxoSim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err="1" smtClean="0"/>
              <a:t>Yuetao</a:t>
            </a:r>
            <a:r>
              <a:rPr lang="en-US" altLang="zh-CN" dirty="0" smtClean="0"/>
              <a:t> Xu</a:t>
            </a:r>
          </a:p>
          <a:p>
            <a:pPr algn="r"/>
            <a:r>
              <a:rPr lang="en-US" altLang="zh-CN" dirty="0" smtClean="0"/>
              <a:t>Liang </a:t>
            </a:r>
            <a:r>
              <a:rPr lang="en-US" altLang="zh-CN" dirty="0" err="1" smtClean="0"/>
              <a:t>Liang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1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PaxoSim</a:t>
            </a:r>
            <a:r>
              <a:rPr lang="en-US" altLang="zh-CN" dirty="0"/>
              <a:t> </a:t>
            </a:r>
            <a:r>
              <a:rPr lang="en-US" altLang="zh-CN" dirty="0" smtClean="0"/>
              <a:t>== </a:t>
            </a:r>
            <a:r>
              <a:rPr lang="en-US" altLang="zh-CN" dirty="0" err="1" smtClean="0"/>
              <a:t>Paxos</a:t>
            </a:r>
            <a:r>
              <a:rPr lang="en-US" altLang="zh-CN" dirty="0"/>
              <a:t> </a:t>
            </a:r>
            <a:r>
              <a:rPr lang="en-US" altLang="zh-CN" dirty="0" smtClean="0"/>
              <a:t>Simulator</a:t>
            </a:r>
          </a:p>
          <a:p>
            <a:r>
              <a:rPr lang="en-US" altLang="zh-CN" dirty="0" smtClean="0"/>
              <a:t>A JavaScript Framework to simulate failures on</a:t>
            </a:r>
          </a:p>
          <a:p>
            <a:pPr lvl="1"/>
            <a:r>
              <a:rPr lang="en-US" altLang="zh-CN" dirty="0" smtClean="0"/>
              <a:t>Nodes</a:t>
            </a:r>
          </a:p>
          <a:p>
            <a:pPr lvl="1"/>
            <a:r>
              <a:rPr lang="en-US" altLang="zh-CN" dirty="0" smtClean="0"/>
              <a:t>Connections</a:t>
            </a:r>
          </a:p>
          <a:p>
            <a:r>
              <a:rPr lang="en-US" altLang="zh-CN" dirty="0" smtClean="0"/>
              <a:t>Our </a:t>
            </a:r>
            <a:r>
              <a:rPr lang="en-US" altLang="zh-CN" dirty="0" err="1" smtClean="0"/>
              <a:t>Paxos</a:t>
            </a:r>
            <a:r>
              <a:rPr lang="en-US" altLang="zh-CN" dirty="0" smtClean="0"/>
              <a:t> is implemented on the framework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25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Paxos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Based on </a:t>
            </a:r>
            <a:r>
              <a:rPr lang="en-US" altLang="zh-CN" dirty="0" err="1" smtClean="0"/>
              <a:t>Lamport’s</a:t>
            </a:r>
            <a:r>
              <a:rPr lang="en-US" altLang="zh-CN" dirty="0" smtClean="0"/>
              <a:t> paper</a:t>
            </a:r>
          </a:p>
          <a:p>
            <a:r>
              <a:rPr lang="en-US" altLang="zh-CN" dirty="0" smtClean="0"/>
              <a:t>Generating N (assume 100 nodes)</a:t>
            </a:r>
          </a:p>
          <a:p>
            <a:pPr lvl="1"/>
            <a:r>
              <a:rPr lang="en-US" altLang="zh-CN" dirty="0" smtClean="0"/>
              <a:t>Paxos-0: 0, 100, 200, 300, …</a:t>
            </a:r>
          </a:p>
          <a:p>
            <a:pPr lvl="1"/>
            <a:r>
              <a:rPr lang="en-US" altLang="zh-CN" dirty="0" smtClean="0"/>
              <a:t>Paxos-1: 1, 101, 201, 301, …</a:t>
            </a:r>
          </a:p>
          <a:p>
            <a:pPr lvl="1"/>
            <a:r>
              <a:rPr lang="en-US" altLang="zh-CN" dirty="0" smtClean="0"/>
              <a:t>Paxos-99: 99, 199, 299, 399</a:t>
            </a:r>
          </a:p>
          <a:p>
            <a:r>
              <a:rPr lang="en-US" altLang="zh-CN" dirty="0" smtClean="0"/>
              <a:t>Timeout</a:t>
            </a:r>
          </a:p>
          <a:p>
            <a:pPr lvl="1"/>
            <a:r>
              <a:rPr lang="en-US" altLang="zh-CN" dirty="0" smtClean="0"/>
              <a:t>Resend prepare message</a:t>
            </a:r>
          </a:p>
          <a:p>
            <a:r>
              <a:rPr lang="en-US" altLang="zh-CN" dirty="0" smtClean="0"/>
              <a:t>Crash Recovery</a:t>
            </a:r>
          </a:p>
          <a:p>
            <a:pPr lvl="1"/>
            <a:r>
              <a:rPr lang="en-US" altLang="zh-CN" dirty="0" smtClean="0"/>
              <a:t>Record state on node storage before sending any messages</a:t>
            </a:r>
          </a:p>
        </p:txBody>
      </p:sp>
    </p:spTree>
    <p:extLst>
      <p:ext uri="{BB962C8B-B14F-4D97-AF65-F5344CB8AC3E}">
        <p14:creationId xmlns:p14="http://schemas.microsoft.com/office/powerpoint/2010/main" val="7693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 of Failures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Node Failure</a:t>
                </a:r>
              </a:p>
              <a:p>
                <a:pPr lvl="1"/>
                <a:r>
                  <a:rPr lang="en-US" altLang="zh-CN" dirty="0" smtClean="0"/>
                  <a:t>Fail Rate </a:t>
                </a:r>
                <a:r>
                  <a:rPr lang="en-US" altLang="zh-CN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nft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Average Fail Time </a:t>
                </a:r>
                <a:r>
                  <a:rPr lang="en-US" altLang="zh-CN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nfr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Failure possibility at each tick</a:t>
                </a:r>
                <a:endParaRPr lang="en-US" altLang="zh-CN" i="1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𝑛𝑓𝑡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·</m:t>
                        </m:r>
                        <m:r>
                          <a:rPr lang="zh-CN" altLang="zh-CN" i="1">
                            <a:latin typeface="Cambria Math" panose="02040503050406030204" pitchFamily="18" charset="0"/>
                          </a:rPr>
                          <m:t>（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𝑛𝑓𝑟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zh-CN" altLang="zh-CN" i="1">
                            <a:latin typeface="Cambria Math" panose="02040503050406030204" pitchFamily="18" charset="0"/>
                          </a:rPr>
                          <m:t>）</m:t>
                        </m:r>
                      </m:den>
                    </m:f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dirty="0" smtClean="0">
                    <a:ea typeface="Cambria Math" panose="02040503050406030204" pitchFamily="18" charset="0"/>
                  </a:rPr>
                  <a:t>Connection Failure</a:t>
                </a:r>
              </a:p>
              <a:p>
                <a:pPr lvl="1"/>
                <a:r>
                  <a:rPr lang="en-US" altLang="zh-CN" dirty="0" smtClean="0">
                    <a:ea typeface="Cambria Math" panose="02040503050406030204" pitchFamily="18" charset="0"/>
                  </a:rPr>
                  <a:t>Dup Rate </a:t>
                </a:r>
                <a:r>
                  <a:rPr lang="en-US" altLang="zh-CN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cdr</a:t>
                </a:r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CN" dirty="0" smtClean="0">
                    <a:ea typeface="Cambria Math" panose="02040503050406030204" pitchFamily="18" charset="0"/>
                  </a:rPr>
                  <a:t>Loss Rate </a:t>
                </a:r>
                <a:r>
                  <a:rPr lang="en-US" altLang="zh-CN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ldr</a:t>
                </a:r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CN" dirty="0" smtClean="0">
                    <a:ea typeface="Cambria Math" panose="02040503050406030204" pitchFamily="18" charset="0"/>
                  </a:rPr>
                  <a:t>Min Transfer Time</a:t>
                </a:r>
              </a:p>
              <a:p>
                <a:pPr lvl="1"/>
                <a:r>
                  <a:rPr lang="en-US" altLang="zh-CN" dirty="0" smtClean="0">
                    <a:ea typeface="Cambria Math" panose="02040503050406030204" pitchFamily="18" charset="0"/>
                  </a:rPr>
                  <a:t>Max Transfer Time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504151"/>
              </p:ext>
            </p:extLst>
          </p:nvPr>
        </p:nvGraphicFramePr>
        <p:xfrm>
          <a:off x="4752304" y="4114142"/>
          <a:ext cx="6167084" cy="2062821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6167084"/>
              </a:tblGrid>
              <a:tr h="20628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SendWithFailure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clr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cdr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CN" sz="2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rand() &lt; </a:t>
                      </a:r>
                      <a:r>
                        <a:rPr lang="en-US" sz="20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cdr</a:t>
                      </a:r>
                      <a:r>
                        <a:rPr lang="en-US" sz="2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20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SendWithFailure</a:t>
                      </a:r>
                      <a:r>
                        <a:rPr lang="en-US" sz="2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clr</a:t>
                      </a:r>
                      <a:r>
                        <a:rPr lang="en-US" sz="2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2000" baseline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cdr</a:t>
                      </a:r>
                      <a:r>
                        <a:rPr lang="en-US" sz="2000" baseline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rand() &lt; </a:t>
                      </a:r>
                      <a:r>
                        <a:rPr lang="en-US" sz="20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clr</a:t>
                      </a:r>
                      <a:endParaRPr lang="en-US" sz="200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2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endParaRPr lang="zh-CN" sz="2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SendMessage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zh-CN" sz="20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77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1: Node Failure Only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477409"/>
              </p:ext>
            </p:extLst>
          </p:nvPr>
        </p:nvGraphicFramePr>
        <p:xfrm>
          <a:off x="7559901" y="1703565"/>
          <a:ext cx="3683355" cy="20441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1085"/>
                <a:gridCol w="535281"/>
                <a:gridCol w="535854"/>
                <a:gridCol w="535281"/>
                <a:gridCol w="535854"/>
              </a:tblGrid>
              <a:tr h="5198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Average Consensus Rounds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 = 3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40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= 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40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1.09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1.01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1.06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1.06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40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1.33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1.21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1.09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1.18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40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0.3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1.87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1.47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1.24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1.31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40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2.9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2.13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1.48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1.42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40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5.01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4.08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3.21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3.65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82379"/>
              </p:ext>
            </p:extLst>
          </p:nvPr>
        </p:nvGraphicFramePr>
        <p:xfrm>
          <a:off x="7534141" y="3978744"/>
          <a:ext cx="3721993" cy="15979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1993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Timeout: 100 </a:t>
                      </a:r>
                      <a:r>
                        <a:rPr lang="en-US" sz="1400" dirty="0" err="1">
                          <a:effectLst/>
                        </a:rPr>
                        <a:t>ms</a:t>
                      </a:r>
                      <a:endParaRPr lang="zh-CN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Message deliver time: 5 – 20 </a:t>
                      </a:r>
                      <a:r>
                        <a:rPr lang="en-US" sz="1400" dirty="0" err="1">
                          <a:effectLst/>
                        </a:rPr>
                        <a:t>ms</a:t>
                      </a:r>
                      <a:endParaRPr lang="zh-CN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Node fail time: 0 – 100 </a:t>
                      </a:r>
                      <a:r>
                        <a:rPr lang="en-US" sz="1400" dirty="0" err="1">
                          <a:effectLst/>
                        </a:rPr>
                        <a:t>ms</a:t>
                      </a:r>
                      <a:endParaRPr lang="zh-CN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Message loss rate: 0</a:t>
                      </a:r>
                      <a:endParaRPr lang="zh-CN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Message duplicate rate: 0</a:t>
                      </a:r>
                      <a:endParaRPr lang="zh-CN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Proposer number: 1</a:t>
                      </a:r>
                      <a:endParaRPr lang="zh-CN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Node fail rate: X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51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2: Connection Failure Only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321522"/>
              </p:ext>
            </p:extLst>
          </p:nvPr>
        </p:nvGraphicFramePr>
        <p:xfrm>
          <a:off x="7508383" y="3964949"/>
          <a:ext cx="3655704" cy="11414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570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Message deliver time: 5 – 20 </a:t>
                      </a:r>
                      <a:r>
                        <a:rPr lang="en-US" sz="1400" dirty="0" err="1">
                          <a:effectLst/>
                        </a:rPr>
                        <a:t>ms</a:t>
                      </a:r>
                      <a:endParaRPr lang="zh-CN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Node failure rate: 0</a:t>
                      </a:r>
                      <a:endParaRPr lang="zh-CN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Message loss rate: X</a:t>
                      </a:r>
                      <a:endParaRPr lang="zh-CN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Message duplicate rate: X</a:t>
                      </a:r>
                      <a:endParaRPr lang="zh-CN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Proposer number: 1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951720"/>
              </p:ext>
            </p:extLst>
          </p:nvPr>
        </p:nvGraphicFramePr>
        <p:xfrm>
          <a:off x="7495503" y="1969639"/>
          <a:ext cx="3616090" cy="18262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940"/>
                <a:gridCol w="525506"/>
                <a:gridCol w="526069"/>
                <a:gridCol w="525506"/>
                <a:gridCol w="526069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Average Consensus Rounds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3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= 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1.44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1.06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2.03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1.28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1.01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2.36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2.16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1.16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1.01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3.11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2.52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1.82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1.17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3.62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3.70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2.96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2.35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5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3: Node and Connection Failure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976435"/>
              </p:ext>
            </p:extLst>
          </p:nvPr>
        </p:nvGraphicFramePr>
        <p:xfrm>
          <a:off x="7134895" y="4056845"/>
          <a:ext cx="3734874" cy="13696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34874"/>
              </a:tblGrid>
              <a:tr h="12939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Message deliver time: 5 – 20 </a:t>
                      </a:r>
                      <a:r>
                        <a:rPr lang="en-US" sz="1400" dirty="0" err="1">
                          <a:effectLst/>
                        </a:rPr>
                        <a:t>ms</a:t>
                      </a:r>
                      <a:endParaRPr lang="zh-CN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Node fail time: 0 – 100 </a:t>
                      </a:r>
                      <a:r>
                        <a:rPr lang="en-US" sz="1400" dirty="0" err="1">
                          <a:effectLst/>
                        </a:rPr>
                        <a:t>ms</a:t>
                      </a:r>
                      <a:endParaRPr lang="zh-CN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Node failure rate: X</a:t>
                      </a:r>
                      <a:endParaRPr lang="zh-CN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Message loss rate: X</a:t>
                      </a:r>
                      <a:endParaRPr lang="zh-CN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Message duplicate rate: X</a:t>
                      </a:r>
                      <a:endParaRPr lang="zh-CN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Proposer number: 1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750847"/>
              </p:ext>
            </p:extLst>
          </p:nvPr>
        </p:nvGraphicFramePr>
        <p:xfrm>
          <a:off x="7134896" y="1802214"/>
          <a:ext cx="3744877" cy="20545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6823"/>
                <a:gridCol w="544222"/>
                <a:gridCol w="544805"/>
                <a:gridCol w="544222"/>
                <a:gridCol w="54480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Average Consensus Rounds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3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= 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1.63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1.16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1.06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1.07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3.17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2.43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1.23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1.16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4.74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7.18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6.34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6.69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0.4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12.42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25.96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87.05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TLE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27.83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171.82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TLE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TLE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0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4: Multiple Proposers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428520"/>
              </p:ext>
            </p:extLst>
          </p:nvPr>
        </p:nvGraphicFramePr>
        <p:xfrm>
          <a:off x="7469746" y="3810860"/>
          <a:ext cx="3539793" cy="13696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39793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Message deliver time: 5 – 20 </a:t>
                      </a:r>
                      <a:r>
                        <a:rPr lang="en-US" sz="1400" dirty="0" err="1">
                          <a:effectLst/>
                        </a:rPr>
                        <a:t>ms</a:t>
                      </a:r>
                      <a:endParaRPr lang="zh-CN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Node fail time: 0 – 100 </a:t>
                      </a:r>
                      <a:r>
                        <a:rPr lang="en-US" sz="1400" dirty="0" err="1">
                          <a:effectLst/>
                        </a:rPr>
                        <a:t>ms</a:t>
                      </a:r>
                      <a:endParaRPr lang="zh-CN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Node failure rate: 0.3</a:t>
                      </a:r>
                      <a:endParaRPr lang="zh-CN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Message loss rate: 0.3</a:t>
                      </a:r>
                      <a:endParaRPr lang="zh-CN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Message duplicate rate: 0.3</a:t>
                      </a:r>
                      <a:endParaRPr lang="zh-CN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Proposer number: X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401877"/>
              </p:ext>
            </p:extLst>
          </p:nvPr>
        </p:nvGraphicFramePr>
        <p:xfrm>
          <a:off x="7443988" y="1690688"/>
          <a:ext cx="3603209" cy="18262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7551"/>
                <a:gridCol w="523634"/>
                <a:gridCol w="524195"/>
                <a:gridCol w="523634"/>
                <a:gridCol w="52419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Average Consensus Rounds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3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= 1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5.08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6.18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5.06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5.02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5.91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6.72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5.94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7.34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6.38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6.53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5.6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6.53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N/A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8.39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6.3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5.88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N/A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N/A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5.33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6.47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N/A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N/A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N/A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4.30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98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595" y="2729239"/>
            <a:ext cx="611276" cy="61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2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457</Words>
  <Application>Microsoft Office PowerPoint</Application>
  <PresentationFormat>宽屏</PresentationFormat>
  <Paragraphs>205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Cambria Math</vt:lpstr>
      <vt:lpstr>Courier New</vt:lpstr>
      <vt:lpstr>Times New Roman</vt:lpstr>
      <vt:lpstr>Office 主题</vt:lpstr>
      <vt:lpstr>PaxoSim</vt:lpstr>
      <vt:lpstr>Introduction</vt:lpstr>
      <vt:lpstr>Paxos</vt:lpstr>
      <vt:lpstr>Definition of Failures</vt:lpstr>
      <vt:lpstr>Experiment 1: Node Failure Only</vt:lpstr>
      <vt:lpstr>Experiment 2: Connection Failure Only</vt:lpstr>
      <vt:lpstr>Experiment 3: Node and Connection Failure</vt:lpstr>
      <vt:lpstr>Experiment 4: Multiple Proposers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PaxoSim</dc:title>
  <dc:creator>XYT</dc:creator>
  <cp:lastModifiedBy>XYT</cp:lastModifiedBy>
  <cp:revision>4</cp:revision>
  <dcterms:created xsi:type="dcterms:W3CDTF">2013-11-07T14:42:17Z</dcterms:created>
  <dcterms:modified xsi:type="dcterms:W3CDTF">2013-11-07T15:08:11Z</dcterms:modified>
</cp:coreProperties>
</file>