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人工智能技术发展报告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multi_content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3. 应用场景与案例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single_content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3.1 计算机视觉</a:t>
            </a:r>
          </a:p>
          <a:p>
            <a:r>
              <a:t>关键点:</a:t>
            </a:r>
          </a:p>
          <a:p>
            <a:r>
              <a:t>- **人脸识别：** 安防监控、身份验证、支付认证</a:t>
            </a:r>
          </a:p>
          <a:p>
            <a:r>
              <a:t>- **物体检测：** 自动驾驶、工业质检、医疗诊断</a:t>
            </a:r>
          </a:p>
          <a:p>
            <a:r>
              <a:t>- **图像分类：** 内容审核、商品识别、医学影像分析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bullet_points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3.1 计算机视觉</a:t>
            </a:r>
          </a:p>
          <a:p>
            <a:r>
              <a:t>关键点:</a:t>
            </a:r>
          </a:p>
          <a:p>
            <a:r>
              <a:t>- **人脸识别：** 安防监控、身份验证、支付认证</a:t>
            </a:r>
          </a:p>
          <a:p>
            <a:r>
              <a:t>- **物体检测：** 自动驾驶、工业质检、医疗诊断</a:t>
            </a:r>
          </a:p>
          <a:p>
            <a:r>
              <a:t>- **图像分类：** 内容审核、商品识别、医学影像分析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bullet_points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3.1 计算机视觉</a:t>
            </a:r>
          </a:p>
          <a:p>
            <a:r>
              <a:t>关键点:</a:t>
            </a:r>
          </a:p>
          <a:p>
            <a:r>
              <a:t>- **人脸识别：** 安防监控、身份验证、支付认证</a:t>
            </a:r>
          </a:p>
          <a:p>
            <a:r>
              <a:t>- **物体检测：** 自动驾驶、工业质检、医疗诊断</a:t>
            </a:r>
          </a:p>
          <a:p>
            <a:r>
              <a:t>- **图像分类：** 内容审核、商品识别、医学影像分析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bullet_points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3.2 自然语言处理</a:t>
            </a:r>
          </a:p>
          <a:p>
            <a:r>
              <a:t>关键点:</a:t>
            </a:r>
          </a:p>
          <a:p>
            <a:r>
              <a:t>- 自然语言处理（NLP）技术使计算机能够理解、处理和生成人类语言，是实现人机交互的关键技术</a:t>
            </a:r>
          </a:p>
          <a:p>
            <a:r>
              <a:t>- 近年来，基于Transformer架构的大语言模型取得了突破性进展：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content_heavy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3.3 智能推荐系统</a:t>
            </a:r>
          </a:p>
          <a:p>
            <a:r>
              <a:t>关键点:</a:t>
            </a:r>
          </a:p>
          <a:p>
            <a:r>
              <a:t>- 推荐系统通过分析用户行为和偏好，为用户提供个性化的内容或商品推荐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table_layout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4. 发展趋势与挑战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single_content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4.1 技术发展趋势</a:t>
            </a:r>
          </a:p>
          <a:p>
            <a:r>
              <a:t>关键点:</a:t>
            </a:r>
          </a:p>
          <a:p>
            <a:r>
              <a:t>- **通用人工智能（AGI）：** 向更加通用、灵活的智能系统发展</a:t>
            </a:r>
          </a:p>
          <a:p>
            <a:r>
              <a:t>- **多模态AI：** 整合视觉、听觉、语言等多种模态信息</a:t>
            </a:r>
          </a:p>
          <a:p>
            <a:r>
              <a:t>- **边缘计算：** 将AI能力部署到边缘设备，降低延迟和成本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bullet_points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4.2 面临的挑战</a:t>
            </a:r>
          </a:p>
          <a:p>
            <a:r>
              <a:t>关键点:</a:t>
            </a:r>
          </a:p>
          <a:p>
            <a:r>
              <a:t>- **数据质量与隐私：** 高质量数据获取困难，隐私保护要求日益严格</a:t>
            </a:r>
          </a:p>
          <a:p>
            <a:r>
              <a:t>- **算法偏见：** 训练数据偏见可能导致AI系统产生不公平结果</a:t>
            </a:r>
          </a:p>
          <a:p>
            <a:r>
              <a:t>- **计算资源：** 大模型训练需要巨大的计算资源和能耗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bullet_points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5. 结论与建议</a:t>
            </a:r>
          </a:p>
          <a:p>
            <a:r>
              <a:t>关键点:</a:t>
            </a:r>
          </a:p>
          <a:p>
            <a:r>
              <a:t>- **加强基础研究：** 持续投入AI基础理论和核心算法研究</a:t>
            </a:r>
          </a:p>
          <a:p>
            <a:r>
              <a:t>- **完善数据治理：** 建立健全的数据管理和隐私保护机制</a:t>
            </a:r>
          </a:p>
          <a:p>
            <a:r>
              <a:t>- **培养专业人才：** 加大AI教育投入，培养复合型人才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bullet_points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1. 人工智能发展概述</a:t>
            </a:r>
          </a:p>
          <a:p>
            <a:r>
              <a:t>关键点:</a:t>
            </a:r>
          </a:p>
          <a:p>
            <a:r>
              <a:t>- 人工智能（Artificial Intelligence，AI）作为21世纪最具革命性的技术之一，正在深刻改变着我们的生活和工作方式</a:t>
            </a:r>
          </a:p>
          <a:p>
            <a:r>
              <a:t>- 从1956年达特茅斯会议首次提出"人工智能"概念至今，AI技术经历了多次发展浪潮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multi_content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5. 结论与建议</a:t>
            </a:r>
          </a:p>
          <a:p>
            <a:r>
              <a:t>关键点:</a:t>
            </a:r>
          </a:p>
          <a:p>
            <a:r>
              <a:t>- **加强基础研究：** 持续投入AI基础理论和核心算法研究</a:t>
            </a:r>
          </a:p>
          <a:p>
            <a:r>
              <a:t>- **完善数据治理：** 建立健全的数据管理和隐私保护机制</a:t>
            </a:r>
          </a:p>
          <a:p>
            <a:r>
              <a:t>- **培养专业人才：** 加大AI教育投入，培养复合型人才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bullet_points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5. 结论与建议</a:t>
            </a:r>
          </a:p>
          <a:p>
            <a:r>
              <a:t>关键点:</a:t>
            </a:r>
          </a:p>
          <a:p>
            <a:r>
              <a:t>- **加强基础研究：** 持续投入AI基础理论和核心算法研究</a:t>
            </a:r>
          </a:p>
          <a:p>
            <a:r>
              <a:t>- **完善数据治理：** 建立健全的数据管理和隐私保护机制</a:t>
            </a:r>
          </a:p>
          <a:p>
            <a:r>
              <a:t>- **培养专业人才：** 加大AI教育投入，培养复合型人才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bullet_points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1.1 发展历程</a:t>
            </a:r>
          </a:p>
          <a:p>
            <a:r>
              <a:t>关键点:</a:t>
            </a:r>
          </a:p>
          <a:p>
            <a:r>
              <a:t>- **起步阶段（1956-1970）：** 符号主义AI兴起，专家系统初步发展</a:t>
            </a:r>
          </a:p>
          <a:p>
            <a:r>
              <a:t>- **第一次寒冬（1970-1980）：** 技术局限性显现，资金投入减少</a:t>
            </a:r>
          </a:p>
          <a:p>
            <a:r>
              <a:t>- **专家系统时代（1980-1990）：** 商业化应用开始，知识工程发展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bullet_points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1.2 技术特点</a:t>
            </a:r>
          </a:p>
          <a:p>
            <a:r>
              <a:t>关键点:</a:t>
            </a:r>
          </a:p>
          <a:p>
            <a:r>
              <a:t>- 数据驱动： 依赖大规模数据进行训练和优化</a:t>
            </a:r>
          </a:p>
          <a:p>
            <a:r>
              <a:t>- 算法创新： 深度学习、强化学习等新算法不断涌现</a:t>
            </a:r>
          </a:p>
          <a:p>
            <a:r>
              <a:t>- 计算能力： GPU、TPU等专用芯片提供强大算力支持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bullet_points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2. 核心技术分析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single_content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2.1 机器学习技术</a:t>
            </a:r>
          </a:p>
          <a:p>
            <a:r>
              <a:t>关键点:</a:t>
            </a:r>
          </a:p>
          <a:p>
            <a:r>
              <a:t>- 机器学习是人工智能的核心技术之一，主要包括监督学习、无监督学习和强化学习三大类别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table_layout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2.2 深度学习技术</a:t>
            </a:r>
          </a:p>
          <a:p>
            <a:r>
              <a:t>关键点:</a:t>
            </a:r>
          </a:p>
          <a:p>
            <a:r>
              <a:t>- **卷积神经网络（CNN）：** 擅长处理图像数据，在计算机视觉领域应用广泛</a:t>
            </a:r>
          </a:p>
          <a:p>
            <a:r>
              <a:t>- **循环神经网络（RNN）：** 适合处理序列数据，如文本和时间序列</a:t>
            </a:r>
          </a:p>
          <a:p>
            <a:r>
              <a:t>- **长短期记忆网络（LSTM）：** 解决RNN的长期依赖问题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bullet_points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2.2 深度学习技术</a:t>
            </a:r>
          </a:p>
          <a:p>
            <a:r>
              <a:t>关键点:</a:t>
            </a:r>
          </a:p>
          <a:p>
            <a:r>
              <a:t>- **卷积神经网络（CNN）：** 擅长处理图像数据，在计算机视觉领域应用广泛</a:t>
            </a:r>
          </a:p>
          <a:p>
            <a:r>
              <a:t>- **循环神经网络（RNN）：** 适合处理序列数据，如文本和时间序列</a:t>
            </a:r>
          </a:p>
          <a:p>
            <a:r>
              <a:t>- **长短期记忆网络（LSTM）：** 解决RNN的长期依赖问题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bullet_points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原始章节: 2.2 深度学习技术</a:t>
            </a:r>
          </a:p>
          <a:p>
            <a:r>
              <a:t>关键点:</a:t>
            </a:r>
          </a:p>
          <a:p>
            <a:r>
              <a:t>- **卷积神经网络（CNN）：** 擅长处理图像数据，在计算机视觉领域应用广泛</a:t>
            </a:r>
          </a:p>
          <a:p>
            <a:r>
              <a:t>- **循环神经网络（RNN）：** 适合处理序列数据，如文本和时间序列</a:t>
            </a:r>
          </a:p>
          <a:p>
            <a:r>
              <a:t>- **长短期记忆网络（LSTM）：** 解决RNN的长期依赖问题</a:t>
            </a:r>
          </a:p>
          <a:p>
            <a:r>
              <a:t>生成时间: 2025-09-16 22:29:40</a:t>
            </a:r>
          </a:p>
          <a:p>
            <a:r>
              <a:t>幻灯片类型: content</a:t>
            </a:r>
          </a:p>
          <a:p>
            <a:r>
              <a:t>布局: bullet_points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 b="1">
                <a:solidFill>
                  <a:schemeClr val="accent1"/>
                </a:solidFill>
              </a:rPr>
              <a:t>人工智能技术发展报告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800">
                <a:solidFill>
                  <a:schemeClr val="accent2"/>
                </a:solidFill>
              </a:rPr>
              <a:t>基于HTML文档自动生成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>
                <a:solidFill>
                  <a:srgbClr val="808080"/>
                </a:solidFill>
              </a:rPr>
              <a:t>生成时间: 2025年09月16日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2.2 深度学习技术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t>• **卷积神经网络（CNN）：** 擅长处理图像数据，在计算机视觉领域应用广泛</a:t>
            </a:r>
          </a:p>
          <a:p>
            <a:pPr>
              <a:spcAft>
                <a:spcPts val="600"/>
              </a:spcAft>
            </a:pPr>
            <a:r>
              <a:t>• **循环神经网络（RNN）：** 适合处理序列数据，如文本和时间序列</a:t>
            </a:r>
          </a:p>
          <a:p>
            <a:pPr>
              <a:spcAft>
                <a:spcPts val="600"/>
              </a:spcAft>
            </a:pPr>
            <a:r>
              <a:t>• **长短期记忆网络（LSTM）：** 解决RNN的长期依赖问题</a:t>
            </a:r>
          </a:p>
          <a:p>
            <a:pPr>
              <a:spcAft>
                <a:spcPts val="600"/>
              </a:spcAft>
            </a:pPr>
            <a:r>
              <a:t>• **Transformer：** 基于注意力机制，在自然语言处理领域表现优异</a:t>
            </a:r>
          </a:p>
          <a:p>
            <a:pPr>
              <a:spcAft>
                <a:spcPts val="600"/>
              </a:spcAft>
            </a:pPr>
            <a:r>
              <a:t>• **生成对抗网络（GAN）：** 通过对抗训练生成高质量数据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3. 应用场景与案例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  <a:spcAft>
                <a:spcPts val="1500"/>
              </a:spcAft>
            </a:pPr>
            <a:r>
              <a:rPr sz="2400" b="1">
                <a:solidFill>
                  <a:srgbClr val="106EBE"/>
                </a:solidFill>
              </a:rPr>
              <a:t>3. 应用场景与案例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3.1 计算机视觉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2250"/>
              </a:spcBef>
              <a:spcAft>
                <a:spcPts val="1125"/>
              </a:spcAft>
            </a:pPr>
            <a:r>
              <a:rPr sz="1800" b="1">
                <a:solidFill>
                  <a:srgbClr val="005A9E"/>
                </a:solidFill>
              </a:rPr>
              <a:t>3.1 计算机视觉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3.1 计算机视觉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spcAft>
                <a:spcPts val="1125"/>
              </a:spcAft>
            </a:pPr>
            <a:r>
              <a:t>计算机视觉是AI技术最成熟的应用领域之一，已经在多个行业实现商业化应用。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图1：计算机视觉在各行业的应用示例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spcAft>
                <a:spcPts val="1125"/>
              </a:spcAft>
            </a:pPr>
            <a:r>
              <a:t>主要应用包括：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3.1 计算机视觉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t>• **人脸识别：** 安防监控、身份验证、支付认证</a:t>
            </a:r>
          </a:p>
          <a:p>
            <a:pPr>
              <a:spcAft>
                <a:spcPts val="600"/>
              </a:spcAft>
            </a:pPr>
            <a:r>
              <a:t>• **物体检测：** 自动驾驶、工业质检、医疗诊断</a:t>
            </a:r>
          </a:p>
          <a:p>
            <a:pPr>
              <a:spcAft>
                <a:spcPts val="600"/>
              </a:spcAft>
            </a:pPr>
            <a:r>
              <a:t>• **图像分类：** 内容审核、商品识别、医学影像分析</a:t>
            </a:r>
          </a:p>
          <a:p>
            <a:pPr>
              <a:spcAft>
                <a:spcPts val="600"/>
              </a:spcAft>
            </a:pPr>
            <a:r>
              <a:t>• **图像生成：** 艺术创作、游戏开发、虚拟现实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3.2 自然语言处理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2250"/>
              </a:spcBef>
              <a:spcAft>
                <a:spcPts val="1125"/>
              </a:spcAft>
            </a:pPr>
            <a:r>
              <a:rPr sz="1800" b="1">
                <a:solidFill>
                  <a:srgbClr val="005A9E"/>
                </a:solidFill>
              </a:rPr>
              <a:t>3.2 自然语言处理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887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spcAft>
                <a:spcPts val="1125"/>
              </a:spcAft>
            </a:pPr>
            <a:r>
              <a:t>自然语言处理（NLP）技术使计算机能够理解、处理和生成人类语言，是实现人机交互的关键技术。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645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spcAft>
                <a:spcPts val="1125"/>
              </a:spcAft>
            </a:pPr>
            <a:r>
              <a:t>近年来，基于Transformer架构的大语言模型取得了突破性进展：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103120"/>
            <a:ext cx="8229600" cy="1280160"/>
          </a:xfrm>
          <a:prstGeom prst="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txBody>
          <a:bodyPr wrap="none">
            <a:spAutoFit/>
          </a:bodyPr>
          <a:lstStyle/>
          <a:p>
            <a:r>
              <a:rPr sz="1000">
                <a:solidFill>
                  <a:srgbClr val="000000"/>
                </a:solidFill>
                <a:latin typeface="Consolas"/>
              </a:rPr>
              <a:t># 示例：使用预训练模型进行文本分类</a:t>
            </a:r>
          </a:p>
          <a:p>
            <a:r>
              <a:t>from transformers import pipeline</a:t>
            </a:r>
          </a:p>
          <a:p/>
          <a:p>
            <a:r>
              <a:t>classifier = pipeline("sentiment-analysis")</a:t>
            </a:r>
          </a:p>
          <a:p>
            <a:r>
              <a:t>result = classifier("人工智能技术发展前景广阔")</a:t>
            </a:r>
          </a:p>
          <a:p>
            <a:r>
              <a:t>print(result)</a:t>
            </a:r>
          </a:p>
          <a:p>
            <a:r>
              <a:t># 输出：[{'label': 'POSITIVE', 'score': 0.9998}]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3.3 智能推荐系统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2250"/>
              </a:spcBef>
              <a:spcAft>
                <a:spcPts val="1125"/>
              </a:spcAft>
            </a:pPr>
            <a:r>
              <a:rPr sz="1800" b="1">
                <a:solidFill>
                  <a:srgbClr val="005A9E"/>
                </a:solidFill>
              </a:rPr>
              <a:t>3.3 智能推荐系统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1887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spcAft>
                <a:spcPts val="1125"/>
              </a:spcAft>
            </a:pPr>
            <a:r>
              <a:t>推荐系统通过分析用户行为和偏好，为用户提供个性化的内容或商品推荐。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645920"/>
          <a:ext cx="8229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FFFFFF"/>
                          </a:solidFill>
                        </a:rPr>
                        <a:t>推荐算法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FFFFFF"/>
                          </a:solidFill>
                        </a:rPr>
                        <a:t>原理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FFFFFF"/>
                          </a:solidFill>
                        </a:rPr>
                        <a:t>优点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FFFFFF"/>
                          </a:solidFill>
                        </a:rPr>
                        <a:t>缺点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协同过滤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基于用户或物品相似性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简单有效，可解释性强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冷启动问题，稀疏性问题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内容过滤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基于物品特征匹配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无冷启动问题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特征工程复杂，多样性不足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深度学习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神经网络学习复杂模式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效果好，可处理复杂关系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计算复杂，可解释性差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4. 发展趋势与挑战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  <a:spcAft>
                <a:spcPts val="1500"/>
              </a:spcAft>
            </a:pPr>
            <a:r>
              <a:rPr sz="2400" b="1">
                <a:solidFill>
                  <a:srgbClr val="106EBE"/>
                </a:solidFill>
              </a:rPr>
              <a:t>4. 发展趋势与挑战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4.1 技术发展趋势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2250"/>
              </a:spcBef>
              <a:spcAft>
                <a:spcPts val="1125"/>
              </a:spcAft>
            </a:pPr>
            <a:r>
              <a:rPr sz="1800" b="1">
                <a:solidFill>
                  <a:srgbClr val="005A9E"/>
                </a:solidFill>
              </a:rPr>
              <a:t>4.1 技术发展趋势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887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spcAft>
                <a:spcPts val="1125"/>
              </a:spcAft>
            </a:pPr>
            <a:r>
              <a:t>未来人工智能技术将朝着以下方向发展：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6459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t>• **通用人工智能（AGI）：** 向更加通用、灵活的智能系统发展</a:t>
            </a:r>
          </a:p>
          <a:p>
            <a:pPr>
              <a:spcAft>
                <a:spcPts val="600"/>
              </a:spcAft>
            </a:pPr>
            <a:r>
              <a:t>• **多模态AI：** 整合视觉、听觉、语言等多种模态信息</a:t>
            </a:r>
          </a:p>
          <a:p>
            <a:pPr>
              <a:spcAft>
                <a:spcPts val="600"/>
              </a:spcAft>
            </a:pPr>
            <a:r>
              <a:t>• **边缘计算：** 将AI能力部署到边缘设备，降低延迟和成本</a:t>
            </a:r>
          </a:p>
          <a:p>
            <a:pPr>
              <a:spcAft>
                <a:spcPts val="600"/>
              </a:spcAft>
            </a:pPr>
            <a:r>
              <a:t>• **可解释AI：** 提高AI系统的透明度和可解释性</a:t>
            </a:r>
          </a:p>
          <a:p>
            <a:pPr>
              <a:spcAft>
                <a:spcPts val="600"/>
              </a:spcAft>
            </a:pPr>
            <a:r>
              <a:t>• **联邦学习：** 在保护隐私的前提下进行分布式学习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4.2 面临的挑战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2250"/>
              </a:spcBef>
              <a:spcAft>
                <a:spcPts val="1125"/>
              </a:spcAft>
            </a:pPr>
            <a:r>
              <a:rPr sz="1800" b="1">
                <a:solidFill>
                  <a:srgbClr val="005A9E"/>
                </a:solidFill>
              </a:rPr>
              <a:t>4.2 面临的挑战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887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关键挑战：尽管AI技术发展迅速，但仍面临诸多挑战需要解决。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6459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t>• **数据质量与隐私：** 高质量数据获取困难，隐私保护要求日益严格</a:t>
            </a:r>
          </a:p>
          <a:p>
            <a:pPr>
              <a:spcAft>
                <a:spcPts val="600"/>
              </a:spcAft>
            </a:pPr>
            <a:r>
              <a:t>• **算法偏见：** 训练数据偏见可能导致AI系统产生不公平结果</a:t>
            </a:r>
          </a:p>
          <a:p>
            <a:pPr>
              <a:spcAft>
                <a:spcPts val="600"/>
              </a:spcAft>
            </a:pPr>
            <a:r>
              <a:t>• **计算资源：** 大模型训练需要巨大的计算资源和能耗</a:t>
            </a:r>
          </a:p>
          <a:p>
            <a:pPr>
              <a:spcAft>
                <a:spcPts val="600"/>
              </a:spcAft>
            </a:pPr>
            <a:r>
              <a:t>• **人才短缺：** AI专业人才供不应求，技能差距明显</a:t>
            </a:r>
          </a:p>
          <a:p>
            <a:pPr>
              <a:spcAft>
                <a:spcPts val="600"/>
              </a:spcAft>
            </a:pPr>
            <a:r>
              <a:t>• **伦理法规：** AI应用的伦理规范和法律法规有待完善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人工智能技术发展报告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Aft>
                <a:spcPts val="2250"/>
              </a:spcAft>
            </a:pPr>
            <a:r>
              <a:rPr sz="3000" b="1">
                <a:solidFill>
                  <a:srgbClr val="0078D4"/>
                </a:solidFill>
              </a:rPr>
              <a:t>人工智能技术发展报告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88720"/>
            <a:ext cx="8229600" cy="5212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报告摘要：本报告全面分析了人工智能技术的发展现状、关键技术突破、应用场景以及未来发展趋势，为相关决策提供参考依据。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5. 结论与建议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  <a:spcAft>
                <a:spcPts val="1500"/>
              </a:spcAft>
            </a:pPr>
            <a:r>
              <a:rPr sz="2400" b="1">
                <a:solidFill>
                  <a:srgbClr val="106EBE"/>
                </a:solidFill>
              </a:rPr>
              <a:t>5. 结论与建议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5. 结论与建议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4754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spcAft>
                <a:spcPts val="1125"/>
              </a:spcAft>
            </a:pPr>
            <a:r>
              <a:t>人工智能技术正处于快速发展期，已经在多个领域展现出巨大潜力。为了更好地推动AI技术发展和应用，我们建议：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932688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t>• **加强基础研究：** 持续投入AI基础理论和核心算法研究</a:t>
            </a:r>
          </a:p>
          <a:p>
            <a:pPr>
              <a:spcAft>
                <a:spcPts val="600"/>
              </a:spcAft>
            </a:pPr>
            <a:r>
              <a:t>• **完善数据治理：** 建立健全的数据管理和隐私保护机制</a:t>
            </a:r>
          </a:p>
          <a:p>
            <a:pPr>
              <a:spcAft>
                <a:spcPts val="600"/>
              </a:spcAft>
            </a:pPr>
            <a:r>
              <a:t>• **培养专业人才：** 加大AI教育投入，培养复合型人才</a:t>
            </a:r>
          </a:p>
          <a:p>
            <a:pPr>
              <a:spcAft>
                <a:spcPts val="600"/>
              </a:spcAft>
            </a:pPr>
            <a:r>
              <a:t>• **推进产业应用：** 促进AI技术与传统行业深度融合</a:t>
            </a:r>
          </a:p>
          <a:p>
            <a:pPr>
              <a:spcAft>
                <a:spcPts val="600"/>
              </a:spcAft>
            </a:pPr>
            <a:r>
              <a:t>• **建立伦理规范：** 制定AI发展的伦理准则和监管框架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304288"/>
            <a:ext cx="8229600" cy="457200"/>
          </a:xfrm>
          <a:prstGeom prst="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txBody>
          <a:bodyPr wrap="none">
            <a:spAutoFit/>
          </a:bodyPr>
          <a:lstStyle/>
          <a:p>
            <a:r>
              <a:rPr sz="1000">
                <a:solidFill>
                  <a:srgbClr val="000000"/>
                </a:solidFill>
                <a:latin typeface="Consolas"/>
              </a:rPr>
              <a:t>"人工智能的未来不是取代人类，而是增强人类的能力，让我们能够解决更复杂的问题，创造更美好的世界。"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5. 结论与建议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740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展望未来：随着技术不断进步和应用场景不断拓展，人工智能将成为推动社会进步和经济发展的重要引擎。我们有理由相信，在各方共同努力下，AI技术将为人类社会带来更多福祉。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97864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spcBef>
                <a:spcPts val="3000"/>
              </a:spcBef>
              <a:spcAft>
                <a:spcPts val="1125"/>
              </a:spcAft>
            </a:pPr>
            <a:r>
              <a:rPr sz="1080">
                <a:solidFill>
                  <a:srgbClr val="666666"/>
                </a:solidFill>
              </a:rPr>
              <a:t>*本报告由HTML2PPT自动转换工具生成 | 生成时间：2024年*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1. 人工智能发展概述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  <a:spcAft>
                <a:spcPts val="1500"/>
              </a:spcAft>
            </a:pPr>
            <a:r>
              <a:rPr sz="2400" b="1">
                <a:solidFill>
                  <a:srgbClr val="106EBE"/>
                </a:solidFill>
              </a:rPr>
              <a:t>1. 人工智能发展概述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88720"/>
            <a:ext cx="8229600" cy="987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spcAft>
                <a:spcPts val="1125"/>
              </a:spcAft>
            </a:pPr>
            <a:r>
              <a:t>人工智能（Artificial Intelligence，AI）作为21世纪最具革命性的技术之一，正在深刻改变着我们的生活和工作方式。从1956年达特茅斯会议首次提出"人工智能"概念至今，AI技术经历了多次发展浪潮。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1.1 发展历程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2250"/>
              </a:spcBef>
              <a:spcAft>
                <a:spcPts val="1125"/>
              </a:spcAft>
            </a:pPr>
            <a:r>
              <a:rPr sz="1800" b="1">
                <a:solidFill>
                  <a:srgbClr val="005A9E"/>
                </a:solidFill>
              </a:rPr>
              <a:t>1.1 发展历程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887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spcAft>
                <a:spcPts val="1125"/>
              </a:spcAft>
            </a:pPr>
            <a:r>
              <a:t>人工智能的发展可以分为以下几个重要阶段：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645920"/>
            <a:ext cx="8229600" cy="16459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t>• **起步阶段（1956-1970）：** 符号主义AI兴起，专家系统初步发展</a:t>
            </a:r>
          </a:p>
          <a:p>
            <a:pPr>
              <a:spcAft>
                <a:spcPts val="600"/>
              </a:spcAft>
            </a:pPr>
            <a:r>
              <a:t>• **第一次寒冬（1970-1980）：** 技术局限性显现，资金投入减少</a:t>
            </a:r>
          </a:p>
          <a:p>
            <a:pPr>
              <a:spcAft>
                <a:spcPts val="600"/>
              </a:spcAft>
            </a:pPr>
            <a:r>
              <a:t>• **专家系统时代（1980-1990）：** 商业化应用开始，知识工程发展</a:t>
            </a:r>
          </a:p>
          <a:p>
            <a:pPr>
              <a:spcAft>
                <a:spcPts val="600"/>
              </a:spcAft>
            </a:pPr>
            <a:r>
              <a:t>• **第二次寒冬（1990-2000）：** 互联网兴起，AI关注度下降</a:t>
            </a:r>
          </a:p>
          <a:p>
            <a:pPr>
              <a:spcAft>
                <a:spcPts val="600"/>
              </a:spcAft>
            </a:pPr>
            <a:r>
              <a:t>• **机器学习复兴（2000-2010）：** 统计学习方法兴起，大数据推动发展</a:t>
            </a:r>
          </a:p>
          <a:p>
            <a:pPr>
              <a:spcAft>
                <a:spcPts val="600"/>
              </a:spcAft>
            </a:pPr>
            <a:r>
              <a:t>• **深度学习时代（2010-至今）：** 神经网络突破，AI应用爆发式增长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1.2 技术特点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2250"/>
              </a:spcBef>
              <a:spcAft>
                <a:spcPts val="1125"/>
              </a:spcAft>
            </a:pPr>
            <a:r>
              <a:rPr sz="1800" b="1">
                <a:solidFill>
                  <a:srgbClr val="005A9E"/>
                </a:solidFill>
              </a:rPr>
              <a:t>1.2 技术特点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887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spcAft>
                <a:spcPts val="1125"/>
              </a:spcAft>
            </a:pPr>
            <a:r>
              <a:t>现代人工智能技术具有以下显著特点：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64592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t>• 数据驱动： 依赖大规模数据进行训练和优化</a:t>
            </a:r>
          </a:p>
          <a:p>
            <a:pPr>
              <a:spcAft>
                <a:spcPts val="600"/>
              </a:spcAft>
            </a:pPr>
            <a:r>
              <a:t>• 算法创新： 深度学习、强化学习等新算法不断涌现</a:t>
            </a:r>
          </a:p>
          <a:p>
            <a:pPr>
              <a:spcAft>
                <a:spcPts val="600"/>
              </a:spcAft>
            </a:pPr>
            <a:r>
              <a:t>• 计算能力： GPU、TPU等专用芯片提供强大算力支持</a:t>
            </a:r>
          </a:p>
          <a:p>
            <a:pPr>
              <a:spcAft>
                <a:spcPts val="600"/>
              </a:spcAft>
            </a:pPr>
            <a:r>
              <a:t>• 跨领域融合： 与各行各业深度结合，产生新的应用场景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2. 核心技术分析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3000"/>
              </a:spcBef>
              <a:spcAft>
                <a:spcPts val="1500"/>
              </a:spcAft>
            </a:pPr>
            <a:r>
              <a:rPr sz="2400" b="1">
                <a:solidFill>
                  <a:srgbClr val="106EBE"/>
                </a:solidFill>
              </a:rPr>
              <a:t>2. 核心技术分析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2.1 机器学习技术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2250"/>
              </a:spcBef>
              <a:spcAft>
                <a:spcPts val="1125"/>
              </a:spcAft>
            </a:pPr>
            <a:r>
              <a:rPr sz="1800" b="1">
                <a:solidFill>
                  <a:srgbClr val="005A9E"/>
                </a:solidFill>
              </a:rPr>
              <a:t>2.1 机器学习技术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1887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spcAft>
                <a:spcPts val="1125"/>
              </a:spcAft>
            </a:pPr>
            <a:r>
              <a:t>机器学习是人工智能的核心技术之一，主要包括监督学习、无监督学习和强化学习三大类别。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645920"/>
          <a:ext cx="8229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FFFFFF"/>
                          </a:solidFill>
                        </a:rPr>
                        <a:t>学习类型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FFFFFF"/>
                          </a:solidFill>
                        </a:rPr>
                        <a:t>特点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FFFFFF"/>
                          </a:solidFill>
                        </a:rPr>
                        <a:t>典型算法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FFFFFF"/>
                          </a:solidFill>
                        </a:rPr>
                        <a:t>应用场景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监督学习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使用标注数据进行训练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决策树、SVM、神经网络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图像识别、语音识别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无监督学习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从无标注数据中发现模式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聚类、降维、关联规则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数据挖掘、推荐系统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强化学习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通过试错学习最优策略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Q-learning、策略梯度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chemeClr val="dk1"/>
                          </a:solidFill>
                        </a:rPr>
                        <a:t>游戏AI、自动驾驶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2.2 深度学习技术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ts val="2250"/>
              </a:spcBef>
              <a:spcAft>
                <a:spcPts val="1125"/>
              </a:spcAft>
            </a:pPr>
            <a:r>
              <a:rPr sz="1800" b="1">
                <a:solidFill>
                  <a:srgbClr val="005A9E"/>
                </a:solidFill>
              </a:rPr>
              <a:t>2.2 深度学习技术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solidFill>
                  <a:schemeClr val="accent1"/>
                </a:solidFill>
              </a:rPr>
              <a:t>2.2 深度学习技术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spcAft>
                <a:spcPts val="1125"/>
              </a:spcAft>
            </a:pPr>
            <a:r>
              <a:t>深度学习是机器学习的一个重要分支，通过构建深层神经网络来学习数据的高层次特征表示。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txBody>
          <a:bodyPr wrap="none">
            <a:spAutoFit/>
          </a:bodyPr>
          <a:lstStyle/>
          <a:p>
            <a:r>
              <a:rPr sz="1000">
                <a:solidFill>
                  <a:srgbClr val="000000"/>
                </a:solidFill>
                <a:latin typeface="Consolas"/>
              </a:rPr>
              <a:t>"深度学习的成功在于它能够自动学习特征表示，而不需要人工设计特征。这使得它在图像、语音、自然语言处理等领域取得了突破性进展。" —— Geoffrey Hinton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spcAft>
                <a:spcPts val="1125"/>
              </a:spcAft>
            </a:pPr>
            <a:r>
              <a:t>主要的深度学习架构包括：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人工智能技术发展报告</dc:title>
  <dc:subject>Auto-generated presentation</dc:subject>
  <dc:creator>HTML2PPT Converter</dc:creator>
  <cp:keywords/>
  <dc:description>generated using python-pptx</dc:description>
  <cp:lastModifiedBy>Steve Canny</cp:lastModifiedBy>
  <cp:revision>1</cp:revision>
  <dcterms:created xsi:type="dcterms:W3CDTF">2025-09-16T22:29:40Z</dcterms:created>
  <dcterms:modified xsi:type="dcterms:W3CDTF">2025-09-16T22:29:40Z</dcterms:modified>
  <cp:category/>
</cp:coreProperties>
</file>