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2e5b9a17bc4d4131"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8288000" cy="10287000"/>
  <p:notesSz cx="6858000" cy="9144000"/>
  <p:defaultTex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tableStyles" Target="/ppt/tableStyles.xml" Id="rId23"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2.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5.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10.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11.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12.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13.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14.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15.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16.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t>在分享开始之前，我们先聊一些没用的知识</a:t>
            </a:r>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t>不可否认，</a:t>
            </a:r>
            <a:r>
              <a:rPr lang="en-US"/>
              <a:t>web3</a:t>
            </a:r>
            <a:r>
              <a:rPr lang="zh-CN"/>
              <a:t>发展以来，参与人数最多，产生账面财富最多的就是币圈了，它带来的大量衍生品交易催生了交易平台，比如说币安，今年赵长鹏就以近</a:t>
            </a:r>
            <a:r>
              <a:rPr lang="en-US"/>
              <a:t>6</a:t>
            </a:r>
            <a:r>
              <a:rPr lang="zh-CN"/>
              <a:t>千亿资产登上了彭博富豪榜</a:t>
            </a:r>
          </a:p>
          <a:p xmlns:a="http://schemas.openxmlformats.org/drawingml/2006/main">
            <a:pPr lvl="0"/>
            <a:endParaRPr lang="zh-CN"/>
          </a:p>
          <a:p xmlns:a="http://schemas.openxmlformats.org/drawingml/2006/main">
            <a:pPr lvl="0"/>
            <a:r>
              <a:rPr lang="zh-CN"/>
              <a:t>当交易规模发展到一定程度时就会出现一些新的制度创新，提升币圈的流动性，这就出现了一个新的金融体系——去中心化金融（</a:t>
            </a:r>
            <a:r>
              <a:rPr lang="en-US"/>
              <a:t>DiFi</a:t>
            </a:r>
            <a:r>
              <a:rPr lang="zh-CN"/>
              <a:t>）</a:t>
            </a:r>
          </a:p>
          <a:p xmlns:a="http://schemas.openxmlformats.org/drawingml/2006/main">
            <a:pPr lvl="0"/>
            <a:endParaRPr lang="zh-CN"/>
          </a:p>
          <a:p xmlns:a="http://schemas.openxmlformats.org/drawingml/2006/main">
            <a:pPr lvl="0"/>
            <a:r>
              <a:rPr lang="zh-CN"/>
              <a:t>也就是把现有的金融体系中的业务搬到了币圈，比如说，保险业务变成了加密货币的保险，借贷变成了加密货币的借贷、以及清算变成加密货币的清算等等，本质上就是去掉了中间商，不再需要像银行、券商、清算所这类中介机构了</a:t>
            </a:r>
          </a:p>
          <a:p xmlns:a="http://schemas.openxmlformats.org/drawingml/2006/main">
            <a:pPr lvl="0"/>
            <a:endParaRPr lang="zh-CN"/>
          </a:p>
          <a:p xmlns:a="http://schemas.openxmlformats.org/drawingml/2006/main">
            <a:pPr lvl="0"/>
            <a:r>
              <a:rPr lang="zh-CN"/>
              <a:t>但加密货币的波动是很大的，比如全球首个将比特币作为法定货币的国家萨尔瓦多持有的比特币亏损就超过</a:t>
            </a:r>
            <a:r>
              <a:rPr lang="en-US"/>
              <a:t>50%</a:t>
            </a:r>
            <a:r>
              <a:rPr lang="zh-CN"/>
              <a:t>了，一个称之为货币的东西，它的波动率是股票的好几倍，就让小心脏很难受得住了</a:t>
            </a:r>
          </a:p>
          <a:p xmlns:a="http://schemas.openxmlformats.org/drawingml/2006/main">
            <a:pPr lvl="0"/>
            <a:endParaRPr lang="zh-CN"/>
          </a:p>
          <a:p xmlns:a="http://schemas.openxmlformats.org/drawingml/2006/main">
            <a:pPr lvl="0"/>
            <a:r>
              <a:rPr lang="zh-CN"/>
              <a:t>这就衍生出了稳定币，稳定币和美元是</a:t>
            </a:r>
            <a:r>
              <a:rPr lang="en-US"/>
              <a:t>1:1</a:t>
            </a:r>
            <a:r>
              <a:rPr lang="zh-CN"/>
              <a:t>绑定的，就不用担心它的价值跟过山车一样了</a:t>
            </a:r>
          </a:p>
          <a:p xmlns:a="http://schemas.openxmlformats.org/drawingml/2006/main">
            <a:pPr lvl="0"/>
            <a:endParaRPr lang="zh-CN"/>
          </a:p>
          <a:p xmlns:a="http://schemas.openxmlformats.org/drawingml/2006/main">
            <a:pPr lvl="0"/>
            <a:r>
              <a:rPr lang="en-US"/>
              <a:t>15</a:t>
            </a:r>
            <a:r>
              <a:rPr lang="zh-CN"/>
              <a:t>年之前，区块链只能记录一些交易信息，</a:t>
            </a:r>
            <a:r>
              <a:rPr lang="en-US"/>
              <a:t>15</a:t>
            </a:r>
            <a:r>
              <a:rPr lang="zh-CN"/>
              <a:t>年之后以太坊出现，带来了智能合约，使得我们在记录信息的基础上，还能运行程序，称之为去中心化应用</a:t>
            </a:r>
            <a:r>
              <a:rPr lang="en-US"/>
              <a:t>(DApp)</a:t>
            </a:r>
            <a:r>
              <a:rPr lang="zh-CN"/>
              <a:t>，它衍生出了数字世界里一个带有版权概念的非同质化代币</a:t>
            </a:r>
            <a:r>
              <a:rPr lang="en-US"/>
              <a:t>(NFT)</a:t>
            </a:r>
          </a:p>
          <a:p xmlns:a="http://schemas.openxmlformats.org/drawingml/2006/main">
            <a:pPr lvl="0"/>
            <a:endParaRPr lang="en-US"/>
          </a:p>
          <a:p xmlns:a="http://schemas.openxmlformats.org/drawingml/2006/main">
            <a:pPr lvl="0"/>
            <a:r>
              <a:rPr lang="zh-CN"/>
              <a:t>有了加密货币和</a:t>
            </a:r>
            <a:r>
              <a:rPr lang="en-US"/>
              <a:t>NFT</a:t>
            </a:r>
            <a:r>
              <a:rPr lang="zh-CN"/>
              <a:t>的加持，在</a:t>
            </a:r>
            <a:r>
              <a:rPr lang="en-US"/>
              <a:t>web3.0</a:t>
            </a:r>
            <a:r>
              <a:rPr lang="zh-CN"/>
              <a:t>玩游戏就变得更加真实，戏称为“为了赚钱而玩的游戏”，游戏里的皮肤、装备都可以在区块链上变成</a:t>
            </a:r>
            <a:r>
              <a:rPr lang="en-US"/>
              <a:t>NFT</a:t>
            </a:r>
            <a:r>
              <a:rPr lang="zh-CN"/>
              <a:t>，从而兑换成真金白银</a:t>
            </a:r>
          </a:p>
          <a:p xmlns:a="http://schemas.openxmlformats.org/drawingml/2006/main">
            <a:pPr lvl="0"/>
            <a:endParaRPr lang="zh-CN"/>
          </a:p>
          <a:p xmlns:a="http://schemas.openxmlformats.org/drawingml/2006/main">
            <a:pPr lvl="0"/>
            <a:r>
              <a:rPr lang="zh-CN"/>
              <a:t>总言之，有了区块链和智能合约作为底层的架构，我们可以把现实当中的很多应用进行重构，重构为去中心化的版本，把用户数据的归属权归还给用户自己</a:t>
            </a:r>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lgn="l" defTabSz="914400">
              <a:lnSpc>
                <a:spcPct val="130000"/>
              </a:lnSpc>
            </a:pPr>
            <a:r>
              <a:rPr lang="zh-CN">
                <a:latin typeface="Hiragino Sans GB"/>
                <a:ea typeface="Hiragino Sans GB"/>
              </a:rPr>
              <a:t>当用户在站点上创建内容时，</a:t>
            </a:r>
          </a:p>
          <a:p xmlns:a="http://schemas.openxmlformats.org/drawingml/2006/main">
            <a:pPr lvl="0" algn="l" defTabSz="914400">
              <a:lnSpc>
                <a:spcPct val="130000"/>
              </a:lnSpc>
            </a:pPr>
            <a:r>
              <a:rPr lang="zh-CN">
                <a:latin typeface="Hiragino Sans GB"/>
                <a:ea typeface="Hiragino Sans GB"/>
              </a:rPr>
              <a:t>他们会与前端互动，</a:t>
            </a:r>
          </a:p>
          <a:p xmlns:a="http://schemas.openxmlformats.org/drawingml/2006/main">
            <a:pPr lvl="0" algn="l" defTabSz="914400">
              <a:lnSpc>
                <a:spcPct val="130000"/>
              </a:lnSpc>
            </a:pPr>
            <a:r>
              <a:rPr lang="zh-CN">
                <a:latin typeface="Hiragino Sans GB"/>
                <a:ea typeface="Hiragino Sans GB"/>
              </a:rPr>
              <a:t>接着前端和后端交互，</a:t>
            </a:r>
          </a:p>
          <a:p xmlns:a="http://schemas.openxmlformats.org/drawingml/2006/main">
            <a:pPr lvl="0" algn="l" defTabSz="914400">
              <a:lnSpc>
                <a:spcPct val="130000"/>
              </a:lnSpc>
            </a:pPr>
            <a:r>
              <a:rPr lang="zh-CN">
                <a:latin typeface="Hiragino Sans GB"/>
                <a:ea typeface="Hiragino Sans GB"/>
              </a:rPr>
              <a:t>后端再与它的数据库交互</a:t>
            </a:r>
          </a:p>
          <a:p xmlns:a="http://schemas.openxmlformats.org/drawingml/2006/main">
            <a:pPr lvl="0" algn="l" defTabSz="914400">
              <a:lnSpc>
                <a:spcPct val="130000"/>
              </a:lnSpc>
            </a:pPr>
            <a:endParaRPr lang="zh-CN">
              <a:latin typeface="Hiragino Sans GB"/>
              <a:ea typeface="Hiragino Sans GB"/>
            </a:endParaRPr>
          </a:p>
          <a:p xmlns:a="http://schemas.openxmlformats.org/drawingml/2006/main">
            <a:pPr lvl="0" algn="l" defTabSz="914400">
              <a:lnSpc>
                <a:spcPct val="130000"/>
              </a:lnSpc>
            </a:pPr>
            <a:endParaRPr lang="zh-CN">
              <a:latin typeface="Hiragino Sans GB"/>
              <a:ea typeface="Hiragino Sans GB"/>
            </a:endParaRPr>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lnSpc>
                <a:spcPct val="130000"/>
              </a:lnSpc>
            </a:pPr>
            <a:r>
              <a:rPr lang="zh-CN">
                <a:solidFill>
                  <a:srgbClr val="333333"/>
                </a:solidFill>
                <a:latin typeface="Helvetica Neue"/>
                <a:ea typeface="Helvetica Neue"/>
              </a:rPr>
              <a:t>在分布式网络中，很难确定什么是真实的，因为所有节点都存在数据更改</a:t>
            </a:r>
          </a:p>
          <a:p xmlns:a="http://schemas.openxmlformats.org/drawingml/2006/main">
            <a:pPr lvl="0">
              <a:lnSpc>
                <a:spcPct val="130000"/>
              </a:lnSpc>
            </a:pPr>
            <a:r>
              <a:rPr lang="zh-CN">
                <a:solidFill>
                  <a:srgbClr val="333333"/>
                </a:solidFill>
                <a:latin typeface="Helvetica Neue"/>
                <a:ea typeface="Helvetica Neue"/>
              </a:rPr>
              <a:t>区块链采用一种共识机制，可验证所有区块链节点上的数据并达成一致。 共识提供一种方法，让所有分散管理的节点都达到相同的状态。在转移价值或责任时，顺序很重要。</a:t>
            </a:r>
          </a:p>
          <a:p xmlns:a="http://schemas.openxmlformats.org/drawingml/2006/main">
            <a:pPr lvl="0">
              <a:lnSpc>
                <a:spcPct val="130000"/>
              </a:lnSpc>
            </a:pPr>
            <a:r>
              <a:rPr lang="zh-CN">
                <a:solidFill>
                  <a:srgbClr val="333333"/>
                </a:solidFill>
                <a:latin typeface="Helvetica Neue"/>
                <a:ea typeface="Helvetica Neue"/>
              </a:rPr>
              <a:t>共识的原理是一组事务作为一个块进行验证，至于这个块是否应属于区块链，整个网络必须达成一致</a:t>
            </a:r>
          </a:p>
          <a:p xmlns:a="http://schemas.openxmlformats.org/drawingml/2006/main">
            <a:pPr lvl="0">
              <a:lnSpc>
                <a:spcPct val="130000"/>
              </a:lnSpc>
            </a:pPr>
            <a:endParaRPr lang="zh-CN">
              <a:solidFill>
                <a:srgbClr val="333333"/>
              </a:solidFill>
              <a:latin typeface="Helvetica Neue"/>
              <a:ea typeface="Helvetica Neue"/>
            </a:endParaRPr>
          </a:p>
          <a:p xmlns:a="http://schemas.openxmlformats.org/drawingml/2006/main">
            <a:pPr lvl="0" algn="l" defTabSz="914400">
              <a:lnSpc>
                <a:spcPct val="130000"/>
              </a:lnSpc>
            </a:pPr>
            <a:r>
              <a:rPr lang="zh-CN">
                <a:latin typeface="Hiragino Sans GB"/>
                <a:ea typeface="Hiragino Sans GB"/>
              </a:rPr>
              <a:t>意味着每个想要构建区块链应用程序的人都在这个共享状态机上部署他们的代码，任何人都可以检查网络上所有智能合约的应用逻辑</a:t>
            </a:r>
          </a:p>
          <a:p xmlns:a="http://schemas.openxmlformats.org/drawingml/2006/main">
            <a:pPr lvl="0" algn="l" defTabSz="914400">
              <a:lnSpc>
                <a:spcPct val="130000"/>
              </a:lnSpc>
            </a:pPr>
            <a:endParaRPr lang="zh-CN">
              <a:latin typeface="Hiragino Sans GB"/>
              <a:ea typeface="Hiragino Sans GB"/>
            </a:endParaRPr>
          </a:p>
          <a:p xmlns:a="http://schemas.openxmlformats.org/drawingml/2006/main">
            <a:pPr lvl="0" algn="l" defTabSz="914400">
              <a:lnSpc>
                <a:spcPct val="130000"/>
              </a:lnSpc>
            </a:pPr>
            <a:endParaRPr lang="zh-CN">
              <a:latin typeface="Hiragino Sans GB"/>
              <a:ea typeface="Hiragino Sans GB"/>
            </a:endParaRPr>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solidFill>
                  <a:srgbClr val="7A7A7A"/>
                </a:solidFill>
                <a:latin typeface="PingFang SC"/>
                <a:ea typeface="PingFang SC"/>
              </a:rPr>
              <a:t>使用第三方节点，能让你免去自己运行全节点所带来的麻烦。因为有大量数据需要同步关系，设立一个以太坊的节点通常需要好几天的时间</a:t>
            </a:r>
          </a:p>
          <a:p xmlns:a="http://schemas.openxmlformats.org/drawingml/2006/main">
            <a:pPr lvl="0"/>
            <a:r>
              <a:rPr lang="zh-CN">
                <a:solidFill>
                  <a:srgbClr val="7A7A7A"/>
                </a:solidFill>
                <a:latin typeface="PingFang SC"/>
                <a:ea typeface="PingFang SC"/>
              </a:rPr>
              <a:t>并且同步所需的带宽和存储容量超过了一般笔记本电脑的处理能力，所以你同时需要一台性能强劲的设备</a:t>
            </a:r>
          </a:p>
          <a:p xmlns:a="http://schemas.openxmlformats.org/drawingml/2006/main">
            <a:pPr lvl="0"/>
            <a:r>
              <a:rPr lang="zh-CN">
                <a:solidFill>
                  <a:srgbClr val="7A7A7A"/>
                </a:solidFill>
                <a:latin typeface="PingFang SC"/>
                <a:ea typeface="PingFang SC"/>
              </a:rPr>
              <a:t>此外，存储完整以太坊区块链的成本随着 DApp 的扩容而增加，你需要添加更多节点来扩张你的基础设施，</a:t>
            </a:r>
            <a:r>
              <a:rPr lang="zh-CN">
                <a:solidFill>
                  <a:srgbClr val="7A7A7A"/>
                </a:solidFill>
                <a:highlight>
                  <a:srgbClr val="FFFFFF"/>
                </a:highlight>
                <a:latin typeface="PingFang SC"/>
                <a:ea typeface="PingFang SC"/>
              </a:rPr>
              <a:t>以确保你的基础设施有着可靠的正常运行时间和快速的响应时间</a:t>
            </a:r>
          </a:p>
          <a:p xmlns:a="http://schemas.openxmlformats.org/drawingml/2006/main">
            <a:pPr lvl="0"/>
            <a:endParaRPr lang="zh-CN">
              <a:solidFill>
                <a:srgbClr val="7A7A7A"/>
              </a:solidFill>
              <a:highlight>
                <a:srgbClr val="FFFFFF"/>
              </a:highlight>
              <a:latin typeface="PingFang SC"/>
              <a:ea typeface="PingFang SC"/>
            </a:endParaRPr>
          </a:p>
          <a:p xmlns:a="http://schemas.openxmlformats.org/drawingml/2006/main">
            <a:pPr lvl="0" defTabSz="914400"/>
            <a:r>
              <a:rPr lang="en-US" sz="1800" b="0" i="0" strike="noStrike" spc="0">
                <a:solidFill>
                  <a:srgbClr val="000000"/>
                </a:solidFill>
                <a:latin typeface="Hiragino Sans GB"/>
                <a:ea typeface="Hiragino Sans GB"/>
              </a:rPr>
              <a:t>J</a:t>
            </a:r>
            <a:r>
              <a:rPr lang="zh-CN" sz="1800" b="0" i="0" strike="noStrike" spc="0">
                <a:solidFill>
                  <a:srgbClr val="000000"/>
                </a:solidFill>
                <a:latin typeface="Hiragino Sans GB"/>
                <a:ea typeface="Hiragino Sans GB"/>
              </a:rPr>
              <a:t>SON-RPC 是一种无状态、轻量级的远程应用程式调用 (RPC) 协议，它定义了多个数据</a:t>
            </a:r>
            <a:r>
              <a:rPr lang="zh-CN" sz="1800" b="0" i="0" strike="noStrike" spc="0">
                <a:solidFill>
                  <a:srgbClr val="000000"/>
                </a:solidFill>
                <a:latin typeface="Hiragino Sans GB"/>
                <a:ea typeface="Hiragino Sans GB"/>
              </a:rPr>
              <a:t>结构及其处理规则</a:t>
            </a:r>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solidFill>
                  <a:srgbClr val="7A7A7A"/>
                </a:solidFill>
                <a:highlight>
                  <a:srgbClr val="FFFFFF"/>
                </a:highlight>
                <a:latin typeface="PingFang SC"/>
                <a:ea typeface="PingFang SC"/>
              </a:rPr>
              <a:t>签署交易这个环节通常是需要使用 Metamask（小狐狸）</a:t>
            </a:r>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b="0">
                <a:solidFill>
                  <a:srgbClr val="7A7A7A"/>
                </a:solidFill>
                <a:highlight>
                  <a:srgbClr val="FFFFFF"/>
                </a:highlight>
                <a:latin typeface="Hiragino Sans GB"/>
                <a:ea typeface="Hiragino Sans GB"/>
              </a:rPr>
              <a:t>在以太坊上搭建过应用程序的人都知道，在区块链上存储虽然快捷，但价格也不菲</a:t>
            </a:r>
          </a:p>
          <a:p xmlns:a="http://schemas.openxmlformats.org/drawingml/2006/main">
            <a:pPr lvl="0" defTabSz="914400"/>
            <a:r>
              <a:rPr lang="zh-CN" b="0">
                <a:solidFill>
                  <a:srgbClr val="7A7A7A"/>
                </a:solidFill>
                <a:highlight>
                  <a:srgbClr val="FFFFFF"/>
                </a:highlight>
                <a:latin typeface="Hiragino Sans GB"/>
                <a:ea typeface="Hiragino Sans GB"/>
              </a:rPr>
              <a:t>用户每次在以太坊上添加新数据都要付费</a:t>
            </a:r>
          </a:p>
          <a:p xmlns:a="http://schemas.openxmlformats.org/drawingml/2006/main">
            <a:pPr lvl="0" defTabSz="914400"/>
            <a:r>
              <a:rPr lang="zh-CN" b="0">
                <a:solidFill>
                  <a:srgbClr val="7A7A7A"/>
                </a:solidFill>
                <a:highlight>
                  <a:srgbClr val="FFFFFF"/>
                </a:highlight>
                <a:latin typeface="Hiragino Sans GB"/>
                <a:ea typeface="Hiragino Sans GB"/>
              </a:rPr>
              <a:t>因为去中心化的状态机是由节点来维护的，而在状态机上每新增一个状态，都会增加节点的成本</a:t>
            </a:r>
          </a:p>
          <a:p xmlns:a="http://schemas.openxmlformats.org/drawingml/2006/main">
            <a:pPr lvl="0" defTabSz="914400"/>
            <a:endParaRPr lang="zh-CN" b="0">
              <a:solidFill>
                <a:srgbClr val="7A7A7A"/>
              </a:solidFill>
              <a:highlight>
                <a:srgbClr val="FFFFFF"/>
              </a:highlight>
              <a:latin typeface="Hiragino Sans GB"/>
              <a:ea typeface="Hiragino Sans GB"/>
            </a:endParaRPr>
          </a:p>
          <a:p xmlns:a="http://schemas.openxmlformats.org/drawingml/2006/main">
            <a:pPr lvl="0"/>
            <a:r>
              <a:rPr lang="zh-CN" b="0">
                <a:solidFill>
                  <a:srgbClr val="7A7A7A"/>
                </a:solidFill>
                <a:highlight>
                  <a:srgbClr val="FFFFFF"/>
                </a:highlight>
                <a:latin typeface="Hiragino Sans GB"/>
                <a:ea typeface="Hiragino Sans GB"/>
              </a:rPr>
              <a:t>如果你的 DApp 每次在用户交易需要添加新状态时，都要求他们支付额外费用的话，那么用户体验是很差的</a:t>
            </a:r>
          </a:p>
          <a:p xmlns:a="http://schemas.openxmlformats.org/drawingml/2006/main">
            <a:pPr lvl="0" defTabSz="914400"/>
            <a:endParaRPr lang="zh-CN" b="0">
              <a:solidFill>
                <a:srgbClr val="7A7A7A"/>
              </a:solidFill>
              <a:highlight>
                <a:srgbClr val="FFFFFF"/>
              </a:highlight>
              <a:latin typeface="Hiragino Sans GB"/>
              <a:ea typeface="Hiragino Sans GB"/>
            </a:endParaRPr>
          </a:p>
          <a:p xmlns:a="http://schemas.openxmlformats.org/drawingml/2006/main">
            <a:pPr lvl="0" defTabSz="914400"/>
            <a:r>
              <a:rPr lang="zh-CN" b="0">
                <a:solidFill>
                  <a:srgbClr val="7A7A7A"/>
                </a:solidFill>
                <a:highlight>
                  <a:srgbClr val="FFFFFF"/>
                </a:highlight>
                <a:latin typeface="Hiragino Sans GB"/>
                <a:ea typeface="Hiragino Sans GB"/>
              </a:rPr>
              <a:t>点对点技术：</a:t>
            </a:r>
            <a:r>
              <a:rPr lang="zh-CN" b="0">
                <a:solidFill>
                  <a:srgbClr val="202124"/>
                </a:solidFill>
                <a:highlight>
                  <a:srgbClr val="FFFFFF"/>
                </a:highlight>
                <a:latin typeface="Hiragino Sans GB"/>
                <a:ea typeface="Hiragino Sans GB"/>
              </a:rPr>
              <a:t>是</a:t>
            </a:r>
            <a:r>
              <a:rPr lang="zh-CN" b="0">
                <a:solidFill>
                  <a:srgbClr val="EA4335"/>
                </a:solidFill>
                <a:highlight>
                  <a:srgbClr val="FFFFFF"/>
                </a:highlight>
                <a:latin typeface="Hiragino Sans GB"/>
                <a:ea typeface="Hiragino Sans GB"/>
              </a:rPr>
              <a:t>一种网络新技术，依赖网络中参与者的计算能力和带宽，而不是把依赖都聚集在较少的几台服务器上</a:t>
            </a:r>
          </a:p>
          <a:p xmlns:a="http://schemas.openxmlformats.org/drawingml/2006/main">
            <a:pPr lvl="0" defTabSz="914400"/>
            <a:endParaRPr lang="zh-CN" b="0">
              <a:solidFill>
                <a:srgbClr val="7A7A7A"/>
              </a:solidFill>
              <a:highlight>
                <a:srgbClr val="FFFFFF"/>
              </a:highlight>
              <a:latin typeface="Hiragino Sans GB"/>
              <a:ea typeface="Hiragino Sans GB"/>
            </a:endParaRPr>
          </a:p>
          <a:p xmlns:a="http://schemas.openxmlformats.org/drawingml/2006/main">
            <a:pPr lvl="0"/>
            <a:r>
              <a:rPr lang="zh-CN">
                <a:solidFill>
                  <a:srgbClr val="7A7A7A"/>
                </a:solidFill>
                <a:highlight>
                  <a:srgbClr val="FFFFFF"/>
                </a:highlight>
                <a:latin typeface="PingFang SC"/>
                <a:ea typeface="PingFang SC"/>
              </a:rPr>
              <a:t>激励层，其作用是激励世界各地的节点来存储和检索这些数据</a:t>
            </a:r>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endParaRPr lang="zh-CN">
              <a:solidFill>
                <a:srgbClr val="7A7A7A"/>
              </a:solidFill>
              <a:highlight>
                <a:srgbClr val="FFFFFF"/>
              </a:highlight>
              <a:latin typeface="PingFang SC"/>
              <a:ea typeface="PingFang SC"/>
            </a:endParaRPr>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solidFill>
                  <a:srgbClr val="7A7A7A"/>
                </a:solidFill>
                <a:highlight>
                  <a:srgbClr val="FFFFFF"/>
                </a:highlight>
                <a:latin typeface="PingFang SC"/>
                <a:ea typeface="PingFang SC"/>
              </a:rPr>
              <a:t>以太坊不具备可扩展性，至少目前还没有</a:t>
            </a:r>
          </a:p>
          <a:p xmlns:a="http://schemas.openxmlformats.org/drawingml/2006/main">
            <a:pPr lvl="0"/>
            <a:r>
              <a:rPr lang="zh-CN">
                <a:solidFill>
                  <a:srgbClr val="7A7A7A"/>
                </a:solidFill>
                <a:highlight>
                  <a:srgbClr val="FFFFFF"/>
                </a:highlight>
                <a:latin typeface="PingFang SC"/>
                <a:ea typeface="PingFang SC"/>
              </a:rPr>
              <a:t>以太坊上 Gas 费用高昂且区块几近饱和，在它上面搭建 DApp 会给用户带来非常不好的体验</a:t>
            </a: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p>
            <a:r>
              <a:rPr lang="en-US"/>
              <a:t>Click to edit Master title style</a:t>
            </a:r>
          </a:p>
        </p:txBody>
      </p:sp>
      <p:sp>
        <p:nvSpPr>
          <p:cNvPr id="3" name="Subtitle 2"/>
          <p:cNvSpPr/>
          <p:nvPr>
            <p:ph type="subTitle" idx="1"/>
          </p:nvPr>
        </p:nvSpPr>
        <p:spPr>
          <a:xfrm>
            <a:off x="1371600" y="3886200"/>
            <a:ext cx="6400800" cy="1752600"/>
          </a:xfrm>
        </p:spPr>
        <p:txBody>
          <a:bodyPr/>
          <a:lstStyle>
            <a:lvl1pPr marL="0" lvl="0" indent="0" algn="ctr">
              <a:buNone/>
              <a:defRPr>
                <a:solidFill>
                  <a:schemeClr val="tx1">
                    <a:tint val="75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p>
        </p:txBody>
      </p:sp>
      <p:sp>
        <p:nvSpPr>
          <p:cNvPr id="3" name="Vertical Text Placeholder 2"/>
          <p:cNvSpPr/>
          <p:nvPr>
            <p:ph type="body"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p:nvPr>
            <p:ph type="title"/>
          </p:nvPr>
        </p:nvSpPr>
        <p:spPr>
          <a:xfrm>
            <a:off x="6629400" y="274638"/>
            <a:ext cx="2057400" cy="5851525"/>
          </a:xfrm>
        </p:spPr>
        <p:txBody>
          <a:bodyPr vert="eaVert"/>
          <a:lstStyle/>
          <a:p>
            <a:r>
              <a:rPr lang="en-US"/>
              <a:t>Click to edit Master title style</a:t>
            </a:r>
          </a:p>
        </p:txBody>
      </p:sp>
      <p:sp>
        <p:nvSpPr>
          <p:cNvPr id="3" name="Vertical Text Placeholder 2"/>
          <p:cNvSpPr/>
          <p:nvPr>
            <p:ph type="body"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p>
        </p:txBody>
      </p:sp>
      <p:sp>
        <p:nvSpPr>
          <p:cNvPr id="3" name="Content Placeholder 2"/>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lvl1pPr lvl="0" algn="l">
              <a:defRPr sz="4000" b="1"/>
            </a:lvl1pPr>
          </a:lstStyle>
          <a:p>
            <a:r>
              <a:rPr lang="en-US"/>
              <a:t>Click to edit Master title style</a:t>
            </a:r>
          </a:p>
        </p:txBody>
      </p:sp>
      <p:sp>
        <p:nvSpPr>
          <p:cNvPr id="3" name="Text Placeholder 2"/>
          <p:cNvSpPr/>
          <p:nvPr>
            <p:ph type="body" idx="1"/>
          </p:nvPr>
        </p:nvSpPr>
        <p:spPr>
          <a:xfrm>
            <a:off x="722313" y="2906713"/>
            <a:ext cx="7772400" cy="1500187"/>
          </a:xfrm>
        </p:spPr>
        <p:txBody>
          <a:bodyPr anchor="b"/>
          <a:lstStyle>
            <a:lvl1pPr marL="0" lvl="0" indent="0">
              <a:buNone/>
              <a:defRPr sz="2000">
                <a:solidFill>
                  <a:schemeClr val="tx1">
                    <a:tint val="7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p>
        </p:txBody>
      </p:sp>
      <p:sp>
        <p:nvSpPr>
          <p:cNvPr id="3" name="Content Placeholder 2"/>
          <p:cNvSpPr/>
          <p:nvPr>
            <p:ph idx="1"/>
          </p:nvPr>
        </p:nvSpPr>
        <p:spPr>
          <a:xfrm>
            <a:off x="457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p:nvPr>
            <p:ph idx="2"/>
          </p:nvPr>
        </p:nvSpPr>
        <p:spPr>
          <a:xfrm>
            <a:off x="4648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p>
        </p:txBody>
      </p:sp>
      <p:sp>
        <p:nvSpPr>
          <p:cNvPr id="3" name="Text Placeholder 2"/>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Click to edit Master text styles</a:t>
            </a:r>
          </a:p>
        </p:txBody>
      </p:sp>
      <p:sp>
        <p:nvSpPr>
          <p:cNvPr id="4" name="Content Placeholder 3"/>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Click to edit Master text styles</a:t>
            </a:r>
          </a:p>
        </p:txBody>
      </p:sp>
      <p:sp>
        <p:nvSpPr>
          <p:cNvPr id="6" name="Content Placeholder 5"/>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lvl1pPr lvl="0" algn="l">
              <a:defRPr sz="2000" b="1"/>
            </a:lvl1pPr>
          </a:lstStyle>
          <a:p>
            <a:r>
              <a:rPr lang="en-US"/>
              <a:t>Click to edit Master title style</a:t>
            </a:r>
          </a:p>
        </p:txBody>
      </p:sp>
      <p:sp>
        <p:nvSpPr>
          <p:cNvPr id="3" name="Content Placeholder 2"/>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lvl1pPr lvl="0" algn="l">
              <a:defRPr sz="2000" b="1"/>
            </a:lvl1pPr>
          </a:lstStyle>
          <a:p>
            <a:r>
              <a:rPr lang="en-US"/>
              <a:t>Click to edit Master title style</a:t>
            </a:r>
          </a:p>
        </p:txBody>
      </p:sp>
      <p:sp>
        <p:nvSpPr>
          <p:cNvPr id="3" name="Picture Placeholder 2"/>
          <p:cNvSpPr/>
          <p:nvPr>
            <p:ph type="pic" idx="1"/>
          </p:nvPr>
        </p:nvSpPr>
        <p:spPr>
          <a:xfrm>
            <a:off x="1792288" y="612775"/>
            <a:ext cx="54864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en-US"/>
          </a:p>
        </p:txBody>
      </p:sp>
      <p:sp>
        <p:nvSpPr>
          <p:cNvPr id="4" name="Text Placeholder 3"/>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en-US"/>
              <a:t>Click to edit Master text styles</a:t>
            </a: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slideMasters/theme/theme1.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p:nvPr>
            <p:ph type="title"/>
          </p:nvPr>
        </p:nvSpPr>
        <p:spPr>
          <a:xfrm>
            <a:off x="457200" y="274638"/>
            <a:ext cx="8229600" cy="1143000"/>
          </a:xfrm>
          <a:prstGeom prst="rect">
            <a:avLst/>
          </a:prstGeom>
        </p:spPr>
        <p:txBody>
          <a:bodyPr vert="horz" lIns="91440" tIns="45720" rIns="91440" bIns="45720" anchor="ctr">
            <a:normAutofit/>
          </a:bodyPr>
          <a:lstStyle/>
          <a:p>
            <a:r>
              <a:rPr lang="en-US"/>
              <a:t>Click to edit Master title style</a:t>
            </a:r>
          </a:p>
        </p:txBody>
      </p:sp>
      <p:sp>
        <p:nvSpPr>
          <p:cNvPr id="3" name="Text Placeholder 2"/>
          <p:cNvSpPr/>
          <p:nvPr>
            <p:ph type="body" idx="1"/>
          </p:nvPr>
        </p:nvSpPr>
        <p:spPr>
          <a:xfrm>
            <a:off x="457200" y="1600200"/>
            <a:ext cx="8229600" cy="4525963"/>
          </a:xfrm>
          <a:prstGeom prst="rect">
            <a:avLst/>
          </a:prstGeom>
        </p:spPr>
        <p:txBody>
          <a:bodyPr vert="horz" lIns="91440" tIns="45720" rIns="91440" bIns="4572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defTabSz="914400">
        <a:spcBef>
          <a:spcPct val="0"/>
        </a:spcBef>
        <a:buNone/>
        <a:defRPr sz="4400" kern="1200">
          <a:solidFill>
            <a:schemeClr val="tx1"/>
          </a:solidFill>
          <a:latin typeface="Calibri"/>
          <a:ea typeface="宋体"/>
        </a:defRPr>
      </a:lvl1pPr>
    </p:titleStyle>
    <p:bodyStyle>
      <a:lvl1pPr marL="342900" lvl="0" indent="-342900" algn="l" defTabSz="914400">
        <a:spcBef>
          <a:spcPct val="20000"/>
        </a:spcBef>
        <a:buFont typeface="Arial" charset="0"/>
        <a:buChar char="•"/>
        <a:defRPr sz="3200" kern="1200">
          <a:solidFill>
            <a:schemeClr val="tx1"/>
          </a:solidFill>
          <a:latin typeface="Calibri"/>
          <a:ea typeface="宋体"/>
        </a:defRPr>
      </a:lvl1pPr>
      <a:lvl2pPr marL="742950" lvl="1" indent="-285750" algn="l" defTabSz="914400">
        <a:spcBef>
          <a:spcPct val="20000"/>
        </a:spcBef>
        <a:buFont typeface="Arial" charset="0"/>
        <a:buChar char="–"/>
        <a:defRPr sz="2800" kern="1200">
          <a:solidFill>
            <a:schemeClr val="tx1"/>
          </a:solidFill>
          <a:latin typeface="Calibri"/>
          <a:ea typeface="宋体"/>
        </a:defRPr>
      </a:lvl2pPr>
      <a:lvl3pPr marL="1143000" lvl="2" indent="-228600" algn="l" defTabSz="914400">
        <a:spcBef>
          <a:spcPct val="20000"/>
        </a:spcBef>
        <a:buFont typeface="Arial" charset="0"/>
        <a:buChar char="•"/>
        <a:defRPr sz="2400" kern="1200">
          <a:solidFill>
            <a:schemeClr val="tx1"/>
          </a:solidFill>
          <a:latin typeface="Calibri"/>
          <a:ea typeface="宋体"/>
        </a:defRPr>
      </a:lvl3pPr>
      <a:lvl4pPr marL="1600200" lvl="3" indent="-228600" algn="l" defTabSz="914400">
        <a:spcBef>
          <a:spcPct val="20000"/>
        </a:spcBef>
        <a:buFont typeface="Arial" charset="0"/>
        <a:buChar char="–"/>
        <a:defRPr sz="2000" kern="1200">
          <a:solidFill>
            <a:schemeClr val="tx1"/>
          </a:solidFill>
          <a:latin typeface="Calibri"/>
          <a:ea typeface="宋体"/>
        </a:defRPr>
      </a:lvl4pPr>
      <a:lvl5pPr marL="2057400" lvl="4" indent="-228600" algn="l" defTabSz="914400">
        <a:spcBef>
          <a:spcPct val="20000"/>
        </a:spcBef>
        <a:buFont typeface="Arial" charset="0"/>
        <a:buChar char="»"/>
        <a:defRPr sz="2000" kern="1200">
          <a:solidFill>
            <a:schemeClr val="tx1"/>
          </a:solidFill>
          <a:latin typeface="Calibri"/>
          <a:ea typeface="宋体"/>
        </a:defRPr>
      </a:lvl5pPr>
      <a:lvl6pPr marL="2514600" lvl="5" indent="-228600" algn="l" defTabSz="914400">
        <a:spcBef>
          <a:spcPct val="20000"/>
        </a:spcBef>
        <a:buFont typeface="Arial" charset="0"/>
        <a:buChar char="•"/>
        <a:defRPr sz="2000" kern="1200">
          <a:solidFill>
            <a:schemeClr val="tx1"/>
          </a:solidFill>
          <a:latin typeface="Calibri"/>
          <a:ea typeface="宋体"/>
        </a:defRPr>
      </a:lvl6pPr>
      <a:lvl7pPr marL="2971800" lvl="6" indent="-228600" algn="l" defTabSz="914400">
        <a:spcBef>
          <a:spcPct val="20000"/>
        </a:spcBef>
        <a:buFont typeface="Arial" charset="0"/>
        <a:buChar char="•"/>
        <a:defRPr sz="2000" kern="1200">
          <a:solidFill>
            <a:schemeClr val="tx1"/>
          </a:solidFill>
          <a:latin typeface="Calibri"/>
          <a:ea typeface="宋体"/>
        </a:defRPr>
      </a:lvl7pPr>
      <a:lvl8pPr marL="3429000" lvl="7" indent="-228600" algn="l" defTabSz="914400">
        <a:spcBef>
          <a:spcPct val="20000"/>
        </a:spcBef>
        <a:buFont typeface="Arial" charset="0"/>
        <a:buChar char="•"/>
        <a:defRPr sz="2000" kern="1200">
          <a:solidFill>
            <a:schemeClr val="tx1"/>
          </a:solidFill>
          <a:latin typeface="Calibri"/>
          <a:ea typeface="宋体"/>
        </a:defRPr>
      </a:lvl8pPr>
      <a:lvl9pPr marL="3886200" lvl="8" indent="-228600" algn="l" defTabSz="914400">
        <a:spcBef>
          <a:spcPct val="20000"/>
        </a:spcBef>
        <a:buFont typeface="Arial" charset="0"/>
        <a:buChar char="•"/>
        <a:defRPr sz="2000" kern="1200">
          <a:solidFill>
            <a:schemeClr val="tx1"/>
          </a:solidFill>
          <a:latin typeface="Calibri"/>
          <a:ea typeface="宋体"/>
        </a:defRPr>
      </a:lvl9pPr>
    </p:bodyStyle>
    <p:other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png" Id="rId2" /><Relationship Type="http://schemas.openxmlformats.org/officeDocument/2006/relationships/image" Target="/ppt/media/image.png" Id="rId3" /><Relationship Type="http://schemas.openxmlformats.org/officeDocument/2006/relationships/image" Target="/ppt/media/image2.png" Id="rId4" /><Relationship Type="http://schemas.openxmlformats.org/officeDocument/2006/relationships/image" Target="/ppt/media/image3.png" Id="rId5"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xml" Id="rId2" /><Relationship Type="http://schemas.openxmlformats.org/officeDocument/2006/relationships/image" Target="/ppt/media/image10.png" Id="rId3" /><Relationship Type="http://schemas.openxmlformats.org/officeDocument/2006/relationships/image" Target="/ppt/media/image11.png" Id="rId4" /><Relationship Type="http://schemas.openxmlformats.org/officeDocument/2006/relationships/image" Target="/ppt/media/image3.png" Id="rId5" /></Relationships>
</file>

<file path=ppt/slides/_rels/slide1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4.xml" Id="rId2" /><Relationship Type="http://schemas.openxmlformats.org/officeDocument/2006/relationships/image" Target="/ppt/media/image10.png" Id="rId3" /><Relationship Type="http://schemas.openxmlformats.org/officeDocument/2006/relationships/image" Target="/ppt/media/image12.png" Id="rId4" /><Relationship Type="http://schemas.openxmlformats.org/officeDocument/2006/relationships/image" Target="/ppt/media/image3.png" Id="rId5" /></Relationships>
</file>

<file path=ppt/slides/_rels/slide12.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5.xml" Id="rId2" /><Relationship Type="http://schemas.openxmlformats.org/officeDocument/2006/relationships/image" Target="/ppt/media/image10.png" Id="rId3" /><Relationship Type="http://schemas.openxmlformats.org/officeDocument/2006/relationships/image" Target="/ppt/media/image13.png" Id="rId4" /><Relationship Type="http://schemas.openxmlformats.org/officeDocument/2006/relationships/image" Target="/ppt/media/image3.png" Id="rId5" /></Relationships>
</file>

<file path=ppt/slides/_rels/slide1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6.xml" Id="rId2" /><Relationship Type="http://schemas.openxmlformats.org/officeDocument/2006/relationships/image" Target="/ppt/media/image10.png" Id="rId3" /><Relationship Type="http://schemas.openxmlformats.org/officeDocument/2006/relationships/image" Target="/ppt/media/image14.png" Id="rId4" /><Relationship Type="http://schemas.openxmlformats.org/officeDocument/2006/relationships/image" Target="/ppt/media/image3.png" Id="rId5" /></Relationships>
</file>

<file path=ppt/slides/_rels/slide14.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7.xml" Id="rId2" /><Relationship Type="http://schemas.openxmlformats.org/officeDocument/2006/relationships/image" Target="/ppt/media/image15.png" Id="rId3" /><Relationship Type="http://schemas.openxmlformats.org/officeDocument/2006/relationships/image" Target="/ppt/media/image10.png" Id="rId4" /><Relationship Type="http://schemas.openxmlformats.org/officeDocument/2006/relationships/image" Target="/ppt/media/image3.png" Id="rId5" /></Relationships>
</file>

<file path=ppt/slides/_rels/slide1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8.xml" Id="rId2" /><Relationship Type="http://schemas.openxmlformats.org/officeDocument/2006/relationships/image" Target="/ppt/media/image10.png" Id="rId3" /><Relationship Type="http://schemas.openxmlformats.org/officeDocument/2006/relationships/image" Target="/ppt/media/image3.png" Id="rId4" /><Relationship Type="http://schemas.openxmlformats.org/officeDocument/2006/relationships/image" Target="/ppt/media/image16.png" Id="rId5" /></Relationships>
</file>

<file path=ppt/slides/_rels/slide1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9.xml" Id="rId2" /><Relationship Type="http://schemas.openxmlformats.org/officeDocument/2006/relationships/image" Target="/ppt/media/image17.png" Id="rId3" /><Relationship Type="http://schemas.openxmlformats.org/officeDocument/2006/relationships/image" Target="/ppt/media/image10.png" Id="rId4" /><Relationship Type="http://schemas.openxmlformats.org/officeDocument/2006/relationships/image" Target="/ppt/media/image3.png" Id="rId5" /></Relationships>
</file>

<file path=ppt/slides/_rels/slide1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8.png"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9.png" Id="rId2" /><Relationship Type="http://schemas.openxmlformats.org/officeDocument/2006/relationships/hyperlink" Target="https://glowing-october-bb2.notion.site/Mirror-fd9f8e8af755430d8f7dea78a65caf9a" TargetMode="External" Id="rId3" /></Relationships>
</file>

<file path=ppt/slides/_rels/slide1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png" Id="rId2" /><Relationship Type="http://schemas.openxmlformats.org/officeDocument/2006/relationships/image" Target="/ppt/media/image.png" Id="rId3" /><Relationship Type="http://schemas.openxmlformats.org/officeDocument/2006/relationships/image" Target="/ppt/media/image.png" Id="rId4" /><Relationship Type="http://schemas.openxmlformats.org/officeDocument/2006/relationships/image" Target="/ppt/media/image2.png" Id="rId5" /><Relationship Type="http://schemas.openxmlformats.org/officeDocument/2006/relationships/image" Target="/ppt/media/image6.png" Id="rId6" /><Relationship Type="http://schemas.openxmlformats.org/officeDocument/2006/relationships/image" Target="/ppt/media/image3.png" Id="rId7"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xml" Id="rId2" /><Relationship Type="http://schemas.openxmlformats.org/officeDocument/2006/relationships/image" Target="/ppt/media/image4.png" Id="rId3" /><Relationship Type="http://schemas.openxmlformats.org/officeDocument/2006/relationships/image" Target="/ppt/media/image5.png" Id="rId4"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png" Id="rId2" /><Relationship Type="http://schemas.openxmlformats.org/officeDocument/2006/relationships/image" Target="/ppt/media/image2.png" Id="rId3" /><Relationship Type="http://schemas.openxmlformats.org/officeDocument/2006/relationships/image" Target="/ppt/media/image6.png" Id="rId4"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7.png" Id="rId2" /><Relationship Type="http://schemas.openxmlformats.org/officeDocument/2006/relationships/image" Target="/ppt/media/image7.png" Id="rId3"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xml" Id="rId2" /><Relationship Type="http://schemas.openxmlformats.org/officeDocument/2006/relationships/image" Target="/ppt/media/image8.png" Id="rId3" /><Relationship Type="http://schemas.openxmlformats.org/officeDocument/2006/relationships/image" Target="/ppt/media/image9.png" Id="rId4" /></Relationships>
</file>

<file path=ppt/slides/_rels/slide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8.png"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8.pn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8.png"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8.png" Id="rId2"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sp>
        <p:nvSpPr>
          <p:cNvPr id="2" name="TextBox 2"/>
          <p:cNvSpPr txBox="1"/>
          <p:nvPr/>
        </p:nvSpPr>
        <p:spPr>
          <a:xfrm rot="0" flipH="0" flipV="0">
            <a:off x="2909046" y="5371002"/>
            <a:ext cx="12356465" cy="1749270"/>
          </a:xfrm>
          <a:prstGeom prst="rect">
            <a:avLst/>
          </a:prstGeom>
        </p:spPr>
        <p:txBody>
          <a:bodyPr wrap="square" lIns="0" tIns="0" rIns="0" bIns="0" anchor="t"/>
          <a:lstStyle/>
          <a:p>
            <a:pPr lvl="0" algn="ctr">
              <a:lnSpc>
                <a:spcPts val="10390"/>
              </a:lnSpc>
            </a:pPr>
            <a:r>
              <a:rPr lang="zh-CN" sz="4800">
                <a:solidFill>
                  <a:srgbClr val="333333"/>
                </a:solidFill>
                <a:latin typeface="Hiragino Sans GB"/>
                <a:ea typeface="Hiragino Sans GB"/>
              </a:rPr>
              <a:t>喵喵</a:t>
            </a:r>
            <a:r>
              <a:rPr lang="en-US" sz="13600">
                <a:solidFill>
                  <a:srgbClr val="333333"/>
                </a:solidFill>
                <a:latin typeface="Hiragino Sans GB"/>
                <a:ea typeface="Hiragino Sans GB"/>
              </a:rPr>
              <a:t>W</a:t>
            </a:r>
            <a:r>
              <a:rPr lang="en-US" sz="13600">
                <a:solidFill>
                  <a:srgbClr val="333333"/>
                </a:solidFill>
                <a:latin typeface="Hiragino Sans GB"/>
                <a:ea typeface="Hiragino Sans GB"/>
              </a:rPr>
              <a:t>e</a:t>
            </a:r>
            <a:r>
              <a:rPr lang="en-US" sz="13600">
                <a:solidFill>
                  <a:srgbClr val="333333"/>
                </a:solidFill>
                <a:latin typeface="Hiragino Sans GB"/>
                <a:ea typeface="Hiragino Sans GB"/>
              </a:rPr>
              <a:t>b3.0</a:t>
            </a:r>
            <a:r>
              <a:rPr lang="zh-CN" sz="6000">
                <a:solidFill>
                  <a:srgbClr val="333333"/>
                </a:solidFill>
                <a:latin typeface="Hiragino Sans GB"/>
                <a:ea typeface="Hiragino Sans GB"/>
              </a:rPr>
              <a:t>啦～</a:t>
            </a:r>
          </a:p>
        </p:txBody>
      </p:sp>
      <p:sp>
        <p:nvSpPr>
          <p:cNvPr id="3" name="TextBox 3"/>
          <p:cNvSpPr txBox="1"/>
          <p:nvPr/>
        </p:nvSpPr>
        <p:spPr>
          <a:xfrm rot="0" flipH="0" flipV="0">
            <a:off x="10659911" y="8005937"/>
            <a:ext cx="2064377" cy="376450"/>
          </a:xfrm>
          <a:prstGeom prst="rect">
            <a:avLst/>
          </a:prstGeom>
        </p:spPr>
        <p:txBody>
          <a:bodyPr wrap="square" lIns="0" tIns="0" rIns="0" bIns="0" anchor="t"/>
          <a:lstStyle/>
          <a:p>
            <a:pPr lvl="0" algn="l" defTabSz="914400">
              <a:lnSpc>
                <a:spcPts val="3150"/>
              </a:lnSpc>
            </a:pPr>
            <a:r>
              <a:rPr lang="zh-CN" sz="2250">
                <a:solidFill>
                  <a:srgbClr val="5C5C5C"/>
                </a:solidFill>
                <a:latin typeface="Hiragino Sans GB"/>
                <a:ea typeface="Hiragino Sans GB"/>
              </a:rPr>
              <a:t>余雅静（花木）   </a:t>
            </a:r>
          </a:p>
        </p:txBody>
      </p:sp>
      <p:sp>
        <p:nvSpPr>
          <p:cNvPr id="4" name="TextBox 4"/>
          <p:cNvSpPr txBox="1"/>
          <p:nvPr/>
        </p:nvSpPr>
        <p:spPr>
          <a:xfrm rot="0" flipH="0" flipV="0">
            <a:off x="10049855" y="7315656"/>
            <a:ext cx="3042968" cy="436594"/>
          </a:xfrm>
          <a:prstGeom prst="rect">
            <a:avLst/>
          </a:prstGeom>
        </p:spPr>
        <p:txBody>
          <a:bodyPr wrap="square" lIns="0" tIns="0" rIns="0" bIns="0" anchor="t"/>
          <a:lstStyle/>
          <a:p>
            <a:pPr lvl="0" algn="ctr">
              <a:lnSpc>
                <a:spcPts val="3705"/>
              </a:lnSpc>
            </a:pPr>
            <a:r>
              <a:rPr lang="en-US" sz="2645" spc="214">
                <a:solidFill>
                  <a:srgbClr val="5C5C5C"/>
                </a:solidFill>
                <a:latin typeface="Hiragino Sans GB"/>
                <a:ea typeface="Hiragino Sans GB"/>
              </a:rPr>
              <a:t>2022.11.03</a:t>
            </a:r>
          </a:p>
        </p:txBody>
      </p:sp>
      <p:pic>
        <p:nvPicPr>
          <p:cNvPr id="6" name="Picture 6"/>
          <p:cNvPicPr>
            <a:picLocks noChangeAspect="1"/>
          </p:cNvPicPr>
          <p:nvPr/>
        </p:nvPicPr>
        <p:blipFill>
          <a:blip r:embed="rId2"/>
          <a:srcRect l="25004" t="40037" r="25004" b="52869"/>
          <a:stretch/>
        </p:blipFill>
        <p:spPr>
          <a:xfrm>
            <a:off x="10049855" y="9224456"/>
            <a:ext cx="1420372" cy="31880"/>
          </a:xfrm>
          <a:prstGeom prst="rect">
            <a:avLst/>
          </a:prstGeom>
        </p:spPr>
      </p:pic>
      <p:pic>
        <p:nvPicPr>
          <p:cNvPr id="7" name="Picture 7"/>
          <p:cNvPicPr>
            <a:picLocks noChangeAspect="1"/>
          </p:cNvPicPr>
          <p:nvPr/>
        </p:nvPicPr>
        <p:blipFill>
          <a:blip r:embed="rId3"/>
          <a:srcRect l="25004" t="40037" r="25004" b="52869"/>
          <a:stretch/>
        </p:blipFill>
        <p:spPr>
          <a:xfrm>
            <a:off x="6817773" y="9224456"/>
            <a:ext cx="1420372" cy="31880"/>
          </a:xfrm>
          <a:prstGeom prst="rect">
            <a:avLst/>
          </a:prstGeom>
        </p:spPr>
      </p:pic>
      <p:pic>
        <p:nvPicPr>
          <p:cNvPr id="9" name="Picture 9"/>
          <p:cNvPicPr>
            <a:picLocks noChangeAspect="1"/>
          </p:cNvPicPr>
          <p:nvPr/>
        </p:nvPicPr>
        <p:blipFill>
          <a:blip r:embed="rId4"/>
          <a:stretch/>
        </p:blipFill>
        <p:spPr>
          <a:xfrm>
            <a:off x="7460240" y="1420447"/>
            <a:ext cx="3424404" cy="3424404"/>
          </a:xfrm>
          <a:prstGeom prst="rect">
            <a:avLst/>
          </a:prstGeom>
        </p:spPr>
      </p:pic>
      <p:pic>
        <p:nvPicPr>
          <p:cNvPr id="11" name="Picture 11"/>
          <p:cNvPicPr>
            <a:picLocks noChangeAspect="1"/>
          </p:cNvPicPr>
          <p:nvPr/>
        </p:nvPicPr>
        <p:blipFill>
          <a:blip r:embed="rId5"/>
          <a:stretch/>
        </p:blipFill>
        <p:spPr>
          <a:xfrm>
            <a:off x="9537981" y="2837090"/>
            <a:ext cx="2007761" cy="20077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3"/>
          <a:srcRect l="30106" t="5873" r="29607" b="24729"/>
          <a:stretch/>
        </p:blipFill>
        <p:spPr>
          <a:xfrm rot="0" flipH="0" flipV="0">
            <a:off x="-1489124" y="3740447"/>
            <a:ext cx="3774668" cy="6502441"/>
          </a:xfrm>
          <a:prstGeom prst="rect">
            <a:avLst/>
          </a:prstGeom>
        </p:spPr>
      </p:pic>
      <p:sp>
        <p:nvSpPr>
          <p:cNvPr id="8" name="TextBox 2"/>
          <p:cNvSpPr txBox="1"/>
          <p:nvPr/>
        </p:nvSpPr>
        <p:spPr>
          <a:xfrm rot="0" flipH="0" flipV="0">
            <a:off x="2285544" y="1008046"/>
            <a:ext cx="1304054"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9"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sp>
        <p:nvSpPr>
          <p:cNvPr id="10" name="TextBox 10"/>
          <p:cNvSpPr txBox="1"/>
          <p:nvPr/>
        </p:nvSpPr>
        <p:spPr>
          <a:xfrm rot="0" flipH="0" flipV="0">
            <a:off x="13875259" y="417307"/>
            <a:ext cx="3837517"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zh-CN" sz="3600">
                <a:solidFill>
                  <a:srgbClr val="737373"/>
                </a:solidFill>
                <a:latin typeface="Hiragino Sans GB"/>
                <a:ea typeface="Hiragino Sans GB"/>
              </a:rPr>
              <a:t>当前</a:t>
            </a:r>
            <a:r>
              <a:rPr lang="en-US" sz="3600">
                <a:solidFill>
                  <a:srgbClr val="737373"/>
                </a:solidFill>
                <a:latin typeface="Hiragino Sans GB"/>
                <a:ea typeface="Hiragino Sans GB"/>
              </a:rPr>
              <a:t>web2.0</a:t>
            </a:r>
            <a:r>
              <a:rPr lang="zh-CN" sz="3600">
                <a:solidFill>
                  <a:srgbClr val="737373"/>
                </a:solidFill>
                <a:latin typeface="Hiragino Sans GB"/>
                <a:ea typeface="Hiragino Sans GB"/>
              </a:rPr>
              <a:t>应用</a:t>
            </a:r>
          </a:p>
        </p:txBody>
      </p:sp>
      <p:pic>
        <p:nvPicPr>
          <p:cNvPr id="11" name=""/>
          <p:cNvPicPr>
            <a:picLocks noChangeAspect="1"/>
          </p:cNvPicPr>
          <p:nvPr/>
        </p:nvPicPr>
        <p:blipFill>
          <a:blip r:embed="rId4"/>
          <a:stretch/>
        </p:blipFill>
        <p:spPr>
          <a:xfrm rot="0" flipH="0" flipV="0">
            <a:off x="3940620" y="-169270"/>
            <a:ext cx="8205427" cy="10287000"/>
          </a:xfrm>
          <a:prstGeom prst="rect">
            <a:avLst/>
          </a:prstGeom>
        </p:spPr>
      </p:pic>
      <p:sp>
        <p:nvSpPr>
          <p:cNvPr id="12" name=""/>
          <p:cNvSpPr txBox="0"/>
          <p:nvPr/>
        </p:nvSpPr>
        <p:spPr>
          <a:xfrm rot="0" flipH="0" flipV="0">
            <a:off x="5249334" y="3911600"/>
            <a:ext cx="1143000" cy="1143000"/>
          </a:xfrm>
          <a:prstGeom prst="pie">
            <a:avLst>
              <a:gd name="adj1" fmla="val 21094381"/>
              <a:gd name="adj2" fmla="val 15769855"/>
            </a:avLst>
          </a:prstGeom>
          <a:solidFill>
            <a:srgbClr val="D9EAD3"/>
          </a:solidFill>
          <a:ln w="12700">
            <a:solidFill>
              <a:srgbClr val="ACDB7E"/>
            </a:solidFill>
            <a:prstDash val="solid"/>
          </a:ln>
        </p:spPr>
        <p:txBody>
          <a:bodyPr anchor="ctr"/>
          <a:lstStyle/>
          <a:p>
            <a:pPr algn="ctr"/>
            <a:endParaRPr/>
          </a:p>
        </p:txBody>
      </p:sp>
      <p:sp>
        <p:nvSpPr>
          <p:cNvPr id="13" name=""/>
          <p:cNvSpPr txBox="0"/>
          <p:nvPr/>
        </p:nvSpPr>
        <p:spPr>
          <a:xfrm rot="21360000" flipH="0" flipV="0">
            <a:off x="5892800" y="2760133"/>
            <a:ext cx="4919134" cy="1363133"/>
          </a:xfrm>
          <a:prstGeom prst="round2SameRect">
            <a:avLst/>
          </a:prstGeom>
          <a:solidFill>
            <a:srgbClr val="D9EAD3"/>
          </a:solidFill>
          <a:ln w="12700">
            <a:solidFill>
              <a:srgbClr val="ACDB7E"/>
            </a:solidFill>
            <a:prstDash val="solid"/>
          </a:ln>
        </p:spPr>
        <p:txBody>
          <a:bodyPr anchor="ctr"/>
          <a:lstStyle/>
          <a:p>
            <a:pPr lvl="0" algn="ctr" defTabSz="914400">
              <a:lnSpc>
                <a:spcPct val="130000"/>
              </a:lnSpc>
            </a:pPr>
            <a:r>
              <a:rPr lang="zh-CN">
                <a:latin typeface="Hiragino Sans GB"/>
                <a:ea typeface="Hiragino Sans GB"/>
              </a:rPr>
              <a:t>当用户在站点上创建内容时</a:t>
            </a:r>
          </a:p>
        </p:txBody>
      </p:sp>
      <p:sp>
        <p:nvSpPr>
          <p:cNvPr id="14" name=""/>
          <p:cNvSpPr txBox="0"/>
          <p:nvPr/>
        </p:nvSpPr>
        <p:spPr>
          <a:xfrm rot="0" flipH="0" flipV="0">
            <a:off x="12941913" y="2714403"/>
            <a:ext cx="4770862" cy="1408864"/>
          </a:xfrm>
          <a:prstGeom prst="borderCallout2">
            <a:avLst>
              <a:gd name="adj1" fmla="val 18750"/>
              <a:gd name="adj2" fmla="val -1590"/>
              <a:gd name="adj3" fmla="val 18750"/>
              <a:gd name="adj4" fmla="val -16667"/>
              <a:gd name="adj5" fmla="val 67840"/>
              <a:gd name="adj6" fmla="val -23034"/>
            </a:avLst>
          </a:prstGeom>
          <a:solidFill>
            <a:srgbClr val="FFFFFF"/>
          </a:solidFill>
          <a:ln w="12700">
            <a:solidFill>
              <a:srgbClr val="8C7BE8"/>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ctr" defTabSz="914400">
              <a:lnSpc>
                <a:spcPct val="130000"/>
              </a:lnSpc>
            </a:pPr>
            <a:r>
              <a:rPr lang="zh-CN" sz="1800" b="0" i="0" strike="noStrike" spc="0">
                <a:solidFill>
                  <a:srgbClr val="000000"/>
                </a:solidFill>
                <a:latin typeface="Hiragino Sans GB"/>
                <a:ea typeface="Hiragino Sans GB"/>
              </a:rPr>
              <a:t>所有的这些代码都会托管在中心化服务器上，并通过浏览器发送给用户</a:t>
            </a:r>
          </a:p>
        </p:txBody>
      </p:sp>
      <p:pic>
        <p:nvPicPr>
          <p:cNvPr id="15" name="Picture 11"/>
          <p:cNvPicPr>
            <a:picLocks noChangeAspect="1"/>
          </p:cNvPicPr>
          <p:nvPr/>
        </p:nvPicPr>
        <p:blipFill>
          <a:blip r:embed="rId5"/>
          <a:stretch/>
        </p:blipFill>
        <p:spPr>
          <a:xfrm rot="0" flipH="0" flipV="0">
            <a:off x="17423302" y="318529"/>
            <a:ext cx="864761" cy="864761"/>
          </a:xfrm>
          <a:prstGeom prst="rect">
            <a:avLst/>
          </a:prstGeom>
        </p:spPr>
      </p:pic>
    </p:spTree>
  </p:cSld>
  <p:clrMapOvr>
    <a:masterClrMapping/>
  </p:clrMapOvr>
  <p:timing>
    <p:tnLst>
      <p:par>
        <p:cTn id="57158375" dur="indefinite" restart="never" nodeType="tmRoot">
          <p:childTnLst>
            <p:seq concurrent="1" nextAc="seek">
              <p:cTn id="57158376" dur="indefinite" nodeType="mainSeq">
                <p:childTnLst>
                  <p:par>
                    <p:cTn id="57158377" fill="hold">
                      <p:stCondLst>
                        <p:cond delay="indefinite"/>
                      </p:stCondLst>
                      <p:childTnLst>
                        <p:par>
                          <p:cTn id="57158378" fill="hold">
                            <p:stCondLst>
                              <p:cond delay="0"/>
                            </p:stCondLst>
                            <p:childTnLst>
                              <p:par>
                                <p:cTn id="57158379" presetID="2" presetClass="entr" presetSubtype="1"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fmla="">
                                          <p:val>
                                            <p:strVal val="#ppt_x"/>
                                          </p:val>
                                        </p:tav>
                                        <p:tav tm="100000" fmla="">
                                          <p:val>
                                            <p:strVal val="#ppt_x"/>
                                          </p:val>
                                        </p:tav>
                                      </p:tavLst>
                                    </p:anim>
                                    <p:anim calcmode="lin" valueType="num">
                                      <p:cBhvr additive="base">
                                        <p:cTn dur="1000" fill="hold"/>
                                        <p:tgtEl>
                                          <p:spTgt spid="13"/>
                                        </p:tgtEl>
                                        <p:attrNameLst>
                                          <p:attrName>ppt_y</p:attrName>
                                        </p:attrNameLst>
                                      </p:cBhvr>
                                      <p:tavLst>
                                        <p:tav tm="0" fmla="">
                                          <p:val>
                                            <p:strVal val="0-#ppt_h/2"/>
                                          </p:val>
                                        </p:tav>
                                        <p:tav tm="100000" fmla="">
                                          <p:val>
                                            <p:strVal val="#ppt_y"/>
                                          </p:val>
                                        </p:tav>
                                      </p:tavLst>
                                    </p:anim>
                                  </p:childTnLst>
                                </p:cTn>
                              </p:par>
                              <p:par>
                                <p:cTn id="57158374" presetID="2" presetClass="entr" presetSubtype="4"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fmla="">
                                          <p:val>
                                            <p:strVal val="#ppt_x"/>
                                          </p:val>
                                        </p:tav>
                                        <p:tav tm="100000" fmla="">
                                          <p:val>
                                            <p:strVal val="#ppt_x"/>
                                          </p:val>
                                        </p:tav>
                                      </p:tavLst>
                                    </p:anim>
                                    <p:anim calcmode="lin" valueType="num">
                                      <p:cBhvr additive="base">
                                        <p:cTn dur="1000" fill="hold"/>
                                        <p:tgtEl>
                                          <p:spTgt spid="12"/>
                                        </p:tgtEl>
                                        <p:attrNameLst>
                                          <p:attrName>ppt_y</p:attrName>
                                        </p:attrNameLst>
                                      </p:cBhvr>
                                      <p:tavLst>
                                        <p:tav tm="0" fmla="">
                                          <p:val>
                                            <p:strVal val="1+#ppt_h/2"/>
                                          </p:val>
                                        </p:tav>
                                        <p:tav tm="100000" fmla="">
                                          <p:val>
                                            <p:strVal val="#ppt_y"/>
                                          </p:val>
                                        </p:tav>
                                      </p:tavLst>
                                    </p:anim>
                                  </p:childTnLst>
                                </p:cTn>
                              </p:par>
                            </p:childTnLst>
                          </p:cTn>
                        </p:par>
                      </p:childTnLst>
                    </p:cTn>
                  </p:par>
                  <p:par>
                    <p:cTn id="57158380" fill="hold">
                      <p:stCondLst>
                        <p:cond delay="indefinite"/>
                      </p:stCondLst>
                      <p:childTnLst>
                        <p:par>
                          <p:cTn id="57158381" fill="hold">
                            <p:stCondLst>
                              <p:cond delay="0"/>
                            </p:stCondLst>
                            <p:childTnLst>
                              <p:par>
                                <p:cTn id="57158382" presetID="2" presetClass="exit" presetSubtype="8" fill="hold" nodeType="clickEffect">
                                  <p:stCondLst>
                                    <p:cond delay="0"/>
                                  </p:stCondLst>
                                  <p:childTnLst>
                                    <p:set>
                                      <p:cBhvr>
                                        <p:cTn dur="1" fill="hold">
                                          <p:stCondLst>
                                            <p:cond delay="999"/>
                                          </p:stCondLst>
                                        </p:cTn>
                                        <p:tgtEl>
                                          <p:spTgt spid="13"/>
                                        </p:tgtEl>
                                        <p:attrNameLst>
                                          <p:attrName>style.visibility</p:attrName>
                                        </p:attrNameLst>
                                      </p:cBhvr>
                                      <p:to>
                                        <p:strVal val="hidden"/>
                                      </p:to>
                                    </p:set>
                                    <p:anim calcmode="lin" valueType="num">
                                      <p:cBhvr additive="base">
                                        <p:cTn dur="1000" fill="hold"/>
                                        <p:tgtEl>
                                          <p:spTgt spid="13"/>
                                        </p:tgtEl>
                                        <p:attrNameLst>
                                          <p:attrName>ppt_x</p:attrName>
                                        </p:attrNameLst>
                                      </p:cBhvr>
                                      <p:tavLst>
                                        <p:tav tm="0" fmla="">
                                          <p:val>
                                            <p:strVal val="ppt_x"/>
                                          </p:val>
                                        </p:tav>
                                        <p:tav tm="100000" fmla="">
                                          <p:val>
                                            <p:strVal val="0-ppt_w/2"/>
                                          </p:val>
                                        </p:tav>
                                      </p:tavLst>
                                    </p:anim>
                                    <p:anim calcmode="lin" valueType="num">
                                      <p:cBhvr additive="base">
                                        <p:cTn dur="1000" fill="hold"/>
                                        <p:tgtEl>
                                          <p:spTgt spid="13"/>
                                        </p:tgtEl>
                                        <p:attrNameLst>
                                          <p:attrName>ppt_y</p:attrName>
                                        </p:attrNameLst>
                                      </p:cBhvr>
                                      <p:tavLst>
                                        <p:tav tm="0" fmla="">
                                          <p:val>
                                            <p:strVal val="ppt_y"/>
                                          </p:val>
                                        </p:tav>
                                        <p:tav tm="100000" fmla="">
                                          <p:val>
                                            <p:strVal val="ppt_y"/>
                                          </p:val>
                                        </p:tav>
                                      </p:tavLst>
                                    </p:anim>
                                  </p:childTnLst>
                                </p:cTn>
                              </p:par>
                              <p:par>
                                <p:cTn id="57158383" presetID="2" presetClass="exit" presetSubtype="8" fill="hold" nodeType="withEffect">
                                  <p:stCondLst>
                                    <p:cond delay="0"/>
                                  </p:stCondLst>
                                  <p:childTnLst>
                                    <p:set>
                                      <p:cBhvr>
                                        <p:cTn dur="1" fill="hold">
                                          <p:stCondLst>
                                            <p:cond delay="999"/>
                                          </p:stCondLst>
                                        </p:cTn>
                                        <p:tgtEl>
                                          <p:spTgt spid="12"/>
                                        </p:tgtEl>
                                        <p:attrNameLst>
                                          <p:attrName>style.visibility</p:attrName>
                                        </p:attrNameLst>
                                      </p:cBhvr>
                                      <p:to>
                                        <p:strVal val="hidden"/>
                                      </p:to>
                                    </p:set>
                                    <p:anim calcmode="lin" valueType="num">
                                      <p:cBhvr additive="base">
                                        <p:cTn dur="1000" fill="hold"/>
                                        <p:tgtEl>
                                          <p:spTgt spid="12"/>
                                        </p:tgtEl>
                                        <p:attrNameLst>
                                          <p:attrName>ppt_x</p:attrName>
                                        </p:attrNameLst>
                                      </p:cBhvr>
                                      <p:tavLst>
                                        <p:tav tm="0" fmla="">
                                          <p:val>
                                            <p:strVal val="ppt_x"/>
                                          </p:val>
                                        </p:tav>
                                        <p:tav tm="100000" fmla="">
                                          <p:val>
                                            <p:strVal val="0-ppt_w/2"/>
                                          </p:val>
                                        </p:tav>
                                      </p:tavLst>
                                    </p:anim>
                                    <p:anim calcmode="lin" valueType="num">
                                      <p:cBhvr additive="base">
                                        <p:cTn dur="1000" fill="hold"/>
                                        <p:tgtEl>
                                          <p:spTgt spid="12"/>
                                        </p:tgtEl>
                                        <p:attrNameLst>
                                          <p:attrName>ppt_y</p:attrName>
                                        </p:attrNameLst>
                                      </p:cBhvr>
                                      <p:tavLst>
                                        <p:tav tm="0" fmla="">
                                          <p:val>
                                            <p:strVal val="ppt_y"/>
                                          </p:val>
                                        </p:tav>
                                        <p:tav tm="100000" fmla="">
                                          <p:val>
                                            <p:strVal val="ppt_y"/>
                                          </p:val>
                                        </p:tav>
                                      </p:tavLst>
                                    </p:anim>
                                  </p:childTnLst>
                                </p:cTn>
                              </p:par>
                            </p:childTnLst>
                          </p:cTn>
                        </p:par>
                        <p:par>
                          <p:cTn id="57158384" fill="hold">
                            <p:stCondLst>
                              <p:cond delay="4000"/>
                            </p:stCondLst>
                            <p:childTnLst>
                              <p:par>
                                <p:cTn id="57158385" presetID="2" presetClass="entr" presetSubtype="4"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fmla="">
                                          <p:val>
                                            <p:strVal val="#ppt_x"/>
                                          </p:val>
                                        </p:tav>
                                        <p:tav tm="100000" fmla="">
                                          <p:val>
                                            <p:strVal val="#ppt_x"/>
                                          </p:val>
                                        </p:tav>
                                      </p:tavLst>
                                    </p:anim>
                                    <p:anim calcmode="lin" valueType="num">
                                      <p:cBhvr additive="base">
                                        <p:cTn dur="1000" fill="hold"/>
                                        <p:tgtEl>
                                          <p:spTgt spid="11"/>
                                        </p:tgtEl>
                                        <p:attrNameLst>
                                          <p:attrName>ppt_y</p:attrName>
                                        </p:attrNameLst>
                                      </p:cBhvr>
                                      <p:tavLst>
                                        <p:tav tm="0" fmla="">
                                          <p:val>
                                            <p:strVal val="1+#ppt_h/2"/>
                                          </p:val>
                                        </p:tav>
                                        <p:tav tm="100000" fmla="">
                                          <p:val>
                                            <p:strVal val="#ppt_y"/>
                                          </p:val>
                                        </p:tav>
                                      </p:tavLst>
                                    </p:anim>
                                  </p:childTnLst>
                                </p:cTn>
                              </p:par>
                            </p:childTnLst>
                          </p:cTn>
                        </p:par>
                      </p:childTnLst>
                    </p:cTn>
                  </p:par>
                  <p:par>
                    <p:cTn id="57158386" fill="hold">
                      <p:stCondLst>
                        <p:cond delay="indefinite"/>
                      </p:stCondLst>
                      <p:childTnLst>
                        <p:par>
                          <p:cTn id="57158387" fill="hold">
                            <p:stCondLst>
                              <p:cond delay="0"/>
                            </p:stCondLst>
                            <p:childTnLst>
                              <p:par>
                                <p:cTn id="57158388" presetID="55"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1000" fill="hold"/>
                                        <p:tgtEl>
                                          <p:spTgt spid="14"/>
                                        </p:tgtEl>
                                        <p:attrNameLst>
                                          <p:attrName>ppt_w</p:attrName>
                                        </p:attrNameLst>
                                      </p:cBhvr>
                                      <p:tavLst>
                                        <p:tav tm="0" fmla="">
                                          <p:val>
                                            <p:strVal val="#ppt_w*0.70"/>
                                          </p:val>
                                        </p:tav>
                                        <p:tav tm="100000" fmla="">
                                          <p:val>
                                            <p:strVal val="#ppt_w"/>
                                          </p:val>
                                        </p:tav>
                                      </p:tavLst>
                                    </p:anim>
                                    <p:anim calcmode="lin" valueType="num">
                                      <p:cBhvr>
                                        <p:cTn dur="1000" fill="hold"/>
                                        <p:tgtEl>
                                          <p:spTgt spid="14"/>
                                        </p:tgtEl>
                                        <p:attrNameLst>
                                          <p:attrName>ppt_h</p:attrName>
                                        </p:attrNameLst>
                                      </p:cBhvr>
                                      <p:tavLst>
                                        <p:tav tm="0" fmla="">
                                          <p:val>
                                            <p:strVal val="#ppt_h"/>
                                          </p:val>
                                        </p:tav>
                                        <p:tav tm="100000" fmla="">
                                          <p:val>
                                            <p:strVal val="#ppt_h"/>
                                          </p:val>
                                        </p:tav>
                                      </p:tavLst>
                                    </p:anim>
                                    <p:animEffect transition="in" filter="fade">
                                      <p:cBhvr>
                                        <p:cTn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3"/>
          <a:srcRect l="30106" t="5873" r="29607" b="24729"/>
          <a:stretch/>
        </p:blipFill>
        <p:spPr>
          <a:xfrm rot="0" flipH="0" flipV="0">
            <a:off x="-1489124" y="3740447"/>
            <a:ext cx="3774668" cy="6502441"/>
          </a:xfrm>
          <a:prstGeom prst="rect">
            <a:avLst/>
          </a:prstGeom>
        </p:spPr>
      </p:pic>
      <p:sp>
        <p:nvSpPr>
          <p:cNvPr id="8" name="TextBox 2"/>
          <p:cNvSpPr txBox="1"/>
          <p:nvPr/>
        </p:nvSpPr>
        <p:spPr>
          <a:xfrm rot="0" flipH="0" flipV="0">
            <a:off x="2285544" y="1008046"/>
            <a:ext cx="1304054" cy="7761852"/>
          </a:xfrm>
          <a:prstGeom prst="rect">
            <a:avLst/>
          </a:prstGeom>
          <a:solidFill>
            <a:srgbClr val="fffbeb"/>
          </a:solidFill>
        </p:spPr>
        <p:txBody>
          <a:bodyPr lIns="0" tIns="0" rIns="0" bIns="0" anchor="t"/>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9" name=""/>
          <p:cNvSpPr txBox="1"/>
          <p:nvPr/>
        </p:nvSpPr>
        <p:spPr>
          <a:xfrm rot="0" flipH="0" flipV="0">
            <a:off x="639768" y="1008046"/>
            <a:ext cx="1509848" cy="1003300"/>
          </a:xfrm>
        </p:spPr>
        <p:txBody>
          <a:bodyPr>
            <a:spAutoFit/>
          </a:bodyPr>
          <a:lstStyle/>
          <a:p>
            <a:pPr lvl="0" algn="l" defTabSz="914400">
              <a:lnSpc>
                <a:spcPct val="100000"/>
              </a:lnSpc>
            </a:pPr>
            <a:r>
              <a:rPr lang="en-US" sz="6000" b="1">
                <a:solidFill>
                  <a:srgbClr val="737373"/>
                </a:solidFill>
                <a:latin typeface="Hiragino Sans GB"/>
                <a:ea typeface="Hiragino Sans GB"/>
              </a:rPr>
              <a:t>03</a:t>
            </a:r>
          </a:p>
        </p:txBody>
      </p:sp>
      <p:pic>
        <p:nvPicPr>
          <p:cNvPr id="10" name=""/>
          <p:cNvPicPr>
            <a:picLocks noChangeAspect="1"/>
          </p:cNvPicPr>
          <p:nvPr/>
        </p:nvPicPr>
        <p:blipFill>
          <a:blip r:embed="rId4">
            <a:alphaModFix amt="100000"/>
          </a:blip>
          <a:srcRect l="231" t="0" r="231" b="0"/>
          <a:stretch/>
        </p:blipFill>
        <p:spPr>
          <a:xfrm rot="0" flipH="0" flipV="0">
            <a:off x="4175985" y="64"/>
            <a:ext cx="6842162" cy="10287000"/>
          </a:xfrm>
          <a:prstGeom prst="rect">
            <a:avLst/>
          </a:prstGeom>
        </p:spPr>
      </p:pic>
      <p:sp>
        <p:nvSpPr>
          <p:cNvPr id="11" name=""/>
          <p:cNvSpPr txBox="0"/>
          <p:nvPr/>
        </p:nvSpPr>
        <p:spPr>
          <a:xfrm rot="0" flipH="0" flipV="0">
            <a:off x="11068946" y="4797441"/>
            <a:ext cx="4304303" cy="1461504"/>
          </a:xfrm>
          <a:prstGeom prst="borderCallout2">
            <a:avLst>
              <a:gd name="adj1" fmla="val 18750"/>
              <a:gd name="adj2" fmla="val -8333"/>
              <a:gd name="adj3" fmla="val 18750"/>
              <a:gd name="adj4" fmla="val -16667"/>
              <a:gd name="adj5" fmla="val 124416"/>
              <a:gd name="adj6" fmla="val -27118"/>
            </a:avLst>
          </a:prstGeom>
          <a:solidFill>
            <a:srgbClr val="fcfdff"/>
          </a:solidFill>
          <a:ln w="12700">
            <a:solidFill>
              <a:srgbClr val="5C5C5C"/>
            </a:solidFill>
            <a:prstDash val="solid"/>
          </a:ln>
        </p:spPr>
        <p:txBody>
          <a:bodyPr anchor="ctr"/>
          <a:lstStyle/>
          <a:p>
            <a:pPr lvl="0" algn="l" defTabSz="914400">
              <a:lnSpc>
                <a:spcPct val="130000"/>
              </a:lnSpc>
            </a:pPr>
            <a:r>
              <a:rPr lang="zh-CN">
                <a:latin typeface="Hiragino Sans GB"/>
                <a:ea typeface="Hiragino Sans GB"/>
              </a:rPr>
              <a:t>在</a:t>
            </a:r>
            <a:r>
              <a:rPr lang="en-US">
                <a:latin typeface="Hiragino Sans GB"/>
                <a:ea typeface="Hiragino Sans GB"/>
              </a:rPr>
              <a:t>web3.0</a:t>
            </a:r>
            <a:r>
              <a:rPr lang="zh-CN">
                <a:latin typeface="Hiragino Sans GB"/>
                <a:ea typeface="Hiragino Sans GB"/>
              </a:rPr>
              <a:t>中，你可以通过编写智能合约来定义应用程序的逻辑并将它们部署到</a:t>
            </a:r>
            <a:r>
              <a:rPr lang="zh-CN">
                <a:solidFill>
                  <a:srgbClr val="E06666"/>
                </a:solidFill>
                <a:latin typeface="Hiragino Sans GB"/>
                <a:ea typeface="Hiragino Sans GB"/>
              </a:rPr>
              <a:t>去中心化</a:t>
            </a:r>
            <a:r>
              <a:rPr lang="zh-CN">
                <a:latin typeface="Hiragino Sans GB"/>
                <a:ea typeface="Hiragino Sans GB"/>
              </a:rPr>
              <a:t>的状态机上</a:t>
            </a:r>
          </a:p>
        </p:txBody>
      </p:sp>
      <p:sp>
        <p:nvSpPr>
          <p:cNvPr id="12" name=""/>
          <p:cNvSpPr txBox="0"/>
          <p:nvPr/>
        </p:nvSpPr>
        <p:spPr>
          <a:xfrm rot="0" flipH="0" flipV="0">
            <a:off x="11831500" y="2449974"/>
            <a:ext cx="4098156" cy="1938016"/>
          </a:xfrm>
          <a:prstGeom prst="borderCallout2">
            <a:avLst>
              <a:gd name="adj1" fmla="val 18750"/>
              <a:gd name="adj2" fmla="val -8333"/>
              <a:gd name="adj3" fmla="val 18750"/>
              <a:gd name="adj4" fmla="val -16667"/>
              <a:gd name="adj5" fmla="val 190370"/>
              <a:gd name="adj6" fmla="val -40244"/>
            </a:avLst>
          </a:prstGeom>
          <a:solidFill>
            <a:srgbClr val="fcfdff"/>
          </a:solidFill>
          <a:ln w="12700">
            <a:solidFill>
              <a:srgbClr val="5C5C5C"/>
            </a:solidFill>
            <a:prstDash val="solid"/>
          </a:ln>
        </p:spPr>
        <p:txBody>
          <a:bodyPr anchor="ctr"/>
          <a:lstStyle/>
          <a:p>
            <a:pPr marL="0" lvl="0" indent="0" algn="l" defTabSz="914400">
              <a:lnSpc>
                <a:spcPct val="130000"/>
              </a:lnSpc>
              <a:buNone/>
            </a:pPr>
            <a:r>
              <a:rPr lang="zh-CN" sz="1800" b="0" i="0" strike="noStrike" spc="0">
                <a:solidFill>
                  <a:srgbClr val="000000"/>
                </a:solidFill>
                <a:latin typeface="Hiragino Sans GB"/>
                <a:ea typeface="Hiragino Sans GB"/>
              </a:rPr>
              <a:t>以太坊</a:t>
            </a:r>
            <a:r>
              <a:rPr lang="en-US" sz="1800" b="0" i="0" strike="noStrike" spc="0">
                <a:solidFill>
                  <a:srgbClr val="000000"/>
                </a:solidFill>
                <a:latin typeface="Hiragino Sans GB"/>
                <a:ea typeface="Hiragino Sans GB"/>
              </a:rPr>
              <a:t>(</a:t>
            </a:r>
            <a:r>
              <a:rPr lang="zh-CN" sz="1800" b="0" i="0" strike="noStrike" spc="0">
                <a:solidFill>
                  <a:srgbClr val="000000"/>
                </a:solidFill>
                <a:latin typeface="Hiragino Sans GB"/>
                <a:ea typeface="Hiragino Sans GB"/>
              </a:rPr>
              <a:t>世界电脑</a:t>
            </a:r>
            <a:r>
              <a:rPr lang="en-US" sz="1800" b="0" i="0" strike="noStrike" spc="0">
                <a:solidFill>
                  <a:srgbClr val="000000"/>
                </a:solidFill>
                <a:latin typeface="Hiragino Sans GB"/>
                <a:ea typeface="Hiragino Sans GB"/>
              </a:rPr>
              <a:t>)</a:t>
            </a:r>
            <a:r>
              <a:rPr lang="zh-CN" sz="1800" b="0" i="0" strike="noStrike" spc="0">
                <a:solidFill>
                  <a:srgbClr val="000000"/>
                </a:solidFill>
                <a:latin typeface="Hiragino Sans GB"/>
                <a:ea typeface="Hiragino Sans GB"/>
              </a:rPr>
              <a:t>是全球都可参与维护的，点对点具有确定性的</a:t>
            </a:r>
            <a:r>
              <a:rPr lang="zh-CN" sz="1800" b="0" i="0" strike="noStrike" spc="0">
                <a:solidFill>
                  <a:srgbClr val="E06666"/>
                </a:solidFill>
                <a:latin typeface="Hiragino Sans GB"/>
                <a:ea typeface="Hiragino Sans GB"/>
              </a:rPr>
              <a:t>状态机</a:t>
            </a:r>
          </a:p>
          <a:p>
            <a:pPr marL="0" lvl="0" indent="0" algn="l" defTabSz="914400">
              <a:lnSpc>
                <a:spcPct val="100000"/>
              </a:lnSpc>
              <a:buNone/>
            </a:pPr>
            <a:endParaRPr lang="zh-CN" sz="1800" b="0" i="0" strike="noStrike" spc="0">
              <a:solidFill>
                <a:srgbClr val="000000"/>
              </a:solidFill>
              <a:latin typeface="Hiragino Sans GB"/>
              <a:ea typeface="Hiragino Sans GB"/>
            </a:endParaRPr>
          </a:p>
          <a:p>
            <a:pPr marL="0" lvl="0" indent="0" algn="l" defTabSz="914400">
              <a:lnSpc>
                <a:spcPct val="130000"/>
              </a:lnSpc>
              <a:buNone/>
            </a:pPr>
            <a:r>
              <a:rPr lang="zh-CN" sz="1800" b="0" i="0" strike="noStrike" spc="0">
                <a:solidFill>
                  <a:srgbClr val="000000"/>
                </a:solidFill>
                <a:latin typeface="Hiragino Sans GB"/>
                <a:ea typeface="Hiragino Sans GB"/>
              </a:rPr>
              <a:t>以太坊区块链采用一种</a:t>
            </a:r>
            <a:r>
              <a:rPr lang="zh-CN" sz="1800" b="0" i="0" strike="noStrike" spc="0">
                <a:solidFill>
                  <a:srgbClr val="E06666"/>
                </a:solidFill>
                <a:latin typeface="Hiragino Sans GB"/>
                <a:ea typeface="Hiragino Sans GB"/>
              </a:rPr>
              <a:t>共识机制</a:t>
            </a:r>
            <a:r>
              <a:rPr lang="zh-CN" sz="1800" b="0" i="0" strike="noStrike" spc="0">
                <a:solidFill>
                  <a:srgbClr val="000000"/>
                </a:solidFill>
                <a:latin typeface="Hiragino Sans GB"/>
                <a:ea typeface="Hiragino Sans GB"/>
              </a:rPr>
              <a:t>，</a:t>
            </a:r>
            <a:r>
              <a:rPr lang="zh-CN">
                <a:solidFill>
                  <a:srgbClr val="333333"/>
                </a:solidFill>
                <a:latin typeface="Helvetica Neue"/>
                <a:ea typeface="Helvetica Neue"/>
              </a:rPr>
              <a:t>可验证所有区块链节点上的数据并达成一致</a:t>
            </a:r>
          </a:p>
        </p:txBody>
      </p:sp>
      <p:sp>
        <p:nvSpPr>
          <p:cNvPr id="13" name=""/>
          <p:cNvSpPr txBox="0"/>
          <p:nvPr/>
        </p:nvSpPr>
        <p:spPr>
          <a:xfrm rot="0" flipH="0" flipV="0">
            <a:off x="11395410" y="6621104"/>
            <a:ext cx="4435040" cy="1528942"/>
          </a:xfrm>
          <a:prstGeom prst="borderCallout2">
            <a:avLst>
              <a:gd name="adj1" fmla="val 18750"/>
              <a:gd name="adj2" fmla="val -8333"/>
              <a:gd name="adj3" fmla="val 18750"/>
              <a:gd name="adj4" fmla="val -16667"/>
              <a:gd name="adj5" fmla="val 102796"/>
              <a:gd name="adj6" fmla="val -55994"/>
            </a:avLst>
          </a:prstGeom>
          <a:solidFill>
            <a:srgbClr val="fcfdff"/>
          </a:solidFill>
          <a:ln w="12700">
            <a:solidFill>
              <a:srgbClr val="5C5C5C"/>
            </a:solidFill>
            <a:prstDash val="solid"/>
          </a:ln>
        </p:spPr>
        <p:txBody>
          <a:bodyPr anchor="ctr"/>
          <a:lstStyle/>
          <a:p>
            <a:pPr marL="0" lvl="0" indent="0" algn="l" defTabSz="914400">
              <a:lnSpc>
                <a:spcPct val="130000"/>
              </a:lnSpc>
              <a:buNone/>
            </a:pPr>
            <a:r>
              <a:rPr lang="zh-CN" sz="1800" b="0" i="0" strike="noStrike" spc="0">
                <a:solidFill>
                  <a:srgbClr val="000000"/>
                </a:solidFill>
                <a:latin typeface="Hiragino Sans GB"/>
                <a:ea typeface="Hiragino Sans GB"/>
              </a:rPr>
              <a:t>以太坊虚拟机是用来执行智能合约中定义的逻辑并处理状态机上发生的状态变化</a:t>
            </a:r>
          </a:p>
        </p:txBody>
      </p:sp>
      <p:sp>
        <p:nvSpPr>
          <p:cNvPr id="14" name="TextBox 10"/>
          <p:cNvSpPr txBox="1"/>
          <p:nvPr/>
        </p:nvSpPr>
        <p:spPr>
          <a:xfrm rot="0" flipH="0" flipV="0">
            <a:off x="12901751" y="455540"/>
            <a:ext cx="4480984" cy="590739"/>
          </a:xfrm>
          <a:prstGeom prst="rect">
            <a:avLst/>
          </a:prstGeom>
        </p:spPr>
        <p:txBody>
          <a:bodyPr lIns="0" tIns="0" rIns="0" bIns="0" anchor="t"/>
          <a:lstStyle/>
          <a:p>
            <a:pPr lvl="0" algn="l" defTabSz="914400">
              <a:lnSpc>
                <a:spcPts val="5040"/>
              </a:lnSpc>
            </a:pPr>
            <a:r>
              <a:rPr lang="zh-CN" sz="3600">
                <a:solidFill>
                  <a:srgbClr val="737373"/>
                </a:solidFill>
                <a:latin typeface="Hiragino Sans GB"/>
                <a:ea typeface="Hiragino Sans GB"/>
              </a:rPr>
              <a:t>与</a:t>
            </a:r>
            <a:r>
              <a:rPr lang="en-US" sz="3600">
                <a:solidFill>
                  <a:srgbClr val="737373"/>
                </a:solidFill>
                <a:latin typeface="Hiragino Sans GB"/>
                <a:ea typeface="Hiragino Sans GB"/>
              </a:rPr>
              <a:t>web2.0</a:t>
            </a:r>
            <a:r>
              <a:rPr lang="zh-CN" sz="3600">
                <a:solidFill>
                  <a:srgbClr val="737373"/>
                </a:solidFill>
                <a:latin typeface="Hiragino Sans GB"/>
                <a:ea typeface="Hiragino Sans GB"/>
              </a:rPr>
              <a:t>程序的不同</a:t>
            </a:r>
          </a:p>
        </p:txBody>
      </p:sp>
      <p:sp>
        <p:nvSpPr>
          <p:cNvPr id="15" name=""/>
          <p:cNvSpPr txBox="0"/>
          <p:nvPr/>
        </p:nvSpPr>
        <p:spPr>
          <a:xfrm rot="0" flipH="0" flipV="0">
            <a:off x="4233334" y="3921141"/>
            <a:ext cx="1143000" cy="1143000"/>
          </a:xfrm>
          <a:prstGeom prst="pie">
            <a:avLst>
              <a:gd name="adj1" fmla="val 21165227"/>
              <a:gd name="adj2" fmla="val 16617808"/>
            </a:avLst>
          </a:prstGeom>
          <a:solidFill>
            <a:srgbClr val="FFC8B8"/>
          </a:solidFill>
          <a:ln w="12700">
            <a:solidFill>
              <a:srgbClr val="E99899"/>
            </a:solidFill>
            <a:prstDash val="solid"/>
          </a:ln>
        </p:spPr>
        <p:txBody>
          <a:bodyPr anchor="ctr"/>
          <a:lstStyle/>
          <a:p>
            <a:pPr algn="ctr"/>
            <a:endParaRPr/>
          </a:p>
        </p:txBody>
      </p:sp>
      <p:sp>
        <p:nvSpPr>
          <p:cNvPr id="16" name=""/>
          <p:cNvSpPr txBox="0"/>
          <p:nvPr/>
        </p:nvSpPr>
        <p:spPr>
          <a:xfrm rot="0" flipH="0" flipV="0">
            <a:off x="5029200" y="2203747"/>
            <a:ext cx="6544734" cy="2040467"/>
          </a:xfrm>
          <a:prstGeom prst="round2DiagRect">
            <a:avLst>
              <a:gd name="adj1" fmla="val 16667"/>
              <a:gd name="adj2" fmla="val 0"/>
            </a:avLst>
          </a:prstGeom>
          <a:solidFill>
            <a:srgbClr val="FFC8B8"/>
          </a:solidFill>
          <a:ln w="12700">
            <a:solidFill>
              <a:srgbClr val="FFC8B8"/>
            </a:solidFill>
            <a:prstDash val="solid"/>
          </a:ln>
        </p:spPr>
        <p:txBody>
          <a:bodyPr anchor="ctr"/>
          <a:lstStyle/>
          <a:p>
            <a:pPr lvl="0" defTabSz="914400">
              <a:lnSpc>
                <a:spcPct val="150000"/>
              </a:lnSpc>
            </a:pPr>
            <a:r>
              <a:rPr lang="zh-CN" sz="1800" b="0" i="0" strike="noStrike" spc="0">
                <a:solidFill>
                  <a:srgbClr val="000000"/>
                </a:solidFill>
                <a:latin typeface="Hiragino Sans GB"/>
                <a:ea typeface="Hiragino Sans GB"/>
              </a:rPr>
              <a:t>与</a:t>
            </a:r>
            <a:r>
              <a:rPr lang="en-US" sz="1800" b="0" i="0" strike="noStrike" spc="0">
                <a:solidFill>
                  <a:srgbClr val="000000"/>
                </a:solidFill>
                <a:latin typeface="Hiragino Sans GB"/>
                <a:ea typeface="Hiragino Sans GB"/>
              </a:rPr>
              <a:t>web2.0</a:t>
            </a:r>
            <a:r>
              <a:rPr lang="zh-CN" sz="1800" b="0" i="0" strike="noStrike" spc="0">
                <a:solidFill>
                  <a:srgbClr val="000000"/>
                </a:solidFill>
                <a:latin typeface="Hiragino Sans GB"/>
                <a:ea typeface="Hiragino Sans GB"/>
              </a:rPr>
              <a:t>程序不同的是</a:t>
            </a:r>
            <a:r>
              <a:rPr lang="en-US" sz="1800" b="0" i="0" strike="noStrike" spc="0">
                <a:solidFill>
                  <a:srgbClr val="000000"/>
                </a:solidFill>
                <a:latin typeface="Hiragino Sans GB"/>
                <a:ea typeface="Hiragino Sans GB"/>
              </a:rPr>
              <a:t>web3.0</a:t>
            </a:r>
            <a:r>
              <a:rPr lang="zh-CN" sz="1800" b="0" i="0" strike="noStrike" spc="0">
                <a:solidFill>
                  <a:srgbClr val="000000"/>
                </a:solidFill>
                <a:latin typeface="Hiragino Sans GB"/>
                <a:ea typeface="Hiragino Sans GB"/>
              </a:rPr>
              <a:t>没有存储应用程序状态的中心化数据库，也没有中心化网站服务器用于存储后端逻辑</a:t>
            </a:r>
          </a:p>
        </p:txBody>
      </p:sp>
      <p:pic>
        <p:nvPicPr>
          <p:cNvPr id="17" name="Picture 11"/>
          <p:cNvPicPr>
            <a:picLocks noChangeAspect="1"/>
          </p:cNvPicPr>
          <p:nvPr/>
        </p:nvPicPr>
        <p:blipFill>
          <a:blip r:embed="rId5"/>
          <a:stretch/>
        </p:blipFill>
        <p:spPr>
          <a:xfrm rot="0" flipH="0" flipV="0">
            <a:off x="17423302" y="318529"/>
            <a:ext cx="864761" cy="864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fmla="">
                                          <p:val>
                                            <p:strVal val="#ppt_x"/>
                                          </p:val>
                                        </p:tav>
                                        <p:tav tm="100000" fmla="">
                                          <p:val>
                                            <p:strVal val="#ppt_x"/>
                                          </p:val>
                                        </p:tav>
                                      </p:tavLst>
                                    </p:anim>
                                    <p:anim calcmode="lin" valueType="num">
                                      <p:cBhvr additive="base">
                                        <p:cTn dur="1000" fill="hold"/>
                                        <p:tgtEl>
                                          <p:spTgt spid="16"/>
                                        </p:tgtEl>
                                        <p:attrNameLst>
                                          <p:attrName>ppt_y</p:attrName>
                                        </p:attrNameLst>
                                      </p:cBhvr>
                                      <p:tavLst>
                                        <p:tav tm="0" fmla="">
                                          <p:val>
                                            <p:strVal val="0-#ppt_h/2"/>
                                          </p:val>
                                        </p:tav>
                                        <p:tav tm="100000" fmla="">
                                          <p:val>
                                            <p:strVal val="#ppt_y"/>
                                          </p:val>
                                        </p:tav>
                                      </p:tavLst>
                                    </p:anim>
                                  </p:childTnLst>
                                </p:cTn>
                              </p:par>
                              <p:par>
                                <p:cTn id="6" presetID="2" presetClass="entr" presetSubtype="4"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000" fill="hold"/>
                                        <p:tgtEl>
                                          <p:spTgt spid="15"/>
                                        </p:tgtEl>
                                        <p:attrNameLst>
                                          <p:attrName>ppt_x</p:attrName>
                                        </p:attrNameLst>
                                      </p:cBhvr>
                                      <p:tavLst>
                                        <p:tav tm="0" fmla="">
                                          <p:val>
                                            <p:strVal val="#ppt_x"/>
                                          </p:val>
                                        </p:tav>
                                        <p:tav tm="100000" fmla="">
                                          <p:val>
                                            <p:strVal val="#ppt_x"/>
                                          </p:val>
                                        </p:tav>
                                      </p:tavLst>
                                    </p:anim>
                                    <p:anim calcmode="lin" valueType="num">
                                      <p:cBhvr additive="base">
                                        <p:cTn dur="1000" fill="hold"/>
                                        <p:tgtEl>
                                          <p:spTgt spid="15"/>
                                        </p:tgtEl>
                                        <p:attrNameLst>
                                          <p:attrName>ppt_y</p:attrName>
                                        </p:attrNameLst>
                                      </p:cBhvr>
                                      <p:tavLst>
                                        <p:tav tm="0" fmla="">
                                          <p:val>
                                            <p:strVal val="1+#ppt_h/2"/>
                                          </p:val>
                                        </p:tav>
                                        <p:tav tm="100000" fmla="">
                                          <p:val>
                                            <p:strVal val="#ppt_y"/>
                                          </p:val>
                                        </p:tav>
                                      </p:tavLst>
                                    </p:anim>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par>
                                <p:cTn id="10" presetID="10" presetClass="exit" presetSubtype="0" fill="hold" nodeType="with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childTnLst>
                          </p:cTn>
                        </p:par>
                        <p:par>
                          <p:cTn id="11" fill="hold">
                            <p:stCondLst>
                              <p:cond delay="2000"/>
                            </p:stCondLst>
                            <p:childTnLst>
                              <p:par>
                                <p:cTn id="12" presetID="42"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anim calcmode="lin" valueType="num">
                                      <p:cBhvr>
                                        <p:cTn dur="1000"/>
                                        <p:tgtEl>
                                          <p:spTgt spid="10"/>
                                        </p:tgtEl>
                                        <p:attrNameLst>
                                          <p:attrName>ppt_x</p:attrName>
                                        </p:attrNameLst>
                                      </p:cBhvr>
                                      <p:tavLst>
                                        <p:tav tm="0" fmla="">
                                          <p:val>
                                            <p:strVal val="ppt_x"/>
                                          </p:val>
                                        </p:tav>
                                        <p:tav tm="100000" fmla="">
                                          <p:val>
                                            <p:strVal val="ppt_x"/>
                                          </p:val>
                                        </p:tav>
                                      </p:tavLst>
                                    </p:anim>
                                    <p:anim calcmode="lin" valueType="num">
                                      <p:cBhvr>
                                        <p:cTn dur="1000"/>
                                        <p:tgtEl>
                                          <p:spTgt spid="10"/>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p:cTn dur="1000" fill="hold"/>
                                        <p:tgtEl>
                                          <p:spTgt spid="12"/>
                                        </p:tgtEl>
                                        <p:attrNameLst>
                                          <p:attrName>ppt_w</p:attrName>
                                        </p:attrNameLst>
                                      </p:cBhvr>
                                      <p:tavLst>
                                        <p:tav tm="0" fmla="">
                                          <p:val>
                                            <p:strVal val="#ppt_w*0.70"/>
                                          </p:val>
                                        </p:tav>
                                        <p:tav tm="100000" fmla="">
                                          <p:val>
                                            <p:strVal val="#ppt_w"/>
                                          </p:val>
                                        </p:tav>
                                      </p:tavLst>
                                    </p:anim>
                                    <p:anim calcmode="lin" valueType="num">
                                      <p:cBhvr>
                                        <p:cTn dur="1000" fill="hold"/>
                                        <p:tgtEl>
                                          <p:spTgt spid="12"/>
                                        </p:tgtEl>
                                        <p:attrNameLst>
                                          <p:attrName>ppt_h</p:attrName>
                                        </p:attrNameLst>
                                      </p:cBhvr>
                                      <p:tavLst>
                                        <p:tav tm="0" fmla="">
                                          <p:val>
                                            <p:strVal val="#ppt_h"/>
                                          </p:val>
                                        </p:tav>
                                        <p:tav tm="100000" fmla="">
                                          <p:val>
                                            <p:strVal val="#ppt_h"/>
                                          </p:val>
                                        </p:tav>
                                      </p:tavLst>
                                    </p:anim>
                                    <p:animEffect transition="in" filter="fade">
                                      <p:cBhvr>
                                        <p:cTn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1000" fill="hold"/>
                                        <p:tgtEl>
                                          <p:spTgt spid="13"/>
                                        </p:tgtEl>
                                        <p:attrNameLst>
                                          <p:attrName>ppt_w</p:attrName>
                                        </p:attrNameLst>
                                      </p:cBhvr>
                                      <p:tavLst>
                                        <p:tav tm="0" fmla="">
                                          <p:val>
                                            <p:strVal val="#ppt_w*0.70"/>
                                          </p:val>
                                        </p:tav>
                                        <p:tav tm="100000" fmla="">
                                          <p:val>
                                            <p:strVal val="#ppt_w"/>
                                          </p:val>
                                        </p:tav>
                                      </p:tavLst>
                                    </p:anim>
                                    <p:anim calcmode="lin" valueType="num">
                                      <p:cBhvr>
                                        <p:cTn dur="1000" fill="hold"/>
                                        <p:tgtEl>
                                          <p:spTgt spid="13"/>
                                        </p:tgtEl>
                                        <p:attrNameLst>
                                          <p:attrName>ppt_h</p:attrName>
                                        </p:attrNameLst>
                                      </p:cBhvr>
                                      <p:tavLst>
                                        <p:tav tm="0" fmla="">
                                          <p:val>
                                            <p:strVal val="#ppt_h"/>
                                          </p:val>
                                        </p:tav>
                                        <p:tav tm="100000" fmla="">
                                          <p:val>
                                            <p:strVal val="#ppt_h"/>
                                          </p:val>
                                        </p:tav>
                                      </p:tavLst>
                                    </p:anim>
                                    <p:animEffect transition="in" filter="fade">
                                      <p:cBhvr>
                                        <p:cTn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1000" fill="hold"/>
                                        <p:tgtEl>
                                          <p:spTgt spid="11"/>
                                        </p:tgtEl>
                                        <p:attrNameLst>
                                          <p:attrName>ppt_w</p:attrName>
                                        </p:attrNameLst>
                                      </p:cBhvr>
                                      <p:tavLst>
                                        <p:tav tm="0" fmla="">
                                          <p:val>
                                            <p:strVal val="#ppt_w*0.70"/>
                                          </p:val>
                                        </p:tav>
                                        <p:tav tm="100000" fmla="">
                                          <p:val>
                                            <p:strVal val="#ppt_w"/>
                                          </p:val>
                                        </p:tav>
                                      </p:tavLst>
                                    </p:anim>
                                    <p:anim calcmode="lin" valueType="num">
                                      <p:cBhvr>
                                        <p:cTn dur="1000" fill="hold"/>
                                        <p:tgtEl>
                                          <p:spTgt spid="11"/>
                                        </p:tgtEl>
                                        <p:attrNameLst>
                                          <p:attrName>ppt_h</p:attrName>
                                        </p:attrNameLst>
                                      </p:cBhvr>
                                      <p:tavLst>
                                        <p:tav tm="0" fmla="">
                                          <p:val>
                                            <p:strVal val="#ppt_h"/>
                                          </p:val>
                                        </p:tav>
                                        <p:tav tm="100000" fmla="">
                                          <p:val>
                                            <p:strVal val="#ppt_h"/>
                                          </p:val>
                                        </p:tav>
                                      </p:tavLst>
                                    </p:anim>
                                    <p:animEffect transition="in" filter="fade">
                                      <p:cBhvr>
                                        <p:cTn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3"/>
          <a:srcRect l="30106" t="5873" r="29607" b="24729"/>
          <a:stretch/>
        </p:blipFill>
        <p:spPr>
          <a:xfrm rot="0" flipH="0" flipV="0">
            <a:off x="-1489124" y="3740447"/>
            <a:ext cx="3774668" cy="6502441"/>
          </a:xfrm>
          <a:prstGeom prst="rect">
            <a:avLst/>
          </a:prstGeom>
        </p:spPr>
      </p:pic>
      <p:sp>
        <p:nvSpPr>
          <p:cNvPr id="8" name="TextBox 2"/>
          <p:cNvSpPr txBox="1"/>
          <p:nvPr/>
        </p:nvSpPr>
        <p:spPr>
          <a:xfrm rot="0" flipH="0" flipV="0">
            <a:off x="2285544" y="1008046"/>
            <a:ext cx="1304054"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9"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pic>
        <p:nvPicPr>
          <p:cNvPr id="10" name=""/>
          <p:cNvPicPr>
            <a:picLocks noChangeAspect="1"/>
          </p:cNvPicPr>
          <p:nvPr/>
        </p:nvPicPr>
        <p:blipFill>
          <a:blip r:embed="rId4">
            <a:alphaModFix amt="100000"/>
          </a:blip>
          <a:srcRect l="0" t="464" r="0" b="464"/>
          <a:stretch/>
        </p:blipFill>
        <p:spPr>
          <a:xfrm rot="0" flipH="0" flipV="0">
            <a:off x="4031470" y="64"/>
            <a:ext cx="6906126" cy="10287000"/>
          </a:xfrm>
          <a:prstGeom prst="rect">
            <a:avLst/>
          </a:prstGeom>
        </p:spPr>
      </p:pic>
      <p:sp>
        <p:nvSpPr>
          <p:cNvPr id="11" name=""/>
          <p:cNvSpPr txBox="0"/>
          <p:nvPr/>
        </p:nvSpPr>
        <p:spPr>
          <a:xfrm rot="0" flipH="0" flipV="0">
            <a:off x="12271213" y="1365633"/>
            <a:ext cx="4355103" cy="2470245"/>
          </a:xfrm>
          <a:prstGeom prst="borderCallout2">
            <a:avLst>
              <a:gd name="adj1" fmla="val 18750"/>
              <a:gd name="adj2" fmla="val -8333"/>
              <a:gd name="adj3" fmla="val 18750"/>
              <a:gd name="adj4" fmla="val -16667"/>
              <a:gd name="adj5" fmla="val 74736"/>
              <a:gd name="adj6" fmla="val -36859"/>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30000"/>
              </a:lnSpc>
            </a:pPr>
            <a:r>
              <a:rPr lang="zh-CN">
                <a:latin typeface="Hiragino Sans GB"/>
                <a:ea typeface="Hiragino Sans GB"/>
              </a:rPr>
              <a:t>以太坊是一个去中心化的网络，当</a:t>
            </a:r>
            <a:r>
              <a:rPr lang="en-US">
                <a:latin typeface="Hiragino Sans GB"/>
                <a:ea typeface="Hiragino Sans GB"/>
              </a:rPr>
              <a:t>FE</a:t>
            </a:r>
            <a:r>
              <a:rPr lang="zh-CN">
                <a:latin typeface="Hiragino Sans GB"/>
                <a:ea typeface="Hiragino Sans GB"/>
              </a:rPr>
              <a:t>需要和区块链上的数据进行交互时，需同区块链中的某一节点进行通信</a:t>
            </a:r>
          </a:p>
          <a:p>
            <a:pPr lvl="0" algn="l" defTabSz="914400">
              <a:lnSpc>
                <a:spcPct val="100000"/>
              </a:lnSpc>
            </a:pPr>
            <a:endParaRPr lang="zh-CN">
              <a:latin typeface="Hiragino Sans GB"/>
              <a:ea typeface="Hiragino Sans GB"/>
            </a:endParaRPr>
          </a:p>
          <a:p>
            <a:pPr lvl="0" algn="l" defTabSz="914400">
              <a:lnSpc>
                <a:spcPct val="130000"/>
              </a:lnSpc>
            </a:pPr>
            <a:r>
              <a:rPr lang="zh-CN">
                <a:latin typeface="Hiragino Sans GB"/>
                <a:ea typeface="Hiragino Sans GB"/>
              </a:rPr>
              <a:t>【任何节点都可以</a:t>
            </a:r>
            <a:r>
              <a:rPr lang="en-US">
                <a:latin typeface="Hiragino Sans GB"/>
                <a:ea typeface="Hiragino Sans GB"/>
              </a:rPr>
              <a:t> </a:t>
            </a:r>
            <a:r>
              <a:rPr lang="zh-CN">
                <a:latin typeface="Hiragino Sans GB"/>
                <a:ea typeface="Hiragino Sans GB"/>
              </a:rPr>
              <a:t>📢</a:t>
            </a:r>
            <a:r>
              <a:rPr lang="en-US">
                <a:latin typeface="Hiragino Sans GB"/>
                <a:ea typeface="Hiragino Sans GB"/>
              </a:rPr>
              <a:t> </a:t>
            </a:r>
            <a:r>
              <a:rPr lang="zh-CN">
                <a:latin typeface="Hiragino Sans GB"/>
                <a:ea typeface="Hiragino Sans GB"/>
              </a:rPr>
              <a:t>在</a:t>
            </a:r>
            <a:r>
              <a:rPr lang="en-US">
                <a:latin typeface="Hiragino Sans GB"/>
                <a:ea typeface="Hiragino Sans GB"/>
              </a:rPr>
              <a:t>EVM</a:t>
            </a:r>
            <a:r>
              <a:rPr lang="zh-CN">
                <a:latin typeface="Hiragino Sans GB"/>
                <a:ea typeface="Hiragino Sans GB"/>
              </a:rPr>
              <a:t>上，进行交易请求，在这之后矿工将执行交易更改状态，同时广播到网络的其它节点上】</a:t>
            </a:r>
          </a:p>
        </p:txBody>
      </p:sp>
      <p:sp>
        <p:nvSpPr>
          <p:cNvPr id="12" name=""/>
          <p:cNvSpPr txBox="0"/>
          <p:nvPr/>
        </p:nvSpPr>
        <p:spPr>
          <a:xfrm rot="0" flipH="0" flipV="0">
            <a:off x="3054848" y="187743"/>
            <a:ext cx="4067236" cy="2306556"/>
          </a:xfrm>
          <a:prstGeom prst="borderCallout2">
            <a:avLst>
              <a:gd name="adj1" fmla="val 101036"/>
              <a:gd name="adj2" fmla="val 54067"/>
              <a:gd name="adj3" fmla="val 130115"/>
              <a:gd name="adj4" fmla="val 59854"/>
              <a:gd name="adj5" fmla="val 147596"/>
              <a:gd name="adj6" fmla="val 103536"/>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marL="0" lvl="0" indent="0" algn="l" defTabSz="914400">
              <a:lnSpc>
                <a:spcPct val="130000"/>
              </a:lnSpc>
              <a:buNone/>
            </a:pPr>
            <a:r>
              <a:rPr lang="zh-CN"/>
              <a:t>客户端实行</a:t>
            </a:r>
            <a:r>
              <a:rPr lang="en-US" sz="1800" b="0" i="0" strike="noStrike" spc="0">
                <a:solidFill>
                  <a:srgbClr val="000000"/>
                </a:solidFill>
                <a:latin typeface="Hiragino Sans GB"/>
                <a:ea typeface="Hiragino Sans GB"/>
              </a:rPr>
              <a:t>JSON-RPC</a:t>
            </a:r>
            <a:r>
              <a:rPr lang="zh-CN" sz="1800" b="0" i="0" strike="noStrike" spc="0">
                <a:solidFill>
                  <a:srgbClr val="000000"/>
                </a:solidFill>
                <a:latin typeface="Hiragino Sans GB"/>
                <a:ea typeface="Hiragino Sans GB"/>
              </a:rPr>
              <a:t>规范，确保</a:t>
            </a:r>
            <a:r>
              <a:rPr lang="en-US" sz="1800" b="0" i="0" strike="noStrike" spc="0">
                <a:solidFill>
                  <a:srgbClr val="000000"/>
                </a:solidFill>
                <a:latin typeface="Hiragino Sans GB"/>
                <a:ea typeface="Hiragino Sans GB"/>
              </a:rPr>
              <a:t>FE</a:t>
            </a:r>
            <a:r>
              <a:rPr lang="zh-CN" sz="1800" b="0" i="0" strike="noStrike" spc="0">
                <a:solidFill>
                  <a:srgbClr val="000000"/>
                </a:solidFill>
                <a:latin typeface="Hiragino Sans GB"/>
                <a:ea typeface="Hiragino Sans GB"/>
              </a:rPr>
              <a:t>与区块链交互时有一组统一的方法</a:t>
            </a:r>
          </a:p>
          <a:p>
            <a:pPr marL="0" lvl="0" indent="0" algn="l" defTabSz="914400">
              <a:lnSpc>
                <a:spcPct val="130000"/>
              </a:lnSpc>
              <a:buNone/>
            </a:pPr>
            <a:endParaRPr lang="zh-CN" sz="1800" b="0" i="0" strike="noStrike" spc="0">
              <a:solidFill>
                <a:srgbClr val="000000"/>
              </a:solidFill>
              <a:latin typeface="Hiragino Sans GB"/>
              <a:ea typeface="Hiragino Sans GB"/>
            </a:endParaRPr>
          </a:p>
          <a:p>
            <a:pPr marL="0" lvl="0" indent="0" algn="l" defTabSz="914400">
              <a:lnSpc>
                <a:spcPct val="130000"/>
              </a:lnSpc>
              <a:buNone/>
            </a:pPr>
            <a:r>
              <a:rPr lang="en-US" sz="1800" b="0" i="0" strike="noStrike" spc="0">
                <a:solidFill>
                  <a:srgbClr val="000000"/>
                </a:solidFill>
                <a:latin typeface="Calibri"/>
                <a:ea typeface="宋体"/>
              </a:rPr>
              <a:t>JSON-RPC </a:t>
            </a:r>
            <a:r>
              <a:rPr lang="zh-CN" sz="1800" b="0" i="0" strike="noStrike" spc="0">
                <a:solidFill>
                  <a:srgbClr val="000000"/>
                </a:solidFill>
                <a:latin typeface="Calibri"/>
                <a:ea typeface="宋体"/>
              </a:rPr>
              <a:t>是一种无状态、轻量级的远程应用程式调用</a:t>
            </a:r>
            <a:r>
              <a:rPr lang="en-US" sz="1800" b="0" i="0" strike="noStrike" spc="0">
                <a:solidFill>
                  <a:srgbClr val="000000"/>
                </a:solidFill>
                <a:latin typeface="Calibri"/>
                <a:ea typeface="宋体"/>
              </a:rPr>
              <a:t> (RPC) </a:t>
            </a:r>
            <a:r>
              <a:rPr lang="zh-CN" sz="1800" b="0" i="0" strike="noStrike" spc="0">
                <a:solidFill>
                  <a:srgbClr val="000000"/>
                </a:solidFill>
                <a:latin typeface="Calibri"/>
                <a:ea typeface="宋体"/>
              </a:rPr>
              <a:t>协议，它定义了多个数据结构及其处理规则</a:t>
            </a:r>
          </a:p>
        </p:txBody>
      </p:sp>
      <p:sp>
        <p:nvSpPr>
          <p:cNvPr id="13" name="TextBox 10"/>
          <p:cNvSpPr txBox="1"/>
          <p:nvPr/>
        </p:nvSpPr>
        <p:spPr>
          <a:xfrm rot="0" flipH="0" flipV="0">
            <a:off x="13465071" y="455540"/>
            <a:ext cx="3854450" cy="590739"/>
          </a:xfrm>
          <a:prstGeom prst="rect">
            <a:avLst/>
          </a:prstGeom>
        </p:spPr>
        <p:txBody>
          <a:bodyPr lIns="0" tIns="0" rIns="0" bIns="0" anchor="t"/>
          <a:lstStyle/>
          <a:p>
            <a:pPr lvl="0" algn="l" defTabSz="914400">
              <a:lnSpc>
                <a:spcPts val="5040"/>
              </a:lnSpc>
            </a:pPr>
            <a:r>
              <a:rPr lang="en-US" sz="3600">
                <a:solidFill>
                  <a:srgbClr val="737373"/>
                </a:solidFill>
                <a:latin typeface="Hiragino Sans GB"/>
                <a:ea typeface="Hiragino Sans GB"/>
              </a:rPr>
              <a:t>FE</a:t>
            </a:r>
            <a:r>
              <a:rPr lang="zh-CN" sz="3600">
                <a:solidFill>
                  <a:srgbClr val="737373"/>
                </a:solidFill>
                <a:latin typeface="Hiragino Sans GB"/>
                <a:ea typeface="Hiragino Sans GB"/>
              </a:rPr>
              <a:t>与智能合约交互</a:t>
            </a:r>
          </a:p>
        </p:txBody>
      </p:sp>
      <p:sp>
        <p:nvSpPr>
          <p:cNvPr id="14" name=""/>
          <p:cNvSpPr txBox="0"/>
          <p:nvPr/>
        </p:nvSpPr>
        <p:spPr>
          <a:xfrm rot="0" flipH="0" flipV="0">
            <a:off x="10937596" y="4039500"/>
            <a:ext cx="5634462" cy="1832197"/>
          </a:xfrm>
          <a:prstGeom prst="borderCallout2">
            <a:avLst>
              <a:gd name="adj1" fmla="val 18750"/>
              <a:gd name="adj2" fmla="val -8333"/>
              <a:gd name="adj3" fmla="val 18750"/>
              <a:gd name="adj4" fmla="val -16667"/>
              <a:gd name="adj5" fmla="val 43802"/>
              <a:gd name="adj6" fmla="val -40070"/>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有两种方式</a:t>
            </a:r>
            <a:r>
              <a:rPr lang="zh-CN" sz="1800" b="0" i="0" strike="noStrike" spc="0">
                <a:solidFill>
                  <a:srgbClr val="E06666"/>
                </a:solidFill>
                <a:latin typeface="Hiragino Sans GB"/>
                <a:ea typeface="Hiragino Sans GB"/>
              </a:rPr>
              <a:t>广播</a:t>
            </a:r>
            <a:r>
              <a:rPr lang="zh-CN" sz="1800" b="0" i="0" strike="noStrike" spc="0">
                <a:solidFill>
                  <a:srgbClr val="000000"/>
                </a:solidFill>
                <a:latin typeface="Hiragino Sans GB"/>
                <a:ea typeface="Hiragino Sans GB"/>
              </a:rPr>
              <a:t>新的交易：</a:t>
            </a:r>
          </a:p>
          <a:p>
            <a:pPr lvl="0" defTabSz="914400">
              <a:lnSpc>
                <a:spcPct val="130000"/>
              </a:lnSpc>
            </a:pPr>
            <a:r>
              <a:rPr lang="en-US" sz="1800" b="0" i="0" strike="noStrike" spc="0">
                <a:solidFill>
                  <a:srgbClr val="000000"/>
                </a:solidFill>
                <a:latin typeface="Hiragino Sans GB"/>
                <a:ea typeface="Hiragino Sans GB"/>
              </a:rPr>
              <a:t>1</a:t>
            </a:r>
            <a:r>
              <a:rPr lang="zh-CN" sz="1800" b="0" i="0" strike="noStrike" spc="0">
                <a:solidFill>
                  <a:srgbClr val="000000"/>
                </a:solidFill>
                <a:latin typeface="Hiragino Sans GB"/>
                <a:ea typeface="Hiragino Sans GB"/>
              </a:rPr>
              <a:t>、自己运行以太坊程序的节点</a:t>
            </a:r>
          </a:p>
          <a:p>
            <a:pPr lvl="0" defTabSz="914400">
              <a:lnSpc>
                <a:spcPct val="130000"/>
              </a:lnSpc>
            </a:pPr>
            <a:r>
              <a:rPr lang="en-US" sz="1800" b="0" i="0" strike="noStrike" spc="0">
                <a:solidFill>
                  <a:srgbClr val="000000"/>
                </a:solidFill>
                <a:latin typeface="Hiragino Sans GB"/>
                <a:ea typeface="Hiragino Sans GB"/>
              </a:rPr>
              <a:t>2</a:t>
            </a:r>
            <a:r>
              <a:rPr lang="zh-CN" sz="1800" b="0" i="0" strike="noStrike" spc="0">
                <a:solidFill>
                  <a:srgbClr val="000000"/>
                </a:solidFill>
                <a:latin typeface="Hiragino Sans GB"/>
                <a:ea typeface="Hiragino Sans GB"/>
              </a:rPr>
              <a:t>、使用</a:t>
            </a:r>
            <a:r>
              <a:rPr lang="en-US" sz="1800" b="0" i="0" strike="noStrike" spc="0">
                <a:solidFill>
                  <a:srgbClr val="000000"/>
                </a:solidFill>
                <a:latin typeface="Hiragino Sans GB"/>
                <a:ea typeface="Hiragino Sans GB"/>
              </a:rPr>
              <a:t>Infura || Alchemy </a:t>
            </a:r>
            <a:r>
              <a:rPr lang="zh-CN" sz="1800" b="0" i="0" strike="noStrike" spc="0">
                <a:solidFill>
                  <a:srgbClr val="000000"/>
                </a:solidFill>
                <a:latin typeface="Hiragino Sans GB"/>
                <a:ea typeface="Hiragino Sans GB"/>
              </a:rPr>
              <a:t>第三方提供的节点</a:t>
            </a:r>
          </a:p>
          <a:p>
            <a:pPr lvl="0" defTabSz="914400">
              <a:lnSpc>
                <a:spcPct val="100000"/>
              </a:lnSpc>
            </a:pPr>
            <a:endParaRPr lang="zh-CN" sz="1800" b="0" i="0" strike="noStrike" spc="0">
              <a:solidFill>
                <a:srgbClr val="000000"/>
              </a:solidFill>
              <a:latin typeface="Hiragino Sans GB"/>
              <a:ea typeface="Hiragino Sans GB"/>
            </a:endParaRPr>
          </a:p>
          <a:p>
            <a:pPr lvl="0" defTabSz="914400"/>
            <a:r>
              <a:rPr lang="zh-CN" sz="1800" b="0" i="0" strike="noStrike" spc="0">
                <a:solidFill>
                  <a:srgbClr val="000000"/>
                </a:solidFill>
                <a:latin typeface="Hiragino Sans GB"/>
                <a:ea typeface="Hiragino Sans GB"/>
              </a:rPr>
              <a:t>不管哪一种方式的节点，这些节点通常被称为提供商</a:t>
            </a:r>
          </a:p>
        </p:txBody>
      </p:sp>
      <p:sp>
        <p:nvSpPr>
          <p:cNvPr id="15" name=""/>
          <p:cNvSpPr txBox="0"/>
          <p:nvPr/>
        </p:nvSpPr>
        <p:spPr>
          <a:xfrm rot="0" flipH="0" flipV="0">
            <a:off x="12215734" y="6137634"/>
            <a:ext cx="5329662" cy="1341130"/>
          </a:xfrm>
          <a:prstGeom prst="borderCallout2">
            <a:avLst>
              <a:gd name="adj1" fmla="val 18750"/>
              <a:gd name="adj2" fmla="val -8333"/>
              <a:gd name="adj3" fmla="val 18750"/>
              <a:gd name="adj4" fmla="val -16667"/>
              <a:gd name="adj5" fmla="val 77074"/>
              <a:gd name="adj6" fmla="val -28049"/>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当通过提供商连接到区块链后，你可读取存储在区块链上的状态，若是</a:t>
            </a:r>
            <a:r>
              <a:rPr lang="zh-CN" sz="1800" b="0" i="0" strike="noStrike" spc="0">
                <a:solidFill>
                  <a:srgbClr val="E06666"/>
                </a:solidFill>
                <a:latin typeface="Hiragino Sans GB"/>
                <a:ea typeface="Hiragino Sans GB"/>
              </a:rPr>
              <a:t>写入</a:t>
            </a:r>
            <a:r>
              <a:rPr lang="zh-CN" sz="1800" b="0" i="0" strike="noStrike" spc="0">
                <a:solidFill>
                  <a:srgbClr val="000000"/>
                </a:solidFill>
                <a:latin typeface="Hiragino Sans GB"/>
                <a:ea typeface="Hiragino Sans GB"/>
              </a:rPr>
              <a:t>状态，你需要在将交易提交到区块链之前，使用你的私钥对交易进行</a:t>
            </a:r>
            <a:r>
              <a:rPr lang="zh-CN" sz="1800" b="0" i="0" strike="noStrike" spc="0">
                <a:solidFill>
                  <a:srgbClr val="E06666"/>
                </a:solidFill>
                <a:latin typeface="Hiragino Sans GB"/>
                <a:ea typeface="Hiragino Sans GB"/>
              </a:rPr>
              <a:t>签名</a:t>
            </a:r>
          </a:p>
        </p:txBody>
      </p:sp>
      <p:pic>
        <p:nvPicPr>
          <p:cNvPr id="16" name="Picture 11"/>
          <p:cNvPicPr>
            <a:picLocks noChangeAspect="1"/>
          </p:cNvPicPr>
          <p:nvPr/>
        </p:nvPicPr>
        <p:blipFill>
          <a:blip r:embed="rId5"/>
          <a:stretch/>
        </p:blipFill>
        <p:spPr>
          <a:xfrm rot="0" flipH="0" flipV="0">
            <a:off x="17423302" y="318529"/>
            <a:ext cx="864761" cy="864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decel="10000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fmla="">
                                          <p:val>
                                            <p:fltVal val="0"/>
                                          </p:val>
                                        </p:tav>
                                        <p:tav tm="100000" fmla="">
                                          <p:val>
                                            <p:strVal val="#ppt_w"/>
                                          </p:val>
                                        </p:tav>
                                      </p:tavLst>
                                    </p:anim>
                                    <p:anim calcmode="lin" valueType="num">
                                      <p:cBhvr>
                                        <p:cTn dur="1000" fill="hold"/>
                                        <p:tgtEl>
                                          <p:spTgt spid="10"/>
                                        </p:tgtEl>
                                        <p:attrNameLst>
                                          <p:attrName>ppt_h</p:attrName>
                                        </p:attrNameLst>
                                      </p:cBhvr>
                                      <p:tavLst>
                                        <p:tav tm="0" fmla="">
                                          <p:val>
                                            <p:fltVal val="0"/>
                                          </p:val>
                                        </p:tav>
                                        <p:tav tm="100000" fmla="">
                                          <p:val>
                                            <p:strVal val="#ppt_h"/>
                                          </p:val>
                                        </p:tav>
                                      </p:tavLst>
                                    </p:anim>
                                    <p:anim calcmode="lin" valueType="num">
                                      <p:cBhvr>
                                        <p:cTn dur="1000" fill="hold"/>
                                        <p:tgtEl>
                                          <p:spTgt spid="10"/>
                                        </p:tgtEl>
                                        <p:attrNameLst>
                                          <p:attrName>style.rotation</p:attrName>
                                        </p:attrNameLst>
                                      </p:cBhvr>
                                      <p:tavLst>
                                        <p:tav tm="0" fmla="">
                                          <p:val>
                                            <p:fltVal val="90"/>
                                          </p:val>
                                        </p:tav>
                                        <p:tav tm="100000" fmla="">
                                          <p:val>
                                            <p:fltVal val="0"/>
                                          </p:val>
                                        </p:tav>
                                      </p:tavLst>
                                    </p:anim>
                                    <p:animEffect transition="in" filter="fade">
                                      <p:cBhvr>
                                        <p:cTn dur="1000"/>
                                        <p:tgtEl>
                                          <p:spTgt spid="10"/>
                                        </p:tgtEl>
                                      </p:cBhvr>
                                    </p:animEffect>
                                  </p:childTnLst>
                                </p:cTn>
                              </p:par>
                            </p:childTnLst>
                          </p:cTn>
                        </p:par>
                      </p:childTnLst>
                    </p:cTn>
                  </p:par>
                  <p:par>
                    <p:cTn id="6" fill="hold">
                      <p:stCondLst>
                        <p:cond delay="indefinite"/>
                      </p:stCondLst>
                      <p:childTnLst>
                        <p:par>
                          <p:cTn id="7" fill="hold">
                            <p:stCondLst>
                              <p:cond delay="0"/>
                            </p:stCondLst>
                            <p:childTnLst>
                              <p:par>
                                <p:cTn id="8" presetID="55"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1000" fill="hold"/>
                                        <p:tgtEl>
                                          <p:spTgt spid="11"/>
                                        </p:tgtEl>
                                        <p:attrNameLst>
                                          <p:attrName>ppt_w</p:attrName>
                                        </p:attrNameLst>
                                      </p:cBhvr>
                                      <p:tavLst>
                                        <p:tav tm="0" fmla="">
                                          <p:val>
                                            <p:strVal val="#ppt_w*0.70"/>
                                          </p:val>
                                        </p:tav>
                                        <p:tav tm="100000" fmla="">
                                          <p:val>
                                            <p:strVal val="#ppt_w"/>
                                          </p:val>
                                        </p:tav>
                                      </p:tavLst>
                                    </p:anim>
                                    <p:anim calcmode="lin" valueType="num">
                                      <p:cBhvr>
                                        <p:cTn dur="1000" fill="hold"/>
                                        <p:tgtEl>
                                          <p:spTgt spid="11"/>
                                        </p:tgtEl>
                                        <p:attrNameLst>
                                          <p:attrName>ppt_h</p:attrName>
                                        </p:attrNameLst>
                                      </p:cBhvr>
                                      <p:tavLst>
                                        <p:tav tm="0" fmla="">
                                          <p:val>
                                            <p:strVal val="#ppt_h"/>
                                          </p:val>
                                        </p:tav>
                                        <p:tav tm="100000" fmla="">
                                          <p:val>
                                            <p:strVal val="#ppt_h"/>
                                          </p:val>
                                        </p:tav>
                                      </p:tavLst>
                                    </p:anim>
                                    <p:animEffect transition="in" filter="fade">
                                      <p:cBhvr>
                                        <p:cTn dur="10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1000" fill="hold"/>
                                        <p:tgtEl>
                                          <p:spTgt spid="14"/>
                                        </p:tgtEl>
                                        <p:attrNameLst>
                                          <p:attrName>ppt_w</p:attrName>
                                        </p:attrNameLst>
                                      </p:cBhvr>
                                      <p:tavLst>
                                        <p:tav tm="0" fmla="">
                                          <p:val>
                                            <p:strVal val="#ppt_w*0.70"/>
                                          </p:val>
                                        </p:tav>
                                        <p:tav tm="100000" fmla="">
                                          <p:val>
                                            <p:strVal val="#ppt_w"/>
                                          </p:val>
                                        </p:tav>
                                      </p:tavLst>
                                    </p:anim>
                                    <p:anim calcmode="lin" valueType="num">
                                      <p:cBhvr>
                                        <p:cTn dur="1000" fill="hold"/>
                                        <p:tgtEl>
                                          <p:spTgt spid="14"/>
                                        </p:tgtEl>
                                        <p:attrNameLst>
                                          <p:attrName>ppt_h</p:attrName>
                                        </p:attrNameLst>
                                      </p:cBhvr>
                                      <p:tavLst>
                                        <p:tav tm="0" fmla="">
                                          <p:val>
                                            <p:strVal val="#ppt_h"/>
                                          </p:val>
                                        </p:tav>
                                        <p:tav tm="100000" fmla="">
                                          <p:val>
                                            <p:strVal val="#ppt_h"/>
                                          </p:val>
                                        </p:tav>
                                      </p:tavLst>
                                    </p:anim>
                                    <p:animEffect transition="in" filter="fade">
                                      <p:cBhvr>
                                        <p:cTn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p:cTn dur="1000" fill="hold"/>
                                        <p:tgtEl>
                                          <p:spTgt spid="12"/>
                                        </p:tgtEl>
                                        <p:attrNameLst>
                                          <p:attrName>ppt_w</p:attrName>
                                        </p:attrNameLst>
                                      </p:cBhvr>
                                      <p:tavLst>
                                        <p:tav tm="0" fmla="">
                                          <p:val>
                                            <p:strVal val="#ppt_w*0.70"/>
                                          </p:val>
                                        </p:tav>
                                        <p:tav tm="100000" fmla="">
                                          <p:val>
                                            <p:strVal val="#ppt_w"/>
                                          </p:val>
                                        </p:tav>
                                      </p:tavLst>
                                    </p:anim>
                                    <p:anim calcmode="lin" valueType="num">
                                      <p:cBhvr>
                                        <p:cTn dur="1000" fill="hold"/>
                                        <p:tgtEl>
                                          <p:spTgt spid="12"/>
                                        </p:tgtEl>
                                        <p:attrNameLst>
                                          <p:attrName>ppt_h</p:attrName>
                                        </p:attrNameLst>
                                      </p:cBhvr>
                                      <p:tavLst>
                                        <p:tav tm="0" fmla="">
                                          <p:val>
                                            <p:strVal val="#ppt_h"/>
                                          </p:val>
                                        </p:tav>
                                        <p:tav tm="100000" fmla="">
                                          <p:val>
                                            <p:strVal val="#ppt_h"/>
                                          </p:val>
                                        </p:tav>
                                      </p:tavLst>
                                    </p:anim>
                                    <p:animEffect transition="in" filter="fade">
                                      <p:cBhvr>
                                        <p:cTn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1000" fill="hold"/>
                                        <p:tgtEl>
                                          <p:spTgt spid="15"/>
                                        </p:tgtEl>
                                        <p:attrNameLst>
                                          <p:attrName>ppt_w</p:attrName>
                                        </p:attrNameLst>
                                      </p:cBhvr>
                                      <p:tavLst>
                                        <p:tav tm="0" fmla="">
                                          <p:val>
                                            <p:strVal val="#ppt_w*0.70"/>
                                          </p:val>
                                        </p:tav>
                                        <p:tav tm="100000" fmla="">
                                          <p:val>
                                            <p:strVal val="#ppt_w"/>
                                          </p:val>
                                        </p:tav>
                                      </p:tavLst>
                                    </p:anim>
                                    <p:anim calcmode="lin" valueType="num">
                                      <p:cBhvr>
                                        <p:cTn dur="1000" fill="hold"/>
                                        <p:tgtEl>
                                          <p:spTgt spid="15"/>
                                        </p:tgtEl>
                                        <p:attrNameLst>
                                          <p:attrName>ppt_h</p:attrName>
                                        </p:attrNameLst>
                                      </p:cBhvr>
                                      <p:tavLst>
                                        <p:tav tm="0" fmla="">
                                          <p:val>
                                            <p:strVal val="#ppt_h"/>
                                          </p:val>
                                        </p:tav>
                                        <p:tav tm="100000" fmla="">
                                          <p:val>
                                            <p:strVal val="#ppt_h"/>
                                          </p:val>
                                        </p:tav>
                                      </p:tavLst>
                                    </p:anim>
                                    <p:animEffect transition="in" filter="fade">
                                      <p:cBhvr>
                                        <p:cTn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3"/>
          <a:srcRect l="30106" t="5873" r="29607" b="24729"/>
          <a:stretch/>
        </p:blipFill>
        <p:spPr>
          <a:xfrm rot="0" flipH="0" flipV="0">
            <a:off x="-1489124" y="3740447"/>
            <a:ext cx="3774668" cy="6502441"/>
          </a:xfrm>
          <a:prstGeom prst="rect">
            <a:avLst/>
          </a:prstGeom>
        </p:spPr>
      </p:pic>
      <p:sp>
        <p:nvSpPr>
          <p:cNvPr id="8" name="TextBox 2"/>
          <p:cNvSpPr txBox="1"/>
          <p:nvPr/>
        </p:nvSpPr>
        <p:spPr>
          <a:xfrm rot="0" flipH="0" flipV="0">
            <a:off x="2285544" y="1008046"/>
            <a:ext cx="1304054"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9"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sp>
        <p:nvSpPr>
          <p:cNvPr id="10" name="TextBox 10"/>
          <p:cNvSpPr txBox="1"/>
          <p:nvPr/>
        </p:nvSpPr>
        <p:spPr>
          <a:xfrm rot="0" flipH="0" flipV="0">
            <a:off x="12951861" y="455540"/>
            <a:ext cx="4514850"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zh-CN" sz="3600">
                <a:solidFill>
                  <a:srgbClr val="737373"/>
                </a:solidFill>
                <a:latin typeface="Hiragino Sans GB"/>
                <a:ea typeface="Hiragino Sans GB"/>
              </a:rPr>
              <a:t>签署交易</a:t>
            </a:r>
            <a:r>
              <a:rPr lang="en-US" sz="3600">
                <a:solidFill>
                  <a:srgbClr val="737373"/>
                </a:solidFill>
                <a:latin typeface="Hiragino Sans GB"/>
                <a:ea typeface="Hiragino Sans GB"/>
              </a:rPr>
              <a:t>(Metamast)</a:t>
            </a:r>
          </a:p>
        </p:txBody>
      </p:sp>
      <p:pic>
        <p:nvPicPr>
          <p:cNvPr id="11" name=""/>
          <p:cNvPicPr>
            <a:picLocks noChangeAspect="1"/>
          </p:cNvPicPr>
          <p:nvPr/>
        </p:nvPicPr>
        <p:blipFill>
          <a:blip r:embed="rId4"/>
          <a:stretch/>
        </p:blipFill>
        <p:spPr>
          <a:xfrm rot="0" flipH="0" flipV="0">
            <a:off x="4097901" y="64"/>
            <a:ext cx="7679198" cy="10287000"/>
          </a:xfrm>
          <a:prstGeom prst="rect">
            <a:avLst/>
          </a:prstGeom>
        </p:spPr>
      </p:pic>
      <p:sp>
        <p:nvSpPr>
          <p:cNvPr id="12" name=""/>
          <p:cNvSpPr txBox="0"/>
          <p:nvPr/>
        </p:nvSpPr>
        <p:spPr>
          <a:xfrm rot="0" flipH="0" flipV="0">
            <a:off x="12271213" y="1365633"/>
            <a:ext cx="4727636" cy="878512"/>
          </a:xfrm>
          <a:prstGeom prst="borderCallout2">
            <a:avLst>
              <a:gd name="adj1" fmla="val 18750"/>
              <a:gd name="adj2" fmla="val -8333"/>
              <a:gd name="adj3" fmla="val 18750"/>
              <a:gd name="adj4" fmla="val -16667"/>
              <a:gd name="adj5" fmla="val -33205"/>
              <a:gd name="adj6" fmla="val -22174"/>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marL="0" lvl="0" indent="0" algn="l" defTabSz="914400">
              <a:lnSpc>
                <a:spcPct val="130000"/>
              </a:lnSpc>
              <a:buNone/>
            </a:pPr>
            <a:r>
              <a:rPr lang="zh-CN" sz="1800" b="0" i="0" strike="noStrike" spc="0">
                <a:solidFill>
                  <a:srgbClr val="000000"/>
                </a:solidFill>
                <a:latin typeface="Hiragino Sans GB"/>
                <a:ea typeface="Hiragino Sans GB"/>
              </a:rPr>
              <a:t>Metamask 是一种工具，可让应用程序轻松处理密钥管理和交易签名</a:t>
            </a:r>
          </a:p>
        </p:txBody>
      </p:sp>
      <p:sp>
        <p:nvSpPr>
          <p:cNvPr id="13" name=""/>
          <p:cNvSpPr txBox="0"/>
          <p:nvPr/>
        </p:nvSpPr>
        <p:spPr>
          <a:xfrm rot="0" flipH="0" flipV="0">
            <a:off x="12271213" y="4326946"/>
            <a:ext cx="4727636" cy="1578197"/>
          </a:xfrm>
          <a:prstGeom prst="borderCallout2">
            <a:avLst>
              <a:gd name="adj1" fmla="val 17677"/>
              <a:gd name="adj2" fmla="val -3319"/>
              <a:gd name="adj3" fmla="val 18750"/>
              <a:gd name="adj4" fmla="val -16667"/>
              <a:gd name="adj5" fmla="val -204050"/>
              <a:gd name="adj6" fmla="val -22520"/>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marL="0" lvl="0" indent="0" algn="l" defTabSz="914400">
              <a:lnSpc>
                <a:spcPct val="130000"/>
              </a:lnSpc>
              <a:buNone/>
            </a:pPr>
            <a:r>
              <a:rPr lang="zh-CN" sz="1800" b="0" i="0" strike="noStrike" spc="0">
                <a:solidFill>
                  <a:srgbClr val="000000"/>
                </a:solidFill>
                <a:latin typeface="Hiragino Sans GB"/>
                <a:ea typeface="Hiragino Sans GB"/>
              </a:rPr>
              <a:t>Metamask 也会作为提供商与区块链进行链接。因为 Metamask 需要签署交易，所以它与 Infura 提供的节点建立了连接。在某种程度上说，Metamask 既是提供者又是签名者</a:t>
            </a:r>
          </a:p>
        </p:txBody>
      </p:sp>
      <p:sp>
        <p:nvSpPr>
          <p:cNvPr id="14" name=""/>
          <p:cNvSpPr txBox="0"/>
          <p:nvPr/>
        </p:nvSpPr>
        <p:spPr>
          <a:xfrm rot="0" flipH="0" flipV="0">
            <a:off x="12271213" y="2598567"/>
            <a:ext cx="4727636" cy="1237312"/>
          </a:xfrm>
          <a:prstGeom prst="borderCallout2">
            <a:avLst>
              <a:gd name="adj1" fmla="val 18750"/>
              <a:gd name="adj2" fmla="val -4394"/>
              <a:gd name="adj3" fmla="val 18750"/>
              <a:gd name="adj4" fmla="val -16667"/>
              <a:gd name="adj5" fmla="val -121367"/>
              <a:gd name="adj6" fmla="val -22318"/>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marL="0" lvl="0" indent="0" algn="l" defTabSz="914400">
              <a:lnSpc>
                <a:spcPct val="100000"/>
              </a:lnSpc>
            </a:pPr>
            <a:endParaRPr lang="zh-CN" sz="1800" b="0" i="0" strike="noStrike" spc="0">
              <a:solidFill>
                <a:srgbClr val="000000"/>
              </a:solidFill>
              <a:latin typeface="Hiragino Sans GB"/>
              <a:ea typeface="Hiragino Sans GB"/>
            </a:endParaRPr>
          </a:p>
          <a:p>
            <a:pPr marL="0" lvl="0" indent="0" algn="l" defTabSz="914400">
              <a:lnSpc>
                <a:spcPct val="130000"/>
              </a:lnSpc>
            </a:pPr>
            <a:r>
              <a:rPr lang="zh-CN" sz="1800" b="0" i="0" strike="noStrike" spc="0">
                <a:solidFill>
                  <a:srgbClr val="000000"/>
                </a:solidFill>
                <a:latin typeface="Hiragino Sans GB"/>
                <a:ea typeface="Hiragino Sans GB"/>
              </a:rPr>
              <a:t>它原理非常简单，Metamask 将用户的私钥存储在浏览器中，每当前端需要用户签署交易时，它都会调用 Metamask</a:t>
            </a:r>
          </a:p>
          <a:p>
            <a:pPr marL="0" lvl="0" indent="0" algn="l" defTabSz="914400">
              <a:lnSpc>
                <a:spcPct val="100000"/>
              </a:lnSpc>
            </a:pPr>
            <a:r>
              <a:rPr lang="zh-CN" sz="1800" b="0" i="0" strike="noStrike" spc="0">
                <a:solidFill>
                  <a:srgbClr val="000000"/>
                </a:solidFill>
                <a:latin typeface="Hiragino Sans GB"/>
                <a:ea typeface="Hiragino Sans GB"/>
              </a:rPr>
              <a:t>　　</a:t>
            </a:r>
          </a:p>
        </p:txBody>
      </p:sp>
      <p:pic>
        <p:nvPicPr>
          <p:cNvPr id="15" name="Picture 11"/>
          <p:cNvPicPr>
            <a:picLocks noChangeAspect="1"/>
          </p:cNvPicPr>
          <p:nvPr/>
        </p:nvPicPr>
        <p:blipFill>
          <a:blip r:embed="rId5"/>
          <a:stretch/>
        </p:blipFill>
        <p:spPr>
          <a:xfrm rot="0" flipH="0" flipV="0">
            <a:off x="17423302" y="318529"/>
            <a:ext cx="864761" cy="864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ppt_x</p:attrName>
                                        </p:attrNameLst>
                                      </p:cBhvr>
                                      <p:tavLst>
                                        <p:tav tm="0" fmla="">
                                          <p:val>
                                            <p:strVal val="#ppt_x"/>
                                          </p:val>
                                        </p:tav>
                                        <p:tav tm="100000" fmla="">
                                          <p:val>
                                            <p:strVal val="#ppt_x"/>
                                          </p:val>
                                        </p:tav>
                                      </p:tavLst>
                                    </p:anim>
                                    <p:anim calcmode="lin" valueType="num">
                                      <p:cBhvr>
                                        <p:cTn dur="1000" fill="hold"/>
                                        <p:tgtEl>
                                          <p:spTgt spid="11"/>
                                        </p:tgtEl>
                                        <p:attrNameLst>
                                          <p:attrName>ppt_y</p:attrName>
                                        </p:attrNameLst>
                                      </p:cBhvr>
                                      <p:tavLst>
                                        <p:tav tm="0" fmla="">
                                          <p:val>
                                            <p:strVal val="#ppt_y-.1"/>
                                          </p:val>
                                        </p:tav>
                                        <p:tav tm="100000" fmla="">
                                          <p:val>
                                            <p:strVal val="#ppt_y"/>
                                          </p:val>
                                        </p:tav>
                                      </p:tavLst>
                                    </p:anim>
                                  </p:childTnLst>
                                </p:cTn>
                              </p:par>
                            </p:childTnLst>
                          </p:cTn>
                        </p:par>
                      </p:childTnLst>
                    </p:cTn>
                  </p:par>
                  <p:par>
                    <p:cTn id="6" fill="hold">
                      <p:stCondLst>
                        <p:cond delay="indefinite"/>
                      </p:stCondLst>
                      <p:childTnLst>
                        <p:par>
                          <p:cTn id="7" fill="hold">
                            <p:stCondLst>
                              <p:cond delay="0"/>
                            </p:stCondLst>
                            <p:childTnLst>
                              <p:par>
                                <p:cTn id="8" presetID="47"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ppt_x</p:attrName>
                                        </p:attrNameLst>
                                      </p:cBhvr>
                                      <p:tavLst>
                                        <p:tav tm="0" fmla="">
                                          <p:val>
                                            <p:strVal val="#ppt_x"/>
                                          </p:val>
                                        </p:tav>
                                        <p:tav tm="100000" fmla="">
                                          <p:val>
                                            <p:strVal val="#ppt_x"/>
                                          </p:val>
                                        </p:tav>
                                      </p:tavLst>
                                    </p:anim>
                                    <p:anim calcmode="lin" valueType="num">
                                      <p:cBhvr>
                                        <p:cTn dur="1000" fill="hold"/>
                                        <p:tgtEl>
                                          <p:spTgt spid="12"/>
                                        </p:tgtEl>
                                        <p:attrNameLst>
                                          <p:attrName>ppt_y</p:attrName>
                                        </p:attrNameLst>
                                      </p:cBhvr>
                                      <p:tavLst>
                                        <p:tav tm="0" fmla="">
                                          <p:val>
                                            <p:strVal val="#ppt_y-.1"/>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fmla="">
                                          <p:val>
                                            <p:strVal val="#ppt_x"/>
                                          </p:val>
                                        </p:tav>
                                        <p:tav tm="100000" fmla="">
                                          <p:val>
                                            <p:strVal val="#ppt_x"/>
                                          </p:val>
                                        </p:tav>
                                      </p:tavLst>
                                    </p:anim>
                                    <p:anim calcmode="lin" valueType="num">
                                      <p:cBhvr>
                                        <p:cTn dur="1000" fill="hold"/>
                                        <p:tgtEl>
                                          <p:spTgt spid="14"/>
                                        </p:tgtEl>
                                        <p:attrNameLst>
                                          <p:attrName>ppt_y</p:attrName>
                                        </p:attrNameLst>
                                      </p:cBhvr>
                                      <p:tavLst>
                                        <p:tav tm="0" fmla="">
                                          <p:val>
                                            <p:strVal val="#ppt_y-.1"/>
                                          </p:val>
                                        </p:tav>
                                        <p:tav tm="100000" fmla="">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fmla="">
                                          <p:val>
                                            <p:strVal val="#ppt_x"/>
                                          </p:val>
                                        </p:tav>
                                        <p:tav tm="100000" fmla="">
                                          <p:val>
                                            <p:strVal val="#ppt_x"/>
                                          </p:val>
                                        </p:tav>
                                      </p:tavLst>
                                    </p:anim>
                                    <p:anim calcmode="lin" valueType="num">
                                      <p:cBhvr>
                                        <p:cTn dur="1000" fill="hold"/>
                                        <p:tgtEl>
                                          <p:spTgt spid="13"/>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8" name=""/>
          <p:cNvPicPr>
            <a:picLocks noChangeAspect="1"/>
          </p:cNvPicPr>
          <p:nvPr/>
        </p:nvPicPr>
        <p:blipFill>
          <a:blip r:embed="rId3">
            <a:alphaModFix amt="100000"/>
          </a:blip>
          <a:srcRect l="0" t="1515" r="0" b="1515"/>
          <a:stretch/>
        </p:blipFill>
        <p:spPr>
          <a:xfrm rot="0" flipH="0" flipV="0">
            <a:off x="3919730" y="64"/>
            <a:ext cx="9827651" cy="10287000"/>
          </a:xfrm>
          <a:prstGeom prst="rect">
            <a:avLst/>
          </a:prstGeom>
        </p:spPr>
      </p:pic>
      <p:pic>
        <p:nvPicPr>
          <p:cNvPr id="7" name="Picture 7"/>
          <p:cNvPicPr>
            <a:picLocks noChangeAspect="1"/>
          </p:cNvPicPr>
          <p:nvPr/>
        </p:nvPicPr>
        <p:blipFill>
          <a:blip r:embed="rId4"/>
          <a:srcRect l="30106" t="5873" r="29607" b="24729"/>
          <a:stretch/>
        </p:blipFill>
        <p:spPr>
          <a:xfrm rot="0" flipH="0" flipV="0">
            <a:off x="-1489124" y="3740447"/>
            <a:ext cx="3774668" cy="6502441"/>
          </a:xfrm>
          <a:prstGeom prst="rect">
            <a:avLst/>
          </a:prstGeom>
        </p:spPr>
      </p:pic>
      <p:sp>
        <p:nvSpPr>
          <p:cNvPr id="9" name="TextBox 2"/>
          <p:cNvSpPr txBox="1"/>
          <p:nvPr/>
        </p:nvSpPr>
        <p:spPr>
          <a:xfrm rot="0" flipH="0" flipV="0">
            <a:off x="2285544" y="1008046"/>
            <a:ext cx="1304054"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10"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sp>
        <p:nvSpPr>
          <p:cNvPr id="11" name=""/>
          <p:cNvSpPr txBox="0"/>
          <p:nvPr/>
        </p:nvSpPr>
        <p:spPr>
          <a:xfrm rot="0" flipH="0" flipV="0">
            <a:off x="13259032" y="2011346"/>
            <a:ext cx="4453881" cy="2230356"/>
          </a:xfrm>
          <a:prstGeom prst="borderCallout2">
            <a:avLst>
              <a:gd name="adj1" fmla="val 74731"/>
              <a:gd name="adj2" fmla="val -2501"/>
              <a:gd name="adj3" fmla="val 74731"/>
              <a:gd name="adj4" fmla="val -15695"/>
              <a:gd name="adj5" fmla="val 192535"/>
              <a:gd name="adj6" fmla="val -29478"/>
            </a:avLst>
          </a:prstGeom>
          <a:solidFill>
            <a:srgbClr val="fcfdff"/>
          </a:solidFill>
          <a:ln w="12700">
            <a:solidFill>
              <a:srgbClr val="E75200"/>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marL="0" lvl="0" indent="0" algn="l" defTabSz="914400">
              <a:lnSpc>
                <a:spcPct val="130000"/>
              </a:lnSpc>
              <a:buNone/>
            </a:pPr>
            <a:r>
              <a:rPr lang="zh-CN" sz="1800" b="0" i="0" strike="noStrike" spc="0">
                <a:solidFill>
                  <a:srgbClr val="000000"/>
                </a:solidFill>
                <a:latin typeface="Hiragino Sans GB"/>
                <a:ea typeface="Hiragino Sans GB"/>
              </a:rPr>
              <a:t>IPFS 是一个用于存储与访问数据的分布式文件系统。也就是说，IPFS 系统并不是将数据存</a:t>
            </a:r>
            <a:r>
              <a:rPr lang="zh-CN" sz="1800" b="0" i="0" strike="noStrike" spc="0">
                <a:solidFill>
                  <a:srgbClr val="000000"/>
                </a:solidFill>
                <a:latin typeface="Hiragino Sans GB"/>
                <a:ea typeface="Hiragino Sans GB"/>
              </a:rPr>
              <a:t>储在一个中心化的数据库中，而是将数据分布式存储在 P2P 网络中，让你随时可以对数据进行检索</a:t>
            </a:r>
          </a:p>
        </p:txBody>
      </p:sp>
      <p:sp>
        <p:nvSpPr>
          <p:cNvPr id="12" name="TextBox 10"/>
          <p:cNvSpPr txBox="1"/>
          <p:nvPr/>
        </p:nvSpPr>
        <p:spPr>
          <a:xfrm rot="0" flipH="0" flipV="0">
            <a:off x="12865892" y="417307"/>
            <a:ext cx="4633384"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zh-CN" sz="3600" b="0" i="0" strike="noStrike" spc="0">
                <a:solidFill>
                  <a:srgbClr val="737373"/>
                </a:solidFill>
                <a:latin typeface="Hiragino Sans GB"/>
                <a:ea typeface="Hiragino Sans GB"/>
              </a:rPr>
              <a:t>去中心化链下存储方案</a:t>
            </a:r>
          </a:p>
        </p:txBody>
      </p:sp>
      <p:sp>
        <p:nvSpPr>
          <p:cNvPr id="13" name=""/>
          <p:cNvSpPr txBox="0"/>
          <p:nvPr/>
        </p:nvSpPr>
        <p:spPr>
          <a:xfrm rot="0" flipH="0" flipV="0">
            <a:off x="13259032" y="4768856"/>
            <a:ext cx="4453881" cy="663797"/>
          </a:xfrm>
          <a:prstGeom prst="borderCallout2">
            <a:avLst>
              <a:gd name="adj1" fmla="val 66646"/>
              <a:gd name="adj2" fmla="val -2314"/>
              <a:gd name="adj3" fmla="val 65605"/>
              <a:gd name="adj4" fmla="val -7480"/>
              <a:gd name="adj5" fmla="val 225534"/>
              <a:gd name="adj6" fmla="val -13158"/>
            </a:avLst>
          </a:prstGeom>
          <a:solidFill>
            <a:srgbClr val="fcfdff"/>
          </a:solidFill>
          <a:ln w="12700">
            <a:solidFill>
              <a:srgbClr val="E75200"/>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r>
              <a:rPr lang="zh-CN" sz="1800" b="0" i="0" strike="noStrike" spc="0">
                <a:solidFill>
                  <a:srgbClr val="000000"/>
                </a:solidFill>
                <a:latin typeface="Hiragino Sans GB"/>
                <a:ea typeface="Hiragino Sans GB"/>
              </a:rPr>
              <a:t>Swarm 是一个去中心化的存储网络</a:t>
            </a:r>
          </a:p>
        </p:txBody>
      </p:sp>
      <p:sp>
        <p:nvSpPr>
          <p:cNvPr id="14" name=""/>
          <p:cNvSpPr txBox="0"/>
          <p:nvPr/>
        </p:nvSpPr>
        <p:spPr>
          <a:xfrm rot="0" flipH="0" flipV="0">
            <a:off x="13306778" y="5940778"/>
            <a:ext cx="4618566" cy="3612444"/>
          </a:xfrm>
          <a:prstGeom prst="cloud">
            <a:avLst/>
          </a:prstGeom>
          <a:solidFill>
            <a:srgbClr val="FFFFFF"/>
          </a:solidFill>
          <a:ln w="12700">
            <a:solidFill>
              <a:srgbClr val="FFF2CC"/>
            </a:solidFill>
            <a:prstDash val="solid"/>
          </a:ln>
        </p:spPr>
        <p:txBody>
          <a:bodyPr anchor="ctr"/>
          <a:lstStyle/>
          <a:p>
            <a:pPr lvl="0" defTabSz="914400">
              <a:lnSpc>
                <a:spcPct val="130000"/>
              </a:lnSpc>
            </a:pPr>
            <a:endParaRPr lang="zh-CN">
              <a:solidFill>
                <a:srgbClr val="7A7A7A"/>
              </a:solidFill>
              <a:highlight>
                <a:srgbClr val="FFFFFF"/>
              </a:highlight>
              <a:latin typeface="Hiragino Sans GB"/>
              <a:ea typeface="Hiragino Sans GB"/>
            </a:endParaRPr>
          </a:p>
          <a:p>
            <a:pPr lvl="0" defTabSz="914400">
              <a:lnSpc>
                <a:spcPct val="130000"/>
              </a:lnSpc>
            </a:pPr>
            <a:r>
              <a:rPr lang="zh-CN">
                <a:solidFill>
                  <a:srgbClr val="7A7A7A"/>
                </a:solidFill>
                <a:highlight>
                  <a:srgbClr val="FFFFFF"/>
                </a:highlight>
                <a:latin typeface="Hiragino Sans GB"/>
                <a:ea typeface="Hiragino Sans GB"/>
              </a:rPr>
              <a:t>Swarm 的激励系统是内置的，由以太坊上的智能合约来执行，用于数据的存储与检索。而 IPFS的激励层「Filecoin」相对独立</a:t>
            </a:r>
          </a:p>
        </p:txBody>
      </p:sp>
      <p:sp>
        <p:nvSpPr>
          <p:cNvPr id="15" name=""/>
          <p:cNvSpPr txBox="0"/>
          <p:nvPr/>
        </p:nvSpPr>
        <p:spPr>
          <a:xfrm rot="0" flipH="0" flipV="0">
            <a:off x="13406778" y="6040778"/>
            <a:ext cx="1373011" cy="950890"/>
          </a:xfrm>
          <a:prstGeom prst="cloud">
            <a:avLst/>
          </a:prstGeom>
          <a:solidFill>
            <a:srgbClr val="FFFFFF"/>
          </a:solidFill>
          <a:ln w="12700">
            <a:solidFill>
              <a:srgbClr val="FFF2CC"/>
            </a:solidFill>
            <a:prstDash val="solid"/>
          </a:ln>
        </p:spPr>
        <p:txBody>
          <a:bodyPr anchor="ctr"/>
          <a:lstStyle/>
          <a:p>
            <a:pPr lvl="0" algn="ctr" defTabSz="914400"/>
            <a:r>
              <a:rPr lang="zh-CN" sz="1800" b="0" i="0" strike="noStrike" spc="0">
                <a:solidFill>
                  <a:srgbClr val="7A7A7A"/>
                </a:solidFill>
                <a:highlight>
                  <a:srgbClr val="FFFFFF"/>
                </a:highlight>
                <a:latin typeface="Hiragino Sans GB"/>
                <a:ea typeface="Hiragino Sans GB"/>
              </a:rPr>
              <a:t>区别：</a:t>
            </a:r>
          </a:p>
        </p:txBody>
      </p:sp>
      <p:sp>
        <p:nvSpPr>
          <p:cNvPr id="16" name=""/>
          <p:cNvSpPr txBox="0"/>
          <p:nvPr/>
        </p:nvSpPr>
        <p:spPr>
          <a:xfrm rot="0" flipH="0" flipV="0">
            <a:off x="3235786" y="4146511"/>
            <a:ext cx="3456137" cy="3362786"/>
          </a:xfrm>
          <a:prstGeom prst="pie">
            <a:avLst>
              <a:gd name="adj1" fmla="val 2323918"/>
              <a:gd name="adj2" fmla="val 15393798"/>
            </a:avLst>
          </a:prstGeom>
          <a:solidFill>
            <a:srgbClr val="dff8ff"/>
          </a:solidFill>
          <a:ln w="12700">
            <a:solidFill>
              <a:srgbClr val="85d4e6"/>
            </a:solidFill>
            <a:prstDash val="solid"/>
          </a:ln>
        </p:spPr>
        <p:txBody>
          <a:bodyPr anchor="ctr"/>
          <a:lstStyle/>
          <a:p>
            <a:pPr algn="ctr"/>
            <a:endParaRPr/>
          </a:p>
        </p:txBody>
      </p:sp>
      <p:sp>
        <p:nvSpPr>
          <p:cNvPr id="17" name=""/>
          <p:cNvSpPr txBox="0"/>
          <p:nvPr/>
        </p:nvSpPr>
        <p:spPr>
          <a:xfrm rot="19980000" flipH="0" flipV="0">
            <a:off x="5090943" y="3129680"/>
            <a:ext cx="4540956" cy="643467"/>
          </a:xfrm>
          <a:prstGeom prst="round2DiagRect">
            <a:avLst>
              <a:gd name="adj1" fmla="val 16667"/>
              <a:gd name="adj2" fmla="val 0"/>
            </a:avLst>
          </a:prstGeom>
          <a:solidFill>
            <a:srgbClr val="dff8ff"/>
          </a:solidFill>
          <a:ln w="12700">
            <a:solidFill>
              <a:srgbClr val="85d4e6"/>
            </a:solidFill>
            <a:prstDash val="solid"/>
          </a:ln>
        </p:spPr>
        <p:txBody>
          <a:bodyPr anchor="ctr"/>
          <a:lstStyle/>
          <a:p>
            <a:pPr lvl="0" defTabSz="914400"/>
            <a:r>
              <a:rPr lang="zh-CN" b="0">
                <a:solidFill>
                  <a:srgbClr val="000000"/>
                </a:solidFill>
                <a:highlight>
                  <a:srgbClr val="dff8ff"/>
                </a:highlight>
                <a:latin typeface="Hiragino Sans GB"/>
                <a:ea typeface="Hiragino Sans GB"/>
              </a:rPr>
              <a:t>用户每次在以太坊上添加新数据都要付费</a:t>
            </a:r>
          </a:p>
        </p:txBody>
      </p:sp>
      <p:sp>
        <p:nvSpPr>
          <p:cNvPr id="18" name=""/>
          <p:cNvSpPr txBox="0"/>
          <p:nvPr/>
        </p:nvSpPr>
        <p:spPr>
          <a:xfrm rot="21000000" flipH="0" flipV="0">
            <a:off x="6501788" y="3863933"/>
            <a:ext cx="9837743" cy="643467"/>
          </a:xfrm>
          <a:prstGeom prst="round2DiagRect">
            <a:avLst>
              <a:gd name="adj1" fmla="val 16667"/>
              <a:gd name="adj2" fmla="val 0"/>
            </a:avLst>
          </a:prstGeom>
          <a:solidFill>
            <a:srgbClr val="dff8ff"/>
          </a:solidFill>
          <a:ln w="12700">
            <a:solidFill>
              <a:srgbClr val="85d4e6"/>
            </a:solidFill>
            <a:prstDash val="solid"/>
          </a:ln>
        </p:spPr>
        <p:txBody>
          <a:bodyPr anchor="ctr"/>
          <a:lstStyle/>
          <a:p>
            <a:pPr lvl="0" defTabSz="914400"/>
            <a:r>
              <a:rPr lang="zh-CN" sz="1800" b="0" i="0" strike="noStrike" spc="0">
                <a:solidFill>
                  <a:srgbClr val="000000"/>
                </a:solidFill>
                <a:highlight>
                  <a:srgbClr val="DFF8FF"/>
                </a:highlight>
                <a:latin typeface="Hiragino Sans GB"/>
                <a:ea typeface="Hiragino Sans GB"/>
              </a:rPr>
              <a:t>去中心化的状态机是由节点来维护的，而在状态机上每新增一个状态，都会增加节点的成本</a:t>
            </a:r>
          </a:p>
        </p:txBody>
      </p:sp>
      <p:sp>
        <p:nvSpPr>
          <p:cNvPr id="19" name=""/>
          <p:cNvSpPr txBox="0"/>
          <p:nvPr/>
        </p:nvSpPr>
        <p:spPr>
          <a:xfrm rot="480000" flipH="0" flipV="0">
            <a:off x="5640222" y="5773702"/>
            <a:ext cx="4946088" cy="643467"/>
          </a:xfrm>
          <a:prstGeom prst="round2DiagRect">
            <a:avLst>
              <a:gd name="adj1" fmla="val 16667"/>
              <a:gd name="adj2" fmla="val 0"/>
            </a:avLst>
          </a:prstGeom>
          <a:solidFill>
            <a:srgbClr val="dff8ff"/>
          </a:solidFill>
          <a:ln w="12700">
            <a:solidFill>
              <a:srgbClr val="85d4e6"/>
            </a:solidFill>
            <a:prstDash val="solid"/>
          </a:ln>
        </p:spPr>
        <p:txBody>
          <a:bodyPr anchor="ctr"/>
          <a:lstStyle/>
          <a:p>
            <a:pPr lvl="0" defTabSz="914400"/>
            <a:r>
              <a:rPr lang="zh-CN" sz="1800" b="0" i="0" strike="noStrike" spc="0">
                <a:solidFill>
                  <a:srgbClr val="000000"/>
                </a:solidFill>
                <a:highlight>
                  <a:srgbClr val="DFF8FF"/>
                </a:highlight>
                <a:latin typeface="Hiragino Sans GB"/>
                <a:ea typeface="Hiragino Sans GB"/>
              </a:rPr>
              <a:t>用户每次添加状态都需支付额外费用，体验差</a:t>
            </a:r>
          </a:p>
        </p:txBody>
      </p:sp>
      <p:pic>
        <p:nvPicPr>
          <p:cNvPr id="20" name="Picture 11"/>
          <p:cNvPicPr>
            <a:picLocks noChangeAspect="1"/>
          </p:cNvPicPr>
          <p:nvPr/>
        </p:nvPicPr>
        <p:blipFill>
          <a:blip r:embed="rId5"/>
          <a:stretch/>
        </p:blipFill>
        <p:spPr>
          <a:xfrm rot="0" flipH="0" flipV="0">
            <a:off x="17423302" y="318529"/>
            <a:ext cx="864761" cy="864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1000"/>
                                        <p:tgtEl>
                                          <p:spTgt spid="16"/>
                                        </p:tgtEl>
                                      </p:cBhvr>
                                    </p:animEffect>
                                    <p:anim calcmode="lin" valueType="num">
                                      <p:cBhvr>
                                        <p:cTn dur="1000"/>
                                        <p:tgtEl>
                                          <p:spTgt spid="16"/>
                                        </p:tgtEl>
                                        <p:attrNameLst>
                                          <p:attrName>ppt_x</p:attrName>
                                        </p:attrNameLst>
                                      </p:cBhvr>
                                      <p:tavLst>
                                        <p:tav tm="0" fmla="">
                                          <p:val>
                                            <p:strVal val="ppt_x"/>
                                          </p:val>
                                        </p:tav>
                                        <p:tav tm="100000" fmla="">
                                          <p:val>
                                            <p:strVal val="ppt_x"/>
                                          </p:val>
                                        </p:tav>
                                      </p:tavLst>
                                    </p:anim>
                                    <p:anim calcmode="lin" valueType="num">
                                      <p:cBhvr>
                                        <p:cTn dur="1000"/>
                                        <p:tgtEl>
                                          <p:spTgt spid="16"/>
                                        </p:tgtEl>
                                        <p:attrNameLst>
                                          <p:attrName>ppt_y</p:attrName>
                                        </p:attrNameLst>
                                      </p:cBhvr>
                                      <p:tavLst>
                                        <p:tav tm="0" fmla="">
                                          <p:val>
                                            <p:strVal val="ppt_y+.1"/>
                                          </p:val>
                                        </p:tav>
                                        <p:tav tm="100000" fmla="">
                                          <p:val>
                                            <p:strVal val="ppt_y"/>
                                          </p:val>
                                        </p:tav>
                                      </p:tavLst>
                                    </p:anim>
                                  </p:childTnLst>
                                </p:cTn>
                              </p:par>
                            </p:childTnLst>
                          </p:cTn>
                        </p:par>
                      </p:childTnLst>
                    </p:cTn>
                  </p:par>
                  <p:par>
                    <p:cTn id="6" fill="hold">
                      <p:stCondLst>
                        <p:cond delay="indefinite"/>
                      </p:stCondLst>
                      <p:childTnLst>
                        <p:par>
                          <p:cTn id="7" fill="hold">
                            <p:stCondLst>
                              <p:cond delay="0"/>
                            </p:stCondLst>
                            <p:childTnLst>
                              <p:par>
                                <p:cTn id="8" presetID="2" presetClass="entr" presetSubtype="1"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1000" fill="hold"/>
                                        <p:tgtEl>
                                          <p:spTgt spid="17"/>
                                        </p:tgtEl>
                                        <p:attrNameLst>
                                          <p:attrName>ppt_x</p:attrName>
                                        </p:attrNameLst>
                                      </p:cBhvr>
                                      <p:tavLst>
                                        <p:tav tm="0" fmla="">
                                          <p:val>
                                            <p:strVal val="#ppt_x"/>
                                          </p:val>
                                        </p:tav>
                                        <p:tav tm="100000" fmla="">
                                          <p:val>
                                            <p:strVal val="#ppt_x"/>
                                          </p:val>
                                        </p:tav>
                                      </p:tavLst>
                                    </p:anim>
                                    <p:anim calcmode="lin" valueType="num">
                                      <p:cBhvr additive="base">
                                        <p:cTn dur="1000" fill="hold"/>
                                        <p:tgtEl>
                                          <p:spTgt spid="17"/>
                                        </p:tgtEl>
                                        <p:attrNameLst>
                                          <p:attrName>ppt_y</p:attrName>
                                        </p:attrNameLst>
                                      </p:cBhvr>
                                      <p:tavLst>
                                        <p:tav tm="0" fmla="">
                                          <p:val>
                                            <p:strVal val="0-#ppt_h/2"/>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fmla="">
                                          <p:val>
                                            <p:strVal val="1+#ppt_w/2"/>
                                          </p:val>
                                        </p:tav>
                                        <p:tav tm="100000" fmla="">
                                          <p:val>
                                            <p:strVal val="#ppt_x"/>
                                          </p:val>
                                        </p:tav>
                                      </p:tavLst>
                                    </p:anim>
                                    <p:anim calcmode="lin" valueType="num">
                                      <p:cBhvr additive="base">
                                        <p:cTn dur="1000" fill="hold"/>
                                        <p:tgtEl>
                                          <p:spTgt spid="18"/>
                                        </p:tgtEl>
                                        <p:attrNameLst>
                                          <p:attrName>ppt_y</p:attrName>
                                        </p:attrNameLst>
                                      </p:cBhvr>
                                      <p:tavLst>
                                        <p:tav tm="0" fmla="">
                                          <p:val>
                                            <p:strVal val="#ppt_y"/>
                                          </p:val>
                                        </p:tav>
                                        <p:tav tm="100000" fmla="">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fmla="">
                                          <p:val>
                                            <p:strVal val="#ppt_x"/>
                                          </p:val>
                                        </p:tav>
                                        <p:tav tm="100000" fmla="">
                                          <p:val>
                                            <p:strVal val="#ppt_x"/>
                                          </p:val>
                                        </p:tav>
                                      </p:tavLst>
                                    </p:anim>
                                    <p:anim calcmode="lin" valueType="num">
                                      <p:cBhvr additive="base">
                                        <p:cTn dur="1000" fill="hold"/>
                                        <p:tgtEl>
                                          <p:spTgt spid="19"/>
                                        </p:tgtEl>
                                        <p:attrNameLst>
                                          <p:attrName>ppt_y</p:attrName>
                                        </p:attrNameLst>
                                      </p:cBhvr>
                                      <p:tavLst>
                                        <p:tav tm="0" fmla="">
                                          <p:val>
                                            <p:strVal val="1+#ppt_h/2"/>
                                          </p:val>
                                        </p:tav>
                                        <p:tav tm="100000" fmla="">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nodeType="clickEffect">
                                  <p:stCondLst>
                                    <p:cond delay="0"/>
                                  </p:stCondLst>
                                  <p:childTnLst>
                                    <p:set>
                                      <p:cBhvr>
                                        <p:cTn dur="1" fill="hold">
                                          <p:stCondLst>
                                            <p:cond delay="999"/>
                                          </p:stCondLst>
                                        </p:cTn>
                                        <p:tgtEl>
                                          <p:spTgt spid="17"/>
                                        </p:tgtEl>
                                        <p:attrNameLst>
                                          <p:attrName>style.visibility</p:attrName>
                                        </p:attrNameLst>
                                      </p:cBhvr>
                                      <p:to>
                                        <p:strVal val="hidden"/>
                                      </p:to>
                                    </p:set>
                                    <p:anim calcmode="lin" valueType="num">
                                      <p:cBhvr additive="base">
                                        <p:cTn dur="1000" fill="hold"/>
                                        <p:tgtEl>
                                          <p:spTgt spid="17"/>
                                        </p:tgtEl>
                                        <p:attrNameLst>
                                          <p:attrName>ppt_x</p:attrName>
                                        </p:attrNameLst>
                                      </p:cBhvr>
                                      <p:tavLst>
                                        <p:tav tm="0" fmla="">
                                          <p:val>
                                            <p:strVal val="ppt_x"/>
                                          </p:val>
                                        </p:tav>
                                        <p:tav tm="100000" fmla="">
                                          <p:val>
                                            <p:strVal val="0-ppt_w/2"/>
                                          </p:val>
                                        </p:tav>
                                      </p:tavLst>
                                    </p:anim>
                                    <p:anim calcmode="lin" valueType="num">
                                      <p:cBhvr additive="base">
                                        <p:cTn dur="1000" fill="hold"/>
                                        <p:tgtEl>
                                          <p:spTgt spid="17"/>
                                        </p:tgtEl>
                                        <p:attrNameLst>
                                          <p:attrName>ppt_y</p:attrName>
                                        </p:attrNameLst>
                                      </p:cBhvr>
                                      <p:tavLst>
                                        <p:tav tm="0" fmla="">
                                          <p:val>
                                            <p:strVal val="ppt_y"/>
                                          </p:val>
                                        </p:tav>
                                        <p:tav tm="100000" fmla="">
                                          <p:val>
                                            <p:strVal val="ppt_y"/>
                                          </p:val>
                                        </p:tav>
                                      </p:tavLst>
                                    </p:anim>
                                  </p:childTnLst>
                                </p:cTn>
                              </p:par>
                              <p:par>
                                <p:cTn id="18" presetID="2" presetClass="exit" presetSubtype="8" fill="hold" nodeType="withEffect">
                                  <p:stCondLst>
                                    <p:cond delay="0"/>
                                  </p:stCondLst>
                                  <p:childTnLst>
                                    <p:set>
                                      <p:cBhvr>
                                        <p:cTn dur="1" fill="hold">
                                          <p:stCondLst>
                                            <p:cond delay="999"/>
                                          </p:stCondLst>
                                        </p:cTn>
                                        <p:tgtEl>
                                          <p:spTgt spid="16"/>
                                        </p:tgtEl>
                                        <p:attrNameLst>
                                          <p:attrName>style.visibility</p:attrName>
                                        </p:attrNameLst>
                                      </p:cBhvr>
                                      <p:to>
                                        <p:strVal val="hidden"/>
                                      </p:to>
                                    </p:set>
                                    <p:anim calcmode="lin" valueType="num">
                                      <p:cBhvr additive="base">
                                        <p:cTn dur="1000" fill="hold"/>
                                        <p:tgtEl>
                                          <p:spTgt spid="16"/>
                                        </p:tgtEl>
                                        <p:attrNameLst>
                                          <p:attrName>ppt_x</p:attrName>
                                        </p:attrNameLst>
                                      </p:cBhvr>
                                      <p:tavLst>
                                        <p:tav tm="0" fmla="">
                                          <p:val>
                                            <p:strVal val="ppt_x"/>
                                          </p:val>
                                        </p:tav>
                                        <p:tav tm="100000" fmla="">
                                          <p:val>
                                            <p:strVal val="0-ppt_w/2"/>
                                          </p:val>
                                        </p:tav>
                                      </p:tavLst>
                                    </p:anim>
                                    <p:anim calcmode="lin" valueType="num">
                                      <p:cBhvr additive="base">
                                        <p:cTn dur="1000" fill="hold"/>
                                        <p:tgtEl>
                                          <p:spTgt spid="16"/>
                                        </p:tgtEl>
                                        <p:attrNameLst>
                                          <p:attrName>ppt_y</p:attrName>
                                        </p:attrNameLst>
                                      </p:cBhvr>
                                      <p:tavLst>
                                        <p:tav tm="0" fmla="">
                                          <p:val>
                                            <p:strVal val="ppt_y"/>
                                          </p:val>
                                        </p:tav>
                                        <p:tav tm="100000" fmla="">
                                          <p:val>
                                            <p:strVal val="ppt_y"/>
                                          </p:val>
                                        </p:tav>
                                      </p:tavLst>
                                    </p:anim>
                                  </p:childTnLst>
                                </p:cTn>
                              </p:par>
                              <p:par>
                                <p:cTn id="19" presetID="2" presetClass="exit" presetSubtype="8" fill="hold" nodeType="withEffect">
                                  <p:stCondLst>
                                    <p:cond delay="0"/>
                                  </p:stCondLst>
                                  <p:childTnLst>
                                    <p:set>
                                      <p:cBhvr>
                                        <p:cTn dur="1" fill="hold">
                                          <p:stCondLst>
                                            <p:cond delay="999"/>
                                          </p:stCondLst>
                                        </p:cTn>
                                        <p:tgtEl>
                                          <p:spTgt spid="18"/>
                                        </p:tgtEl>
                                        <p:attrNameLst>
                                          <p:attrName>style.visibility</p:attrName>
                                        </p:attrNameLst>
                                      </p:cBhvr>
                                      <p:to>
                                        <p:strVal val="hidden"/>
                                      </p:to>
                                    </p:set>
                                    <p:anim calcmode="lin" valueType="num">
                                      <p:cBhvr additive="base">
                                        <p:cTn dur="1000" fill="hold"/>
                                        <p:tgtEl>
                                          <p:spTgt spid="18"/>
                                        </p:tgtEl>
                                        <p:attrNameLst>
                                          <p:attrName>ppt_x</p:attrName>
                                        </p:attrNameLst>
                                      </p:cBhvr>
                                      <p:tavLst>
                                        <p:tav tm="0" fmla="">
                                          <p:val>
                                            <p:strVal val="ppt_x"/>
                                          </p:val>
                                        </p:tav>
                                        <p:tav tm="100000" fmla="">
                                          <p:val>
                                            <p:strVal val="0-ppt_w/2"/>
                                          </p:val>
                                        </p:tav>
                                      </p:tavLst>
                                    </p:anim>
                                    <p:anim calcmode="lin" valueType="num">
                                      <p:cBhvr additive="base">
                                        <p:cTn dur="1000" fill="hold"/>
                                        <p:tgtEl>
                                          <p:spTgt spid="18"/>
                                        </p:tgtEl>
                                        <p:attrNameLst>
                                          <p:attrName>ppt_y</p:attrName>
                                        </p:attrNameLst>
                                      </p:cBhvr>
                                      <p:tavLst>
                                        <p:tav tm="0" fmla="">
                                          <p:val>
                                            <p:strVal val="ppt_y"/>
                                          </p:val>
                                        </p:tav>
                                        <p:tav tm="100000" fmla="">
                                          <p:val>
                                            <p:strVal val="ppt_y"/>
                                          </p:val>
                                        </p:tav>
                                      </p:tavLst>
                                    </p:anim>
                                  </p:childTnLst>
                                </p:cTn>
                              </p:par>
                              <p:par>
                                <p:cTn id="20" presetID="2" presetClass="exit" presetSubtype="8" fill="hold" nodeType="withEffect">
                                  <p:stCondLst>
                                    <p:cond delay="0"/>
                                  </p:stCondLst>
                                  <p:childTnLst>
                                    <p:set>
                                      <p:cBhvr>
                                        <p:cTn dur="1" fill="hold">
                                          <p:stCondLst>
                                            <p:cond delay="999"/>
                                          </p:stCondLst>
                                        </p:cTn>
                                        <p:tgtEl>
                                          <p:spTgt spid="19"/>
                                        </p:tgtEl>
                                        <p:attrNameLst>
                                          <p:attrName>style.visibility</p:attrName>
                                        </p:attrNameLst>
                                      </p:cBhvr>
                                      <p:to>
                                        <p:strVal val="hidden"/>
                                      </p:to>
                                    </p:set>
                                    <p:anim calcmode="lin" valueType="num">
                                      <p:cBhvr additive="base">
                                        <p:cTn dur="1000" fill="hold"/>
                                        <p:tgtEl>
                                          <p:spTgt spid="19"/>
                                        </p:tgtEl>
                                        <p:attrNameLst>
                                          <p:attrName>ppt_x</p:attrName>
                                        </p:attrNameLst>
                                      </p:cBhvr>
                                      <p:tavLst>
                                        <p:tav tm="0" fmla="">
                                          <p:val>
                                            <p:strVal val="ppt_x"/>
                                          </p:val>
                                        </p:tav>
                                        <p:tav tm="100000" fmla="">
                                          <p:val>
                                            <p:strVal val="0-ppt_w/2"/>
                                          </p:val>
                                        </p:tav>
                                      </p:tavLst>
                                    </p:anim>
                                    <p:anim calcmode="lin" valueType="num">
                                      <p:cBhvr additive="base">
                                        <p:cTn dur="1000" fill="hold"/>
                                        <p:tgtEl>
                                          <p:spTgt spid="19"/>
                                        </p:tgtEl>
                                        <p:attrNameLst>
                                          <p:attrName>ppt_y</p:attrName>
                                        </p:attrNameLst>
                                      </p:cBhvr>
                                      <p:tavLst>
                                        <p:tav tm="0" fmla="">
                                          <p:val>
                                            <p:strVal val="ppt_y"/>
                                          </p:val>
                                        </p:tav>
                                        <p:tav tm="100000" fmla="">
                                          <p:val>
                                            <p:strVal val="ppt_y"/>
                                          </p:val>
                                        </p:tav>
                                      </p:tavLst>
                                    </p:anim>
                                  </p:childTnLst>
                                </p:cTn>
                              </p:par>
                            </p:childTnLst>
                          </p:cTn>
                        </p:par>
                        <p:par>
                          <p:cTn id="21" fill="hold">
                            <p:stCondLst>
                              <p:cond delay="8000"/>
                            </p:stCondLst>
                            <p:childTnLst>
                              <p:par>
                                <p:cTn id="22" presetID="53" presetClass="entr" presetSubtype="16"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500" fill="hold"/>
                                        <p:tgtEl>
                                          <p:spTgt spid="8"/>
                                        </p:tgtEl>
                                        <p:attrNameLst>
                                          <p:attrName>ppt_w</p:attrName>
                                        </p:attrNameLst>
                                      </p:cBhvr>
                                      <p:tavLst>
                                        <p:tav tm="0" fmla="">
                                          <p:val>
                                            <p:fltVal val="0"/>
                                          </p:val>
                                        </p:tav>
                                        <p:tav tm="100000" fmla="">
                                          <p:val>
                                            <p:strVal val="#ppt_w"/>
                                          </p:val>
                                        </p:tav>
                                      </p:tavLst>
                                    </p:anim>
                                    <p:anim calcmode="lin" valueType="num">
                                      <p:cBhvr>
                                        <p:cTn dur="500" fill="hold"/>
                                        <p:tgtEl>
                                          <p:spTgt spid="8"/>
                                        </p:tgtEl>
                                        <p:attrNameLst>
                                          <p:attrName>ppt_h</p:attrName>
                                        </p:attrNameLst>
                                      </p:cBhvr>
                                      <p:tavLst>
                                        <p:tav tm="0" fmla="">
                                          <p:val>
                                            <p:fltVal val="0"/>
                                          </p:val>
                                        </p:tav>
                                        <p:tav tm="100000" fmla="">
                                          <p:val>
                                            <p:strVal val="#ppt_h"/>
                                          </p:val>
                                        </p:tav>
                                      </p:tavLst>
                                    </p:anim>
                                    <p:animEffect transition="in" filter="fade">
                                      <p:cBhvr>
                                        <p:cTn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1000" fill="hold"/>
                                        <p:tgtEl>
                                          <p:spTgt spid="11"/>
                                        </p:tgtEl>
                                        <p:attrNameLst>
                                          <p:attrName>ppt_w</p:attrName>
                                        </p:attrNameLst>
                                      </p:cBhvr>
                                      <p:tavLst>
                                        <p:tav tm="0" fmla="">
                                          <p:val>
                                            <p:strVal val="#ppt_w*0.70"/>
                                          </p:val>
                                        </p:tav>
                                        <p:tav tm="100000" fmla="">
                                          <p:val>
                                            <p:strVal val="#ppt_w"/>
                                          </p:val>
                                        </p:tav>
                                      </p:tavLst>
                                    </p:anim>
                                    <p:anim calcmode="lin" valueType="num">
                                      <p:cBhvr>
                                        <p:cTn dur="1000" fill="hold"/>
                                        <p:tgtEl>
                                          <p:spTgt spid="11"/>
                                        </p:tgtEl>
                                        <p:attrNameLst>
                                          <p:attrName>ppt_h</p:attrName>
                                        </p:attrNameLst>
                                      </p:cBhvr>
                                      <p:tavLst>
                                        <p:tav tm="0" fmla="">
                                          <p:val>
                                            <p:strVal val="#ppt_h"/>
                                          </p:val>
                                        </p:tav>
                                        <p:tav tm="100000" fmla="">
                                          <p:val>
                                            <p:strVal val="#ppt_h"/>
                                          </p:val>
                                        </p:tav>
                                      </p:tavLst>
                                    </p:anim>
                                    <p:animEffect transition="in" filter="fade">
                                      <p:cBhvr>
                                        <p:cTn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1000" fill="hold"/>
                                        <p:tgtEl>
                                          <p:spTgt spid="13"/>
                                        </p:tgtEl>
                                        <p:attrNameLst>
                                          <p:attrName>ppt_w</p:attrName>
                                        </p:attrNameLst>
                                      </p:cBhvr>
                                      <p:tavLst>
                                        <p:tav tm="0" fmla="">
                                          <p:val>
                                            <p:strVal val="#ppt_w*0.70"/>
                                          </p:val>
                                        </p:tav>
                                        <p:tav tm="100000" fmla="">
                                          <p:val>
                                            <p:strVal val="#ppt_w"/>
                                          </p:val>
                                        </p:tav>
                                      </p:tavLst>
                                    </p:anim>
                                    <p:anim calcmode="lin" valueType="num">
                                      <p:cBhvr>
                                        <p:cTn dur="1000" fill="hold"/>
                                        <p:tgtEl>
                                          <p:spTgt spid="13"/>
                                        </p:tgtEl>
                                        <p:attrNameLst>
                                          <p:attrName>ppt_h</p:attrName>
                                        </p:attrNameLst>
                                      </p:cBhvr>
                                      <p:tavLst>
                                        <p:tav tm="0" fmla="">
                                          <p:val>
                                            <p:strVal val="#ppt_h"/>
                                          </p:val>
                                        </p:tav>
                                        <p:tav tm="100000" fmla="">
                                          <p:val>
                                            <p:strVal val="#ppt_h"/>
                                          </p:val>
                                        </p:tav>
                                      </p:tavLst>
                                    </p:anim>
                                    <p:animEffect transition="in" filter="fade">
                                      <p:cBhvr>
                                        <p:cTn dur="10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anim calcmode="lin" valueType="num">
                                      <p:cBhvr>
                                        <p:cTn dur="1000" fill="hold"/>
                                        <p:tgtEl>
                                          <p:spTgt spid="15"/>
                                        </p:tgtEl>
                                        <p:attrNameLst>
                                          <p:attrName>ppt_x</p:attrName>
                                        </p:attrNameLst>
                                      </p:cBhvr>
                                      <p:tavLst>
                                        <p:tav tm="0" fmla="">
                                          <p:val>
                                            <p:strVal val="#ppt_x"/>
                                          </p:val>
                                        </p:tav>
                                        <p:tav tm="100000" fmla="">
                                          <p:val>
                                            <p:strVal val="#ppt_x"/>
                                          </p:val>
                                        </p:tav>
                                      </p:tavLst>
                                    </p:anim>
                                    <p:anim calcmode="lin" valueType="num">
                                      <p:cBhvr>
                                        <p:cTn dur="900" decel="100000" fill="hold"/>
                                        <p:tgtEl>
                                          <p:spTgt spid="15"/>
                                        </p:tgtEl>
                                        <p:attrNameLst>
                                          <p:attrName>ppt_y</p:attrName>
                                        </p:attrNameLst>
                                      </p:cBhvr>
                                      <p:tavLst>
                                        <p:tav tm="0" fmla="">
                                          <p:val>
                                            <p:strVal val="#ppt_y+1"/>
                                          </p:val>
                                        </p:tav>
                                        <p:tav tm="100000" fmla="">
                                          <p:val>
                                            <p:strVal val="#ppt_y-.03"/>
                                          </p:val>
                                        </p:tav>
                                      </p:tavLst>
                                    </p:anim>
                                    <p:anim calcmode="lin" valueType="num">
                                      <p:cBhvr>
                                        <p:cTn dur="100" accel="100000" fill="hold">
                                          <p:stCondLst>
                                            <p:cond delay="900"/>
                                          </p:stCondLst>
                                        </p:cTn>
                                        <p:tgtEl>
                                          <p:spTgt spid="15"/>
                                        </p:tgtEl>
                                        <p:attrNameLst>
                                          <p:attrName>ppt_y</p:attrName>
                                        </p:attrNameLst>
                                      </p:cBhvr>
                                      <p:tavLst>
                                        <p:tav tm="0" fmla="">
                                          <p:val>
                                            <p:strVal val="#ppt_y-.03"/>
                                          </p:val>
                                        </p:tav>
                                        <p:tav tm="100000" fmla="">
                                          <p:val>
                                            <p:strVal val="#ppt_y"/>
                                          </p:val>
                                        </p:tav>
                                      </p:tavLst>
                                    </p:anim>
                                  </p:childTnLst>
                                </p:cTn>
                              </p:par>
                              <p:par>
                                <p:cTn id="32" presetID="37"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fmla="">
                                          <p:val>
                                            <p:strVal val="#ppt_x"/>
                                          </p:val>
                                        </p:tav>
                                        <p:tav tm="100000" fmla="">
                                          <p:val>
                                            <p:strVal val="#ppt_x"/>
                                          </p:val>
                                        </p:tav>
                                      </p:tavLst>
                                    </p:anim>
                                    <p:anim calcmode="lin" valueType="num">
                                      <p:cBhvr>
                                        <p:cTn dur="900" decel="100000" fill="hold"/>
                                        <p:tgtEl>
                                          <p:spTgt spid="14"/>
                                        </p:tgtEl>
                                        <p:attrNameLst>
                                          <p:attrName>ppt_y</p:attrName>
                                        </p:attrNameLst>
                                      </p:cBhvr>
                                      <p:tavLst>
                                        <p:tav tm="0" fmla="">
                                          <p:val>
                                            <p:strVal val="#ppt_y+1"/>
                                          </p:val>
                                        </p:tav>
                                        <p:tav tm="100000" fmla="">
                                          <p:val>
                                            <p:strVal val="#ppt_y-.03"/>
                                          </p:val>
                                        </p:tav>
                                      </p:tavLst>
                                    </p:anim>
                                    <p:anim calcmode="lin" valueType="num">
                                      <p:cBhvr>
                                        <p:cTn dur="100" accel="100000" fill="hold">
                                          <p:stCondLst>
                                            <p:cond delay="900"/>
                                          </p:stCondLst>
                                        </p:cTn>
                                        <p:tgtEl>
                                          <p:spTgt spid="14"/>
                                        </p:tgtEl>
                                        <p:attrNameLst>
                                          <p:attrName>ppt_y</p:attrName>
                                        </p:attrNameLst>
                                      </p:cBhvr>
                                      <p:tavLst>
                                        <p:tav tm="0" fmla="">
                                          <p:val>
                                            <p:strVal val="#ppt_y-.03"/>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3"/>
          <a:srcRect l="30106" t="5873" r="29607" b="24729"/>
          <a:stretch/>
        </p:blipFill>
        <p:spPr>
          <a:xfrm rot="0" flipH="0" flipV="0">
            <a:off x="-1489124" y="3740447"/>
            <a:ext cx="3774668" cy="6502441"/>
          </a:xfrm>
          <a:prstGeom prst="rect">
            <a:avLst/>
          </a:prstGeom>
        </p:spPr>
      </p:pic>
      <p:sp>
        <p:nvSpPr>
          <p:cNvPr id="8" name="TextBox 2"/>
          <p:cNvSpPr txBox="1"/>
          <p:nvPr/>
        </p:nvSpPr>
        <p:spPr>
          <a:xfrm rot="0" flipH="0" flipV="0">
            <a:off x="2285544" y="1008046"/>
            <a:ext cx="1304054"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sp>
        <p:nvSpPr>
          <p:cNvPr id="9"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pic>
        <p:nvPicPr>
          <p:cNvPr id="10" name="Picture 11"/>
          <p:cNvPicPr>
            <a:picLocks noChangeAspect="1"/>
          </p:cNvPicPr>
          <p:nvPr/>
        </p:nvPicPr>
        <p:blipFill>
          <a:blip r:embed="rId4"/>
          <a:stretch/>
        </p:blipFill>
        <p:spPr>
          <a:xfrm rot="16200000" flipH="0" flipV="0">
            <a:off x="3062534" y="143285"/>
            <a:ext cx="864761" cy="864761"/>
          </a:xfrm>
          <a:prstGeom prst="rect">
            <a:avLst/>
          </a:prstGeom>
        </p:spPr>
      </p:pic>
      <p:pic>
        <p:nvPicPr>
          <p:cNvPr id="11" name=""/>
          <p:cNvPicPr>
            <a:picLocks noChangeAspect="1"/>
          </p:cNvPicPr>
          <p:nvPr/>
        </p:nvPicPr>
        <p:blipFill>
          <a:blip r:embed="rId5"/>
          <a:stretch/>
        </p:blipFill>
        <p:spPr>
          <a:xfrm rot="0" flipH="0" flipV="0">
            <a:off x="6047954" y="64"/>
            <a:ext cx="11467475" cy="10287000"/>
          </a:xfrm>
          <a:prstGeom prst="rect">
            <a:avLst/>
          </a:prstGeom>
        </p:spPr>
      </p:pic>
      <p:sp>
        <p:nvSpPr>
          <p:cNvPr id="12" name="TextBox 10"/>
          <p:cNvSpPr txBox="1"/>
          <p:nvPr/>
        </p:nvSpPr>
        <p:spPr>
          <a:xfrm rot="0" flipH="0" flipV="0">
            <a:off x="4042323" y="338310"/>
            <a:ext cx="4514850"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zh-CN" sz="3600">
                <a:solidFill>
                  <a:srgbClr val="737373"/>
                </a:solidFill>
                <a:latin typeface="Hiragino Sans GB"/>
                <a:ea typeface="Hiragino Sans GB"/>
              </a:rPr>
              <a:t>在以太坊上查询数据</a:t>
            </a:r>
          </a:p>
        </p:txBody>
      </p:sp>
      <p:sp>
        <p:nvSpPr>
          <p:cNvPr id="13" name=""/>
          <p:cNvSpPr txBox="0"/>
          <p:nvPr/>
        </p:nvSpPr>
        <p:spPr>
          <a:xfrm rot="0" flipH="0" flipV="0">
            <a:off x="2437164" y="6730176"/>
            <a:ext cx="4317328" cy="2770043"/>
          </a:xfrm>
          <a:prstGeom prst="borderCallout2">
            <a:avLst>
              <a:gd name="adj1" fmla="val -7084"/>
              <a:gd name="adj2" fmla="val 52061"/>
              <a:gd name="adj3" fmla="val -39438"/>
              <a:gd name="adj4" fmla="val 56070"/>
              <a:gd name="adj5" fmla="val -64918"/>
              <a:gd name="adj6" fmla="val 88436"/>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The Graph 是一个链下数据索引方案，可以方便人们在以太坊上查询数据。在 The Graph 中，你既可以定义哪些智能合约需要索引、哪些事件与函数调用需要监听，也可以规定如何将传入的事件转化为前端逻辑（或任何正使用 API 的程序）可处理的实体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fmla="">
                                          <p:val>
                                            <p:fltVal val="0"/>
                                          </p:val>
                                        </p:tav>
                                        <p:tav tm="100000" fmla="">
                                          <p:val>
                                            <p:strVal val="#ppt_w"/>
                                          </p:val>
                                        </p:tav>
                                      </p:tavLst>
                                    </p:anim>
                                    <p:anim calcmode="lin" valueType="num">
                                      <p:cBhvr>
                                        <p:cTn dur="500" fill="hold"/>
                                        <p:tgtEl>
                                          <p:spTgt spid="11"/>
                                        </p:tgtEl>
                                        <p:attrNameLst>
                                          <p:attrName>ppt_h</p:attrName>
                                        </p:attrNameLst>
                                      </p:cBhvr>
                                      <p:tavLst>
                                        <p:tav tm="0" fmla="">
                                          <p:val>
                                            <p:fltVal val="0"/>
                                          </p:val>
                                        </p:tav>
                                        <p:tav tm="100000" fmla="">
                                          <p:val>
                                            <p:strVal val="#ppt_h"/>
                                          </p:val>
                                        </p:tav>
                                      </p:tavLst>
                                    </p:anim>
                                    <p:animEffect transition="in" filter="fade">
                                      <p:cBhvr>
                                        <p:cTn dur="500"/>
                                        <p:tgtEl>
                                          <p:spTgt spid="11"/>
                                        </p:tgtEl>
                                      </p:cBhvr>
                                    </p:animEffect>
                                  </p:childTnLst>
                                </p:cTn>
                              </p:par>
                            </p:childTnLst>
                          </p:cTn>
                        </p:par>
                      </p:childTnLst>
                    </p:cTn>
                  </p:par>
                  <p:par>
                    <p:cTn id="6" fill="hold">
                      <p:stCondLst>
                        <p:cond delay="indefinite"/>
                      </p:stCondLst>
                      <p:childTnLst>
                        <p:par>
                          <p:cTn id="7" fill="hold">
                            <p:stCondLst>
                              <p:cond delay="0"/>
                            </p:stCondLst>
                            <p:childTnLst>
                              <p:par>
                                <p:cTn id="8" presetID="55"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1000" fill="hold"/>
                                        <p:tgtEl>
                                          <p:spTgt spid="13"/>
                                        </p:tgtEl>
                                        <p:attrNameLst>
                                          <p:attrName>ppt_w</p:attrName>
                                        </p:attrNameLst>
                                      </p:cBhvr>
                                      <p:tavLst>
                                        <p:tav tm="0" fmla="">
                                          <p:val>
                                            <p:strVal val="#ppt_w*0.70"/>
                                          </p:val>
                                        </p:tav>
                                        <p:tav tm="100000" fmla="">
                                          <p:val>
                                            <p:strVal val="#ppt_w"/>
                                          </p:val>
                                        </p:tav>
                                      </p:tavLst>
                                    </p:anim>
                                    <p:anim calcmode="lin" valueType="num">
                                      <p:cBhvr>
                                        <p:cTn dur="1000" fill="hold"/>
                                        <p:tgtEl>
                                          <p:spTgt spid="13"/>
                                        </p:tgtEl>
                                        <p:attrNameLst>
                                          <p:attrName>ppt_h</p:attrName>
                                        </p:attrNameLst>
                                      </p:cBhvr>
                                      <p:tavLst>
                                        <p:tav tm="0" fmla="">
                                          <p:val>
                                            <p:strVal val="#ppt_h"/>
                                          </p:val>
                                        </p:tav>
                                        <p:tav tm="100000" fmla="">
                                          <p:val>
                                            <p:strVal val="#ppt_h"/>
                                          </p:val>
                                        </p:tav>
                                      </p:tavLst>
                                    </p:anim>
                                    <p:animEffect transition="in" filter="fade">
                                      <p:cBhvr>
                                        <p:cTn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8" name=""/>
          <p:cNvPicPr>
            <a:picLocks noChangeAspect="1"/>
          </p:cNvPicPr>
          <p:nvPr/>
        </p:nvPicPr>
        <p:blipFill>
          <a:blip r:embed="rId3"/>
          <a:stretch/>
        </p:blipFill>
        <p:spPr>
          <a:xfrm rot="0" flipH="0" flipV="0">
            <a:off x="2905410" y="64"/>
            <a:ext cx="15382653" cy="10287000"/>
          </a:xfrm>
          <a:prstGeom prst="rect">
            <a:avLst/>
          </a:prstGeom>
        </p:spPr>
      </p:pic>
      <p:sp>
        <p:nvSpPr>
          <p:cNvPr id="9" name="TextBox 2"/>
          <p:cNvSpPr txBox="1"/>
          <p:nvPr/>
        </p:nvSpPr>
        <p:spPr>
          <a:xfrm rot="0" flipH="0" flipV="0">
            <a:off x="2149616" y="1008046"/>
            <a:ext cx="971900" cy="7761852"/>
          </a:xfrm>
          <a:prstGeom prst="rect">
            <a:avLst/>
          </a:prstGeom>
          <a:solidFill>
            <a:srgbClr val="fffbeb"/>
          </a:solidFill>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zh-CN" sz="6000" b="0" i="0" strike="noStrike" spc="0">
                <a:solidFill>
                  <a:srgbClr val="737373"/>
                </a:solidFill>
                <a:highlight>
                  <a:srgbClr val="fffbec"/>
                </a:highlight>
                <a:latin typeface="Hiragino Sans GB"/>
                <a:ea typeface="Hiragino Sans GB"/>
              </a:rPr>
              <a:t>架构视角探探</a:t>
            </a:r>
          </a:p>
        </p:txBody>
      </p:sp>
      <p:pic>
        <p:nvPicPr>
          <p:cNvPr id="7" name="Picture 7"/>
          <p:cNvPicPr>
            <a:picLocks noChangeAspect="1"/>
          </p:cNvPicPr>
          <p:nvPr/>
        </p:nvPicPr>
        <p:blipFill>
          <a:blip r:embed="rId4"/>
          <a:srcRect l="30106" t="5873" r="29607" b="24729"/>
          <a:stretch/>
        </p:blipFill>
        <p:spPr>
          <a:xfrm rot="0" flipH="0" flipV="0">
            <a:off x="-1489124" y="3740447"/>
            <a:ext cx="3774668" cy="6502441"/>
          </a:xfrm>
          <a:prstGeom prst="rect">
            <a:avLst/>
          </a:prstGeom>
        </p:spPr>
      </p:pic>
      <p:sp>
        <p:nvSpPr>
          <p:cNvPr id="10" name=""/>
          <p:cNvSpPr txBox="1"/>
          <p:nvPr/>
        </p:nvSpPr>
        <p:spPr>
          <a:xfrm rot="0" flipH="0" flipV="0">
            <a:off x="639768" y="1008046"/>
            <a:ext cx="1509848" cy="1003300"/>
          </a:xfrm>
        </p:spPr>
        <p:txBody>
          <a:bodyPr>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ct val="100000"/>
              </a:lnSpc>
            </a:pPr>
            <a:r>
              <a:rPr lang="en-US" sz="6000" b="1">
                <a:solidFill>
                  <a:srgbClr val="737373"/>
                </a:solidFill>
                <a:latin typeface="Hiragino Sans GB"/>
                <a:ea typeface="Hiragino Sans GB"/>
              </a:rPr>
              <a:t>03</a:t>
            </a:r>
          </a:p>
        </p:txBody>
      </p:sp>
      <p:pic>
        <p:nvPicPr>
          <p:cNvPr id="11" name="Picture 11"/>
          <p:cNvPicPr>
            <a:picLocks noChangeAspect="1"/>
          </p:cNvPicPr>
          <p:nvPr/>
        </p:nvPicPr>
        <p:blipFill>
          <a:blip r:embed="rId5"/>
          <a:stretch/>
        </p:blipFill>
        <p:spPr>
          <a:xfrm rot="16200000" flipH="0" flipV="0">
            <a:off x="3062534" y="143285"/>
            <a:ext cx="864761" cy="864761"/>
          </a:xfrm>
          <a:prstGeom prst="rect">
            <a:avLst/>
          </a:prstGeom>
        </p:spPr>
      </p:pic>
      <p:sp>
        <p:nvSpPr>
          <p:cNvPr id="12" name="TextBox 10"/>
          <p:cNvSpPr txBox="1"/>
          <p:nvPr/>
        </p:nvSpPr>
        <p:spPr>
          <a:xfrm rot="0" flipH="0" flipV="0">
            <a:off x="4042323" y="338310"/>
            <a:ext cx="1110687"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zh-CN" sz="3600">
                <a:solidFill>
                  <a:srgbClr val="737373"/>
                </a:solidFill>
                <a:latin typeface="Hiragino Sans GB"/>
                <a:ea typeface="Hiragino Sans GB"/>
              </a:rPr>
              <a:t>扩容</a:t>
            </a:r>
          </a:p>
        </p:txBody>
      </p:sp>
      <p:sp>
        <p:nvSpPr>
          <p:cNvPr id="13" name=""/>
          <p:cNvSpPr txBox="0"/>
          <p:nvPr/>
        </p:nvSpPr>
        <p:spPr>
          <a:xfrm rot="0" flipH="0" flipV="0">
            <a:off x="287933" y="3350022"/>
            <a:ext cx="4532252" cy="1206966"/>
          </a:xfrm>
          <a:prstGeom prst="borderCallout2">
            <a:avLst>
              <a:gd name="adj1" fmla="val 99424"/>
              <a:gd name="adj2" fmla="val 76951"/>
              <a:gd name="adj3" fmla="val 121382"/>
              <a:gd name="adj4" fmla="val 77340"/>
              <a:gd name="adj5" fmla="val 143148"/>
              <a:gd name="adj6" fmla="val 82875"/>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Layer 2 将速度较慢的交易部分放在链下执行，链上只储存交易数据。必要时</a:t>
            </a:r>
            <a:r>
              <a:rPr lang="zh-CN" sz="1800" b="0" i="0" strike="noStrike" spc="0">
                <a:solidFill>
                  <a:srgbClr val="000000"/>
                </a:solidFill>
                <a:latin typeface="Hiragino Sans GB"/>
                <a:ea typeface="Hiragino Sans GB"/>
              </a:rPr>
              <a:t>可以与以太坊主链进行通信</a:t>
            </a:r>
          </a:p>
        </p:txBody>
      </p:sp>
      <p:sp>
        <p:nvSpPr>
          <p:cNvPr id="14" name=""/>
          <p:cNvSpPr txBox="0"/>
          <p:nvPr/>
        </p:nvSpPr>
        <p:spPr>
          <a:xfrm rot="0" flipH="0" flipV="0">
            <a:off x="287933" y="1671510"/>
            <a:ext cx="4493175" cy="1265581"/>
          </a:xfrm>
          <a:prstGeom prst="borderCallout2">
            <a:avLst>
              <a:gd name="adj1" fmla="val 100726"/>
              <a:gd name="adj2" fmla="val 77423"/>
              <a:gd name="adj3" fmla="val 117474"/>
              <a:gd name="adj4" fmla="val 83473"/>
              <a:gd name="adj5" fmla="val 130408"/>
              <a:gd name="adj6" fmla="val 83717"/>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这样一来，将不再在链上执行每笔交易，区块链就得以扩容，同时，这也让交易进程加快、成本降低</a:t>
            </a:r>
          </a:p>
        </p:txBody>
      </p:sp>
      <p:sp>
        <p:nvSpPr>
          <p:cNvPr id="15" name=""/>
          <p:cNvSpPr txBox="0"/>
          <p:nvPr/>
        </p:nvSpPr>
        <p:spPr>
          <a:xfrm rot="0" flipH="0" flipV="0">
            <a:off x="287933" y="182362"/>
            <a:ext cx="8856130" cy="1056164"/>
          </a:xfrm>
          <a:prstGeom prst="borderCallout2">
            <a:avLst>
              <a:gd name="adj1" fmla="val 100726"/>
              <a:gd name="adj2" fmla="val 50508"/>
              <a:gd name="adj3" fmla="val 119324"/>
              <a:gd name="adj4" fmla="val 38467"/>
              <a:gd name="adj5" fmla="val 138753"/>
              <a:gd name="adj6" fmla="val 39145"/>
            </a:avLst>
          </a:prstGeom>
          <a:solidFill>
            <a:srgbClr val="fcfdff"/>
          </a:solidFill>
          <a:ln w="12700">
            <a:solidFill>
              <a:srgbClr val="5C5C5C"/>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在 Polygon 中，交易的处理与执行是由「侧链」而非主链来完成的。这些侧链是与主链相连的二级区块链。每隔一段时间，侧链就会将其最近的区块聚合起来提交给主链</a:t>
            </a:r>
          </a:p>
        </p:txBody>
      </p:sp>
      <p:sp>
        <p:nvSpPr>
          <p:cNvPr id="16" name=""/>
          <p:cNvSpPr txBox="0"/>
          <p:nvPr/>
        </p:nvSpPr>
        <p:spPr>
          <a:xfrm rot="0" flipH="0" flipV="0">
            <a:off x="2358674" y="9174792"/>
            <a:ext cx="4629944" cy="992043"/>
          </a:xfrm>
          <a:prstGeom prst="borderCallout2">
            <a:avLst>
              <a:gd name="adj1" fmla="val -2991"/>
              <a:gd name="adj2" fmla="val 4332"/>
              <a:gd name="adj3" fmla="val -130716"/>
              <a:gd name="adj4" fmla="val 2981"/>
              <a:gd name="adj5" fmla="val -187731"/>
              <a:gd name="adj6" fmla="val 21127"/>
            </a:avLst>
          </a:prstGeom>
          <a:solidFill>
            <a:srgbClr val="fcfdff"/>
          </a:solidFill>
          <a:ln w="12700">
            <a:solidFill>
              <a:srgbClr val="000000"/>
            </a:solidFill>
            <a:prstDash val="solid"/>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defTabSz="914400">
              <a:lnSpc>
                <a:spcPct val="130000"/>
              </a:lnSpc>
            </a:pPr>
            <a:r>
              <a:rPr lang="zh-CN" sz="1800" b="0" i="0" strike="noStrike" spc="0">
                <a:solidFill>
                  <a:srgbClr val="000000"/>
                </a:solidFill>
                <a:latin typeface="Hiragino Sans GB"/>
                <a:ea typeface="Hiragino Sans GB"/>
              </a:rPr>
              <a:t>用「Rollup」智能合约在链下将大量交易进行捆绑，然后定期将这些交易提交给主链</a:t>
            </a:r>
          </a:p>
        </p:txBody>
      </p:sp>
      <p:sp>
        <p:nvSpPr>
          <p:cNvPr id="17" name=""/>
          <p:cNvSpPr txBox="0"/>
          <p:nvPr/>
        </p:nvSpPr>
        <p:spPr>
          <a:xfrm rot="21240000" flipH="0" flipV="0">
            <a:off x="6203816" y="3084328"/>
            <a:ext cx="4434580" cy="731390"/>
          </a:xfrm>
          <a:prstGeom prst="round2DiagRect">
            <a:avLst>
              <a:gd name="adj1" fmla="val 16667"/>
              <a:gd name="adj2" fmla="val 0"/>
            </a:avLst>
          </a:prstGeom>
          <a:solidFill>
            <a:srgbClr val="FFF2CC"/>
          </a:solidFill>
          <a:ln w="12700">
            <a:solidFill>
              <a:srgbClr val="FFE59A"/>
            </a:solidFill>
            <a:prstDash val="solid"/>
          </a:ln>
        </p:spPr>
        <p:txBody>
          <a:bodyPr anchor="ctr"/>
          <a:lstStyle/>
          <a:p>
            <a:pPr lvl="0" defTabSz="914400"/>
            <a:r>
              <a:rPr lang="zh-CN">
                <a:solidFill>
                  <a:srgbClr val="000000"/>
                </a:solidFill>
                <a:latin typeface="PingFang SC"/>
                <a:ea typeface="PingFang SC"/>
              </a:rPr>
              <a:t>以太坊不具备可扩展性，至少目前还没有</a:t>
            </a:r>
          </a:p>
        </p:txBody>
      </p:sp>
      <p:sp>
        <p:nvSpPr>
          <p:cNvPr id="18" name=""/>
          <p:cNvSpPr txBox="0"/>
          <p:nvPr/>
        </p:nvSpPr>
        <p:spPr>
          <a:xfrm rot="0" flipH="0" flipV="0">
            <a:off x="4715998" y="4656988"/>
            <a:ext cx="2588846" cy="1103923"/>
          </a:xfrm>
          <a:prstGeom prst="pie">
            <a:avLst>
              <a:gd name="adj1" fmla="val 532399"/>
              <a:gd name="adj2" fmla="val 15819114"/>
            </a:avLst>
          </a:prstGeom>
          <a:solidFill>
            <a:srgbClr val="FFF2CC"/>
          </a:solidFill>
          <a:ln w="12700">
            <a:solidFill>
              <a:srgbClr val="FFE59A"/>
            </a:solidFill>
            <a:prstDash val="solid"/>
          </a:ln>
        </p:spPr>
        <p:txBody>
          <a:bodyPr anchor="ctr"/>
          <a:lstStyle/>
          <a:p>
            <a:pPr algn="ctr"/>
            <a:endParaRPr/>
          </a:p>
        </p:txBody>
      </p:sp>
      <p:sp>
        <p:nvSpPr>
          <p:cNvPr id="19" name=""/>
          <p:cNvSpPr txBox="0"/>
          <p:nvPr/>
        </p:nvSpPr>
        <p:spPr>
          <a:xfrm rot="240000" flipH="0" flipV="0">
            <a:off x="6313922" y="4513508"/>
            <a:ext cx="7990580" cy="750928"/>
          </a:xfrm>
          <a:prstGeom prst="round2DiagRect">
            <a:avLst>
              <a:gd name="adj1" fmla="val 16667"/>
              <a:gd name="adj2" fmla="val 0"/>
            </a:avLst>
          </a:prstGeom>
          <a:solidFill>
            <a:srgbClr val="FFF2CC"/>
          </a:solidFill>
          <a:ln w="12700">
            <a:solidFill>
              <a:srgbClr val="FFE59A"/>
            </a:solidFill>
            <a:prstDash val="solid"/>
          </a:ln>
        </p:spPr>
        <p:txBody>
          <a:bodyPr anchor="ctr"/>
          <a:lstStyle/>
          <a:p>
            <a:pPr lvl="0" defTabSz="914400"/>
            <a:r>
              <a:rPr lang="zh-CN">
                <a:solidFill>
                  <a:srgbClr val="000000"/>
                </a:solidFill>
                <a:latin typeface="PingFang SC"/>
                <a:ea typeface="PingFang SC"/>
              </a:rPr>
              <a:t>以太坊上 Gas 费用高昂且区块几近饱和，在其上面搭建 DApp 用户体验差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anim calcmode="lin" valueType="num">
                                      <p:cBhvr>
                                        <p:cTn dur="1000"/>
                                        <p:tgtEl>
                                          <p:spTgt spid="18"/>
                                        </p:tgtEl>
                                        <p:attrNameLst>
                                          <p:attrName>ppt_x</p:attrName>
                                        </p:attrNameLst>
                                      </p:cBhvr>
                                      <p:tavLst>
                                        <p:tav tm="0" fmla="">
                                          <p:val>
                                            <p:strVal val="ppt_x"/>
                                          </p:val>
                                        </p:tav>
                                        <p:tav tm="100000" fmla="">
                                          <p:val>
                                            <p:strVal val="ppt_x"/>
                                          </p:val>
                                        </p:tav>
                                      </p:tavLst>
                                    </p:anim>
                                    <p:anim calcmode="lin" valueType="num">
                                      <p:cBhvr>
                                        <p:cTn dur="1000"/>
                                        <p:tgtEl>
                                          <p:spTgt spid="18"/>
                                        </p:tgtEl>
                                        <p:attrNameLst>
                                          <p:attrName>ppt_y</p:attrName>
                                        </p:attrNameLst>
                                      </p:cBhvr>
                                      <p:tavLst>
                                        <p:tav tm="0" fmla="">
                                          <p:val>
                                            <p:strVal val="ppt_y+.1"/>
                                          </p:val>
                                        </p:tav>
                                        <p:tav tm="100000" fmla="">
                                          <p:val>
                                            <p:strVal val="ppt_y"/>
                                          </p:val>
                                        </p:tav>
                                      </p:tavLst>
                                    </p:anim>
                                  </p:childTnLst>
                                </p:cTn>
                              </p:par>
                            </p:childTnLst>
                          </p:cTn>
                        </p:par>
                      </p:childTnLst>
                    </p:cTn>
                  </p:par>
                  <p:par>
                    <p:cTn id="6" fill="hold">
                      <p:stCondLst>
                        <p:cond delay="indefinite"/>
                      </p:stCondLst>
                      <p:childTnLst>
                        <p:par>
                          <p:cTn id="7" fill="hold">
                            <p:stCondLst>
                              <p:cond delay="0"/>
                            </p:stCondLst>
                            <p:childTnLst>
                              <p:par>
                                <p:cTn id="8" presetID="47"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fmla="">
                                          <p:val>
                                            <p:strVal val="#ppt_x"/>
                                          </p:val>
                                        </p:tav>
                                        <p:tav tm="100000" fmla="">
                                          <p:val>
                                            <p:strVal val="#ppt_x"/>
                                          </p:val>
                                        </p:tav>
                                      </p:tavLst>
                                    </p:anim>
                                    <p:anim calcmode="lin" valueType="num">
                                      <p:cBhvr>
                                        <p:cTn dur="1000" fill="hold"/>
                                        <p:tgtEl>
                                          <p:spTgt spid="17"/>
                                        </p:tgtEl>
                                        <p:attrNameLst>
                                          <p:attrName>ppt_y</p:attrName>
                                        </p:attrNameLst>
                                      </p:cBhvr>
                                      <p:tavLst>
                                        <p:tav tm="0" fmla="">
                                          <p:val>
                                            <p:strVal val="#ppt_y-.1"/>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anim calcmode="lin" valueType="num">
                                      <p:cBhvr>
                                        <p:cTn dur="1000"/>
                                        <p:tgtEl>
                                          <p:spTgt spid="19"/>
                                        </p:tgtEl>
                                        <p:attrNameLst>
                                          <p:attrName>ppt_x</p:attrName>
                                        </p:attrNameLst>
                                      </p:cBhvr>
                                      <p:tavLst>
                                        <p:tav tm="0" fmla="">
                                          <p:val>
                                            <p:strVal val="ppt_x"/>
                                          </p:val>
                                        </p:tav>
                                        <p:tav tm="100000" fmla="">
                                          <p:val>
                                            <p:strVal val="ppt_x"/>
                                          </p:val>
                                        </p:tav>
                                      </p:tavLst>
                                    </p:anim>
                                    <p:anim calcmode="lin" valueType="num">
                                      <p:cBhvr>
                                        <p:cTn dur="1000"/>
                                        <p:tgtEl>
                                          <p:spTgt spid="19"/>
                                        </p:tgtEl>
                                        <p:attrNameLst>
                                          <p:attrName>ppt_y</p:attrName>
                                        </p:attrNameLst>
                                      </p:cBhvr>
                                      <p:tavLst>
                                        <p:tav tm="0" fmla="">
                                          <p:val>
                                            <p:strVal val="ppt_y+.1"/>
                                          </p:val>
                                        </p:tav>
                                        <p:tav tm="100000" fmla="">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8" fill="hold" nodeType="clickEffect">
                                  <p:stCondLst>
                                    <p:cond delay="0"/>
                                  </p:stCondLst>
                                  <p:childTnLst>
                                    <p:set>
                                      <p:cBhvr>
                                        <p:cTn dur="1" fill="hold">
                                          <p:stCondLst>
                                            <p:cond delay="999"/>
                                          </p:stCondLst>
                                        </p:cTn>
                                        <p:tgtEl>
                                          <p:spTgt spid="18"/>
                                        </p:tgtEl>
                                        <p:attrNameLst>
                                          <p:attrName>style.visibility</p:attrName>
                                        </p:attrNameLst>
                                      </p:cBhvr>
                                      <p:to>
                                        <p:strVal val="hidden"/>
                                      </p:to>
                                    </p:set>
                                    <p:anim calcmode="lin" valueType="num">
                                      <p:cBhvr additive="base">
                                        <p:cTn dur="1000" fill="hold"/>
                                        <p:tgtEl>
                                          <p:spTgt spid="18"/>
                                        </p:tgtEl>
                                        <p:attrNameLst>
                                          <p:attrName>ppt_x</p:attrName>
                                        </p:attrNameLst>
                                      </p:cBhvr>
                                      <p:tavLst>
                                        <p:tav tm="0" fmla="">
                                          <p:val>
                                            <p:strVal val="ppt_x"/>
                                          </p:val>
                                        </p:tav>
                                        <p:tav tm="100000" fmla="">
                                          <p:val>
                                            <p:strVal val="0-ppt_w/2"/>
                                          </p:val>
                                        </p:tav>
                                      </p:tavLst>
                                    </p:anim>
                                    <p:anim calcmode="lin" valueType="num">
                                      <p:cBhvr additive="base">
                                        <p:cTn dur="1000" fill="hold"/>
                                        <p:tgtEl>
                                          <p:spTgt spid="18"/>
                                        </p:tgtEl>
                                        <p:attrNameLst>
                                          <p:attrName>ppt_y</p:attrName>
                                        </p:attrNameLst>
                                      </p:cBhvr>
                                      <p:tavLst>
                                        <p:tav tm="0" fmla="">
                                          <p:val>
                                            <p:strVal val="ppt_y"/>
                                          </p:val>
                                        </p:tav>
                                        <p:tav tm="100000" fmla="">
                                          <p:val>
                                            <p:strVal val="ppt_y"/>
                                          </p:val>
                                        </p:tav>
                                      </p:tavLst>
                                    </p:anim>
                                  </p:childTnLst>
                                </p:cTn>
                              </p:par>
                              <p:par>
                                <p:cTn id="15" presetID="2" presetClass="exit" presetSubtype="8" fill="hold" nodeType="withEffect">
                                  <p:stCondLst>
                                    <p:cond delay="0"/>
                                  </p:stCondLst>
                                  <p:childTnLst>
                                    <p:set>
                                      <p:cBhvr>
                                        <p:cTn dur="1" fill="hold">
                                          <p:stCondLst>
                                            <p:cond delay="999"/>
                                          </p:stCondLst>
                                        </p:cTn>
                                        <p:tgtEl>
                                          <p:spTgt spid="19"/>
                                        </p:tgtEl>
                                        <p:attrNameLst>
                                          <p:attrName>style.visibility</p:attrName>
                                        </p:attrNameLst>
                                      </p:cBhvr>
                                      <p:to>
                                        <p:strVal val="hidden"/>
                                      </p:to>
                                    </p:set>
                                    <p:anim calcmode="lin" valueType="num">
                                      <p:cBhvr additive="base">
                                        <p:cTn dur="1000" fill="hold"/>
                                        <p:tgtEl>
                                          <p:spTgt spid="19"/>
                                        </p:tgtEl>
                                        <p:attrNameLst>
                                          <p:attrName>ppt_x</p:attrName>
                                        </p:attrNameLst>
                                      </p:cBhvr>
                                      <p:tavLst>
                                        <p:tav tm="0" fmla="">
                                          <p:val>
                                            <p:strVal val="ppt_x"/>
                                          </p:val>
                                        </p:tav>
                                        <p:tav tm="100000" fmla="">
                                          <p:val>
                                            <p:strVal val="0-ppt_w/2"/>
                                          </p:val>
                                        </p:tav>
                                      </p:tavLst>
                                    </p:anim>
                                    <p:anim calcmode="lin" valueType="num">
                                      <p:cBhvr additive="base">
                                        <p:cTn dur="1000" fill="hold"/>
                                        <p:tgtEl>
                                          <p:spTgt spid="19"/>
                                        </p:tgtEl>
                                        <p:attrNameLst>
                                          <p:attrName>ppt_y</p:attrName>
                                        </p:attrNameLst>
                                      </p:cBhvr>
                                      <p:tavLst>
                                        <p:tav tm="0" fmla="">
                                          <p:val>
                                            <p:strVal val="ppt_y"/>
                                          </p:val>
                                        </p:tav>
                                        <p:tav tm="100000" fmla="">
                                          <p:val>
                                            <p:strVal val="ppt_y"/>
                                          </p:val>
                                        </p:tav>
                                      </p:tavLst>
                                    </p:anim>
                                  </p:childTnLst>
                                </p:cTn>
                              </p:par>
                              <p:par>
                                <p:cTn id="16" presetID="2" presetClass="exit" presetSubtype="8" fill="hold" nodeType="withEffect">
                                  <p:stCondLst>
                                    <p:cond delay="0"/>
                                  </p:stCondLst>
                                  <p:childTnLst>
                                    <p:set>
                                      <p:cBhvr>
                                        <p:cTn dur="1" fill="hold">
                                          <p:stCondLst>
                                            <p:cond delay="999"/>
                                          </p:stCondLst>
                                        </p:cTn>
                                        <p:tgtEl>
                                          <p:spTgt spid="17"/>
                                        </p:tgtEl>
                                        <p:attrNameLst>
                                          <p:attrName>style.visibility</p:attrName>
                                        </p:attrNameLst>
                                      </p:cBhvr>
                                      <p:to>
                                        <p:strVal val="hidden"/>
                                      </p:to>
                                    </p:set>
                                    <p:anim calcmode="lin" valueType="num">
                                      <p:cBhvr additive="base">
                                        <p:cTn dur="1000" fill="hold"/>
                                        <p:tgtEl>
                                          <p:spTgt spid="17"/>
                                        </p:tgtEl>
                                        <p:attrNameLst>
                                          <p:attrName>ppt_x</p:attrName>
                                        </p:attrNameLst>
                                      </p:cBhvr>
                                      <p:tavLst>
                                        <p:tav tm="0" fmla="">
                                          <p:val>
                                            <p:strVal val="ppt_x"/>
                                          </p:val>
                                        </p:tav>
                                        <p:tav tm="100000" fmla="">
                                          <p:val>
                                            <p:strVal val="0-ppt_w/2"/>
                                          </p:val>
                                        </p:tav>
                                      </p:tavLst>
                                    </p:anim>
                                    <p:anim calcmode="lin" valueType="num">
                                      <p:cBhvr additive="base">
                                        <p:cTn dur="1000" fill="hold"/>
                                        <p:tgtEl>
                                          <p:spTgt spid="17"/>
                                        </p:tgtEl>
                                        <p:attrNameLst>
                                          <p:attrName>ppt_y</p:attrName>
                                        </p:attrNameLst>
                                      </p:cBhvr>
                                      <p:tavLst>
                                        <p:tav tm="0" fmla="">
                                          <p:val>
                                            <p:strVal val="ppt_y"/>
                                          </p:val>
                                        </p:tav>
                                        <p:tav tm="100000" fmla="">
                                          <p:val>
                                            <p:strVal val="ppt_y"/>
                                          </p:val>
                                        </p:tav>
                                      </p:tavLst>
                                    </p:anim>
                                  </p:childTnLst>
                                </p:cTn>
                              </p:par>
                            </p:childTnLst>
                          </p:cTn>
                        </p:par>
                        <p:par>
                          <p:cTn id="17" fill="hold">
                            <p:stCondLst>
                              <p:cond delay="6000"/>
                            </p:stCondLst>
                            <p:childTnLst>
                              <p:par>
                                <p:cTn id="18" presetID="2" presetClass="entr" presetSubtype="2"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fmla="">
                                          <p:val>
                                            <p:strVal val="1+#ppt_w/2"/>
                                          </p:val>
                                        </p:tav>
                                        <p:tav tm="100000" fmla="">
                                          <p:val>
                                            <p:strVal val="#ppt_x"/>
                                          </p:val>
                                        </p:tav>
                                      </p:tavLst>
                                    </p:anim>
                                    <p:anim calcmode="lin" valueType="num">
                                      <p:cBhvr additive="base">
                                        <p:cTn dur="1000" fill="hold"/>
                                        <p:tgtEl>
                                          <p:spTgt spid="8"/>
                                        </p:tgtEl>
                                        <p:attrNameLst>
                                          <p:attrName>ppt_y</p:attrName>
                                        </p:attrNameLst>
                                      </p:cBhvr>
                                      <p:tavLst>
                                        <p:tav tm="0" fmla="">
                                          <p:val>
                                            <p:strVal val="#ppt_y"/>
                                          </p:val>
                                        </p:tav>
                                        <p:tav tm="100000" fmla="">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dur="1" fill="hold">
                                          <p:stCondLst>
                                            <p:cond delay="0"/>
                                          </p:stCondLst>
                                        </p:cTn>
                                        <p:tgtEl>
                                          <p:spTgt spid="12"/>
                                        </p:tgtEl>
                                        <p:attrNameLst>
                                          <p:attrName>style.visibility</p:attrName>
                                        </p:attrNameLst>
                                      </p:cBhvr>
                                      <p:to>
                                        <p:strVal val="hidden"/>
                                      </p:to>
                                    </p:set>
                                  </p:childTnLst>
                                </p:cTn>
                              </p:par>
                              <p:par>
                                <p:cTn id="22" presetID="1" presetClass="exit" presetSubtype="0" fill="hold" nodeType="withEffect">
                                  <p:stCondLst>
                                    <p:cond delay="0"/>
                                  </p:stCondLst>
                                  <p:childTnLst>
                                    <p:set>
                                      <p:cBhvr>
                                        <p:cTn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dur="1" fill="hold">
                                          <p:stCondLst>
                                            <p:cond delay="0"/>
                                          </p:stCondLst>
                                        </p:cTn>
                                        <p:tgtEl>
                                          <p:spTgt spid="9"/>
                                        </p:tgtEl>
                                        <p:attrNameLst>
                                          <p:attrName>style.visibility</p:attrName>
                                        </p:attrNameLst>
                                      </p:cBhvr>
                                      <p:to>
                                        <p:strVal val="hidden"/>
                                      </p:to>
                                    </p:set>
                                  </p:childTnLst>
                                </p:cTn>
                              </p:par>
                              <p:par>
                                <p:cTn id="24" presetID="1" presetClass="exit" presetSubtype="0" fill="hold" nodeType="withEffect">
                                  <p:stCondLst>
                                    <p:cond delay="0"/>
                                  </p:stCondLst>
                                  <p:childTnLst>
                                    <p:set>
                                      <p:cBhvr>
                                        <p:cTn dur="1" fill="hold">
                                          <p:stCondLst>
                                            <p:cond delay="0"/>
                                          </p:stCondLst>
                                        </p:cTn>
                                        <p:tgtEl>
                                          <p:spTgt spid="10"/>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p:tgtEl>
                                          <p:spTgt spid="13"/>
                                        </p:tgtEl>
                                        <p:attrNameLst>
                                          <p:attrName>ppt_x</p:attrName>
                                        </p:attrNameLst>
                                      </p:cBhvr>
                                      <p:tavLst>
                                        <p:tav tm="0" fmla="">
                                          <p:val>
                                            <p:strVal val="ppt_x"/>
                                          </p:val>
                                        </p:tav>
                                        <p:tav tm="100000" fmla="">
                                          <p:val>
                                            <p:strVal val="ppt_x"/>
                                          </p:val>
                                        </p:tav>
                                      </p:tavLst>
                                    </p:anim>
                                    <p:anim calcmode="lin" valueType="num">
                                      <p:cBhvr>
                                        <p:cTn dur="1000"/>
                                        <p:tgtEl>
                                          <p:spTgt spid="13"/>
                                        </p:tgtEl>
                                        <p:attrNameLst>
                                          <p:attrName>ppt_y</p:attrName>
                                        </p:attrNameLst>
                                      </p:cBhvr>
                                      <p:tavLst>
                                        <p:tav tm="0" fmla="">
                                          <p:val>
                                            <p:strVal val="ppt_y+.1"/>
                                          </p:val>
                                        </p:tav>
                                        <p:tav tm="100000" fmla="">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fmla="">
                                          <p:val>
                                            <p:strVal val="#ppt_x"/>
                                          </p:val>
                                        </p:tav>
                                        <p:tav tm="100000" fmla="">
                                          <p:val>
                                            <p:strVal val="#ppt_x"/>
                                          </p:val>
                                        </p:tav>
                                      </p:tavLst>
                                    </p:anim>
                                    <p:anim calcmode="lin" valueType="num">
                                      <p:cBhvr>
                                        <p:cTn dur="1000" fill="hold"/>
                                        <p:tgtEl>
                                          <p:spTgt spid="14"/>
                                        </p:tgtEl>
                                        <p:attrNameLst>
                                          <p:attrName>ppt_y</p:attrName>
                                        </p:attrNameLst>
                                      </p:cBhvr>
                                      <p:tavLst>
                                        <p:tav tm="0" fmla="">
                                          <p:val>
                                            <p:strVal val="#ppt_y-.1"/>
                                          </p:val>
                                        </p:tav>
                                        <p:tav tm="100000" fmla="">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anim calcmode="lin" valueType="num">
                                      <p:cBhvr>
                                        <p:cTn dur="1000" fill="hold"/>
                                        <p:tgtEl>
                                          <p:spTgt spid="15"/>
                                        </p:tgtEl>
                                        <p:attrNameLst>
                                          <p:attrName>ppt_x</p:attrName>
                                        </p:attrNameLst>
                                      </p:cBhvr>
                                      <p:tavLst>
                                        <p:tav tm="0" fmla="">
                                          <p:val>
                                            <p:strVal val="#ppt_x"/>
                                          </p:val>
                                        </p:tav>
                                        <p:tav tm="100000" fmla="">
                                          <p:val>
                                            <p:strVal val="#ppt_x"/>
                                          </p:val>
                                        </p:tav>
                                      </p:tavLst>
                                    </p:anim>
                                    <p:anim calcmode="lin" valueType="num">
                                      <p:cBhvr>
                                        <p:cTn dur="1000" fill="hold"/>
                                        <p:tgtEl>
                                          <p:spTgt spid="15"/>
                                        </p:tgtEl>
                                        <p:attrNameLst>
                                          <p:attrName>ppt_y</p:attrName>
                                        </p:attrNameLst>
                                      </p:cBhvr>
                                      <p:tavLst>
                                        <p:tav tm="0" fmla="">
                                          <p:val>
                                            <p:strVal val="#ppt_y-.1"/>
                                          </p:val>
                                        </p:tav>
                                        <p:tav tm="100000" fmla="">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1000"/>
                                        <p:tgtEl>
                                          <p:spTgt spid="16"/>
                                        </p:tgtEl>
                                      </p:cBhvr>
                                    </p:animEffect>
                                    <p:anim calcmode="lin" valueType="num">
                                      <p:cBhvr>
                                        <p:cTn dur="1000"/>
                                        <p:tgtEl>
                                          <p:spTgt spid="16"/>
                                        </p:tgtEl>
                                        <p:attrNameLst>
                                          <p:attrName>ppt_x</p:attrName>
                                        </p:attrNameLst>
                                      </p:cBhvr>
                                      <p:tavLst>
                                        <p:tav tm="0" fmla="">
                                          <p:val>
                                            <p:strVal val="ppt_x"/>
                                          </p:val>
                                        </p:tav>
                                        <p:tav tm="100000" fmla="">
                                          <p:val>
                                            <p:strVal val="ppt_x"/>
                                          </p:val>
                                        </p:tav>
                                      </p:tavLst>
                                    </p:anim>
                                    <p:anim calcmode="lin" valueType="num">
                                      <p:cBhvr>
                                        <p:cTn dur="1000"/>
                                        <p:tgtEl>
                                          <p:spTgt spid="1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srcRect l="1406" r="2109" b="9790"/>
          <a:stretch/>
        </p:blipFill>
        <p:spPr>
          <a:xfrm>
            <a:off x="8243765" y="6605888"/>
            <a:ext cx="10456062" cy="3861539"/>
          </a:xfrm>
          <a:prstGeom prst="rect">
            <a:avLst/>
          </a:prstGeom>
        </p:spPr>
      </p:pic>
      <p:sp>
        <p:nvSpPr>
          <p:cNvPr id="5" name="TextBox 2"/>
          <p:cNvSpPr txBox="1"/>
          <p:nvPr/>
        </p:nvSpPr>
        <p:spPr>
          <a:xfrm rot="0" flipH="0" flipV="0">
            <a:off x="1616999" y="828751"/>
            <a:ext cx="8852535" cy="1020883"/>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l" defTabSz="914400">
              <a:lnSpc>
                <a:spcPts val="5040"/>
              </a:lnSpc>
            </a:pPr>
            <a:r>
              <a:rPr lang="en-US" sz="6000" b="1">
                <a:solidFill>
                  <a:srgbClr val="737373"/>
                </a:solidFill>
                <a:latin typeface="Hiragino Sans GB"/>
                <a:ea typeface="Hiragino Sans GB"/>
              </a:rPr>
              <a:t>04</a:t>
            </a:r>
            <a:r>
              <a:rPr lang="zh-CN" sz="6000" b="1">
                <a:solidFill>
                  <a:srgbClr val="737373"/>
                </a:solidFill>
                <a:latin typeface="Hiragino Sans GB"/>
                <a:ea typeface="Hiragino Sans GB"/>
              </a:rPr>
              <a:t>、</a:t>
            </a:r>
            <a:r>
              <a:rPr lang="zh-CN" sz="6000" b="0" i="0" strike="noStrike" spc="0">
                <a:solidFill>
                  <a:srgbClr val="737373"/>
                </a:solidFill>
                <a:latin typeface="Hiragino Sans GB"/>
                <a:ea typeface="Hiragino Sans GB"/>
              </a:rPr>
              <a:t>几分钟上手智能合约</a:t>
            </a:r>
          </a:p>
        </p:txBody>
      </p:sp>
    </p:spTree>
  </p:cSld>
  <p:clrMapOvr>
    <a:masterClrMapping/>
  </p:clrMapOvr>
</p:sld>
</file>

<file path=ppt/slides/slide18.xml><?xml version="1.0" encoding="utf-8"?>
<p:sld xmlns:ahyp="http://schemas.microsoft.com/office/drawing/2018/hyperlinkcolor"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srcRect l="21296" t="6712" r="19212" b="9953"/>
          <a:stretch/>
        </p:blipFill>
        <p:spPr>
          <a:xfrm>
            <a:off x="-266700" y="1028700"/>
            <a:ext cx="6713968" cy="9404779"/>
          </a:xfrm>
          <a:prstGeom prst="rect">
            <a:avLst/>
          </a:prstGeom>
        </p:spPr>
      </p:pic>
      <p:sp>
        <p:nvSpPr>
          <p:cNvPr id="5" name=""/>
          <p:cNvSpPr txBox="1"/>
          <p:nvPr/>
        </p:nvSpPr>
        <p:spPr>
          <a:xfrm rot="0" flipH="0" flipV="0">
            <a:off x="7188200" y="3409950"/>
            <a:ext cx="10547350" cy="723900"/>
          </a:xfrm>
        </p:spPr>
        <p:txBody>
          <a:bodyPr>
            <a:spAutoFit/>
          </a:bodyPr>
          <a:lstStyle/>
          <a:p>
            <a:pPr lvl="0" algn="l" defTabSz="914400">
              <a:lnSpc>
                <a:spcPts val="5040"/>
              </a:lnSpc>
            </a:pPr>
            <a:r>
              <a:rPr lang="en-US" sz="6000" b="1" i="0" strike="noStrike" spc="0">
                <a:solidFill>
                  <a:srgbClr val="737373"/>
                </a:solidFill>
                <a:latin typeface="Hiragino Sans GB"/>
                <a:ea typeface="Hiragino Sans GB"/>
              </a:rPr>
              <a:t>05</a:t>
            </a:r>
            <a:r>
              <a:rPr lang="zh-CN" sz="6000" b="1" i="0" strike="noStrike" spc="0">
                <a:solidFill>
                  <a:srgbClr val="737373"/>
                </a:solidFill>
                <a:latin typeface="Hiragino Sans GB"/>
                <a:ea typeface="Hiragino Sans GB"/>
              </a:rPr>
              <a:t>、</a:t>
            </a:r>
            <a:r>
              <a:rPr lang="zh-CN" sz="6000" b="0" i="0" strike="noStrike" spc="0">
                <a:solidFill>
                  <a:srgbClr val="737373"/>
                </a:solidFill>
                <a:latin typeface="Hiragino Sans GB"/>
                <a:ea typeface="Hiragino Sans GB"/>
              </a:rPr>
              <a:t>“不可外传”的公开资料</a:t>
            </a:r>
          </a:p>
        </p:txBody>
      </p:sp>
      <p:sp>
        <p:nvSpPr>
          <p:cNvPr id="6" name=""/>
          <p:cNvSpPr txBox="1"/>
          <p:nvPr/>
        </p:nvSpPr>
        <p:spPr>
          <a:xfrm rot="0" flipH="0" flipV="0">
            <a:off x="7188200" y="5010150"/>
            <a:ext cx="6280150" cy="571500"/>
          </a:xfrm>
          <a:prstGeom prst="rect">
            <a:avLst/>
          </a:prstGeom>
          <a:solidFill>
            <a:srgbClr val="fffbec"/>
          </a:solidFill>
          <a:ln w="6350">
            <a:solidFill>
              <a:srgbClr val="FFFBEC"/>
            </a:solidFill>
            <a:prstDash val="solid"/>
          </a:ln>
        </p:spPr>
        <p:txBody>
          <a:bodyPr>
            <a:spAutoFit/>
          </a:bodyPr>
          <a:lstStyle/>
          <a:p>
            <a:pPr marL="621792" lvl="0" indent="-621792" defTabSz="914400">
              <a:buFont typeface="Wingdings" charset="0"/>
              <a:buChar char="l"/>
            </a:pPr>
            <a:r>
              <a:rPr lang="zh-CN" sz="3200" u="sng">
                <a:solidFill>
                  <a:srgbClr val="f8a62b"/>
                </a:solidFill>
                <a:latin typeface="Calibri"/>
                <a:ea typeface="Hiragino Sans GB"/>
                <a:hlinkClick r:id="rId3">
                  <a:extLst>
                    <a:ext uri="{A12FA001-AC4F-418D-AE19-62706E023703}">
                      <ahyp:hlinkClr xmlns:ahyp="http://schemas.microsoft.com/office/drawing/2018/hyperlinkcolor" val="tx"/>
                    </a:ext>
                  </a:extLst>
                </a:hlinkClick>
              </a:rPr>
              <a:t>加密</a:t>
            </a:r>
            <a:r>
              <a:rPr lang="en-US" sz="3200" u="sng">
                <a:solidFill>
                  <a:srgbClr val="f8a62b"/>
                </a:solidFill>
                <a:latin typeface="Hiragino Sans GB"/>
                <a:ea typeface="宋体"/>
                <a:hlinkClick r:id="rId3">
                  <a:extLst>
                    <a:ext uri="{A12FA001-AC4F-418D-AE19-62706E023703}">
                      <ahyp:hlinkClr xmlns:ahyp="http://schemas.microsoft.com/office/drawing/2018/hyperlinkcolor" val="tx"/>
                    </a:ext>
                  </a:extLst>
                </a:hlinkClick>
              </a:rPr>
              <a:t>Mirror</a:t>
            </a:r>
            <a:r>
              <a:rPr lang="zh-CN" sz="3200" u="sng">
                <a:solidFill>
                  <a:srgbClr val="f8a62b"/>
                </a:solidFill>
                <a:latin typeface="Calibri"/>
                <a:ea typeface="Hiragino Sans GB"/>
                <a:hlinkClick r:id="rId3">
                  <a:extLst>
                    <a:ext uri="{A12FA001-AC4F-418D-AE19-62706E023703}">
                      <ahyp:hlinkClr xmlns:ahyp="http://schemas.microsoft.com/office/drawing/2018/hyperlinkcolor" val="tx"/>
                    </a:ext>
                  </a:extLst>
                </a:hlinkClick>
              </a:rPr>
              <a:t>博主精选</a:t>
            </a:r>
          </a:p>
        </p:txBody>
      </p:sp>
      <p:sp>
        <p:nvSpPr>
          <p:cNvPr id="7" name=""/>
          <p:cNvSpPr txBox="1"/>
          <p:nvPr/>
        </p:nvSpPr>
        <p:spPr>
          <a:xfrm rot="0" flipH="0" flipV="0">
            <a:off x="7188200" y="6048590"/>
            <a:ext cx="4248150" cy="571500"/>
          </a:xfrm>
          <a:prstGeom prst="rect">
            <a:avLst/>
          </a:prstGeom>
          <a:ln w="6350">
            <a:prstDash val="solid"/>
          </a:ln>
        </p:spPr>
        <p:txBody>
          <a:bodyPr>
            <a:spAutoFit/>
          </a:bodyPr>
          <a:lstStyle/>
          <a:p>
            <a:pPr marL="621792" lvl="0" indent="-621792" algn="l" defTabSz="914400">
              <a:lnSpc>
                <a:spcPct val="100000"/>
              </a:lnSpc>
              <a:buFont typeface="Wingdings" charset="0"/>
              <a:buChar char="l"/>
            </a:pPr>
            <a:r>
              <a:rPr lang="zh-CN" sz="3200" b="0" i="0" u="sng" strike="noStrike" spc="0">
                <a:solidFill>
                  <a:srgbClr val="F8A62B"/>
                </a:solidFill>
                <a:latin typeface="Calibri"/>
                <a:ea typeface="Hiragino Sans GB"/>
              </a:rPr>
              <a:t>蚁穴</a:t>
            </a:r>
            <a:r>
              <a:rPr lang="en-US" sz="3200" b="0" i="0" u="sng" strike="noStrike" spc="0">
                <a:solidFill>
                  <a:srgbClr val="F8A62B"/>
                </a:solidFill>
                <a:latin typeface="Calibri"/>
                <a:ea typeface="Hiragino Sans GB"/>
              </a:rPr>
              <a:t>web3.0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sp>
        <p:nvSpPr>
          <p:cNvPr id="2" name="TextBox 2"/>
          <p:cNvSpPr txBox="1"/>
          <p:nvPr/>
        </p:nvSpPr>
        <p:spPr>
          <a:xfrm rot="0" flipH="0" flipV="0">
            <a:off x="3677408" y="5587014"/>
            <a:ext cx="10814050" cy="1676400"/>
          </a:xfrm>
          <a:prstGeom prst="rect">
            <a:avLst/>
          </a:prstGeom>
        </p:spPr>
        <p:txBody>
          <a:bodyPr lIns="0" tIns="0" rIns="0" bIns="0" anchor="t">
            <a:spAutoFit/>
          </a:bodyPr>
          <a:lstStyle/>
          <a:p>
            <a:pPr lvl="0" algn="ctr" defTabSz="914400">
              <a:lnSpc>
                <a:spcPts val="13200"/>
              </a:lnSpc>
            </a:pPr>
            <a:r>
              <a:rPr lang="zh-CN" sz="12000">
                <a:solidFill>
                  <a:srgbClr val="737373"/>
                </a:solidFill>
                <a:latin typeface="Microsoft YaHei"/>
                <a:ea typeface="Microsoft YaHei"/>
              </a:rPr>
              <a:t>有机会</a:t>
            </a:r>
            <a:r>
              <a:rPr lang="zh-CN" sz="4400">
                <a:solidFill>
                  <a:srgbClr val="737373"/>
                </a:solidFill>
                <a:latin typeface="Microsoft YaHei"/>
                <a:ea typeface="Microsoft YaHei"/>
              </a:rPr>
              <a:t>，再分享啦😊</a:t>
            </a:r>
          </a:p>
        </p:txBody>
      </p:sp>
      <p:sp>
        <p:nvSpPr>
          <p:cNvPr id="3" name="TextBox 3"/>
          <p:cNvSpPr txBox="1"/>
          <p:nvPr/>
        </p:nvSpPr>
        <p:spPr>
          <a:xfrm rot="0" flipH="0" flipV="0">
            <a:off x="6401558" y="7418989"/>
            <a:ext cx="5365750" cy="501650"/>
          </a:xfrm>
          <a:prstGeom prst="rect">
            <a:avLst/>
          </a:prstGeom>
        </p:spPr>
        <p:txBody>
          <a:bodyPr lIns="0" tIns="0" rIns="0" bIns="0" anchor="t">
            <a:spAutoFit/>
          </a:bodyPr>
          <a:lstStyle/>
          <a:p>
            <a:pPr lvl="0" algn="ctr" defTabSz="914400">
              <a:lnSpc>
                <a:spcPts val="3960"/>
              </a:lnSpc>
            </a:pPr>
            <a:r>
              <a:rPr lang="zh-CN" sz="3600" spc="594">
                <a:solidFill>
                  <a:srgbClr val="737373"/>
                </a:solidFill>
                <a:latin typeface="Microsoft YaHei"/>
                <a:ea typeface="Microsoft YaHei"/>
              </a:rPr>
              <a:t>谢谢你来听我叨叨～</a:t>
            </a:r>
          </a:p>
        </p:txBody>
      </p:sp>
      <p:sp>
        <p:nvSpPr>
          <p:cNvPr id="4" name="TextBox 4"/>
          <p:cNvSpPr txBox="1"/>
          <p:nvPr/>
        </p:nvSpPr>
        <p:spPr>
          <a:xfrm rot="0" flipH="0" flipV="0">
            <a:off x="7918968" y="9063874"/>
            <a:ext cx="2330929" cy="353045"/>
          </a:xfrm>
          <a:prstGeom prst="rect">
            <a:avLst/>
          </a:prstGeom>
        </p:spPr>
        <p:txBody>
          <a:bodyPr lIns="0" tIns="0" rIns="0" bIns="0" anchor="t"/>
          <a:lstStyle/>
          <a:p>
            <a:pPr lvl="0" algn="l" defTabSz="914400">
              <a:lnSpc>
                <a:spcPts val="2960"/>
              </a:lnSpc>
            </a:pPr>
            <a:r>
              <a:rPr lang="zh-CN" sz="2115">
                <a:solidFill>
                  <a:srgbClr val="737373"/>
                </a:solidFill>
                <a:latin typeface="Microsoft YaHei"/>
                <a:ea typeface="Microsoft YaHei"/>
              </a:rPr>
              <a:t>花木</a:t>
            </a:r>
            <a:r>
              <a:rPr lang="en-US" sz="2115">
                <a:solidFill>
                  <a:srgbClr val="737373"/>
                </a:solidFill>
                <a:latin typeface="Microsoft YaHei"/>
                <a:ea typeface="Microsoft YaHei"/>
              </a:rPr>
              <a:t> 2022-11-03</a:t>
            </a:r>
          </a:p>
        </p:txBody>
      </p:sp>
      <p:pic>
        <p:nvPicPr>
          <p:cNvPr id="5" name="Picture 5"/>
          <p:cNvPicPr>
            <a:picLocks noChangeAspect="1"/>
          </p:cNvPicPr>
          <p:nvPr/>
        </p:nvPicPr>
        <p:blipFill>
          <a:blip r:embed="rId2"/>
          <a:srcRect l="25004" t="40037" r="25004" b="52869"/>
          <a:stretch/>
        </p:blipFill>
        <p:spPr>
          <a:xfrm>
            <a:off x="10049855" y="9224456"/>
            <a:ext cx="1420372" cy="31880"/>
          </a:xfrm>
          <a:prstGeom prst="rect">
            <a:avLst/>
          </a:prstGeom>
        </p:spPr>
      </p:pic>
      <p:pic>
        <p:nvPicPr>
          <p:cNvPr id="6" name="Picture 6"/>
          <p:cNvPicPr>
            <a:picLocks noChangeAspect="1"/>
          </p:cNvPicPr>
          <p:nvPr/>
        </p:nvPicPr>
        <p:blipFill>
          <a:blip r:embed="rId3"/>
          <a:srcRect l="25004" t="40037" r="25004" b="52869"/>
          <a:stretch/>
        </p:blipFill>
        <p:spPr>
          <a:xfrm>
            <a:off x="6817773" y="9224456"/>
            <a:ext cx="1420372" cy="31880"/>
          </a:xfrm>
          <a:prstGeom prst="rect">
            <a:avLst/>
          </a:prstGeom>
        </p:spPr>
      </p:pic>
      <p:pic>
        <p:nvPicPr>
          <p:cNvPr id="7" name="Picture 7"/>
          <p:cNvPicPr>
            <a:picLocks noChangeAspect="1"/>
          </p:cNvPicPr>
          <p:nvPr/>
        </p:nvPicPr>
        <p:blipFill>
          <a:blip r:embed="rId4"/>
          <a:srcRect l="24339" t="40923" r="22713" b="52599"/>
          <a:stretch/>
        </p:blipFill>
        <p:spPr>
          <a:xfrm>
            <a:off x="6632820" y="7214431"/>
            <a:ext cx="5062462" cy="97965"/>
          </a:xfrm>
          <a:prstGeom prst="rect">
            <a:avLst/>
          </a:prstGeom>
        </p:spPr>
      </p:pic>
      <p:grpSp>
        <p:nvGrpSpPr>
          <p:cNvPr id="8" name="Group 8"/>
          <p:cNvGrpSpPr/>
          <p:nvPr/>
        </p:nvGrpSpPr>
        <p:grpSpPr>
          <a:xfrm>
            <a:off x="6896660" y="373189"/>
            <a:ext cx="4649082" cy="4471662"/>
            <a:chOff x="0" y="0"/>
            <a:chExt cx="6198775" cy="5962216"/>
          </a:xfrm>
        </p:grpSpPr>
        <p:pic>
          <p:nvPicPr>
            <p:cNvPr id="9" name="Picture 9"/>
            <p:cNvPicPr>
              <a:picLocks noChangeAspect="1"/>
            </p:cNvPicPr>
            <p:nvPr/>
          </p:nvPicPr>
          <p:blipFill>
            <a:blip r:embed="rId5"/>
            <a:stretch/>
          </p:blipFill>
          <p:spPr>
            <a:xfrm>
              <a:off x="751440" y="1396344"/>
              <a:ext cx="4565872" cy="4565872"/>
            </a:xfrm>
            <a:prstGeom prst="rect">
              <a:avLst/>
            </a:prstGeom>
          </p:spPr>
        </p:pic>
        <p:pic>
          <p:nvPicPr>
            <p:cNvPr id="10" name="Picture 10"/>
            <p:cNvPicPr>
              <a:picLocks noChangeAspect="1"/>
            </p:cNvPicPr>
            <p:nvPr/>
          </p:nvPicPr>
          <p:blipFill>
            <a:blip r:embed="rId6">
              <a:alphaModFix amt="95000"/>
            </a:blip>
            <a:srcRect l="25135" r="21685" b="21829"/>
            <a:stretch/>
          </p:blipFill>
          <p:spPr>
            <a:xfrm>
              <a:off x="0" y="0"/>
              <a:ext cx="4056017" cy="5962216"/>
            </a:xfrm>
            <a:prstGeom prst="rect">
              <a:avLst/>
            </a:prstGeom>
          </p:spPr>
        </p:pic>
        <p:pic>
          <p:nvPicPr>
            <p:cNvPr id="11" name="Picture 11"/>
            <p:cNvPicPr>
              <a:picLocks noChangeAspect="1"/>
            </p:cNvPicPr>
            <p:nvPr/>
          </p:nvPicPr>
          <p:blipFill>
            <a:blip r:embed="rId7"/>
            <a:stretch/>
          </p:blipFill>
          <p:spPr>
            <a:xfrm>
              <a:off x="3521761" y="3285202"/>
              <a:ext cx="2677014" cy="267701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sp>
        <p:nvSpPr>
          <p:cNvPr id="2" name="TextBox 2"/>
          <p:cNvSpPr txBox="1"/>
          <p:nvPr/>
        </p:nvSpPr>
        <p:spPr>
          <a:xfrm rot="0" flipH="0" flipV="0">
            <a:off x="4475310" y="2090700"/>
            <a:ext cx="5936174" cy="706755"/>
          </a:xfrm>
          <a:prstGeom prst="rect">
            <a:avLst/>
          </a:prstGeom>
        </p:spPr>
        <p:txBody>
          <a:bodyPr lIns="0" tIns="0" rIns="0" bIns="0" anchor="t"/>
          <a:lstStyle/>
          <a:p>
            <a:pPr lvl="0" algn="l" defTabSz="914400">
              <a:lnSpc>
                <a:spcPts val="5040"/>
              </a:lnSpc>
            </a:pPr>
            <a:r>
              <a:rPr lang="zh-CN" sz="3600">
                <a:solidFill>
                  <a:srgbClr val="737373"/>
                </a:solidFill>
                <a:latin typeface="Hiragino Sans GB"/>
                <a:ea typeface="Hiragino Sans GB"/>
              </a:rPr>
              <a:t>没啥关系，但要列一下🐱</a:t>
            </a:r>
          </a:p>
        </p:txBody>
      </p:sp>
      <p:sp>
        <p:nvSpPr>
          <p:cNvPr id="3" name="TextBox 3"/>
          <p:cNvSpPr txBox="1"/>
          <p:nvPr/>
        </p:nvSpPr>
        <p:spPr>
          <a:xfrm rot="0" flipH="0" flipV="0">
            <a:off x="1938440" y="7894771"/>
            <a:ext cx="2990850" cy="1104900"/>
          </a:xfrm>
          <a:prstGeom prst="rect">
            <a:avLst/>
          </a:prstGeom>
        </p:spPr>
        <p:txBody>
          <a:bodyPr lIns="0" tIns="0" rIns="0" bIns="0" anchor="t">
            <a:spAutoFit/>
          </a:bodyPr>
          <a:lstStyle/>
          <a:p>
            <a:pPr marL="0" lvl="0" indent="0" algn="ctr" defTabSz="914400">
              <a:lnSpc>
                <a:spcPts val="2900"/>
              </a:lnSpc>
              <a:buNone/>
            </a:pPr>
            <a:r>
              <a:rPr lang="zh-CN" sz="2400" b="0" i="0" strike="noStrike" spc="0">
                <a:solidFill>
                  <a:srgbClr val="737373"/>
                </a:solidFill>
                <a:latin typeface="Hiragino Sans GB"/>
                <a:ea typeface="Hiragino Sans GB"/>
              </a:rPr>
              <a:t>1991年第一个网站的出现，标志着我们迈进了web1.0时代</a:t>
            </a:r>
          </a:p>
        </p:txBody>
      </p:sp>
      <p:sp>
        <p:nvSpPr>
          <p:cNvPr id="4" name="TextBox 4"/>
          <p:cNvSpPr txBox="1"/>
          <p:nvPr/>
        </p:nvSpPr>
        <p:spPr>
          <a:xfrm rot="0" flipH="0" flipV="0">
            <a:off x="5739095" y="7894771"/>
            <a:ext cx="2990850" cy="1841500"/>
          </a:xfrm>
          <a:prstGeom prst="rect">
            <a:avLst/>
          </a:prstGeom>
        </p:spPr>
        <p:txBody>
          <a:bodyPr lIns="0" tIns="0" rIns="0" bIns="0" anchor="t">
            <a:spAutoFit/>
          </a:bodyPr>
          <a:lstStyle/>
          <a:p>
            <a:pPr marL="0" lvl="0" indent="0" algn="ctr" defTabSz="914400">
              <a:lnSpc>
                <a:spcPts val="2900"/>
              </a:lnSpc>
              <a:buNone/>
            </a:pPr>
            <a:r>
              <a:rPr lang="zh-CN" sz="2400" b="0" i="0" strike="noStrike" spc="0">
                <a:solidFill>
                  <a:srgbClr val="737373"/>
                </a:solidFill>
                <a:latin typeface="Hiragino Sans GB"/>
                <a:ea typeface="Hiragino Sans GB"/>
              </a:rPr>
              <a:t>现在互联网公司一个独有的商业模式</a:t>
            </a:r>
          </a:p>
          <a:p>
            <a:pPr marL="0" lvl="0" indent="0" algn="ctr" defTabSz="914400">
              <a:lnSpc>
                <a:spcPts val="2900"/>
              </a:lnSpc>
              <a:buNone/>
            </a:pPr>
            <a:r>
              <a:rPr lang="zh-CN" sz="1600" b="0" i="0" strike="noStrike" spc="0">
                <a:solidFill>
                  <a:srgbClr val="737373"/>
                </a:solidFill>
                <a:latin typeface="Hiragino Sans GB"/>
                <a:ea typeface="Hiragino Sans GB"/>
              </a:rPr>
              <a:t>用免费、及其便宜的产品、服务来吸引用户，获取用户数据，通过推送广告盈利</a:t>
            </a:r>
          </a:p>
        </p:txBody>
      </p:sp>
      <p:sp>
        <p:nvSpPr>
          <p:cNvPr id="5" name="TextBox 5"/>
          <p:cNvSpPr txBox="1"/>
          <p:nvPr/>
        </p:nvSpPr>
        <p:spPr>
          <a:xfrm rot="0" flipH="0" flipV="0">
            <a:off x="9615464" y="7894771"/>
            <a:ext cx="2990850" cy="368300"/>
          </a:xfrm>
          <a:prstGeom prst="rect">
            <a:avLst/>
          </a:prstGeom>
        </p:spPr>
        <p:txBody>
          <a:bodyPr lIns="0" tIns="0" rIns="0" bIns="0" anchor="t">
            <a:spAutoFit/>
          </a:bodyPr>
          <a:lstStyle/>
          <a:p>
            <a:pPr lvl="0" algn="ctr" defTabSz="914400">
              <a:lnSpc>
                <a:spcPts val="2940"/>
              </a:lnSpc>
            </a:pPr>
            <a:r>
              <a:rPr lang="zh-CN" sz="2400">
                <a:solidFill>
                  <a:srgbClr val="737373"/>
                </a:solidFill>
                <a:latin typeface="Hiragino Sans GB"/>
                <a:ea typeface="Hiragino Sans GB"/>
              </a:rPr>
              <a:t>终于进入主题啦～</a:t>
            </a:r>
          </a:p>
        </p:txBody>
      </p:sp>
      <p:pic>
        <p:nvPicPr>
          <p:cNvPr id="9" name="Picture 9"/>
          <p:cNvPicPr>
            <a:picLocks noChangeAspect="1"/>
          </p:cNvPicPr>
          <p:nvPr/>
        </p:nvPicPr>
        <p:blipFill>
          <a:blip r:embed="rId3"/>
          <a:srcRect l="18518" t="18518" r="44673" b="18750"/>
          <a:stretch/>
        </p:blipFill>
        <p:spPr>
          <a:xfrm rot="0" flipH="0" flipV="0">
            <a:off x="13875941" y="485832"/>
            <a:ext cx="5136751" cy="8754397"/>
          </a:xfrm>
          <a:prstGeom prst="rect">
            <a:avLst/>
          </a:prstGeom>
        </p:spPr>
      </p:pic>
      <p:pic>
        <p:nvPicPr>
          <p:cNvPr id="10" name=""/>
          <p:cNvPicPr>
            <a:picLocks noChangeAspect="1"/>
          </p:cNvPicPr>
          <p:nvPr/>
        </p:nvPicPr>
        <p:blipFill>
          <a:blip r:embed="rId4"/>
          <a:stretch/>
        </p:blipFill>
        <p:spPr>
          <a:xfrm rot="0" flipH="0" flipV="0">
            <a:off x="1754299" y="3231162"/>
            <a:ext cx="10960442" cy="43248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1000" fill="hold"/>
                                        <p:tgtEl>
                                          <p:spTgt spid="3"/>
                                        </p:tgtEl>
                                        <p:attrNameLst>
                                          <p:attrName>ppt_w</p:attrName>
                                        </p:attrNameLst>
                                      </p:cBhvr>
                                      <p:tavLst>
                                        <p:tav tm="0" fmla="">
                                          <p:val>
                                            <p:strVal val="#ppt_w*0.70"/>
                                          </p:val>
                                        </p:tav>
                                        <p:tav tm="100000" fmla="">
                                          <p:val>
                                            <p:strVal val="#ppt_w"/>
                                          </p:val>
                                        </p:tav>
                                      </p:tavLst>
                                    </p:anim>
                                    <p:anim calcmode="lin" valueType="num">
                                      <p:cBhvr>
                                        <p:cTn dur="1000" fill="hold"/>
                                        <p:tgtEl>
                                          <p:spTgt spid="3"/>
                                        </p:tgtEl>
                                        <p:attrNameLst>
                                          <p:attrName>ppt_h</p:attrName>
                                        </p:attrNameLst>
                                      </p:cBhvr>
                                      <p:tavLst>
                                        <p:tav tm="0" fmla="">
                                          <p:val>
                                            <p:strVal val="#ppt_h"/>
                                          </p:val>
                                        </p:tav>
                                        <p:tav tm="100000" fmla="">
                                          <p:val>
                                            <p:strVal val="#ppt_h"/>
                                          </p:val>
                                        </p:tav>
                                      </p:tavLst>
                                    </p:anim>
                                    <p:animEffect transition="in" filter="fade">
                                      <p:cBhvr>
                                        <p:cTn dur="1000"/>
                                        <p:tgtEl>
                                          <p:spTgt spid="3"/>
                                        </p:tgtEl>
                                      </p:cBhvr>
                                    </p:animEffect>
                                  </p:childTnLst>
                                </p:cTn>
                              </p:par>
                            </p:childTnLst>
                          </p:cTn>
                        </p:par>
                      </p:childTnLst>
                    </p:cTn>
                  </p:par>
                  <p:par>
                    <p:cTn id="6" fill="hold">
                      <p:stCondLst>
                        <p:cond delay="indefinite"/>
                      </p:stCondLst>
                      <p:childTnLst>
                        <p:par>
                          <p:cTn id="7" fill="hold">
                            <p:stCondLst>
                              <p:cond delay="0"/>
                            </p:stCondLst>
                            <p:childTnLst>
                              <p:par>
                                <p:cTn id="8" presetID="55"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p:cTn dur="1000" fill="hold"/>
                                        <p:tgtEl>
                                          <p:spTgt spid="4"/>
                                        </p:tgtEl>
                                        <p:attrNameLst>
                                          <p:attrName>ppt_w</p:attrName>
                                        </p:attrNameLst>
                                      </p:cBhvr>
                                      <p:tavLst>
                                        <p:tav tm="0" fmla="">
                                          <p:val>
                                            <p:strVal val="#ppt_w*0.70"/>
                                          </p:val>
                                        </p:tav>
                                        <p:tav tm="100000" fmla="">
                                          <p:val>
                                            <p:strVal val="#ppt_w"/>
                                          </p:val>
                                        </p:tav>
                                      </p:tavLst>
                                    </p:anim>
                                    <p:anim calcmode="lin" valueType="num">
                                      <p:cBhvr>
                                        <p:cTn dur="1000" fill="hold"/>
                                        <p:tgtEl>
                                          <p:spTgt spid="4"/>
                                        </p:tgtEl>
                                        <p:attrNameLst>
                                          <p:attrName>ppt_h</p:attrName>
                                        </p:attrNameLst>
                                      </p:cBhvr>
                                      <p:tavLst>
                                        <p:tav tm="0" fmla="">
                                          <p:val>
                                            <p:strVal val="#ppt_h"/>
                                          </p:val>
                                        </p:tav>
                                        <p:tav tm="100000" fmla="">
                                          <p:val>
                                            <p:strVal val="#ppt_h"/>
                                          </p:val>
                                        </p:tav>
                                      </p:tavLst>
                                    </p:anim>
                                    <p:animEffect transition="in" filter="fade">
                                      <p:cBhvr>
                                        <p:cTn dur="10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1000" fill="hold"/>
                                        <p:tgtEl>
                                          <p:spTgt spid="5"/>
                                        </p:tgtEl>
                                        <p:attrNameLst>
                                          <p:attrName>ppt_w</p:attrName>
                                        </p:attrNameLst>
                                      </p:cBhvr>
                                      <p:tavLst>
                                        <p:tav tm="0" fmla="">
                                          <p:val>
                                            <p:strVal val="#ppt_w*0.70"/>
                                          </p:val>
                                        </p:tav>
                                        <p:tav tm="100000" fmla="">
                                          <p:val>
                                            <p:strVal val="#ppt_w"/>
                                          </p:val>
                                        </p:tav>
                                      </p:tavLst>
                                    </p:anim>
                                    <p:anim calcmode="lin" valueType="num">
                                      <p:cBhvr>
                                        <p:cTn dur="1000" fill="hold"/>
                                        <p:tgtEl>
                                          <p:spTgt spid="5"/>
                                        </p:tgtEl>
                                        <p:attrNameLst>
                                          <p:attrName>ppt_h</p:attrName>
                                        </p:attrNameLst>
                                      </p:cBhvr>
                                      <p:tavLst>
                                        <p:tav tm="0" fmla="">
                                          <p:val>
                                            <p:strVal val="#ppt_h"/>
                                          </p:val>
                                        </p:tav>
                                        <p:tav tm="100000" fmla="">
                                          <p:val>
                                            <p:strVal val="#ppt_h"/>
                                          </p:val>
                                        </p:tav>
                                      </p:tavLst>
                                    </p:anim>
                                    <p:animEffect transition="in" filter="fade">
                                      <p:cBhvr>
                                        <p:cTn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sp>
        <p:nvSpPr>
          <p:cNvPr id="2" name="TextBox 2"/>
          <p:cNvSpPr txBox="1"/>
          <p:nvPr/>
        </p:nvSpPr>
        <p:spPr>
          <a:xfrm rot="0" flipH="0" flipV="0">
            <a:off x="7834444" y="2115744"/>
            <a:ext cx="7543800" cy="1422400"/>
          </a:xfrm>
          <a:prstGeom prst="rect">
            <a:avLst/>
          </a:prstGeom>
        </p:spPr>
        <p:txBody>
          <a:bodyPr lIns="0" tIns="0" rIns="0" bIns="0" anchor="t">
            <a:spAutoFit/>
          </a:bodyPr>
          <a:lstStyle/>
          <a:p>
            <a:pPr lvl="0" algn="l" defTabSz="914400">
              <a:lnSpc>
                <a:spcPts val="11200"/>
              </a:lnSpc>
            </a:pPr>
            <a:r>
              <a:rPr lang="zh-CN" sz="4000">
                <a:solidFill>
                  <a:srgbClr val="737373"/>
                </a:solidFill>
                <a:latin typeface="Hiragino Sans GB"/>
                <a:ea typeface="Hiragino Sans GB"/>
              </a:rPr>
              <a:t>先上个</a:t>
            </a:r>
            <a:r>
              <a:rPr lang="zh-CN" sz="8000">
                <a:solidFill>
                  <a:srgbClr val="737373"/>
                </a:solidFill>
                <a:latin typeface="Hiragino Sans GB"/>
                <a:ea typeface="Hiragino Sans GB"/>
              </a:rPr>
              <a:t>目录</a:t>
            </a:r>
          </a:p>
        </p:txBody>
      </p:sp>
      <p:sp>
        <p:nvSpPr>
          <p:cNvPr id="3" name="TextBox 3"/>
          <p:cNvSpPr txBox="1"/>
          <p:nvPr/>
        </p:nvSpPr>
        <p:spPr>
          <a:xfrm>
            <a:off x="2749811" y="4669159"/>
            <a:ext cx="1485900" cy="1155700"/>
          </a:xfrm>
          <a:prstGeom prst="rect">
            <a:avLst/>
          </a:prstGeom>
        </p:spPr>
        <p:txBody>
          <a:bodyPr wrap="square" lIns="0" tIns="0" rIns="0" bIns="0" anchor="t">
            <a:spAutoFit/>
          </a:bodyPr>
          <a:lstStyle/>
          <a:p>
            <a:pPr algn="l">
              <a:lnSpc>
                <a:spcPts val="8960"/>
              </a:lnSpc>
            </a:pPr>
            <a:r>
              <a:rPr lang="en-US" sz="6400" spc="697">
                <a:solidFill>
                  <a:srgbClr val="737373"/>
                </a:solidFill>
                <a:latin typeface="Hiragino Sans GB"/>
                <a:ea typeface="Hiragino Sans GB"/>
              </a:rPr>
              <a:t>01</a:t>
            </a:r>
          </a:p>
        </p:txBody>
      </p:sp>
      <p:sp>
        <p:nvSpPr>
          <p:cNvPr id="4" name="TextBox 4"/>
          <p:cNvSpPr txBox="1"/>
          <p:nvPr/>
        </p:nvSpPr>
        <p:spPr>
          <a:xfrm rot="0" flipH="0" flipV="0">
            <a:off x="10045962" y="4669159"/>
            <a:ext cx="1771650" cy="1098550"/>
          </a:xfrm>
          <a:prstGeom prst="rect">
            <a:avLst/>
          </a:prstGeom>
        </p:spPr>
        <p:txBody>
          <a:bodyPr lIns="0" tIns="0" rIns="0" bIns="0" anchor="t">
            <a:spAutoFit/>
          </a:bodyPr>
          <a:lstStyle/>
          <a:p>
            <a:pPr algn="l">
              <a:lnSpc>
                <a:spcPts val="8960"/>
              </a:lnSpc>
            </a:pPr>
            <a:r>
              <a:rPr lang="en-US" sz="6400" spc="281">
                <a:solidFill>
                  <a:srgbClr val="737373"/>
                </a:solidFill>
                <a:latin typeface="Hiragino Sans GB"/>
                <a:ea typeface="Hiragino Sans GB"/>
              </a:rPr>
              <a:t>02</a:t>
            </a:r>
          </a:p>
        </p:txBody>
      </p:sp>
      <p:sp>
        <p:nvSpPr>
          <p:cNvPr id="5" name="TextBox 5"/>
          <p:cNvSpPr txBox="1"/>
          <p:nvPr/>
        </p:nvSpPr>
        <p:spPr>
          <a:xfrm rot="0" flipH="0" flipV="0">
            <a:off x="2749812" y="5996333"/>
            <a:ext cx="1663700" cy="1098550"/>
          </a:xfrm>
          <a:prstGeom prst="rect">
            <a:avLst/>
          </a:prstGeom>
        </p:spPr>
        <p:txBody>
          <a:bodyPr lIns="0" tIns="0" rIns="0" bIns="0" anchor="t">
            <a:spAutoFit/>
          </a:bodyPr>
          <a:lstStyle/>
          <a:p>
            <a:pPr algn="l">
              <a:lnSpc>
                <a:spcPts val="8960"/>
              </a:lnSpc>
            </a:pPr>
            <a:r>
              <a:rPr lang="en-US" sz="6400" spc="300">
                <a:solidFill>
                  <a:srgbClr val="737373"/>
                </a:solidFill>
                <a:latin typeface="Hiragino Sans GB"/>
                <a:ea typeface="Hiragino Sans GB"/>
              </a:rPr>
              <a:t>03</a:t>
            </a:r>
          </a:p>
        </p:txBody>
      </p:sp>
      <p:sp>
        <p:nvSpPr>
          <p:cNvPr id="6" name="TextBox 6"/>
          <p:cNvSpPr txBox="1"/>
          <p:nvPr/>
        </p:nvSpPr>
        <p:spPr>
          <a:xfrm>
            <a:off x="10045961" y="5996333"/>
            <a:ext cx="1397000" cy="1155700"/>
          </a:xfrm>
          <a:prstGeom prst="rect">
            <a:avLst/>
          </a:prstGeom>
        </p:spPr>
        <p:txBody>
          <a:bodyPr wrap="square" lIns="0" tIns="0" rIns="0" bIns="0" anchor="t">
            <a:spAutoFit/>
          </a:bodyPr>
          <a:lstStyle/>
          <a:p>
            <a:pPr algn="l">
              <a:lnSpc>
                <a:spcPts val="8960"/>
              </a:lnSpc>
            </a:pPr>
            <a:r>
              <a:rPr lang="en-US" sz="6400" spc="307">
                <a:solidFill>
                  <a:srgbClr val="737373"/>
                </a:solidFill>
                <a:latin typeface="Hiragino Sans GB"/>
                <a:ea typeface="Hiragino Sans GB"/>
              </a:rPr>
              <a:t>04</a:t>
            </a:r>
          </a:p>
        </p:txBody>
      </p:sp>
      <p:sp>
        <p:nvSpPr>
          <p:cNvPr id="7" name="TextBox 7"/>
          <p:cNvSpPr txBox="1"/>
          <p:nvPr/>
        </p:nvSpPr>
        <p:spPr>
          <a:xfrm>
            <a:off x="2749812" y="7263979"/>
            <a:ext cx="1485900" cy="1155700"/>
          </a:xfrm>
          <a:prstGeom prst="rect">
            <a:avLst/>
          </a:prstGeom>
        </p:spPr>
        <p:txBody>
          <a:bodyPr wrap="square" lIns="0" tIns="0" rIns="0" bIns="0" anchor="t">
            <a:spAutoFit/>
          </a:bodyPr>
          <a:lstStyle/>
          <a:p>
            <a:pPr algn="l">
              <a:lnSpc>
                <a:spcPts val="8960"/>
              </a:lnSpc>
            </a:pPr>
            <a:r>
              <a:rPr lang="en-US" sz="6400" spc="377">
                <a:solidFill>
                  <a:srgbClr val="737373"/>
                </a:solidFill>
                <a:latin typeface="Hiragino Sans GB"/>
                <a:ea typeface="Hiragino Sans GB"/>
              </a:rPr>
              <a:t>05</a:t>
            </a:r>
          </a:p>
        </p:txBody>
      </p:sp>
      <p:sp>
        <p:nvSpPr>
          <p:cNvPr id="9" name="TextBox 9"/>
          <p:cNvSpPr txBox="1"/>
          <p:nvPr/>
        </p:nvSpPr>
        <p:spPr>
          <a:xfrm rot="0" flipH="0" flipV="0">
            <a:off x="4229892" y="4994279"/>
            <a:ext cx="4271567" cy="635000"/>
          </a:xfrm>
          <a:prstGeom prst="rect">
            <a:avLst/>
          </a:prstGeom>
        </p:spPr>
        <p:txBody>
          <a:bodyPr lIns="0" tIns="0" rIns="0" bIns="0" anchor="t">
            <a:spAutoFit/>
          </a:bodyPr>
          <a:lstStyle/>
          <a:p>
            <a:pPr lvl="0" algn="l" defTabSz="914400">
              <a:lnSpc>
                <a:spcPts val="5040"/>
              </a:lnSpc>
            </a:pPr>
            <a:r>
              <a:rPr lang="en-US" sz="3600">
                <a:solidFill>
                  <a:srgbClr val="737373"/>
                </a:solidFill>
                <a:latin typeface="Hiragino Sans GB"/>
                <a:ea typeface="Hiragino Sans GB"/>
              </a:rPr>
              <a:t>Web3.0</a:t>
            </a:r>
            <a:r>
              <a:rPr lang="zh-CN" sz="3600">
                <a:solidFill>
                  <a:srgbClr val="737373"/>
                </a:solidFill>
                <a:latin typeface="Hiragino Sans GB"/>
                <a:ea typeface="Hiragino Sans GB"/>
              </a:rPr>
              <a:t>是啥玩意？</a:t>
            </a:r>
          </a:p>
        </p:txBody>
      </p:sp>
      <p:sp>
        <p:nvSpPr>
          <p:cNvPr id="10" name="TextBox 10"/>
          <p:cNvSpPr txBox="1"/>
          <p:nvPr/>
        </p:nvSpPr>
        <p:spPr>
          <a:xfrm>
            <a:off x="4229892" y="6302085"/>
            <a:ext cx="4362450" cy="590739"/>
          </a:xfrm>
          <a:prstGeom prst="rect">
            <a:avLst/>
          </a:prstGeom>
        </p:spPr>
        <p:txBody>
          <a:bodyPr lIns="0" tIns="0" rIns="0" bIns="0" anchor="t"/>
          <a:lstStyle/>
          <a:p>
            <a:pPr lvl="0" algn="l" defTabSz="914400">
              <a:lnSpc>
                <a:spcPts val="5040"/>
              </a:lnSpc>
            </a:pPr>
            <a:r>
              <a:rPr lang="zh-CN" sz="3600">
                <a:solidFill>
                  <a:srgbClr val="737373"/>
                </a:solidFill>
                <a:latin typeface="Hiragino Sans GB"/>
                <a:ea typeface="Hiragino Sans GB"/>
              </a:rPr>
              <a:t>架构视角探探</a:t>
            </a:r>
          </a:p>
        </p:txBody>
      </p:sp>
      <p:sp>
        <p:nvSpPr>
          <p:cNvPr id="11" name="TextBox 11"/>
          <p:cNvSpPr txBox="1"/>
          <p:nvPr/>
        </p:nvSpPr>
        <p:spPr>
          <a:xfrm>
            <a:off x="11440317" y="4994279"/>
            <a:ext cx="4343400" cy="635000"/>
          </a:xfrm>
          <a:prstGeom prst="rect">
            <a:avLst/>
          </a:prstGeom>
        </p:spPr>
        <p:txBody>
          <a:bodyPr lIns="0" tIns="0" rIns="0" bIns="0" anchor="t">
            <a:spAutoFit/>
          </a:bodyPr>
          <a:lstStyle/>
          <a:p>
            <a:pPr lvl="0" algn="l" defTabSz="914400">
              <a:lnSpc>
                <a:spcPts val="5040"/>
              </a:lnSpc>
            </a:pPr>
            <a:r>
              <a:rPr lang="zh-CN" sz="3600">
                <a:solidFill>
                  <a:srgbClr val="737373"/>
                </a:solidFill>
                <a:latin typeface="Hiragino Sans GB"/>
                <a:ea typeface="Hiragino Sans GB"/>
              </a:rPr>
              <a:t>叨叨</a:t>
            </a:r>
            <a:r>
              <a:rPr lang="en-US" sz="3600">
                <a:solidFill>
                  <a:srgbClr val="737373"/>
                </a:solidFill>
                <a:latin typeface="Hiragino Sans GB"/>
                <a:ea typeface="Hiragino Sans GB"/>
              </a:rPr>
              <a:t>Web3</a:t>
            </a:r>
            <a:r>
              <a:rPr lang="zh-CN" sz="3600">
                <a:solidFill>
                  <a:srgbClr val="737373"/>
                </a:solidFill>
                <a:latin typeface="Hiragino Sans GB"/>
                <a:ea typeface="Hiragino Sans GB"/>
              </a:rPr>
              <a:t>滴生态～</a:t>
            </a:r>
          </a:p>
        </p:txBody>
      </p:sp>
      <p:sp>
        <p:nvSpPr>
          <p:cNvPr id="12" name="TextBox 12"/>
          <p:cNvSpPr txBox="1"/>
          <p:nvPr/>
        </p:nvSpPr>
        <p:spPr>
          <a:xfrm rot="0">
            <a:off x="11440317" y="6302085"/>
            <a:ext cx="4343400" cy="590739"/>
          </a:xfrm>
          <a:prstGeom prst="rect">
            <a:avLst/>
          </a:prstGeom>
        </p:spPr>
        <p:txBody>
          <a:bodyPr lIns="0" tIns="0" rIns="0" bIns="0" anchor="t"/>
          <a:lstStyle/>
          <a:p>
            <a:pPr lvl="0" algn="l" defTabSz="914400">
              <a:lnSpc>
                <a:spcPts val="5040"/>
              </a:lnSpc>
            </a:pPr>
            <a:r>
              <a:rPr lang="zh-CN" sz="3600">
                <a:solidFill>
                  <a:srgbClr val="737373"/>
                </a:solidFill>
                <a:latin typeface="Hiragino Sans GB"/>
                <a:ea typeface="Hiragino Sans GB"/>
              </a:rPr>
              <a:t>几分钟上手智能合约</a:t>
            </a:r>
          </a:p>
        </p:txBody>
      </p:sp>
      <p:sp>
        <p:nvSpPr>
          <p:cNvPr id="13" name="TextBox 13"/>
          <p:cNvSpPr txBox="1"/>
          <p:nvPr/>
        </p:nvSpPr>
        <p:spPr>
          <a:xfrm rot="0" flipH="0" flipV="0">
            <a:off x="4229892" y="7566874"/>
            <a:ext cx="5383958" cy="590739"/>
          </a:xfrm>
          <a:prstGeom prst="rect">
            <a:avLst/>
          </a:prstGeom>
        </p:spPr>
        <p:txBody>
          <a:bodyPr lIns="0" tIns="0" rIns="0" bIns="0" anchor="t"/>
          <a:lstStyle/>
          <a:p>
            <a:pPr lvl="0" algn="l" defTabSz="914400">
              <a:lnSpc>
                <a:spcPts val="5040"/>
              </a:lnSpc>
            </a:pPr>
            <a:r>
              <a:rPr lang="zh-CN" sz="3600">
                <a:solidFill>
                  <a:srgbClr val="737373"/>
                </a:solidFill>
                <a:latin typeface="Hiragino Sans GB"/>
                <a:ea typeface="Hiragino Sans GB"/>
              </a:rPr>
              <a:t>“不可外传”的公开资料</a:t>
            </a:r>
          </a:p>
        </p:txBody>
      </p:sp>
      <p:pic>
        <p:nvPicPr>
          <p:cNvPr id="14" name="Picture 14"/>
          <p:cNvPicPr>
            <a:picLocks noChangeAspect="1"/>
          </p:cNvPicPr>
          <p:nvPr/>
        </p:nvPicPr>
        <p:blipFill>
          <a:blip r:embed="rId2"/>
          <a:srcRect l="1269" t="39222" b="54527"/>
          <a:stretch/>
        </p:blipFill>
        <p:spPr>
          <a:xfrm>
            <a:off x="2749812" y="3971385"/>
            <a:ext cx="12866158" cy="128837"/>
          </a:xfrm>
          <a:prstGeom prst="rect">
            <a:avLst/>
          </a:prstGeom>
        </p:spPr>
      </p:pic>
      <p:grpSp>
        <p:nvGrpSpPr>
          <p:cNvPr id="15" name="Group 15"/>
          <p:cNvGrpSpPr/>
          <p:nvPr/>
        </p:nvGrpSpPr>
        <p:grpSpPr>
          <a:xfrm>
            <a:off x="5361781" y="1378372"/>
            <a:ext cx="2190974" cy="2213986"/>
            <a:chOff x="362939" y="-72285"/>
            <a:chExt cx="2921299" cy="2951982"/>
          </a:xfrm>
        </p:grpSpPr>
        <p:pic>
          <p:nvPicPr>
            <p:cNvPr id="16" name="Picture 16"/>
            <p:cNvPicPr>
              <a:picLocks noChangeAspect="1"/>
            </p:cNvPicPr>
            <p:nvPr/>
          </p:nvPicPr>
          <p:blipFill>
            <a:blip r:embed="rId3"/>
            <a:stretch/>
          </p:blipFill>
          <p:spPr>
            <a:xfrm>
              <a:off x="362939" y="674422"/>
              <a:ext cx="2205275" cy="2205275"/>
            </a:xfrm>
            <a:prstGeom prst="rect">
              <a:avLst/>
            </a:prstGeom>
          </p:spPr>
        </p:pic>
        <p:pic>
          <p:nvPicPr>
            <p:cNvPr id="17" name="Picture 17"/>
            <p:cNvPicPr>
              <a:picLocks noChangeAspect="1"/>
            </p:cNvPicPr>
            <p:nvPr/>
          </p:nvPicPr>
          <p:blipFill>
            <a:blip r:embed="rId4">
              <a:alphaModFix amt="95000"/>
            </a:blip>
            <a:srcRect l="25135" r="21685" b="21829"/>
            <a:stretch/>
          </p:blipFill>
          <p:spPr>
            <a:xfrm rot="0">
              <a:off x="1325218" y="-72285"/>
              <a:ext cx="1959020" cy="287969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par>
                                <p:cTn id="6"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par>
                                <p:cTn id="10"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par>
                                <p:cTn id="14"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par>
                                <p:cTn id="18"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par>
                                <p:cTn id="22"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sp>
        <p:nvSpPr>
          <p:cNvPr id="2" name="TextBox 2"/>
          <p:cNvSpPr txBox="1"/>
          <p:nvPr/>
        </p:nvSpPr>
        <p:spPr>
          <a:xfrm rot="0" flipH="0" flipV="0">
            <a:off x="5232454" y="3862035"/>
            <a:ext cx="8167077" cy="3314700"/>
          </a:xfrm>
          <a:prstGeom prst="rect">
            <a:avLst/>
          </a:prstGeom>
        </p:spPr>
        <p:txBody>
          <a:bodyPr lIns="0" tIns="0" rIns="0" bIns="0" anchor="t">
            <a:spAutoFit/>
          </a:bodyPr>
          <a:lstStyle/>
          <a:p>
            <a:pPr lvl="0" algn="l" defTabSz="914400">
              <a:lnSpc>
                <a:spcPts val="2940"/>
              </a:lnSpc>
            </a:pPr>
            <a:r>
              <a:rPr lang="en-US" sz="2400">
                <a:solidFill>
                  <a:srgbClr val="737373"/>
                </a:solidFill>
                <a:latin typeface="Hiragino Sans GB"/>
                <a:ea typeface="Hiragino Sans GB"/>
              </a:rPr>
              <a:t>      </a:t>
            </a:r>
            <a:r>
              <a:rPr lang="zh-CN" sz="2400">
                <a:solidFill>
                  <a:srgbClr val="737373"/>
                </a:solidFill>
                <a:latin typeface="Hiragino Sans GB"/>
                <a:ea typeface="Hiragino Sans GB"/>
              </a:rPr>
              <a:t>最新</a:t>
            </a:r>
            <a:r>
              <a:rPr lang="en-US" sz="2400">
                <a:solidFill>
                  <a:srgbClr val="737373"/>
                </a:solidFill>
                <a:latin typeface="Hiragino Sans GB"/>
                <a:ea typeface="Hiragino Sans GB"/>
              </a:rPr>
              <a:t>web3.0</a:t>
            </a:r>
            <a:r>
              <a:rPr lang="zh-CN" sz="2400">
                <a:solidFill>
                  <a:srgbClr val="737373"/>
                </a:solidFill>
                <a:latin typeface="Hiragino Sans GB"/>
                <a:ea typeface="Hiragino Sans GB"/>
              </a:rPr>
              <a:t>是以区块链为底层的架构逻辑，衍生出的一套和现实隔离的经济体系，生态系统。它不需要中央管理者，而是通过自己的激励机制进行维护，甚至升级</a:t>
            </a:r>
          </a:p>
          <a:p>
            <a:pPr lvl="0" algn="l" defTabSz="914400">
              <a:lnSpc>
                <a:spcPts val="2940"/>
              </a:lnSpc>
            </a:pPr>
            <a:endParaRPr lang="zh-CN" sz="2400">
              <a:solidFill>
                <a:srgbClr val="737373"/>
              </a:solidFill>
              <a:latin typeface="Hiragino Sans GB"/>
              <a:ea typeface="Hiragino Sans GB"/>
            </a:endParaRPr>
          </a:p>
          <a:p>
            <a:pPr lvl="0" algn="l" defTabSz="914400">
              <a:lnSpc>
                <a:spcPts val="2940"/>
              </a:lnSpc>
            </a:pPr>
            <a:r>
              <a:rPr lang="en-US" sz="2400">
                <a:solidFill>
                  <a:srgbClr val="737373"/>
                </a:solidFill>
                <a:latin typeface="Hiragino Sans GB"/>
                <a:ea typeface="Hiragino Sans GB"/>
              </a:rPr>
              <a:t>      </a:t>
            </a:r>
            <a:r>
              <a:rPr lang="zh-CN" sz="2400">
                <a:solidFill>
                  <a:srgbClr val="737373"/>
                </a:solidFill>
                <a:latin typeface="Hiragino Sans GB"/>
                <a:ea typeface="Hiragino Sans GB"/>
              </a:rPr>
              <a:t>它有自己的货币</a:t>
            </a:r>
            <a:r>
              <a:rPr lang="en-US" sz="2400">
                <a:solidFill>
                  <a:srgbClr val="737373"/>
                </a:solidFill>
                <a:latin typeface="Hiragino Sans GB"/>
                <a:ea typeface="Hiragino Sans GB"/>
              </a:rPr>
              <a:t>(</a:t>
            </a:r>
            <a:r>
              <a:rPr lang="zh-CN" sz="2400">
                <a:solidFill>
                  <a:srgbClr val="737373"/>
                </a:solidFill>
                <a:latin typeface="Hiragino Sans GB"/>
                <a:ea typeface="Hiragino Sans GB"/>
              </a:rPr>
              <a:t>加密货币</a:t>
            </a:r>
            <a:r>
              <a:rPr lang="en-US" sz="2400">
                <a:solidFill>
                  <a:srgbClr val="737373"/>
                </a:solidFill>
                <a:latin typeface="Hiragino Sans GB"/>
                <a:ea typeface="Hiragino Sans GB"/>
              </a:rPr>
              <a:t>)</a:t>
            </a:r>
            <a:r>
              <a:rPr lang="zh-CN" sz="2400">
                <a:solidFill>
                  <a:srgbClr val="737373"/>
                </a:solidFill>
                <a:latin typeface="Hiragino Sans GB"/>
                <a:ea typeface="Hiragino Sans GB"/>
              </a:rPr>
              <a:t>，自己的组织形式</a:t>
            </a:r>
            <a:r>
              <a:rPr lang="en-US" sz="2400">
                <a:solidFill>
                  <a:srgbClr val="737373"/>
                </a:solidFill>
                <a:latin typeface="Hiragino Sans GB"/>
                <a:ea typeface="Hiragino Sans GB"/>
              </a:rPr>
              <a:t>(DAO)</a:t>
            </a:r>
            <a:r>
              <a:rPr lang="zh-CN" sz="2400">
                <a:solidFill>
                  <a:srgbClr val="737373"/>
                </a:solidFill>
                <a:latin typeface="Hiragino Sans GB"/>
                <a:ea typeface="Hiragino Sans GB"/>
              </a:rPr>
              <a:t>，自己的服务模式</a:t>
            </a:r>
            <a:r>
              <a:rPr lang="en-US" sz="2400">
                <a:solidFill>
                  <a:srgbClr val="737373"/>
                </a:solidFill>
                <a:latin typeface="Hiragino Sans GB"/>
                <a:ea typeface="Hiragino Sans GB"/>
              </a:rPr>
              <a:t>(</a:t>
            </a:r>
            <a:r>
              <a:rPr lang="zh-CN" sz="2400">
                <a:solidFill>
                  <a:srgbClr val="737373"/>
                </a:solidFill>
                <a:latin typeface="Hiragino Sans GB"/>
                <a:ea typeface="Hiragino Sans GB"/>
              </a:rPr>
              <a:t>智能合约</a:t>
            </a:r>
            <a:r>
              <a:rPr lang="en-US" sz="2400">
                <a:solidFill>
                  <a:srgbClr val="737373"/>
                </a:solidFill>
                <a:latin typeface="Hiragino Sans GB"/>
                <a:ea typeface="Hiragino Sans GB"/>
              </a:rPr>
              <a:t>)</a:t>
            </a:r>
            <a:r>
              <a:rPr lang="zh-CN" sz="2400">
                <a:solidFill>
                  <a:srgbClr val="737373"/>
                </a:solidFill>
                <a:latin typeface="Hiragino Sans GB"/>
                <a:ea typeface="Hiragino Sans GB"/>
              </a:rPr>
              <a:t>等等</a:t>
            </a:r>
          </a:p>
          <a:p>
            <a:pPr lvl="0" algn="l" defTabSz="914400">
              <a:lnSpc>
                <a:spcPts val="2940"/>
              </a:lnSpc>
            </a:pPr>
            <a:endParaRPr lang="zh-CN" sz="2400">
              <a:solidFill>
                <a:srgbClr val="737373"/>
              </a:solidFill>
              <a:latin typeface="Hiragino Sans GB"/>
              <a:ea typeface="Hiragino Sans GB"/>
            </a:endParaRPr>
          </a:p>
          <a:p>
            <a:pPr lvl="0" algn="l" defTabSz="914400">
              <a:lnSpc>
                <a:spcPts val="2940"/>
              </a:lnSpc>
            </a:pPr>
            <a:r>
              <a:rPr lang="en-US" sz="2400">
                <a:solidFill>
                  <a:srgbClr val="737373"/>
                </a:solidFill>
                <a:latin typeface="Hiragino Sans GB"/>
                <a:ea typeface="Hiragino Sans GB"/>
              </a:rPr>
              <a:t>       </a:t>
            </a:r>
            <a:r>
              <a:rPr lang="zh-CN" sz="2400">
                <a:solidFill>
                  <a:srgbClr val="737373"/>
                </a:solidFill>
                <a:latin typeface="Hiragino Sans GB"/>
                <a:ea typeface="Hiragino Sans GB"/>
              </a:rPr>
              <a:t>简言之，</a:t>
            </a:r>
            <a:r>
              <a:rPr lang="en-US" sz="2400">
                <a:solidFill>
                  <a:srgbClr val="737373"/>
                </a:solidFill>
                <a:latin typeface="Hiragino Sans GB"/>
                <a:ea typeface="Hiragino Sans GB"/>
              </a:rPr>
              <a:t>web3.0</a:t>
            </a:r>
            <a:r>
              <a:rPr lang="zh-CN" sz="2400">
                <a:solidFill>
                  <a:srgbClr val="737373"/>
                </a:solidFill>
                <a:latin typeface="Hiragino Sans GB"/>
                <a:ea typeface="Hiragino Sans GB"/>
              </a:rPr>
              <a:t>基于区块链，使得我们不光可以读取信息，创造内容，还能拥有自己的内容自己的数据</a:t>
            </a:r>
          </a:p>
        </p:txBody>
      </p:sp>
      <p:sp>
        <p:nvSpPr>
          <p:cNvPr id="3" name="TextBox 3"/>
          <p:cNvSpPr txBox="1"/>
          <p:nvPr/>
        </p:nvSpPr>
        <p:spPr>
          <a:xfrm rot="0" flipH="0" flipV="0">
            <a:off x="5232454" y="2229096"/>
            <a:ext cx="8239900" cy="1146810"/>
          </a:xfrm>
          <a:prstGeom prst="rect">
            <a:avLst/>
          </a:prstGeom>
        </p:spPr>
        <p:txBody>
          <a:bodyPr wrap="square" lIns="0" tIns="0" rIns="0" bIns="0" anchor="t"/>
          <a:lstStyle/>
          <a:p>
            <a:pPr lvl="0" algn="l" defTabSz="914400">
              <a:lnSpc>
                <a:spcPct val="130000"/>
              </a:lnSpc>
            </a:pPr>
            <a:r>
              <a:rPr lang="en-US" sz="5400" b="1" spc="201">
                <a:solidFill>
                  <a:srgbClr val="737373"/>
                </a:solidFill>
                <a:latin typeface="Hiragino Sans GB"/>
                <a:ea typeface="Hiragino Sans GB"/>
              </a:rPr>
              <a:t>01</a:t>
            </a:r>
            <a:r>
              <a:rPr lang="zh-CN" sz="5400" b="1" spc="201">
                <a:solidFill>
                  <a:srgbClr val="737373"/>
                </a:solidFill>
                <a:latin typeface="Hiragino Sans GB"/>
                <a:ea typeface="Hiragino Sans GB"/>
              </a:rPr>
              <a:t>、</a:t>
            </a:r>
            <a:r>
              <a:rPr lang="en-US" sz="5400" b="0" i="0" strike="noStrike" spc="201">
                <a:solidFill>
                  <a:srgbClr val="737373"/>
                </a:solidFill>
                <a:latin typeface="Hiragino Sans GB"/>
                <a:ea typeface="Hiragino Sans GB"/>
              </a:rPr>
              <a:t>W</a:t>
            </a:r>
            <a:r>
              <a:rPr lang="en-US" sz="5400" b="0" i="0" strike="noStrike" spc="201">
                <a:solidFill>
                  <a:srgbClr val="737373"/>
                </a:solidFill>
                <a:latin typeface="Hiragino Sans GB"/>
                <a:ea typeface="Hiragino Sans GB"/>
              </a:rPr>
              <a:t>e</a:t>
            </a:r>
            <a:r>
              <a:rPr lang="en-US" sz="5400" spc="201">
                <a:solidFill>
                  <a:srgbClr val="737373"/>
                </a:solidFill>
                <a:latin typeface="Hiragino Sans GB"/>
                <a:ea typeface="Hiragino Sans GB"/>
              </a:rPr>
              <a:t>b3.0</a:t>
            </a:r>
            <a:r>
              <a:rPr lang="zh-CN" sz="5400" spc="201">
                <a:solidFill>
                  <a:srgbClr val="737373"/>
                </a:solidFill>
                <a:latin typeface="Hiragino Sans GB"/>
                <a:ea typeface="Hiragino Sans GB"/>
              </a:rPr>
              <a:t>是啥玩意？</a:t>
            </a:r>
          </a:p>
        </p:txBody>
      </p:sp>
      <p:pic>
        <p:nvPicPr>
          <p:cNvPr id="4" name="Picture 4"/>
          <p:cNvPicPr>
            <a:picLocks noChangeAspect="1"/>
          </p:cNvPicPr>
          <p:nvPr/>
        </p:nvPicPr>
        <p:blipFill>
          <a:blip r:embed="rId2"/>
          <a:srcRect r="15432"/>
          <a:stretch/>
        </p:blipFill>
        <p:spPr>
          <a:xfrm rot="0" flipH="0" flipV="0">
            <a:off x="15505206" y="956415"/>
            <a:ext cx="3758184" cy="8229600"/>
          </a:xfrm>
          <a:prstGeom prst="rect">
            <a:avLst/>
          </a:prstGeom>
        </p:spPr>
      </p:pic>
      <p:pic>
        <p:nvPicPr>
          <p:cNvPr id="5" name="Picture 5"/>
          <p:cNvPicPr>
            <a:picLocks noChangeAspect="1"/>
          </p:cNvPicPr>
          <p:nvPr/>
        </p:nvPicPr>
        <p:blipFill>
          <a:blip r:embed="rId3"/>
          <a:srcRect l="34722"/>
          <a:stretch/>
        </p:blipFill>
        <p:spPr>
          <a:xfrm rot="0" flipH="0" flipV="0">
            <a:off x="-490845" y="1028764"/>
            <a:ext cx="2900934" cy="822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fade">
                                      <p:cBhvr>
                                        <p:cTn dur="1000"/>
                                        <p:tgtEl>
                                          <p:spTgt spid="2"/>
                                        </p:tgtEl>
                                      </p:cBhvr>
                                    </p:animEffect>
                                  </p:childTnLst>
                                </p:cTn>
                              </p:par>
                              <p:par>
                                <p:cTn id="6"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srcRect t="12104" b="40067"/>
          <a:stretch/>
        </p:blipFill>
        <p:spPr>
          <a:xfrm rot="10800000" flipH="0" flipV="0">
            <a:off x="170735" y="-3521741"/>
            <a:ext cx="17946657" cy="5493492"/>
          </a:xfrm>
          <a:prstGeom prst="rect">
            <a:avLst/>
          </a:prstGeom>
        </p:spPr>
      </p:pic>
      <p:sp>
        <p:nvSpPr>
          <p:cNvPr id="2" name="TextBox 2"/>
          <p:cNvSpPr txBox="1"/>
          <p:nvPr/>
        </p:nvSpPr>
        <p:spPr>
          <a:xfrm rot="0" flipH="0" flipV="0">
            <a:off x="2836200" y="1971751"/>
            <a:ext cx="8852535" cy="1020883"/>
          </a:xfrm>
          <a:prstGeom prst="rect">
            <a:avLst/>
          </a:prstGeom>
        </p:spPr>
        <p:txBody>
          <a:bodyPr lIns="0" tIns="0" rIns="0" bIns="0" anchor="t"/>
          <a:lstStyle/>
          <a:p>
            <a:pPr lvl="0" algn="l" defTabSz="914400">
              <a:lnSpc>
                <a:spcPts val="5040"/>
              </a:lnSpc>
            </a:pPr>
            <a:r>
              <a:rPr lang="en-US" sz="6000" b="1">
                <a:solidFill>
                  <a:srgbClr val="737373"/>
                </a:solidFill>
                <a:latin typeface="Hiragino Sans GB"/>
                <a:ea typeface="Hiragino Sans GB"/>
              </a:rPr>
              <a:t>02</a:t>
            </a:r>
            <a:r>
              <a:rPr lang="zh-CN" sz="6000" b="1">
                <a:solidFill>
                  <a:srgbClr val="737373"/>
                </a:solidFill>
                <a:latin typeface="Hiragino Sans GB"/>
                <a:ea typeface="Hiragino Sans GB"/>
              </a:rPr>
              <a:t>、</a:t>
            </a:r>
            <a:r>
              <a:rPr lang="zh-CN" sz="6000">
                <a:solidFill>
                  <a:srgbClr val="737373"/>
                </a:solidFill>
                <a:latin typeface="Hiragino Sans GB"/>
                <a:ea typeface="Hiragino Sans GB"/>
              </a:rPr>
              <a:t>叨叨</a:t>
            </a:r>
            <a:r>
              <a:rPr lang="en-US" sz="6000">
                <a:solidFill>
                  <a:srgbClr val="737373"/>
                </a:solidFill>
                <a:latin typeface="Hiragino Sans GB"/>
                <a:ea typeface="Hiragino Sans GB"/>
              </a:rPr>
              <a:t>Web3</a:t>
            </a:r>
            <a:r>
              <a:rPr lang="zh-CN" sz="6000">
                <a:solidFill>
                  <a:srgbClr val="737373"/>
                </a:solidFill>
                <a:latin typeface="Hiragino Sans GB"/>
                <a:ea typeface="Hiragino Sans GB"/>
              </a:rPr>
              <a:t>滴生态～</a:t>
            </a:r>
          </a:p>
        </p:txBody>
      </p:sp>
      <p:pic>
        <p:nvPicPr>
          <p:cNvPr id="5" name=""/>
          <p:cNvPicPr>
            <a:picLocks noChangeAspect="1"/>
          </p:cNvPicPr>
          <p:nvPr/>
        </p:nvPicPr>
        <p:blipFill>
          <a:blip r:embed="rId4"/>
          <a:stretch/>
        </p:blipFill>
        <p:spPr>
          <a:xfrm rot="0" flipH="0" flipV="0">
            <a:off x="64" y="3042879"/>
            <a:ext cx="18288000" cy="6017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fmla="">
                                          <p:val>
                                            <p:strVal val="#ppt_x"/>
                                          </p:val>
                                        </p:tav>
                                        <p:tav tm="100000" fmla="">
                                          <p:val>
                                            <p:strVal val="#ppt_x"/>
                                          </p:val>
                                        </p:tav>
                                      </p:tavLst>
                                    </p:anim>
                                    <p:anim calcmode="lin" valueType="num">
                                      <p:cBhvr>
                                        <p:cTn dur="900" decel="100000" fill="hold"/>
                                        <p:tgtEl>
                                          <p:spTgt spid="5"/>
                                        </p:tgtEl>
                                        <p:attrNameLst>
                                          <p:attrName>ppt_y</p:attrName>
                                        </p:attrNameLst>
                                      </p:cBhvr>
                                      <p:tavLst>
                                        <p:tav tm="0" fmla="">
                                          <p:val>
                                            <p:strVal val="#ppt_y+1"/>
                                          </p:val>
                                        </p:tav>
                                        <p:tav tm="100000" fmla="">
                                          <p:val>
                                            <p:strVal val="#ppt_y-.03"/>
                                          </p:val>
                                        </p:tav>
                                      </p:tavLst>
                                    </p:anim>
                                    <p:anim calcmode="lin" valueType="num">
                                      <p:cBhvr>
                                        <p:cTn dur="100" accel="100000" fill="hold">
                                          <p:stCondLst>
                                            <p:cond delay="900"/>
                                          </p:stCondLst>
                                        </p:cTn>
                                        <p:tgtEl>
                                          <p:spTgt spid="5"/>
                                        </p:tgtEl>
                                        <p:attrNameLst>
                                          <p:attrName>ppt_y</p:attrName>
                                        </p:attrNameLst>
                                      </p:cBhvr>
                                      <p:tavLst>
                                        <p:tav tm="0" fmla="">
                                          <p:val>
                                            <p:strVal val="#ppt_y-.03"/>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stretch/>
        </p:blipFill>
        <p:spPr>
          <a:xfrm rot="0" flipH="0" flipV="0">
            <a:off x="756192" y="417307"/>
            <a:ext cx="1368836" cy="876055"/>
          </a:xfrm>
          <a:prstGeom prst="rect">
            <a:avLst/>
          </a:prstGeom>
        </p:spPr>
      </p:pic>
      <p:sp>
        <p:nvSpPr>
          <p:cNvPr id="7" name="TextBox 10"/>
          <p:cNvSpPr txBox="1"/>
          <p:nvPr/>
        </p:nvSpPr>
        <p:spPr>
          <a:xfrm rot="0" flipH="0" flipV="0">
            <a:off x="756192" y="1394068"/>
            <a:ext cx="1368836"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ctr" defTabSz="914400">
              <a:lnSpc>
                <a:spcPts val="5040"/>
              </a:lnSpc>
            </a:pPr>
            <a:r>
              <a:rPr lang="zh-CN" sz="3600">
                <a:solidFill>
                  <a:srgbClr val="737373"/>
                </a:solidFill>
                <a:latin typeface="Hiragino Sans GB"/>
                <a:ea typeface="Hiragino Sans GB"/>
              </a:rPr>
              <a:t>币圈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stretch/>
        </p:blipFill>
        <p:spPr>
          <a:xfrm rot="0" flipH="0" flipV="0">
            <a:off x="756192" y="417307"/>
            <a:ext cx="1368836" cy="876055"/>
          </a:xfrm>
          <a:prstGeom prst="rect">
            <a:avLst/>
          </a:prstGeom>
        </p:spPr>
      </p:pic>
      <p:sp>
        <p:nvSpPr>
          <p:cNvPr id="7" name="TextBox 10"/>
          <p:cNvSpPr txBox="1"/>
          <p:nvPr/>
        </p:nvSpPr>
        <p:spPr>
          <a:xfrm rot="0" flipH="0" flipV="0">
            <a:off x="756192" y="1394068"/>
            <a:ext cx="1368836"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ctr" defTabSz="914400">
              <a:lnSpc>
                <a:spcPts val="5040"/>
              </a:lnSpc>
            </a:pPr>
            <a:r>
              <a:rPr lang="en-US" sz="3600">
                <a:solidFill>
                  <a:srgbClr val="737373"/>
                </a:solidFill>
                <a:latin typeface="Hiragino Sans GB"/>
                <a:ea typeface="Hiragino Sans GB"/>
              </a:rPr>
              <a:t>DiFi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stretch/>
        </p:blipFill>
        <p:spPr>
          <a:xfrm rot="0" flipH="0" flipV="0">
            <a:off x="756192" y="417307"/>
            <a:ext cx="1368836" cy="876055"/>
          </a:xfrm>
          <a:prstGeom prst="rect">
            <a:avLst/>
          </a:prstGeom>
        </p:spPr>
      </p:pic>
      <p:sp>
        <p:nvSpPr>
          <p:cNvPr id="7" name="TextBox 10"/>
          <p:cNvSpPr txBox="1"/>
          <p:nvPr/>
        </p:nvSpPr>
        <p:spPr>
          <a:xfrm rot="0" flipH="0" flipV="0">
            <a:off x="756192" y="1394068"/>
            <a:ext cx="1368836"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ctr" defTabSz="914400">
              <a:lnSpc>
                <a:spcPts val="5040"/>
              </a:lnSpc>
            </a:pPr>
            <a:r>
              <a:rPr lang="en-US" sz="3600">
                <a:solidFill>
                  <a:srgbClr val="737373"/>
                </a:solidFill>
                <a:latin typeface="Hiragino Sans GB"/>
                <a:ea typeface="Hiragino Sans GB"/>
              </a:rPr>
              <a:t>NFT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EC"/>
        </a:solidFill>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stretch/>
        </p:blipFill>
        <p:spPr>
          <a:xfrm rot="0" flipH="0" flipV="0">
            <a:off x="756192" y="417307"/>
            <a:ext cx="1368836" cy="876055"/>
          </a:xfrm>
          <a:prstGeom prst="rect">
            <a:avLst/>
          </a:prstGeom>
        </p:spPr>
      </p:pic>
      <p:sp>
        <p:nvSpPr>
          <p:cNvPr id="7" name="TextBox 10"/>
          <p:cNvSpPr txBox="1"/>
          <p:nvPr/>
        </p:nvSpPr>
        <p:spPr>
          <a:xfrm rot="0" flipH="0" flipV="0">
            <a:off x="756192" y="1394068"/>
            <a:ext cx="1368836" cy="590739"/>
          </a:xfrm>
          <a:prstGeom prst="rect">
            <a:avLst/>
          </a:prstGeom>
        </p:spPr>
        <p:txBody>
          <a:bodyPr lIns="0" tIns="0" rIns="0" bIns="0" anchor="t"/>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lgn="ctr" defTabSz="914400">
              <a:lnSpc>
                <a:spcPts val="5040"/>
              </a:lnSpc>
            </a:pPr>
            <a:r>
              <a:rPr lang="zh-CN" sz="3600">
                <a:solidFill>
                  <a:srgbClr val="737373"/>
                </a:solidFill>
                <a:latin typeface="Hiragino Sans GB"/>
                <a:ea typeface="Hiragino Sans GB"/>
              </a:rPr>
              <a:t>游戏</a:t>
            </a:r>
          </a:p>
        </p:txBody>
      </p:sp>
    </p:spTree>
  </p:cSld>
  <p:clrMapOvr>
    <a:masterClrMapping/>
  </p:clrMapOvr>
</p:sld>
</file>