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63" name="给定一组区间，问最少删除多少个区间，可以让这些区间之间互相不重叠。"/>
          <p:cNvSpPr txBox="1"/>
          <p:nvPr/>
        </p:nvSpPr>
        <p:spPr>
          <a:xfrm>
            <a:off x="927843" y="41275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给定一组区间，问最少删除多少个区间，可以让这些区间之间互相不重叠。</a:t>
            </a:r>
          </a:p>
        </p:txBody>
      </p:sp>
      <p:sp>
        <p:nvSpPr>
          <p:cNvPr id="164" name="给定区间的起始点永远小于终止点。…"/>
          <p:cNvSpPr txBox="1"/>
          <p:nvPr/>
        </p:nvSpPr>
        <p:spPr>
          <a:xfrm>
            <a:off x="927843" y="5695949"/>
            <a:ext cx="2252831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给定区间的起始点永远小于终止点。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诸如区间[1,2]和[2,3]，不叫做重叠。</a:t>
            </a:r>
          </a:p>
        </p:txBody>
      </p:sp>
      <p:sp>
        <p:nvSpPr>
          <p:cNvPr id="165" name="如 [ [1,2] , [2,3] , [3,4] , [1,3] ] ，算法返回1…"/>
          <p:cNvSpPr txBox="1"/>
          <p:nvPr/>
        </p:nvSpPr>
        <p:spPr>
          <a:xfrm>
            <a:off x="927843" y="9251949"/>
            <a:ext cx="2252831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[ [1,2] , [2,3] , [3,4] , [1,3] ] ，算法返回1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[ [1,2] , [1,2] , [1,2] ] ，算法返回2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4" grpId="2"/>
      <p:bldP build="whole" bldLvl="1" animBg="1" rev="0" advAuto="0" spid="165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68" name="给定一组区间，问最多保留多少个区间，可以让这些区间之间互相不重叠。"/>
          <p:cNvSpPr txBox="1"/>
          <p:nvPr/>
        </p:nvSpPr>
        <p:spPr>
          <a:xfrm>
            <a:off x="927843" y="49403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给定一组区间，问最多保留多少个区间，可以让这些区间之间互相不重叠。</a:t>
            </a:r>
          </a:p>
        </p:txBody>
      </p:sp>
      <p:sp>
        <p:nvSpPr>
          <p:cNvPr id="169" name="暴力解法：找出所有子区间的组合，之后判断它不重叠。O( (2^n) * n )"/>
          <p:cNvSpPr txBox="1"/>
          <p:nvPr/>
        </p:nvSpPr>
        <p:spPr>
          <a:xfrm>
            <a:off x="927843" y="73787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暴力解法：找出所有子区间的组合，之后判断它不重叠。O( (2^n) * n )</a:t>
            </a:r>
          </a:p>
        </p:txBody>
      </p:sp>
      <p:sp>
        <p:nvSpPr>
          <p:cNvPr id="170" name="先要排序，方便判断不重叠。"/>
          <p:cNvSpPr txBox="1"/>
          <p:nvPr/>
        </p:nvSpPr>
        <p:spPr>
          <a:xfrm>
            <a:off x="927843" y="100457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先要排序，方便判断不重叠。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68" grpId="1"/>
      <p:bldP build="whole" bldLvl="1" animBg="1" rev="0" advAuto="0" spid="170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73" name="动态规划？"/>
          <p:cNvSpPr txBox="1"/>
          <p:nvPr/>
        </p:nvSpPr>
        <p:spPr>
          <a:xfrm>
            <a:off x="3518643" y="4622799"/>
            <a:ext cx="22528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动态规划？</a:t>
            </a:r>
          </a:p>
        </p:txBody>
      </p:sp>
      <p:sp>
        <p:nvSpPr>
          <p:cNvPr id="174" name="最长上升子序列"/>
          <p:cNvSpPr txBox="1"/>
          <p:nvPr/>
        </p:nvSpPr>
        <p:spPr>
          <a:xfrm>
            <a:off x="3518643" y="7289799"/>
            <a:ext cx="22528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最长上升子序列</a:t>
            </a:r>
          </a:p>
        </p:txBody>
      </p:sp>
      <p:sp>
        <p:nvSpPr>
          <p:cNvPr id="175" name="先要排序，方便判断不重叠。"/>
          <p:cNvSpPr txBox="1"/>
          <p:nvPr/>
        </p:nvSpPr>
        <p:spPr>
          <a:xfrm>
            <a:off x="3518643" y="9956799"/>
            <a:ext cx="22528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先要排序，方便判断不重叠。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3"/>
      <p:bldP build="whole" bldLvl="1" animBg="1" rev="0" advAuto="0" spid="174" grpId="2"/>
      <p:bldP build="whole" bldLvl="1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实践：使用动态规划解决435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实践：使用动态规划解决435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80" name="注意：每次选择中，每个区间的结尾很重要"/>
          <p:cNvSpPr txBox="1"/>
          <p:nvPr/>
        </p:nvSpPr>
        <p:spPr>
          <a:xfrm>
            <a:off x="3518643" y="5078412"/>
            <a:ext cx="22528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注意：每次选择中，每个区间的结尾很重要</a:t>
            </a:r>
          </a:p>
        </p:txBody>
      </p:sp>
      <p:sp>
        <p:nvSpPr>
          <p:cNvPr id="181" name="结尾越小，留给了后面越大的空间，…"/>
          <p:cNvSpPr txBox="1"/>
          <p:nvPr/>
        </p:nvSpPr>
        <p:spPr>
          <a:xfrm>
            <a:off x="3467843" y="7900987"/>
            <a:ext cx="1942961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结尾越小，留给了后面越大的空间，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后面越有可能容纳更多区间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84" name="贪心算法：…"/>
          <p:cNvSpPr txBox="1"/>
          <p:nvPr/>
        </p:nvSpPr>
        <p:spPr>
          <a:xfrm>
            <a:off x="3215580" y="5689599"/>
            <a:ext cx="1795284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贪心算法：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按照区间的结尾排序，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每次选择结尾最早的，且和前一个区间不重叠的区间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实践：使用贪心算法解决435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实践：使用贪心算法解决435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435. Non-overlapping Interval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435. Non-overlapping Intervals</a:t>
            </a:r>
          </a:p>
        </p:txBody>
      </p:sp>
      <p:sp>
        <p:nvSpPr>
          <p:cNvPr id="189" name="动态规划： O(n^2)…"/>
          <p:cNvSpPr txBox="1"/>
          <p:nvPr/>
        </p:nvSpPr>
        <p:spPr>
          <a:xfrm>
            <a:off x="7591375" y="5803900"/>
            <a:ext cx="9201250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动态规划： 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贪心算法： O(n)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贪心选择性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贪心选择性质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  <p:sp>
        <p:nvSpPr>
          <p:cNvPr id="194" name="如果无法使用贪心算法，举出反例即可。"/>
          <p:cNvSpPr txBox="1"/>
          <p:nvPr/>
        </p:nvSpPr>
        <p:spPr>
          <a:xfrm>
            <a:off x="5145286" y="7289799"/>
            <a:ext cx="140934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如果无法使用贪心算法，举出反例即可。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贪心算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203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204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6" name="6"/>
          <p:cNvSpPr/>
          <p:nvPr/>
        </p:nvSpPr>
        <p:spPr>
          <a:xfrm>
            <a:off x="1016000" y="11730136"/>
            <a:ext cx="3644702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7" name="10"/>
          <p:cNvSpPr/>
          <p:nvPr/>
        </p:nvSpPr>
        <p:spPr>
          <a:xfrm>
            <a:off x="4724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08" name="6 + 10 = 16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 + 10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7"/>
      <p:bldP build="whole" bldLvl="1" animBg="1" rev="0" advAuto="0" spid="201" grpId="4"/>
      <p:bldP build="whole" bldLvl="1" animBg="1" rev="0" advAuto="0" spid="206" grpId="5"/>
      <p:bldP build="whole" bldLvl="1" animBg="1" rev="0" advAuto="0" spid="203" grpId="1"/>
      <p:bldP build="whole" bldLvl="1" animBg="1" rev="0" advAuto="0" spid="205" grpId="3"/>
      <p:bldP build="whole" bldLvl="1" animBg="1" rev="0" advAuto="0" spid="207" grpId="6"/>
      <p:bldP build="whole" bldLvl="1" animBg="1" rev="0" advAuto="0" spid="204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211" name="给出一个正整数n，寻找最少的完全平方数，使他们的和为n。…"/>
          <p:cNvSpPr txBox="1"/>
          <p:nvPr/>
        </p:nvSpPr>
        <p:spPr>
          <a:xfrm>
            <a:off x="1456034" y="5587999"/>
            <a:ext cx="2147193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完全平方数：1, 4, 9, 16…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13 = 4 + 9</a:t>
            </a:r>
          </a:p>
        </p:txBody>
      </p:sp>
      <p:pic>
        <p:nvPicPr>
          <p:cNvPr id="212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7888" y="2649912"/>
            <a:ext cx="4782686" cy="262021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直觉解法？贪心？…"/>
          <p:cNvSpPr txBox="1"/>
          <p:nvPr/>
        </p:nvSpPr>
        <p:spPr>
          <a:xfrm>
            <a:off x="15520044" y="8623299"/>
            <a:ext cx="772031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直觉解法？贪心？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9 + 1 + 1 + 1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2"/>
      <p:bldP build="whole" bldLvl="1" animBg="1" rev="0" advAuto="0" spid="2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贪心选择性质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  <p:sp>
        <p:nvSpPr>
          <p:cNvPr id="216" name="如果无法举出反例，如何证明贪心算法的正确性？"/>
          <p:cNvSpPr txBox="1"/>
          <p:nvPr/>
        </p:nvSpPr>
        <p:spPr>
          <a:xfrm>
            <a:off x="3718470" y="5791199"/>
            <a:ext cx="169470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如果无法举出反例，如何证明贪心算法的正确性？</a:t>
            </a:r>
          </a:p>
        </p:txBody>
      </p:sp>
      <p:sp>
        <p:nvSpPr>
          <p:cNvPr id="217" name="反证法"/>
          <p:cNvSpPr txBox="1"/>
          <p:nvPr/>
        </p:nvSpPr>
        <p:spPr>
          <a:xfrm>
            <a:off x="3718470" y="8508999"/>
            <a:ext cx="1694705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反证法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  <p:bldP build="whole" bldLvl="1" animBg="1" rev="0" advAuto="0" spid="21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贪心选择性质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  <p:sp>
        <p:nvSpPr>
          <p:cNvPr id="220" name="给定一组区间，问最多保留多少个区间，可以让这些区间之间互相不重叠。"/>
          <p:cNvSpPr txBox="1"/>
          <p:nvPr/>
        </p:nvSpPr>
        <p:spPr>
          <a:xfrm>
            <a:off x="927843" y="41275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给定一组区间，问最多保留多少个区间，可以让这些区间之间互相不重叠。</a:t>
            </a:r>
          </a:p>
        </p:txBody>
      </p:sp>
      <p:sp>
        <p:nvSpPr>
          <p:cNvPr id="221" name="贪心算法：按照区间的结尾排序，每次选择结尾最早的，且和前一个区间不重叠的区间"/>
          <p:cNvSpPr txBox="1"/>
          <p:nvPr/>
        </p:nvSpPr>
        <p:spPr>
          <a:xfrm>
            <a:off x="878780" y="6229349"/>
            <a:ext cx="22528314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贪心算法：按照区间的结尾排序，每次选择结尾最早的，且和前一个区间不重叠的区间</a:t>
            </a:r>
          </a:p>
        </p:txBody>
      </p:sp>
      <p:sp>
        <p:nvSpPr>
          <p:cNvPr id="222" name="某次选择的是 [s(i), f(i)]；其中f(i)是当前所有选择中结尾最早的"/>
          <p:cNvSpPr txBox="1"/>
          <p:nvPr/>
        </p:nvSpPr>
        <p:spPr>
          <a:xfrm>
            <a:off x="878780" y="9664700"/>
            <a:ext cx="225283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某次选择的是 [s(i), f(i)]；其中f(i)是当前所有选择中结尾最早的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2" grpId="3"/>
      <p:bldP build="whole" bldLvl="1" animBg="1" rev="0" advAuto="0" spid="22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贪心选择性质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  <p:sp>
        <p:nvSpPr>
          <p:cNvPr id="225" name="某次选择的是 [s(i), f(i)]；其中f(i)是当前所有选择中结尾最早的"/>
          <p:cNvSpPr txBox="1"/>
          <p:nvPr/>
        </p:nvSpPr>
        <p:spPr>
          <a:xfrm>
            <a:off x="927843" y="412750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某次选择的是 [s(i), f(i)]；其中f(i)是当前所有选择中结尾最早的</a:t>
            </a:r>
          </a:p>
        </p:txBody>
      </p:sp>
      <p:sp>
        <p:nvSpPr>
          <p:cNvPr id="226" name="假设这个选择不是最优的。也就是说，如果这个问题的最优解为k，则这个选择得到的解，最多为k-1。"/>
          <p:cNvSpPr txBox="1"/>
          <p:nvPr/>
        </p:nvSpPr>
        <p:spPr>
          <a:xfrm>
            <a:off x="927843" y="6051549"/>
            <a:ext cx="2252831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假设这个选择不是最优的。也就是说，如果这个问题的最优解为k，则这个选择得到的解，最多为k-1。 </a:t>
            </a:r>
          </a:p>
        </p:txBody>
      </p:sp>
      <p:sp>
        <p:nvSpPr>
          <p:cNvPr id="227" name="假设最优解在这一步选择 [s(j), f(j)] 中，f(j) &gt; f(i)。"/>
          <p:cNvSpPr txBox="1"/>
          <p:nvPr/>
        </p:nvSpPr>
        <p:spPr>
          <a:xfrm>
            <a:off x="927843" y="930910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假设最优解在这一步选择 [s(j), f(j)] 中，f(j) &gt; f(i)。</a:t>
            </a:r>
          </a:p>
        </p:txBody>
      </p:sp>
      <p:sp>
        <p:nvSpPr>
          <p:cNvPr id="228" name="此时，显然可以将[s(i), f(i)]替换[s(j),f(j)]，而不影响后续的区间选择。"/>
          <p:cNvSpPr txBox="1"/>
          <p:nvPr/>
        </p:nvSpPr>
        <p:spPr>
          <a:xfrm>
            <a:off x="927843" y="1123315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此时，显然可以将[s(i), f(i)]替换[s(j),f(j)]，而不影响后续的区间选择。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8" grpId="4"/>
      <p:bldP build="whole" bldLvl="1" animBg="1" rev="0" advAuto="0" spid="227" grpId="3"/>
      <p:bldP build="whole" bldLvl="1" animBg="1" rev="0" advAuto="0" spid="22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贪心选择性质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</a:t>
            </a:r>
          </a:p>
        </p:txBody>
      </p:sp>
      <p:sp>
        <p:nvSpPr>
          <p:cNvPr id="231" name="此时，当我们选择 [s(i), f(i)] 时，也构成了一个大小为k的解。"/>
          <p:cNvSpPr txBox="1"/>
          <p:nvPr/>
        </p:nvSpPr>
        <p:spPr>
          <a:xfrm>
            <a:off x="927843" y="412750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此时，当我们选择 [s(i), f(i)] 时，也构成了一个大小为k的解。</a:t>
            </a:r>
          </a:p>
        </p:txBody>
      </p:sp>
      <p:sp>
        <p:nvSpPr>
          <p:cNvPr id="232" name="假设这个选择不是最优的。也就是说，如果这个问题的最优解为k，则这个选择得到的解，最多为k-1。"/>
          <p:cNvSpPr txBox="1"/>
          <p:nvPr/>
        </p:nvSpPr>
        <p:spPr>
          <a:xfrm>
            <a:off x="927843" y="6051549"/>
            <a:ext cx="22528315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假设这个选择不是最优的。也就是说，如果这个问题的最优解为k，则这个选择得到的解，最多为k-1。 </a:t>
            </a:r>
          </a:p>
        </p:txBody>
      </p:sp>
      <p:sp>
        <p:nvSpPr>
          <p:cNvPr id="233" name="矛盾！这个问题具有贪心选择性质。"/>
          <p:cNvSpPr txBox="1"/>
          <p:nvPr/>
        </p:nvSpPr>
        <p:spPr>
          <a:xfrm>
            <a:off x="927843" y="930910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矛盾！这个问题具有贪心选择性质。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whole" bldLvl="1" animBg="1" rev="0" advAuto="0" spid="233" grpId="3"/>
      <p:bldP build="whole" bldLvl="1" animBg="1" rev="0" advAuto="0" spid="23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贪心选择性质的证明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贪心选择性质的证明</a:t>
            </a:r>
          </a:p>
        </p:txBody>
      </p:sp>
      <p:sp>
        <p:nvSpPr>
          <p:cNvPr id="236" name="贪心算法为A；最优算法为O；发现A完全能替代O，且不影响求出最优解。"/>
          <p:cNvSpPr txBox="1"/>
          <p:nvPr/>
        </p:nvSpPr>
        <p:spPr>
          <a:xfrm>
            <a:off x="927843" y="7378700"/>
            <a:ext cx="2252831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贪心算法为A；最优算法为O；发现A完全能替代O，且不影响求出最优解。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贪心算法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贪心算法</a:t>
            </a:r>
          </a:p>
        </p:txBody>
      </p:sp>
      <p:sp>
        <p:nvSpPr>
          <p:cNvPr id="239" name="最小生成树"/>
          <p:cNvSpPr txBox="1"/>
          <p:nvPr/>
        </p:nvSpPr>
        <p:spPr>
          <a:xfrm>
            <a:off x="927843" y="6057899"/>
            <a:ext cx="2252831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240" name="最短路径"/>
          <p:cNvSpPr txBox="1"/>
          <p:nvPr/>
        </p:nvSpPr>
        <p:spPr>
          <a:xfrm>
            <a:off x="927843" y="8521699"/>
            <a:ext cx="2252831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最短路径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3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243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简单贪心算法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简单贪心算法问题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455. Assign Cooki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455. Assign Cookies</a:t>
            </a:r>
          </a:p>
        </p:txBody>
      </p:sp>
      <p:sp>
        <p:nvSpPr>
          <p:cNvPr id="127" name="假设你想给小朋友们饼干。每个小朋友最多能够给一块儿饼干。每个小朋友都有一个“贪心指数”，称为g(i)，g(i)表示的是这名小朋友需要的饼干大小的最小值。同时，每个饼干都有一个大小值s(i)。如果s(j) &gt;= g(i)，我们将饼干j分给小朋友i后，小朋友就会很开心。给定数组s和g，问如何分配饼干，能更让最多的小朋友开心。"/>
          <p:cNvSpPr txBox="1"/>
          <p:nvPr/>
        </p:nvSpPr>
        <p:spPr>
          <a:xfrm>
            <a:off x="927843" y="3695699"/>
            <a:ext cx="22528313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假设你想给小朋友们饼干。每个小朋友最多能够给一块儿饼干。每个小朋友都有一个“贪心指数”，称为g(i)，g(i)表示的是这名小朋友需要的饼干大小的最小值。同时，每个饼干都有一个大小值s(i)。如果s(j) &gt;= g(i)，我们将饼干j分给小朋友i后，小朋友就会很开心。给定数组s和g，问如何分配饼干，能更让最多的小朋友开心。</a:t>
            </a:r>
          </a:p>
        </p:txBody>
      </p:sp>
      <p:sp>
        <p:nvSpPr>
          <p:cNvPr id="128" name="如 g = [1, 2, 3], s = [1, 1]，结果为1…"/>
          <p:cNvSpPr txBox="1"/>
          <p:nvPr/>
        </p:nvSpPr>
        <p:spPr>
          <a:xfrm>
            <a:off x="927843" y="10648949"/>
            <a:ext cx="2252831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g = [1, 2, 3], s = [1, 1]，结果为1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g = [1, 2], s = [1, 2, 3]，结果为2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455. Assign Cooki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455. Assign Cookies</a:t>
            </a:r>
          </a:p>
        </p:txBody>
      </p:sp>
      <p:sp>
        <p:nvSpPr>
          <p:cNvPr id="131" name="1"/>
          <p:cNvSpPr/>
          <p:nvPr/>
        </p:nvSpPr>
        <p:spPr>
          <a:xfrm>
            <a:off x="6934200" y="92456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9347200" y="92456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" name="greedy"/>
          <p:cNvSpPr/>
          <p:nvPr/>
        </p:nvSpPr>
        <p:spPr>
          <a:xfrm>
            <a:off x="3760886" y="9245600"/>
            <a:ext cx="2665314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greedy</a:t>
            </a:r>
          </a:p>
        </p:txBody>
      </p:sp>
      <p:sp>
        <p:nvSpPr>
          <p:cNvPr id="134" name="1"/>
          <p:cNvSpPr/>
          <p:nvPr/>
        </p:nvSpPr>
        <p:spPr>
          <a:xfrm>
            <a:off x="6959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" name="2"/>
          <p:cNvSpPr/>
          <p:nvPr/>
        </p:nvSpPr>
        <p:spPr>
          <a:xfrm>
            <a:off x="9372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6" name="size"/>
          <p:cNvSpPr/>
          <p:nvPr/>
        </p:nvSpPr>
        <p:spPr>
          <a:xfrm>
            <a:off x="4546600" y="48260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size</a:t>
            </a:r>
          </a:p>
        </p:txBody>
      </p:sp>
      <p:sp>
        <p:nvSpPr>
          <p:cNvPr id="137" name="3"/>
          <p:cNvSpPr/>
          <p:nvPr/>
        </p:nvSpPr>
        <p:spPr>
          <a:xfrm>
            <a:off x="11785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7912100" y="7370320"/>
            <a:ext cx="2413000" cy="1235960"/>
            <a:chOff x="0" y="0"/>
            <a:chExt cx="2413000" cy="1235959"/>
          </a:xfrm>
        </p:grpSpPr>
        <p:sp>
          <p:nvSpPr>
            <p:cNvPr id="138" name="Line"/>
            <p:cNvSpPr/>
            <p:nvPr/>
          </p:nvSpPr>
          <p:spPr>
            <a:xfrm flipH="1">
              <a:off x="-1" y="0"/>
              <a:ext cx="2" cy="123596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9" name="Line"/>
            <p:cNvSpPr/>
            <p:nvPr/>
          </p:nvSpPr>
          <p:spPr>
            <a:xfrm flipH="1">
              <a:off x="2412999" y="0"/>
              <a:ext cx="1" cy="1235960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455. Assign Cooki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455. Assign Cookies</a:t>
            </a:r>
          </a:p>
        </p:txBody>
      </p:sp>
      <p:sp>
        <p:nvSpPr>
          <p:cNvPr id="143" name="1"/>
          <p:cNvSpPr/>
          <p:nvPr/>
        </p:nvSpPr>
        <p:spPr>
          <a:xfrm>
            <a:off x="6934200" y="92456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" name="2"/>
          <p:cNvSpPr/>
          <p:nvPr/>
        </p:nvSpPr>
        <p:spPr>
          <a:xfrm>
            <a:off x="9347200" y="92456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" name="greedy"/>
          <p:cNvSpPr/>
          <p:nvPr/>
        </p:nvSpPr>
        <p:spPr>
          <a:xfrm>
            <a:off x="3760886" y="9245600"/>
            <a:ext cx="2665314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greedy</a:t>
            </a:r>
          </a:p>
        </p:txBody>
      </p:sp>
      <p:sp>
        <p:nvSpPr>
          <p:cNvPr id="146" name="1"/>
          <p:cNvSpPr/>
          <p:nvPr/>
        </p:nvSpPr>
        <p:spPr>
          <a:xfrm>
            <a:off x="6959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2"/>
          <p:cNvSpPr/>
          <p:nvPr/>
        </p:nvSpPr>
        <p:spPr>
          <a:xfrm>
            <a:off x="9372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" name="size"/>
          <p:cNvSpPr/>
          <p:nvPr/>
        </p:nvSpPr>
        <p:spPr>
          <a:xfrm>
            <a:off x="4546600" y="48260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size</a:t>
            </a:r>
          </a:p>
        </p:txBody>
      </p:sp>
      <p:sp>
        <p:nvSpPr>
          <p:cNvPr id="149" name="3"/>
          <p:cNvSpPr/>
          <p:nvPr/>
        </p:nvSpPr>
        <p:spPr>
          <a:xfrm>
            <a:off x="11785600" y="4826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0" name="Line"/>
          <p:cNvSpPr/>
          <p:nvPr/>
        </p:nvSpPr>
        <p:spPr>
          <a:xfrm flipH="1">
            <a:off x="8039496" y="6994135"/>
            <a:ext cx="2291689" cy="1810185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" name="Line"/>
          <p:cNvSpPr/>
          <p:nvPr/>
        </p:nvSpPr>
        <p:spPr>
          <a:xfrm flipH="1">
            <a:off x="10333364" y="7084235"/>
            <a:ext cx="2202813" cy="163016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实践：解决455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实践：解决455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2692400"/>
            <a:ext cx="6663563" cy="293980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392. Is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392. Is Subsequence</a:t>
            </a:r>
          </a:p>
        </p:txBody>
      </p:sp>
      <p:sp>
        <p:nvSpPr>
          <p:cNvPr id="157" name="给定两个字符串s和t，问s是不是t的子序列。"/>
          <p:cNvSpPr txBox="1"/>
          <p:nvPr/>
        </p:nvSpPr>
        <p:spPr>
          <a:xfrm>
            <a:off x="1232643" y="5956300"/>
            <a:ext cx="2252831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给定两个字符串s和t，问s是不是t的子序列。</a:t>
            </a:r>
          </a:p>
        </p:txBody>
      </p:sp>
      <p:sp>
        <p:nvSpPr>
          <p:cNvPr id="158" name="如 s = “abc” ， t = “ahbgdc”，则s是t的子序列，算法返回true…"/>
          <p:cNvSpPr txBox="1"/>
          <p:nvPr/>
        </p:nvSpPr>
        <p:spPr>
          <a:xfrm>
            <a:off x="1232643" y="7981949"/>
            <a:ext cx="2252831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s = “abc” ， t = “ahbgdc”，则s是t的子序列，算法返回true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s = “axc” ， t = “ahbgdc”，则s不是t的子序列，算法返回false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贪心算法与动态规划的关系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贪心算法与动态规划的关系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