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4.jpeg"/><Relationship Id="rId5" Type="http://schemas.openxmlformats.org/officeDocument/2006/relationships/image" Target="../media/image1.gif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4.jpeg"/><Relationship Id="rId5" Type="http://schemas.openxmlformats.org/officeDocument/2006/relationships/image" Target="../media/image1.gif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gif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gif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如何写出正确的程序？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如何写出正确的程序？</a:t>
            </a:r>
          </a:p>
        </p:txBody>
      </p:sp>
      <p:sp>
        <p:nvSpPr>
          <p:cNvPr id="148" name="明确变量的含义…"/>
          <p:cNvSpPr txBox="1"/>
          <p:nvPr/>
        </p:nvSpPr>
        <p:spPr>
          <a:xfrm>
            <a:off x="8178354" y="4400550"/>
            <a:ext cx="8027292" cy="694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明确变量的含义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循环不变量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小数据量调试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大数据量测试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345 Reverse Vowels of a String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345 Reverse Vowels of a String</a:t>
            </a:r>
          </a:p>
        </p:txBody>
      </p:sp>
      <p:sp>
        <p:nvSpPr>
          <p:cNvPr id="1081" name="给定一个字符串，将该字符串中的元音字母翻转…"/>
          <p:cNvSpPr txBox="1"/>
          <p:nvPr/>
        </p:nvSpPr>
        <p:spPr>
          <a:xfrm>
            <a:off x="3729781" y="6825174"/>
            <a:ext cx="16924438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给定一个字符串，将该字符串中的元音字母翻转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如：给出 ”hello”，返回”holle”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如：给出“leetcode”，返回“leotcede”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元音不包含y</a:t>
            </a:r>
          </a:p>
        </p:txBody>
      </p:sp>
      <p:pic>
        <p:nvPicPr>
          <p:cNvPr id="1082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0688" y="3409397"/>
            <a:ext cx="5879523" cy="322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99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2" grpId="2"/>
      <p:bldP build="whole" bldLvl="1" animBg="1" rev="0" advAuto="0" spid="1081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11 Container With Most Water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11 Container With Most Water</a:t>
            </a:r>
          </a:p>
        </p:txBody>
      </p:sp>
      <p:sp>
        <p:nvSpPr>
          <p:cNvPr id="1085" name="给出一个非负整数数组 a1,a2,a3,…,an；每一个整数表示一个竖立在坐标轴x位置的一堵高度为ai的“墙”，选择两堵墙，和x轴构成的容器可以容纳最多的水。"/>
          <p:cNvSpPr txBox="1"/>
          <p:nvPr/>
        </p:nvSpPr>
        <p:spPr>
          <a:xfrm>
            <a:off x="1224806" y="6279074"/>
            <a:ext cx="21934389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给出一个非负整数数组 a1,a2,a3,…,an；每一个整数表示一个竖立在坐标轴x位置的一堵高度为ai的“墙”，选择两堵墙，和x轴构成的容器可以容纳最多的水。</a:t>
            </a:r>
          </a:p>
        </p:txBody>
      </p:sp>
      <p:pic>
        <p:nvPicPr>
          <p:cNvPr id="1086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001" y="4370373"/>
            <a:ext cx="6234158" cy="1299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5" grpId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11 Container With Most Water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11 Container With Most Water</a:t>
            </a:r>
          </a:p>
        </p:txBody>
      </p:sp>
      <p:sp>
        <p:nvSpPr>
          <p:cNvPr id="1089" name="给出一个非负整数数组 a1,a2,a3,…,an；每一个整数表示一个竖立在坐标轴x位置的一堵高度为ai的“墙”，选择两堵墙，和x轴构成的容器可以容纳最多的水。"/>
          <p:cNvSpPr txBox="1"/>
          <p:nvPr/>
        </p:nvSpPr>
        <p:spPr>
          <a:xfrm>
            <a:off x="1224806" y="3713674"/>
            <a:ext cx="21934389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给出一个非负整数数组 a1,a2,a3,…,an；每一个整数表示一个竖立在坐标轴x位置的一堵高度为ai的“墙”，选择两堵墙，和x轴构成的容器可以容纳最多的水。</a:t>
            </a:r>
          </a:p>
        </p:txBody>
      </p:sp>
      <p:grpSp>
        <p:nvGrpSpPr>
          <p:cNvPr id="1115" name="Group"/>
          <p:cNvGrpSpPr/>
          <p:nvPr/>
        </p:nvGrpSpPr>
        <p:grpSpPr>
          <a:xfrm>
            <a:off x="3251199" y="6760977"/>
            <a:ext cx="17881601" cy="6564843"/>
            <a:chOff x="0" y="0"/>
            <a:chExt cx="17881600" cy="6564841"/>
          </a:xfrm>
        </p:grpSpPr>
        <p:sp>
          <p:nvSpPr>
            <p:cNvPr id="1090" name="Line"/>
            <p:cNvSpPr/>
            <p:nvPr/>
          </p:nvSpPr>
          <p:spPr>
            <a:xfrm>
              <a:off x="0" y="5354822"/>
              <a:ext cx="17881600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1" name="Line"/>
            <p:cNvSpPr/>
            <p:nvPr/>
          </p:nvSpPr>
          <p:spPr>
            <a:xfrm flipV="1">
              <a:off x="1066799" y="3160367"/>
              <a:ext cx="1" cy="219445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2" name="Line"/>
            <p:cNvSpPr/>
            <p:nvPr/>
          </p:nvSpPr>
          <p:spPr>
            <a:xfrm flipV="1">
              <a:off x="2489200" y="1820425"/>
              <a:ext cx="1" cy="353439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3" name="Line"/>
            <p:cNvSpPr/>
            <p:nvPr/>
          </p:nvSpPr>
          <p:spPr>
            <a:xfrm flipV="1">
              <a:off x="3911599" y="2624740"/>
              <a:ext cx="1" cy="273008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4" name="Line"/>
            <p:cNvSpPr/>
            <p:nvPr/>
          </p:nvSpPr>
          <p:spPr>
            <a:xfrm flipV="1">
              <a:off x="5333999" y="4374370"/>
              <a:ext cx="1" cy="98045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5" name="Line"/>
            <p:cNvSpPr/>
            <p:nvPr/>
          </p:nvSpPr>
          <p:spPr>
            <a:xfrm flipV="1">
              <a:off x="6756399" y="3160366"/>
              <a:ext cx="1" cy="219445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6" name="Line"/>
            <p:cNvSpPr/>
            <p:nvPr/>
          </p:nvSpPr>
          <p:spPr>
            <a:xfrm flipV="1">
              <a:off x="8178799" y="613364"/>
              <a:ext cx="1" cy="474145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7" name="Line"/>
            <p:cNvSpPr/>
            <p:nvPr/>
          </p:nvSpPr>
          <p:spPr>
            <a:xfrm flipV="1">
              <a:off x="9601199" y="2624740"/>
              <a:ext cx="1" cy="273008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8" name="Line"/>
            <p:cNvSpPr/>
            <p:nvPr/>
          </p:nvSpPr>
          <p:spPr>
            <a:xfrm flipV="1">
              <a:off x="11023599" y="986022"/>
              <a:ext cx="1" cy="436880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9" name="Line"/>
            <p:cNvSpPr/>
            <p:nvPr/>
          </p:nvSpPr>
          <p:spPr>
            <a:xfrm flipV="1">
              <a:off x="12446000" y="3325997"/>
              <a:ext cx="0" cy="202882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00" name="Line"/>
            <p:cNvSpPr/>
            <p:nvPr/>
          </p:nvSpPr>
          <p:spPr>
            <a:xfrm flipV="1">
              <a:off x="13868399" y="1820425"/>
              <a:ext cx="1" cy="353439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01" name="Line"/>
            <p:cNvSpPr/>
            <p:nvPr/>
          </p:nvSpPr>
          <p:spPr>
            <a:xfrm flipV="1">
              <a:off x="15290798" y="986022"/>
              <a:ext cx="1" cy="436880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02" name="Line"/>
            <p:cNvSpPr/>
            <p:nvPr/>
          </p:nvSpPr>
          <p:spPr>
            <a:xfrm flipV="1">
              <a:off x="16713199" y="-1"/>
              <a:ext cx="1" cy="535482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03" name="0"/>
            <p:cNvSpPr txBox="1"/>
            <p:nvPr/>
          </p:nvSpPr>
          <p:spPr>
            <a:xfrm>
              <a:off x="818498" y="5726641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04" name="1"/>
            <p:cNvSpPr txBox="1"/>
            <p:nvPr/>
          </p:nvSpPr>
          <p:spPr>
            <a:xfrm>
              <a:off x="2240898" y="5726641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05" name="2"/>
            <p:cNvSpPr txBox="1"/>
            <p:nvPr/>
          </p:nvSpPr>
          <p:spPr>
            <a:xfrm>
              <a:off x="3663298" y="5726641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06" name="3"/>
            <p:cNvSpPr txBox="1"/>
            <p:nvPr/>
          </p:nvSpPr>
          <p:spPr>
            <a:xfrm>
              <a:off x="5085698" y="5726641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07" name="4"/>
            <p:cNvSpPr txBox="1"/>
            <p:nvPr/>
          </p:nvSpPr>
          <p:spPr>
            <a:xfrm>
              <a:off x="6508098" y="5726641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08" name="5"/>
            <p:cNvSpPr txBox="1"/>
            <p:nvPr/>
          </p:nvSpPr>
          <p:spPr>
            <a:xfrm>
              <a:off x="7930498" y="5726641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09" name="6"/>
            <p:cNvSpPr txBox="1"/>
            <p:nvPr/>
          </p:nvSpPr>
          <p:spPr>
            <a:xfrm>
              <a:off x="9352898" y="5726641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10" name="7"/>
            <p:cNvSpPr txBox="1"/>
            <p:nvPr/>
          </p:nvSpPr>
          <p:spPr>
            <a:xfrm>
              <a:off x="10775298" y="5726641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11" name="8"/>
            <p:cNvSpPr txBox="1"/>
            <p:nvPr/>
          </p:nvSpPr>
          <p:spPr>
            <a:xfrm>
              <a:off x="12197698" y="5726641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12" name="9"/>
            <p:cNvSpPr txBox="1"/>
            <p:nvPr/>
          </p:nvSpPr>
          <p:spPr>
            <a:xfrm>
              <a:off x="13620097" y="5726641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13" name="10"/>
            <p:cNvSpPr txBox="1"/>
            <p:nvPr/>
          </p:nvSpPr>
          <p:spPr>
            <a:xfrm>
              <a:off x="14851346" y="5726641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14" name="11"/>
            <p:cNvSpPr txBox="1"/>
            <p:nvPr/>
          </p:nvSpPr>
          <p:spPr>
            <a:xfrm>
              <a:off x="16273746" y="5726641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11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5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11 Container With Most Water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11 Container With Most Water</a:t>
            </a:r>
          </a:p>
        </p:txBody>
      </p:sp>
      <p:sp>
        <p:nvSpPr>
          <p:cNvPr id="1118" name="给出一个非负整数数组 a1,a2,a3,…,an；每一个整数表示一个竖立在坐标轴x位置的一堵高度为ai的“墙”，选择两堵墙，和x轴构成的容器可以容纳最多的水。"/>
          <p:cNvSpPr txBox="1"/>
          <p:nvPr/>
        </p:nvSpPr>
        <p:spPr>
          <a:xfrm>
            <a:off x="1224806" y="3713674"/>
            <a:ext cx="21934389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给出一个非负整数数组 a1,a2,a3,…,an；每一个整数表示一个竖立在坐标轴x位置的一堵高度为ai的“墙”，选择两堵墙，和x轴构成的容器可以容纳最多的水。</a:t>
            </a:r>
          </a:p>
        </p:txBody>
      </p:sp>
      <p:sp>
        <p:nvSpPr>
          <p:cNvPr id="1119" name="Line"/>
          <p:cNvSpPr/>
          <p:nvPr/>
        </p:nvSpPr>
        <p:spPr>
          <a:xfrm>
            <a:off x="3251200" y="12115800"/>
            <a:ext cx="17881600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0" name="Line"/>
          <p:cNvSpPr/>
          <p:nvPr/>
        </p:nvSpPr>
        <p:spPr>
          <a:xfrm flipV="1">
            <a:off x="4317999" y="9921344"/>
            <a:ext cx="1" cy="219445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1" name="Line"/>
          <p:cNvSpPr/>
          <p:nvPr/>
        </p:nvSpPr>
        <p:spPr>
          <a:xfrm flipV="1">
            <a:off x="5740400" y="8581403"/>
            <a:ext cx="0" cy="3534399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2" name="Line"/>
          <p:cNvSpPr/>
          <p:nvPr/>
        </p:nvSpPr>
        <p:spPr>
          <a:xfrm flipV="1">
            <a:off x="7162799" y="9385718"/>
            <a:ext cx="1" cy="2730083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3" name="Line"/>
          <p:cNvSpPr/>
          <p:nvPr/>
        </p:nvSpPr>
        <p:spPr>
          <a:xfrm flipV="1">
            <a:off x="8585199" y="11135347"/>
            <a:ext cx="1" cy="98045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4" name="Line"/>
          <p:cNvSpPr/>
          <p:nvPr/>
        </p:nvSpPr>
        <p:spPr>
          <a:xfrm flipV="1">
            <a:off x="10007599" y="9921344"/>
            <a:ext cx="1" cy="219445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5" name="Line"/>
          <p:cNvSpPr/>
          <p:nvPr/>
        </p:nvSpPr>
        <p:spPr>
          <a:xfrm flipV="1">
            <a:off x="11429999" y="7374342"/>
            <a:ext cx="1" cy="4741459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6" name="Line"/>
          <p:cNvSpPr/>
          <p:nvPr/>
        </p:nvSpPr>
        <p:spPr>
          <a:xfrm flipV="1">
            <a:off x="12852399" y="9385717"/>
            <a:ext cx="1" cy="273008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7" name="Line"/>
          <p:cNvSpPr/>
          <p:nvPr/>
        </p:nvSpPr>
        <p:spPr>
          <a:xfrm flipV="1">
            <a:off x="14274799" y="7746999"/>
            <a:ext cx="1" cy="436880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8" name="Line"/>
          <p:cNvSpPr/>
          <p:nvPr/>
        </p:nvSpPr>
        <p:spPr>
          <a:xfrm flipV="1">
            <a:off x="15697200" y="10086975"/>
            <a:ext cx="0" cy="2028825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9" name="Line"/>
          <p:cNvSpPr/>
          <p:nvPr/>
        </p:nvSpPr>
        <p:spPr>
          <a:xfrm flipV="1">
            <a:off x="17119599" y="8581403"/>
            <a:ext cx="1" cy="3534399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0" name="Line"/>
          <p:cNvSpPr/>
          <p:nvPr/>
        </p:nvSpPr>
        <p:spPr>
          <a:xfrm flipV="1">
            <a:off x="18541998" y="7747000"/>
            <a:ext cx="1" cy="436880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1" name="Line"/>
          <p:cNvSpPr/>
          <p:nvPr/>
        </p:nvSpPr>
        <p:spPr>
          <a:xfrm flipV="1">
            <a:off x="19964399" y="6760978"/>
            <a:ext cx="1" cy="535482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2" name="0"/>
          <p:cNvSpPr txBox="1"/>
          <p:nvPr/>
        </p:nvSpPr>
        <p:spPr>
          <a:xfrm>
            <a:off x="4069698" y="12487619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33" name="1"/>
          <p:cNvSpPr txBox="1"/>
          <p:nvPr/>
        </p:nvSpPr>
        <p:spPr>
          <a:xfrm>
            <a:off x="5492098" y="12487619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34" name="2"/>
          <p:cNvSpPr txBox="1"/>
          <p:nvPr/>
        </p:nvSpPr>
        <p:spPr>
          <a:xfrm>
            <a:off x="6914498" y="12487619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5" name="3"/>
          <p:cNvSpPr txBox="1"/>
          <p:nvPr/>
        </p:nvSpPr>
        <p:spPr>
          <a:xfrm>
            <a:off x="8336898" y="12487619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36" name="4"/>
          <p:cNvSpPr txBox="1"/>
          <p:nvPr/>
        </p:nvSpPr>
        <p:spPr>
          <a:xfrm>
            <a:off x="9759298" y="12487619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37" name="5"/>
          <p:cNvSpPr txBox="1"/>
          <p:nvPr/>
        </p:nvSpPr>
        <p:spPr>
          <a:xfrm>
            <a:off x="11181698" y="12487619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38" name="6"/>
          <p:cNvSpPr txBox="1"/>
          <p:nvPr/>
        </p:nvSpPr>
        <p:spPr>
          <a:xfrm>
            <a:off x="12604098" y="12487619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39" name="7"/>
          <p:cNvSpPr txBox="1"/>
          <p:nvPr/>
        </p:nvSpPr>
        <p:spPr>
          <a:xfrm>
            <a:off x="14026498" y="12487619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40" name="8"/>
          <p:cNvSpPr txBox="1"/>
          <p:nvPr/>
        </p:nvSpPr>
        <p:spPr>
          <a:xfrm>
            <a:off x="15448898" y="12487619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41" name="9"/>
          <p:cNvSpPr txBox="1"/>
          <p:nvPr/>
        </p:nvSpPr>
        <p:spPr>
          <a:xfrm>
            <a:off x="16871297" y="12487619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142" name="10"/>
          <p:cNvSpPr txBox="1"/>
          <p:nvPr/>
        </p:nvSpPr>
        <p:spPr>
          <a:xfrm>
            <a:off x="18102546" y="12487619"/>
            <a:ext cx="8789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143" name="11"/>
          <p:cNvSpPr txBox="1"/>
          <p:nvPr/>
        </p:nvSpPr>
        <p:spPr>
          <a:xfrm>
            <a:off x="19524946" y="12487619"/>
            <a:ext cx="8789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11</a:t>
            </a:r>
          </a:p>
        </p:txBody>
      </p:sp>
      <p:grpSp>
        <p:nvGrpSpPr>
          <p:cNvPr id="1147" name="Group"/>
          <p:cNvGrpSpPr/>
          <p:nvPr/>
        </p:nvGrpSpPr>
        <p:grpSpPr>
          <a:xfrm>
            <a:off x="11398888" y="6760977"/>
            <a:ext cx="8596624" cy="5354824"/>
            <a:chOff x="0" y="0"/>
            <a:chExt cx="8596622" cy="5354822"/>
          </a:xfrm>
        </p:grpSpPr>
        <p:sp>
          <p:nvSpPr>
            <p:cNvPr id="1144" name="Line"/>
            <p:cNvSpPr/>
            <p:nvPr/>
          </p:nvSpPr>
          <p:spPr>
            <a:xfrm flipV="1">
              <a:off x="31111" y="613364"/>
              <a:ext cx="1" cy="4741459"/>
            </a:xfrm>
            <a:prstGeom prst="line">
              <a:avLst/>
            </a:prstGeom>
            <a:noFill/>
            <a:ln w="1016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45" name="Line"/>
            <p:cNvSpPr/>
            <p:nvPr/>
          </p:nvSpPr>
          <p:spPr>
            <a:xfrm flipV="1">
              <a:off x="8565512" y="-1"/>
              <a:ext cx="1" cy="5354824"/>
            </a:xfrm>
            <a:prstGeom prst="line">
              <a:avLst/>
            </a:prstGeom>
            <a:noFill/>
            <a:ln w="1016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0" y="5354822"/>
              <a:ext cx="8596623" cy="1"/>
            </a:xfrm>
            <a:prstGeom prst="line">
              <a:avLst/>
            </a:prstGeom>
            <a:noFill/>
            <a:ln w="1016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48" name="Rectangle"/>
          <p:cNvSpPr/>
          <p:nvPr/>
        </p:nvSpPr>
        <p:spPr>
          <a:xfrm>
            <a:off x="11398250" y="7331885"/>
            <a:ext cx="8597900" cy="4741458"/>
          </a:xfrm>
          <a:prstGeom prst="rect">
            <a:avLst/>
          </a:prstGeom>
          <a:solidFill>
            <a:srgbClr val="CA495A">
              <a:alpha val="38728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8" grpId="2"/>
      <p:bldP build="whole" bldLvl="1" animBg="1" rev="0" advAuto="0" spid="1147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双索引技术 Two Pointer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双索引技术 Two Pointer</a:t>
            </a:r>
          </a:p>
        </p:txBody>
      </p:sp>
      <p:sp>
        <p:nvSpPr>
          <p:cNvPr id="1151" name="滑动窗口"/>
          <p:cNvSpPr txBox="1"/>
          <p:nvPr/>
        </p:nvSpPr>
        <p:spPr>
          <a:xfrm>
            <a:off x="1778000" y="80327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滑动窗口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1" grpId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154" name="给定一个整型数组和一个数字s，找到数组中最短的一个连续子数组，使得连续子数组的数字和sum &gt;= s，返回这个最短的连续子数组的长度值…"/>
          <p:cNvSpPr txBox="1"/>
          <p:nvPr/>
        </p:nvSpPr>
        <p:spPr>
          <a:xfrm>
            <a:off x="2764581" y="5816599"/>
            <a:ext cx="19552544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给定一个整型数组和一个数字s，找到数组中最短的一个连续子数组，使得连续子数组的数字和sum &gt;= s，返回这个最短的连续子数组的长度值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如，给定数组[2, 3, 1, 2, 4, 3], s = 7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答案为[4, 3]，返回2</a:t>
            </a:r>
          </a:p>
        </p:txBody>
      </p:sp>
      <p:pic>
        <p:nvPicPr>
          <p:cNvPr id="115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1071" y="3697227"/>
            <a:ext cx="4926128" cy="1851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4" grpId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158" name="给定一个整型数组和一个数字s，找到数组中最短的一个连续子数组，使得连续子数组的数字和sum &gt;= s，返回这个最短的连续子数组的返回值"/>
          <p:cNvSpPr txBox="1"/>
          <p:nvPr/>
        </p:nvSpPr>
        <p:spPr>
          <a:xfrm>
            <a:off x="2815381" y="3911599"/>
            <a:ext cx="1955254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给定一个整型数组和一个数字s，找到数组中最短的一个连续子数组，使得连续子数组的数字和sum &gt;= s，返回这个最短的连续子数组的返回值</a:t>
            </a:r>
          </a:p>
        </p:txBody>
      </p:sp>
      <p:grpSp>
        <p:nvGrpSpPr>
          <p:cNvPr id="1168" name="Group"/>
          <p:cNvGrpSpPr/>
          <p:nvPr/>
        </p:nvGrpSpPr>
        <p:grpSpPr>
          <a:xfrm>
            <a:off x="2815381" y="8977254"/>
            <a:ext cx="20688693" cy="1301751"/>
            <a:chOff x="0" y="0"/>
            <a:chExt cx="20688692" cy="1301750"/>
          </a:xfrm>
        </p:grpSpPr>
        <p:sp>
          <p:nvSpPr>
            <p:cNvPr id="1159" name="什么叫子数组"/>
            <p:cNvSpPr txBox="1"/>
            <p:nvPr/>
          </p:nvSpPr>
          <p:spPr>
            <a:xfrm>
              <a:off x="0" y="-1"/>
              <a:ext cx="19552543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732692" indent="-732692" algn="l">
                <a:lnSpc>
                  <a:spcPct val="150000"/>
                </a:lnSpc>
                <a:buSzPct val="75000"/>
                <a:buChar char="-"/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什么叫子数组</a:t>
              </a:r>
            </a:p>
          </p:txBody>
        </p:sp>
        <p:sp>
          <p:nvSpPr>
            <p:cNvPr id="1160" name="0"/>
            <p:cNvSpPr/>
            <p:nvPr/>
          </p:nvSpPr>
          <p:spPr>
            <a:xfrm>
              <a:off x="6962106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61" name="1"/>
            <p:cNvSpPr/>
            <p:nvPr/>
          </p:nvSpPr>
          <p:spPr>
            <a:xfrm>
              <a:off x="8741618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62" name="2"/>
            <p:cNvSpPr/>
            <p:nvPr/>
          </p:nvSpPr>
          <p:spPr>
            <a:xfrm>
              <a:off x="10521131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63" name="3"/>
            <p:cNvSpPr/>
            <p:nvPr/>
          </p:nvSpPr>
          <p:spPr>
            <a:xfrm>
              <a:off x="12300642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64" name="4"/>
            <p:cNvSpPr/>
            <p:nvPr/>
          </p:nvSpPr>
          <p:spPr>
            <a:xfrm>
              <a:off x="14080154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5" name="5"/>
            <p:cNvSpPr/>
            <p:nvPr/>
          </p:nvSpPr>
          <p:spPr>
            <a:xfrm>
              <a:off x="15859667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66" name="6"/>
            <p:cNvSpPr/>
            <p:nvPr/>
          </p:nvSpPr>
          <p:spPr>
            <a:xfrm>
              <a:off x="17639180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67" name="7"/>
            <p:cNvSpPr/>
            <p:nvPr/>
          </p:nvSpPr>
          <p:spPr>
            <a:xfrm>
              <a:off x="19418692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172" name="Group"/>
          <p:cNvGrpSpPr/>
          <p:nvPr/>
        </p:nvGrpSpPr>
        <p:grpSpPr>
          <a:xfrm>
            <a:off x="11557000" y="10874259"/>
            <a:ext cx="10167563" cy="1270001"/>
            <a:chOff x="0" y="0"/>
            <a:chExt cx="10167562" cy="1270000"/>
          </a:xfrm>
        </p:grpSpPr>
        <p:sp>
          <p:nvSpPr>
            <p:cNvPr id="1169" name="1"/>
            <p:cNvSpPr/>
            <p:nvPr/>
          </p:nvSpPr>
          <p:spPr>
            <a:xfrm>
              <a:off x="0" y="0"/>
              <a:ext cx="1270000" cy="1270000"/>
            </a:xfrm>
            <a:prstGeom prst="roundRect">
              <a:avLst>
                <a:gd name="adj" fmla="val 23962"/>
              </a:avLst>
            </a:prstGeom>
            <a:solidFill>
              <a:srgbClr val="BA3027"/>
            </a:solidFill>
            <a:ln w="63500" cap="flat">
              <a:solidFill>
                <a:srgbClr val="BA302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0" name="3"/>
            <p:cNvSpPr/>
            <p:nvPr/>
          </p:nvSpPr>
          <p:spPr>
            <a:xfrm>
              <a:off x="3559024" y="0"/>
              <a:ext cx="1270001" cy="1270000"/>
            </a:xfrm>
            <a:prstGeom prst="roundRect">
              <a:avLst>
                <a:gd name="adj" fmla="val 23962"/>
              </a:avLst>
            </a:prstGeom>
            <a:solidFill>
              <a:srgbClr val="BA3027"/>
            </a:solidFill>
            <a:ln w="63500" cap="flat">
              <a:solidFill>
                <a:srgbClr val="BA302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71" name="6"/>
            <p:cNvSpPr/>
            <p:nvPr/>
          </p:nvSpPr>
          <p:spPr>
            <a:xfrm>
              <a:off x="8897562" y="0"/>
              <a:ext cx="1270001" cy="1270000"/>
            </a:xfrm>
            <a:prstGeom prst="roundRect">
              <a:avLst>
                <a:gd name="adj" fmla="val 23962"/>
              </a:avLst>
            </a:prstGeom>
            <a:solidFill>
              <a:srgbClr val="BA3027"/>
            </a:solidFill>
            <a:ln w="63500" cap="flat">
              <a:solidFill>
                <a:srgbClr val="BA302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2" grpId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175" name="给定一个整型数组和一个数字s，找到数组中最短的一个连续子数组，使得连续子数组的数字和sum &gt;= s，返回这个最短的连续子数组的返回值"/>
          <p:cNvSpPr txBox="1"/>
          <p:nvPr/>
        </p:nvSpPr>
        <p:spPr>
          <a:xfrm>
            <a:off x="2815381" y="3911599"/>
            <a:ext cx="1955254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给定一个整型数组和一个数字s，找到数组中最短的一个连续子数组，使得连续子数组的数字和sum &gt;= s，返回这个最短的连续子数组的返回值</a:t>
            </a:r>
          </a:p>
        </p:txBody>
      </p:sp>
      <p:grpSp>
        <p:nvGrpSpPr>
          <p:cNvPr id="1185" name="Group"/>
          <p:cNvGrpSpPr/>
          <p:nvPr/>
        </p:nvGrpSpPr>
        <p:grpSpPr>
          <a:xfrm>
            <a:off x="2815381" y="8977254"/>
            <a:ext cx="20688693" cy="1301751"/>
            <a:chOff x="0" y="0"/>
            <a:chExt cx="20688692" cy="1301750"/>
          </a:xfrm>
        </p:grpSpPr>
        <p:sp>
          <p:nvSpPr>
            <p:cNvPr id="1176" name="什么叫子数组"/>
            <p:cNvSpPr txBox="1"/>
            <p:nvPr/>
          </p:nvSpPr>
          <p:spPr>
            <a:xfrm>
              <a:off x="0" y="-1"/>
              <a:ext cx="19552543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732692" indent="-732692" algn="l">
                <a:lnSpc>
                  <a:spcPct val="150000"/>
                </a:lnSpc>
                <a:buSzPct val="75000"/>
                <a:buChar char="-"/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什么叫子数组</a:t>
              </a:r>
            </a:p>
          </p:txBody>
        </p:sp>
        <p:sp>
          <p:nvSpPr>
            <p:cNvPr id="1177" name="0"/>
            <p:cNvSpPr/>
            <p:nvPr/>
          </p:nvSpPr>
          <p:spPr>
            <a:xfrm>
              <a:off x="6962106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78" name="1"/>
            <p:cNvSpPr/>
            <p:nvPr/>
          </p:nvSpPr>
          <p:spPr>
            <a:xfrm>
              <a:off x="8741618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9" name="2"/>
            <p:cNvSpPr/>
            <p:nvPr/>
          </p:nvSpPr>
          <p:spPr>
            <a:xfrm>
              <a:off x="10521131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80" name="3"/>
            <p:cNvSpPr/>
            <p:nvPr/>
          </p:nvSpPr>
          <p:spPr>
            <a:xfrm>
              <a:off x="12300642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81" name="4"/>
            <p:cNvSpPr/>
            <p:nvPr/>
          </p:nvSpPr>
          <p:spPr>
            <a:xfrm>
              <a:off x="14080154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82" name="5"/>
            <p:cNvSpPr/>
            <p:nvPr/>
          </p:nvSpPr>
          <p:spPr>
            <a:xfrm>
              <a:off x="15859667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83" name="6"/>
            <p:cNvSpPr/>
            <p:nvPr/>
          </p:nvSpPr>
          <p:spPr>
            <a:xfrm>
              <a:off x="17639180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84" name="7"/>
            <p:cNvSpPr/>
            <p:nvPr/>
          </p:nvSpPr>
          <p:spPr>
            <a:xfrm>
              <a:off x="19418692" y="31750"/>
              <a:ext cx="1270001" cy="1270001"/>
            </a:xfrm>
            <a:prstGeom prst="roundRect">
              <a:avLst>
                <a:gd name="adj" fmla="val 23962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189" name="Group"/>
          <p:cNvGrpSpPr/>
          <p:nvPr/>
        </p:nvGrpSpPr>
        <p:grpSpPr>
          <a:xfrm>
            <a:off x="11557000" y="10874259"/>
            <a:ext cx="4829025" cy="1270001"/>
            <a:chOff x="0" y="0"/>
            <a:chExt cx="4829024" cy="1270000"/>
          </a:xfrm>
        </p:grpSpPr>
        <p:sp>
          <p:nvSpPr>
            <p:cNvPr id="1186" name="1"/>
            <p:cNvSpPr/>
            <p:nvPr/>
          </p:nvSpPr>
          <p:spPr>
            <a:xfrm>
              <a:off x="0" y="0"/>
              <a:ext cx="1270000" cy="1270000"/>
            </a:xfrm>
            <a:prstGeom prst="roundRect">
              <a:avLst>
                <a:gd name="adj" fmla="val 23962"/>
              </a:avLst>
            </a:prstGeom>
            <a:solidFill>
              <a:srgbClr val="BA3027"/>
            </a:solidFill>
            <a:ln w="63500" cap="flat">
              <a:solidFill>
                <a:srgbClr val="BA302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87" name="3"/>
            <p:cNvSpPr/>
            <p:nvPr/>
          </p:nvSpPr>
          <p:spPr>
            <a:xfrm>
              <a:off x="3559024" y="0"/>
              <a:ext cx="1270001" cy="1270000"/>
            </a:xfrm>
            <a:prstGeom prst="roundRect">
              <a:avLst>
                <a:gd name="adj" fmla="val 23962"/>
              </a:avLst>
            </a:prstGeom>
            <a:solidFill>
              <a:srgbClr val="BA3027"/>
            </a:solidFill>
            <a:ln w="63500" cap="flat">
              <a:solidFill>
                <a:srgbClr val="BA302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88" name="2"/>
            <p:cNvSpPr/>
            <p:nvPr/>
          </p:nvSpPr>
          <p:spPr>
            <a:xfrm>
              <a:off x="1779513" y="0"/>
              <a:ext cx="1270001" cy="1270000"/>
            </a:xfrm>
            <a:prstGeom prst="roundRect">
              <a:avLst>
                <a:gd name="adj" fmla="val 23962"/>
              </a:avLst>
            </a:prstGeom>
            <a:solidFill>
              <a:srgbClr val="BA3027"/>
            </a:solidFill>
            <a:ln w="63500" cap="flat">
              <a:solidFill>
                <a:srgbClr val="BA302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9" grpId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192" name="给定一个整型数组和一个数字s，找到数组中最短的一个连续子数组，使得连续子数组的数字和sum &gt;= s，返回这个最短的连续子数组的长度值"/>
          <p:cNvSpPr txBox="1"/>
          <p:nvPr/>
        </p:nvSpPr>
        <p:spPr>
          <a:xfrm>
            <a:off x="2815381" y="3911599"/>
            <a:ext cx="1955254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给定一个整型数组和一个数字s，找到数组中最短的一个连续子数组，使得连续子数组的数字和sum &gt;= s，返回这个最短的连续子数组的长度值</a:t>
            </a:r>
          </a:p>
        </p:txBody>
      </p:sp>
      <p:sp>
        <p:nvSpPr>
          <p:cNvPr id="1193" name="Group"/>
          <p:cNvSpPr txBox="1"/>
          <p:nvPr/>
        </p:nvSpPr>
        <p:spPr>
          <a:xfrm>
            <a:off x="2815381" y="8977255"/>
            <a:ext cx="1955254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什么叫子数组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如果没有解怎么办？返回0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196" name="暴力解：遍历所有的连续子数组[i...j]…"/>
          <p:cNvSpPr txBox="1"/>
          <p:nvPr/>
        </p:nvSpPr>
        <p:spPr>
          <a:xfrm>
            <a:off x="5517951" y="5689599"/>
            <a:ext cx="1334809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暴力解：遍历所有的连续子数组[i...j]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计算其和sum，验证sum &gt;= s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时间复杂度O(n^3)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面试问题实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面试问题实战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199" name="优化暴力解：O(n^2)？"/>
          <p:cNvSpPr txBox="1"/>
          <p:nvPr/>
        </p:nvSpPr>
        <p:spPr>
          <a:xfrm>
            <a:off x="5517951" y="7289799"/>
            <a:ext cx="1334809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优化暴力解：O(n^2)？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202" name="暴力解的问题：大量的重复计算"/>
          <p:cNvSpPr txBox="1"/>
          <p:nvPr/>
        </p:nvSpPr>
        <p:spPr>
          <a:xfrm>
            <a:off x="2774751" y="4546599"/>
            <a:ext cx="1334809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暴力解的问题：大量的重复计算</a:t>
            </a:r>
          </a:p>
        </p:txBody>
      </p:sp>
      <p:sp>
        <p:nvSpPr>
          <p:cNvPr id="1203" name="Rectangle"/>
          <p:cNvSpPr/>
          <p:nvPr/>
        </p:nvSpPr>
        <p:spPr>
          <a:xfrm>
            <a:off x="2852176" y="8189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04" name="Rectangle"/>
          <p:cNvSpPr/>
          <p:nvPr/>
        </p:nvSpPr>
        <p:spPr>
          <a:xfrm>
            <a:off x="5622960" y="8189050"/>
            <a:ext cx="600503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5" name="Rectangle"/>
          <p:cNvSpPr/>
          <p:nvPr/>
        </p:nvSpPr>
        <p:spPr>
          <a:xfrm>
            <a:off x="5627831" y="8189050"/>
            <a:ext cx="515788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6" name="nums[i…j]"/>
          <p:cNvSpPr txBox="1"/>
          <p:nvPr/>
        </p:nvSpPr>
        <p:spPr>
          <a:xfrm>
            <a:off x="6847968" y="10689085"/>
            <a:ext cx="355502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nums[i…j]</a:t>
            </a:r>
          </a:p>
        </p:txBody>
      </p:sp>
      <p:sp>
        <p:nvSpPr>
          <p:cNvPr id="1207" name="nums[i…j-1]"/>
          <p:cNvSpPr txBox="1"/>
          <p:nvPr/>
        </p:nvSpPr>
        <p:spPr>
          <a:xfrm>
            <a:off x="6046962" y="7046854"/>
            <a:ext cx="43196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nums[i…j-1]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6" grpId="4"/>
      <p:bldP build="whole" bldLvl="1" animBg="1" rev="0" advAuto="0" spid="1204" grpId="3"/>
      <p:bldP build="whole" bldLvl="1" animBg="1" rev="0" advAuto="0" spid="1203" grpId="2"/>
      <p:bldP build="whole" bldLvl="1" animBg="1" rev="0" advAuto="0" spid="1205" grpId="5"/>
      <p:bldP build="whole" bldLvl="1" animBg="1" rev="0" advAuto="0" spid="1207" grpId="6"/>
      <p:bldP build="whole" bldLvl="1" animBg="1" rev="0" advAuto="0" spid="1202" grpId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grpSp>
        <p:nvGrpSpPr>
          <p:cNvPr id="1212" name="Group"/>
          <p:cNvGrpSpPr/>
          <p:nvPr/>
        </p:nvGrpSpPr>
        <p:grpSpPr>
          <a:xfrm>
            <a:off x="2344177" y="7046050"/>
            <a:ext cx="19695646" cy="1655900"/>
            <a:chOff x="0" y="0"/>
            <a:chExt cx="19695645" cy="1655899"/>
          </a:xfrm>
        </p:grpSpPr>
        <p:sp>
          <p:nvSpPr>
            <p:cNvPr id="1210" name="Rectangle"/>
            <p:cNvSpPr/>
            <p:nvPr/>
          </p:nvSpPr>
          <p:spPr>
            <a:xfrm>
              <a:off x="0" y="0"/>
              <a:ext cx="19695646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1" name="Rectangle"/>
            <p:cNvSpPr/>
            <p:nvPr/>
          </p:nvSpPr>
          <p:spPr>
            <a:xfrm>
              <a:off x="2928054" y="0"/>
              <a:ext cx="5157888" cy="1655900"/>
            </a:xfrm>
            <a:prstGeom prst="rect">
              <a:avLst/>
            </a:prstGeom>
            <a:solidFill>
              <a:srgbClr val="9437FF"/>
            </a:solidFill>
            <a:ln w="63500" cap="flat">
              <a:solidFill>
                <a:srgbClr val="9437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213" name="nums[i…j]"/>
          <p:cNvSpPr txBox="1"/>
          <p:nvPr/>
        </p:nvSpPr>
        <p:spPr>
          <a:xfrm>
            <a:off x="6085968" y="5482085"/>
            <a:ext cx="355502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nums[i…j]</a:t>
            </a:r>
          </a:p>
        </p:txBody>
      </p:sp>
      <p:grpSp>
        <p:nvGrpSpPr>
          <p:cNvPr id="1216" name="Group"/>
          <p:cNvGrpSpPr/>
          <p:nvPr/>
        </p:nvGrpSpPr>
        <p:grpSpPr>
          <a:xfrm>
            <a:off x="5348574" y="9427714"/>
            <a:ext cx="522321" cy="1895486"/>
            <a:chOff x="178291" y="0"/>
            <a:chExt cx="522320" cy="1895485"/>
          </a:xfrm>
        </p:grpSpPr>
        <p:sp>
          <p:nvSpPr>
            <p:cNvPr id="1214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5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9886332" y="9427714"/>
            <a:ext cx="522322" cy="1895486"/>
            <a:chOff x="178291" y="0"/>
            <a:chExt cx="522320" cy="1895485"/>
          </a:xfrm>
        </p:grpSpPr>
        <p:sp>
          <p:nvSpPr>
            <p:cNvPr id="1217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8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220" name="Rectangle"/>
          <p:cNvSpPr/>
          <p:nvPr/>
        </p:nvSpPr>
        <p:spPr>
          <a:xfrm>
            <a:off x="10504631" y="7046050"/>
            <a:ext cx="72152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9441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0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223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24" name="nums[i…j+1]"/>
          <p:cNvSpPr txBox="1"/>
          <p:nvPr/>
        </p:nvSpPr>
        <p:spPr>
          <a:xfrm>
            <a:off x="6082979" y="5483029"/>
            <a:ext cx="431962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nums[i…j+1]</a:t>
            </a:r>
          </a:p>
        </p:txBody>
      </p:sp>
      <p:grpSp>
        <p:nvGrpSpPr>
          <p:cNvPr id="1227" name="Group"/>
          <p:cNvGrpSpPr/>
          <p:nvPr/>
        </p:nvGrpSpPr>
        <p:grpSpPr>
          <a:xfrm>
            <a:off x="5348574" y="9427714"/>
            <a:ext cx="522321" cy="1895486"/>
            <a:chOff x="178291" y="0"/>
            <a:chExt cx="522320" cy="1895485"/>
          </a:xfrm>
        </p:grpSpPr>
        <p:sp>
          <p:nvSpPr>
            <p:cNvPr id="1225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6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230" name="Group"/>
          <p:cNvGrpSpPr/>
          <p:nvPr/>
        </p:nvGrpSpPr>
        <p:grpSpPr>
          <a:xfrm>
            <a:off x="10604231" y="9427714"/>
            <a:ext cx="522321" cy="1895486"/>
            <a:chOff x="178291" y="0"/>
            <a:chExt cx="522320" cy="1895485"/>
          </a:xfrm>
        </p:grpSpPr>
        <p:sp>
          <p:nvSpPr>
            <p:cNvPr id="1228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9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231" name="Rectangle"/>
          <p:cNvSpPr/>
          <p:nvPr/>
        </p:nvSpPr>
        <p:spPr>
          <a:xfrm>
            <a:off x="10504631" y="7046050"/>
            <a:ext cx="72152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2" name="Rectangle"/>
          <p:cNvSpPr/>
          <p:nvPr/>
        </p:nvSpPr>
        <p:spPr>
          <a:xfrm>
            <a:off x="5272232" y="7046050"/>
            <a:ext cx="5941120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235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238" name="Group"/>
          <p:cNvGrpSpPr/>
          <p:nvPr/>
        </p:nvGrpSpPr>
        <p:grpSpPr>
          <a:xfrm>
            <a:off x="5348574" y="9427714"/>
            <a:ext cx="522321" cy="1895486"/>
            <a:chOff x="178291" y="0"/>
            <a:chExt cx="522320" cy="1895485"/>
          </a:xfrm>
        </p:grpSpPr>
        <p:sp>
          <p:nvSpPr>
            <p:cNvPr id="1236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7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241" name="Group"/>
          <p:cNvGrpSpPr/>
          <p:nvPr/>
        </p:nvGrpSpPr>
        <p:grpSpPr>
          <a:xfrm>
            <a:off x="10604231" y="9427714"/>
            <a:ext cx="522321" cy="1895486"/>
            <a:chOff x="178291" y="0"/>
            <a:chExt cx="522320" cy="1895485"/>
          </a:xfrm>
        </p:grpSpPr>
        <p:sp>
          <p:nvSpPr>
            <p:cNvPr id="1239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0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242" name="Rectangle"/>
          <p:cNvSpPr/>
          <p:nvPr/>
        </p:nvSpPr>
        <p:spPr>
          <a:xfrm>
            <a:off x="11279331" y="7046050"/>
            <a:ext cx="1566467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43" name="Rectangle"/>
          <p:cNvSpPr/>
          <p:nvPr/>
        </p:nvSpPr>
        <p:spPr>
          <a:xfrm>
            <a:off x="5272232" y="7046050"/>
            <a:ext cx="594111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44" name="sum &gt; s"/>
          <p:cNvSpPr txBox="1"/>
          <p:nvPr/>
        </p:nvSpPr>
        <p:spPr>
          <a:xfrm>
            <a:off x="7914383" y="5483029"/>
            <a:ext cx="279041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sum &gt; 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1461 -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2" grpId="1"/>
      <p:bldP build="whole" bldLvl="1" animBg="1" rev="0" advAuto="0" spid="1244" grpId="3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247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250" name="Group"/>
          <p:cNvGrpSpPr/>
          <p:nvPr/>
        </p:nvGrpSpPr>
        <p:grpSpPr>
          <a:xfrm>
            <a:off x="5348574" y="9427714"/>
            <a:ext cx="522321" cy="1895486"/>
            <a:chOff x="178291" y="0"/>
            <a:chExt cx="522320" cy="1895485"/>
          </a:xfrm>
        </p:grpSpPr>
        <p:sp>
          <p:nvSpPr>
            <p:cNvPr id="1248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9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2255231" y="9427714"/>
            <a:ext cx="522321" cy="1895486"/>
            <a:chOff x="178291" y="0"/>
            <a:chExt cx="522320" cy="1895485"/>
          </a:xfrm>
        </p:grpSpPr>
        <p:sp>
          <p:nvSpPr>
            <p:cNvPr id="1251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2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254" name="Rectangle"/>
          <p:cNvSpPr/>
          <p:nvPr/>
        </p:nvSpPr>
        <p:spPr>
          <a:xfrm>
            <a:off x="11292031" y="7046050"/>
            <a:ext cx="1566467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5" name="sum &gt; s"/>
          <p:cNvSpPr txBox="1"/>
          <p:nvPr/>
        </p:nvSpPr>
        <p:spPr>
          <a:xfrm>
            <a:off x="7914383" y="5483029"/>
            <a:ext cx="279041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sum &gt; s</a:t>
            </a:r>
          </a:p>
        </p:txBody>
      </p:sp>
      <p:sp>
        <p:nvSpPr>
          <p:cNvPr id="1256" name="Rectangle"/>
          <p:cNvSpPr/>
          <p:nvPr/>
        </p:nvSpPr>
        <p:spPr>
          <a:xfrm>
            <a:off x="5272232" y="7046050"/>
            <a:ext cx="762982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259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262" name="Group"/>
          <p:cNvGrpSpPr/>
          <p:nvPr/>
        </p:nvGrpSpPr>
        <p:grpSpPr>
          <a:xfrm>
            <a:off x="5348574" y="9427714"/>
            <a:ext cx="522321" cy="1895486"/>
            <a:chOff x="178291" y="0"/>
            <a:chExt cx="522320" cy="1895485"/>
          </a:xfrm>
        </p:grpSpPr>
        <p:sp>
          <p:nvSpPr>
            <p:cNvPr id="1260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1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265" name="Group"/>
          <p:cNvGrpSpPr/>
          <p:nvPr/>
        </p:nvGrpSpPr>
        <p:grpSpPr>
          <a:xfrm>
            <a:off x="12255231" y="9427714"/>
            <a:ext cx="522321" cy="1895486"/>
            <a:chOff x="178291" y="0"/>
            <a:chExt cx="522320" cy="1895485"/>
          </a:xfrm>
        </p:grpSpPr>
        <p:sp>
          <p:nvSpPr>
            <p:cNvPr id="1263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4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266" name="Rectangle"/>
          <p:cNvSpPr/>
          <p:nvPr/>
        </p:nvSpPr>
        <p:spPr>
          <a:xfrm>
            <a:off x="11292031" y="7046050"/>
            <a:ext cx="1566467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7" name="sum &gt; s"/>
          <p:cNvSpPr txBox="1"/>
          <p:nvPr/>
        </p:nvSpPr>
        <p:spPr>
          <a:xfrm>
            <a:off x="7914383" y="5483029"/>
            <a:ext cx="279041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sum &gt; s</a:t>
            </a:r>
          </a:p>
        </p:txBody>
      </p:sp>
      <p:sp>
        <p:nvSpPr>
          <p:cNvPr id="1268" name="Rectangle"/>
          <p:cNvSpPr/>
          <p:nvPr/>
        </p:nvSpPr>
        <p:spPr>
          <a:xfrm>
            <a:off x="6706041" y="7046050"/>
            <a:ext cx="619601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896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209 Minimum Size Subarray 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209 Minimum Size Subarray Sum</a:t>
            </a:r>
          </a:p>
        </p:txBody>
      </p:sp>
      <p:sp>
        <p:nvSpPr>
          <p:cNvPr id="1271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274" name="Group"/>
          <p:cNvGrpSpPr/>
          <p:nvPr/>
        </p:nvGrpSpPr>
        <p:grpSpPr>
          <a:xfrm>
            <a:off x="6821774" y="9427714"/>
            <a:ext cx="522321" cy="1895486"/>
            <a:chOff x="178291" y="0"/>
            <a:chExt cx="522320" cy="1895485"/>
          </a:xfrm>
        </p:grpSpPr>
        <p:sp>
          <p:nvSpPr>
            <p:cNvPr id="1272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3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277" name="Group"/>
          <p:cNvGrpSpPr/>
          <p:nvPr/>
        </p:nvGrpSpPr>
        <p:grpSpPr>
          <a:xfrm>
            <a:off x="12255231" y="9427714"/>
            <a:ext cx="522321" cy="1895486"/>
            <a:chOff x="178291" y="0"/>
            <a:chExt cx="522320" cy="1895485"/>
          </a:xfrm>
        </p:grpSpPr>
        <p:sp>
          <p:nvSpPr>
            <p:cNvPr id="1275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6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278" name="Rectangle"/>
          <p:cNvSpPr/>
          <p:nvPr/>
        </p:nvSpPr>
        <p:spPr>
          <a:xfrm>
            <a:off x="11292031" y="7046050"/>
            <a:ext cx="1566467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9" name="sum &lt; s"/>
          <p:cNvSpPr txBox="1"/>
          <p:nvPr/>
        </p:nvSpPr>
        <p:spPr>
          <a:xfrm>
            <a:off x="7914383" y="5483029"/>
            <a:ext cx="279041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sum &lt; s</a:t>
            </a:r>
          </a:p>
        </p:txBody>
      </p:sp>
      <p:sp>
        <p:nvSpPr>
          <p:cNvPr id="1280" name="Rectangle"/>
          <p:cNvSpPr/>
          <p:nvPr/>
        </p:nvSpPr>
        <p:spPr>
          <a:xfrm>
            <a:off x="6706041" y="7046050"/>
            <a:ext cx="619601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实践：滑动窗口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实践：滑动窗口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另一个滑动窗口的例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另一个滑动窗口的例子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eetCode 283 Move Zeros"/>
          <p:cNvSpPr txBox="1"/>
          <p:nvPr>
            <p:ph type="ctrTitle"/>
          </p:nvPr>
        </p:nvSpPr>
        <p:spPr>
          <a:xfrm>
            <a:off x="1778000" y="41719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LeetCode 283 Move Zeros</a:t>
            </a:r>
          </a:p>
        </p:txBody>
      </p:sp>
      <p:pic>
        <p:nvPicPr>
          <p:cNvPr id="153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2801" y="7633603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9571" y="7159457"/>
            <a:ext cx="4926128" cy="1851147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ttps://leetcode.com/problems/move-zeroes/"/>
          <p:cNvSpPr txBox="1"/>
          <p:nvPr/>
        </p:nvSpPr>
        <p:spPr>
          <a:xfrm>
            <a:off x="1549531" y="9826411"/>
            <a:ext cx="212849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https://leetcode.com/problems/move-zeroes/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3 Longest Substring Without Repeating Characters"/>
          <p:cNvSpPr txBox="1"/>
          <p:nvPr>
            <p:ph type="ctrTitle"/>
          </p:nvPr>
        </p:nvSpPr>
        <p:spPr>
          <a:xfrm>
            <a:off x="1154907" y="953560"/>
            <a:ext cx="22074186" cy="2028826"/>
          </a:xfrm>
          <a:prstGeom prst="rect">
            <a:avLst/>
          </a:prstGeom>
        </p:spPr>
        <p:txBody>
          <a:bodyPr/>
          <a:lstStyle/>
          <a:p>
            <a:pPr lvl="1" indent="171450" defTabSz="619125">
              <a:defRPr sz="7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Longest Substring Without Repeating Characters</a:t>
            </a:r>
          </a:p>
        </p:txBody>
      </p:sp>
      <p:sp>
        <p:nvSpPr>
          <p:cNvPr id="1287" name="在一个字符串中寻找没有重复字母的最长子串，返回其长度。…"/>
          <p:cNvSpPr txBox="1"/>
          <p:nvPr/>
        </p:nvSpPr>
        <p:spPr>
          <a:xfrm>
            <a:off x="1494581" y="6457785"/>
            <a:ext cx="2207418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在一个字符串中寻找没有重复字母的最长子串，返回其长度。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如”abcabcbb”，则结果为”abc”，长度为3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如”bbbbb”，则结果为”b”，长度为1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如”pwwkew”，则结果为”wke”，长度为3</a:t>
            </a:r>
          </a:p>
        </p:txBody>
      </p:sp>
      <p:pic>
        <p:nvPicPr>
          <p:cNvPr id="1288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285" y="3888101"/>
            <a:ext cx="4541403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7875" y="3941990"/>
            <a:ext cx="3578769" cy="132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0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19832" y="3771921"/>
            <a:ext cx="3730513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1" name="pasted-image.gif" descr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05244" y="4070499"/>
            <a:ext cx="6234158" cy="1299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7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3 Longest Substring Without Repeating Characters"/>
          <p:cNvSpPr txBox="1"/>
          <p:nvPr>
            <p:ph type="ctrTitle"/>
          </p:nvPr>
        </p:nvSpPr>
        <p:spPr>
          <a:xfrm>
            <a:off x="1154907" y="953560"/>
            <a:ext cx="22074186" cy="2028826"/>
          </a:xfrm>
          <a:prstGeom prst="rect">
            <a:avLst/>
          </a:prstGeom>
        </p:spPr>
        <p:txBody>
          <a:bodyPr/>
          <a:lstStyle/>
          <a:p>
            <a:pPr lvl="1" indent="171450" defTabSz="619125">
              <a:defRPr sz="7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Longest Substring Without Repeating Characters</a:t>
            </a:r>
          </a:p>
        </p:txBody>
      </p:sp>
      <p:sp>
        <p:nvSpPr>
          <p:cNvPr id="1294" name="在一个字符串中寻找没有重复字母的最长子串…"/>
          <p:cNvSpPr txBox="1"/>
          <p:nvPr/>
        </p:nvSpPr>
        <p:spPr>
          <a:xfrm>
            <a:off x="1494581" y="6457785"/>
            <a:ext cx="1955254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在一个字符串中寻找没有重复字母的最长子串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字符集？只有字母？数字+字母？ASCII？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大小写是否敏感？</a:t>
            </a:r>
          </a:p>
        </p:txBody>
      </p:sp>
      <p:pic>
        <p:nvPicPr>
          <p:cNvPr id="1295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285" y="3888101"/>
            <a:ext cx="4541403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7875" y="3941990"/>
            <a:ext cx="3578769" cy="132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7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19832" y="3771921"/>
            <a:ext cx="3730513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8" name="pasted-image.gif" descr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05244" y="4070499"/>
            <a:ext cx="6234158" cy="1299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4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3 Longest Substring Without Repeating Characte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62305" defTabSz="586104">
              <a:defRPr sz="7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Longest Substring Without Repeating Characters</a:t>
            </a:r>
          </a:p>
        </p:txBody>
      </p:sp>
      <p:grpSp>
        <p:nvGrpSpPr>
          <p:cNvPr id="1303" name="Group"/>
          <p:cNvGrpSpPr/>
          <p:nvPr/>
        </p:nvGrpSpPr>
        <p:grpSpPr>
          <a:xfrm>
            <a:off x="2344177" y="7046050"/>
            <a:ext cx="19695646" cy="1655900"/>
            <a:chOff x="0" y="0"/>
            <a:chExt cx="19695645" cy="1655899"/>
          </a:xfrm>
        </p:grpSpPr>
        <p:sp>
          <p:nvSpPr>
            <p:cNvPr id="1301" name="Rectangle"/>
            <p:cNvSpPr/>
            <p:nvPr/>
          </p:nvSpPr>
          <p:spPr>
            <a:xfrm>
              <a:off x="0" y="0"/>
              <a:ext cx="19695646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2" name="Rectangle"/>
            <p:cNvSpPr/>
            <p:nvPr/>
          </p:nvSpPr>
          <p:spPr>
            <a:xfrm>
              <a:off x="2928054" y="0"/>
              <a:ext cx="5157888" cy="1655900"/>
            </a:xfrm>
            <a:prstGeom prst="rect">
              <a:avLst/>
            </a:prstGeom>
            <a:solidFill>
              <a:srgbClr val="9437FF"/>
            </a:solidFill>
            <a:ln w="63500" cap="flat">
              <a:solidFill>
                <a:srgbClr val="9437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304" name="s[i…j]"/>
          <p:cNvSpPr txBox="1"/>
          <p:nvPr/>
        </p:nvSpPr>
        <p:spPr>
          <a:xfrm>
            <a:off x="6659421" y="5482085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s[i…j]</a:t>
            </a:r>
          </a:p>
        </p:txBody>
      </p:sp>
      <p:grpSp>
        <p:nvGrpSpPr>
          <p:cNvPr id="1307" name="Group"/>
          <p:cNvGrpSpPr/>
          <p:nvPr/>
        </p:nvGrpSpPr>
        <p:grpSpPr>
          <a:xfrm>
            <a:off x="5348574" y="9427714"/>
            <a:ext cx="522321" cy="1895486"/>
            <a:chOff x="178291" y="0"/>
            <a:chExt cx="522320" cy="1895485"/>
          </a:xfrm>
        </p:grpSpPr>
        <p:sp>
          <p:nvSpPr>
            <p:cNvPr id="1305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6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310" name="Group"/>
          <p:cNvGrpSpPr/>
          <p:nvPr/>
        </p:nvGrpSpPr>
        <p:grpSpPr>
          <a:xfrm>
            <a:off x="9886332" y="9427714"/>
            <a:ext cx="522322" cy="1895486"/>
            <a:chOff x="178291" y="0"/>
            <a:chExt cx="522320" cy="1895485"/>
          </a:xfrm>
        </p:grpSpPr>
        <p:sp>
          <p:nvSpPr>
            <p:cNvPr id="1308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9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311" name="Rectangle"/>
          <p:cNvSpPr/>
          <p:nvPr/>
        </p:nvSpPr>
        <p:spPr>
          <a:xfrm>
            <a:off x="10504631" y="7046050"/>
            <a:ext cx="72152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9441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1" grpId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3 Longest Substring Without Repeating Characte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62305" defTabSz="586104">
              <a:defRPr sz="7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Longest Substring Without Repeating Characters</a:t>
            </a:r>
          </a:p>
        </p:txBody>
      </p:sp>
      <p:sp>
        <p:nvSpPr>
          <p:cNvPr id="1314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15" name="s[i…j+1]"/>
          <p:cNvSpPr txBox="1"/>
          <p:nvPr/>
        </p:nvSpPr>
        <p:spPr>
          <a:xfrm>
            <a:off x="6656432" y="5483029"/>
            <a:ext cx="317271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s[i…j+1]</a:t>
            </a:r>
          </a:p>
        </p:txBody>
      </p:sp>
      <p:grpSp>
        <p:nvGrpSpPr>
          <p:cNvPr id="1318" name="Group"/>
          <p:cNvGrpSpPr/>
          <p:nvPr/>
        </p:nvGrpSpPr>
        <p:grpSpPr>
          <a:xfrm>
            <a:off x="5348574" y="9427714"/>
            <a:ext cx="522321" cy="1895486"/>
            <a:chOff x="178291" y="0"/>
            <a:chExt cx="522320" cy="1895485"/>
          </a:xfrm>
        </p:grpSpPr>
        <p:sp>
          <p:nvSpPr>
            <p:cNvPr id="1316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7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321" name="Group"/>
          <p:cNvGrpSpPr/>
          <p:nvPr/>
        </p:nvGrpSpPr>
        <p:grpSpPr>
          <a:xfrm>
            <a:off x="10604231" y="9427714"/>
            <a:ext cx="522321" cy="1895486"/>
            <a:chOff x="178291" y="0"/>
            <a:chExt cx="522320" cy="1895485"/>
          </a:xfrm>
        </p:grpSpPr>
        <p:sp>
          <p:nvSpPr>
            <p:cNvPr id="1319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0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322" name="Rectangle"/>
          <p:cNvSpPr/>
          <p:nvPr/>
        </p:nvSpPr>
        <p:spPr>
          <a:xfrm>
            <a:off x="10504631" y="7046050"/>
            <a:ext cx="72152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3" name="Rectangle"/>
          <p:cNvSpPr/>
          <p:nvPr/>
        </p:nvSpPr>
        <p:spPr>
          <a:xfrm>
            <a:off x="5272232" y="7046050"/>
            <a:ext cx="5941120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3 Longest Substring Without Repeating Characte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62305" defTabSz="586104">
              <a:defRPr sz="7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Longest Substring Without Repeating Characters</a:t>
            </a:r>
          </a:p>
        </p:txBody>
      </p:sp>
      <p:sp>
        <p:nvSpPr>
          <p:cNvPr id="1326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329" name="Group"/>
          <p:cNvGrpSpPr/>
          <p:nvPr/>
        </p:nvGrpSpPr>
        <p:grpSpPr>
          <a:xfrm>
            <a:off x="5348574" y="9427714"/>
            <a:ext cx="522321" cy="1895486"/>
            <a:chOff x="178291" y="0"/>
            <a:chExt cx="522320" cy="1895485"/>
          </a:xfrm>
        </p:grpSpPr>
        <p:sp>
          <p:nvSpPr>
            <p:cNvPr id="1327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8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332" name="Group"/>
          <p:cNvGrpSpPr/>
          <p:nvPr/>
        </p:nvGrpSpPr>
        <p:grpSpPr>
          <a:xfrm>
            <a:off x="10604231" y="9427714"/>
            <a:ext cx="522321" cy="1895486"/>
            <a:chOff x="178291" y="0"/>
            <a:chExt cx="522320" cy="1895485"/>
          </a:xfrm>
        </p:grpSpPr>
        <p:sp>
          <p:nvSpPr>
            <p:cNvPr id="1330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1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333" name="Rectangle"/>
          <p:cNvSpPr/>
          <p:nvPr/>
        </p:nvSpPr>
        <p:spPr>
          <a:xfrm>
            <a:off x="11279331" y="7046050"/>
            <a:ext cx="1566467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4" name="Rectangle"/>
          <p:cNvSpPr/>
          <p:nvPr/>
        </p:nvSpPr>
        <p:spPr>
          <a:xfrm>
            <a:off x="5272232" y="7046050"/>
            <a:ext cx="594111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5" name="没有重复字符"/>
          <p:cNvSpPr txBox="1"/>
          <p:nvPr/>
        </p:nvSpPr>
        <p:spPr>
          <a:xfrm>
            <a:off x="7347441" y="5406829"/>
            <a:ext cx="392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没有重复字符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1461 -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5" grpId="3"/>
      <p:bldP build="whole" bldLvl="1" animBg="1" rev="0" advAuto="0" spid="1333" grpId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3 Longest Substring Without Repeating Characte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62305" defTabSz="586104">
              <a:defRPr sz="7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Longest Substring Without Repeating Characters</a:t>
            </a:r>
          </a:p>
        </p:txBody>
      </p:sp>
      <p:sp>
        <p:nvSpPr>
          <p:cNvPr id="1338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341" name="Group"/>
          <p:cNvGrpSpPr/>
          <p:nvPr/>
        </p:nvGrpSpPr>
        <p:grpSpPr>
          <a:xfrm>
            <a:off x="5348574" y="9427714"/>
            <a:ext cx="522321" cy="1895486"/>
            <a:chOff x="178291" y="0"/>
            <a:chExt cx="522320" cy="1895485"/>
          </a:xfrm>
        </p:grpSpPr>
        <p:sp>
          <p:nvSpPr>
            <p:cNvPr id="1339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0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344" name="Group"/>
          <p:cNvGrpSpPr/>
          <p:nvPr/>
        </p:nvGrpSpPr>
        <p:grpSpPr>
          <a:xfrm>
            <a:off x="12255231" y="9427714"/>
            <a:ext cx="522321" cy="1895486"/>
            <a:chOff x="178291" y="0"/>
            <a:chExt cx="522320" cy="1895485"/>
          </a:xfrm>
        </p:grpSpPr>
        <p:sp>
          <p:nvSpPr>
            <p:cNvPr id="1342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3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345" name="Rectangle"/>
          <p:cNvSpPr/>
          <p:nvPr/>
        </p:nvSpPr>
        <p:spPr>
          <a:xfrm>
            <a:off x="11292031" y="7046050"/>
            <a:ext cx="1566467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6" name="没有重复字符"/>
          <p:cNvSpPr txBox="1"/>
          <p:nvPr/>
        </p:nvSpPr>
        <p:spPr>
          <a:xfrm>
            <a:off x="7347441" y="5406829"/>
            <a:ext cx="392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没有重复字符</a:t>
            </a:r>
          </a:p>
        </p:txBody>
      </p:sp>
      <p:sp>
        <p:nvSpPr>
          <p:cNvPr id="1347" name="Rectangle"/>
          <p:cNvSpPr/>
          <p:nvPr/>
        </p:nvSpPr>
        <p:spPr>
          <a:xfrm>
            <a:off x="5272232" y="7046050"/>
            <a:ext cx="762982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8" name="Rectangle"/>
          <p:cNvSpPr/>
          <p:nvPr/>
        </p:nvSpPr>
        <p:spPr>
          <a:xfrm>
            <a:off x="12943031" y="7046050"/>
            <a:ext cx="721520" cy="1655900"/>
          </a:xfrm>
          <a:prstGeom prst="rect">
            <a:avLst/>
          </a:prstGeom>
          <a:solidFill>
            <a:srgbClr val="FF2600"/>
          </a:solidFill>
          <a:ln w="635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351" name="Group"/>
          <p:cNvGrpSpPr/>
          <p:nvPr/>
        </p:nvGrpSpPr>
        <p:grpSpPr>
          <a:xfrm>
            <a:off x="11976641" y="4314629"/>
            <a:ext cx="2654301" cy="2226991"/>
            <a:chOff x="0" y="0"/>
            <a:chExt cx="2654300" cy="2226990"/>
          </a:xfrm>
        </p:grpSpPr>
        <p:sp>
          <p:nvSpPr>
            <p:cNvPr id="1349" name="重复字符"/>
            <p:cNvSpPr txBox="1"/>
            <p:nvPr/>
          </p:nvSpPr>
          <p:spPr>
            <a:xfrm>
              <a:off x="-1" y="0"/>
              <a:ext cx="265430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重复字符</a:t>
              </a:r>
            </a:p>
          </p:txBody>
        </p:sp>
        <p:sp>
          <p:nvSpPr>
            <p:cNvPr id="1350" name="Line"/>
            <p:cNvSpPr/>
            <p:nvPr/>
          </p:nvSpPr>
          <p:spPr>
            <a:xfrm flipV="1">
              <a:off x="1327149" y="948009"/>
              <a:ext cx="1" cy="127898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352" name="Rectangle"/>
          <p:cNvSpPr/>
          <p:nvPr/>
        </p:nvSpPr>
        <p:spPr>
          <a:xfrm>
            <a:off x="6694631" y="7046050"/>
            <a:ext cx="721520" cy="1655900"/>
          </a:xfrm>
          <a:prstGeom prst="rect">
            <a:avLst/>
          </a:prstGeom>
          <a:solidFill>
            <a:srgbClr val="FF2600"/>
          </a:solidFill>
          <a:ln w="635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8" grpId="1"/>
      <p:bldP build="whole" bldLvl="1" animBg="1" rev="0" advAuto="0" spid="1352" grpId="3"/>
      <p:bldP build="whole" bldLvl="1" animBg="1" rev="0" advAuto="0" spid="1351" grpId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3 Longest Substring Without Repeating Characte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62305" defTabSz="586104">
              <a:defRPr sz="7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Longest Substring Without Repeating Characters</a:t>
            </a:r>
          </a:p>
        </p:txBody>
      </p:sp>
      <p:sp>
        <p:nvSpPr>
          <p:cNvPr id="1355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358" name="Group"/>
          <p:cNvGrpSpPr/>
          <p:nvPr/>
        </p:nvGrpSpPr>
        <p:grpSpPr>
          <a:xfrm>
            <a:off x="7532974" y="9427714"/>
            <a:ext cx="522321" cy="1895486"/>
            <a:chOff x="178291" y="0"/>
            <a:chExt cx="522320" cy="1895485"/>
          </a:xfrm>
        </p:grpSpPr>
        <p:sp>
          <p:nvSpPr>
            <p:cNvPr id="1356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7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361" name="Group"/>
          <p:cNvGrpSpPr/>
          <p:nvPr/>
        </p:nvGrpSpPr>
        <p:grpSpPr>
          <a:xfrm>
            <a:off x="12255231" y="9427714"/>
            <a:ext cx="522321" cy="1895486"/>
            <a:chOff x="178291" y="0"/>
            <a:chExt cx="522320" cy="1895485"/>
          </a:xfrm>
        </p:grpSpPr>
        <p:sp>
          <p:nvSpPr>
            <p:cNvPr id="1359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0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362" name="Rectangle"/>
          <p:cNvSpPr/>
          <p:nvPr/>
        </p:nvSpPr>
        <p:spPr>
          <a:xfrm>
            <a:off x="11292031" y="7046050"/>
            <a:ext cx="1566467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3" name="没有重复字符"/>
          <p:cNvSpPr txBox="1"/>
          <p:nvPr/>
        </p:nvSpPr>
        <p:spPr>
          <a:xfrm>
            <a:off x="7347441" y="5406829"/>
            <a:ext cx="392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没有重复字符</a:t>
            </a:r>
          </a:p>
        </p:txBody>
      </p:sp>
      <p:sp>
        <p:nvSpPr>
          <p:cNvPr id="1364" name="Rectangle"/>
          <p:cNvSpPr/>
          <p:nvPr/>
        </p:nvSpPr>
        <p:spPr>
          <a:xfrm>
            <a:off x="7457127" y="7046050"/>
            <a:ext cx="5444927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5" name="Rectangle"/>
          <p:cNvSpPr/>
          <p:nvPr/>
        </p:nvSpPr>
        <p:spPr>
          <a:xfrm>
            <a:off x="12943031" y="7046050"/>
            <a:ext cx="721520" cy="1655900"/>
          </a:xfrm>
          <a:prstGeom prst="rect">
            <a:avLst/>
          </a:prstGeom>
          <a:solidFill>
            <a:srgbClr val="FF2600"/>
          </a:solidFill>
          <a:ln w="635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368" name="Group"/>
          <p:cNvGrpSpPr/>
          <p:nvPr/>
        </p:nvGrpSpPr>
        <p:grpSpPr>
          <a:xfrm>
            <a:off x="11976641" y="4314629"/>
            <a:ext cx="2654301" cy="2226991"/>
            <a:chOff x="0" y="0"/>
            <a:chExt cx="2654300" cy="2226990"/>
          </a:xfrm>
        </p:grpSpPr>
        <p:sp>
          <p:nvSpPr>
            <p:cNvPr id="1366" name="重复字符"/>
            <p:cNvSpPr txBox="1"/>
            <p:nvPr/>
          </p:nvSpPr>
          <p:spPr>
            <a:xfrm>
              <a:off x="-1" y="0"/>
              <a:ext cx="265430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重复字符</a:t>
              </a:r>
            </a:p>
          </p:txBody>
        </p:sp>
        <p:sp>
          <p:nvSpPr>
            <p:cNvPr id="1367" name="Line"/>
            <p:cNvSpPr/>
            <p:nvPr/>
          </p:nvSpPr>
          <p:spPr>
            <a:xfrm flipV="1">
              <a:off x="1327149" y="948009"/>
              <a:ext cx="1" cy="127898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369" name="Rectangle"/>
          <p:cNvSpPr/>
          <p:nvPr/>
        </p:nvSpPr>
        <p:spPr>
          <a:xfrm>
            <a:off x="6694631" y="7046050"/>
            <a:ext cx="721520" cy="1655900"/>
          </a:xfrm>
          <a:prstGeom prst="rect">
            <a:avLst/>
          </a:prstGeom>
          <a:solidFill>
            <a:srgbClr val="FF2600"/>
          </a:solidFill>
          <a:ln w="635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3 Longest Substring Without Repeating Characte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62305" defTabSz="586104">
              <a:defRPr sz="7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Longest Substring Without Repeating Characters</a:t>
            </a:r>
          </a:p>
        </p:txBody>
      </p:sp>
      <p:sp>
        <p:nvSpPr>
          <p:cNvPr id="1372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375" name="Group"/>
          <p:cNvGrpSpPr/>
          <p:nvPr/>
        </p:nvGrpSpPr>
        <p:grpSpPr>
          <a:xfrm>
            <a:off x="7532974" y="9427714"/>
            <a:ext cx="522321" cy="1895486"/>
            <a:chOff x="178291" y="0"/>
            <a:chExt cx="522320" cy="1895485"/>
          </a:xfrm>
        </p:grpSpPr>
        <p:sp>
          <p:nvSpPr>
            <p:cNvPr id="1373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4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378" name="Group"/>
          <p:cNvGrpSpPr/>
          <p:nvPr/>
        </p:nvGrpSpPr>
        <p:grpSpPr>
          <a:xfrm>
            <a:off x="13042631" y="9350570"/>
            <a:ext cx="522321" cy="1895486"/>
            <a:chOff x="178291" y="0"/>
            <a:chExt cx="522320" cy="1895485"/>
          </a:xfrm>
        </p:grpSpPr>
        <p:sp>
          <p:nvSpPr>
            <p:cNvPr id="1376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7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379" name="Rectangle"/>
          <p:cNvSpPr/>
          <p:nvPr/>
        </p:nvSpPr>
        <p:spPr>
          <a:xfrm>
            <a:off x="11292031" y="7046050"/>
            <a:ext cx="1566467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0" name="没有重复字符"/>
          <p:cNvSpPr txBox="1"/>
          <p:nvPr/>
        </p:nvSpPr>
        <p:spPr>
          <a:xfrm>
            <a:off x="7347441" y="5406829"/>
            <a:ext cx="392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没有重复字符</a:t>
            </a:r>
          </a:p>
        </p:txBody>
      </p:sp>
      <p:sp>
        <p:nvSpPr>
          <p:cNvPr id="1381" name="Rectangle"/>
          <p:cNvSpPr/>
          <p:nvPr/>
        </p:nvSpPr>
        <p:spPr>
          <a:xfrm>
            <a:off x="12943031" y="7046050"/>
            <a:ext cx="721520" cy="1655900"/>
          </a:xfrm>
          <a:prstGeom prst="rect">
            <a:avLst/>
          </a:prstGeom>
          <a:solidFill>
            <a:srgbClr val="FF2600"/>
          </a:solidFill>
          <a:ln w="635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384" name="Group"/>
          <p:cNvGrpSpPr/>
          <p:nvPr/>
        </p:nvGrpSpPr>
        <p:grpSpPr>
          <a:xfrm>
            <a:off x="11976641" y="4314629"/>
            <a:ext cx="2654301" cy="2226991"/>
            <a:chOff x="0" y="0"/>
            <a:chExt cx="2654300" cy="2226990"/>
          </a:xfrm>
        </p:grpSpPr>
        <p:sp>
          <p:nvSpPr>
            <p:cNvPr id="1382" name="重复字符"/>
            <p:cNvSpPr txBox="1"/>
            <p:nvPr/>
          </p:nvSpPr>
          <p:spPr>
            <a:xfrm>
              <a:off x="-1" y="0"/>
              <a:ext cx="265430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重复字符</a:t>
              </a:r>
            </a:p>
          </p:txBody>
        </p:sp>
        <p:sp>
          <p:nvSpPr>
            <p:cNvPr id="1383" name="Line"/>
            <p:cNvSpPr/>
            <p:nvPr/>
          </p:nvSpPr>
          <p:spPr>
            <a:xfrm flipV="1">
              <a:off x="1327149" y="948009"/>
              <a:ext cx="1" cy="127898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385" name="Rectangle"/>
          <p:cNvSpPr/>
          <p:nvPr/>
        </p:nvSpPr>
        <p:spPr>
          <a:xfrm>
            <a:off x="6694631" y="7046050"/>
            <a:ext cx="721520" cy="1655900"/>
          </a:xfrm>
          <a:prstGeom prst="rect">
            <a:avLst/>
          </a:prstGeom>
          <a:solidFill>
            <a:srgbClr val="FF2600"/>
          </a:solidFill>
          <a:ln w="635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6" name="Rectangle"/>
          <p:cNvSpPr/>
          <p:nvPr/>
        </p:nvSpPr>
        <p:spPr>
          <a:xfrm>
            <a:off x="7457127" y="7046050"/>
            <a:ext cx="6200676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1176 0.000000" origin="layout" pathEditMode="relative">
                                      <p:cBhvr>
                                        <p:cTn id="16" dur="10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5" grpId="2"/>
      <p:bldP build="whole" bldLvl="1" animBg="1" rev="0" advAuto="0" spid="1384" grpId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3 Longest Substring Without Repeating Characte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62305" defTabSz="586104">
              <a:defRPr sz="7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Longest Substring Without Repeating Characters</a:t>
            </a:r>
          </a:p>
        </p:txBody>
      </p:sp>
      <p:sp>
        <p:nvSpPr>
          <p:cNvPr id="1389" name="Rectangle"/>
          <p:cNvSpPr/>
          <p:nvPr/>
        </p:nvSpPr>
        <p:spPr>
          <a:xfrm>
            <a:off x="2344177" y="7046050"/>
            <a:ext cx="19695646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392" name="Group"/>
          <p:cNvGrpSpPr/>
          <p:nvPr/>
        </p:nvGrpSpPr>
        <p:grpSpPr>
          <a:xfrm>
            <a:off x="7532974" y="9427714"/>
            <a:ext cx="522321" cy="1895486"/>
            <a:chOff x="178291" y="0"/>
            <a:chExt cx="522320" cy="1895485"/>
          </a:xfrm>
        </p:grpSpPr>
        <p:sp>
          <p:nvSpPr>
            <p:cNvPr id="1390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1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1395" name="Group"/>
          <p:cNvGrpSpPr/>
          <p:nvPr/>
        </p:nvGrpSpPr>
        <p:grpSpPr>
          <a:xfrm>
            <a:off x="13042631" y="9350570"/>
            <a:ext cx="522321" cy="1895486"/>
            <a:chOff x="178291" y="0"/>
            <a:chExt cx="522320" cy="1895485"/>
          </a:xfrm>
        </p:grpSpPr>
        <p:sp>
          <p:nvSpPr>
            <p:cNvPr id="1393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4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1396" name="Rectangle"/>
          <p:cNvSpPr/>
          <p:nvPr/>
        </p:nvSpPr>
        <p:spPr>
          <a:xfrm>
            <a:off x="11292031" y="7046050"/>
            <a:ext cx="1566467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7" name="没有重复字符"/>
          <p:cNvSpPr txBox="1"/>
          <p:nvPr/>
        </p:nvSpPr>
        <p:spPr>
          <a:xfrm>
            <a:off x="8595315" y="5406830"/>
            <a:ext cx="392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没有重复字符</a:t>
            </a:r>
          </a:p>
        </p:txBody>
      </p:sp>
      <p:sp>
        <p:nvSpPr>
          <p:cNvPr id="1398" name="Rectangle"/>
          <p:cNvSpPr/>
          <p:nvPr/>
        </p:nvSpPr>
        <p:spPr>
          <a:xfrm>
            <a:off x="12943031" y="7046050"/>
            <a:ext cx="721520" cy="1655900"/>
          </a:xfrm>
          <a:prstGeom prst="rect">
            <a:avLst/>
          </a:prstGeom>
          <a:solidFill>
            <a:srgbClr val="FF2600"/>
          </a:solidFill>
          <a:ln w="635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9" name="Rectangle"/>
          <p:cNvSpPr/>
          <p:nvPr/>
        </p:nvSpPr>
        <p:spPr>
          <a:xfrm>
            <a:off x="7457127" y="7046050"/>
            <a:ext cx="6200676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0" name="如何记录重复字符？freq[256]"/>
          <p:cNvSpPr txBox="1"/>
          <p:nvPr/>
        </p:nvSpPr>
        <p:spPr>
          <a:xfrm>
            <a:off x="5922455" y="12017214"/>
            <a:ext cx="927002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如何记录重复字符？freq[256]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实践：滑动窗口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实践：滑动窗口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实践，在leetcode上寻找题目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实践，在leetcode上寻找题目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438 Find All Anagrams in a String"/>
          <p:cNvSpPr txBox="1"/>
          <p:nvPr>
            <p:ph type="ctrTitle"/>
          </p:nvPr>
        </p:nvSpPr>
        <p:spPr>
          <a:xfrm>
            <a:off x="1154907" y="953560"/>
            <a:ext cx="22074186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438 Find All Anagrams in a String</a:t>
            </a:r>
          </a:p>
        </p:txBody>
      </p:sp>
      <p:sp>
        <p:nvSpPr>
          <p:cNvPr id="1405" name="给定一个字符串s和一个非空字符串p，找出p中的所有是s的anagrams字符串的子串，返回这些子串的起始索引。…"/>
          <p:cNvSpPr txBox="1"/>
          <p:nvPr/>
        </p:nvSpPr>
        <p:spPr>
          <a:xfrm>
            <a:off x="861268" y="6037953"/>
            <a:ext cx="22661464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给定一个字符串s和一个非空字符串p，找出p中的所有是s的anagrams字符串的子串，返回这些子串的起始索引。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s = "cbaebabacd" p = “abc”，返回[0, 6]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s = "abab" p = “ba”，返回[0, 1, 2]</a:t>
            </a:r>
          </a:p>
        </p:txBody>
      </p:sp>
      <p:pic>
        <p:nvPicPr>
          <p:cNvPr id="1406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285" y="3760734"/>
            <a:ext cx="4802094" cy="1759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5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438 Find All Anagrams in a String"/>
          <p:cNvSpPr txBox="1"/>
          <p:nvPr>
            <p:ph type="ctrTitle"/>
          </p:nvPr>
        </p:nvSpPr>
        <p:spPr>
          <a:xfrm>
            <a:off x="1154907" y="953560"/>
            <a:ext cx="22074186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438 Find All Anagrams in a String</a:t>
            </a:r>
          </a:p>
        </p:txBody>
      </p:sp>
      <p:sp>
        <p:nvSpPr>
          <p:cNvPr id="1409" name="给定一个字符串s和一个非空字符串p，找出p中的所有是s的点到字符串的子串，返回这些子串的起始索引。…"/>
          <p:cNvSpPr txBox="1"/>
          <p:nvPr/>
        </p:nvSpPr>
        <p:spPr>
          <a:xfrm>
            <a:off x="861268" y="6298569"/>
            <a:ext cx="22661464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给定一个字符串s和一个非空字符串p，找出p中的所有是s的点到字符串的子串，返回这些子串的起始索引。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字符集范围？英文小写字母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返回的解的顺序？任意。</a:t>
            </a:r>
          </a:p>
        </p:txBody>
      </p:sp>
      <p:pic>
        <p:nvPicPr>
          <p:cNvPr id="1410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285" y="3760734"/>
            <a:ext cx="4802094" cy="1759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9" grpId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76 Minimum Window Substring"/>
          <p:cNvSpPr txBox="1"/>
          <p:nvPr>
            <p:ph type="ctrTitle"/>
          </p:nvPr>
        </p:nvSpPr>
        <p:spPr>
          <a:xfrm>
            <a:off x="1154907" y="953560"/>
            <a:ext cx="22074186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76 Minimum Window Substring</a:t>
            </a:r>
          </a:p>
        </p:txBody>
      </p:sp>
      <p:sp>
        <p:nvSpPr>
          <p:cNvPr id="1413" name="给定一个字符串S和T，在S中寻找最短的子串，包含T中的所有字符…"/>
          <p:cNvSpPr txBox="1"/>
          <p:nvPr/>
        </p:nvSpPr>
        <p:spPr>
          <a:xfrm>
            <a:off x="861268" y="6457053"/>
            <a:ext cx="2266146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给定一个字符串S和T，在S中寻找最短的子串，包含T中的所有字符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S = “ADOBECODEBANC" ; T = "ABC"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结果为 "BANC"</a:t>
            </a:r>
          </a:p>
        </p:txBody>
      </p:sp>
      <p:pic>
        <p:nvPicPr>
          <p:cNvPr id="141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1077" y="3544625"/>
            <a:ext cx="6705332" cy="1588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1471" y="3642423"/>
            <a:ext cx="3705859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1630" y="3747737"/>
            <a:ext cx="4875603" cy="1181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7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190253" y="3629339"/>
            <a:ext cx="6610813" cy="1418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3" grpId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76 Minimum Window Substring"/>
          <p:cNvSpPr txBox="1"/>
          <p:nvPr>
            <p:ph type="ctrTitle"/>
          </p:nvPr>
        </p:nvSpPr>
        <p:spPr>
          <a:xfrm>
            <a:off x="1154907" y="953560"/>
            <a:ext cx="22074186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76 Minimum Window Substring</a:t>
            </a:r>
          </a:p>
        </p:txBody>
      </p:sp>
      <p:sp>
        <p:nvSpPr>
          <p:cNvPr id="1420" name="给定一个字符串S和T，在S中寻找最短的子串，包含T中的所有字符…"/>
          <p:cNvSpPr txBox="1"/>
          <p:nvPr/>
        </p:nvSpPr>
        <p:spPr>
          <a:xfrm>
            <a:off x="861268" y="5491853"/>
            <a:ext cx="22661464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给定一个字符串S和T，在S中寻找最短的子串，包含T中的所有字符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字符集范围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若没有解？ 返回“”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若有多个解？保证只有一个解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什么叫包含所有字符？S = “a”，T = “aa”</a:t>
            </a:r>
          </a:p>
        </p:txBody>
      </p:sp>
      <p:pic>
        <p:nvPicPr>
          <p:cNvPr id="142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1077" y="3544625"/>
            <a:ext cx="6705332" cy="1588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2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1471" y="3642423"/>
            <a:ext cx="3705859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3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1630" y="3747737"/>
            <a:ext cx="4875603" cy="1181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4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190253" y="3629339"/>
            <a:ext cx="6610813" cy="1418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0" grpId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427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283. 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283. Move Zeros</a:t>
            </a:r>
          </a:p>
        </p:txBody>
      </p:sp>
      <p:pic>
        <p:nvPicPr>
          <p:cNvPr id="160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7801" y="4171373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4571" y="3697227"/>
            <a:ext cx="4926128" cy="185114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给定一个数组nums，写一个函数，将数组中所有的0挪到数组的末尾，而维持其他所有非0元素的相对位置。"/>
          <p:cNvSpPr txBox="1"/>
          <p:nvPr/>
        </p:nvSpPr>
        <p:spPr>
          <a:xfrm>
            <a:off x="1498600" y="6489699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给定一个数组nums，写一个函数，将数组中所有的0挪到数组的末尾，而维持其他所有非0元素的相对位置。</a:t>
            </a:r>
          </a:p>
        </p:txBody>
      </p:sp>
      <p:sp>
        <p:nvSpPr>
          <p:cNvPr id="163" name="举例： nums = [0, 1, 0, 3, 12]，函数运行后结果为[1, 3, 12, 0, 0]"/>
          <p:cNvSpPr txBox="1"/>
          <p:nvPr/>
        </p:nvSpPr>
        <p:spPr>
          <a:xfrm>
            <a:off x="1498600" y="10642599"/>
            <a:ext cx="213868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举例： nums = [0, 1, 0, 3, 12]，函数运行后结果为[1, 3, 12, 0, 0]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  <p:bldP build="whole" bldLvl="1" animBg="1" rev="0" advAuto="0" spid="16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实践，解题模板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实践，解题模板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168" name="class Solution { public:      void moveZeroes(vector&lt;int&gt;&amp; nums) {      } };"/>
          <p:cNvSpPr txBox="1"/>
          <p:nvPr/>
        </p:nvSpPr>
        <p:spPr>
          <a:xfrm>
            <a:off x="4133453" y="4864100"/>
            <a:ext cx="16117094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i="1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993"/>
                </a:solidFill>
              </a:rPr>
              <a:t>class </a:t>
            </a:r>
            <a:r>
              <a:rPr i="0">
                <a:solidFill>
                  <a:srgbClr val="000000"/>
                </a:solidFill>
              </a:rPr>
              <a:t>Solution {</a:t>
            </a: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11993"/>
                </a:solidFill>
              </a:rPr>
              <a:t>public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br/>
            <a:r>
              <a:t>    </a:t>
            </a:r>
            <a:r>
              <a:rPr b="1" i="0">
                <a:solidFill>
                  <a:srgbClr val="011993"/>
                </a:solidFill>
              </a:rPr>
              <a:t>void </a:t>
            </a:r>
            <a:r>
              <a:rPr i="0">
                <a:solidFill>
                  <a:srgbClr val="000000"/>
                </a:solidFill>
              </a:rPr>
              <a:t>moveZeroes(vector&lt;</a:t>
            </a:r>
            <a:r>
              <a:rPr b="1" i="0">
                <a:solidFill>
                  <a:srgbClr val="011993"/>
                </a:solidFill>
              </a:rPr>
              <a:t>int</a:t>
            </a:r>
            <a:r>
              <a:rPr i="0">
                <a:solidFill>
                  <a:srgbClr val="000000"/>
                </a:solidFill>
              </a:rPr>
              <a:t>&gt;&amp; nums) {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}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};</a:t>
            </a:r>
            <a:endParaRPr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171" name="1"/>
          <p:cNvSpPr/>
          <p:nvPr/>
        </p:nvSpPr>
        <p:spPr>
          <a:xfrm>
            <a:off x="8491782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" name="0"/>
          <p:cNvSpPr/>
          <p:nvPr/>
        </p:nvSpPr>
        <p:spPr>
          <a:xfrm>
            <a:off x="11178002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3" name="3"/>
          <p:cNvSpPr/>
          <p:nvPr/>
        </p:nvSpPr>
        <p:spPr>
          <a:xfrm>
            <a:off x="13864221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4" name="12"/>
          <p:cNvSpPr/>
          <p:nvPr/>
        </p:nvSpPr>
        <p:spPr>
          <a:xfrm>
            <a:off x="16550440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75" name="0"/>
          <p:cNvSpPr/>
          <p:nvPr/>
        </p:nvSpPr>
        <p:spPr>
          <a:xfrm>
            <a:off x="5789687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6" name="1"/>
          <p:cNvSpPr/>
          <p:nvPr/>
        </p:nvSpPr>
        <p:spPr>
          <a:xfrm>
            <a:off x="8491782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" name="3"/>
          <p:cNvSpPr/>
          <p:nvPr/>
        </p:nvSpPr>
        <p:spPr>
          <a:xfrm>
            <a:off x="13864221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8" name="12"/>
          <p:cNvSpPr/>
          <p:nvPr/>
        </p:nvSpPr>
        <p:spPr>
          <a:xfrm>
            <a:off x="16550440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0814 0.277662" origin="layout" pathEditMode="relative">
                                      <p:cBhvr>
                                        <p:cTn id="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20326 0.277662" origin="layout" pathEditMode="relative">
                                      <p:cBhvr>
                                        <p:cTn id="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20326 0.277778" origin="layout" pathEditMode="relative">
                                      <p:cBhvr>
                                        <p:cTn id="1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181" name="1"/>
          <p:cNvSpPr/>
          <p:nvPr/>
        </p:nvSpPr>
        <p:spPr>
          <a:xfrm>
            <a:off x="8491782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" name="0"/>
          <p:cNvSpPr/>
          <p:nvPr/>
        </p:nvSpPr>
        <p:spPr>
          <a:xfrm>
            <a:off x="11178002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3" name="3"/>
          <p:cNvSpPr/>
          <p:nvPr/>
        </p:nvSpPr>
        <p:spPr>
          <a:xfrm>
            <a:off x="13864221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4" name="12"/>
          <p:cNvSpPr/>
          <p:nvPr/>
        </p:nvSpPr>
        <p:spPr>
          <a:xfrm>
            <a:off x="16550440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5" name="0"/>
          <p:cNvSpPr/>
          <p:nvPr/>
        </p:nvSpPr>
        <p:spPr>
          <a:xfrm>
            <a:off x="5789687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6" name="1"/>
          <p:cNvSpPr/>
          <p:nvPr/>
        </p:nvSpPr>
        <p:spPr>
          <a:xfrm>
            <a:off x="5789687" y="96520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" name="3"/>
          <p:cNvSpPr/>
          <p:nvPr/>
        </p:nvSpPr>
        <p:spPr>
          <a:xfrm>
            <a:off x="8491782" y="96520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8" name="12"/>
          <p:cNvSpPr/>
          <p:nvPr/>
        </p:nvSpPr>
        <p:spPr>
          <a:xfrm>
            <a:off x="11170064" y="96520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277662" origin="layout" pathEditMode="relative">
                                      <p:cBhvr>
                                        <p:cTn id="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302 -0.277662" origin="layout" pathEditMode="relative">
                                      <p:cBhvr>
                                        <p:cTn id="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977 -0.277662" origin="layout" pathEditMode="relative">
                                      <p:cBhvr>
                                        <p:cTn id="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191" name="3"/>
          <p:cNvSpPr/>
          <p:nvPr/>
        </p:nvSpPr>
        <p:spPr>
          <a:xfrm>
            <a:off x="13864221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2" name="12"/>
          <p:cNvSpPr/>
          <p:nvPr/>
        </p:nvSpPr>
        <p:spPr>
          <a:xfrm>
            <a:off x="16550440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93" name="1"/>
          <p:cNvSpPr/>
          <p:nvPr/>
        </p:nvSpPr>
        <p:spPr>
          <a:xfrm>
            <a:off x="582937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4" name="3"/>
          <p:cNvSpPr/>
          <p:nvPr/>
        </p:nvSpPr>
        <p:spPr>
          <a:xfrm>
            <a:off x="8531470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5" name="12"/>
          <p:cNvSpPr/>
          <p:nvPr/>
        </p:nvSpPr>
        <p:spPr>
          <a:xfrm>
            <a:off x="11209752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数组中的问题其实最常见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数组中的问题其实最常见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198" name="0"/>
          <p:cNvSpPr/>
          <p:nvPr/>
        </p:nvSpPr>
        <p:spPr>
          <a:xfrm>
            <a:off x="13864221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9" name="0"/>
          <p:cNvSpPr/>
          <p:nvPr/>
        </p:nvSpPr>
        <p:spPr>
          <a:xfrm>
            <a:off x="16550440" y="5843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0" name="1"/>
          <p:cNvSpPr/>
          <p:nvPr/>
        </p:nvSpPr>
        <p:spPr>
          <a:xfrm>
            <a:off x="582937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1" name="3"/>
          <p:cNvSpPr/>
          <p:nvPr/>
        </p:nvSpPr>
        <p:spPr>
          <a:xfrm>
            <a:off x="8531470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2" name="12"/>
          <p:cNvSpPr/>
          <p:nvPr/>
        </p:nvSpPr>
        <p:spPr>
          <a:xfrm>
            <a:off x="11209752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实践：Move Zero 思路1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实践：Move Zero 思路1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实践：测试提交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实践：测试提交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209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0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1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2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3" name="0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4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5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7" name="Triangle"/>
          <p:cNvSpPr/>
          <p:nvPr/>
        </p:nvSpPr>
        <p:spPr>
          <a:xfrm>
            <a:off x="6550462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8" name="Triangle"/>
          <p:cNvSpPr/>
          <p:nvPr/>
        </p:nvSpPr>
        <p:spPr>
          <a:xfrm>
            <a:off x="6550462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k - [0…k)中保存所有当前遍历过的非0元素"/>
          <p:cNvSpPr txBox="1"/>
          <p:nvPr/>
        </p:nvSpPr>
        <p:spPr>
          <a:xfrm>
            <a:off x="711200" y="3918772"/>
            <a:ext cx="148590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 - [0…k)中保存所有当前遍历过的非0元素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19" grpId="3"/>
      <p:bldP build="whole" bldLvl="1" animBg="1" rev="0" advAuto="0" spid="218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222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3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4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5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26" name="0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7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8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9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30" name="Triangle"/>
          <p:cNvSpPr/>
          <p:nvPr/>
        </p:nvSpPr>
        <p:spPr>
          <a:xfrm>
            <a:off x="6550462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1" name="Triangle"/>
          <p:cNvSpPr/>
          <p:nvPr/>
        </p:nvSpPr>
        <p:spPr>
          <a:xfrm>
            <a:off x="6550462" y="5793837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234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5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6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7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38" name="0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9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0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1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42" name="Triangle"/>
          <p:cNvSpPr/>
          <p:nvPr/>
        </p:nvSpPr>
        <p:spPr>
          <a:xfrm>
            <a:off x="9252557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3" name="Triangle"/>
          <p:cNvSpPr/>
          <p:nvPr/>
        </p:nvSpPr>
        <p:spPr>
          <a:xfrm>
            <a:off x="6550462" y="578973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4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0163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247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8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9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0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1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2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3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5" name="Triangle"/>
          <p:cNvSpPr/>
          <p:nvPr/>
        </p:nvSpPr>
        <p:spPr>
          <a:xfrm>
            <a:off x="9252557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6" name="Triangle"/>
          <p:cNvSpPr/>
          <p:nvPr/>
        </p:nvSpPr>
        <p:spPr>
          <a:xfrm>
            <a:off x="6550462" y="578973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259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0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1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2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63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4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5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67" name="Triangle"/>
          <p:cNvSpPr/>
          <p:nvPr/>
        </p:nvSpPr>
        <p:spPr>
          <a:xfrm>
            <a:off x="9252557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8" name="Triangle"/>
          <p:cNvSpPr/>
          <p:nvPr/>
        </p:nvSpPr>
        <p:spPr>
          <a:xfrm>
            <a:off x="9252557" y="5793837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271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2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3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75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6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7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8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79" name="Triangle"/>
          <p:cNvSpPr/>
          <p:nvPr/>
        </p:nvSpPr>
        <p:spPr>
          <a:xfrm>
            <a:off x="11938777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0" name="Triangle"/>
          <p:cNvSpPr/>
          <p:nvPr/>
        </p:nvSpPr>
        <p:spPr>
          <a:xfrm>
            <a:off x="9252557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283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4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5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87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8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9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0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91" name="Triangle"/>
          <p:cNvSpPr/>
          <p:nvPr/>
        </p:nvSpPr>
        <p:spPr>
          <a:xfrm>
            <a:off x="14624997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2" name="Triangle"/>
          <p:cNvSpPr/>
          <p:nvPr/>
        </p:nvSpPr>
        <p:spPr>
          <a:xfrm>
            <a:off x="9252557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3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20326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数组中的问题其实最常见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数组中的问题其实最常见</a:t>
            </a:r>
          </a:p>
        </p:txBody>
      </p:sp>
      <p:sp>
        <p:nvSpPr>
          <p:cNvPr id="125" name="排序：选择排序；插入排序；归并排序；快速排序…"/>
          <p:cNvSpPr txBox="1"/>
          <p:nvPr/>
        </p:nvSpPr>
        <p:spPr>
          <a:xfrm>
            <a:off x="3325614" y="4965700"/>
            <a:ext cx="17732772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排序：选择排序；插入排序；归并排序；快速排序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查找：二分查找法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数据结构：栈；队列；堆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296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7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8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9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00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1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2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03" name="Triangle"/>
          <p:cNvSpPr/>
          <p:nvPr/>
        </p:nvSpPr>
        <p:spPr>
          <a:xfrm>
            <a:off x="14624997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4" name="Triangle"/>
          <p:cNvSpPr/>
          <p:nvPr/>
        </p:nvSpPr>
        <p:spPr>
          <a:xfrm>
            <a:off x="9252557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307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8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9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0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11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2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3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14" name="Triangle"/>
          <p:cNvSpPr/>
          <p:nvPr/>
        </p:nvSpPr>
        <p:spPr>
          <a:xfrm>
            <a:off x="14624997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5" name="Triangle"/>
          <p:cNvSpPr/>
          <p:nvPr/>
        </p:nvSpPr>
        <p:spPr>
          <a:xfrm>
            <a:off x="11930839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318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9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0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1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22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25" name="Triangle"/>
          <p:cNvSpPr/>
          <p:nvPr/>
        </p:nvSpPr>
        <p:spPr>
          <a:xfrm>
            <a:off x="173112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6" name="Triangle"/>
          <p:cNvSpPr/>
          <p:nvPr/>
        </p:nvSpPr>
        <p:spPr>
          <a:xfrm>
            <a:off x="11930839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7" name="12"/>
          <p:cNvSpPr/>
          <p:nvPr/>
        </p:nvSpPr>
        <p:spPr>
          <a:xfrm>
            <a:off x="16566315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20326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330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1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2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33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4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5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36" name="Triangle"/>
          <p:cNvSpPr/>
          <p:nvPr/>
        </p:nvSpPr>
        <p:spPr>
          <a:xfrm>
            <a:off x="173112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7" name="Triangle"/>
          <p:cNvSpPr/>
          <p:nvPr/>
        </p:nvSpPr>
        <p:spPr>
          <a:xfrm>
            <a:off x="11930839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8" name="12"/>
          <p:cNvSpPr/>
          <p:nvPr/>
        </p:nvSpPr>
        <p:spPr>
          <a:xfrm>
            <a:off x="1119387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341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2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3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44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5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47" name="Triangle"/>
          <p:cNvSpPr/>
          <p:nvPr/>
        </p:nvSpPr>
        <p:spPr>
          <a:xfrm>
            <a:off x="173112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8" name="Triangle"/>
          <p:cNvSpPr/>
          <p:nvPr/>
        </p:nvSpPr>
        <p:spPr>
          <a:xfrm>
            <a:off x="14624997" y="579119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9" name="12"/>
          <p:cNvSpPr/>
          <p:nvPr/>
        </p:nvSpPr>
        <p:spPr>
          <a:xfrm>
            <a:off x="1119387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352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3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55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6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7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58" name="Triangle"/>
          <p:cNvSpPr/>
          <p:nvPr/>
        </p:nvSpPr>
        <p:spPr>
          <a:xfrm>
            <a:off x="198258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9" name="Triangle"/>
          <p:cNvSpPr/>
          <p:nvPr/>
        </p:nvSpPr>
        <p:spPr>
          <a:xfrm>
            <a:off x="14624997" y="579119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0" name="12"/>
          <p:cNvSpPr/>
          <p:nvPr/>
        </p:nvSpPr>
        <p:spPr>
          <a:xfrm>
            <a:off x="1119387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363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65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67" name="Triangle"/>
          <p:cNvSpPr/>
          <p:nvPr/>
        </p:nvSpPr>
        <p:spPr>
          <a:xfrm>
            <a:off x="198258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8" name="Triangle"/>
          <p:cNvSpPr/>
          <p:nvPr/>
        </p:nvSpPr>
        <p:spPr>
          <a:xfrm>
            <a:off x="14624997" y="579119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9" name="12"/>
          <p:cNvSpPr/>
          <p:nvPr/>
        </p:nvSpPr>
        <p:spPr>
          <a:xfrm>
            <a:off x="1119387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70" name="0"/>
          <p:cNvSpPr/>
          <p:nvPr/>
        </p:nvSpPr>
        <p:spPr>
          <a:xfrm>
            <a:off x="13895971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373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75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77" name="Triangle"/>
          <p:cNvSpPr/>
          <p:nvPr/>
        </p:nvSpPr>
        <p:spPr>
          <a:xfrm>
            <a:off x="198258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8" name="Triangle"/>
          <p:cNvSpPr/>
          <p:nvPr/>
        </p:nvSpPr>
        <p:spPr>
          <a:xfrm>
            <a:off x="17311216" y="579119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9" name="12"/>
          <p:cNvSpPr/>
          <p:nvPr/>
        </p:nvSpPr>
        <p:spPr>
          <a:xfrm>
            <a:off x="1119387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80" name="0"/>
          <p:cNvSpPr/>
          <p:nvPr/>
        </p:nvSpPr>
        <p:spPr>
          <a:xfrm>
            <a:off x="13895971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383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4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5" name="Triangle"/>
          <p:cNvSpPr/>
          <p:nvPr/>
        </p:nvSpPr>
        <p:spPr>
          <a:xfrm>
            <a:off x="198258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6" name="Triangle"/>
          <p:cNvSpPr/>
          <p:nvPr/>
        </p:nvSpPr>
        <p:spPr>
          <a:xfrm>
            <a:off x="17311216" y="579119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7" name="12"/>
          <p:cNvSpPr/>
          <p:nvPr/>
        </p:nvSpPr>
        <p:spPr>
          <a:xfrm>
            <a:off x="1119387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88" name="0"/>
          <p:cNvSpPr/>
          <p:nvPr/>
        </p:nvSpPr>
        <p:spPr>
          <a:xfrm>
            <a:off x="13895971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9" name="0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392" name="3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3" name="1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4" name="Triangle"/>
          <p:cNvSpPr/>
          <p:nvPr/>
        </p:nvSpPr>
        <p:spPr>
          <a:xfrm>
            <a:off x="198258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5" name="Triangle"/>
          <p:cNvSpPr/>
          <p:nvPr/>
        </p:nvSpPr>
        <p:spPr>
          <a:xfrm>
            <a:off x="19825816" y="579119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6" name="12"/>
          <p:cNvSpPr/>
          <p:nvPr/>
        </p:nvSpPr>
        <p:spPr>
          <a:xfrm>
            <a:off x="11193877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97" name="0"/>
          <p:cNvSpPr/>
          <p:nvPr/>
        </p:nvSpPr>
        <p:spPr>
          <a:xfrm>
            <a:off x="13895971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8" name="0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如何写出正确的程序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如何写出正确的程序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实践：Move Zero 思路2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实践：Move Zero 思路2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403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4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5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07" name="0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8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9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0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11" name="Triangle"/>
          <p:cNvSpPr/>
          <p:nvPr/>
        </p:nvSpPr>
        <p:spPr>
          <a:xfrm>
            <a:off x="6550462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2" name="Triangle"/>
          <p:cNvSpPr/>
          <p:nvPr/>
        </p:nvSpPr>
        <p:spPr>
          <a:xfrm>
            <a:off x="6550462" y="5793837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415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6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7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8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19" name="0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0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1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2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23" name="Triangle"/>
          <p:cNvSpPr/>
          <p:nvPr/>
        </p:nvSpPr>
        <p:spPr>
          <a:xfrm>
            <a:off x="9252557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4" name="Triangle"/>
          <p:cNvSpPr/>
          <p:nvPr/>
        </p:nvSpPr>
        <p:spPr>
          <a:xfrm>
            <a:off x="6550462" y="578973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5" name="1"/>
          <p:cNvSpPr/>
          <p:nvPr/>
        </p:nvSpPr>
        <p:spPr>
          <a:xfrm>
            <a:off x="8491782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428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9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0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31" name="0"/>
          <p:cNvSpPr/>
          <p:nvPr/>
        </p:nvSpPr>
        <p:spPr>
          <a:xfrm>
            <a:off x="5789687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2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3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34" name="Triangle"/>
          <p:cNvSpPr/>
          <p:nvPr/>
        </p:nvSpPr>
        <p:spPr>
          <a:xfrm>
            <a:off x="9252557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5" name="Triangle"/>
          <p:cNvSpPr/>
          <p:nvPr/>
        </p:nvSpPr>
        <p:spPr>
          <a:xfrm>
            <a:off x="6550462" y="578973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6" name="1"/>
          <p:cNvSpPr/>
          <p:nvPr/>
        </p:nvSpPr>
        <p:spPr>
          <a:xfrm>
            <a:off x="8491783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1518 -0.074359 -0.009370 -0.162639 -0.056400 -0.161198 C -0.102483 -0.159786 -0.131575 -0.072559 -0.110163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1687 0.072892 0.007712 0.160744 0.054093 0.161646 C 0.101075 0.162561 0.131617 0.074036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439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0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1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42" name="0"/>
          <p:cNvSpPr/>
          <p:nvPr/>
        </p:nvSpPr>
        <p:spPr>
          <a:xfrm>
            <a:off x="8491782" y="6959600"/>
            <a:ext cx="2043872" cy="2028825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3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45" name="Triangle"/>
          <p:cNvSpPr/>
          <p:nvPr/>
        </p:nvSpPr>
        <p:spPr>
          <a:xfrm>
            <a:off x="9252557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6" name="Triangle"/>
          <p:cNvSpPr/>
          <p:nvPr/>
        </p:nvSpPr>
        <p:spPr>
          <a:xfrm>
            <a:off x="6550462" y="578973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7" name="1"/>
          <p:cNvSpPr/>
          <p:nvPr/>
        </p:nvSpPr>
        <p:spPr>
          <a:xfrm>
            <a:off x="5789687" y="69596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450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1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2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53" name="0"/>
          <p:cNvSpPr/>
          <p:nvPr/>
        </p:nvSpPr>
        <p:spPr>
          <a:xfrm>
            <a:off x="8491782" y="6959600"/>
            <a:ext cx="2043872" cy="2028825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4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5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56" name="Triangle"/>
          <p:cNvSpPr/>
          <p:nvPr/>
        </p:nvSpPr>
        <p:spPr>
          <a:xfrm>
            <a:off x="9252557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7" name="Triangle"/>
          <p:cNvSpPr/>
          <p:nvPr/>
        </p:nvSpPr>
        <p:spPr>
          <a:xfrm>
            <a:off x="9252557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8" name="1"/>
          <p:cNvSpPr/>
          <p:nvPr/>
        </p:nvSpPr>
        <p:spPr>
          <a:xfrm>
            <a:off x="5789687" y="69596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461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2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3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64" name="0"/>
          <p:cNvSpPr/>
          <p:nvPr/>
        </p:nvSpPr>
        <p:spPr>
          <a:xfrm>
            <a:off x="8491782" y="6959600"/>
            <a:ext cx="2043872" cy="2028825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5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67" name="Triangle"/>
          <p:cNvSpPr/>
          <p:nvPr/>
        </p:nvSpPr>
        <p:spPr>
          <a:xfrm>
            <a:off x="11930839" y="96520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8" name="Triangle"/>
          <p:cNvSpPr/>
          <p:nvPr/>
        </p:nvSpPr>
        <p:spPr>
          <a:xfrm>
            <a:off x="9252557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9" name="1"/>
          <p:cNvSpPr/>
          <p:nvPr/>
        </p:nvSpPr>
        <p:spPr>
          <a:xfrm>
            <a:off x="5789687" y="69596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472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3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75" name="0"/>
          <p:cNvSpPr/>
          <p:nvPr/>
        </p:nvSpPr>
        <p:spPr>
          <a:xfrm>
            <a:off x="8491782" y="6959600"/>
            <a:ext cx="2043872" cy="2028825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6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7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78" name="Triangle"/>
          <p:cNvSpPr/>
          <p:nvPr/>
        </p:nvSpPr>
        <p:spPr>
          <a:xfrm>
            <a:off x="14624997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9" name="Triangle"/>
          <p:cNvSpPr/>
          <p:nvPr/>
        </p:nvSpPr>
        <p:spPr>
          <a:xfrm>
            <a:off x="9252557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0" name="1"/>
          <p:cNvSpPr/>
          <p:nvPr/>
        </p:nvSpPr>
        <p:spPr>
          <a:xfrm>
            <a:off x="5789687" y="69596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483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85" name="0"/>
          <p:cNvSpPr/>
          <p:nvPr/>
        </p:nvSpPr>
        <p:spPr>
          <a:xfrm>
            <a:off x="8491782" y="6959600"/>
            <a:ext cx="2043872" cy="2028825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87" name="Triangle"/>
          <p:cNvSpPr/>
          <p:nvPr/>
        </p:nvSpPr>
        <p:spPr>
          <a:xfrm>
            <a:off x="14624997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8" name="Triangle"/>
          <p:cNvSpPr/>
          <p:nvPr/>
        </p:nvSpPr>
        <p:spPr>
          <a:xfrm>
            <a:off x="9252557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9" name="1"/>
          <p:cNvSpPr/>
          <p:nvPr/>
        </p:nvSpPr>
        <p:spPr>
          <a:xfrm>
            <a:off x="5789687" y="69596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0" name="3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9135 0.093952 -0.054668 0.162952 -0.108296 0.164108 C -0.164754 0.165325 -0.212903 0.091677 -0.220652 -0.007751" origin="layout" pathEditMode="relative">
                                      <p:cBhvr>
                                        <p:cTn id="6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4519 -0.107063 0.056439 -0.187968 0.116735 -0.181903 C 0.173746 -0.176168 0.218776 -0.093728 0.220326 0.007751" origin="layout" pathEditMode="relative">
                                      <p:cBhvr>
                                        <p:cTn id="9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493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95" name="0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97" name="Triangle"/>
          <p:cNvSpPr/>
          <p:nvPr/>
        </p:nvSpPr>
        <p:spPr>
          <a:xfrm>
            <a:off x="14624997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8" name="Triangle"/>
          <p:cNvSpPr/>
          <p:nvPr/>
        </p:nvSpPr>
        <p:spPr>
          <a:xfrm>
            <a:off x="9252557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9" name="1"/>
          <p:cNvSpPr/>
          <p:nvPr/>
        </p:nvSpPr>
        <p:spPr>
          <a:xfrm>
            <a:off x="5789687" y="69596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0" name="3"/>
          <p:cNvSpPr/>
          <p:nvPr/>
        </p:nvSpPr>
        <p:spPr>
          <a:xfrm>
            <a:off x="8491782" y="6959600"/>
            <a:ext cx="2043872" cy="2028825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二分查找法"/>
          <p:cNvSpPr txBox="1"/>
          <p:nvPr>
            <p:ph type="ctrTitle"/>
          </p:nvPr>
        </p:nvSpPr>
        <p:spPr>
          <a:xfrm>
            <a:off x="1778000" y="4248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</a:t>
            </a:r>
          </a:p>
        </p:txBody>
      </p:sp>
      <p:sp>
        <p:nvSpPr>
          <p:cNvPr id="130" name="二分查找法的思想在1946年提出。…"/>
          <p:cNvSpPr txBox="1"/>
          <p:nvPr/>
        </p:nvSpPr>
        <p:spPr>
          <a:xfrm>
            <a:off x="4103420" y="7759699"/>
            <a:ext cx="1617716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二分查找法的思想在1946年提出。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第一个没有bug的二分查找法在1962年才出现。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503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05" name="0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07" name="Triangle"/>
          <p:cNvSpPr/>
          <p:nvPr/>
        </p:nvSpPr>
        <p:spPr>
          <a:xfrm>
            <a:off x="14624997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8" name="Triangle"/>
          <p:cNvSpPr/>
          <p:nvPr/>
        </p:nvSpPr>
        <p:spPr>
          <a:xfrm>
            <a:off x="11930839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9" name="1"/>
          <p:cNvSpPr/>
          <p:nvPr/>
        </p:nvSpPr>
        <p:spPr>
          <a:xfrm>
            <a:off x="5791200" y="6965898"/>
            <a:ext cx="2043871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0" name="3"/>
          <p:cNvSpPr/>
          <p:nvPr/>
        </p:nvSpPr>
        <p:spPr>
          <a:xfrm>
            <a:off x="8491783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513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15" name="0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17" name="Triangle"/>
          <p:cNvSpPr/>
          <p:nvPr/>
        </p:nvSpPr>
        <p:spPr>
          <a:xfrm>
            <a:off x="173112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8" name="Triangle"/>
          <p:cNvSpPr/>
          <p:nvPr/>
        </p:nvSpPr>
        <p:spPr>
          <a:xfrm>
            <a:off x="11930839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9" name="1"/>
          <p:cNvSpPr/>
          <p:nvPr/>
        </p:nvSpPr>
        <p:spPr>
          <a:xfrm>
            <a:off x="5791200" y="6965898"/>
            <a:ext cx="2043871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0" name="3"/>
          <p:cNvSpPr/>
          <p:nvPr/>
        </p:nvSpPr>
        <p:spPr>
          <a:xfrm>
            <a:off x="8491783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523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4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25" name="0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6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27" name="Triangle"/>
          <p:cNvSpPr/>
          <p:nvPr/>
        </p:nvSpPr>
        <p:spPr>
          <a:xfrm>
            <a:off x="173112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8" name="Triangle"/>
          <p:cNvSpPr/>
          <p:nvPr/>
        </p:nvSpPr>
        <p:spPr>
          <a:xfrm>
            <a:off x="11930839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9" name="1"/>
          <p:cNvSpPr/>
          <p:nvPr/>
        </p:nvSpPr>
        <p:spPr>
          <a:xfrm>
            <a:off x="5791200" y="6965898"/>
            <a:ext cx="2043871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0" name="3"/>
          <p:cNvSpPr/>
          <p:nvPr/>
        </p:nvSpPr>
        <p:spPr>
          <a:xfrm>
            <a:off x="8491783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12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33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534" name="0"/>
          <p:cNvSpPr/>
          <p:nvPr/>
        </p:nvSpPr>
        <p:spPr>
          <a:xfrm>
            <a:off x="11178002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5" name="0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6" name="Triangle"/>
          <p:cNvSpPr/>
          <p:nvPr/>
        </p:nvSpPr>
        <p:spPr>
          <a:xfrm>
            <a:off x="173112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7" name="Triangle"/>
          <p:cNvSpPr/>
          <p:nvPr/>
        </p:nvSpPr>
        <p:spPr>
          <a:xfrm>
            <a:off x="11930839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8" name="1"/>
          <p:cNvSpPr/>
          <p:nvPr/>
        </p:nvSpPr>
        <p:spPr>
          <a:xfrm>
            <a:off x="5791200" y="6965898"/>
            <a:ext cx="2043871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9" name="3"/>
          <p:cNvSpPr/>
          <p:nvPr/>
        </p:nvSpPr>
        <p:spPr>
          <a:xfrm>
            <a:off x="8491783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0175 0.101474 -0.043690 0.186024 -0.100597 0.193902 C -0.164493 0.202747 -0.219340 0.113924 -0.220326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4445 -0.112476 0.045271 -0.208415 0.108690 -0.209746 C 0.173147 -0.211099 0.224587 -0.114540 0.220326 -0.000192" origin="layout" pathEditMode="relative">
                                      <p:cBhvr>
                                        <p:cTn id="9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12"/>
          <p:cNvSpPr/>
          <p:nvPr/>
        </p:nvSpPr>
        <p:spPr>
          <a:xfrm>
            <a:off x="11192366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42" name="Move Zero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Move Zeros</a:t>
            </a:r>
          </a:p>
        </p:txBody>
      </p:sp>
      <p:sp>
        <p:nvSpPr>
          <p:cNvPr id="543" name="0"/>
          <p:cNvSpPr/>
          <p:nvPr/>
        </p:nvSpPr>
        <p:spPr>
          <a:xfrm>
            <a:off x="16550440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4" name="0"/>
          <p:cNvSpPr/>
          <p:nvPr/>
        </p:nvSpPr>
        <p:spPr>
          <a:xfrm>
            <a:off x="13864221" y="6965898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5" name="Triangle"/>
          <p:cNvSpPr/>
          <p:nvPr/>
        </p:nvSpPr>
        <p:spPr>
          <a:xfrm>
            <a:off x="17311216" y="96520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6" name="Triangle"/>
          <p:cNvSpPr/>
          <p:nvPr/>
        </p:nvSpPr>
        <p:spPr>
          <a:xfrm>
            <a:off x="11930839" y="579119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7" name="1"/>
          <p:cNvSpPr/>
          <p:nvPr/>
        </p:nvSpPr>
        <p:spPr>
          <a:xfrm>
            <a:off x="5791200" y="6965898"/>
            <a:ext cx="2043871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8" name="3"/>
          <p:cNvSpPr/>
          <p:nvPr/>
        </p:nvSpPr>
        <p:spPr>
          <a:xfrm>
            <a:off x="8491783" y="69658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1216 0.000231" origin="layout" pathEditMode="relative">
                                      <p:cBhvr>
                                        <p:cTn id="6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88368 -0.000832" origin="layout" pathEditMode="relative">
                                      <p:cBhvr>
                                        <p:cTn id="10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实践：Move Zero 思路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实践：Move Zero 思路3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实践：Move Zero 改进思路3；思路4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实践：Move Zero 改进思路3；思路4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27 Remove Elemen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 Remove Element</a:t>
            </a:r>
          </a:p>
        </p:txBody>
      </p:sp>
      <p:sp>
        <p:nvSpPr>
          <p:cNvPr id="555" name="给定一个数组nums和一个数值val，将数组中所有等于val的元素删除，并返回剩余的元素个数。"/>
          <p:cNvSpPr txBox="1"/>
          <p:nvPr/>
        </p:nvSpPr>
        <p:spPr>
          <a:xfrm>
            <a:off x="1244600" y="4279899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给定一个数组nums和一个数值val，将数组中所有等于val的元素删除，并返回剩余的元素个数。</a:t>
            </a:r>
          </a:p>
        </p:txBody>
      </p:sp>
      <p:sp>
        <p:nvSpPr>
          <p:cNvPr id="556" name="如nums = [3, 2, 2, 3], val = 3；…"/>
          <p:cNvSpPr txBox="1"/>
          <p:nvPr/>
        </p:nvSpPr>
        <p:spPr>
          <a:xfrm>
            <a:off x="1244600" y="8596255"/>
            <a:ext cx="213868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如nums = [3, 2, 2, 3], val = 3；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返回2，且nums中前两个元素为2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5" grpId="1"/>
      <p:bldP build="whole" bldLvl="1" animBg="1" rev="0" advAuto="0" spid="556" grpId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27 Remove Elemen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 Remove Element</a:t>
            </a:r>
          </a:p>
        </p:txBody>
      </p:sp>
      <p:sp>
        <p:nvSpPr>
          <p:cNvPr id="559" name="给定一个数组nums和一个数值val，将数组中所有等于val的元素删除，并返回剩余的元素个数。"/>
          <p:cNvSpPr txBox="1"/>
          <p:nvPr/>
        </p:nvSpPr>
        <p:spPr>
          <a:xfrm>
            <a:off x="1244600" y="4279899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给定一个数组nums和一个数值val，将数组中所有等于val的元素删除，并返回剩余的元素个数。</a:t>
            </a:r>
          </a:p>
        </p:txBody>
      </p:sp>
      <p:sp>
        <p:nvSpPr>
          <p:cNvPr id="560" name="如何定义删除？从数组中去除？还是放在数组末尾？…"/>
          <p:cNvSpPr txBox="1"/>
          <p:nvPr/>
        </p:nvSpPr>
        <p:spPr>
          <a:xfrm>
            <a:off x="1244600" y="7796155"/>
            <a:ext cx="21386801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如何定义删除？从数组中去除？还是放在数组末尾？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剩余元素的排列是否要保证原有的相对顺序？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是否有空间复杂度的要求？ O(1)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26 Remove Duplicated from Sorted Array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9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26 Remove Duplicated from Sorted Array</a:t>
            </a:r>
          </a:p>
        </p:txBody>
      </p:sp>
      <p:sp>
        <p:nvSpPr>
          <p:cNvPr id="563" name="给定一个有序数组，对数组中的元素去重，使得原数组的每个元素只有一个。返回去重后数组的长度值。"/>
          <p:cNvSpPr txBox="1"/>
          <p:nvPr/>
        </p:nvSpPr>
        <p:spPr>
          <a:xfrm>
            <a:off x="1460499" y="6032499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给定一个有序数组，对数组中的元素去重，使得原数组的每个元素只有一个。返回去重后数组的长度值。</a:t>
            </a:r>
          </a:p>
        </p:txBody>
      </p:sp>
      <p:sp>
        <p:nvSpPr>
          <p:cNvPr id="564" name="如 nums = [1, 1, 2]，…"/>
          <p:cNvSpPr txBox="1"/>
          <p:nvPr/>
        </p:nvSpPr>
        <p:spPr>
          <a:xfrm>
            <a:off x="1536699" y="9688455"/>
            <a:ext cx="213868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nums = [1, 1, 2]，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结果应返回2，且nums的前两个元素为1和2</a:t>
            </a:r>
          </a:p>
        </p:txBody>
      </p:sp>
      <p:pic>
        <p:nvPicPr>
          <p:cNvPr id="565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41759" y="3973214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2171" y="3698872"/>
            <a:ext cx="4360550" cy="1638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6631" y="3926467"/>
            <a:ext cx="6571218" cy="1392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3" grpId="1"/>
      <p:bldP build="whole" bldLvl="1" animBg="1" rev="0" advAuto="0" spid="56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二分查找法 Binary Search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33" name="对于有序数列，才能使用二分查找法 （排序的作用）"/>
          <p:cNvSpPr txBox="1"/>
          <p:nvPr/>
        </p:nvSpPr>
        <p:spPr>
          <a:xfrm>
            <a:off x="2586117" y="4038599"/>
            <a:ext cx="192117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对于有序数列，才能使用二分查找法 （排序的作用）</a:t>
            </a:r>
          </a:p>
        </p:txBody>
      </p:sp>
      <p:sp>
        <p:nvSpPr>
          <p:cNvPr id="134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v"/>
          <p:cNvSpPr/>
          <p:nvPr/>
        </p:nvSpPr>
        <p:spPr>
          <a:xfrm>
            <a:off x="11774586" y="6700858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2344176" y="9882365"/>
            <a:ext cx="19695648" cy="1655900"/>
            <a:chOff x="0" y="0"/>
            <a:chExt cx="19695646" cy="1655899"/>
          </a:xfrm>
        </p:grpSpPr>
        <p:sp>
          <p:nvSpPr>
            <p:cNvPr id="136" name="&lt; v"/>
            <p:cNvSpPr/>
            <p:nvPr/>
          </p:nvSpPr>
          <p:spPr>
            <a:xfrm>
              <a:off x="0" y="0"/>
              <a:ext cx="9029928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v</a:t>
              </a:r>
            </a:p>
          </p:txBody>
        </p:sp>
        <p:sp>
          <p:nvSpPr>
            <p:cNvPr id="137" name="v"/>
            <p:cNvSpPr/>
            <p:nvPr/>
          </p:nvSpPr>
          <p:spPr>
            <a:xfrm>
              <a:off x="9430409" y="0"/>
              <a:ext cx="834828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138" name="&gt; v"/>
            <p:cNvSpPr/>
            <p:nvPr/>
          </p:nvSpPr>
          <p:spPr>
            <a:xfrm>
              <a:off x="10665718" y="0"/>
              <a:ext cx="9029929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26 Remove Duplicated from Sorted Array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9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26 Remove Duplicated from Sorted Array</a:t>
            </a:r>
          </a:p>
        </p:txBody>
      </p:sp>
      <p:sp>
        <p:nvSpPr>
          <p:cNvPr id="570" name="给定一个有序数组，对数组中的元素去重，使得原数组的每个元素只有一个。返回去重后数组的长度值。"/>
          <p:cNvSpPr txBox="1"/>
          <p:nvPr/>
        </p:nvSpPr>
        <p:spPr>
          <a:xfrm>
            <a:off x="1485899" y="5821611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给定一个有序数组，对数组中的元素去重，使得原数组的每个元素只有一个。返回去重后数组的长度值。</a:t>
            </a:r>
          </a:p>
        </p:txBody>
      </p:sp>
      <p:sp>
        <p:nvSpPr>
          <p:cNvPr id="571" name="如何定义删除？从数组中去除？还是放在数组末尾？…"/>
          <p:cNvSpPr txBox="1"/>
          <p:nvPr/>
        </p:nvSpPr>
        <p:spPr>
          <a:xfrm>
            <a:off x="1536699" y="8888355"/>
            <a:ext cx="21386801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如何定义删除？从数组中去除？还是放在数组末尾？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剩余元素的排列是否要保证原有的相对顺序？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是否有空间复杂度的要求？ O(1)</a:t>
            </a:r>
          </a:p>
        </p:txBody>
      </p:sp>
      <p:pic>
        <p:nvPicPr>
          <p:cNvPr id="572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41759" y="3973214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2171" y="3698872"/>
            <a:ext cx="4360550" cy="1638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6631" y="3926467"/>
            <a:ext cx="6571218" cy="1392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80 Remove Duplicated from Sorted Array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94310" defTabSz="701675">
              <a:defRPr sz="8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80 Remove Duplicated from Sorted Array II</a:t>
            </a:r>
          </a:p>
        </p:txBody>
      </p:sp>
      <p:sp>
        <p:nvSpPr>
          <p:cNvPr id="577" name="给定一个有序数组，对数组中的元素去重，使得原数组的每个元素最多保留两个。返回去重后数组的长度值。"/>
          <p:cNvSpPr txBox="1"/>
          <p:nvPr/>
        </p:nvSpPr>
        <p:spPr>
          <a:xfrm>
            <a:off x="1460499" y="6032499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给定一个有序数组，对数组中的元素去重，使得原数组的每个元素最多保留两个。返回去重后数组的长度值。</a:t>
            </a:r>
          </a:p>
        </p:txBody>
      </p:sp>
      <p:sp>
        <p:nvSpPr>
          <p:cNvPr id="578" name="如 nums = [1, 1, 1, 2, 2, 3]，…"/>
          <p:cNvSpPr txBox="1"/>
          <p:nvPr/>
        </p:nvSpPr>
        <p:spPr>
          <a:xfrm>
            <a:off x="1536699" y="9688455"/>
            <a:ext cx="213868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nums = [1, 1, 1, 2, 2, 3]，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结果应返回5，且nums的前五个元素为1, 1, 2, 2, 3</a:t>
            </a:r>
          </a:p>
        </p:txBody>
      </p:sp>
      <p:pic>
        <p:nvPicPr>
          <p:cNvPr id="57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171" y="3698872"/>
            <a:ext cx="4360550" cy="1638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8" grpId="2"/>
      <p:bldP build="whole" bldLvl="1" animBg="1" rev="0" advAuto="0" spid="577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基础算法思路的应用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基础算法思路的应用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75 Sort Colo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584" name="给定一个有n个元素的数组，数组中元素的取值只有0, 1, 2三种可能。为这个数组排序。"/>
          <p:cNvSpPr txBox="1"/>
          <p:nvPr/>
        </p:nvSpPr>
        <p:spPr>
          <a:xfrm>
            <a:off x="1511299" y="6489699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给定一个有n个元素的数组，数组中元素的取值只有0, 1, 2三种可能。为这个数组排序。</a:t>
            </a:r>
          </a:p>
        </p:txBody>
      </p:sp>
      <p:pic>
        <p:nvPicPr>
          <p:cNvPr id="58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171" y="3698872"/>
            <a:ext cx="4360550" cy="1638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631" y="3926467"/>
            <a:ext cx="6571218" cy="1392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61647" y="3561462"/>
            <a:ext cx="8247553" cy="1913433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可以使用任意一种排序算法…"/>
          <p:cNvSpPr txBox="1"/>
          <p:nvPr/>
        </p:nvSpPr>
        <p:spPr>
          <a:xfrm>
            <a:off x="1511299" y="9993705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可以使用任意一种排序算法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没有使用上题目中给出的特殊条件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8" grpId="2"/>
      <p:bldP build="whole" bldLvl="1" animBg="1" rev="0" advAuto="0" spid="584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75 Sort Colo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591" name="计数排序：分别统计0, 1, 2的元素个数"/>
          <p:cNvSpPr txBox="1"/>
          <p:nvPr/>
        </p:nvSpPr>
        <p:spPr>
          <a:xfrm>
            <a:off x="1511299" y="5029199"/>
            <a:ext cx="208280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计数排序：分别统计0, 1, 2的元素个数</a:t>
            </a:r>
          </a:p>
        </p:txBody>
      </p:sp>
      <p:sp>
        <p:nvSpPr>
          <p:cNvPr id="592" name="0"/>
          <p:cNvSpPr/>
          <p:nvPr/>
        </p:nvSpPr>
        <p:spPr>
          <a:xfrm>
            <a:off x="2336800" y="7569200"/>
            <a:ext cx="5174358" cy="1270000"/>
          </a:xfrm>
          <a:prstGeom prst="rect">
            <a:avLst/>
          </a:prstGeom>
          <a:solidFill>
            <a:srgbClr val="FF93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93" name="1"/>
          <p:cNvSpPr/>
          <p:nvPr/>
        </p:nvSpPr>
        <p:spPr>
          <a:xfrm>
            <a:off x="2336800" y="9652000"/>
            <a:ext cx="3305572" cy="1270000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4" name="2"/>
          <p:cNvSpPr/>
          <p:nvPr/>
        </p:nvSpPr>
        <p:spPr>
          <a:xfrm>
            <a:off x="2336800" y="11734800"/>
            <a:ext cx="8126711" cy="1270000"/>
          </a:xfrm>
          <a:prstGeom prst="rect">
            <a:avLst/>
          </a:prstGeom>
          <a:solidFill>
            <a:srgbClr val="7A81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1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75 Sort Colo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597" name="计数排序：分别统计0, 1, 2的元素个数"/>
          <p:cNvSpPr txBox="1"/>
          <p:nvPr/>
        </p:nvSpPr>
        <p:spPr>
          <a:xfrm>
            <a:off x="1511299" y="5029199"/>
            <a:ext cx="208280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计数排序：分别统计0, 1, 2的元素个数</a:t>
            </a:r>
          </a:p>
        </p:txBody>
      </p:sp>
      <p:sp>
        <p:nvSpPr>
          <p:cNvPr id="598" name="0"/>
          <p:cNvSpPr/>
          <p:nvPr/>
        </p:nvSpPr>
        <p:spPr>
          <a:xfrm>
            <a:off x="4470400" y="8432800"/>
            <a:ext cx="5174358" cy="1270000"/>
          </a:xfrm>
          <a:prstGeom prst="rect">
            <a:avLst/>
          </a:prstGeom>
          <a:solidFill>
            <a:srgbClr val="FF93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99" name="1"/>
          <p:cNvSpPr/>
          <p:nvPr/>
        </p:nvSpPr>
        <p:spPr>
          <a:xfrm>
            <a:off x="9652000" y="8432800"/>
            <a:ext cx="3305572" cy="1270000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0" name="2"/>
          <p:cNvSpPr/>
          <p:nvPr/>
        </p:nvSpPr>
        <p:spPr>
          <a:xfrm>
            <a:off x="12954000" y="8432800"/>
            <a:ext cx="8126711" cy="1270000"/>
          </a:xfrm>
          <a:prstGeom prst="rect">
            <a:avLst/>
          </a:prstGeom>
          <a:solidFill>
            <a:srgbClr val="7A81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实践：计数排序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实践：计数排序法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如果只能遍历一趟呢？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如果只能遍历一趟呢？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75 Sort Colo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607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608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9" name="1"/>
          <p:cNvSpPr/>
          <p:nvPr/>
        </p:nvSpPr>
        <p:spPr>
          <a:xfrm>
            <a:off x="8081223" y="7046050"/>
            <a:ext cx="733406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0" name="0"/>
          <p:cNvSpPr/>
          <p:nvPr/>
        </p:nvSpPr>
        <p:spPr>
          <a:xfrm>
            <a:off x="2352807" y="7046050"/>
            <a:ext cx="5670323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1" name="2"/>
          <p:cNvSpPr/>
          <p:nvPr/>
        </p:nvSpPr>
        <p:spPr>
          <a:xfrm>
            <a:off x="15447939" y="7046050"/>
            <a:ext cx="658325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61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5" name="== v"/>
          <p:cNvSpPr/>
          <p:nvPr/>
        </p:nvSpPr>
        <p:spPr>
          <a:xfrm>
            <a:off x="8081223" y="7046050"/>
            <a:ext cx="733406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616" name="Quick Sort 3 Way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617" name="&lt; v"/>
          <p:cNvSpPr/>
          <p:nvPr/>
        </p:nvSpPr>
        <p:spPr>
          <a:xfrm>
            <a:off x="2352807" y="7046050"/>
            <a:ext cx="5670323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618" name="&gt; v"/>
          <p:cNvSpPr/>
          <p:nvPr/>
        </p:nvSpPr>
        <p:spPr>
          <a:xfrm>
            <a:off x="15447939" y="7046050"/>
            <a:ext cx="658325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621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61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0" name="r"/>
            <p:cNvSpPr txBox="1"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624" name="Group"/>
          <p:cNvGrpSpPr/>
          <p:nvPr/>
        </p:nvGrpSpPr>
        <p:grpSpPr>
          <a:xfrm>
            <a:off x="15431400" y="9276200"/>
            <a:ext cx="878906" cy="1895486"/>
            <a:chOff x="0" y="0"/>
            <a:chExt cx="878904" cy="1895485"/>
          </a:xfrm>
        </p:grpSpPr>
        <p:sp>
          <p:nvSpPr>
            <p:cNvPr id="622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3" name="gt"/>
            <p:cNvSpPr txBox="1"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625" name="arr[l…lt-1]&lt;v"/>
          <p:cNvSpPr txBox="1"/>
          <p:nvPr/>
        </p:nvSpPr>
        <p:spPr>
          <a:xfrm>
            <a:off x="2261323" y="5633599"/>
            <a:ext cx="58532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arr[l…lt-1]&lt;v</a:t>
            </a:r>
          </a:p>
        </p:txBody>
      </p:sp>
      <p:sp>
        <p:nvSpPr>
          <p:cNvPr id="626" name="arr[gt…r] &gt; v"/>
          <p:cNvSpPr txBox="1"/>
          <p:nvPr/>
        </p:nvSpPr>
        <p:spPr>
          <a:xfrm>
            <a:off x="16174701" y="5506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629" name="Group"/>
          <p:cNvGrpSpPr/>
          <p:nvPr/>
        </p:nvGrpSpPr>
        <p:grpSpPr>
          <a:xfrm>
            <a:off x="8147670" y="9276200"/>
            <a:ext cx="878905" cy="1895486"/>
            <a:chOff x="0" y="0"/>
            <a:chExt cx="878904" cy="1895485"/>
          </a:xfrm>
        </p:grpSpPr>
        <p:sp>
          <p:nvSpPr>
            <p:cNvPr id="627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8" name="lt"/>
            <p:cNvSpPr txBox="1"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63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1" name="l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633" name="arr[lt…gt-1]==v"/>
          <p:cNvSpPr txBox="1"/>
          <p:nvPr/>
        </p:nvSpPr>
        <p:spPr>
          <a:xfrm>
            <a:off x="8821608" y="5506599"/>
            <a:ext cx="58532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arr[lt…gt-1]==v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实践：二分查找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实践：二分查找法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63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37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38" name="2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41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63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0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644" name="Group"/>
          <p:cNvGrpSpPr/>
          <p:nvPr/>
        </p:nvGrpSpPr>
        <p:grpSpPr>
          <a:xfrm>
            <a:off x="16856202" y="9276200"/>
            <a:ext cx="1261207" cy="1895486"/>
            <a:chOff x="-191151" y="0"/>
            <a:chExt cx="1261206" cy="1895485"/>
          </a:xfrm>
        </p:grpSpPr>
        <p:sp>
          <p:nvSpPr>
            <p:cNvPr id="642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3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645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646" name="arr[two…n-1]==2"/>
          <p:cNvSpPr txBox="1"/>
          <p:nvPr/>
        </p:nvSpPr>
        <p:spPr>
          <a:xfrm>
            <a:off x="16974142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649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647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652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65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1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653" name="1"/>
          <p:cNvSpPr/>
          <p:nvPr/>
        </p:nvSpPr>
        <p:spPr>
          <a:xfrm>
            <a:off x="7472602" y="7046050"/>
            <a:ext cx="228195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4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grpSp>
        <p:nvGrpSpPr>
          <p:cNvPr id="657" name="Group"/>
          <p:cNvGrpSpPr/>
          <p:nvPr/>
        </p:nvGrpSpPr>
        <p:grpSpPr>
          <a:xfrm>
            <a:off x="9929741" y="9276200"/>
            <a:ext cx="522321" cy="1895486"/>
            <a:chOff x="0" y="0"/>
            <a:chExt cx="522320" cy="1895485"/>
          </a:xfrm>
        </p:grpSpPr>
        <p:sp>
          <p:nvSpPr>
            <p:cNvPr id="65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6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660" name="Group"/>
          <p:cNvGrpSpPr/>
          <p:nvPr/>
        </p:nvGrpSpPr>
        <p:grpSpPr>
          <a:xfrm>
            <a:off x="5051634" y="3451521"/>
            <a:ext cx="7123886" cy="3257679"/>
            <a:chOff x="0" y="0"/>
            <a:chExt cx="7123884" cy="3257677"/>
          </a:xfrm>
        </p:grpSpPr>
        <p:sp>
          <p:nvSpPr>
            <p:cNvPr id="658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659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6" grpId="4"/>
      <p:bldP build="whole" bldLvl="1" animBg="1" rev="0" advAuto="0" spid="657" grpId="5"/>
      <p:bldP build="whole" bldLvl="1" animBg="1" rev="0" advAuto="0" spid="645" grpId="2"/>
      <p:bldP build="whole" bldLvl="1" animBg="1" rev="0" advAuto="0" spid="644" grpId="3"/>
      <p:bldP build="whole" bldLvl="1" animBg="1" rev="0" advAuto="0" spid="654" grpId="7"/>
      <p:bldP build="whole" bldLvl="1" animBg="1" rev="0" advAuto="0" spid="660" grpId="6"/>
      <p:bldP build="whole" bldLvl="1" animBg="1" rev="0" advAuto="0" spid="649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663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4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65" name="2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68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66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7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671" name="Group"/>
          <p:cNvGrpSpPr/>
          <p:nvPr/>
        </p:nvGrpSpPr>
        <p:grpSpPr>
          <a:xfrm>
            <a:off x="16856202" y="9276200"/>
            <a:ext cx="1261207" cy="1895486"/>
            <a:chOff x="-191151" y="0"/>
            <a:chExt cx="1261206" cy="1895485"/>
          </a:xfrm>
        </p:grpSpPr>
        <p:sp>
          <p:nvSpPr>
            <p:cNvPr id="669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672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673" name="arr[two…n-1]==2"/>
          <p:cNvSpPr txBox="1"/>
          <p:nvPr/>
        </p:nvSpPr>
        <p:spPr>
          <a:xfrm>
            <a:off x="16974142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676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674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679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67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8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680" name="1"/>
          <p:cNvSpPr/>
          <p:nvPr/>
        </p:nvSpPr>
        <p:spPr>
          <a:xfrm>
            <a:off x="7472602" y="7046050"/>
            <a:ext cx="228195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81" name="1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684" name="Group"/>
          <p:cNvGrpSpPr/>
          <p:nvPr/>
        </p:nvGrpSpPr>
        <p:grpSpPr>
          <a:xfrm>
            <a:off x="9929741" y="9276200"/>
            <a:ext cx="522321" cy="1895486"/>
            <a:chOff x="0" y="0"/>
            <a:chExt cx="522320" cy="1895485"/>
          </a:xfrm>
        </p:grpSpPr>
        <p:sp>
          <p:nvSpPr>
            <p:cNvPr id="68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3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687" name="Group"/>
          <p:cNvGrpSpPr/>
          <p:nvPr/>
        </p:nvGrpSpPr>
        <p:grpSpPr>
          <a:xfrm>
            <a:off x="5051634" y="3451521"/>
            <a:ext cx="7123886" cy="3257679"/>
            <a:chOff x="0" y="0"/>
            <a:chExt cx="7123884" cy="3257677"/>
          </a:xfrm>
        </p:grpSpPr>
        <p:sp>
          <p:nvSpPr>
            <p:cNvPr id="685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686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690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1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92" name="2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95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69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4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698" name="Group"/>
          <p:cNvGrpSpPr/>
          <p:nvPr/>
        </p:nvGrpSpPr>
        <p:grpSpPr>
          <a:xfrm>
            <a:off x="16856202" y="9276200"/>
            <a:ext cx="1261207" cy="1895486"/>
            <a:chOff x="-191151" y="0"/>
            <a:chExt cx="1261206" cy="1895485"/>
          </a:xfrm>
        </p:grpSpPr>
        <p:sp>
          <p:nvSpPr>
            <p:cNvPr id="696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7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699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700" name="arr[two…n-1]==2"/>
          <p:cNvSpPr txBox="1"/>
          <p:nvPr/>
        </p:nvSpPr>
        <p:spPr>
          <a:xfrm>
            <a:off x="16974142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703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701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2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706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70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709" name="Group"/>
          <p:cNvGrpSpPr/>
          <p:nvPr/>
        </p:nvGrpSpPr>
        <p:grpSpPr>
          <a:xfrm>
            <a:off x="9929741" y="9276200"/>
            <a:ext cx="522321" cy="1895486"/>
            <a:chOff x="0" y="0"/>
            <a:chExt cx="522320" cy="1895485"/>
          </a:xfrm>
        </p:grpSpPr>
        <p:sp>
          <p:nvSpPr>
            <p:cNvPr id="70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712" name="Group"/>
          <p:cNvGrpSpPr/>
          <p:nvPr/>
        </p:nvGrpSpPr>
        <p:grpSpPr>
          <a:xfrm>
            <a:off x="5051634" y="3451521"/>
            <a:ext cx="7123886" cy="3257679"/>
            <a:chOff x="0" y="0"/>
            <a:chExt cx="7123884" cy="3257677"/>
          </a:xfrm>
        </p:grpSpPr>
        <p:sp>
          <p:nvSpPr>
            <p:cNvPr id="710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711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13" name="1"/>
          <p:cNvSpPr/>
          <p:nvPr/>
        </p:nvSpPr>
        <p:spPr>
          <a:xfrm>
            <a:off x="7472602" y="7046050"/>
            <a:ext cx="313751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71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7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18" name="2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721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71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724" name="Group"/>
          <p:cNvGrpSpPr/>
          <p:nvPr/>
        </p:nvGrpSpPr>
        <p:grpSpPr>
          <a:xfrm>
            <a:off x="16856202" y="9276200"/>
            <a:ext cx="1261207" cy="1895486"/>
            <a:chOff x="-191151" y="0"/>
            <a:chExt cx="1261206" cy="1895485"/>
          </a:xfrm>
        </p:grpSpPr>
        <p:sp>
          <p:nvSpPr>
            <p:cNvPr id="722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3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725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726" name="arr[two…n-1]==2"/>
          <p:cNvSpPr txBox="1"/>
          <p:nvPr/>
        </p:nvSpPr>
        <p:spPr>
          <a:xfrm>
            <a:off x="16974142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729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727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8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732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73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1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735" name="Group"/>
          <p:cNvGrpSpPr/>
          <p:nvPr/>
        </p:nvGrpSpPr>
        <p:grpSpPr>
          <a:xfrm>
            <a:off x="10818741" y="9276200"/>
            <a:ext cx="522321" cy="1895486"/>
            <a:chOff x="0" y="0"/>
            <a:chExt cx="522320" cy="1895485"/>
          </a:xfrm>
        </p:grpSpPr>
        <p:sp>
          <p:nvSpPr>
            <p:cNvPr id="73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4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738" name="Group"/>
          <p:cNvGrpSpPr/>
          <p:nvPr/>
        </p:nvGrpSpPr>
        <p:grpSpPr>
          <a:xfrm>
            <a:off x="5051634" y="3451521"/>
            <a:ext cx="7123886" cy="3257679"/>
            <a:chOff x="0" y="0"/>
            <a:chExt cx="7123884" cy="3257677"/>
          </a:xfrm>
        </p:grpSpPr>
        <p:sp>
          <p:nvSpPr>
            <p:cNvPr id="736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737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39" name="1"/>
          <p:cNvSpPr/>
          <p:nvPr/>
        </p:nvSpPr>
        <p:spPr>
          <a:xfrm>
            <a:off x="7472602" y="7046050"/>
            <a:ext cx="313751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40" name="e"/>
          <p:cNvSpPr/>
          <p:nvPr/>
        </p:nvSpPr>
        <p:spPr>
          <a:xfrm>
            <a:off x="10662487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7544 0.001446" origin="layout" pathEditMode="relative">
                                      <p:cBhvr>
                                        <p:cTn id="11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0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743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4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45" name="2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748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74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7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751" name="Group"/>
          <p:cNvGrpSpPr/>
          <p:nvPr/>
        </p:nvGrpSpPr>
        <p:grpSpPr>
          <a:xfrm>
            <a:off x="16856202" y="9276200"/>
            <a:ext cx="1261207" cy="1895486"/>
            <a:chOff x="-191151" y="0"/>
            <a:chExt cx="1261206" cy="1895485"/>
          </a:xfrm>
        </p:grpSpPr>
        <p:sp>
          <p:nvSpPr>
            <p:cNvPr id="749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0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752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753" name="arr[two…n-1]==2"/>
          <p:cNvSpPr txBox="1"/>
          <p:nvPr/>
        </p:nvSpPr>
        <p:spPr>
          <a:xfrm>
            <a:off x="16974142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756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754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5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759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75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8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762" name="Group"/>
          <p:cNvGrpSpPr/>
          <p:nvPr/>
        </p:nvGrpSpPr>
        <p:grpSpPr>
          <a:xfrm>
            <a:off x="10818741" y="9276200"/>
            <a:ext cx="522321" cy="1895486"/>
            <a:chOff x="0" y="0"/>
            <a:chExt cx="522320" cy="1895485"/>
          </a:xfrm>
        </p:grpSpPr>
        <p:sp>
          <p:nvSpPr>
            <p:cNvPr id="76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1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765" name="Group"/>
          <p:cNvGrpSpPr/>
          <p:nvPr/>
        </p:nvGrpSpPr>
        <p:grpSpPr>
          <a:xfrm>
            <a:off x="5479416" y="3471357"/>
            <a:ext cx="7123885" cy="3257678"/>
            <a:chOff x="0" y="0"/>
            <a:chExt cx="7123884" cy="3257677"/>
          </a:xfrm>
        </p:grpSpPr>
        <p:sp>
          <p:nvSpPr>
            <p:cNvPr id="763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764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66" name="1"/>
          <p:cNvSpPr/>
          <p:nvPr/>
        </p:nvSpPr>
        <p:spPr>
          <a:xfrm>
            <a:off x="7472602" y="7046050"/>
            <a:ext cx="313751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67" name="2"/>
          <p:cNvSpPr/>
          <p:nvPr/>
        </p:nvSpPr>
        <p:spPr>
          <a:xfrm>
            <a:off x="10662487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68" name="e"/>
          <p:cNvSpPr/>
          <p:nvPr/>
        </p:nvSpPr>
        <p:spPr>
          <a:xfrm>
            <a:off x="16352087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9504 -0.099559 0.057521 -0.172997 0.114315 -0.174834 C 0.172815 -0.176726 0.223350 -0.102491 0.233333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6320 0.102093 -0.053656 0.180653 -0.111381 0.184852 C -0.172953 0.189332 -0.226087 0.108792 -0.233333 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8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771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72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73" name="2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776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77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5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779" name="Group"/>
          <p:cNvGrpSpPr/>
          <p:nvPr/>
        </p:nvGrpSpPr>
        <p:grpSpPr>
          <a:xfrm>
            <a:off x="16856202" y="9276200"/>
            <a:ext cx="1261207" cy="1895486"/>
            <a:chOff x="-191151" y="0"/>
            <a:chExt cx="1261206" cy="1895485"/>
          </a:xfrm>
        </p:grpSpPr>
        <p:sp>
          <p:nvSpPr>
            <p:cNvPr id="777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8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780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781" name="arr[two…n-1]==2"/>
          <p:cNvSpPr txBox="1"/>
          <p:nvPr/>
        </p:nvSpPr>
        <p:spPr>
          <a:xfrm>
            <a:off x="16974142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784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782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3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787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78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6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790" name="Group"/>
          <p:cNvGrpSpPr/>
          <p:nvPr/>
        </p:nvGrpSpPr>
        <p:grpSpPr>
          <a:xfrm>
            <a:off x="10818741" y="9276200"/>
            <a:ext cx="522321" cy="1895486"/>
            <a:chOff x="0" y="0"/>
            <a:chExt cx="522320" cy="1895485"/>
          </a:xfrm>
        </p:grpSpPr>
        <p:sp>
          <p:nvSpPr>
            <p:cNvPr id="78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9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793" name="Group"/>
          <p:cNvGrpSpPr/>
          <p:nvPr/>
        </p:nvGrpSpPr>
        <p:grpSpPr>
          <a:xfrm>
            <a:off x="5479416" y="3471357"/>
            <a:ext cx="7123885" cy="3257678"/>
            <a:chOff x="0" y="0"/>
            <a:chExt cx="7123884" cy="3257677"/>
          </a:xfrm>
        </p:grpSpPr>
        <p:sp>
          <p:nvSpPr>
            <p:cNvPr id="791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792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94" name="1"/>
          <p:cNvSpPr/>
          <p:nvPr/>
        </p:nvSpPr>
        <p:spPr>
          <a:xfrm>
            <a:off x="7472602" y="7046050"/>
            <a:ext cx="313751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95" name="2"/>
          <p:cNvSpPr/>
          <p:nvPr/>
        </p:nvSpPr>
        <p:spPr>
          <a:xfrm>
            <a:off x="16322819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96" name="e"/>
          <p:cNvSpPr/>
          <p:nvPr/>
        </p:nvSpPr>
        <p:spPr>
          <a:xfrm>
            <a:off x="10662487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799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00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803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80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2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16856202" y="9276200"/>
            <a:ext cx="1261207" cy="1895486"/>
            <a:chOff x="-191151" y="0"/>
            <a:chExt cx="1261206" cy="1895485"/>
          </a:xfrm>
        </p:grpSpPr>
        <p:sp>
          <p:nvSpPr>
            <p:cNvPr id="804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5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807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808" name="arr[two…n-1]==2"/>
          <p:cNvSpPr txBox="1"/>
          <p:nvPr/>
        </p:nvSpPr>
        <p:spPr>
          <a:xfrm>
            <a:off x="16974142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811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809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0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814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81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3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817" name="Group"/>
          <p:cNvGrpSpPr/>
          <p:nvPr/>
        </p:nvGrpSpPr>
        <p:grpSpPr>
          <a:xfrm>
            <a:off x="10818741" y="9276200"/>
            <a:ext cx="522321" cy="1895486"/>
            <a:chOff x="0" y="0"/>
            <a:chExt cx="522320" cy="1895485"/>
          </a:xfrm>
        </p:grpSpPr>
        <p:sp>
          <p:nvSpPr>
            <p:cNvPr id="81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6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820" name="Group"/>
          <p:cNvGrpSpPr/>
          <p:nvPr/>
        </p:nvGrpSpPr>
        <p:grpSpPr>
          <a:xfrm>
            <a:off x="5479416" y="3471357"/>
            <a:ext cx="7123885" cy="3257678"/>
            <a:chOff x="0" y="0"/>
            <a:chExt cx="7123884" cy="3257677"/>
          </a:xfrm>
        </p:grpSpPr>
        <p:sp>
          <p:nvSpPr>
            <p:cNvPr id="818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819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21" name="1"/>
          <p:cNvSpPr/>
          <p:nvPr/>
        </p:nvSpPr>
        <p:spPr>
          <a:xfrm>
            <a:off x="7472602" y="7046050"/>
            <a:ext cx="313751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2" name="2"/>
          <p:cNvSpPr/>
          <p:nvPr/>
        </p:nvSpPr>
        <p:spPr>
          <a:xfrm>
            <a:off x="16322819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23" name="e"/>
          <p:cNvSpPr/>
          <p:nvPr/>
        </p:nvSpPr>
        <p:spPr>
          <a:xfrm>
            <a:off x="10662487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24" name="2"/>
          <p:cNvSpPr/>
          <p:nvPr/>
        </p:nvSpPr>
        <p:spPr>
          <a:xfrm>
            <a:off x="16280750" y="7046050"/>
            <a:ext cx="575044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0617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5681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827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28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831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82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0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834" name="Group"/>
          <p:cNvGrpSpPr/>
          <p:nvPr/>
        </p:nvGrpSpPr>
        <p:grpSpPr>
          <a:xfrm>
            <a:off x="16109629" y="9276200"/>
            <a:ext cx="1261207" cy="1895486"/>
            <a:chOff x="-191151" y="0"/>
            <a:chExt cx="1261206" cy="1895485"/>
          </a:xfrm>
        </p:grpSpPr>
        <p:sp>
          <p:nvSpPr>
            <p:cNvPr id="832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3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835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836" name="arr[two…n-1]==2"/>
          <p:cNvSpPr txBox="1"/>
          <p:nvPr/>
        </p:nvSpPr>
        <p:spPr>
          <a:xfrm>
            <a:off x="15993016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839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837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8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842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84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1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845" name="Group"/>
          <p:cNvGrpSpPr/>
          <p:nvPr/>
        </p:nvGrpSpPr>
        <p:grpSpPr>
          <a:xfrm>
            <a:off x="10818741" y="9276200"/>
            <a:ext cx="522321" cy="1895486"/>
            <a:chOff x="0" y="0"/>
            <a:chExt cx="522320" cy="1895485"/>
          </a:xfrm>
        </p:grpSpPr>
        <p:sp>
          <p:nvSpPr>
            <p:cNvPr id="84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4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848" name="Group"/>
          <p:cNvGrpSpPr/>
          <p:nvPr/>
        </p:nvGrpSpPr>
        <p:grpSpPr>
          <a:xfrm>
            <a:off x="5479416" y="3471357"/>
            <a:ext cx="7123885" cy="3257678"/>
            <a:chOff x="0" y="0"/>
            <a:chExt cx="7123884" cy="3257677"/>
          </a:xfrm>
        </p:grpSpPr>
        <p:sp>
          <p:nvSpPr>
            <p:cNvPr id="846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847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49" name="1"/>
          <p:cNvSpPr/>
          <p:nvPr/>
        </p:nvSpPr>
        <p:spPr>
          <a:xfrm>
            <a:off x="7472602" y="7046050"/>
            <a:ext cx="313751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50" name="2"/>
          <p:cNvSpPr/>
          <p:nvPr/>
        </p:nvSpPr>
        <p:spPr>
          <a:xfrm>
            <a:off x="16322819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51" name="e"/>
          <p:cNvSpPr/>
          <p:nvPr/>
        </p:nvSpPr>
        <p:spPr>
          <a:xfrm>
            <a:off x="10662487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52" name="2"/>
          <p:cNvSpPr/>
          <p:nvPr/>
        </p:nvSpPr>
        <p:spPr>
          <a:xfrm>
            <a:off x="16280750" y="7046050"/>
            <a:ext cx="575044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855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56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859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85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8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862" name="Group"/>
          <p:cNvGrpSpPr/>
          <p:nvPr/>
        </p:nvGrpSpPr>
        <p:grpSpPr>
          <a:xfrm>
            <a:off x="16109629" y="9276200"/>
            <a:ext cx="1261207" cy="1895486"/>
            <a:chOff x="-191151" y="0"/>
            <a:chExt cx="1261206" cy="1895485"/>
          </a:xfrm>
        </p:grpSpPr>
        <p:sp>
          <p:nvSpPr>
            <p:cNvPr id="860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1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863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864" name="arr[two…n-1]==2"/>
          <p:cNvSpPr txBox="1"/>
          <p:nvPr/>
        </p:nvSpPr>
        <p:spPr>
          <a:xfrm>
            <a:off x="15993016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867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865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6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86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9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873" name="Group"/>
          <p:cNvGrpSpPr/>
          <p:nvPr/>
        </p:nvGrpSpPr>
        <p:grpSpPr>
          <a:xfrm>
            <a:off x="10818741" y="9276200"/>
            <a:ext cx="522321" cy="1895486"/>
            <a:chOff x="0" y="0"/>
            <a:chExt cx="522320" cy="1895485"/>
          </a:xfrm>
        </p:grpSpPr>
        <p:sp>
          <p:nvSpPr>
            <p:cNvPr id="87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2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876" name="Group"/>
          <p:cNvGrpSpPr/>
          <p:nvPr/>
        </p:nvGrpSpPr>
        <p:grpSpPr>
          <a:xfrm>
            <a:off x="5479416" y="3471357"/>
            <a:ext cx="7123885" cy="3257678"/>
            <a:chOff x="0" y="0"/>
            <a:chExt cx="7123884" cy="3257677"/>
          </a:xfrm>
        </p:grpSpPr>
        <p:sp>
          <p:nvSpPr>
            <p:cNvPr id="874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875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77" name="1"/>
          <p:cNvSpPr/>
          <p:nvPr/>
        </p:nvSpPr>
        <p:spPr>
          <a:xfrm>
            <a:off x="7472602" y="7046050"/>
            <a:ext cx="313751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78" name="2"/>
          <p:cNvSpPr/>
          <p:nvPr/>
        </p:nvSpPr>
        <p:spPr>
          <a:xfrm>
            <a:off x="16322819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79" name="2"/>
          <p:cNvSpPr/>
          <p:nvPr/>
        </p:nvSpPr>
        <p:spPr>
          <a:xfrm>
            <a:off x="16280750" y="7046050"/>
            <a:ext cx="575044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80" name="1"/>
          <p:cNvSpPr/>
          <p:nvPr/>
        </p:nvSpPr>
        <p:spPr>
          <a:xfrm>
            <a:off x="7472602" y="7046050"/>
            <a:ext cx="838201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81" name="0"/>
          <p:cNvSpPr/>
          <p:nvPr/>
        </p:nvSpPr>
        <p:spPr>
          <a:xfrm>
            <a:off x="10662487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12850 -0.080482 0.022672 -0.159535 0.069663 -0.155035 C 0.113494 -0.150837 0.143482 -0.074641 0.130680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6667 0.081503 -0.017672 0.167467 -0.066449 0.166348 C -0.114443 0.165248 -0.147377 0.080046 -0.130750 -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0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88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85" name="0"/>
          <p:cNvSpPr/>
          <p:nvPr/>
        </p:nvSpPr>
        <p:spPr>
          <a:xfrm>
            <a:off x="2346360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888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88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7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16109629" y="9276200"/>
            <a:ext cx="1261207" cy="1895486"/>
            <a:chOff x="-191151" y="0"/>
            <a:chExt cx="1261206" cy="1895485"/>
          </a:xfrm>
        </p:grpSpPr>
        <p:sp>
          <p:nvSpPr>
            <p:cNvPr id="889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0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892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893" name="arr[two…n-1]==2"/>
          <p:cNvSpPr txBox="1"/>
          <p:nvPr/>
        </p:nvSpPr>
        <p:spPr>
          <a:xfrm>
            <a:off x="15993016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896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894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5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89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8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10818741" y="9276200"/>
            <a:ext cx="522321" cy="1895486"/>
            <a:chOff x="0" y="0"/>
            <a:chExt cx="522320" cy="1895485"/>
          </a:xfrm>
        </p:grpSpPr>
        <p:sp>
          <p:nvSpPr>
            <p:cNvPr id="90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1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5479416" y="3471357"/>
            <a:ext cx="7123885" cy="3257678"/>
            <a:chOff x="0" y="0"/>
            <a:chExt cx="7123884" cy="3257677"/>
          </a:xfrm>
        </p:grpSpPr>
        <p:sp>
          <p:nvSpPr>
            <p:cNvPr id="903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904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906" name="1"/>
          <p:cNvSpPr/>
          <p:nvPr/>
        </p:nvSpPr>
        <p:spPr>
          <a:xfrm>
            <a:off x="7472602" y="7046050"/>
            <a:ext cx="313751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7" name="2"/>
          <p:cNvSpPr/>
          <p:nvPr/>
        </p:nvSpPr>
        <p:spPr>
          <a:xfrm>
            <a:off x="16322819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08" name="2"/>
          <p:cNvSpPr/>
          <p:nvPr/>
        </p:nvSpPr>
        <p:spPr>
          <a:xfrm>
            <a:off x="16280750" y="7046050"/>
            <a:ext cx="575044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09" name="1"/>
          <p:cNvSpPr/>
          <p:nvPr/>
        </p:nvSpPr>
        <p:spPr>
          <a:xfrm>
            <a:off x="10660801" y="7046050"/>
            <a:ext cx="838201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10" name="0"/>
          <p:cNvSpPr/>
          <p:nvPr/>
        </p:nvSpPr>
        <p:spPr>
          <a:xfrm>
            <a:off x="7462087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改变变量定义，依然可以写出正确的算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改变变量定义，依然可以写出正确的算法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75 Sort Color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913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916" name="Group"/>
          <p:cNvGrpSpPr/>
          <p:nvPr/>
        </p:nvGrpSpPr>
        <p:grpSpPr>
          <a:xfrm>
            <a:off x="21167042" y="9276200"/>
            <a:ext cx="1261208" cy="1895486"/>
            <a:chOff x="-369444" y="0"/>
            <a:chExt cx="1261206" cy="1895485"/>
          </a:xfrm>
        </p:grpSpPr>
        <p:sp>
          <p:nvSpPr>
            <p:cNvPr id="91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5" name="n-1"/>
            <p:cNvSpPr txBox="1"/>
            <p:nvPr/>
          </p:nvSpPr>
          <p:spPr>
            <a:xfrm>
              <a:off x="-369445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n-1</a:t>
              </a: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16109629" y="9276200"/>
            <a:ext cx="1261207" cy="1895486"/>
            <a:chOff x="-191151" y="0"/>
            <a:chExt cx="1261206" cy="1895485"/>
          </a:xfrm>
        </p:grpSpPr>
        <p:sp>
          <p:nvSpPr>
            <p:cNvPr id="917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8" name="two"/>
            <p:cNvSpPr txBox="1"/>
            <p:nvPr/>
          </p:nvSpPr>
          <p:spPr>
            <a:xfrm>
              <a:off x="-191152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920" name="arr[0…zero]==0"/>
          <p:cNvSpPr txBox="1"/>
          <p:nvPr/>
        </p:nvSpPr>
        <p:spPr>
          <a:xfrm>
            <a:off x="2083579" y="5633599"/>
            <a:ext cx="5591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arr[0…zero]==0</a:t>
            </a:r>
          </a:p>
        </p:txBody>
      </p:sp>
      <p:sp>
        <p:nvSpPr>
          <p:cNvPr id="921" name="arr[two…n-1]==2"/>
          <p:cNvSpPr txBox="1"/>
          <p:nvPr/>
        </p:nvSpPr>
        <p:spPr>
          <a:xfrm>
            <a:off x="15993016" y="5633599"/>
            <a:ext cx="63259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arr[two…n-1]==2</a:t>
            </a:r>
          </a:p>
        </p:txBody>
      </p:sp>
      <p:grpSp>
        <p:nvGrpSpPr>
          <p:cNvPr id="924" name="Group"/>
          <p:cNvGrpSpPr/>
          <p:nvPr/>
        </p:nvGrpSpPr>
        <p:grpSpPr>
          <a:xfrm>
            <a:off x="6270008" y="9276200"/>
            <a:ext cx="1643510" cy="1895486"/>
            <a:chOff x="-382302" y="0"/>
            <a:chExt cx="1643508" cy="1895485"/>
          </a:xfrm>
        </p:grpSpPr>
        <p:sp>
          <p:nvSpPr>
            <p:cNvPr id="922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3" name="zero"/>
            <p:cNvSpPr txBox="1"/>
            <p:nvPr/>
          </p:nvSpPr>
          <p:spPr>
            <a:xfrm>
              <a:off x="-382303" y="1057285"/>
              <a:ext cx="16435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zero</a:t>
              </a:r>
            </a:p>
          </p:txBody>
        </p:sp>
      </p:grpSp>
      <p:grpSp>
        <p:nvGrpSpPr>
          <p:cNvPr id="927" name="Group"/>
          <p:cNvGrpSpPr/>
          <p:nvPr/>
        </p:nvGrpSpPr>
        <p:grpSpPr>
          <a:xfrm>
            <a:off x="2354436" y="9276200"/>
            <a:ext cx="522322" cy="1895486"/>
            <a:chOff x="0" y="0"/>
            <a:chExt cx="522320" cy="1895485"/>
          </a:xfrm>
        </p:grpSpPr>
        <p:sp>
          <p:nvSpPr>
            <p:cNvPr id="92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6" name="0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930" name="Group"/>
          <p:cNvGrpSpPr/>
          <p:nvPr/>
        </p:nvGrpSpPr>
        <p:grpSpPr>
          <a:xfrm>
            <a:off x="10818741" y="9276200"/>
            <a:ext cx="522321" cy="1895486"/>
            <a:chOff x="0" y="0"/>
            <a:chExt cx="522320" cy="1895485"/>
          </a:xfrm>
        </p:grpSpPr>
        <p:sp>
          <p:nvSpPr>
            <p:cNvPr id="92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9" name="i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933" name="Group"/>
          <p:cNvGrpSpPr/>
          <p:nvPr/>
        </p:nvGrpSpPr>
        <p:grpSpPr>
          <a:xfrm>
            <a:off x="5479416" y="3471357"/>
            <a:ext cx="7123885" cy="3257678"/>
            <a:chOff x="0" y="0"/>
            <a:chExt cx="7123884" cy="3257677"/>
          </a:xfrm>
        </p:grpSpPr>
        <p:sp>
          <p:nvSpPr>
            <p:cNvPr id="931" name="arr[zero+1…i-1]==1"/>
            <p:cNvSpPr txBox="1"/>
            <p:nvPr/>
          </p:nvSpPr>
          <p:spPr>
            <a:xfrm>
              <a:off x="0" y="0"/>
              <a:ext cx="7123885" cy="1916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arr[zero+1…i-1]==1</a:t>
              </a:r>
            </a:p>
          </p:txBody>
        </p:sp>
        <p:sp>
          <p:nvSpPr>
            <p:cNvPr id="932" name="Line"/>
            <p:cNvSpPr/>
            <p:nvPr/>
          </p:nvSpPr>
          <p:spPr>
            <a:xfrm flipV="1">
              <a:off x="3561941" y="1538278"/>
              <a:ext cx="1" cy="171940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934" name="1"/>
          <p:cNvSpPr/>
          <p:nvPr/>
        </p:nvSpPr>
        <p:spPr>
          <a:xfrm>
            <a:off x="8412402" y="7046050"/>
            <a:ext cx="313751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5" name="2"/>
          <p:cNvSpPr/>
          <p:nvPr/>
        </p:nvSpPr>
        <p:spPr>
          <a:xfrm>
            <a:off x="16322819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6" name="2"/>
          <p:cNvSpPr/>
          <p:nvPr/>
        </p:nvSpPr>
        <p:spPr>
          <a:xfrm>
            <a:off x="16280750" y="7046050"/>
            <a:ext cx="575044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7" name="0"/>
          <p:cNvSpPr/>
          <p:nvPr/>
        </p:nvSpPr>
        <p:spPr>
          <a:xfrm>
            <a:off x="2346360" y="7046050"/>
            <a:ext cx="600503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7086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9250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632 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42 0.000000" origin="layout" pathEditMode="relative">
                                      <p:cBhvr>
                                        <p:cTn id="18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75 Sort Color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75 Sort Colors</a:t>
            </a:r>
          </a:p>
        </p:txBody>
      </p:sp>
      <p:sp>
        <p:nvSpPr>
          <p:cNvPr id="940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41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42" name="1"/>
          <p:cNvSpPr/>
          <p:nvPr/>
        </p:nvSpPr>
        <p:spPr>
          <a:xfrm>
            <a:off x="8081223" y="7046050"/>
            <a:ext cx="733406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43" name="0"/>
          <p:cNvSpPr/>
          <p:nvPr/>
        </p:nvSpPr>
        <p:spPr>
          <a:xfrm>
            <a:off x="2352807" y="7046050"/>
            <a:ext cx="5670323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44" name="2"/>
          <p:cNvSpPr/>
          <p:nvPr/>
        </p:nvSpPr>
        <p:spPr>
          <a:xfrm>
            <a:off x="15447939" y="7046050"/>
            <a:ext cx="658325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实践：三路快排的partition思路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实践：三路快排的partition思路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88 Merge Sorted Array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88 Merge Sorted Array</a:t>
            </a:r>
          </a:p>
        </p:txBody>
      </p:sp>
      <p:sp>
        <p:nvSpPr>
          <p:cNvPr id="949" name="给定两个有序整型数组nums1, nums2，将nums2的元素归并到nums1中"/>
          <p:cNvSpPr txBox="1"/>
          <p:nvPr/>
        </p:nvSpPr>
        <p:spPr>
          <a:xfrm>
            <a:off x="1511299" y="6489699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给定两个有序整型数组nums1, nums2，将nums2的元素归并到nums1中</a:t>
            </a:r>
          </a:p>
        </p:txBody>
      </p:sp>
      <p:pic>
        <p:nvPicPr>
          <p:cNvPr id="95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171" y="3698872"/>
            <a:ext cx="4360550" cy="1638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5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631" y="3926467"/>
            <a:ext cx="6571218" cy="1392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2" name="pasted-image.gif" descr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41759" y="3973214"/>
            <a:ext cx="6234158" cy="1299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9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215 Kth Largest Element in an Array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215 Kth Largest Element in an Array</a:t>
            </a:r>
          </a:p>
        </p:txBody>
      </p:sp>
      <p:sp>
        <p:nvSpPr>
          <p:cNvPr id="955" name="在一个整数序列中寻找第k大的元素…"/>
          <p:cNvSpPr txBox="1"/>
          <p:nvPr/>
        </p:nvSpPr>
        <p:spPr>
          <a:xfrm>
            <a:off x="1778000" y="5840059"/>
            <a:ext cx="20828001" cy="574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在一个整数序列中寻找第k大的元素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如给定数组 [3, 2, 1, 5, 6, 4], k = 2， 结果为5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利用快排partition中，将pivot放置在了其正确的位置上的性质</a:t>
            </a:r>
          </a:p>
        </p:txBody>
      </p:sp>
      <p:pic>
        <p:nvPicPr>
          <p:cNvPr id="95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9321" y="3955615"/>
            <a:ext cx="3043192" cy="1143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5581" y="4005410"/>
            <a:ext cx="5061796" cy="1072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8" name="pasted-image.gif" descr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50024" y="4005410"/>
            <a:ext cx="5147741" cy="1072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9" name="pasted-image.jpeg" descr="pasted-image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40445" y="4096998"/>
            <a:ext cx="3796511" cy="1391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0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021425" y="3757560"/>
            <a:ext cx="1353253" cy="1568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5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215 Kth Largest Element in an Array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215 Kth Largest Element in an Array</a:t>
            </a:r>
          </a:p>
        </p:txBody>
      </p:sp>
      <p:sp>
        <p:nvSpPr>
          <p:cNvPr id="963" name="利用快排partition中，将pivot放置在了其正确的位置上的性质"/>
          <p:cNvSpPr txBox="1"/>
          <p:nvPr/>
        </p:nvSpPr>
        <p:spPr>
          <a:xfrm>
            <a:off x="1955800" y="4874859"/>
            <a:ext cx="208280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利用快排partition中，将pivot放置在了其正确的位置上的性质</a:t>
            </a:r>
          </a:p>
        </p:txBody>
      </p:sp>
      <p:grpSp>
        <p:nvGrpSpPr>
          <p:cNvPr id="973" name="Group"/>
          <p:cNvGrpSpPr/>
          <p:nvPr/>
        </p:nvGrpSpPr>
        <p:grpSpPr>
          <a:xfrm>
            <a:off x="3363444" y="7495040"/>
            <a:ext cx="18012713" cy="1520637"/>
            <a:chOff x="0" y="0"/>
            <a:chExt cx="18012711" cy="1520636"/>
          </a:xfrm>
        </p:grpSpPr>
        <p:sp>
          <p:nvSpPr>
            <p:cNvPr id="964" name="8"/>
            <p:cNvSpPr/>
            <p:nvPr/>
          </p:nvSpPr>
          <p:spPr>
            <a:xfrm>
              <a:off x="16476464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65" name="7"/>
            <p:cNvSpPr/>
            <p:nvPr/>
          </p:nvSpPr>
          <p:spPr>
            <a:xfrm>
              <a:off x="1412268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66" name="5"/>
            <p:cNvSpPr/>
            <p:nvPr/>
          </p:nvSpPr>
          <p:spPr>
            <a:xfrm>
              <a:off x="1176890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7" name="1"/>
            <p:cNvSpPr/>
            <p:nvPr/>
          </p:nvSpPr>
          <p:spPr>
            <a:xfrm>
              <a:off x="9415119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8" name="3"/>
            <p:cNvSpPr/>
            <p:nvPr/>
          </p:nvSpPr>
          <p:spPr>
            <a:xfrm>
              <a:off x="706134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69" name="2"/>
            <p:cNvSpPr/>
            <p:nvPr/>
          </p:nvSpPr>
          <p:spPr>
            <a:xfrm>
              <a:off x="4707559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0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71" name="4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2" name="4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77" name="Group"/>
          <p:cNvGrpSpPr/>
          <p:nvPr/>
        </p:nvGrpSpPr>
        <p:grpSpPr>
          <a:xfrm>
            <a:off x="3383165" y="10949195"/>
            <a:ext cx="17992992" cy="1520637"/>
            <a:chOff x="0" y="0"/>
            <a:chExt cx="17992991" cy="1520636"/>
          </a:xfrm>
        </p:grpSpPr>
        <p:sp>
          <p:nvSpPr>
            <p:cNvPr id="974" name="&lt; 4"/>
            <p:cNvSpPr/>
            <p:nvPr/>
          </p:nvSpPr>
          <p:spPr>
            <a:xfrm>
              <a:off x="0" y="0"/>
              <a:ext cx="6243812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4</a:t>
              </a:r>
            </a:p>
          </p:txBody>
        </p:sp>
        <p:sp>
          <p:nvSpPr>
            <p:cNvPr id="975" name="&gt; 4"/>
            <p:cNvSpPr/>
            <p:nvPr/>
          </p:nvSpPr>
          <p:spPr>
            <a:xfrm>
              <a:off x="9415121" y="0"/>
              <a:ext cx="8577871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4</a:t>
              </a:r>
            </a:p>
          </p:txBody>
        </p:sp>
        <p:sp>
          <p:nvSpPr>
            <p:cNvPr id="976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7" grpId="3"/>
      <p:bldP build="whole" bldLvl="1" animBg="1" rev="0" advAuto="0" spid="963" grpId="1"/>
      <p:bldP build="whole" bldLvl="1" animBg="1" rev="0" advAuto="0" spid="973" grpId="2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双索引技术 Two Pointer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双索引技术 Two Pointer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167 Two Sum II - Input array is sorted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167 Two Sum II - Input array is sorted</a:t>
            </a:r>
          </a:p>
        </p:txBody>
      </p:sp>
      <p:sp>
        <p:nvSpPr>
          <p:cNvPr id="982" name="给定一个有序整型数组和一个整数target，在其中寻找两个元素，使其和为target。返回这两个数的索引。…"/>
          <p:cNvSpPr txBox="1"/>
          <p:nvPr/>
        </p:nvSpPr>
        <p:spPr>
          <a:xfrm>
            <a:off x="2083097" y="6159500"/>
            <a:ext cx="20217806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给定一个有序整型数组和一个整数target，在其中寻找两个元素，使其和为target。返回这两个数的索引。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如numbers = [2, 7, 11, 15], target = 9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返回数字2，7的索引1, 2 (索引从1开始计算)</a:t>
            </a:r>
          </a:p>
        </p:txBody>
      </p:sp>
      <p:pic>
        <p:nvPicPr>
          <p:cNvPr id="983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9084" y="3975121"/>
            <a:ext cx="5154692" cy="1888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2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167 Two Sum II - Input array is sorted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167 Two Sum II - Input array is sorted</a:t>
            </a:r>
          </a:p>
        </p:txBody>
      </p:sp>
      <p:sp>
        <p:nvSpPr>
          <p:cNvPr id="986" name="给定一个有序整型数组和一个整数target，在其中寻找两个元素，使其和为target。返回这两个数的索引。…"/>
          <p:cNvSpPr txBox="1"/>
          <p:nvPr/>
        </p:nvSpPr>
        <p:spPr>
          <a:xfrm>
            <a:off x="2083097" y="6159500"/>
            <a:ext cx="20217806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给定一个有序整型数组和一个整数target，在其中寻找两个元素，使其和为target。返回这两个数的索引。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如果没有解怎样？保证有解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如果有多个解怎样？返回任意解</a:t>
            </a:r>
          </a:p>
        </p:txBody>
      </p:sp>
      <p:pic>
        <p:nvPicPr>
          <p:cNvPr id="987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9084" y="3975121"/>
            <a:ext cx="5154692" cy="1888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6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167 Two Sum II - Input array is sorted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167 Two Sum II - Input array is sorted</a:t>
            </a:r>
          </a:p>
        </p:txBody>
      </p:sp>
      <p:sp>
        <p:nvSpPr>
          <p:cNvPr id="990" name="最直接的思考：暴力解法。双层遍历，O(n^2)"/>
          <p:cNvSpPr txBox="1"/>
          <p:nvPr/>
        </p:nvSpPr>
        <p:spPr>
          <a:xfrm>
            <a:off x="4178845" y="7289799"/>
            <a:ext cx="1602631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最直接的思考：暴力解法。双层遍历，O(n^2)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实践：改写二分查找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实践：改写二分查找法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167 Two Sum II - Input array is sorted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167 Two Sum II - Input array is sorted</a:t>
            </a:r>
          </a:p>
        </p:txBody>
      </p:sp>
      <p:sp>
        <p:nvSpPr>
          <p:cNvPr id="993" name="暴力解法没有充分利用原数组的性质 —— 有序"/>
          <p:cNvSpPr txBox="1"/>
          <p:nvPr/>
        </p:nvSpPr>
        <p:spPr>
          <a:xfrm>
            <a:off x="4178845" y="4927599"/>
            <a:ext cx="1602631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暴力解法没有充分利用原数组的性质 —— 有序</a:t>
            </a:r>
          </a:p>
        </p:txBody>
      </p:sp>
      <p:sp>
        <p:nvSpPr>
          <p:cNvPr id="994" name="有序？二分搜索？"/>
          <p:cNvSpPr txBox="1"/>
          <p:nvPr/>
        </p:nvSpPr>
        <p:spPr>
          <a:xfrm>
            <a:off x="4178845" y="6857999"/>
            <a:ext cx="1602631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有序？二分搜索？</a:t>
            </a:r>
          </a:p>
        </p:txBody>
      </p:sp>
      <p:sp>
        <p:nvSpPr>
          <p:cNvPr id="995" name="Rectangle"/>
          <p:cNvSpPr/>
          <p:nvPr/>
        </p:nvSpPr>
        <p:spPr>
          <a:xfrm>
            <a:off x="2344176" y="93574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998" name="Group"/>
          <p:cNvGrpSpPr/>
          <p:nvPr/>
        </p:nvGrpSpPr>
        <p:grpSpPr>
          <a:xfrm>
            <a:off x="7643402" y="11587600"/>
            <a:ext cx="522321" cy="1895486"/>
            <a:chOff x="178291" y="0"/>
            <a:chExt cx="522320" cy="1895485"/>
          </a:xfrm>
        </p:grpSpPr>
        <p:sp>
          <p:nvSpPr>
            <p:cNvPr id="996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7" name="i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999" name="有序数组"/>
          <p:cNvSpPr/>
          <p:nvPr/>
        </p:nvSpPr>
        <p:spPr>
          <a:xfrm>
            <a:off x="8409032" y="9357450"/>
            <a:ext cx="13623331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有序数组</a:t>
            </a:r>
          </a:p>
        </p:txBody>
      </p:sp>
      <p:sp>
        <p:nvSpPr>
          <p:cNvPr id="1000" name="Rectangle"/>
          <p:cNvSpPr/>
          <p:nvPr/>
        </p:nvSpPr>
        <p:spPr>
          <a:xfrm>
            <a:off x="2346360" y="9357450"/>
            <a:ext cx="600503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01" name="寻找 target - nums[i]"/>
          <p:cNvSpPr txBox="1"/>
          <p:nvPr/>
        </p:nvSpPr>
        <p:spPr>
          <a:xfrm>
            <a:off x="11581503" y="11951142"/>
            <a:ext cx="72783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寻找 target - nums[i]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3" grpId="1"/>
      <p:bldP build="whole" bldLvl="1" animBg="1" rev="0" advAuto="0" spid="994" grpId="2"/>
      <p:bldP build="whole" bldLvl="1" animBg="1" rev="0" advAuto="0" spid="999" grpId="3"/>
      <p:bldP build="whole" bldLvl="1" animBg="1" rev="0" advAuto="0" spid="1001" grpId="4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167 Two Sum II - Input array is sorted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167 Two Sum II - Input array is sorted</a:t>
            </a:r>
          </a:p>
        </p:txBody>
      </p:sp>
      <p:sp>
        <p:nvSpPr>
          <p:cNvPr id="1004" name="Rectangle"/>
          <p:cNvSpPr/>
          <p:nvPr/>
        </p:nvSpPr>
        <p:spPr>
          <a:xfrm>
            <a:off x="2344176" y="63602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009" name="Group"/>
          <p:cNvGrpSpPr/>
          <p:nvPr/>
        </p:nvGrpSpPr>
        <p:grpSpPr>
          <a:xfrm>
            <a:off x="2360072" y="6385650"/>
            <a:ext cx="860525" cy="4176436"/>
            <a:chOff x="0" y="0"/>
            <a:chExt cx="860524" cy="4176434"/>
          </a:xfrm>
        </p:grpSpPr>
        <p:grpSp>
          <p:nvGrpSpPr>
            <p:cNvPr id="1007" name="Group"/>
            <p:cNvGrpSpPr/>
            <p:nvPr/>
          </p:nvGrpSpPr>
          <p:grpSpPr>
            <a:xfrm>
              <a:off x="169101" y="2280949"/>
              <a:ext cx="522322" cy="1895486"/>
              <a:chOff x="178291" y="0"/>
              <a:chExt cx="522320" cy="1895485"/>
            </a:xfrm>
          </p:grpSpPr>
          <p:sp>
            <p:nvSpPr>
              <p:cNvPr id="1005" name="Triangle"/>
              <p:cNvSpPr/>
              <p:nvPr/>
            </p:nvSpPr>
            <p:spPr>
              <a:xfrm>
                <a:off x="178291" y="0"/>
                <a:ext cx="522321" cy="514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06" name="i"/>
              <p:cNvSpPr txBox="1"/>
              <p:nvPr/>
            </p:nvSpPr>
            <p:spPr>
              <a:xfrm>
                <a:off x="191151" y="1057285"/>
                <a:ext cx="496603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latin typeface="Menlo"/>
                    <a:ea typeface="Menlo"/>
                    <a:cs typeface="Menlo"/>
                    <a:sym typeface="Menlo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1008" name="Rectangle"/>
            <p:cNvSpPr/>
            <p:nvPr/>
          </p:nvSpPr>
          <p:spPr>
            <a:xfrm>
              <a:off x="0" y="0"/>
              <a:ext cx="860525" cy="1655900"/>
            </a:xfrm>
            <a:prstGeom prst="rect">
              <a:avLst/>
            </a:prstGeom>
            <a:solidFill>
              <a:srgbClr val="FF9300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10" name="nums[i] + nums[j] == target"/>
          <p:cNvSpPr txBox="1"/>
          <p:nvPr/>
        </p:nvSpPr>
        <p:spPr>
          <a:xfrm>
            <a:off x="7136556" y="11697142"/>
            <a:ext cx="1011088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nums[i] + nums[j] == target</a:t>
            </a:r>
          </a:p>
        </p:txBody>
      </p:sp>
      <p:grpSp>
        <p:nvGrpSpPr>
          <p:cNvPr id="1015" name="Group"/>
          <p:cNvGrpSpPr/>
          <p:nvPr/>
        </p:nvGrpSpPr>
        <p:grpSpPr>
          <a:xfrm>
            <a:off x="21147231" y="6360250"/>
            <a:ext cx="860525" cy="4176436"/>
            <a:chOff x="0" y="0"/>
            <a:chExt cx="860524" cy="4176434"/>
          </a:xfrm>
        </p:grpSpPr>
        <p:sp>
          <p:nvSpPr>
            <p:cNvPr id="1011" name="Rectangle"/>
            <p:cNvSpPr/>
            <p:nvPr/>
          </p:nvSpPr>
          <p:spPr>
            <a:xfrm>
              <a:off x="0" y="0"/>
              <a:ext cx="860525" cy="1655900"/>
            </a:xfrm>
            <a:prstGeom prst="rect">
              <a:avLst/>
            </a:prstGeom>
            <a:solidFill>
              <a:srgbClr val="9437FF"/>
            </a:solidFill>
            <a:ln w="63500" cap="flat">
              <a:solidFill>
                <a:srgbClr val="9437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014" name="Group"/>
            <p:cNvGrpSpPr/>
            <p:nvPr/>
          </p:nvGrpSpPr>
          <p:grpSpPr>
            <a:xfrm>
              <a:off x="169101" y="2280949"/>
              <a:ext cx="522321" cy="1895486"/>
              <a:chOff x="178291" y="0"/>
              <a:chExt cx="522320" cy="1895485"/>
            </a:xfrm>
          </p:grpSpPr>
          <p:sp>
            <p:nvSpPr>
              <p:cNvPr id="1012" name="Triangle"/>
              <p:cNvSpPr/>
              <p:nvPr/>
            </p:nvSpPr>
            <p:spPr>
              <a:xfrm>
                <a:off x="178291" y="0"/>
                <a:ext cx="522321" cy="514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3" name="j"/>
              <p:cNvSpPr txBox="1"/>
              <p:nvPr/>
            </p:nvSpPr>
            <p:spPr>
              <a:xfrm>
                <a:off x="191151" y="1057285"/>
                <a:ext cx="496603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latin typeface="Menlo"/>
                    <a:ea typeface="Menlo"/>
                    <a:cs typeface="Menlo"/>
                    <a:sym typeface="Menlo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5" grpId="2"/>
      <p:bldP build="whole" bldLvl="1" animBg="1" rev="0" advAuto="0" spid="1010" grpId="3"/>
      <p:bldP build="whole" bldLvl="1" animBg="1" rev="0" advAuto="0" spid="1009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167 Two Sum II - Input array is sorted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167 Two Sum II - Input array is sorted</a:t>
            </a:r>
          </a:p>
        </p:txBody>
      </p:sp>
      <p:sp>
        <p:nvSpPr>
          <p:cNvPr id="1018" name="Rectangle"/>
          <p:cNvSpPr/>
          <p:nvPr/>
        </p:nvSpPr>
        <p:spPr>
          <a:xfrm>
            <a:off x="2344176" y="63602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19" name="Rectangle"/>
          <p:cNvSpPr/>
          <p:nvPr/>
        </p:nvSpPr>
        <p:spPr>
          <a:xfrm>
            <a:off x="21147231" y="6360250"/>
            <a:ext cx="86052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024" name="Group"/>
          <p:cNvGrpSpPr/>
          <p:nvPr/>
        </p:nvGrpSpPr>
        <p:grpSpPr>
          <a:xfrm>
            <a:off x="2360072" y="6385650"/>
            <a:ext cx="860525" cy="4176436"/>
            <a:chOff x="0" y="0"/>
            <a:chExt cx="860524" cy="4176434"/>
          </a:xfrm>
        </p:grpSpPr>
        <p:grpSp>
          <p:nvGrpSpPr>
            <p:cNvPr id="1022" name="Group"/>
            <p:cNvGrpSpPr/>
            <p:nvPr/>
          </p:nvGrpSpPr>
          <p:grpSpPr>
            <a:xfrm>
              <a:off x="169101" y="2280949"/>
              <a:ext cx="522322" cy="1895486"/>
              <a:chOff x="178291" y="0"/>
              <a:chExt cx="522320" cy="1895485"/>
            </a:xfrm>
          </p:grpSpPr>
          <p:sp>
            <p:nvSpPr>
              <p:cNvPr id="1020" name="Triangle"/>
              <p:cNvSpPr/>
              <p:nvPr/>
            </p:nvSpPr>
            <p:spPr>
              <a:xfrm>
                <a:off x="178291" y="0"/>
                <a:ext cx="522321" cy="514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1" name="i"/>
              <p:cNvSpPr txBox="1"/>
              <p:nvPr/>
            </p:nvSpPr>
            <p:spPr>
              <a:xfrm>
                <a:off x="191151" y="1057285"/>
                <a:ext cx="496603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latin typeface="Menlo"/>
                    <a:ea typeface="Menlo"/>
                    <a:cs typeface="Menlo"/>
                    <a:sym typeface="Menlo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1023" name="Rectangle"/>
            <p:cNvSpPr/>
            <p:nvPr/>
          </p:nvSpPr>
          <p:spPr>
            <a:xfrm>
              <a:off x="0" y="0"/>
              <a:ext cx="860525" cy="1655900"/>
            </a:xfrm>
            <a:prstGeom prst="rect">
              <a:avLst/>
            </a:prstGeom>
            <a:solidFill>
              <a:srgbClr val="FF9300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25" name="nums[i] + nums[j] &lt; target"/>
          <p:cNvSpPr txBox="1"/>
          <p:nvPr/>
        </p:nvSpPr>
        <p:spPr>
          <a:xfrm>
            <a:off x="7136556" y="11697142"/>
            <a:ext cx="1011088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nums[i] + nums[j] &lt; target</a:t>
            </a:r>
          </a:p>
        </p:txBody>
      </p:sp>
      <p:grpSp>
        <p:nvGrpSpPr>
          <p:cNvPr id="1028" name="Group"/>
          <p:cNvGrpSpPr/>
          <p:nvPr/>
        </p:nvGrpSpPr>
        <p:grpSpPr>
          <a:xfrm>
            <a:off x="21316332" y="8641200"/>
            <a:ext cx="522322" cy="1895486"/>
            <a:chOff x="178291" y="0"/>
            <a:chExt cx="522320" cy="1895485"/>
          </a:xfrm>
        </p:grpSpPr>
        <p:sp>
          <p:nvSpPr>
            <p:cNvPr id="1026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7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7374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167 Two Sum II - Input array is sorted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167 Two Sum II - Input array is sorted</a:t>
            </a:r>
          </a:p>
        </p:txBody>
      </p:sp>
      <p:sp>
        <p:nvSpPr>
          <p:cNvPr id="1031" name="Rectangle"/>
          <p:cNvSpPr/>
          <p:nvPr/>
        </p:nvSpPr>
        <p:spPr>
          <a:xfrm>
            <a:off x="2344176" y="63602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036" name="Group"/>
          <p:cNvGrpSpPr/>
          <p:nvPr/>
        </p:nvGrpSpPr>
        <p:grpSpPr>
          <a:xfrm>
            <a:off x="3249072" y="6385650"/>
            <a:ext cx="860525" cy="4176436"/>
            <a:chOff x="0" y="0"/>
            <a:chExt cx="860524" cy="4176434"/>
          </a:xfrm>
        </p:grpSpPr>
        <p:grpSp>
          <p:nvGrpSpPr>
            <p:cNvPr id="1034" name="Group"/>
            <p:cNvGrpSpPr/>
            <p:nvPr/>
          </p:nvGrpSpPr>
          <p:grpSpPr>
            <a:xfrm>
              <a:off x="169101" y="2280949"/>
              <a:ext cx="522322" cy="1895486"/>
              <a:chOff x="178291" y="0"/>
              <a:chExt cx="522320" cy="1895485"/>
            </a:xfrm>
          </p:grpSpPr>
          <p:sp>
            <p:nvSpPr>
              <p:cNvPr id="1032" name="Triangle"/>
              <p:cNvSpPr/>
              <p:nvPr/>
            </p:nvSpPr>
            <p:spPr>
              <a:xfrm>
                <a:off x="178291" y="0"/>
                <a:ext cx="522321" cy="514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3" name="i"/>
              <p:cNvSpPr txBox="1"/>
              <p:nvPr/>
            </p:nvSpPr>
            <p:spPr>
              <a:xfrm>
                <a:off x="191151" y="1057285"/>
                <a:ext cx="496603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latin typeface="Menlo"/>
                    <a:ea typeface="Menlo"/>
                    <a:cs typeface="Menlo"/>
                    <a:sym typeface="Menlo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1035" name="Rectangle"/>
            <p:cNvSpPr/>
            <p:nvPr/>
          </p:nvSpPr>
          <p:spPr>
            <a:xfrm>
              <a:off x="0" y="0"/>
              <a:ext cx="860525" cy="1655900"/>
            </a:xfrm>
            <a:prstGeom prst="rect">
              <a:avLst/>
            </a:prstGeom>
            <a:solidFill>
              <a:srgbClr val="FF9300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37" name="nums[i] + nums[j] &gt; target"/>
          <p:cNvSpPr txBox="1"/>
          <p:nvPr/>
        </p:nvSpPr>
        <p:spPr>
          <a:xfrm>
            <a:off x="7136556" y="11697142"/>
            <a:ext cx="1011088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nums[i] + nums[j] &gt; target</a:t>
            </a:r>
          </a:p>
        </p:txBody>
      </p:sp>
      <p:grpSp>
        <p:nvGrpSpPr>
          <p:cNvPr id="1042" name="Group"/>
          <p:cNvGrpSpPr/>
          <p:nvPr/>
        </p:nvGrpSpPr>
        <p:grpSpPr>
          <a:xfrm>
            <a:off x="21147231" y="6360250"/>
            <a:ext cx="860525" cy="4176436"/>
            <a:chOff x="0" y="0"/>
            <a:chExt cx="860524" cy="4176434"/>
          </a:xfrm>
        </p:grpSpPr>
        <p:sp>
          <p:nvSpPr>
            <p:cNvPr id="1038" name="Rectangle"/>
            <p:cNvSpPr/>
            <p:nvPr/>
          </p:nvSpPr>
          <p:spPr>
            <a:xfrm>
              <a:off x="0" y="0"/>
              <a:ext cx="860525" cy="1655900"/>
            </a:xfrm>
            <a:prstGeom prst="rect">
              <a:avLst/>
            </a:prstGeom>
            <a:solidFill>
              <a:srgbClr val="9437FF"/>
            </a:solidFill>
            <a:ln w="63500" cap="flat">
              <a:solidFill>
                <a:srgbClr val="9437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041" name="Group"/>
            <p:cNvGrpSpPr/>
            <p:nvPr/>
          </p:nvGrpSpPr>
          <p:grpSpPr>
            <a:xfrm>
              <a:off x="169101" y="2280949"/>
              <a:ext cx="522321" cy="1895486"/>
              <a:chOff x="178291" y="0"/>
              <a:chExt cx="522320" cy="1895485"/>
            </a:xfrm>
          </p:grpSpPr>
          <p:sp>
            <p:nvSpPr>
              <p:cNvPr id="1039" name="Triangle"/>
              <p:cNvSpPr/>
              <p:nvPr/>
            </p:nvSpPr>
            <p:spPr>
              <a:xfrm>
                <a:off x="178291" y="0"/>
                <a:ext cx="522321" cy="514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0" name="j"/>
              <p:cNvSpPr txBox="1"/>
              <p:nvPr/>
            </p:nvSpPr>
            <p:spPr>
              <a:xfrm>
                <a:off x="191151" y="1057285"/>
                <a:ext cx="496603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latin typeface="Menlo"/>
                    <a:ea typeface="Menlo"/>
                    <a:cs typeface="Menlo"/>
                    <a:sym typeface="Menlo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7626 0.001852" origin="layout" pathEditMode="relative">
                                      <p:cBhvr>
                                        <p:cTn id="6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167 Two Sum II - Input array is sorted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167 Two Sum II - Input array is sorted</a:t>
            </a:r>
          </a:p>
        </p:txBody>
      </p:sp>
      <p:sp>
        <p:nvSpPr>
          <p:cNvPr id="1045" name="Rectangle"/>
          <p:cNvSpPr/>
          <p:nvPr/>
        </p:nvSpPr>
        <p:spPr>
          <a:xfrm>
            <a:off x="2344176" y="63602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46" name="Rectangle"/>
          <p:cNvSpPr/>
          <p:nvPr/>
        </p:nvSpPr>
        <p:spPr>
          <a:xfrm>
            <a:off x="16575231" y="6360250"/>
            <a:ext cx="86052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051" name="Group"/>
          <p:cNvGrpSpPr/>
          <p:nvPr/>
        </p:nvGrpSpPr>
        <p:grpSpPr>
          <a:xfrm>
            <a:off x="7490872" y="6360250"/>
            <a:ext cx="860525" cy="4176436"/>
            <a:chOff x="0" y="0"/>
            <a:chExt cx="860524" cy="4176434"/>
          </a:xfrm>
        </p:grpSpPr>
        <p:grpSp>
          <p:nvGrpSpPr>
            <p:cNvPr id="1049" name="Group"/>
            <p:cNvGrpSpPr/>
            <p:nvPr/>
          </p:nvGrpSpPr>
          <p:grpSpPr>
            <a:xfrm>
              <a:off x="169102" y="2280949"/>
              <a:ext cx="522321" cy="1895486"/>
              <a:chOff x="178291" y="0"/>
              <a:chExt cx="522320" cy="1895485"/>
            </a:xfrm>
          </p:grpSpPr>
          <p:sp>
            <p:nvSpPr>
              <p:cNvPr id="1047" name="Triangle"/>
              <p:cNvSpPr/>
              <p:nvPr/>
            </p:nvSpPr>
            <p:spPr>
              <a:xfrm>
                <a:off x="178291" y="0"/>
                <a:ext cx="522321" cy="514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8" name="i"/>
              <p:cNvSpPr txBox="1"/>
              <p:nvPr/>
            </p:nvSpPr>
            <p:spPr>
              <a:xfrm>
                <a:off x="191151" y="1057285"/>
                <a:ext cx="496603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latin typeface="Menlo"/>
                    <a:ea typeface="Menlo"/>
                    <a:cs typeface="Menlo"/>
                    <a:sym typeface="Menlo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1050" name="Rectangle"/>
            <p:cNvSpPr/>
            <p:nvPr/>
          </p:nvSpPr>
          <p:spPr>
            <a:xfrm>
              <a:off x="0" y="0"/>
              <a:ext cx="860525" cy="1655900"/>
            </a:xfrm>
            <a:prstGeom prst="rect">
              <a:avLst/>
            </a:prstGeom>
            <a:solidFill>
              <a:srgbClr val="FF9300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16744332" y="8641200"/>
            <a:ext cx="522322" cy="1895486"/>
            <a:chOff x="178291" y="0"/>
            <a:chExt cx="522320" cy="1895485"/>
          </a:xfrm>
        </p:grpSpPr>
        <p:sp>
          <p:nvSpPr>
            <p:cNvPr id="1052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3" name="j"/>
            <p:cNvSpPr txBox="1"/>
            <p:nvPr/>
          </p:nvSpPr>
          <p:spPr>
            <a:xfrm>
              <a:off x="191151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实践：对撞指针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实践：对撞指针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167 Two Sum II - Input array is sorted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167 Two Sum II - Input array is sorted</a:t>
            </a:r>
          </a:p>
        </p:txBody>
      </p:sp>
      <p:sp>
        <p:nvSpPr>
          <p:cNvPr id="1059" name="对撞指针"/>
          <p:cNvSpPr txBox="1"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对撞指针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125 Valid Palindrome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125 Valid Palindrome</a:t>
            </a:r>
          </a:p>
        </p:txBody>
      </p:sp>
      <p:sp>
        <p:nvSpPr>
          <p:cNvPr id="1062" name="给定一个字符串，只看其中的数字和字母，忽略大小写，判断这个字符串是否为回文串？"/>
          <p:cNvSpPr txBox="1"/>
          <p:nvPr/>
        </p:nvSpPr>
        <p:spPr>
          <a:xfrm>
            <a:off x="1485899" y="5821611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给定一个字符串，只看其中的数字和字母，忽略大小写，判断这个字符串是否为回文串？</a:t>
            </a:r>
          </a:p>
        </p:txBody>
      </p:sp>
      <p:sp>
        <p:nvSpPr>
          <p:cNvPr id="1063" name="“A man, a plan, a canal; Panama” - 是回文串…"/>
          <p:cNvSpPr txBox="1"/>
          <p:nvPr/>
        </p:nvSpPr>
        <p:spPr>
          <a:xfrm>
            <a:off x="1536699" y="9688455"/>
            <a:ext cx="213868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“A man, a plan, a canal; Panama” - 是回文串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“race a car” - 不是回文串</a:t>
            </a:r>
          </a:p>
        </p:txBody>
      </p:sp>
      <p:pic>
        <p:nvPicPr>
          <p:cNvPr id="106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171" y="3698872"/>
            <a:ext cx="3542549" cy="1331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4231" y="3698872"/>
            <a:ext cx="5879524" cy="1246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6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23265" y="3629821"/>
            <a:ext cx="6203494" cy="146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7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336564" y="3729135"/>
            <a:ext cx="5514036" cy="1185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2" grpId="1"/>
      <p:bldP build="whole" bldLvl="1" animBg="1" rev="0" advAuto="0" spid="1063" grpId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125 Valid Palindrome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125 Valid Palindrome</a:t>
            </a:r>
          </a:p>
        </p:txBody>
      </p:sp>
      <p:sp>
        <p:nvSpPr>
          <p:cNvPr id="1070" name="给定一个字符串，只看其中的数字和字母，忽略大小写，判断这个字符串是否为回文串？"/>
          <p:cNvSpPr txBox="1"/>
          <p:nvPr/>
        </p:nvSpPr>
        <p:spPr>
          <a:xfrm>
            <a:off x="1485899" y="5821611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给定一个字符串，只看其中的数字和字母，忽略大小写，判断这个字符串是否为回文串？</a:t>
            </a:r>
          </a:p>
        </p:txBody>
      </p:sp>
      <p:sp>
        <p:nvSpPr>
          <p:cNvPr id="1071" name="空字符串如何看？…"/>
          <p:cNvSpPr txBox="1"/>
          <p:nvPr/>
        </p:nvSpPr>
        <p:spPr>
          <a:xfrm>
            <a:off x="1536699" y="8888355"/>
            <a:ext cx="21386801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空字符串如何看？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字符的定义？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大小写问题</a:t>
            </a:r>
          </a:p>
        </p:txBody>
      </p:sp>
      <p:pic>
        <p:nvPicPr>
          <p:cNvPr id="107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171" y="3698872"/>
            <a:ext cx="3542549" cy="1331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4231" y="3698872"/>
            <a:ext cx="5879524" cy="1246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23265" y="3629821"/>
            <a:ext cx="6203494" cy="146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336564" y="3729135"/>
            <a:ext cx="5514036" cy="1185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1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344 Reverse String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344 Reverse String</a:t>
            </a:r>
          </a:p>
        </p:txBody>
      </p:sp>
      <p:sp>
        <p:nvSpPr>
          <p:cNvPr id="1078" name="给定一个字符串，返回这个字符串的倒序字符串。…"/>
          <p:cNvSpPr txBox="1"/>
          <p:nvPr/>
        </p:nvSpPr>
        <p:spPr>
          <a:xfrm>
            <a:off x="2083097" y="5689599"/>
            <a:ext cx="2021780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给定一个字符串，返回这个字符串的倒序字符串。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如“hello”，返回”olleh”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类似：翻转一个数组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8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