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2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jpeg"/><Relationship Id="rId4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jpeg"/><Relationship Id="rId4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tif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tif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5.jpeg"/><Relationship Id="rId10" Type="http://schemas.openxmlformats.org/officeDocument/2006/relationships/image" Target="../media/image4.png"/><Relationship Id="rId11" Type="http://schemas.openxmlformats.org/officeDocument/2006/relationships/image" Target="../media/image1.gif"/><Relationship Id="rId12" Type="http://schemas.openxmlformats.org/officeDocument/2006/relationships/image" Target="../media/image2.jpeg"/><Relationship Id="rId13" Type="http://schemas.openxmlformats.org/officeDocument/2006/relationships/image" Target="../media/image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9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1.gif"/><Relationship Id="rId5" Type="http://schemas.openxmlformats.org/officeDocument/2006/relationships/image" Target="../media/image1.tif"/><Relationship Id="rId6" Type="http://schemas.openxmlformats.org/officeDocument/2006/relationships/image" Target="../media/image2.jpe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1.gif"/><Relationship Id="rId5" Type="http://schemas.openxmlformats.org/officeDocument/2006/relationships/image" Target="../media/image1.tif"/><Relationship Id="rId6" Type="http://schemas.openxmlformats.org/officeDocument/2006/relationships/image" Target="../media/image2.jpe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tif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tif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tif"/><Relationship Id="rId4" Type="http://schemas.openxmlformats.org/officeDocument/2006/relationships/image" Target="../media/image5.jpeg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tif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实践：map的注意事项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实践：map的注意事项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对于两个问题，如果数组有序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对于两个问题，如果数组有序？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更多set和map相关内容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更多set和map相关内容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et 和 map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set 和 map</a:t>
            </a:r>
          </a:p>
        </p:txBody>
      </p:sp>
      <p:sp>
        <p:nvSpPr>
          <p:cNvPr id="151" name="常见操作：…"/>
          <p:cNvSpPr txBox="1"/>
          <p:nvPr/>
        </p:nvSpPr>
        <p:spPr>
          <a:xfrm>
            <a:off x="9082931" y="4508499"/>
            <a:ext cx="6218138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常见操作：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find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erase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change (map)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et和map可以有不同的底层实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set和map可以有不同的底层实现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底层实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底层实现</a:t>
            </a:r>
          </a:p>
        </p:txBody>
      </p:sp>
      <p:graphicFrame>
        <p:nvGraphicFramePr>
          <p:cNvPr id="156" name="Table"/>
          <p:cNvGraphicFramePr/>
          <p:nvPr/>
        </p:nvGraphicFramePr>
        <p:xfrm>
          <a:off x="1778000" y="4622800"/>
          <a:ext cx="20828000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{4C3C2611-4C71-4FC5-86AE-919BDF0F9419}</a:tableStyleId>
              </a:tblPr>
              <a:tblGrid>
                <a:gridCol w="5207000"/>
                <a:gridCol w="5207000"/>
                <a:gridCol w="5207000"/>
                <a:gridCol w="5207000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普通数组实现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顺序数组实现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二分搜索树（平衡）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查找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删除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实践：看之前实现的349，350的时间复杂度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69163" defTabSz="610870">
              <a:defRPr sz="828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实践：看之前实现的349，350的时间复杂度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底层实现"/>
          <p:cNvSpPr txBox="1"/>
          <p:nvPr>
            <p:ph type="ctrTitle"/>
          </p:nvPr>
        </p:nvSpPr>
        <p:spPr>
          <a:xfrm>
            <a:off x="1778000" y="1157266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底层实现</a:t>
            </a:r>
          </a:p>
        </p:txBody>
      </p:sp>
      <p:graphicFrame>
        <p:nvGraphicFramePr>
          <p:cNvPr id="161" name="Table"/>
          <p:cNvGraphicFramePr/>
          <p:nvPr/>
        </p:nvGraphicFramePr>
        <p:xfrm>
          <a:off x="1423292" y="4622800"/>
          <a:ext cx="21537416" cy="101473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1" bandCol="0" bandRow="1" rtl="0">
                <a:tableStyleId>{4C3C2611-4C71-4FC5-86AE-919BDF0F9419}</a:tableStyleId>
              </a:tblPr>
              <a:tblGrid>
                <a:gridCol w="4307483"/>
                <a:gridCol w="4307483"/>
                <a:gridCol w="4307483"/>
                <a:gridCol w="4307483"/>
                <a:gridCol w="4307483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普通数组实现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顺序数组实现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二分搜索树（平衡）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哈希表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插入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查找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删除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O(logn)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哈希表的缺点是失去了数据的顺序性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哈希表的缺点是失去了数据的顺序性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数据的顺序性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数据的顺序性</a:t>
            </a:r>
          </a:p>
        </p:txBody>
      </p:sp>
      <p:sp>
        <p:nvSpPr>
          <p:cNvPr id="166" name="数据集中的最大值和最小值…"/>
          <p:cNvSpPr txBox="1"/>
          <p:nvPr/>
        </p:nvSpPr>
        <p:spPr>
          <a:xfrm>
            <a:off x="6054030" y="4622799"/>
            <a:ext cx="12275940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数据集中的最大值和最小值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某个元素的前驱和后继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某个元素的floor和ceil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某个元素的排位rank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选择某个排位的元素select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查找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++语言中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C++语言中</a:t>
            </a:r>
          </a:p>
        </p:txBody>
      </p:sp>
      <p:sp>
        <p:nvSpPr>
          <p:cNvPr id="169" name="map和set的底层实现为平衡二叉树…"/>
          <p:cNvSpPr txBox="1"/>
          <p:nvPr/>
        </p:nvSpPr>
        <p:spPr>
          <a:xfrm>
            <a:off x="1778000" y="6073874"/>
            <a:ext cx="20828000" cy="360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39446" defTabSz="503555">
              <a:defRPr sz="683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map和set的底层实现为平衡二叉树</a:t>
            </a:r>
          </a:p>
          <a:p>
            <a:pPr lvl="1" indent="139446" defTabSz="503555">
              <a:defRPr sz="683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1" indent="139446" defTabSz="503555">
              <a:defRPr sz="6832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unordered_map和unordered_set的底层实现为哈希表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实践：349，350修改为unordered_set和unordered_map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30302" defTabSz="470534">
              <a:defRPr sz="638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实践：349，350修改为unordered_set和unordered_map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242. Valid Anagra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242. Valid Anagram</a:t>
            </a:r>
          </a:p>
        </p:txBody>
      </p:sp>
      <p:sp>
        <p:nvSpPr>
          <p:cNvPr id="174" name="判断字符串t是否是字符串s变换字符顺序后得到的结果…"/>
          <p:cNvSpPr txBox="1"/>
          <p:nvPr/>
        </p:nvSpPr>
        <p:spPr>
          <a:xfrm>
            <a:off x="2563267" y="6957783"/>
            <a:ext cx="1854636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判断字符串t是否是字符串s变换字符顺序后得到的结果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s = “anagram”，t = “nagaram”，则返回true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s = “rat”，t = “car”，则返回false</a:t>
            </a:r>
          </a:p>
        </p:txBody>
      </p:sp>
      <p:pic>
        <p:nvPicPr>
          <p:cNvPr id="175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3885" y="4421416"/>
            <a:ext cx="4541402" cy="1663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5877" y="4421416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69431" y="4421416"/>
            <a:ext cx="3730513" cy="1663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42. Valid Anagra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242. Valid Anagram</a:t>
            </a:r>
          </a:p>
        </p:txBody>
      </p:sp>
      <p:sp>
        <p:nvSpPr>
          <p:cNvPr id="180" name="判断字符串t是否是字符串s变换字符顺序后得到的结果…"/>
          <p:cNvSpPr txBox="1"/>
          <p:nvPr/>
        </p:nvSpPr>
        <p:spPr>
          <a:xfrm>
            <a:off x="2537867" y="6957783"/>
            <a:ext cx="1854636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判断字符串t是否是字符串s变换字符顺序后得到的结果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空串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字符集？</a:t>
            </a:r>
          </a:p>
        </p:txBody>
      </p:sp>
      <p:pic>
        <p:nvPicPr>
          <p:cNvPr id="181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485" y="4421416"/>
            <a:ext cx="4541402" cy="1663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20477" y="4421416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44031" y="4421416"/>
            <a:ext cx="3730513" cy="1663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202. Happy Number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202. Happy Number</a:t>
            </a:r>
          </a:p>
        </p:txBody>
      </p:sp>
      <p:sp>
        <p:nvSpPr>
          <p:cNvPr id="186" name="判断一个数是否为happy number。happy number是指，一个数，将其替换为其各位数字的平方和，重复这个过程，如果最终能得到1，这是happy number，如果这个过程陷入了一个不包含1的循环，则不是happy number"/>
          <p:cNvSpPr txBox="1"/>
          <p:nvPr/>
        </p:nvSpPr>
        <p:spPr>
          <a:xfrm>
            <a:off x="1778000" y="6030854"/>
            <a:ext cx="20828001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判断一个数是否为happy number。happy number是指，一个数，将其替换为其各位数字的平方和，重复这个过程，如果最终能得到1，这是happy number，如果这个过程陷入了一个不包含1的循环，则不是happy number</a:t>
            </a:r>
          </a:p>
        </p:txBody>
      </p:sp>
      <p:pic>
        <p:nvPicPr>
          <p:cNvPr id="18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0277" y="3926504"/>
            <a:ext cx="5879524" cy="1392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7557" y="3743230"/>
            <a:ext cx="3126433" cy="1759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41200" y="3399106"/>
            <a:ext cx="4454244" cy="244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202. Happy Number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202. Happy Number</a:t>
            </a:r>
          </a:p>
        </p:txBody>
      </p:sp>
      <p:sp>
        <p:nvSpPr>
          <p:cNvPr id="192" name="判断一个数是否为happy number。以19为例：…"/>
          <p:cNvSpPr txBox="1"/>
          <p:nvPr/>
        </p:nvSpPr>
        <p:spPr>
          <a:xfrm>
            <a:off x="1778000" y="6030855"/>
            <a:ext cx="20828001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判断一个数是否为happy number。以19为例：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1^2 + 9^2 = 82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8^2 + 2^2 = 68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6^2 + 8^2 = 100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1^2 + 0^2 + 0^2 = 1  Happy Number!</a:t>
            </a:r>
          </a:p>
        </p:txBody>
      </p:sp>
      <p:pic>
        <p:nvPicPr>
          <p:cNvPr id="19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0277" y="3926504"/>
            <a:ext cx="5879524" cy="1392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17557" y="3743230"/>
            <a:ext cx="3126433" cy="1759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41200" y="3399106"/>
            <a:ext cx="4454244" cy="244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290. Word Pattern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290. Word Pattern</a:t>
            </a:r>
          </a:p>
        </p:txBody>
      </p:sp>
      <p:sp>
        <p:nvSpPr>
          <p:cNvPr id="198" name="给出一个模式（pattern）以及一个字符串，判断这个字符串是否符合模式？…"/>
          <p:cNvSpPr txBox="1"/>
          <p:nvPr/>
        </p:nvSpPr>
        <p:spPr>
          <a:xfrm>
            <a:off x="1801267" y="6064709"/>
            <a:ext cx="20019566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给出一个模式（pattern）以及一个字符串，判断这个字符串是否符合模式？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如pattern=“abba”，str=“dog cat cat dog”，返回true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如pattern=“abba”，str=“dog cat cat fish”，返回false</a:t>
            </a:r>
          </a:p>
        </p:txBody>
      </p:sp>
      <p:pic>
        <p:nvPicPr>
          <p:cNvPr id="19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35" y="3295011"/>
            <a:ext cx="6951207" cy="265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5447" y="3816515"/>
            <a:ext cx="6951206" cy="164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290. Word Pattern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290. Word Pattern</a:t>
            </a:r>
          </a:p>
        </p:txBody>
      </p:sp>
      <p:sp>
        <p:nvSpPr>
          <p:cNvPr id="203" name="给出一个模式（pattern）以及一个字符串，判断这个字符串是否符合模式？…"/>
          <p:cNvSpPr txBox="1"/>
          <p:nvPr/>
        </p:nvSpPr>
        <p:spPr>
          <a:xfrm>
            <a:off x="1801267" y="6064709"/>
            <a:ext cx="20019566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给出一个模式（pattern）以及一个字符串，判断这个字符串是否符合模式？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空串符合任意模式？还是不符合任意模式？</a:t>
            </a:r>
          </a:p>
        </p:txBody>
      </p:sp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935" y="3295011"/>
            <a:ext cx="6951207" cy="2655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35447" y="3816515"/>
            <a:ext cx="6951206" cy="164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205. Isomorphic String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205. Isomorphic Strings</a:t>
            </a:r>
          </a:p>
        </p:txBody>
      </p:sp>
      <p:sp>
        <p:nvSpPr>
          <p:cNvPr id="208" name="判断两个字符串是否同构？…"/>
          <p:cNvSpPr txBox="1"/>
          <p:nvPr/>
        </p:nvSpPr>
        <p:spPr>
          <a:xfrm>
            <a:off x="1344067" y="3719454"/>
            <a:ext cx="21695867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判断两个字符串是否同构？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如果我们能够寻找到一个字符集到字符集的映射，使得通过这个字符集的映射，s可以转变为t，则称为s和t同构。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egg 和 add，返回true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foo 和 bar，返回false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paper 和 title，返回true</a:t>
            </a:r>
          </a:p>
        </p:txBody>
      </p:sp>
      <p:pic>
        <p:nvPicPr>
          <p:cNvPr id="20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8694" y="3468475"/>
            <a:ext cx="5689784" cy="1379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205. Isomorphic Strings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205. Isomorphic Strings</a:t>
            </a:r>
          </a:p>
        </p:txBody>
      </p:sp>
      <p:sp>
        <p:nvSpPr>
          <p:cNvPr id="212" name="判断两个字符串是否同构？…"/>
          <p:cNvSpPr txBox="1"/>
          <p:nvPr/>
        </p:nvSpPr>
        <p:spPr>
          <a:xfrm>
            <a:off x="1344067" y="3719454"/>
            <a:ext cx="21695867" cy="916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判断两个字符串是否同构？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如果我们能够寻找到一个字符集到字符集的映射，使得通过这个字符集的映射，s可以转变为t，则称为s和t同构。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空串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是否可以一个字母映射到自己？</a:t>
            </a:r>
          </a:p>
        </p:txBody>
      </p:sp>
      <p:pic>
        <p:nvPicPr>
          <p:cNvPr id="21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8694" y="3468475"/>
            <a:ext cx="5689784" cy="1379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两类查找问题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两类查找问题</a:t>
            </a:r>
          </a:p>
        </p:txBody>
      </p:sp>
      <p:sp>
        <p:nvSpPr>
          <p:cNvPr id="125" name="查找有无…"/>
          <p:cNvSpPr txBox="1"/>
          <p:nvPr/>
        </p:nvSpPr>
        <p:spPr>
          <a:xfrm>
            <a:off x="5786835" y="4864099"/>
            <a:ext cx="12810330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查找有无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元素’a’是否存在？</a:t>
            </a:r>
            <a:r>
              <a:rPr b="1">
                <a:solidFill>
                  <a:srgbClr val="BA3027"/>
                </a:solidFill>
              </a:rPr>
              <a:t>set</a:t>
            </a:r>
            <a:r>
              <a:rPr b="1">
                <a:solidFill>
                  <a:srgbClr val="CA495A"/>
                </a:solidFill>
              </a:rPr>
              <a:t>；集合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查找对应关系（键值对应）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元素’a’出现了几次？</a:t>
            </a:r>
            <a:r>
              <a:rPr b="1">
                <a:solidFill>
                  <a:srgbClr val="BA3027"/>
                </a:solidFill>
              </a:rPr>
              <a:t>map；字典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451 Sort Characters By Frequency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451 Sort Characters By Frequency</a:t>
            </a:r>
          </a:p>
        </p:txBody>
      </p:sp>
      <p:sp>
        <p:nvSpPr>
          <p:cNvPr id="216" name="给定一个字符串，按照字母出现频率的倒序重组整个字符串…"/>
          <p:cNvSpPr txBox="1"/>
          <p:nvPr/>
        </p:nvSpPr>
        <p:spPr>
          <a:xfrm>
            <a:off x="1562099" y="6019799"/>
            <a:ext cx="20828001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给定一个字符串，按照字母出现频率的倒序重组整个字符串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如“tree”，返回“eert”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如“cccaaa”，返回“cccaaa”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如“Aabb”，返回“bbAa”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对于相同频次的字母，顺序任意。大小写敏感。</a:t>
            </a:r>
          </a:p>
        </p:txBody>
      </p:sp>
      <p:pic>
        <p:nvPicPr>
          <p:cNvPr id="217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084" y="4223437"/>
            <a:ext cx="4746892" cy="173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0888" y="3608208"/>
            <a:ext cx="4541402" cy="2488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一个使用查找表的经典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一个使用查找表的经典问题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9796" y="4136329"/>
            <a:ext cx="5689784" cy="137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1277" y="4079950"/>
            <a:ext cx="6299641" cy="1492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8811" y="9399966"/>
            <a:ext cx="4541442" cy="25553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6271" y="3900427"/>
            <a:ext cx="4926128" cy="185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62485" y="6743721"/>
            <a:ext cx="4541402" cy="1663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 descr="pasted-imag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4431" y="6831958"/>
            <a:ext cx="6172201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411281" y="3900427"/>
            <a:ext cx="1851147" cy="1851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asted-image.jpeg" descr="pasted-image.jpe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989048" y="6410771"/>
            <a:ext cx="6017013" cy="29264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49773" y="9399966"/>
            <a:ext cx="6299641" cy="2406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asted-image.gif" descr="pasted-image.gi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880475" y="10175950"/>
            <a:ext cx="6234158" cy="1299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jpeg" descr="pasted-image.jpe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9848476" y="7046854"/>
            <a:ext cx="3730513" cy="166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asted-image.png" descr="pasted-image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9924349" y="10163620"/>
            <a:ext cx="3578769" cy="1323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37" name="给出一个整型数组nums。返回这个数组中两个数字的索引值i和j，使得nums[i] + nums[j] 等于一个给定的target值。两个索引不能相等。…"/>
          <p:cNvSpPr txBox="1"/>
          <p:nvPr/>
        </p:nvSpPr>
        <p:spPr>
          <a:xfrm>
            <a:off x="1344067" y="3579754"/>
            <a:ext cx="22185412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给出一个整型数组nums。返回这个数组中两个数字的索引值i和j，使得nums[i] + nums[j] 等于一个给定的target值。两个索引不能相等。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[2, 7, 11, 15], target = 9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 [0, 1]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40" name="给出一个整型数组nums。返回这个数组中两个数字的索引值i和j，使得nums[i] + nums[j] 等于一个给定的target值。…"/>
          <p:cNvSpPr txBox="1"/>
          <p:nvPr/>
        </p:nvSpPr>
        <p:spPr>
          <a:xfrm>
            <a:off x="1099294" y="4089399"/>
            <a:ext cx="22185412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给出一个整型数组nums。返回这个数组中两个数字的索引值i和j，使得nums[i] + nums[j] 等于一个给定的target值。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索引从0开始计算还是从1开始计算？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没有解怎么办？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有多个解怎么办？ 保证有唯一解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43" name="暴力解法：O(n^2)"/>
          <p:cNvSpPr txBox="1"/>
          <p:nvPr/>
        </p:nvSpPr>
        <p:spPr>
          <a:xfrm>
            <a:off x="9659094" y="7289799"/>
            <a:ext cx="74981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46" name="排序后，使用双索引对撞：O(nlogn) + O(n) = O(nlogn)"/>
          <p:cNvSpPr txBox="1"/>
          <p:nvPr/>
        </p:nvSpPr>
        <p:spPr>
          <a:xfrm>
            <a:off x="7446466" y="6565900"/>
            <a:ext cx="949106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排序后，使用双索引对撞：O(nlogn) + O(n) = 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49" name="查找表。将所有元素放入查找表，之后对于每一个元素a，查找 target - a 是否存在。"/>
          <p:cNvSpPr txBox="1"/>
          <p:nvPr/>
        </p:nvSpPr>
        <p:spPr>
          <a:xfrm>
            <a:off x="4800699" y="6489699"/>
            <a:ext cx="1478260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查找表。将所有元素放入查找表，之后对于每一个元素a，查找 target - a 是否存在。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实践：Two Sum - 将所有元素放入查找表 - 不行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55447" defTabSz="561340">
              <a:defRPr sz="7616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实践：Two Sum - 将所有元素放入查找表 - 不行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54" name="Rectangle"/>
          <p:cNvSpPr/>
          <p:nvPr/>
        </p:nvSpPr>
        <p:spPr>
          <a:xfrm>
            <a:off x="27759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Rectangle"/>
          <p:cNvSpPr/>
          <p:nvPr/>
        </p:nvSpPr>
        <p:spPr>
          <a:xfrm>
            <a:off x="2774842" y="7046050"/>
            <a:ext cx="693688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v"/>
          <p:cNvSpPr/>
          <p:nvPr/>
        </p:nvSpPr>
        <p:spPr>
          <a:xfrm>
            <a:off x="9793386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2"/>
      <p:bldP build="whole" bldLvl="1" animBg="1" rev="0" advAuto="0" spid="2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et 和 map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set 和 map</a:t>
            </a:r>
          </a:p>
        </p:txBody>
      </p:sp>
      <p:sp>
        <p:nvSpPr>
          <p:cNvPr id="128" name="通常语言的标准库中都内置set和map…"/>
          <p:cNvSpPr txBox="1"/>
          <p:nvPr/>
        </p:nvSpPr>
        <p:spPr>
          <a:xfrm>
            <a:off x="5011589" y="4889500"/>
            <a:ext cx="14360822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通常语言的标准库中都内置set和map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容器类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屏蔽实现细节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了解语言中标准库里常见容器类的使用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59" name="Rectangle"/>
          <p:cNvSpPr/>
          <p:nvPr/>
        </p:nvSpPr>
        <p:spPr>
          <a:xfrm>
            <a:off x="27759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放入查找表"/>
          <p:cNvSpPr/>
          <p:nvPr/>
        </p:nvSpPr>
        <p:spPr>
          <a:xfrm>
            <a:off x="2774842" y="7046050"/>
            <a:ext cx="693688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放入查找表</a:t>
            </a:r>
          </a:p>
        </p:txBody>
      </p:sp>
      <p:sp>
        <p:nvSpPr>
          <p:cNvPr id="261" name="v"/>
          <p:cNvSpPr/>
          <p:nvPr/>
        </p:nvSpPr>
        <p:spPr>
          <a:xfrm>
            <a:off x="9793386" y="70460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1. Two Sum"/>
          <p:cNvSpPr txBox="1"/>
          <p:nvPr>
            <p:ph type="ctrTitle"/>
          </p:nvPr>
        </p:nvSpPr>
        <p:spPr>
          <a:xfrm>
            <a:off x="1778000" y="5763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1. Two Sum</a:t>
            </a:r>
          </a:p>
        </p:txBody>
      </p:sp>
      <p:sp>
        <p:nvSpPr>
          <p:cNvPr id="264" name="Rectangle"/>
          <p:cNvSpPr/>
          <p:nvPr/>
        </p:nvSpPr>
        <p:spPr>
          <a:xfrm>
            <a:off x="2775976" y="70460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5" name="放入查找表"/>
          <p:cNvSpPr/>
          <p:nvPr/>
        </p:nvSpPr>
        <p:spPr>
          <a:xfrm>
            <a:off x="2774842" y="7046050"/>
            <a:ext cx="693688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放入查找表</a:t>
            </a:r>
          </a:p>
        </p:txBody>
      </p:sp>
      <p:sp>
        <p:nvSpPr>
          <p:cNvPr id="266" name="Rectangle"/>
          <p:cNvSpPr/>
          <p:nvPr/>
        </p:nvSpPr>
        <p:spPr>
          <a:xfrm>
            <a:off x="9793386" y="7046050"/>
            <a:ext cx="834828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" name="v"/>
          <p:cNvSpPr/>
          <p:nvPr/>
        </p:nvSpPr>
        <p:spPr>
          <a:xfrm>
            <a:off x="10709878" y="7046050"/>
            <a:ext cx="834827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实践：Two Sum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实践：Two Sum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15. 3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15. 3Sum</a:t>
            </a:r>
          </a:p>
        </p:txBody>
      </p:sp>
      <p:sp>
        <p:nvSpPr>
          <p:cNvPr id="272" name="给出一个整形数组，寻找其中的所有不同的三元组(a,b,c)，使得a+b+c=0…"/>
          <p:cNvSpPr txBox="1"/>
          <p:nvPr/>
        </p:nvSpPr>
        <p:spPr>
          <a:xfrm>
            <a:off x="1151096" y="6030854"/>
            <a:ext cx="2116732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给出一个整形数组，寻找其中的所有不同的三元组(a,b,c)，使得a+b+c=0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[-1, 0, 1, 2, -1, -4]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结果为[ [-1, 0, 1], [-1,-1,2] ]</a:t>
            </a:r>
          </a:p>
        </p:txBody>
      </p:sp>
      <p:pic>
        <p:nvPicPr>
          <p:cNvPr id="27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871" y="3679776"/>
            <a:ext cx="3713781" cy="139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685" y="3632812"/>
            <a:ext cx="4160995" cy="1524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6556" y="3806214"/>
            <a:ext cx="5556408" cy="1177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asted-image.gif" descr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36944" y="4080342"/>
            <a:ext cx="5206038" cy="108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766963" y="4009255"/>
            <a:ext cx="3317239" cy="1227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15. 3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15. 3Sum</a:t>
            </a:r>
          </a:p>
        </p:txBody>
      </p:sp>
      <p:sp>
        <p:nvSpPr>
          <p:cNvPr id="280" name="给出一个整形数组，寻找其中的所有不同的三元组(a,b,c)，使得a+b+c=0。如 nums = [-1, 0, 1, 2, -1, -4]，结果为[ [-1, 0, 1], [-1,-1,2] ]…"/>
          <p:cNvSpPr txBox="1"/>
          <p:nvPr/>
        </p:nvSpPr>
        <p:spPr>
          <a:xfrm>
            <a:off x="522833" y="5814954"/>
            <a:ext cx="23338334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给出一个整形数组，寻找其中的所有不同的三元组(a,b,c)，使得a+b+c=0。如 nums = [-1, 0, 1, 2, -1, -4]，结果为[ [-1, 0, 1], [-1,-1,2] 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不同的三元组？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如果有多个解，解的顺序？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如果没有解？</a:t>
            </a:r>
          </a:p>
        </p:txBody>
      </p:sp>
      <p:pic>
        <p:nvPicPr>
          <p:cNvPr id="28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871" y="3679776"/>
            <a:ext cx="3713781" cy="139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685" y="3632812"/>
            <a:ext cx="4160995" cy="1524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6556" y="3806214"/>
            <a:ext cx="5556408" cy="1177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gif" descr="pasted-image.g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36944" y="4080342"/>
            <a:ext cx="5206038" cy="108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ng" descr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766963" y="4009255"/>
            <a:ext cx="3317239" cy="1227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18. 4Sum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18. 4Sum</a:t>
            </a:r>
          </a:p>
        </p:txBody>
      </p:sp>
      <p:sp>
        <p:nvSpPr>
          <p:cNvPr id="288" name="给出一个整形数组，寻找其中的所有不同的四元组(a,b,c,d)，使得a+b+c+d 等于一个给定的数字target。…"/>
          <p:cNvSpPr txBox="1"/>
          <p:nvPr/>
        </p:nvSpPr>
        <p:spPr>
          <a:xfrm>
            <a:off x="522833" y="4889500"/>
            <a:ext cx="2333833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给出一个整形数组，寻找其中的所有不同的四元组(a,b,c,d)，使得a+b+c+d 等于一个给定的数字target。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[1, 0, -1, 0, -2, 2]，target = 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结果为[ [-1, 0, 0, 1], [-2, -1, 1, 2], [-2, 0, 0, 2] 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16. 3Sum Close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16. 3Sum Closest</a:t>
            </a:r>
          </a:p>
        </p:txBody>
      </p:sp>
      <p:sp>
        <p:nvSpPr>
          <p:cNvPr id="291" name="给出一个整形数组，寻找其中的三个元素a,b,c，使得a+b+c的值最接近另外一个给定的数字target…"/>
          <p:cNvSpPr txBox="1"/>
          <p:nvPr/>
        </p:nvSpPr>
        <p:spPr>
          <a:xfrm>
            <a:off x="1151096" y="6030854"/>
            <a:ext cx="2116732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给出一个整形数组，寻找其中的三个元素a,b,c，使得a+b+c的值最接近另外一个给定的数字target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[-1, 2, 1, -4]，target = 1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结果为2 ( -1 + 2 + 1 = 2 )</a:t>
            </a:r>
          </a:p>
        </p:txBody>
      </p:sp>
      <p:pic>
        <p:nvPicPr>
          <p:cNvPr id="292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544" y="4009255"/>
            <a:ext cx="5206038" cy="1084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16. 3Sum Closest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16. 3Sum Closest</a:t>
            </a:r>
          </a:p>
        </p:txBody>
      </p:sp>
      <p:sp>
        <p:nvSpPr>
          <p:cNvPr id="295" name="给出一个整形数组，寻找其中的三个元素a,b,c，使得a+b+c的值最接近另外一个给定的数字target…"/>
          <p:cNvSpPr txBox="1"/>
          <p:nvPr/>
        </p:nvSpPr>
        <p:spPr>
          <a:xfrm>
            <a:off x="1151096" y="6030854"/>
            <a:ext cx="2116732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给出一个整形数组，寻找其中的三个元素a,b,c，使得a+b+c的值最接近另外一个给定的数字target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如果有多个解，其和target值的接近程度一样怎么办？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如果没解？（可不可能没解？）</a:t>
            </a:r>
          </a:p>
        </p:txBody>
      </p:sp>
      <p:pic>
        <p:nvPicPr>
          <p:cNvPr id="296" name="pasted-image.gif" descr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544" y="4009255"/>
            <a:ext cx="5206038" cy="1084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查找合适的元素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查找合适的元素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454. 4Sum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454. 4Sum II</a:t>
            </a:r>
          </a:p>
        </p:txBody>
      </p:sp>
      <p:sp>
        <p:nvSpPr>
          <p:cNvPr id="301" name="给出四个整形数组A,B,C,D，寻找有多少i,j,k,l的组合，使得A[i] + B[j] + C[k] + D[l] == 0。其中，A,B,C,D中均含有相同的元素个数N，且0&lt;=N&lt;=500。"/>
          <p:cNvSpPr txBox="1"/>
          <p:nvPr/>
        </p:nvSpPr>
        <p:spPr>
          <a:xfrm>
            <a:off x="522833" y="5689599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给出四个整形数组A,B,C,D，寻找有多少i,j,k,l的组合，使得A[i] + B[j] + C[k] + D[l] == 0。其中，A,B,C,D中均含有相同的元素个数N，且0&lt;=N&lt;=500。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et 和 map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set 和 map</a:t>
            </a:r>
          </a:p>
        </p:txBody>
      </p:sp>
      <p:sp>
        <p:nvSpPr>
          <p:cNvPr id="131" name="常见操作：…"/>
          <p:cNvSpPr txBox="1"/>
          <p:nvPr/>
        </p:nvSpPr>
        <p:spPr>
          <a:xfrm>
            <a:off x="9082931" y="4508499"/>
            <a:ext cx="6218138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常见操作：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insert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find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erase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change (map)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1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454. 4Sum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454. 4Sum II</a:t>
            </a:r>
          </a:p>
        </p:txBody>
      </p:sp>
      <p:sp>
        <p:nvSpPr>
          <p:cNvPr id="304" name="给出四个整形数组A,B,C,D，寻找有多少i,j,k,l的组合，使得A[i] + B[j] + C[k] + D[l] == 0。其中，A,B,C,D中均含有相同的元素个数N，且0&lt;=N&lt;=500。"/>
          <p:cNvSpPr txBox="1"/>
          <p:nvPr/>
        </p:nvSpPr>
        <p:spPr>
          <a:xfrm>
            <a:off x="522833" y="4038599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给出四个整形数组A,B,C,D，寻找有多少i,j,k,l的组合，使得A[i] + B[j] + C[k] + D[l] == 0。其中，A,B,C,D中均含有相同的元素个数N，且0&lt;=N&lt;=500。</a:t>
            </a:r>
          </a:p>
        </p:txBody>
      </p:sp>
      <p:sp>
        <p:nvSpPr>
          <p:cNvPr id="305" name="暴力解法：O(n^4)"/>
          <p:cNvSpPr txBox="1"/>
          <p:nvPr/>
        </p:nvSpPr>
        <p:spPr>
          <a:xfrm>
            <a:off x="9430494" y="9231254"/>
            <a:ext cx="749816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暴力解法：O(n^4)</a:t>
            </a:r>
          </a:p>
        </p:txBody>
      </p:sp>
      <p:sp>
        <p:nvSpPr>
          <p:cNvPr id="306" name="500^4 = 625,0000,0000"/>
          <p:cNvSpPr txBox="1"/>
          <p:nvPr/>
        </p:nvSpPr>
        <p:spPr>
          <a:xfrm>
            <a:off x="8952607" y="11223509"/>
            <a:ext cx="84539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500^4 = 625,0000,0000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5" grpId="1"/>
      <p:bldP build="whole" bldLvl="1" animBg="1" rev="0" advAuto="0" spid="306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454. 4Sum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454. 4Sum II</a:t>
            </a:r>
          </a:p>
        </p:txBody>
      </p:sp>
      <p:sp>
        <p:nvSpPr>
          <p:cNvPr id="309" name="给出四个整形数组A,B,C,D，寻找有多少i,j,k,l的组合，使得A[i] + B[j] + C[k] + D[l] == 0。其中，A,B,C,D中均含有相同的元素个数N，且0&lt;=N&lt;=500。"/>
          <p:cNvSpPr txBox="1"/>
          <p:nvPr/>
        </p:nvSpPr>
        <p:spPr>
          <a:xfrm>
            <a:off x="522833" y="4038599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给出四个整形数组A,B,C,D，寻找有多少i,j,k,l的组合，使得A[i] + B[j] + C[k] + D[l] == 0。其中，A,B,C,D中均含有相同的元素个数N，且0&lt;=N&lt;=500。</a:t>
            </a:r>
          </a:p>
        </p:txBody>
      </p:sp>
      <p:sp>
        <p:nvSpPr>
          <p:cNvPr id="310" name="将D中的元素放入查找表：O(n^3)"/>
          <p:cNvSpPr txBox="1"/>
          <p:nvPr/>
        </p:nvSpPr>
        <p:spPr>
          <a:xfrm>
            <a:off x="6128394" y="9448799"/>
            <a:ext cx="121272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将D中的元素放入查找表：O(n^3)</a:t>
            </a:r>
          </a:p>
        </p:txBody>
      </p:sp>
      <p:sp>
        <p:nvSpPr>
          <p:cNvPr id="311" name="500^3 = 1,2500,0000"/>
          <p:cNvSpPr txBox="1"/>
          <p:nvPr/>
        </p:nvSpPr>
        <p:spPr>
          <a:xfrm>
            <a:off x="7965033" y="11401309"/>
            <a:ext cx="84539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500^3 = 1,2500,0000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2"/>
      <p:bldP build="whole" bldLvl="1" animBg="1" rev="0" advAuto="0" spid="31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454. 4Sum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454. 4Sum II</a:t>
            </a:r>
          </a:p>
        </p:txBody>
      </p:sp>
      <p:sp>
        <p:nvSpPr>
          <p:cNvPr id="314" name="给出四个整形数组A,B,C,D，寻找有多少i,j,k,l的组合，使得A[i] + B[j] + C[k] + D[l] == 0。其中，A,B,C,D中均含有相同的元素个数N，且0&lt;=N&lt;=500。"/>
          <p:cNvSpPr txBox="1"/>
          <p:nvPr/>
        </p:nvSpPr>
        <p:spPr>
          <a:xfrm>
            <a:off x="522833" y="4038599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给出四个整形数组A,B,C,D，寻找有多少i,j,k,l的组合，使得A[i] + B[j] + C[k] + D[l] == 0。其中，A,B,C,D中均含有相同的元素个数N，且0&lt;=N&lt;=500。</a:t>
            </a:r>
          </a:p>
        </p:txBody>
      </p:sp>
      <p:sp>
        <p:nvSpPr>
          <p:cNvPr id="315" name="将C+D的每一种可能放入查找表：O(n^2)"/>
          <p:cNvSpPr txBox="1"/>
          <p:nvPr/>
        </p:nvSpPr>
        <p:spPr>
          <a:xfrm>
            <a:off x="5032375" y="9982199"/>
            <a:ext cx="143192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将C+D的每一种可能放入查找表：O(n^2)</a:t>
            </a:r>
          </a:p>
        </p:txBody>
      </p:sp>
      <p:sp>
        <p:nvSpPr>
          <p:cNvPr id="316" name="500^2 = 25,0000"/>
          <p:cNvSpPr txBox="1"/>
          <p:nvPr/>
        </p:nvSpPr>
        <p:spPr>
          <a:xfrm>
            <a:off x="7965033" y="11756909"/>
            <a:ext cx="845393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500^2 = 25,0000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5" grpId="1"/>
      <p:bldP build="whole" bldLvl="1" animBg="1" rev="0" advAuto="0" spid="316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实践：4Sum II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实践：4Sum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454. 4Sum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454. 4Sum II</a:t>
            </a:r>
          </a:p>
        </p:txBody>
      </p:sp>
      <p:sp>
        <p:nvSpPr>
          <p:cNvPr id="321" name="给出四个整形数组A,B,C,D，寻找有多少i,j,k,l的组合，使得A[i] + B[j] + C[k] + D[l] == 0。其中，A,B,C,D中均含有相同的元素个数N，且0&lt;=N&lt;=500。"/>
          <p:cNvSpPr txBox="1"/>
          <p:nvPr/>
        </p:nvSpPr>
        <p:spPr>
          <a:xfrm>
            <a:off x="522833" y="4038599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给出四个整形数组A,B,C,D，寻找有多少i,j,k,l的组合，使得A[i] + B[j] + C[k] + D[l] == 0。其中，A,B,C,D中均含有相同的元素个数N，且0&lt;=N&lt;=500。</a:t>
            </a:r>
          </a:p>
        </p:txBody>
      </p:sp>
      <p:sp>
        <p:nvSpPr>
          <p:cNvPr id="322" name="将A+B和C+D的每一种可能放入两个查找表：O(n^2)"/>
          <p:cNvSpPr txBox="1"/>
          <p:nvPr/>
        </p:nvSpPr>
        <p:spPr>
          <a:xfrm>
            <a:off x="3175496" y="10083799"/>
            <a:ext cx="180330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将A+B和C+D的每一种可能放入两个查找表：O(n^2)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1" grpId="1"/>
      <p:bldP build="whole" bldLvl="1" animBg="1" rev="0" advAuto="0" spid="322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49. Group Anagram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49. Group Anagrams</a:t>
            </a:r>
          </a:p>
        </p:txBody>
      </p:sp>
      <p:sp>
        <p:nvSpPr>
          <p:cNvPr id="325" name="给出一个字符串数组，将其中所有可以通过颠倒字符顺序产生相同结果的单词进行分组。…"/>
          <p:cNvSpPr txBox="1"/>
          <p:nvPr/>
        </p:nvSpPr>
        <p:spPr>
          <a:xfrm>
            <a:off x="522833" y="6208654"/>
            <a:ext cx="2333833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给出一个字符串数组，将其中所有可以通过颠倒字符顺序产生相同结果的单词进行分组。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“eat”, “tea”, “tan”, “ate”, “nat”, “bat”]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返回[ [“ate”, “eat”, “tea”], [“nat”, “tan”], [“bat”] ]</a:t>
            </a:r>
          </a:p>
        </p:txBody>
      </p:sp>
      <p:pic>
        <p:nvPicPr>
          <p:cNvPr id="326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871" y="3679776"/>
            <a:ext cx="3713781" cy="139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685" y="3632812"/>
            <a:ext cx="4160995" cy="1524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55944" y="3972391"/>
            <a:ext cx="5206038" cy="108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96877" y="3818553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84631" y="3818553"/>
            <a:ext cx="3128776" cy="1395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49. Group Anagram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49. Group Anagrams</a:t>
            </a:r>
          </a:p>
        </p:txBody>
      </p:sp>
      <p:sp>
        <p:nvSpPr>
          <p:cNvPr id="333" name="给出一个字符串数组，将其中所有可以通过颠倒字符顺序产生相同结果的单词进行分组。…"/>
          <p:cNvSpPr txBox="1"/>
          <p:nvPr/>
        </p:nvSpPr>
        <p:spPr>
          <a:xfrm>
            <a:off x="522833" y="6208654"/>
            <a:ext cx="2333833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给出一个字符串数组，将其中所有可以通过颠倒字符顺序产生相同结果的单词进行分组。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字符集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大小写敏感</a:t>
            </a:r>
          </a:p>
        </p:txBody>
      </p:sp>
      <p:pic>
        <p:nvPicPr>
          <p:cNvPr id="33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871" y="3679776"/>
            <a:ext cx="3713781" cy="139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7685" y="3632812"/>
            <a:ext cx="4160995" cy="1524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image.gif" descr="pasted-image.gi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55944" y="3972391"/>
            <a:ext cx="5206038" cy="10849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asted-image.tiff" descr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96877" y="3818553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asted-image.jpeg" descr="pasted-image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484631" y="3818553"/>
            <a:ext cx="3128776" cy="1395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查找合适的元素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查找合适的元素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447. Number of Boomerang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447. Number of Boomerangs</a:t>
            </a:r>
          </a:p>
        </p:txBody>
      </p:sp>
      <p:sp>
        <p:nvSpPr>
          <p:cNvPr id="343" name="给出一个平面上的n个点，寻找存在多少个由这些点构成的三元组（i, j, k），使得i,  j两点的距离等于i, k两点的距离。其中n最多为500，且所有的点坐标的范围在[-10000, 10000]之间。…"/>
          <p:cNvSpPr txBox="1"/>
          <p:nvPr/>
        </p:nvSpPr>
        <p:spPr>
          <a:xfrm>
            <a:off x="522833" y="5560954"/>
            <a:ext cx="23338334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给出一个平面上的n个点，寻找存在多少个由这些点构成的三元组（i, j, k），使得i,  j两点的距离等于i, k两点的距离。其中n最多为500，且所有的点坐标的范围在[-10000, 10000]之间。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如[ [0,0] , [1,0] , [2,0] ]，则结果为2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两个结果为 [ [1,0], [0,0], [2,0] ] 和 [ [1,0], [2,0], [0,0] ]</a:t>
            </a:r>
          </a:p>
        </p:txBody>
      </p:sp>
      <p:pic>
        <p:nvPicPr>
          <p:cNvPr id="344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88" y="3179738"/>
            <a:ext cx="4433517" cy="2428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9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99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3" grpId="1"/>
      <p:bldP build="whole" bldLvl="1" animBg="1" rev="0" advAuto="0" spid="344" grpId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447. Number of Boomerang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447. Number of Boomerangs</a:t>
            </a:r>
          </a:p>
        </p:txBody>
      </p:sp>
      <p:sp>
        <p:nvSpPr>
          <p:cNvPr id="347" name="给出一个平面上的n个点，寻找存在多少个由这些点构成的三元组（i, j, k），使得i,  j两点的距离等于i, k两点的距离。其中n最多为500，且所有的点坐标的范围在[-10000, 10000]之间。"/>
          <p:cNvSpPr txBox="1"/>
          <p:nvPr/>
        </p:nvSpPr>
        <p:spPr>
          <a:xfrm>
            <a:off x="522833" y="5459354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给出一个平面上的n个点，寻找存在多少个由这些点构成的三元组（i, j, k），使得i,  j两点的距离等于i, k两点的距离。其中n最多为500，且所有的点坐标的范围在[-10000, 10000]之间。</a:t>
            </a:r>
          </a:p>
        </p:txBody>
      </p:sp>
      <p:pic>
        <p:nvPicPr>
          <p:cNvPr id="348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88" y="3179738"/>
            <a:ext cx="4433517" cy="2428924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暴力解法：O(n^3)"/>
          <p:cNvSpPr txBox="1"/>
          <p:nvPr/>
        </p:nvSpPr>
        <p:spPr>
          <a:xfrm>
            <a:off x="3175496" y="11175999"/>
            <a:ext cx="180330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暴力解法：O(n^3)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349. Intersection of Two Array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349. Intersection of Two Arrays</a:t>
            </a:r>
          </a:p>
        </p:txBody>
      </p:sp>
      <p:sp>
        <p:nvSpPr>
          <p:cNvPr id="134" name="给定两个数组nums，求两个数组的公共元素。…"/>
          <p:cNvSpPr txBox="1"/>
          <p:nvPr/>
        </p:nvSpPr>
        <p:spPr>
          <a:xfrm>
            <a:off x="3325167" y="5505909"/>
            <a:ext cx="17733666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给定两个数组nums，求两个数组的公共元素。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如nums1 = [1, 2, 2, 1], nums2 = [2, 2]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结果为[2]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结果中每个元素只能出现一次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出现的顺序可以是任意的</a:t>
            </a:r>
          </a:p>
        </p:txBody>
      </p:sp>
      <p:pic>
        <p:nvPicPr>
          <p:cNvPr id="135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2395" y="3744720"/>
            <a:ext cx="6603269" cy="1205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447. Number of Boomerang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447. Number of Boomerangs</a:t>
            </a:r>
          </a:p>
        </p:txBody>
      </p:sp>
      <p:sp>
        <p:nvSpPr>
          <p:cNvPr id="352" name="给出一个平面上的n个点，寻找存在多少个由这些点构成的三元组（i, j, k），使得i,  j两点的距离等于i, k两点的距离。其中n最多为500，且所有的点坐标的范围在[-10000, 10000]之间。"/>
          <p:cNvSpPr txBox="1"/>
          <p:nvPr/>
        </p:nvSpPr>
        <p:spPr>
          <a:xfrm>
            <a:off x="522833" y="5459354"/>
            <a:ext cx="23338334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给出一个平面上的n个点，寻找存在多少个由这些点构成的三元组（i, j, k），使得i,  j两点的距离等于i, k两点的距离。其中n最多为500，且所有的点坐标的范围在[-10000, 10000]之间。</a:t>
            </a:r>
          </a:p>
        </p:txBody>
      </p:sp>
      <p:pic>
        <p:nvPicPr>
          <p:cNvPr id="353" name="pasted-image.jpg" descr="pasted-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88" y="3179738"/>
            <a:ext cx="4433517" cy="2428924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观察到 i 是一个“枢纽”，对于每个点i，遍历其余点到i的距离…"/>
          <p:cNvSpPr txBox="1"/>
          <p:nvPr/>
        </p:nvSpPr>
        <p:spPr>
          <a:xfrm>
            <a:off x="591641" y="10452100"/>
            <a:ext cx="23200718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观察到 i 是一个“枢纽”，对于每个点i，遍历其余点到i的距离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4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447. Number of Boomerang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447. Number of Boomerangs</a:t>
            </a:r>
          </a:p>
        </p:txBody>
      </p:sp>
      <p:sp>
        <p:nvSpPr>
          <p:cNvPr id="357" name="Circle"/>
          <p:cNvSpPr/>
          <p:nvPr/>
        </p:nvSpPr>
        <p:spPr>
          <a:xfrm>
            <a:off x="4445000" y="6934200"/>
            <a:ext cx="1270000" cy="1270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58" name="point i"/>
          <p:cNvSpPr txBox="1"/>
          <p:nvPr/>
        </p:nvSpPr>
        <p:spPr>
          <a:xfrm>
            <a:off x="3896072" y="8742652"/>
            <a:ext cx="236785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point i</a:t>
            </a:r>
          </a:p>
        </p:txBody>
      </p:sp>
      <p:graphicFrame>
        <p:nvGraphicFramePr>
          <p:cNvPr id="359" name="Table"/>
          <p:cNvGraphicFramePr/>
          <p:nvPr/>
        </p:nvGraphicFramePr>
        <p:xfrm>
          <a:off x="10541000" y="3962400"/>
          <a:ext cx="10007700" cy="10147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35899"/>
                <a:gridCol w="3335899"/>
                <a:gridCol w="3335899"/>
              </a:tblGrid>
              <a:tr h="2029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dis: 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1个点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4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dis: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1个点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4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dis: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2个点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2*1 = 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dis: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3个点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3*2 = 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29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4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…….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4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1" sz="4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60" name="Line"/>
          <p:cNvSpPr/>
          <p:nvPr/>
        </p:nvSpPr>
        <p:spPr>
          <a:xfrm flipV="1">
            <a:off x="6151326" y="5085751"/>
            <a:ext cx="4275123" cy="252618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1" name="Line"/>
          <p:cNvSpPr/>
          <p:nvPr/>
        </p:nvSpPr>
        <p:spPr>
          <a:xfrm flipV="1">
            <a:off x="6156493" y="6917395"/>
            <a:ext cx="4260287" cy="6935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>
            <a:off x="6160557" y="7586773"/>
            <a:ext cx="4254333" cy="15069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Line"/>
          <p:cNvSpPr/>
          <p:nvPr/>
        </p:nvSpPr>
        <p:spPr>
          <a:xfrm>
            <a:off x="6145324" y="7583428"/>
            <a:ext cx="4288447" cy="33444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4" name="Line"/>
          <p:cNvSpPr/>
          <p:nvPr/>
        </p:nvSpPr>
        <p:spPr>
          <a:xfrm>
            <a:off x="6147609" y="7594045"/>
            <a:ext cx="4286113" cy="54420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实践：完成 Number of Boomerangs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实践：完成 Number of Boomerangs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149. Max Points on a Line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149. Max Points on a Line</a:t>
            </a:r>
          </a:p>
        </p:txBody>
      </p:sp>
      <p:sp>
        <p:nvSpPr>
          <p:cNvPr id="369" name="给出2D平面上的n个点，求出最多有多少个点在一条直线上？…"/>
          <p:cNvSpPr txBox="1"/>
          <p:nvPr/>
        </p:nvSpPr>
        <p:spPr>
          <a:xfrm>
            <a:off x="1313916" y="7391399"/>
            <a:ext cx="20828001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给出2D平面上的n个点，求出最多有多少个点在一条直线上？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点坐标的范围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点坐标的表示（整数？浮点数？浮点误差？）</a:t>
            </a:r>
          </a:p>
        </p:txBody>
      </p:sp>
      <p:pic>
        <p:nvPicPr>
          <p:cNvPr id="37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7493" y="4691189"/>
            <a:ext cx="6350938" cy="15396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2200" y="3804012"/>
            <a:ext cx="6031434" cy="3313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65202" y="4574728"/>
            <a:ext cx="1772543" cy="1772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滑动窗口 + 查找表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滑动窗口 + 查找表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377" name="给出一个整形数组nums和一个整数k，是否存在索引i和j，使得nums[i] == nums[j] 且i和j之间的差不超过k"/>
          <p:cNvSpPr txBox="1"/>
          <p:nvPr/>
        </p:nvSpPr>
        <p:spPr>
          <a:xfrm>
            <a:off x="1186916" y="68452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给出一个整形数组nums和一个整数k，是否存在索引i和j，使得nums[i] == nums[j] 且i和j之间的差不超过k</a:t>
            </a:r>
          </a:p>
        </p:txBody>
      </p:sp>
      <p:pic>
        <p:nvPicPr>
          <p:cNvPr id="378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357" y="3531393"/>
            <a:ext cx="4594698" cy="258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200" y="3700085"/>
            <a:ext cx="4673600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暴力解法：O(n^2)"/>
          <p:cNvSpPr txBox="1"/>
          <p:nvPr/>
        </p:nvSpPr>
        <p:spPr>
          <a:xfrm>
            <a:off x="3175496" y="11070014"/>
            <a:ext cx="180330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暴力解法：O(n^2)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7" grpId="1"/>
      <p:bldP build="whole" bldLvl="1" animBg="1" rev="0" advAuto="0" spid="380" grpId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383" name="给出一个整形数组nums和一个整数k，是否存在索引i和j，使得nums[i] == nums[j] 且i和j之间的差不超过k"/>
          <p:cNvSpPr txBox="1"/>
          <p:nvPr/>
        </p:nvSpPr>
        <p:spPr>
          <a:xfrm>
            <a:off x="1161516" y="6255525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给出一个整形数组nums和一个整数k，是否存在索引i和j，使得nums[i] == nums[j] 且i和j之间的差不超过k</a:t>
            </a:r>
          </a:p>
        </p:txBody>
      </p:sp>
      <p:pic>
        <p:nvPicPr>
          <p:cNvPr id="384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357" y="3531393"/>
            <a:ext cx="4594698" cy="258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200" y="3700085"/>
            <a:ext cx="4673600" cy="22479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Rectangle"/>
          <p:cNvSpPr/>
          <p:nvPr/>
        </p:nvSpPr>
        <p:spPr>
          <a:xfrm>
            <a:off x="2344176" y="10119450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87" name="v"/>
          <p:cNvSpPr/>
          <p:nvPr/>
        </p:nvSpPr>
        <p:spPr>
          <a:xfrm>
            <a:off x="7252783" y="101194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88" name="v"/>
          <p:cNvSpPr/>
          <p:nvPr/>
        </p:nvSpPr>
        <p:spPr>
          <a:xfrm>
            <a:off x="11774586" y="10119450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89" name="i"/>
          <p:cNvSpPr txBox="1"/>
          <p:nvPr/>
        </p:nvSpPr>
        <p:spPr>
          <a:xfrm>
            <a:off x="7421895" y="12314685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90" name="j"/>
          <p:cNvSpPr txBox="1"/>
          <p:nvPr/>
        </p:nvSpPr>
        <p:spPr>
          <a:xfrm>
            <a:off x="11943698" y="12314685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91" name="j-i &lt;= k"/>
          <p:cNvSpPr txBox="1"/>
          <p:nvPr/>
        </p:nvSpPr>
        <p:spPr>
          <a:xfrm>
            <a:off x="15652098" y="12314685"/>
            <a:ext cx="421552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j-i &lt;= 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"/>
          <p:cNvSpPr/>
          <p:nvPr/>
        </p:nvSpPr>
        <p:spPr>
          <a:xfrm>
            <a:off x="5916381" y="6373157"/>
            <a:ext cx="9410573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4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395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96" name="v"/>
          <p:cNvSpPr/>
          <p:nvPr/>
        </p:nvSpPr>
        <p:spPr>
          <a:xfrm>
            <a:off x="7252783" y="6373157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97" name="v"/>
          <p:cNvSpPr/>
          <p:nvPr/>
        </p:nvSpPr>
        <p:spPr>
          <a:xfrm>
            <a:off x="11774586" y="6373157"/>
            <a:ext cx="834828" cy="1655900"/>
          </a:xfrm>
          <a:prstGeom prst="rect">
            <a:avLst/>
          </a:prstGeom>
          <a:solidFill>
            <a:srgbClr val="CA495A"/>
          </a:solidFill>
          <a:ln w="63500">
            <a:solidFill>
              <a:srgbClr val="CA495A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398" name="i"/>
          <p:cNvSpPr txBox="1"/>
          <p:nvPr/>
        </p:nvSpPr>
        <p:spPr>
          <a:xfrm>
            <a:off x="7421895" y="8568392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99" name="j"/>
          <p:cNvSpPr txBox="1"/>
          <p:nvPr/>
        </p:nvSpPr>
        <p:spPr>
          <a:xfrm>
            <a:off x="11943698" y="8568392"/>
            <a:ext cx="496604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j</a:t>
            </a:r>
          </a:p>
        </p:txBody>
      </p:sp>
      <p:grpSp>
        <p:nvGrpSpPr>
          <p:cNvPr id="402" name="Group"/>
          <p:cNvGrpSpPr/>
          <p:nvPr/>
        </p:nvGrpSpPr>
        <p:grpSpPr>
          <a:xfrm>
            <a:off x="5961236" y="8641200"/>
            <a:ext cx="522322" cy="1895486"/>
            <a:chOff x="0" y="0"/>
            <a:chExt cx="522320" cy="1895485"/>
          </a:xfrm>
        </p:grpSpPr>
        <p:sp>
          <p:nvSpPr>
            <p:cNvPr id="400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l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40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2"/>
      <p:bldP build="whole" bldLvl="1" animBg="1" rev="0" advAuto="0" spid="405" grpId="3"/>
      <p:bldP build="whole" bldLvl="1" animBg="1" rev="0" advAuto="0" spid="393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8" name="Rectangle"/>
          <p:cNvSpPr/>
          <p:nvPr/>
        </p:nvSpPr>
        <p:spPr>
          <a:xfrm>
            <a:off x="5843743" y="6373157"/>
            <a:ext cx="7573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9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10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411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14" name="Group"/>
          <p:cNvGrpSpPr/>
          <p:nvPr/>
        </p:nvGrpSpPr>
        <p:grpSpPr>
          <a:xfrm>
            <a:off x="5961236" y="8641200"/>
            <a:ext cx="522322" cy="1895486"/>
            <a:chOff x="0" y="0"/>
            <a:chExt cx="522320" cy="1895485"/>
          </a:xfrm>
        </p:grpSpPr>
        <p:sp>
          <p:nvSpPr>
            <p:cNvPr id="412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l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41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9754 -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8" grpId="2"/>
      <p:bldP build="whole" bldLvl="1" animBg="1" rev="0" advAuto="0" spid="407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0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422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25" name="Group"/>
          <p:cNvGrpSpPr/>
          <p:nvPr/>
        </p:nvGrpSpPr>
        <p:grpSpPr>
          <a:xfrm>
            <a:off x="6404593" y="8641200"/>
            <a:ext cx="1261207" cy="1895486"/>
            <a:chOff x="-369443" y="0"/>
            <a:chExt cx="1261206" cy="1895485"/>
          </a:xfrm>
        </p:grpSpPr>
        <p:sp>
          <p:nvSpPr>
            <p:cNvPr id="423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l+1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l+1</a:t>
              </a:r>
            </a:p>
          </p:txBody>
        </p:sp>
      </p:grpSp>
      <p:grpSp>
        <p:nvGrpSpPr>
          <p:cNvPr id="428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42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  <p:sp>
        <p:nvSpPr>
          <p:cNvPr id="429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实践：使用set解决349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实践：使用set解决349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2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3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4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435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38" name="Group"/>
          <p:cNvGrpSpPr/>
          <p:nvPr/>
        </p:nvGrpSpPr>
        <p:grpSpPr>
          <a:xfrm>
            <a:off x="6379193" y="8641200"/>
            <a:ext cx="1261207" cy="1895486"/>
            <a:chOff x="-369443" y="0"/>
            <a:chExt cx="1261206" cy="1895485"/>
          </a:xfrm>
        </p:grpSpPr>
        <p:sp>
          <p:nvSpPr>
            <p:cNvPr id="43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l+1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l+1</a:t>
              </a: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43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0208 -0.000000" origin="layout" pathEditMode="relative">
                                      <p:cBhvr>
                                        <p:cTn id="11" dur="1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2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4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" name="219 Contains Duplicate 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219 Contains Duplicate II</a:t>
            </a:r>
          </a:p>
        </p:txBody>
      </p:sp>
      <p:sp>
        <p:nvSpPr>
          <p:cNvPr id="447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50" name="Group"/>
          <p:cNvGrpSpPr/>
          <p:nvPr/>
        </p:nvGrpSpPr>
        <p:grpSpPr>
          <a:xfrm>
            <a:off x="6379193" y="8641200"/>
            <a:ext cx="1261207" cy="1895486"/>
            <a:chOff x="-369443" y="0"/>
            <a:chExt cx="1261206" cy="1895485"/>
          </a:xfrm>
        </p:grpSpPr>
        <p:sp>
          <p:nvSpPr>
            <p:cNvPr id="44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9" name="l+1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l+1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14759890" y="8641200"/>
            <a:ext cx="2025812" cy="1895486"/>
            <a:chOff x="-751745" y="0"/>
            <a:chExt cx="2025811" cy="1895485"/>
          </a:xfrm>
        </p:grpSpPr>
        <p:sp>
          <p:nvSpPr>
            <p:cNvPr id="45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2" name="l+k+1"/>
            <p:cNvSpPr txBox="1"/>
            <p:nvPr/>
          </p:nvSpPr>
          <p:spPr>
            <a:xfrm>
              <a:off x="-751746" y="1057285"/>
              <a:ext cx="2025812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l+k+1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实践：完成 Contains Duplicate II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1108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实践：完成 Contains Duplicate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217. Contains Duplicate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217. Contains Duplicate</a:t>
            </a:r>
          </a:p>
        </p:txBody>
      </p:sp>
      <p:sp>
        <p:nvSpPr>
          <p:cNvPr id="458" name="给出一个整形数组，若数组中存在相同的元素，则返回true，否则返回false."/>
          <p:cNvSpPr txBox="1"/>
          <p:nvPr/>
        </p:nvSpPr>
        <p:spPr>
          <a:xfrm>
            <a:off x="1186916" y="6489699"/>
            <a:ext cx="2082800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给出一个整形数组，若数组中存在相同的元素，则返回true，否则返回false.</a:t>
            </a:r>
          </a:p>
        </p:txBody>
      </p:sp>
      <p:pic>
        <p:nvPicPr>
          <p:cNvPr id="459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357" y="3531393"/>
            <a:ext cx="4594698" cy="258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200" y="3700085"/>
            <a:ext cx="4673600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pasted-image.jpeg" descr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49608" y="3522285"/>
            <a:ext cx="5352991" cy="260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8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map有序性的使用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map有序性的使用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220. Contains Duplicate I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220. Contains Duplicate III  </a:t>
            </a:r>
          </a:p>
        </p:txBody>
      </p:sp>
      <p:sp>
        <p:nvSpPr>
          <p:cNvPr id="466" name="给出一个整形数组nums，是否存在索引i和j，使得nums[i]和nums[j]之间的差别不超过给定的整数t，且i和j之间的差别不超过给定的整数k。"/>
          <p:cNvSpPr txBox="1"/>
          <p:nvPr/>
        </p:nvSpPr>
        <p:spPr>
          <a:xfrm>
            <a:off x="1212316" y="6992125"/>
            <a:ext cx="22307750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给出一个整形数组nums，是否存在索引i和j，使得nums[i]和nums[j]之间的差别不超过给定的整数t，且i和j之间的差别不超过给定的整数k。</a:t>
            </a:r>
          </a:p>
        </p:txBody>
      </p:sp>
      <p:pic>
        <p:nvPicPr>
          <p:cNvPr id="467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0357" y="3531393"/>
            <a:ext cx="4594698" cy="2585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0200" y="3700085"/>
            <a:ext cx="4673600" cy="224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1" name="Rectangle"/>
          <p:cNvSpPr/>
          <p:nvPr/>
        </p:nvSpPr>
        <p:spPr>
          <a:xfrm>
            <a:off x="5843743" y="6373157"/>
            <a:ext cx="757308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2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3" name="220. Contains Duplicate I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220. Contains Duplicate III  </a:t>
            </a:r>
          </a:p>
        </p:txBody>
      </p:sp>
      <p:sp>
        <p:nvSpPr>
          <p:cNvPr id="474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77" name="Group"/>
          <p:cNvGrpSpPr/>
          <p:nvPr/>
        </p:nvGrpSpPr>
        <p:grpSpPr>
          <a:xfrm>
            <a:off x="5961236" y="8641200"/>
            <a:ext cx="522322" cy="1895486"/>
            <a:chOff x="0" y="0"/>
            <a:chExt cx="522320" cy="1895485"/>
          </a:xfrm>
        </p:grpSpPr>
        <p:sp>
          <p:nvSpPr>
            <p:cNvPr id="475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6" name="l"/>
            <p:cNvSpPr txBox="1"/>
            <p:nvPr/>
          </p:nvSpPr>
          <p:spPr>
            <a:xfrm>
              <a:off x="12859" y="1057285"/>
              <a:ext cx="49660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47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9754 -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0" grpId="1"/>
      <p:bldP build="whole" bldLvl="1" animBg="1" rev="0" advAuto="0" spid="471" grpId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3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84" name="220. Contains Duplicate I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220. Contains Duplicate III  </a:t>
            </a:r>
          </a:p>
        </p:txBody>
      </p:sp>
      <p:sp>
        <p:nvSpPr>
          <p:cNvPr id="485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88" name="Group"/>
          <p:cNvGrpSpPr/>
          <p:nvPr/>
        </p:nvGrpSpPr>
        <p:grpSpPr>
          <a:xfrm>
            <a:off x="6404593" y="8641200"/>
            <a:ext cx="1261207" cy="1895486"/>
            <a:chOff x="-369443" y="0"/>
            <a:chExt cx="1261206" cy="1895485"/>
          </a:xfrm>
        </p:grpSpPr>
        <p:sp>
          <p:nvSpPr>
            <p:cNvPr id="486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l+1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l+1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489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  <p:sp>
        <p:nvSpPr>
          <p:cNvPr id="492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v"/>
          <p:cNvSpPr/>
          <p:nvPr/>
        </p:nvSpPr>
        <p:spPr>
          <a:xfrm>
            <a:off x="15394142" y="6373157"/>
            <a:ext cx="757308" cy="1655900"/>
          </a:xfrm>
          <a:prstGeom prst="rect">
            <a:avLst/>
          </a:prstGeom>
          <a:solidFill>
            <a:srgbClr val="BA3027"/>
          </a:solidFill>
          <a:ln w="63500">
            <a:solidFill>
              <a:srgbClr val="BA3027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95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FF9300"/>
          </a:solidFill>
          <a:ln w="63500">
            <a:solidFill>
              <a:srgbClr val="FF93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6" name="220. Contains Duplicate I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220. Contains Duplicate III  </a:t>
            </a:r>
          </a:p>
        </p:txBody>
      </p:sp>
      <p:sp>
        <p:nvSpPr>
          <p:cNvPr id="497" name="Rectangle"/>
          <p:cNvSpPr/>
          <p:nvPr/>
        </p:nvSpPr>
        <p:spPr>
          <a:xfrm>
            <a:off x="2344176" y="6373157"/>
            <a:ext cx="19695647" cy="16559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500" name="Group"/>
          <p:cNvGrpSpPr/>
          <p:nvPr/>
        </p:nvGrpSpPr>
        <p:grpSpPr>
          <a:xfrm>
            <a:off x="6404593" y="8641200"/>
            <a:ext cx="1261207" cy="1895486"/>
            <a:chOff x="-369443" y="0"/>
            <a:chExt cx="1261206" cy="1895485"/>
          </a:xfrm>
        </p:grpSpPr>
        <p:sp>
          <p:nvSpPr>
            <p:cNvPr id="498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l+1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l+1</a:t>
              </a:r>
            </a:p>
          </p:txBody>
        </p:sp>
      </p:grpSp>
      <p:grpSp>
        <p:nvGrpSpPr>
          <p:cNvPr id="503" name="Group"/>
          <p:cNvGrpSpPr/>
          <p:nvPr/>
        </p:nvGrpSpPr>
        <p:grpSpPr>
          <a:xfrm>
            <a:off x="14405593" y="8641200"/>
            <a:ext cx="1261207" cy="1895486"/>
            <a:chOff x="-369443" y="0"/>
            <a:chExt cx="1261206" cy="1895485"/>
          </a:xfrm>
        </p:grpSpPr>
        <p:sp>
          <p:nvSpPr>
            <p:cNvPr id="501" name="Triangle"/>
            <p:cNvSpPr/>
            <p:nvPr/>
          </p:nvSpPr>
          <p:spPr>
            <a:xfrm>
              <a:off x="0" y="0"/>
              <a:ext cx="522321" cy="51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l+k"/>
            <p:cNvSpPr txBox="1"/>
            <p:nvPr/>
          </p:nvSpPr>
          <p:spPr>
            <a:xfrm>
              <a:off x="-369444" y="1057285"/>
              <a:ext cx="1261208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latin typeface="Menlo"/>
                  <a:ea typeface="Menlo"/>
                  <a:cs typeface="Menlo"/>
                  <a:sym typeface="Menlo"/>
                </a:defRPr>
              </a:lvl1pPr>
            </a:lstStyle>
            <a:p>
              <a:pPr/>
              <a:r>
                <a:t>l+k</a:t>
              </a:r>
            </a:p>
          </p:txBody>
        </p:sp>
      </p:grpSp>
      <p:sp>
        <p:nvSpPr>
          <p:cNvPr id="504" name="Rectangle"/>
          <p:cNvSpPr/>
          <p:nvPr/>
        </p:nvSpPr>
        <p:spPr>
          <a:xfrm>
            <a:off x="6646333" y="6373157"/>
            <a:ext cx="8680620" cy="1655900"/>
          </a:xfrm>
          <a:prstGeom prst="rect">
            <a:avLst/>
          </a:prstGeom>
          <a:solidFill>
            <a:srgbClr val="0096FF"/>
          </a:solidFill>
          <a:ln w="63500">
            <a:solidFill>
              <a:srgbClr val="0096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5" name="寻找大于等于 fabs(v-x) &lt;= t 的元素"/>
          <p:cNvSpPr txBox="1"/>
          <p:nvPr/>
        </p:nvSpPr>
        <p:spPr>
          <a:xfrm>
            <a:off x="5885652" y="4770413"/>
            <a:ext cx="12612696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寻找大于等于 fabs(v-x) &lt;= t 的元素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5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220. Contains Duplicate I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220. Contains Duplicate III  </a:t>
            </a:r>
          </a:p>
        </p:txBody>
      </p:sp>
      <p:sp>
        <p:nvSpPr>
          <p:cNvPr id="508" name="v"/>
          <p:cNvSpPr txBox="1"/>
          <p:nvPr/>
        </p:nvSpPr>
        <p:spPr>
          <a:xfrm>
            <a:off x="10576914" y="7232650"/>
            <a:ext cx="32301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09" name="v - t"/>
          <p:cNvSpPr txBox="1"/>
          <p:nvPr/>
        </p:nvSpPr>
        <p:spPr>
          <a:xfrm>
            <a:off x="2271114" y="7232650"/>
            <a:ext cx="32301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 - t</a:t>
            </a:r>
          </a:p>
        </p:txBody>
      </p:sp>
      <p:sp>
        <p:nvSpPr>
          <p:cNvPr id="510" name="v + t"/>
          <p:cNvSpPr txBox="1"/>
          <p:nvPr/>
        </p:nvSpPr>
        <p:spPr>
          <a:xfrm>
            <a:off x="19974914" y="7232650"/>
            <a:ext cx="32301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 + t</a:t>
            </a:r>
          </a:p>
        </p:txBody>
      </p:sp>
      <p:sp>
        <p:nvSpPr>
          <p:cNvPr id="511" name="ceil(v-t)"/>
          <p:cNvSpPr txBox="1"/>
          <p:nvPr/>
        </p:nvSpPr>
        <p:spPr>
          <a:xfrm>
            <a:off x="1252931" y="10502899"/>
            <a:ext cx="526653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ceil(v-t)</a:t>
            </a:r>
          </a:p>
        </p:txBody>
      </p:sp>
      <p:sp>
        <p:nvSpPr>
          <p:cNvPr id="512" name="Line"/>
          <p:cNvSpPr/>
          <p:nvPr/>
        </p:nvSpPr>
        <p:spPr>
          <a:xfrm flipH="1">
            <a:off x="6342073" y="7874000"/>
            <a:ext cx="4653951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3" name="Line"/>
          <p:cNvSpPr/>
          <p:nvPr/>
        </p:nvSpPr>
        <p:spPr>
          <a:xfrm>
            <a:off x="13764623" y="7874000"/>
            <a:ext cx="5266539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14" name="floor(v-t)"/>
          <p:cNvSpPr txBox="1"/>
          <p:nvPr/>
        </p:nvSpPr>
        <p:spPr>
          <a:xfrm>
            <a:off x="18956731" y="10502899"/>
            <a:ext cx="526653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floor(v-t)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4" grpId="4"/>
      <p:bldP build="whole" bldLvl="1" animBg="1" rev="0" advAuto="0" spid="510" grpId="2"/>
      <p:bldP build="whole" bldLvl="1" animBg="1" rev="0" advAuto="0" spid="509" grpId="1"/>
      <p:bldP build="whole" bldLvl="1" animBg="1" rev="0" advAuto="0" spid="511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350. Intersection of Two Arrays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350. Intersection of Two Arrays</a:t>
            </a:r>
          </a:p>
        </p:txBody>
      </p:sp>
      <p:sp>
        <p:nvSpPr>
          <p:cNvPr id="140" name="给定两个数组nums，求两个数组的交集。…"/>
          <p:cNvSpPr txBox="1"/>
          <p:nvPr/>
        </p:nvSpPr>
        <p:spPr>
          <a:xfrm>
            <a:off x="3403600" y="4889500"/>
            <a:ext cx="17576800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给定两个数组nums，求两个数组的交集。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如nums1 = [1, 2, 2, 1], nums2 = [2, 2]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结果为[2, 2]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出现的顺序可以是任意的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220. Contains Duplicate III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220. Contains Duplicate III  </a:t>
            </a:r>
          </a:p>
        </p:txBody>
      </p:sp>
      <p:sp>
        <p:nvSpPr>
          <p:cNvPr id="517" name="v"/>
          <p:cNvSpPr txBox="1"/>
          <p:nvPr/>
        </p:nvSpPr>
        <p:spPr>
          <a:xfrm>
            <a:off x="10576914" y="7232650"/>
            <a:ext cx="32301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518" name="v - t"/>
          <p:cNvSpPr txBox="1"/>
          <p:nvPr/>
        </p:nvSpPr>
        <p:spPr>
          <a:xfrm>
            <a:off x="2271114" y="7232650"/>
            <a:ext cx="32301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 - t</a:t>
            </a:r>
          </a:p>
        </p:txBody>
      </p:sp>
      <p:sp>
        <p:nvSpPr>
          <p:cNvPr id="519" name="v + t"/>
          <p:cNvSpPr txBox="1"/>
          <p:nvPr/>
        </p:nvSpPr>
        <p:spPr>
          <a:xfrm>
            <a:off x="19974914" y="7232650"/>
            <a:ext cx="323017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v + t</a:t>
            </a:r>
          </a:p>
        </p:txBody>
      </p:sp>
      <p:sp>
        <p:nvSpPr>
          <p:cNvPr id="520" name="lower_bound(v-t)"/>
          <p:cNvSpPr txBox="1"/>
          <p:nvPr/>
        </p:nvSpPr>
        <p:spPr>
          <a:xfrm>
            <a:off x="1252931" y="10502899"/>
            <a:ext cx="64311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/>
            <a:r>
              <a:t>lower_bound(v-t)</a:t>
            </a:r>
          </a:p>
        </p:txBody>
      </p:sp>
      <p:sp>
        <p:nvSpPr>
          <p:cNvPr id="521" name="Line"/>
          <p:cNvSpPr/>
          <p:nvPr/>
        </p:nvSpPr>
        <p:spPr>
          <a:xfrm flipH="1">
            <a:off x="6342073" y="7874000"/>
            <a:ext cx="4653951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22" name="Line"/>
          <p:cNvSpPr/>
          <p:nvPr/>
        </p:nvSpPr>
        <p:spPr>
          <a:xfrm>
            <a:off x="13764623" y="7874000"/>
            <a:ext cx="5266539" cy="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实践：完成 Contains Duplicate III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1742" defTabSz="800735">
              <a:defRPr sz="1086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实践：完成 Contains Duplicate III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实践：修改整型溢出的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实践：修改整型溢出的问题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529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实践：使用map解决350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实践：使用map解决350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