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1.jpe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2.jpeg"/><Relationship Id="rId11" Type="http://schemas.openxmlformats.org/officeDocument/2006/relationships/image" Target="../media/image1.gif"/><Relationship Id="rId12" Type="http://schemas.openxmlformats.org/officeDocument/2006/relationships/image" Target="../media/image7.png"/><Relationship Id="rId13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7.png"/><Relationship Id="rId6" Type="http://schemas.openxmlformats.org/officeDocument/2006/relationships/image" Target="../media/image4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7.png"/><Relationship Id="rId6" Type="http://schemas.openxmlformats.org/officeDocument/2006/relationships/image" Target="../media/image4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gif"/><Relationship Id="rId4" Type="http://schemas.openxmlformats.org/officeDocument/2006/relationships/image" Target="../media/image1.t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268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278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279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281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28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84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285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288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0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1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2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3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7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298" name="cur"/>
          <p:cNvSpPr txBox="1"/>
          <p:nvPr/>
        </p:nvSpPr>
        <p:spPr>
          <a:xfrm>
            <a:off x="3558702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299" name="Line"/>
          <p:cNvSpPr/>
          <p:nvPr/>
        </p:nvSpPr>
        <p:spPr>
          <a:xfrm>
            <a:off x="4953221" y="5609665"/>
            <a:ext cx="3219948" cy="134226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02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300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03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304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307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8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9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0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1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2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6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317" name="cur"/>
          <p:cNvSpPr txBox="1"/>
          <p:nvPr/>
        </p:nvSpPr>
        <p:spPr>
          <a:xfrm>
            <a:off x="3558702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318" name="Line"/>
          <p:cNvSpPr/>
          <p:nvPr/>
        </p:nvSpPr>
        <p:spPr>
          <a:xfrm>
            <a:off x="4953221" y="5609665"/>
            <a:ext cx="3219948" cy="134226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" name="next"/>
          <p:cNvSpPr txBox="1"/>
          <p:nvPr/>
        </p:nvSpPr>
        <p:spPr>
          <a:xfrm>
            <a:off x="6907325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320" name="Line"/>
          <p:cNvSpPr/>
          <p:nvPr/>
        </p:nvSpPr>
        <p:spPr>
          <a:xfrm>
            <a:off x="8301845" y="5609665"/>
            <a:ext cx="3624561" cy="1314993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1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322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325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6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7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8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9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0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1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4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335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336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39" name="Group"/>
          <p:cNvGrpSpPr/>
          <p:nvPr/>
        </p:nvGrpSpPr>
        <p:grpSpPr>
          <a:xfrm>
            <a:off x="6911502" y="4619065"/>
            <a:ext cx="2789040" cy="2395070"/>
            <a:chOff x="0" y="0"/>
            <a:chExt cx="2789039" cy="2395068"/>
          </a:xfrm>
        </p:grpSpPr>
        <p:sp>
          <p:nvSpPr>
            <p:cNvPr id="337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33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0260125" y="4619065"/>
            <a:ext cx="2789040" cy="2395070"/>
            <a:chOff x="0" y="0"/>
            <a:chExt cx="2789039" cy="2395068"/>
          </a:xfrm>
        </p:grpSpPr>
        <p:sp>
          <p:nvSpPr>
            <p:cNvPr id="340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43" name="需要一个指向前一个元素的指针"/>
          <p:cNvSpPr txBox="1"/>
          <p:nvPr/>
        </p:nvSpPr>
        <p:spPr>
          <a:xfrm>
            <a:off x="1240645" y="1137919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需要一个指向前一个元素的指针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346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8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9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0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1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359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357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35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360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36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63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-121648" y="4695265"/>
            <a:ext cx="2789040" cy="2395070"/>
            <a:chOff x="0" y="0"/>
            <a:chExt cx="2789039" cy="2395068"/>
          </a:xfrm>
        </p:grpSpPr>
        <p:sp>
          <p:nvSpPr>
            <p:cNvPr id="364" name="pr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</a:t>
              </a:r>
            </a:p>
          </p:txBody>
        </p:sp>
        <p:sp>
          <p:nvSpPr>
            <p:cNvPr id="365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369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0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2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3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4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5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379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382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38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85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-121648" y="4695265"/>
            <a:ext cx="2789040" cy="2395070"/>
            <a:chOff x="0" y="0"/>
            <a:chExt cx="2789039" cy="2395068"/>
          </a:xfrm>
        </p:grpSpPr>
        <p:sp>
          <p:nvSpPr>
            <p:cNvPr id="386" name="pr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</a:t>
              </a:r>
            </a:p>
          </p:txBody>
        </p:sp>
        <p:sp>
          <p:nvSpPr>
            <p:cNvPr id="38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89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392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3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4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5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6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7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8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402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40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405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40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08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09" name="pre"/>
          <p:cNvSpPr txBox="1"/>
          <p:nvPr/>
        </p:nvSpPr>
        <p:spPr>
          <a:xfrm>
            <a:off x="-121648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410" name="Line"/>
          <p:cNvSpPr/>
          <p:nvPr/>
        </p:nvSpPr>
        <p:spPr>
          <a:xfrm>
            <a:off x="1272872" y="5609665"/>
            <a:ext cx="3586163" cy="1337795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414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5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6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7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8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9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24" name="cur"/>
          <p:cNvSpPr txBox="1"/>
          <p:nvPr/>
        </p:nvSpPr>
        <p:spPr>
          <a:xfrm>
            <a:off x="3558702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425" name="Line"/>
          <p:cNvSpPr/>
          <p:nvPr/>
        </p:nvSpPr>
        <p:spPr>
          <a:xfrm>
            <a:off x="4953221" y="5609665"/>
            <a:ext cx="3232647" cy="1363464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28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426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42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29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30" name="pre"/>
          <p:cNvSpPr txBox="1"/>
          <p:nvPr/>
        </p:nvSpPr>
        <p:spPr>
          <a:xfrm>
            <a:off x="-121648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431" name="Line"/>
          <p:cNvSpPr/>
          <p:nvPr/>
        </p:nvSpPr>
        <p:spPr>
          <a:xfrm>
            <a:off x="1272872" y="5609665"/>
            <a:ext cx="3586163" cy="1337795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435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7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9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0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4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45" name="cur"/>
          <p:cNvSpPr txBox="1"/>
          <p:nvPr/>
        </p:nvSpPr>
        <p:spPr>
          <a:xfrm>
            <a:off x="3558702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446" name="Line"/>
          <p:cNvSpPr/>
          <p:nvPr/>
        </p:nvSpPr>
        <p:spPr>
          <a:xfrm>
            <a:off x="4953221" y="5609665"/>
            <a:ext cx="3232647" cy="1363464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" name="next"/>
          <p:cNvSpPr txBox="1"/>
          <p:nvPr/>
        </p:nvSpPr>
        <p:spPr>
          <a:xfrm>
            <a:off x="6907325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48" name="Line"/>
          <p:cNvSpPr/>
          <p:nvPr/>
        </p:nvSpPr>
        <p:spPr>
          <a:xfrm>
            <a:off x="8301845" y="5609665"/>
            <a:ext cx="3590132" cy="1333215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50" name="pre"/>
          <p:cNvSpPr txBox="1"/>
          <p:nvPr/>
        </p:nvSpPr>
        <p:spPr>
          <a:xfrm>
            <a:off x="-121648" y="46952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451" name="Line"/>
          <p:cNvSpPr/>
          <p:nvPr/>
        </p:nvSpPr>
        <p:spPr>
          <a:xfrm>
            <a:off x="1272872" y="5609665"/>
            <a:ext cx="3586163" cy="1337795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455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6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7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0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2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65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66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69" name="Group"/>
          <p:cNvGrpSpPr/>
          <p:nvPr/>
        </p:nvGrpSpPr>
        <p:grpSpPr>
          <a:xfrm>
            <a:off x="6907325" y="4619065"/>
            <a:ext cx="2789040" cy="2395070"/>
            <a:chOff x="0" y="0"/>
            <a:chExt cx="2789039" cy="2395068"/>
          </a:xfrm>
        </p:grpSpPr>
        <p:sp>
          <p:nvSpPr>
            <p:cNvPr id="467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46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10365902" y="4619065"/>
            <a:ext cx="2789040" cy="2395070"/>
            <a:chOff x="0" y="0"/>
            <a:chExt cx="2789039" cy="2395068"/>
          </a:xfrm>
        </p:grpSpPr>
        <p:sp>
          <p:nvSpPr>
            <p:cNvPr id="470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47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3558702" y="4619065"/>
            <a:ext cx="2789040" cy="2395070"/>
            <a:chOff x="0" y="0"/>
            <a:chExt cx="2789039" cy="2395068"/>
          </a:xfrm>
        </p:grpSpPr>
        <p:sp>
          <p:nvSpPr>
            <p:cNvPr id="473" name="pr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</a:t>
              </a:r>
            </a:p>
          </p:txBody>
        </p:sp>
        <p:sp>
          <p:nvSpPr>
            <p:cNvPr id="47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在链表中穿针引线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在链表中穿针引线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478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9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0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1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2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3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5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87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88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91" name="Group"/>
          <p:cNvGrpSpPr/>
          <p:nvPr/>
        </p:nvGrpSpPr>
        <p:grpSpPr>
          <a:xfrm>
            <a:off x="6907325" y="4619065"/>
            <a:ext cx="2789040" cy="2395070"/>
            <a:chOff x="0" y="0"/>
            <a:chExt cx="2789039" cy="2395068"/>
          </a:xfrm>
        </p:grpSpPr>
        <p:sp>
          <p:nvSpPr>
            <p:cNvPr id="489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49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494" name="Group"/>
          <p:cNvGrpSpPr/>
          <p:nvPr/>
        </p:nvGrpSpPr>
        <p:grpSpPr>
          <a:xfrm>
            <a:off x="10365902" y="4619065"/>
            <a:ext cx="2789040" cy="2395070"/>
            <a:chOff x="0" y="0"/>
            <a:chExt cx="2789039" cy="2395068"/>
          </a:xfrm>
        </p:grpSpPr>
        <p:sp>
          <p:nvSpPr>
            <p:cNvPr id="492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49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3558702" y="4619065"/>
            <a:ext cx="2789040" cy="2395070"/>
            <a:chOff x="0" y="0"/>
            <a:chExt cx="2789039" cy="2395068"/>
          </a:xfrm>
        </p:grpSpPr>
        <p:sp>
          <p:nvSpPr>
            <p:cNvPr id="495" name="pr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</a:t>
              </a:r>
            </a:p>
          </p:txBody>
        </p:sp>
        <p:sp>
          <p:nvSpPr>
            <p:cNvPr id="49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98" name="Line"/>
          <p:cNvSpPr/>
          <p:nvPr/>
        </p:nvSpPr>
        <p:spPr>
          <a:xfrm>
            <a:off x="5893021" y="8004733"/>
            <a:ext cx="1625772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501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2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3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4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5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7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10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11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14" name="Group"/>
          <p:cNvGrpSpPr/>
          <p:nvPr/>
        </p:nvGrpSpPr>
        <p:grpSpPr>
          <a:xfrm>
            <a:off x="6907325" y="4619065"/>
            <a:ext cx="2789040" cy="2395070"/>
            <a:chOff x="0" y="0"/>
            <a:chExt cx="2789039" cy="2395068"/>
          </a:xfrm>
        </p:grpSpPr>
        <p:sp>
          <p:nvSpPr>
            <p:cNvPr id="512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51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0365902" y="4619065"/>
            <a:ext cx="2789040" cy="2395070"/>
            <a:chOff x="0" y="0"/>
            <a:chExt cx="2789039" cy="2395068"/>
          </a:xfrm>
        </p:grpSpPr>
        <p:sp>
          <p:nvSpPr>
            <p:cNvPr id="515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51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18" name="pre"/>
          <p:cNvSpPr txBox="1"/>
          <p:nvPr/>
        </p:nvSpPr>
        <p:spPr>
          <a:xfrm>
            <a:off x="3558702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519" name="Line"/>
          <p:cNvSpPr/>
          <p:nvPr/>
        </p:nvSpPr>
        <p:spPr>
          <a:xfrm>
            <a:off x="4953221" y="5533465"/>
            <a:ext cx="3189785" cy="1421139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Line"/>
          <p:cNvSpPr/>
          <p:nvPr/>
        </p:nvSpPr>
        <p:spPr>
          <a:xfrm>
            <a:off x="5893021" y="8004733"/>
            <a:ext cx="1625772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523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4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5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6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7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8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9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32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33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" name="cur"/>
          <p:cNvSpPr txBox="1"/>
          <p:nvPr/>
        </p:nvSpPr>
        <p:spPr>
          <a:xfrm>
            <a:off x="6907325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535" name="Line"/>
          <p:cNvSpPr/>
          <p:nvPr/>
        </p:nvSpPr>
        <p:spPr>
          <a:xfrm>
            <a:off x="8301845" y="5533465"/>
            <a:ext cx="3106540" cy="1389182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38" name="Group"/>
          <p:cNvGrpSpPr/>
          <p:nvPr/>
        </p:nvGrpSpPr>
        <p:grpSpPr>
          <a:xfrm>
            <a:off x="10365902" y="4619065"/>
            <a:ext cx="2789040" cy="2395070"/>
            <a:chOff x="0" y="0"/>
            <a:chExt cx="2789039" cy="2395068"/>
          </a:xfrm>
        </p:grpSpPr>
        <p:sp>
          <p:nvSpPr>
            <p:cNvPr id="536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53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39" name="pre"/>
          <p:cNvSpPr txBox="1"/>
          <p:nvPr/>
        </p:nvSpPr>
        <p:spPr>
          <a:xfrm>
            <a:off x="3558702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540" name="Line"/>
          <p:cNvSpPr/>
          <p:nvPr/>
        </p:nvSpPr>
        <p:spPr>
          <a:xfrm>
            <a:off x="4953221" y="5533465"/>
            <a:ext cx="3189785" cy="1421139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1" name="Line"/>
          <p:cNvSpPr/>
          <p:nvPr/>
        </p:nvSpPr>
        <p:spPr>
          <a:xfrm>
            <a:off x="5893021" y="8004733"/>
            <a:ext cx="1625772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544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5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6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7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8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9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0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53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54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5" name="cur"/>
          <p:cNvSpPr txBox="1"/>
          <p:nvPr/>
        </p:nvSpPr>
        <p:spPr>
          <a:xfrm>
            <a:off x="6907325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</a:t>
            </a:r>
          </a:p>
        </p:txBody>
      </p:sp>
      <p:sp>
        <p:nvSpPr>
          <p:cNvPr id="556" name="Line"/>
          <p:cNvSpPr/>
          <p:nvPr/>
        </p:nvSpPr>
        <p:spPr>
          <a:xfrm>
            <a:off x="8301845" y="5533465"/>
            <a:ext cx="3106540" cy="1389182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7" name="next"/>
          <p:cNvSpPr txBox="1"/>
          <p:nvPr/>
        </p:nvSpPr>
        <p:spPr>
          <a:xfrm>
            <a:off x="10365902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558" name="Line"/>
          <p:cNvSpPr/>
          <p:nvPr/>
        </p:nvSpPr>
        <p:spPr>
          <a:xfrm>
            <a:off x="11760421" y="5533466"/>
            <a:ext cx="3729833" cy="1389283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9" name="pre"/>
          <p:cNvSpPr txBox="1"/>
          <p:nvPr/>
        </p:nvSpPr>
        <p:spPr>
          <a:xfrm>
            <a:off x="3558702" y="4619065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</a:t>
            </a:r>
          </a:p>
        </p:txBody>
      </p:sp>
      <p:sp>
        <p:nvSpPr>
          <p:cNvPr id="560" name="Line"/>
          <p:cNvSpPr/>
          <p:nvPr/>
        </p:nvSpPr>
        <p:spPr>
          <a:xfrm>
            <a:off x="4953221" y="5533465"/>
            <a:ext cx="3189785" cy="1421139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1" name="Line"/>
          <p:cNvSpPr/>
          <p:nvPr/>
        </p:nvSpPr>
        <p:spPr>
          <a:xfrm>
            <a:off x="5893021" y="8004733"/>
            <a:ext cx="1625772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564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5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6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7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8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9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0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73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574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Line"/>
          <p:cNvSpPr/>
          <p:nvPr/>
        </p:nvSpPr>
        <p:spPr>
          <a:xfrm>
            <a:off x="5893021" y="8004733"/>
            <a:ext cx="1625772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78" name="Group"/>
          <p:cNvGrpSpPr/>
          <p:nvPr/>
        </p:nvGrpSpPr>
        <p:grpSpPr>
          <a:xfrm>
            <a:off x="10310925" y="4593665"/>
            <a:ext cx="2789040" cy="2395070"/>
            <a:chOff x="0" y="0"/>
            <a:chExt cx="2789039" cy="2395068"/>
          </a:xfrm>
        </p:grpSpPr>
        <p:sp>
          <p:nvSpPr>
            <p:cNvPr id="576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57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14008884" y="4593665"/>
            <a:ext cx="2789040" cy="2395070"/>
            <a:chOff x="0" y="0"/>
            <a:chExt cx="2789039" cy="2395068"/>
          </a:xfrm>
        </p:grpSpPr>
        <p:sp>
          <p:nvSpPr>
            <p:cNvPr id="579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58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6907325" y="4593665"/>
            <a:ext cx="2789040" cy="2395070"/>
            <a:chOff x="0" y="0"/>
            <a:chExt cx="2789039" cy="2395068"/>
          </a:xfrm>
        </p:grpSpPr>
        <p:sp>
          <p:nvSpPr>
            <p:cNvPr id="582" name="pr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</a:t>
              </a:r>
            </a:p>
          </p:txBody>
        </p:sp>
        <p:sp>
          <p:nvSpPr>
            <p:cNvPr id="58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实践：解决20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92. Reverse Linked List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92. Reverse Linked List II</a:t>
            </a:r>
          </a:p>
        </p:txBody>
      </p:sp>
      <p:sp>
        <p:nvSpPr>
          <p:cNvPr id="589" name="反转一个链表从m到n的元素。…"/>
          <p:cNvSpPr txBox="1"/>
          <p:nvPr/>
        </p:nvSpPr>
        <p:spPr>
          <a:xfrm>
            <a:off x="1344067" y="4519554"/>
            <a:ext cx="216958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反转一个链表从m到n的元素。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如对于链表 1-&gt;2-&gt;3-&gt;4-&gt;5-&gt;NULL, m = 2 , n = 4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则返回链表 1-&gt;4-&gt;3-&gt;2-&gt;5-&gt;NULL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m和n超过链表范围怎么办？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m &gt; n 怎么办？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测试你的链表程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测试你的链表程序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实践：写根据数组创建链表和打印链表两个函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55447" defTabSz="561340">
              <a:defRPr sz="761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实践：写根据数组创建链表和打印链表两个函数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83. Remove Duplicates from Sort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9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83. Remove Duplicates from Sorted List</a:t>
            </a:r>
          </a:p>
        </p:txBody>
      </p:sp>
      <p:sp>
        <p:nvSpPr>
          <p:cNvPr id="596" name="给出一个有序链表，删除其中所有重复元素，使得每个元素只保留一次。…"/>
          <p:cNvSpPr txBox="1"/>
          <p:nvPr/>
        </p:nvSpPr>
        <p:spPr>
          <a:xfrm>
            <a:off x="1344067" y="488950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给出一个有序链表，删除其中所有重复元素，使得每个元素只保留一次。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1-&gt;1-&gt;2，返回1-&gt;2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1-&gt;1-&gt;2-&gt;3-&gt;3，返回1-&gt;2-&gt;3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pic>
        <p:nvPicPr>
          <p:cNvPr id="12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118" y="6894454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271" y="4129027"/>
            <a:ext cx="4926128" cy="185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94743" y="6022284"/>
            <a:ext cx="5709218" cy="313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4854" y="9027266"/>
            <a:ext cx="7547138" cy="1622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445882" y="4397991"/>
            <a:ext cx="454140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32322" y="44005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660613" y="9049331"/>
            <a:ext cx="8089638" cy="1736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928681" y="3741291"/>
            <a:ext cx="2626619" cy="2626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jpeg" descr="pasted-image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1269" y="8573764"/>
            <a:ext cx="5525223" cy="268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gif" descr="pasted-image.gi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301345" y="6973420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71484" y="11495884"/>
            <a:ext cx="4004792" cy="1481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jpeg" descr="pasted-image.jpe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76632" y="11404610"/>
            <a:ext cx="3730513" cy="1663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86. Partition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86. Partition List</a:t>
            </a:r>
          </a:p>
        </p:txBody>
      </p:sp>
      <p:sp>
        <p:nvSpPr>
          <p:cNvPr id="599" name="给出一个链表以及一个数x，将链表重新整理，使得小于x的元素在前；大于等于x的元素在后。…"/>
          <p:cNvSpPr txBox="1"/>
          <p:nvPr/>
        </p:nvSpPr>
        <p:spPr>
          <a:xfrm>
            <a:off x="1344067" y="488950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给出一个链表以及一个数x，将链表重新整理，使得小于x的元素在前；大于等于x的元素在后。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1-&gt;4-&gt;3-&gt;2-&gt;5-&gt;2，x=3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返回 1-&gt;2-&gt;2-&gt;4-&gt;3-&gt;5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328. Odd Even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328. Odd Even Linked List</a:t>
            </a:r>
          </a:p>
        </p:txBody>
      </p:sp>
      <p:sp>
        <p:nvSpPr>
          <p:cNvPr id="602" name="给出一个链表，将链表重新整理，使得所有索引为奇数的节点排在索引为偶数的节点前面。…"/>
          <p:cNvSpPr txBox="1"/>
          <p:nvPr/>
        </p:nvSpPr>
        <p:spPr>
          <a:xfrm>
            <a:off x="1022200" y="3822700"/>
            <a:ext cx="22339599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给出一个链表，将链表重新整理，使得所有索引为奇数的节点排在索引为偶数的节点前面。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1-&gt;2-&gt;3-&gt;4-&gt;5-&gt;NULL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 1-&gt;3-&gt;5-&gt;2-&gt;4-&gt;NULL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第一个节点的索引为1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奇数索引的节点和偶数索引的节点在重新整理后要保持相对顺序。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2. Add Two Numbe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Add Two Numbers</a:t>
            </a:r>
          </a:p>
        </p:txBody>
      </p:sp>
      <p:sp>
        <p:nvSpPr>
          <p:cNvPr id="605" name="给出两个非空链表，表示两个非负整数。其中每一个整数的各位数字以逆序存储，返回这两个整数相加所代表的链表。…"/>
          <p:cNvSpPr txBox="1"/>
          <p:nvPr/>
        </p:nvSpPr>
        <p:spPr>
          <a:xfrm>
            <a:off x="1344067" y="620121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给出两个非空链表，表示两个非负整数。其中每一个整数的各位数字以逆序存储，返回这两个整数相加所代表的链表。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342 + 465 = 807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则给出 2-&gt;4-&gt;3 和 5-&gt;6-&gt;4，返回7-&gt;0-&gt;8</a:t>
            </a:r>
          </a:p>
        </p:txBody>
      </p:sp>
      <p:pic>
        <p:nvPicPr>
          <p:cNvPr id="60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020" y="3625276"/>
            <a:ext cx="4232559" cy="155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6631" y="3780143"/>
            <a:ext cx="5322704" cy="112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1201" y="3874124"/>
            <a:ext cx="5054278" cy="1053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935629" y="3625276"/>
            <a:ext cx="3520125" cy="1302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927345" y="3417111"/>
            <a:ext cx="3496418" cy="196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2. Add Two Numbe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Add Two Numbers</a:t>
            </a:r>
          </a:p>
        </p:txBody>
      </p:sp>
      <p:sp>
        <p:nvSpPr>
          <p:cNvPr id="613" name="给出两个非空链表，表示两个非负整数。其中每一个整数的各位数字以逆序存储，返回这两个整数相加所代表的链表。…"/>
          <p:cNvSpPr txBox="1"/>
          <p:nvPr/>
        </p:nvSpPr>
        <p:spPr>
          <a:xfrm>
            <a:off x="1344067" y="620121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给出两个非空链表，表示两个非负整数。其中每一个整数的各位数字以逆序存储，返回这两个整数相加所代表的链表。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数字中是否有前置的0。（除0以外，没有前置0）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负数？</a:t>
            </a:r>
          </a:p>
        </p:txBody>
      </p:sp>
      <p:pic>
        <p:nvPicPr>
          <p:cNvPr id="61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020" y="3625276"/>
            <a:ext cx="4232559" cy="155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6631" y="3780143"/>
            <a:ext cx="5322704" cy="112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1201" y="3874124"/>
            <a:ext cx="5054278" cy="1053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935629" y="3625276"/>
            <a:ext cx="3520125" cy="1302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927345" y="3417111"/>
            <a:ext cx="3496418" cy="196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445. Add Two Numbers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445. Add Two Numbers II</a:t>
            </a:r>
          </a:p>
        </p:txBody>
      </p:sp>
      <p:sp>
        <p:nvSpPr>
          <p:cNvPr id="621" name="给出两个非空链表，表示两个非负整数。其中每一个整数的各位数字以顺序存储，返回这两个整数相加所代表的链表。…"/>
          <p:cNvSpPr txBox="1"/>
          <p:nvPr/>
        </p:nvSpPr>
        <p:spPr>
          <a:xfrm>
            <a:off x="1344067" y="620121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给出两个非空链表，表示两个非负整数。其中每一个整数的各位数字以顺序存储，返回这两个整数相加所代表的链表。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342 + 465 = 807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则给出 3-&gt;4-&gt;2 和 4-&gt;6-&gt;5，返回8-&gt;0-&gt;7</a:t>
            </a:r>
          </a:p>
        </p:txBody>
      </p:sp>
      <p:pic>
        <p:nvPicPr>
          <p:cNvPr id="62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31" y="3827134"/>
            <a:ext cx="5322704" cy="112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pasted-image.gif" descr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2401" y="3921115"/>
            <a:ext cx="5054278" cy="1053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445. Add Two Numbers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445. Add Two Numbers II</a:t>
            </a:r>
          </a:p>
        </p:txBody>
      </p:sp>
      <p:sp>
        <p:nvSpPr>
          <p:cNvPr id="626" name="给出两个非空链表，表示两个非负整数。其中每一个整数的各位数字以顺序存储，返回这两个整数相加所代表的链表。…"/>
          <p:cNvSpPr txBox="1"/>
          <p:nvPr/>
        </p:nvSpPr>
        <p:spPr>
          <a:xfrm>
            <a:off x="1344067" y="620121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给出两个非空链表，表示两个非负整数。其中每一个整数的各位数字以顺序存储，返回这两个整数相加所代表的链表。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如果不允许修改输入的链表呢？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使用辅助数据结构</a:t>
            </a:r>
          </a:p>
        </p:txBody>
      </p:sp>
      <p:pic>
        <p:nvPicPr>
          <p:cNvPr id="6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31" y="3827134"/>
            <a:ext cx="5322704" cy="112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pasted-image.gif" descr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2401" y="3921115"/>
            <a:ext cx="5054278" cy="1053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设立链表的虚拟头结点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设立链表的虚拟头结点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633" name="在链表中删除值为val的所有节点…"/>
          <p:cNvSpPr txBox="1"/>
          <p:nvPr/>
        </p:nvSpPr>
        <p:spPr>
          <a:xfrm>
            <a:off x="1344067" y="5689599"/>
            <a:ext cx="21695867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在链表中删除值为val的所有节点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1-&gt;2-&gt;6-&gt;3-&gt;4-&gt;5-&gt;6-&gt;NULL，要求删除值为6的节点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 1-&gt;2-&gt;3-&gt;4-&gt;5-&gt;NULL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636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637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8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9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0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1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2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3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4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7099521" y="4441265"/>
            <a:ext cx="2789040" cy="2395070"/>
            <a:chOff x="0" y="0"/>
            <a:chExt cx="2789039" cy="2395068"/>
          </a:xfrm>
        </p:grpSpPr>
        <p:sp>
          <p:nvSpPr>
            <p:cNvPr id="645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64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8487816" y="9062298"/>
            <a:ext cx="7408368" cy="2891866"/>
            <a:chOff x="0" y="0"/>
            <a:chExt cx="7408366" cy="2891865"/>
          </a:xfrm>
        </p:grpSpPr>
        <p:sp>
          <p:nvSpPr>
            <p:cNvPr id="648" name="delNode = cur-&gt;next"/>
            <p:cNvSpPr txBox="1"/>
            <p:nvPr/>
          </p:nvSpPr>
          <p:spPr>
            <a:xfrm>
              <a:off x="0" y="1875865"/>
              <a:ext cx="7408367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delNode = cur-&gt;next</a:t>
              </a:r>
            </a:p>
          </p:txBody>
        </p:sp>
        <p:sp>
          <p:nvSpPr>
            <p:cNvPr id="649" name="Line"/>
            <p:cNvSpPr/>
            <p:nvPr/>
          </p:nvSpPr>
          <p:spPr>
            <a:xfrm flipV="1">
              <a:off x="3464800" y="-1"/>
              <a:ext cx="1" cy="170356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7" grpId="1"/>
      <p:bldP build="whole" bldLvl="1" animBg="1" rev="0" advAuto="0" spid="650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653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654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5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6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8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7099521" y="4441265"/>
            <a:ext cx="2789040" cy="2395070"/>
            <a:chOff x="0" y="0"/>
            <a:chExt cx="2789039" cy="2395068"/>
          </a:xfrm>
        </p:grpSpPr>
        <p:sp>
          <p:nvSpPr>
            <p:cNvPr id="659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66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666" name="Group"/>
          <p:cNvGrpSpPr/>
          <p:nvPr/>
        </p:nvGrpSpPr>
        <p:grpSpPr>
          <a:xfrm>
            <a:off x="8487816" y="6858000"/>
            <a:ext cx="7408368" cy="5096165"/>
            <a:chOff x="0" y="0"/>
            <a:chExt cx="7408366" cy="5096164"/>
          </a:xfrm>
        </p:grpSpPr>
        <p:sp>
          <p:nvSpPr>
            <p:cNvPr id="662" name="3"/>
            <p:cNvSpPr/>
            <p:nvPr/>
          </p:nvSpPr>
          <p:spPr>
            <a:xfrm>
              <a:off x="2448800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63" name="Line"/>
            <p:cNvSpPr/>
            <p:nvPr/>
          </p:nvSpPr>
          <p:spPr>
            <a:xfrm>
              <a:off x="4114589" y="1015105"/>
              <a:ext cx="2049047" cy="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64" name="delNode = cur-&gt;next"/>
            <p:cNvSpPr txBox="1"/>
            <p:nvPr/>
          </p:nvSpPr>
          <p:spPr>
            <a:xfrm>
              <a:off x="0" y="4080164"/>
              <a:ext cx="7408367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delNode = cur-&gt;next</a:t>
              </a:r>
            </a:p>
          </p:txBody>
        </p:sp>
        <p:sp>
          <p:nvSpPr>
            <p:cNvPr id="665" name="Line"/>
            <p:cNvSpPr/>
            <p:nvPr/>
          </p:nvSpPr>
          <p:spPr>
            <a:xfrm flipV="1">
              <a:off x="3464800" y="2204298"/>
              <a:ext cx="1" cy="170356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669" name="Group"/>
          <p:cNvGrpSpPr/>
          <p:nvPr/>
        </p:nvGrpSpPr>
        <p:grpSpPr>
          <a:xfrm>
            <a:off x="9149291" y="5201017"/>
            <a:ext cx="5874713" cy="2805275"/>
            <a:chOff x="0" y="0"/>
            <a:chExt cx="5874711" cy="2805274"/>
          </a:xfrm>
        </p:grpSpPr>
        <p:sp>
          <p:nvSpPr>
            <p:cNvPr id="667" name="Line"/>
            <p:cNvSpPr/>
            <p:nvPr/>
          </p:nvSpPr>
          <p:spPr>
            <a:xfrm>
              <a:off x="5283355" y="1399843"/>
              <a:ext cx="591357" cy="619733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71" name="Connection Line"/>
            <p:cNvSpPr/>
            <p:nvPr/>
          </p:nvSpPr>
          <p:spPr>
            <a:xfrm>
              <a:off x="0" y="0"/>
              <a:ext cx="5363304" cy="280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10" fill="norm" stroke="1" extrusionOk="0">
                  <a:moveTo>
                    <a:pt x="0" y="16510"/>
                  </a:moveTo>
                  <a:cubicBezTo>
                    <a:pt x="4738" y="-2487"/>
                    <a:pt x="11938" y="-5090"/>
                    <a:pt x="21600" y="8700"/>
                  </a:cubicBezTo>
                </a:path>
              </a:pathLst>
            </a:custGeom>
            <a:noFill/>
            <a:ln w="1270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670" name="cur-&gt;next = delNode-&gt;next"/>
          <p:cNvSpPr txBox="1"/>
          <p:nvPr/>
        </p:nvSpPr>
        <p:spPr>
          <a:xfrm>
            <a:off x="13550855" y="4221162"/>
            <a:ext cx="94511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cur-&gt;next = delNode-&gt;next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139" name="反转一个链表"/>
          <p:cNvSpPr txBox="1"/>
          <p:nvPr/>
        </p:nvSpPr>
        <p:spPr>
          <a:xfrm>
            <a:off x="1778000" y="403859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反转一个链表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1092421" y="6324600"/>
            <a:ext cx="22199158" cy="2286000"/>
            <a:chOff x="0" y="0"/>
            <a:chExt cx="22199156" cy="2286000"/>
          </a:xfrm>
        </p:grpSpPr>
        <p:sp>
          <p:nvSpPr>
            <p:cNvPr id="140" name="1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1" name="2"/>
            <p:cNvSpPr/>
            <p:nvPr/>
          </p:nvSpPr>
          <p:spPr>
            <a:xfrm>
              <a:off x="3882023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2" name="3"/>
            <p:cNvSpPr/>
            <p:nvPr/>
          </p:nvSpPr>
          <p:spPr>
            <a:xfrm>
              <a:off x="7764047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" name="4"/>
            <p:cNvSpPr/>
            <p:nvPr/>
          </p:nvSpPr>
          <p:spPr>
            <a:xfrm>
              <a:off x="11646070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4" name="5"/>
            <p:cNvSpPr/>
            <p:nvPr/>
          </p:nvSpPr>
          <p:spPr>
            <a:xfrm>
              <a:off x="15528094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5" name="Line"/>
            <p:cNvSpPr/>
            <p:nvPr/>
          </p:nvSpPr>
          <p:spPr>
            <a:xfrm>
              <a:off x="18796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57912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97028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136144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75260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" name="NULL"/>
            <p:cNvSpPr txBox="1"/>
            <p:nvPr/>
          </p:nvSpPr>
          <p:spPr>
            <a:xfrm>
              <a:off x="19410117" y="634999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1092421" y="9525000"/>
            <a:ext cx="22199158" cy="2286000"/>
            <a:chOff x="0" y="0"/>
            <a:chExt cx="22199156" cy="2286000"/>
          </a:xfrm>
        </p:grpSpPr>
        <p:sp>
          <p:nvSpPr>
            <p:cNvPr id="152" name="5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3" name="4"/>
            <p:cNvSpPr/>
            <p:nvPr/>
          </p:nvSpPr>
          <p:spPr>
            <a:xfrm>
              <a:off x="3882023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" name="3"/>
            <p:cNvSpPr/>
            <p:nvPr/>
          </p:nvSpPr>
          <p:spPr>
            <a:xfrm>
              <a:off x="7764047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5" name="2"/>
            <p:cNvSpPr/>
            <p:nvPr/>
          </p:nvSpPr>
          <p:spPr>
            <a:xfrm>
              <a:off x="11646070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6" name="1"/>
            <p:cNvSpPr/>
            <p:nvPr/>
          </p:nvSpPr>
          <p:spPr>
            <a:xfrm>
              <a:off x="15528094" y="0"/>
              <a:ext cx="2286001" cy="2286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7" name="Line"/>
            <p:cNvSpPr/>
            <p:nvPr/>
          </p:nvSpPr>
          <p:spPr>
            <a:xfrm>
              <a:off x="18796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7912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97028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136144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17526000" y="1143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2" name="NULL"/>
            <p:cNvSpPr txBox="1"/>
            <p:nvPr/>
          </p:nvSpPr>
          <p:spPr>
            <a:xfrm>
              <a:off x="19410117" y="634999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NULL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51" grpId="2"/>
      <p:bldP build="whole" bldLvl="1" animBg="1" rev="0" advAuto="0" spid="1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674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675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6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7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8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9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682" name="Group"/>
          <p:cNvGrpSpPr/>
          <p:nvPr/>
        </p:nvGrpSpPr>
        <p:grpSpPr>
          <a:xfrm>
            <a:off x="7099521" y="4441265"/>
            <a:ext cx="2789040" cy="2395070"/>
            <a:chOff x="0" y="0"/>
            <a:chExt cx="2789039" cy="2395068"/>
          </a:xfrm>
        </p:grpSpPr>
        <p:sp>
          <p:nvSpPr>
            <p:cNvPr id="680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68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83" name="Line"/>
          <p:cNvSpPr/>
          <p:nvPr/>
        </p:nvSpPr>
        <p:spPr>
          <a:xfrm>
            <a:off x="9345985" y="7874000"/>
            <a:ext cx="5215609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4" name="该逻辑对删除最后一个元素依然适用"/>
          <p:cNvSpPr txBox="1"/>
          <p:nvPr/>
        </p:nvSpPr>
        <p:spPr>
          <a:xfrm>
            <a:off x="5783312" y="11053762"/>
            <a:ext cx="128173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该逻辑对删除最后一个元素依然适用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687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8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9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90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1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2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3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7099521" y="4441265"/>
            <a:ext cx="2789040" cy="2395070"/>
            <a:chOff x="0" y="0"/>
            <a:chExt cx="2789039" cy="2395068"/>
          </a:xfrm>
        </p:grpSpPr>
        <p:sp>
          <p:nvSpPr>
            <p:cNvPr id="694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695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97" name="该逻辑对删除第一个元素不适用"/>
          <p:cNvSpPr txBox="1"/>
          <p:nvPr/>
        </p:nvSpPr>
        <p:spPr>
          <a:xfrm>
            <a:off x="5543930" y="11231562"/>
            <a:ext cx="128173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该逻辑对删除第一个元素不适用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实践：不使用虚拟头结点解决20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4027" defTabSz="808990">
              <a:defRPr sz="1097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实践：不使用虚拟头结点解决203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203. Remove Linked Lis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203. Remove Linked List Elements</a:t>
            </a:r>
          </a:p>
        </p:txBody>
      </p:sp>
      <p:sp>
        <p:nvSpPr>
          <p:cNvPr id="702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3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4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5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6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7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8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711" name="Group"/>
          <p:cNvGrpSpPr/>
          <p:nvPr/>
        </p:nvGrpSpPr>
        <p:grpSpPr>
          <a:xfrm>
            <a:off x="3262425" y="4492065"/>
            <a:ext cx="2789040" cy="2395070"/>
            <a:chOff x="0" y="0"/>
            <a:chExt cx="2789039" cy="2395068"/>
          </a:xfrm>
        </p:grpSpPr>
        <p:sp>
          <p:nvSpPr>
            <p:cNvPr id="709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71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12" name="最终返回dummyHead-&gt;next"/>
          <p:cNvSpPr txBox="1"/>
          <p:nvPr/>
        </p:nvSpPr>
        <p:spPr>
          <a:xfrm>
            <a:off x="7218241" y="10596562"/>
            <a:ext cx="128173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最终返回dummyHead-&gt;next</a:t>
            </a:r>
          </a:p>
        </p:txBody>
      </p:sp>
      <p:grpSp>
        <p:nvGrpSpPr>
          <p:cNvPr id="715" name="Group"/>
          <p:cNvGrpSpPr/>
          <p:nvPr/>
        </p:nvGrpSpPr>
        <p:grpSpPr>
          <a:xfrm>
            <a:off x="3650653" y="6858000"/>
            <a:ext cx="4001012" cy="2032000"/>
            <a:chOff x="0" y="0"/>
            <a:chExt cx="4001011" cy="2032000"/>
          </a:xfrm>
        </p:grpSpPr>
        <p:sp>
          <p:nvSpPr>
            <p:cNvPr id="713" name="Line"/>
            <p:cNvSpPr/>
            <p:nvPr/>
          </p:nvSpPr>
          <p:spPr>
            <a:xfrm>
              <a:off x="1951964" y="1016000"/>
              <a:ext cx="2049048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14" name="-"/>
            <p:cNvSpPr/>
            <p:nvPr/>
          </p:nvSpPr>
          <p:spPr>
            <a:xfrm>
              <a:off x="0" y="0"/>
              <a:ext cx="2032000" cy="20320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718" name="Group"/>
          <p:cNvGrpSpPr/>
          <p:nvPr/>
        </p:nvGrpSpPr>
        <p:grpSpPr>
          <a:xfrm>
            <a:off x="2147752" y="9273092"/>
            <a:ext cx="5018386" cy="2343375"/>
            <a:chOff x="0" y="0"/>
            <a:chExt cx="5018385" cy="2343374"/>
          </a:xfrm>
        </p:grpSpPr>
        <p:sp>
          <p:nvSpPr>
            <p:cNvPr id="716" name="dummyHead"/>
            <p:cNvSpPr txBox="1"/>
            <p:nvPr/>
          </p:nvSpPr>
          <p:spPr>
            <a:xfrm>
              <a:off x="0" y="1327374"/>
              <a:ext cx="5018386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dummyHead</a:t>
              </a:r>
            </a:p>
          </p:txBody>
        </p:sp>
        <p:sp>
          <p:nvSpPr>
            <p:cNvPr id="717" name="Line"/>
            <p:cNvSpPr/>
            <p:nvPr/>
          </p:nvSpPr>
          <p:spPr>
            <a:xfrm flipV="1">
              <a:off x="2509193" y="-1"/>
              <a:ext cx="1" cy="1454376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2"/>
      <p:bldP build="whole" bldLvl="1" animBg="1" rev="0" advAuto="0" spid="711" grpId="3"/>
      <p:bldP build="whole" bldLvl="1" animBg="1" rev="0" advAuto="0" spid="712" grpId="4"/>
      <p:bldP build="whole" bldLvl="1" animBg="1" rev="0" advAuto="0" spid="71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实践：使用虚拟头结点简化解决20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实践：使用虚拟头结点简化解决203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82. Remove Duplicates from Sorted List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87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82. Remove Duplicates from Sorted List II</a:t>
            </a:r>
          </a:p>
        </p:txBody>
      </p:sp>
      <p:sp>
        <p:nvSpPr>
          <p:cNvPr id="723" name="给定一个有序链表，将其中有重复的元素全部删除。…"/>
          <p:cNvSpPr txBox="1"/>
          <p:nvPr/>
        </p:nvSpPr>
        <p:spPr>
          <a:xfrm>
            <a:off x="1344067" y="5689599"/>
            <a:ext cx="21695867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给定一个有序链表，将其中有重复的元素全部删除。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如1-&gt;2-&gt;3-&gt;3-&gt;4-&gt;4-&gt;5，返回1-&gt;2-&gt;5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如1-&gt;1-&gt;1-&gt;2-&gt;3，返回2-&gt;3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21. Merge Two Sorted Lis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21. Merge Two Sorted Lists</a:t>
            </a:r>
          </a:p>
        </p:txBody>
      </p:sp>
      <p:sp>
        <p:nvSpPr>
          <p:cNvPr id="726" name="merge两个有序的链表"/>
          <p:cNvSpPr txBox="1"/>
          <p:nvPr/>
        </p:nvSpPr>
        <p:spPr>
          <a:xfrm>
            <a:off x="8080523" y="7289799"/>
            <a:ext cx="822295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merge两个有序的链表</a:t>
            </a:r>
          </a:p>
        </p:txBody>
      </p:sp>
      <p:pic>
        <p:nvPicPr>
          <p:cNvPr id="7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2831" y="3875344"/>
            <a:ext cx="5583523" cy="1183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085" y="3790751"/>
            <a:ext cx="4541402" cy="1663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1683" y="3809100"/>
            <a:ext cx="5427791" cy="1315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79712" y="3536386"/>
            <a:ext cx="1728767" cy="1728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6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复杂的链表操作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复杂的链表操作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24. Swap Nodes in P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735" name="给定一个链表，对于每两个相邻的节点，交换其位置。…"/>
          <p:cNvSpPr txBox="1"/>
          <p:nvPr/>
        </p:nvSpPr>
        <p:spPr>
          <a:xfrm>
            <a:off x="1344067" y="620121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给定一个链表，对于每两个相邻的节点，交换其位置。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如：链表为 1-&gt;2-&gt;3-&gt;4-&gt;NULL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返回：2-&gt;1-&gt;4-&gt;3-&gt;NULL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只能对节点进行操作，不能修改节点的值</a:t>
            </a:r>
          </a:p>
        </p:txBody>
      </p:sp>
      <p:pic>
        <p:nvPicPr>
          <p:cNvPr id="7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31" y="3827134"/>
            <a:ext cx="5322704" cy="112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gif" descr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3367" y="3969155"/>
            <a:ext cx="5054278" cy="1053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6477" y="3799504"/>
            <a:ext cx="5879524" cy="139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741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2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3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4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45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46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7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8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9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0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1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754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752" name="head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166" name="1"/>
          <p:cNvSpPr/>
          <p:nvPr/>
        </p:nvSpPr>
        <p:spPr>
          <a:xfrm>
            <a:off x="3937221" y="5659718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" name="2"/>
          <p:cNvSpPr/>
          <p:nvPr/>
        </p:nvSpPr>
        <p:spPr>
          <a:xfrm>
            <a:off x="7285845" y="5659718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" name="3"/>
          <p:cNvSpPr/>
          <p:nvPr/>
        </p:nvSpPr>
        <p:spPr>
          <a:xfrm>
            <a:off x="10744421" y="5659718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" name="4"/>
          <p:cNvSpPr/>
          <p:nvPr/>
        </p:nvSpPr>
        <p:spPr>
          <a:xfrm>
            <a:off x="14387403" y="5659718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0" name="5"/>
          <p:cNvSpPr/>
          <p:nvPr/>
        </p:nvSpPr>
        <p:spPr>
          <a:xfrm>
            <a:off x="18068145" y="5659718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1" name="Line"/>
          <p:cNvSpPr/>
          <p:nvPr/>
        </p:nvSpPr>
        <p:spPr>
          <a:xfrm>
            <a:off x="5410421" y="6675718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>
            <a:off x="8780098" y="6674824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>
            <a:off x="12410209" y="6674824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Line"/>
          <p:cNvSpPr/>
          <p:nvPr/>
        </p:nvSpPr>
        <p:spPr>
          <a:xfrm>
            <a:off x="16063718" y="6674824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" name="Line"/>
          <p:cNvSpPr/>
          <p:nvPr/>
        </p:nvSpPr>
        <p:spPr>
          <a:xfrm>
            <a:off x="19708789" y="6675718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6" name="NULL"/>
          <p:cNvSpPr txBox="1"/>
          <p:nvPr/>
        </p:nvSpPr>
        <p:spPr>
          <a:xfrm>
            <a:off x="21488962" y="6167718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-121648" y="8968292"/>
            <a:ext cx="20272593" cy="2032001"/>
            <a:chOff x="0" y="0"/>
            <a:chExt cx="20272592" cy="2032000"/>
          </a:xfrm>
        </p:grpSpPr>
        <p:sp>
          <p:nvSpPr>
            <p:cNvPr id="177" name="1"/>
            <p:cNvSpPr/>
            <p:nvPr/>
          </p:nvSpPr>
          <p:spPr>
            <a:xfrm>
              <a:off x="4109668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8" name="2"/>
            <p:cNvSpPr/>
            <p:nvPr/>
          </p:nvSpPr>
          <p:spPr>
            <a:xfrm>
              <a:off x="7458292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9" name="3"/>
            <p:cNvSpPr/>
            <p:nvPr/>
          </p:nvSpPr>
          <p:spPr>
            <a:xfrm>
              <a:off x="10916868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0" name="4"/>
            <p:cNvSpPr/>
            <p:nvPr/>
          </p:nvSpPr>
          <p:spPr>
            <a:xfrm>
              <a:off x="14559850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1" name="5"/>
            <p:cNvSpPr/>
            <p:nvPr/>
          </p:nvSpPr>
          <p:spPr>
            <a:xfrm>
              <a:off x="18240592" y="0"/>
              <a:ext cx="2032001" cy="2032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5989268" y="1016000"/>
              <a:ext cx="2049048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3" name="NULL"/>
            <p:cNvSpPr txBox="1"/>
            <p:nvPr/>
          </p:nvSpPr>
          <p:spPr>
            <a:xfrm>
              <a:off x="0" y="507999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84" name="Line"/>
            <p:cNvSpPr/>
            <p:nvPr/>
          </p:nvSpPr>
          <p:spPr>
            <a:xfrm>
              <a:off x="9326236" y="1016000"/>
              <a:ext cx="2049047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2877015" y="1016000"/>
              <a:ext cx="2049048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6427795" y="1016000"/>
              <a:ext cx="2049048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458668" y="1016000"/>
              <a:ext cx="2049048" cy="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3558702" y="3366250"/>
            <a:ext cx="2789040" cy="2395069"/>
            <a:chOff x="0" y="0"/>
            <a:chExt cx="2789039" cy="2395068"/>
          </a:xfrm>
        </p:grpSpPr>
        <p:sp>
          <p:nvSpPr>
            <p:cNvPr id="189" name="head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19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17689625" y="11025692"/>
            <a:ext cx="2789040" cy="2267175"/>
            <a:chOff x="0" y="0"/>
            <a:chExt cx="2789039" cy="2267174"/>
          </a:xfrm>
        </p:grpSpPr>
        <p:sp>
          <p:nvSpPr>
            <p:cNvPr id="192" name="head"/>
            <p:cNvSpPr txBox="1"/>
            <p:nvPr/>
          </p:nvSpPr>
          <p:spPr>
            <a:xfrm>
              <a:off x="0" y="1251174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1394520" y="-1"/>
              <a:ext cx="1" cy="1454376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91" grpId="2"/>
      <p:bldP build="whole" bldLvl="1" animBg="1" rev="0" advAuto="0" spid="194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757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8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9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60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61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2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3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4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5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6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7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770" name="Group"/>
          <p:cNvGrpSpPr/>
          <p:nvPr/>
        </p:nvGrpSpPr>
        <p:grpSpPr>
          <a:xfrm>
            <a:off x="20933" y="4517465"/>
            <a:ext cx="2789040" cy="2395070"/>
            <a:chOff x="0" y="0"/>
            <a:chExt cx="2789039" cy="2395068"/>
          </a:xfrm>
        </p:grpSpPr>
        <p:sp>
          <p:nvSpPr>
            <p:cNvPr id="768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769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71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2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775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773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778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776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77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781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779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78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1" grpId="4"/>
      <p:bldP build="whole" bldLvl="1" animBg="1" rev="0" advAuto="0" spid="775" grpId="2"/>
      <p:bldP build="whole" bldLvl="1" animBg="1" rev="0" advAuto="0" spid="770" grpId="1"/>
      <p:bldP build="whole" bldLvl="1" animBg="1" rev="0" advAuto="0" spid="778" grpId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784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85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6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7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8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9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0" name="Line"/>
          <p:cNvSpPr/>
          <p:nvPr/>
        </p:nvSpPr>
        <p:spPr>
          <a:xfrm flipH="1">
            <a:off x="5721767" y="7521734"/>
            <a:ext cx="1732341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1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2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3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4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797" name="Group"/>
          <p:cNvGrpSpPr/>
          <p:nvPr/>
        </p:nvGrpSpPr>
        <p:grpSpPr>
          <a:xfrm>
            <a:off x="20933" y="4517465"/>
            <a:ext cx="2789040" cy="2395070"/>
            <a:chOff x="0" y="0"/>
            <a:chExt cx="2789039" cy="2395068"/>
          </a:xfrm>
        </p:grpSpPr>
        <p:sp>
          <p:nvSpPr>
            <p:cNvPr id="795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79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98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800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80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803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80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08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806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80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811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2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3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4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5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6" name="Line"/>
          <p:cNvSpPr/>
          <p:nvPr/>
        </p:nvSpPr>
        <p:spPr>
          <a:xfrm flipH="1">
            <a:off x="5721767" y="7521734"/>
            <a:ext cx="1732341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7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8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9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0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0933" y="4517465"/>
            <a:ext cx="2789040" cy="2395070"/>
            <a:chOff x="0" y="0"/>
            <a:chExt cx="2789039" cy="2395068"/>
          </a:xfrm>
        </p:grpSpPr>
        <p:sp>
          <p:nvSpPr>
            <p:cNvPr id="821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24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5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826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82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829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83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34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832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83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37" name="Group"/>
          <p:cNvGrpSpPr/>
          <p:nvPr/>
        </p:nvGrpSpPr>
        <p:grpSpPr>
          <a:xfrm>
            <a:off x="5721767" y="8516321"/>
            <a:ext cx="4969450" cy="1434581"/>
            <a:chOff x="0" y="0"/>
            <a:chExt cx="4969448" cy="1434580"/>
          </a:xfrm>
        </p:grpSpPr>
        <p:sp>
          <p:nvSpPr>
            <p:cNvPr id="835" name="Line"/>
            <p:cNvSpPr/>
            <p:nvPr/>
          </p:nvSpPr>
          <p:spPr>
            <a:xfrm flipV="1">
              <a:off x="4592992" y="466990"/>
              <a:ext cx="376457" cy="37645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8" name="Connection Line"/>
            <p:cNvSpPr/>
            <p:nvPr/>
          </p:nvSpPr>
          <p:spPr>
            <a:xfrm>
              <a:off x="0" y="0"/>
              <a:ext cx="4874179" cy="143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00" fill="norm" stroke="1" extrusionOk="0">
                  <a:moveTo>
                    <a:pt x="0" y="0"/>
                  </a:moveTo>
                  <a:cubicBezTo>
                    <a:pt x="8304" y="19450"/>
                    <a:pt x="15504" y="21600"/>
                    <a:pt x="21600" y="6451"/>
                  </a:cubicBezTo>
                </a:path>
              </a:pathLst>
            </a:custGeom>
            <a:noFill/>
            <a:ln w="1270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841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42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3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4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45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5721767" y="7521734"/>
            <a:ext cx="1732341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7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8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9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0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853" name="Group"/>
          <p:cNvGrpSpPr/>
          <p:nvPr/>
        </p:nvGrpSpPr>
        <p:grpSpPr>
          <a:xfrm>
            <a:off x="20933" y="4517465"/>
            <a:ext cx="2789040" cy="2395070"/>
            <a:chOff x="0" y="0"/>
            <a:chExt cx="2789039" cy="2395068"/>
          </a:xfrm>
        </p:grpSpPr>
        <p:sp>
          <p:nvSpPr>
            <p:cNvPr id="851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5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54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57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855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85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858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859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861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86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66" name="Group"/>
          <p:cNvGrpSpPr/>
          <p:nvPr/>
        </p:nvGrpSpPr>
        <p:grpSpPr>
          <a:xfrm>
            <a:off x="5721767" y="8516321"/>
            <a:ext cx="4969450" cy="1434581"/>
            <a:chOff x="0" y="0"/>
            <a:chExt cx="4969448" cy="1434580"/>
          </a:xfrm>
        </p:grpSpPr>
        <p:sp>
          <p:nvSpPr>
            <p:cNvPr id="864" name="Line"/>
            <p:cNvSpPr/>
            <p:nvPr/>
          </p:nvSpPr>
          <p:spPr>
            <a:xfrm flipV="1">
              <a:off x="4592992" y="466990"/>
              <a:ext cx="376457" cy="37645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0" name="Connection Line"/>
            <p:cNvSpPr/>
            <p:nvPr/>
          </p:nvSpPr>
          <p:spPr>
            <a:xfrm>
              <a:off x="0" y="0"/>
              <a:ext cx="4874179" cy="143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00" fill="norm" stroke="1" extrusionOk="0">
                  <a:moveTo>
                    <a:pt x="0" y="0"/>
                  </a:moveTo>
                  <a:cubicBezTo>
                    <a:pt x="8304" y="19450"/>
                    <a:pt x="15504" y="21600"/>
                    <a:pt x="21600" y="6451"/>
                  </a:cubicBezTo>
                </a:path>
              </a:pathLst>
            </a:custGeom>
            <a:noFill/>
            <a:ln w="1270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69" name="Group"/>
          <p:cNvGrpSpPr/>
          <p:nvPr/>
        </p:nvGrpSpPr>
        <p:grpSpPr>
          <a:xfrm>
            <a:off x="1964210" y="5877617"/>
            <a:ext cx="6085593" cy="1853626"/>
            <a:chOff x="0" y="0"/>
            <a:chExt cx="6085592" cy="1853625"/>
          </a:xfrm>
        </p:grpSpPr>
        <p:sp>
          <p:nvSpPr>
            <p:cNvPr id="867" name="Line"/>
            <p:cNvSpPr/>
            <p:nvPr/>
          </p:nvSpPr>
          <p:spPr>
            <a:xfrm>
              <a:off x="5545871" y="858862"/>
              <a:ext cx="539722" cy="357886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1" name="Connection Line"/>
            <p:cNvSpPr/>
            <p:nvPr/>
          </p:nvSpPr>
          <p:spPr>
            <a:xfrm>
              <a:off x="0" y="-1"/>
              <a:ext cx="5653176" cy="1853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8" fill="norm" stroke="1" extrusionOk="0">
                  <a:moveTo>
                    <a:pt x="0" y="16548"/>
                  </a:moveTo>
                  <a:cubicBezTo>
                    <a:pt x="6069" y="-2316"/>
                    <a:pt x="13269" y="-5052"/>
                    <a:pt x="21600" y="8340"/>
                  </a:cubicBezTo>
                </a:path>
              </a:pathLst>
            </a:custGeom>
            <a:noFill/>
            <a:ln w="1270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874" name="2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75" name="1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6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7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78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79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0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1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2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3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4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887" name="Group"/>
          <p:cNvGrpSpPr/>
          <p:nvPr/>
        </p:nvGrpSpPr>
        <p:grpSpPr>
          <a:xfrm>
            <a:off x="-836023" y="3045654"/>
            <a:ext cx="4502952" cy="3866881"/>
            <a:chOff x="0" y="0"/>
            <a:chExt cx="4502951" cy="3866879"/>
          </a:xfrm>
        </p:grpSpPr>
        <p:sp>
          <p:nvSpPr>
            <p:cNvPr id="885" name="p"/>
            <p:cNvSpPr txBox="1"/>
            <p:nvPr/>
          </p:nvSpPr>
          <p:spPr>
            <a:xfrm>
              <a:off x="0" y="-1"/>
              <a:ext cx="4502952" cy="164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86" name="Line"/>
            <p:cNvSpPr/>
            <p:nvPr/>
          </p:nvSpPr>
          <p:spPr>
            <a:xfrm flipH="1">
              <a:off x="2251475" y="1476314"/>
              <a:ext cx="1" cy="2390566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88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9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92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890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89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893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89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896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89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8547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901" name="2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2" name="1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3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04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05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06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8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0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1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912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3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916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914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15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917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91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14008884" y="4517465"/>
            <a:ext cx="2789040" cy="2395070"/>
            <a:chOff x="0" y="0"/>
            <a:chExt cx="2789039" cy="2395068"/>
          </a:xfrm>
        </p:grpSpPr>
        <p:sp>
          <p:nvSpPr>
            <p:cNvPr id="920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92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25" name="Group"/>
          <p:cNvGrpSpPr/>
          <p:nvPr/>
        </p:nvGrpSpPr>
        <p:grpSpPr>
          <a:xfrm>
            <a:off x="17503302" y="4517465"/>
            <a:ext cx="2789040" cy="2395070"/>
            <a:chOff x="0" y="0"/>
            <a:chExt cx="2789039" cy="2395068"/>
          </a:xfrm>
        </p:grpSpPr>
        <p:sp>
          <p:nvSpPr>
            <p:cNvPr id="923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92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5" grpId="3"/>
      <p:bldP build="whole" bldLvl="1" animBg="1" rev="0" advAuto="0" spid="919" grpId="1"/>
      <p:bldP build="whole" bldLvl="1" animBg="1" rev="0" advAuto="0" spid="922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实践：解决24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24. Swap Nodes in Pai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24. Swap Nodes in Pairs</a:t>
            </a:r>
          </a:p>
        </p:txBody>
      </p:sp>
      <p:sp>
        <p:nvSpPr>
          <p:cNvPr id="930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1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2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3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34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5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6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7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0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943" name="Group"/>
          <p:cNvGrpSpPr/>
          <p:nvPr/>
        </p:nvGrpSpPr>
        <p:grpSpPr>
          <a:xfrm>
            <a:off x="20933" y="4517465"/>
            <a:ext cx="2789040" cy="2395070"/>
            <a:chOff x="0" y="0"/>
            <a:chExt cx="2789039" cy="2395068"/>
          </a:xfrm>
        </p:grpSpPr>
        <p:sp>
          <p:nvSpPr>
            <p:cNvPr id="941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4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44" name="Line"/>
          <p:cNvSpPr/>
          <p:nvPr/>
        </p:nvSpPr>
        <p:spPr>
          <a:xfrm>
            <a:off x="2351417" y="80047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5" name="-"/>
          <p:cNvSpPr/>
          <p:nvPr/>
        </p:nvSpPr>
        <p:spPr>
          <a:xfrm>
            <a:off x="39945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3558702" y="4517465"/>
            <a:ext cx="2789040" cy="2395070"/>
            <a:chOff x="0" y="0"/>
            <a:chExt cx="2789039" cy="2395068"/>
          </a:xfrm>
        </p:grpSpPr>
        <p:sp>
          <p:nvSpPr>
            <p:cNvPr id="946" name="node1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node1</a:t>
              </a:r>
            </a:p>
          </p:txBody>
        </p:sp>
        <p:sp>
          <p:nvSpPr>
            <p:cNvPr id="947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7096470" y="4517465"/>
            <a:ext cx="2789040" cy="2395070"/>
            <a:chOff x="0" y="0"/>
            <a:chExt cx="2789039" cy="2395068"/>
          </a:xfrm>
        </p:grpSpPr>
        <p:sp>
          <p:nvSpPr>
            <p:cNvPr id="949" name="node2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node2</a:t>
              </a:r>
            </a:p>
          </p:txBody>
        </p:sp>
        <p:sp>
          <p:nvSpPr>
            <p:cNvPr id="95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10365902" y="4517465"/>
            <a:ext cx="2789040" cy="2395070"/>
            <a:chOff x="0" y="0"/>
            <a:chExt cx="2789039" cy="2395068"/>
          </a:xfrm>
        </p:grpSpPr>
        <p:sp>
          <p:nvSpPr>
            <p:cNvPr id="952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95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55" name="思考：可不可以不用next指针？"/>
          <p:cNvSpPr txBox="1"/>
          <p:nvPr/>
        </p:nvSpPr>
        <p:spPr>
          <a:xfrm>
            <a:off x="5543930" y="11231562"/>
            <a:ext cx="128173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思考：可不可以不用next指针？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5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25. Reverse Nodes in k-Group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25. Reverse Nodes in k-Group</a:t>
            </a:r>
          </a:p>
        </p:txBody>
      </p:sp>
      <p:sp>
        <p:nvSpPr>
          <p:cNvPr id="958" name="给定一个链表，每k个节点为一组，反转每一组的k个节点。k为正整数且小于等于链表长度。如果链表长度不是k的整数倍，剩余部分不需要进行反转。如： 1-&gt;2-&gt;3-&gt;4-&gt;5-&gt;NULL…"/>
          <p:cNvSpPr txBox="1"/>
          <p:nvPr/>
        </p:nvSpPr>
        <p:spPr>
          <a:xfrm>
            <a:off x="1344067" y="5401114"/>
            <a:ext cx="216958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给定一个链表，每k个节点为一组，反转每一组的k个节点。k为正整数且小于等于链表长度。如果链表长度不是k的整数倍，剩余部分不需要进行反转。如： 1-&gt;2-&gt;3-&gt;4-&gt;5-&gt;NULL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若 k = 2，则结果为：2-&gt;1-&gt;4-&gt;3-&gt;5-&gt;NULL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若 k = 3，则结果为：3-&gt;2-&gt;1-&gt;4-&gt;5-&gt;NULL</a:t>
            </a:r>
          </a:p>
        </p:txBody>
      </p:sp>
      <p:pic>
        <p:nvPicPr>
          <p:cNvPr id="95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6031" y="3836738"/>
            <a:ext cx="5322704" cy="112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071" y="3693272"/>
            <a:ext cx="3765477" cy="1414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8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147. Insertion Sort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147. Insertion Sort List</a:t>
            </a:r>
          </a:p>
        </p:txBody>
      </p:sp>
      <p:sp>
        <p:nvSpPr>
          <p:cNvPr id="963" name="为一个链表进行插入排序"/>
          <p:cNvSpPr txBox="1"/>
          <p:nvPr/>
        </p:nvSpPr>
        <p:spPr>
          <a:xfrm>
            <a:off x="7633989" y="7289799"/>
            <a:ext cx="91160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为一个链表进行插入排序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197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8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9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1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2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6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208" name="head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148. Sort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148. Sort List</a:t>
            </a:r>
          </a:p>
        </p:txBody>
      </p:sp>
      <p:sp>
        <p:nvSpPr>
          <p:cNvPr id="966" name="写一个排序算法，用O(nlogn)的时间复杂度为一个链表进行排序"/>
          <p:cNvSpPr txBox="1"/>
          <p:nvPr/>
        </p:nvSpPr>
        <p:spPr>
          <a:xfrm>
            <a:off x="4864199" y="6489699"/>
            <a:ext cx="1465560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写一个排序算法，用O(nlogn)的时间复杂度为一个链表进行排序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不仅仅是穿针引线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不仅仅是穿针引线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237. Delete Node in a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237. Delete Node in a Linked List</a:t>
            </a:r>
          </a:p>
        </p:txBody>
      </p:sp>
      <p:sp>
        <p:nvSpPr>
          <p:cNvPr id="971" name="给定链表中的一个节点，删除该节点"/>
          <p:cNvSpPr txBox="1"/>
          <p:nvPr/>
        </p:nvSpPr>
        <p:spPr>
          <a:xfrm>
            <a:off x="1344067" y="5807514"/>
            <a:ext cx="21695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给定链表中的一个节点，删除该节点</a:t>
            </a:r>
          </a:p>
        </p:txBody>
      </p:sp>
      <p:pic>
        <p:nvPicPr>
          <p:cNvPr id="97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431" y="3760538"/>
            <a:ext cx="5322704" cy="112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9475" y="3662653"/>
            <a:ext cx="3578769" cy="1323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89171" y="3521741"/>
            <a:ext cx="1605658" cy="1605658"/>
          </a:xfrm>
          <a:prstGeom prst="rect">
            <a:avLst/>
          </a:prstGeom>
          <a:ln w="12700">
            <a:miter lim="400000"/>
          </a:ln>
        </p:spPr>
      </p:pic>
      <p:sp>
        <p:nvSpPr>
          <p:cNvPr id="975" name="class Solution {…"/>
          <p:cNvSpPr txBox="1"/>
          <p:nvPr/>
        </p:nvSpPr>
        <p:spPr>
          <a:xfrm>
            <a:off x="4871107" y="7796942"/>
            <a:ext cx="14641786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class Solution {</a:t>
            </a:r>
          </a:p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public:</a:t>
            </a:r>
          </a:p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    void deleteNode(ListNode* node) {</a:t>
            </a:r>
          </a:p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>
              <a:defRPr b="1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5" grpId="2"/>
      <p:bldP build="whole" bldLvl="1" animBg="1" rev="0" advAuto="0" spid="97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237. Delete Node in a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237. Delete Node in a Linked List</a:t>
            </a:r>
          </a:p>
        </p:txBody>
      </p:sp>
      <p:sp>
        <p:nvSpPr>
          <p:cNvPr id="978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979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0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1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82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3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4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5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6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989" name="Group"/>
          <p:cNvGrpSpPr/>
          <p:nvPr/>
        </p:nvGrpSpPr>
        <p:grpSpPr>
          <a:xfrm>
            <a:off x="7099521" y="4441265"/>
            <a:ext cx="2789040" cy="2395070"/>
            <a:chOff x="0" y="0"/>
            <a:chExt cx="2789039" cy="2395068"/>
          </a:xfrm>
        </p:grpSpPr>
        <p:sp>
          <p:nvSpPr>
            <p:cNvPr id="987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98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8487816" y="9062298"/>
            <a:ext cx="7408368" cy="2891866"/>
            <a:chOff x="0" y="0"/>
            <a:chExt cx="7408366" cy="2891865"/>
          </a:xfrm>
        </p:grpSpPr>
        <p:sp>
          <p:nvSpPr>
            <p:cNvPr id="990" name="delNode = cur-&gt;next"/>
            <p:cNvSpPr txBox="1"/>
            <p:nvPr/>
          </p:nvSpPr>
          <p:spPr>
            <a:xfrm>
              <a:off x="0" y="1875865"/>
              <a:ext cx="7408367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delNode = cur-&gt;next</a:t>
              </a:r>
            </a:p>
          </p:txBody>
        </p:sp>
        <p:sp>
          <p:nvSpPr>
            <p:cNvPr id="991" name="Line"/>
            <p:cNvSpPr/>
            <p:nvPr/>
          </p:nvSpPr>
          <p:spPr>
            <a:xfrm flipV="1">
              <a:off x="3464800" y="-1"/>
              <a:ext cx="1" cy="170356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9" grpId="1"/>
      <p:bldP build="whole" bldLvl="1" animBg="1" rev="0" advAuto="0" spid="992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237. Delete Node in a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237. Delete Node in a Linked List</a:t>
            </a:r>
          </a:p>
        </p:txBody>
      </p:sp>
      <p:sp>
        <p:nvSpPr>
          <p:cNvPr id="995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996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97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8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99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0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1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2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3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1006" name="Group"/>
          <p:cNvGrpSpPr/>
          <p:nvPr/>
        </p:nvGrpSpPr>
        <p:grpSpPr>
          <a:xfrm>
            <a:off x="10558098" y="4288865"/>
            <a:ext cx="2789040" cy="2395070"/>
            <a:chOff x="0" y="0"/>
            <a:chExt cx="2789039" cy="2395068"/>
          </a:xfrm>
        </p:grpSpPr>
        <p:sp>
          <p:nvSpPr>
            <p:cNvPr id="1004" name="nod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005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6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237. Delete Node in a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237. Delete Node in a Linked List</a:t>
            </a:r>
          </a:p>
        </p:txBody>
      </p:sp>
      <p:sp>
        <p:nvSpPr>
          <p:cNvPr id="1009" name="…"/>
          <p:cNvSpPr/>
          <p:nvPr/>
        </p:nvSpPr>
        <p:spPr>
          <a:xfrm>
            <a:off x="1912374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010" name="2"/>
          <p:cNvSpPr/>
          <p:nvPr/>
        </p:nvSpPr>
        <p:spPr>
          <a:xfrm>
            <a:off x="7478041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1" name="3"/>
          <p:cNvSpPr/>
          <p:nvPr/>
        </p:nvSpPr>
        <p:spPr>
          <a:xfrm>
            <a:off x="10936617" y="6858000"/>
            <a:ext cx="2032001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2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13" name="Line"/>
          <p:cNvSpPr/>
          <p:nvPr/>
        </p:nvSpPr>
        <p:spPr>
          <a:xfrm>
            <a:off x="5602617" y="7874000"/>
            <a:ext cx="2049048" cy="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4" name="Line"/>
          <p:cNvSpPr/>
          <p:nvPr/>
        </p:nvSpPr>
        <p:spPr>
          <a:xfrm>
            <a:off x="8972294" y="7873105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5" name="Line"/>
          <p:cNvSpPr/>
          <p:nvPr/>
        </p:nvSpPr>
        <p:spPr>
          <a:xfrm>
            <a:off x="12602405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6" name="Line"/>
          <p:cNvSpPr/>
          <p:nvPr/>
        </p:nvSpPr>
        <p:spPr>
          <a:xfrm>
            <a:off x="16255914" y="7873105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7" name="…"/>
          <p:cNvSpPr/>
          <p:nvPr/>
        </p:nvSpPr>
        <p:spPr>
          <a:xfrm>
            <a:off x="18222582" y="6858000"/>
            <a:ext cx="4249044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1020" name="Group"/>
          <p:cNvGrpSpPr/>
          <p:nvPr/>
        </p:nvGrpSpPr>
        <p:grpSpPr>
          <a:xfrm>
            <a:off x="10558098" y="4288865"/>
            <a:ext cx="2789040" cy="2395070"/>
            <a:chOff x="0" y="0"/>
            <a:chExt cx="2789039" cy="2395068"/>
          </a:xfrm>
        </p:grpSpPr>
        <p:sp>
          <p:nvSpPr>
            <p:cNvPr id="1018" name="node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019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21" name="4"/>
          <p:cNvSpPr/>
          <p:nvPr/>
        </p:nvSpPr>
        <p:spPr>
          <a:xfrm>
            <a:off x="14579600" y="6858000"/>
            <a:ext cx="2032000" cy="2032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024" name="Group"/>
          <p:cNvGrpSpPr/>
          <p:nvPr/>
        </p:nvGrpSpPr>
        <p:grpSpPr>
          <a:xfrm>
            <a:off x="12170816" y="9240098"/>
            <a:ext cx="7408368" cy="2891866"/>
            <a:chOff x="0" y="0"/>
            <a:chExt cx="7408366" cy="2891865"/>
          </a:xfrm>
        </p:grpSpPr>
        <p:sp>
          <p:nvSpPr>
            <p:cNvPr id="1022" name="delNode"/>
            <p:cNvSpPr txBox="1"/>
            <p:nvPr/>
          </p:nvSpPr>
          <p:spPr>
            <a:xfrm>
              <a:off x="0" y="1875865"/>
              <a:ext cx="7408367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delNode</a:t>
              </a:r>
            </a:p>
          </p:txBody>
        </p:sp>
        <p:sp>
          <p:nvSpPr>
            <p:cNvPr id="1023" name="Line"/>
            <p:cNvSpPr/>
            <p:nvPr/>
          </p:nvSpPr>
          <p:spPr>
            <a:xfrm flipV="1">
              <a:off x="3464800" y="-1"/>
              <a:ext cx="1" cy="1703568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5619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4" grpId="3"/>
      <p:bldP build="whole" bldLvl="1" animBg="1" rev="0" advAuto="0" spid="1020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实践：解决237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实践：解决237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双指针技术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双指针技术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19. Remove Nth Node From End of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031" name="给定一个链表，删除倒数第n个节点…"/>
          <p:cNvSpPr txBox="1"/>
          <p:nvPr/>
        </p:nvSpPr>
        <p:spPr>
          <a:xfrm>
            <a:off x="1902867" y="3708400"/>
            <a:ext cx="21695867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给定一个链表，删除倒数第n个节点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如：1-&gt;2-&gt;3-&gt;4-&gt;5-&gt;NULL, n = 2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返回：1-&gt;2-&gt;3-&gt;5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n从0计还是从1计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n不合法，负数或者大于链表长度如何处理（保证n合法）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1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19. Remove Nth Node From End of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034" name="给定一个链表，删除倒数第n个节点…"/>
          <p:cNvSpPr txBox="1"/>
          <p:nvPr/>
        </p:nvSpPr>
        <p:spPr>
          <a:xfrm>
            <a:off x="1852067" y="4343399"/>
            <a:ext cx="21695867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给定一个链表，删除倒数第n个节点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如：1-&gt;2-&gt;3-&gt;4-&gt;5-&gt;NULL, n = 2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返回：1-&gt;2-&gt;3-&gt;5</a:t>
            </a:r>
          </a:p>
        </p:txBody>
      </p:sp>
      <p:sp>
        <p:nvSpPr>
          <p:cNvPr id="1035" name="解法1：先遍历一遍计算链表长度；再遍历一遍删除倒数第n个节点"/>
          <p:cNvSpPr txBox="1"/>
          <p:nvPr/>
        </p:nvSpPr>
        <p:spPr>
          <a:xfrm>
            <a:off x="2817267" y="10455275"/>
            <a:ext cx="191432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解法1：先遍历一遍计算链表长度；再遍历一遍删除倒数第n个节点</a:t>
            </a:r>
          </a:p>
        </p:txBody>
      </p:sp>
      <p:sp>
        <p:nvSpPr>
          <p:cNvPr id="1036" name="遍历两遍链表。能否只遍历一遍链表？"/>
          <p:cNvSpPr txBox="1"/>
          <p:nvPr/>
        </p:nvSpPr>
        <p:spPr>
          <a:xfrm>
            <a:off x="2817267" y="11928475"/>
            <a:ext cx="1887994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遍历两遍链表。能否只遍历一遍链表？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5" grpId="1"/>
      <p:bldP build="whole" bldLvl="1" animBg="1" rev="0" advAuto="0" spid="103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213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5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6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7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8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223" name="head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22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26" name="NULL"/>
          <p:cNvSpPr txBox="1"/>
          <p:nvPr/>
        </p:nvSpPr>
        <p:spPr>
          <a:xfrm>
            <a:off x="-121648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227" name="Line"/>
          <p:cNvSpPr/>
          <p:nvPr/>
        </p:nvSpPr>
        <p:spPr>
          <a:xfrm>
            <a:off x="23370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039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40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1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2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43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44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5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6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7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8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9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050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1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054" name="Group"/>
          <p:cNvGrpSpPr/>
          <p:nvPr/>
        </p:nvGrpSpPr>
        <p:grpSpPr>
          <a:xfrm>
            <a:off x="14034284" y="6092265"/>
            <a:ext cx="2789040" cy="2395070"/>
            <a:chOff x="0" y="0"/>
            <a:chExt cx="2789039" cy="2395068"/>
          </a:xfrm>
        </p:grpSpPr>
        <p:sp>
          <p:nvSpPr>
            <p:cNvPr id="1052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053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55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9401 -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4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058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9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60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61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62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63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4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5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6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7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8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069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0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10391302" y="6095999"/>
            <a:ext cx="2789040" cy="2395070"/>
            <a:chOff x="0" y="0"/>
            <a:chExt cx="2789039" cy="2395068"/>
          </a:xfrm>
        </p:grpSpPr>
        <p:sp>
          <p:nvSpPr>
            <p:cNvPr id="1071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07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74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  <p:grpSp>
        <p:nvGrpSpPr>
          <p:cNvPr id="1077" name="Group"/>
          <p:cNvGrpSpPr/>
          <p:nvPr/>
        </p:nvGrpSpPr>
        <p:grpSpPr>
          <a:xfrm>
            <a:off x="21514362" y="6095999"/>
            <a:ext cx="2789040" cy="2395070"/>
            <a:chOff x="0" y="0"/>
            <a:chExt cx="2789039" cy="2395068"/>
          </a:xfrm>
        </p:grpSpPr>
        <p:sp>
          <p:nvSpPr>
            <p:cNvPr id="1075" name="q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07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56162 -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24252 -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7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080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81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2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3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4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5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6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7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8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9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0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091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2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095" name="Group"/>
          <p:cNvGrpSpPr/>
          <p:nvPr/>
        </p:nvGrpSpPr>
        <p:grpSpPr>
          <a:xfrm>
            <a:off x="46333" y="6095999"/>
            <a:ext cx="2789040" cy="2395070"/>
            <a:chOff x="0" y="0"/>
            <a:chExt cx="2789039" cy="2395068"/>
          </a:xfrm>
        </p:grpSpPr>
        <p:sp>
          <p:nvSpPr>
            <p:cNvPr id="1093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09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96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  <p:grpSp>
        <p:nvGrpSpPr>
          <p:cNvPr id="1099" name="Group"/>
          <p:cNvGrpSpPr/>
          <p:nvPr/>
        </p:nvGrpSpPr>
        <p:grpSpPr>
          <a:xfrm>
            <a:off x="10391302" y="6095999"/>
            <a:ext cx="2789040" cy="2395070"/>
            <a:chOff x="0" y="0"/>
            <a:chExt cx="2789039" cy="2395068"/>
          </a:xfrm>
        </p:grpSpPr>
        <p:sp>
          <p:nvSpPr>
            <p:cNvPr id="1097" name="q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09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49401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45086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102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3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4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5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6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07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8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9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0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1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2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113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4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117" name="Group"/>
          <p:cNvGrpSpPr/>
          <p:nvPr/>
        </p:nvGrpSpPr>
        <p:grpSpPr>
          <a:xfrm>
            <a:off x="3584102" y="6095999"/>
            <a:ext cx="2789040" cy="2395070"/>
            <a:chOff x="0" y="0"/>
            <a:chExt cx="2789039" cy="2395068"/>
          </a:xfrm>
        </p:grpSpPr>
        <p:sp>
          <p:nvSpPr>
            <p:cNvPr id="1115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116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18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  <p:grpSp>
        <p:nvGrpSpPr>
          <p:cNvPr id="1121" name="Group"/>
          <p:cNvGrpSpPr/>
          <p:nvPr/>
        </p:nvGrpSpPr>
        <p:grpSpPr>
          <a:xfrm>
            <a:off x="14034284" y="6095999"/>
            <a:ext cx="2789040" cy="2395070"/>
            <a:chOff x="0" y="0"/>
            <a:chExt cx="2789039" cy="2395068"/>
          </a:xfrm>
        </p:grpSpPr>
        <p:sp>
          <p:nvSpPr>
            <p:cNvPr id="1119" name="q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12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0949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329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124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25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26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7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8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29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0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1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2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3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4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135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6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139" name="Group"/>
          <p:cNvGrpSpPr/>
          <p:nvPr/>
        </p:nvGrpSpPr>
        <p:grpSpPr>
          <a:xfrm>
            <a:off x="6932725" y="6095999"/>
            <a:ext cx="2789040" cy="2395070"/>
            <a:chOff x="0" y="0"/>
            <a:chExt cx="2789039" cy="2395068"/>
          </a:xfrm>
        </p:grpSpPr>
        <p:sp>
          <p:nvSpPr>
            <p:cNvPr id="1137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138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40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  <p:grpSp>
        <p:nvGrpSpPr>
          <p:cNvPr id="1143" name="Group"/>
          <p:cNvGrpSpPr/>
          <p:nvPr/>
        </p:nvGrpSpPr>
        <p:grpSpPr>
          <a:xfrm>
            <a:off x="17715025" y="6095999"/>
            <a:ext cx="2789040" cy="2395070"/>
            <a:chOff x="0" y="0"/>
            <a:chExt cx="2789039" cy="2395068"/>
          </a:xfrm>
        </p:grpSpPr>
        <p:sp>
          <p:nvSpPr>
            <p:cNvPr id="1141" name="q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14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5813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41838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19. Remove Nth Node From End of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19. Remove Nth Node From End of List</a:t>
            </a:r>
          </a:p>
        </p:txBody>
      </p:sp>
      <p:sp>
        <p:nvSpPr>
          <p:cNvPr id="1146" name="1"/>
          <p:cNvSpPr/>
          <p:nvPr/>
        </p:nvSpPr>
        <p:spPr>
          <a:xfrm>
            <a:off x="39626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47" name="2"/>
          <p:cNvSpPr/>
          <p:nvPr/>
        </p:nvSpPr>
        <p:spPr>
          <a:xfrm>
            <a:off x="73112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8" name="3"/>
          <p:cNvSpPr/>
          <p:nvPr/>
        </p:nvSpPr>
        <p:spPr>
          <a:xfrm>
            <a:off x="10769821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9" name="4"/>
          <p:cNvSpPr/>
          <p:nvPr/>
        </p:nvSpPr>
        <p:spPr>
          <a:xfrm>
            <a:off x="1441280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0" name="5"/>
          <p:cNvSpPr/>
          <p:nvPr/>
        </p:nvSpPr>
        <p:spPr>
          <a:xfrm>
            <a:off x="18093545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51" name="Line"/>
          <p:cNvSpPr/>
          <p:nvPr/>
        </p:nvSpPr>
        <p:spPr>
          <a:xfrm>
            <a:off x="5435821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2" name="Line"/>
          <p:cNvSpPr/>
          <p:nvPr/>
        </p:nvSpPr>
        <p:spPr>
          <a:xfrm>
            <a:off x="8805498" y="95786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3" name="Line"/>
          <p:cNvSpPr/>
          <p:nvPr/>
        </p:nvSpPr>
        <p:spPr>
          <a:xfrm>
            <a:off x="12435609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4" name="Line"/>
          <p:cNvSpPr/>
          <p:nvPr/>
        </p:nvSpPr>
        <p:spPr>
          <a:xfrm>
            <a:off x="16089118" y="95786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5" name="Line"/>
          <p:cNvSpPr/>
          <p:nvPr/>
        </p:nvSpPr>
        <p:spPr>
          <a:xfrm>
            <a:off x="19734189" y="95795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6" name="NULL"/>
          <p:cNvSpPr txBox="1"/>
          <p:nvPr/>
        </p:nvSpPr>
        <p:spPr>
          <a:xfrm>
            <a:off x="21514362" y="90715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157" name="Line"/>
          <p:cNvSpPr/>
          <p:nvPr/>
        </p:nvSpPr>
        <p:spPr>
          <a:xfrm>
            <a:off x="2376817" y="9579533"/>
            <a:ext cx="1738375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8" name="-"/>
          <p:cNvSpPr/>
          <p:nvPr/>
        </p:nvSpPr>
        <p:spPr>
          <a:xfrm>
            <a:off x="424853" y="85635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1161" name="Group"/>
          <p:cNvGrpSpPr/>
          <p:nvPr/>
        </p:nvGrpSpPr>
        <p:grpSpPr>
          <a:xfrm>
            <a:off x="10391302" y="6095999"/>
            <a:ext cx="2789040" cy="2395070"/>
            <a:chOff x="0" y="0"/>
            <a:chExt cx="2789039" cy="2395068"/>
          </a:xfrm>
        </p:grpSpPr>
        <p:sp>
          <p:nvSpPr>
            <p:cNvPr id="1159" name="p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62" name="n = 2"/>
          <p:cNvSpPr txBox="1"/>
          <p:nvPr/>
        </p:nvSpPr>
        <p:spPr>
          <a:xfrm>
            <a:off x="10797480" y="4114799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 = 2</a:t>
            </a:r>
          </a:p>
        </p:txBody>
      </p:sp>
      <p:grpSp>
        <p:nvGrpSpPr>
          <p:cNvPr id="1165" name="Group"/>
          <p:cNvGrpSpPr/>
          <p:nvPr/>
        </p:nvGrpSpPr>
        <p:grpSpPr>
          <a:xfrm>
            <a:off x="21514362" y="6095999"/>
            <a:ext cx="2789040" cy="2395070"/>
            <a:chOff x="0" y="0"/>
            <a:chExt cx="2789039" cy="2395068"/>
          </a:xfrm>
        </p:grpSpPr>
        <p:sp>
          <p:nvSpPr>
            <p:cNvPr id="1163" name="q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16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实践：解决19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61. Rotate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61. Rotate List</a:t>
            </a:r>
          </a:p>
        </p:txBody>
      </p:sp>
      <p:sp>
        <p:nvSpPr>
          <p:cNvPr id="1170" name="给定一个链表，让这个链表向右旋转k位。其中k为非负数。…"/>
          <p:cNvSpPr txBox="1"/>
          <p:nvPr/>
        </p:nvSpPr>
        <p:spPr>
          <a:xfrm>
            <a:off x="1344067" y="488950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给定一个链表，让这个链表向右旋转k位。其中k为非负数。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如：1-&gt;2-&gt;3-&gt;4-&gt;5-&gt;NULL, k = 2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第一次旋转：5-&gt;1-&gt;2-&gt;3-&gt;4-&gt;NULL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第二次旋转：4-&gt;5-&gt;1-&gt;2-&gt;3-&gt;NULL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0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143. Reorder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143. Reorder List</a:t>
            </a:r>
          </a:p>
        </p:txBody>
      </p:sp>
      <p:sp>
        <p:nvSpPr>
          <p:cNvPr id="1173" name="给定一个链表 L(0) -&gt; L(1) -&gt; L(2) -&gt; … -&gt; L(n-1) -&gt; L(n)…"/>
          <p:cNvSpPr txBox="1"/>
          <p:nvPr/>
        </p:nvSpPr>
        <p:spPr>
          <a:xfrm>
            <a:off x="1778000" y="4597399"/>
            <a:ext cx="20827999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给定一个链表 L(0) -&gt; L(1) -&gt; L(2) -&gt; … -&gt; L(n-1) -&gt; L(n)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将其变为 L(0) -&gt; L(n) -&gt; L(1) -&gt; L(n-1) -&gt; L(2) -&gt; L(n-2)…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的形式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链表无法随机访问数据，如何获得中间的元素？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两次遍历？一次遍历？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234. Palindrome Linked Li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234. Palindrome Linked List</a:t>
            </a:r>
          </a:p>
        </p:txBody>
      </p:sp>
      <p:sp>
        <p:nvSpPr>
          <p:cNvPr id="1176" name="给一个链表，判断这个链表是否为回文链表。…"/>
          <p:cNvSpPr txBox="1"/>
          <p:nvPr/>
        </p:nvSpPr>
        <p:spPr>
          <a:xfrm>
            <a:off x="1344067" y="6645275"/>
            <a:ext cx="21695867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给一个链表，判断这个链表是否为回文链表。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能否使用O(1)的空间复杂度解决问题？</a:t>
            </a:r>
          </a:p>
        </p:txBody>
      </p:sp>
      <p:pic>
        <p:nvPicPr>
          <p:cNvPr id="1177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6485" y="3790751"/>
            <a:ext cx="4541402" cy="1663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071" y="3697227"/>
            <a:ext cx="4428368" cy="166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230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4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5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9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241" name="head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242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244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181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206. Reverse Linked Li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206. Reverse Linked List</a:t>
            </a:r>
          </a:p>
        </p:txBody>
      </p:sp>
      <p:sp>
        <p:nvSpPr>
          <p:cNvPr id="249" name="1"/>
          <p:cNvSpPr/>
          <p:nvPr/>
        </p:nvSpPr>
        <p:spPr>
          <a:xfrm>
            <a:off x="39372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0" name="2"/>
          <p:cNvSpPr/>
          <p:nvPr/>
        </p:nvSpPr>
        <p:spPr>
          <a:xfrm>
            <a:off x="72858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" name="3"/>
          <p:cNvSpPr/>
          <p:nvPr/>
        </p:nvSpPr>
        <p:spPr>
          <a:xfrm>
            <a:off x="10744421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2" name="4"/>
          <p:cNvSpPr/>
          <p:nvPr/>
        </p:nvSpPr>
        <p:spPr>
          <a:xfrm>
            <a:off x="14387403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3" name="5"/>
          <p:cNvSpPr/>
          <p:nvPr/>
        </p:nvSpPr>
        <p:spPr>
          <a:xfrm>
            <a:off x="18068145" y="6988733"/>
            <a:ext cx="2032001" cy="2032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4" name="Line"/>
          <p:cNvSpPr/>
          <p:nvPr/>
        </p:nvSpPr>
        <p:spPr>
          <a:xfrm>
            <a:off x="5410421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Line"/>
          <p:cNvSpPr/>
          <p:nvPr/>
        </p:nvSpPr>
        <p:spPr>
          <a:xfrm>
            <a:off x="8780098" y="8003839"/>
            <a:ext cx="2049047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6" name="Line"/>
          <p:cNvSpPr/>
          <p:nvPr/>
        </p:nvSpPr>
        <p:spPr>
          <a:xfrm>
            <a:off x="12410209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Line"/>
          <p:cNvSpPr/>
          <p:nvPr/>
        </p:nvSpPr>
        <p:spPr>
          <a:xfrm>
            <a:off x="16063718" y="8003839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Line"/>
          <p:cNvSpPr/>
          <p:nvPr/>
        </p:nvSpPr>
        <p:spPr>
          <a:xfrm>
            <a:off x="19708789" y="8004733"/>
            <a:ext cx="2049048" cy="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NULL"/>
          <p:cNvSpPr txBox="1"/>
          <p:nvPr/>
        </p:nvSpPr>
        <p:spPr>
          <a:xfrm>
            <a:off x="21488962" y="7496733"/>
            <a:ext cx="2789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NULL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3558702" y="4695265"/>
            <a:ext cx="2789040" cy="2395070"/>
            <a:chOff x="0" y="0"/>
            <a:chExt cx="2789039" cy="2395068"/>
          </a:xfrm>
        </p:grpSpPr>
        <p:sp>
          <p:nvSpPr>
            <p:cNvPr id="260" name="cur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</a:t>
              </a:r>
            </a:p>
          </p:txBody>
        </p:sp>
        <p:sp>
          <p:nvSpPr>
            <p:cNvPr id="261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6907325" y="4695265"/>
            <a:ext cx="2789040" cy="2395070"/>
            <a:chOff x="0" y="0"/>
            <a:chExt cx="2789039" cy="2395068"/>
          </a:xfrm>
        </p:grpSpPr>
        <p:sp>
          <p:nvSpPr>
            <p:cNvPr id="263" name="next"/>
            <p:cNvSpPr txBox="1"/>
            <p:nvPr/>
          </p:nvSpPr>
          <p:spPr>
            <a:xfrm>
              <a:off x="0" y="-1"/>
              <a:ext cx="278904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</a:t>
              </a:r>
            </a:p>
          </p:txBody>
        </p:sp>
        <p:sp>
          <p:nvSpPr>
            <p:cNvPr id="264" name="Line"/>
            <p:cNvSpPr/>
            <p:nvPr/>
          </p:nvSpPr>
          <p:spPr>
            <a:xfrm flipH="1">
              <a:off x="1394519" y="914399"/>
              <a:ext cx="1" cy="148067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