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  <p:sldId id="314" r:id="rId66"/>
    <p:sldId id="315" r:id="rId67"/>
    <p:sldId id="316" r:id="rId68"/>
    <p:sldId id="317" r:id="rId69"/>
    <p:sldId id="318" r:id="rId70"/>
    <p:sldId id="319" r:id="rId71"/>
    <p:sldId id="320" r:id="rId72"/>
    <p:sldId id="321" r:id="rId73"/>
    <p:sldId id="322" r:id="rId74"/>
    <p:sldId id="323" r:id="rId75"/>
    <p:sldId id="324" r:id="rId76"/>
    <p:sldId id="325" r:id="rId77"/>
    <p:sldId id="326" r:id="rId78"/>
    <p:sldId id="327" r:id="rId79"/>
    <p:sldId id="328" r:id="rId80"/>
    <p:sldId id="329" r:id="rId81"/>
    <p:sldId id="330" r:id="rId82"/>
    <p:sldId id="331" r:id="rId83"/>
    <p:sldId id="332" r:id="rId84"/>
    <p:sldId id="333" r:id="rId85"/>
    <p:sldId id="334" r:id="rId86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Relationship Id="rId52" Type="http://schemas.openxmlformats.org/officeDocument/2006/relationships/slide" Target="slides/slide45.xml"/><Relationship Id="rId53" Type="http://schemas.openxmlformats.org/officeDocument/2006/relationships/slide" Target="slides/slide46.xml"/><Relationship Id="rId54" Type="http://schemas.openxmlformats.org/officeDocument/2006/relationships/slide" Target="slides/slide47.xml"/><Relationship Id="rId55" Type="http://schemas.openxmlformats.org/officeDocument/2006/relationships/slide" Target="slides/slide48.xml"/><Relationship Id="rId56" Type="http://schemas.openxmlformats.org/officeDocument/2006/relationships/slide" Target="slides/slide49.xml"/><Relationship Id="rId57" Type="http://schemas.openxmlformats.org/officeDocument/2006/relationships/slide" Target="slides/slide50.xml"/><Relationship Id="rId58" Type="http://schemas.openxmlformats.org/officeDocument/2006/relationships/slide" Target="slides/slide51.xml"/><Relationship Id="rId59" Type="http://schemas.openxmlformats.org/officeDocument/2006/relationships/slide" Target="slides/slide52.xml"/><Relationship Id="rId60" Type="http://schemas.openxmlformats.org/officeDocument/2006/relationships/slide" Target="slides/slide53.xml"/><Relationship Id="rId61" Type="http://schemas.openxmlformats.org/officeDocument/2006/relationships/slide" Target="slides/slide54.xml"/><Relationship Id="rId62" Type="http://schemas.openxmlformats.org/officeDocument/2006/relationships/slide" Target="slides/slide55.xml"/><Relationship Id="rId63" Type="http://schemas.openxmlformats.org/officeDocument/2006/relationships/slide" Target="slides/slide56.xml"/><Relationship Id="rId64" Type="http://schemas.openxmlformats.org/officeDocument/2006/relationships/slide" Target="slides/slide57.xml"/><Relationship Id="rId65" Type="http://schemas.openxmlformats.org/officeDocument/2006/relationships/slide" Target="slides/slide58.xml"/><Relationship Id="rId66" Type="http://schemas.openxmlformats.org/officeDocument/2006/relationships/slide" Target="slides/slide59.xml"/><Relationship Id="rId67" Type="http://schemas.openxmlformats.org/officeDocument/2006/relationships/slide" Target="slides/slide60.xml"/><Relationship Id="rId68" Type="http://schemas.openxmlformats.org/officeDocument/2006/relationships/slide" Target="slides/slide61.xml"/><Relationship Id="rId69" Type="http://schemas.openxmlformats.org/officeDocument/2006/relationships/slide" Target="slides/slide62.xml"/><Relationship Id="rId70" Type="http://schemas.openxmlformats.org/officeDocument/2006/relationships/slide" Target="slides/slide63.xml"/><Relationship Id="rId71" Type="http://schemas.openxmlformats.org/officeDocument/2006/relationships/slide" Target="slides/slide64.xml"/><Relationship Id="rId72" Type="http://schemas.openxmlformats.org/officeDocument/2006/relationships/slide" Target="slides/slide65.xml"/><Relationship Id="rId73" Type="http://schemas.openxmlformats.org/officeDocument/2006/relationships/slide" Target="slides/slide66.xml"/><Relationship Id="rId74" Type="http://schemas.openxmlformats.org/officeDocument/2006/relationships/slide" Target="slides/slide67.xml"/><Relationship Id="rId75" Type="http://schemas.openxmlformats.org/officeDocument/2006/relationships/slide" Target="slides/slide68.xml"/><Relationship Id="rId76" Type="http://schemas.openxmlformats.org/officeDocument/2006/relationships/slide" Target="slides/slide69.xml"/><Relationship Id="rId77" Type="http://schemas.openxmlformats.org/officeDocument/2006/relationships/slide" Target="slides/slide70.xml"/><Relationship Id="rId78" Type="http://schemas.openxmlformats.org/officeDocument/2006/relationships/slide" Target="slides/slide71.xml"/><Relationship Id="rId79" Type="http://schemas.openxmlformats.org/officeDocument/2006/relationships/slide" Target="slides/slide72.xml"/><Relationship Id="rId80" Type="http://schemas.openxmlformats.org/officeDocument/2006/relationships/slide" Target="slides/slide73.xml"/><Relationship Id="rId81" Type="http://schemas.openxmlformats.org/officeDocument/2006/relationships/slide" Target="slides/slide74.xml"/><Relationship Id="rId82" Type="http://schemas.openxmlformats.org/officeDocument/2006/relationships/slide" Target="slides/slide75.xml"/><Relationship Id="rId83" Type="http://schemas.openxmlformats.org/officeDocument/2006/relationships/slide" Target="slides/slide76.xml"/><Relationship Id="rId84" Type="http://schemas.openxmlformats.org/officeDocument/2006/relationships/slide" Target="slides/slide77.xml"/><Relationship Id="rId85" Type="http://schemas.openxmlformats.org/officeDocument/2006/relationships/slide" Target="slides/slide78.xml"/><Relationship Id="rId86" Type="http://schemas.openxmlformats.org/officeDocument/2006/relationships/slide" Target="slides/slide79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2387600" y="8953500"/>
            <a:ext cx="19621500" cy="6858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2387600" y="6045200"/>
            <a:ext cx="19621500" cy="8890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3125968" y="673100"/>
            <a:ext cx="18135601" cy="8737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635000" y="9448800"/>
            <a:ext cx="23114000" cy="20066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635000" y="115189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13165980" y="1104900"/>
            <a:ext cx="9525001" cy="11506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1651000" y="1104900"/>
            <a:ext cx="10223500" cy="56134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1651000" y="6845300"/>
            <a:ext cx="10223500" cy="5765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13169900" y="3238500"/>
            <a:ext cx="9525000" cy="920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1689100" y="3238500"/>
            <a:ext cx="10007600" cy="92075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4500"/>
            </a:lvl1pPr>
            <a:lvl2pPr marL="1117600" indent="-558800">
              <a:spcBef>
                <a:spcPts val="4500"/>
              </a:spcBef>
              <a:defRPr sz="4500"/>
            </a:lvl2pPr>
            <a:lvl3pPr marL="1676400" indent="-558800">
              <a:spcBef>
                <a:spcPts val="4500"/>
              </a:spcBef>
              <a:defRPr sz="4500"/>
            </a:lvl3pPr>
            <a:lvl4pPr marL="2235200" indent="-558800">
              <a:spcBef>
                <a:spcPts val="4500"/>
              </a:spcBef>
              <a:defRPr sz="4500"/>
            </a:lvl4pPr>
            <a:lvl5pPr marL="2794000" indent="-558800">
              <a:spcBef>
                <a:spcPts val="4500"/>
              </a:spcBef>
              <a:defRPr sz="45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1689100" y="1778000"/>
            <a:ext cx="21005800" cy="101473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15760700" y="70485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15760700" y="11303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idx="15"/>
          </p:nvPr>
        </p:nvSpPr>
        <p:spPr>
          <a:xfrm>
            <a:off x="1206500" y="1130300"/>
            <a:ext cx="1417320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1689100" y="9525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1689100" y="3238500"/>
            <a:ext cx="21005800" cy="9207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959031" y="13081000"/>
            <a:ext cx="453238" cy="4699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63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27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90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254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317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381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444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508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571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1.tif"/><Relationship Id="rId4" Type="http://schemas.openxmlformats.org/officeDocument/2006/relationships/image" Target="../media/image3.png"/><Relationship Id="rId5" Type="http://schemas.openxmlformats.org/officeDocument/2006/relationships/image" Target="../media/image1.jpeg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1.gif"/><Relationship Id="rId4" Type="http://schemas.openxmlformats.org/officeDocument/2006/relationships/image" Target="../media/image4.png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
</file>

<file path=ppt/slides/_rels/slide3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2.jpeg"/><Relationship Id="rId4" Type="http://schemas.openxmlformats.org/officeDocument/2006/relationships/image" Target="../media/image3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4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4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4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4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4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4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4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4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4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5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5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5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/Relationships>

</file>

<file path=ppt/slides/_rels/slide5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6.png"/></Relationships>

</file>

<file path=ppt/slides/_rels/slide6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6.png"/></Relationships>

</file>

<file path=ppt/slides/_rels/slide6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6.png"/></Relationships>

</file>

<file path=ppt/slides/_rels/slide6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4.png"/><Relationship Id="rId4" Type="http://schemas.openxmlformats.org/officeDocument/2006/relationships/image" Target="../media/image3.jpeg"/><Relationship Id="rId5" Type="http://schemas.openxmlformats.org/officeDocument/2006/relationships/image" Target="../media/image7.png"/></Relationships>

</file>

<file path=ppt/slides/_rels/slide6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4.png"/><Relationship Id="rId4" Type="http://schemas.openxmlformats.org/officeDocument/2006/relationships/image" Target="../media/image3.jpeg"/><Relationship Id="rId5" Type="http://schemas.openxmlformats.org/officeDocument/2006/relationships/image" Target="../media/image1.gif"/></Relationships>

</file>

<file path=ppt/slides/_rels/slide7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"/></Relationships>

</file>

<file path=ppt/slides/_rels/slide7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eg"/></Relationships>

</file>

<file path=ppt/slides/_rels/slide7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Relationship Id="rId3" Type="http://schemas.openxmlformats.org/officeDocument/2006/relationships/image" Target="../media/image1.tif"/><Relationship Id="rId4" Type="http://schemas.openxmlformats.org/officeDocument/2006/relationships/image" Target="../media/image2.jpeg"/></Relationships>

</file>

<file path=ppt/slides/_rels/slide7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4.png"/><Relationship Id="rId4" Type="http://schemas.openxmlformats.org/officeDocument/2006/relationships/image" Target="../media/image3.jpeg"/><Relationship Id="rId5" Type="http://schemas.openxmlformats.org/officeDocument/2006/relationships/image" Target="../media/image2.png"/><Relationship Id="rId6" Type="http://schemas.openxmlformats.org/officeDocument/2006/relationships/image" Target="../media/image3.png"/></Relationships>

</file>

<file path=ppt/slides/_rels/slide7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玩儿转算法面试"/>
          <p:cNvSpPr txBox="1"/>
          <p:nvPr>
            <p:ph type="ctrTitle"/>
          </p:nvPr>
        </p:nvSpPr>
        <p:spPr>
          <a:xfrm>
            <a:off x="1778000" y="3124539"/>
            <a:ext cx="20828000" cy="4648201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玩儿转算法面试</a:t>
            </a:r>
          </a:p>
        </p:txBody>
      </p:sp>
      <p:sp>
        <p:nvSpPr>
          <p:cNvPr id="120" name="liuyubobobo"/>
          <p:cNvSpPr txBox="1"/>
          <p:nvPr>
            <p:ph type="subTitle" sz="quarter" idx="1"/>
          </p:nvPr>
        </p:nvSpPr>
        <p:spPr>
          <a:xfrm>
            <a:off x="1778000" y="9955212"/>
            <a:ext cx="20828000" cy="1587501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474747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liuyubobobo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二叉树天然的递归结构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二叉树天然的递归结构</a:t>
            </a:r>
          </a:p>
        </p:txBody>
      </p:sp>
      <p:grpSp>
        <p:nvGrpSpPr>
          <p:cNvPr id="210" name="Group"/>
          <p:cNvGrpSpPr/>
          <p:nvPr/>
        </p:nvGrpSpPr>
        <p:grpSpPr>
          <a:xfrm>
            <a:off x="3277922" y="3584268"/>
            <a:ext cx="17855407" cy="9656673"/>
            <a:chOff x="0" y="0"/>
            <a:chExt cx="17855406" cy="9656671"/>
          </a:xfrm>
        </p:grpSpPr>
        <p:sp>
          <p:nvSpPr>
            <p:cNvPr id="203" name="Line"/>
            <p:cNvSpPr/>
            <p:nvPr/>
          </p:nvSpPr>
          <p:spPr>
            <a:xfrm flipH="1" flipV="1">
              <a:off x="8952517" y="689145"/>
              <a:ext cx="5093871" cy="220084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204" name="Line"/>
            <p:cNvSpPr/>
            <p:nvPr/>
          </p:nvSpPr>
          <p:spPr>
            <a:xfrm flipV="1">
              <a:off x="3824750" y="689450"/>
              <a:ext cx="5000767" cy="220023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205" name="Circle"/>
            <p:cNvSpPr/>
            <p:nvPr/>
          </p:nvSpPr>
          <p:spPr>
            <a:xfrm>
              <a:off x="8152077" y="0"/>
              <a:ext cx="1524001" cy="1524000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6" name="Triangle"/>
            <p:cNvSpPr/>
            <p:nvPr/>
          </p:nvSpPr>
          <p:spPr>
            <a:xfrm flipH="1">
              <a:off x="10159999" y="2827147"/>
              <a:ext cx="3847308" cy="68295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CA495A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07" name="Triangle"/>
            <p:cNvSpPr/>
            <p:nvPr/>
          </p:nvSpPr>
          <p:spPr>
            <a:xfrm>
              <a:off x="14008100" y="2827147"/>
              <a:ext cx="3847307" cy="68295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CA495A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08" name="Triangle"/>
            <p:cNvSpPr/>
            <p:nvPr/>
          </p:nvSpPr>
          <p:spPr>
            <a:xfrm flipH="1">
              <a:off x="-1" y="2827147"/>
              <a:ext cx="3847308" cy="68295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CA495A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09" name="Triangle"/>
            <p:cNvSpPr/>
            <p:nvPr/>
          </p:nvSpPr>
          <p:spPr>
            <a:xfrm>
              <a:off x="3848100" y="2827147"/>
              <a:ext cx="3847307" cy="68295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CA495A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二叉树天然的递归结构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二叉树天然的递归结构</a:t>
            </a:r>
          </a:p>
        </p:txBody>
      </p:sp>
      <p:sp>
        <p:nvSpPr>
          <p:cNvPr id="213" name="空是一棵二叉树"/>
          <p:cNvSpPr txBox="1"/>
          <p:nvPr/>
        </p:nvSpPr>
        <p:spPr>
          <a:xfrm>
            <a:off x="18167895" y="7289799"/>
            <a:ext cx="5886352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空是一棵二叉树</a:t>
            </a:r>
          </a:p>
        </p:txBody>
      </p:sp>
      <p:grpSp>
        <p:nvGrpSpPr>
          <p:cNvPr id="221" name="Group"/>
          <p:cNvGrpSpPr/>
          <p:nvPr/>
        </p:nvGrpSpPr>
        <p:grpSpPr>
          <a:xfrm>
            <a:off x="685799" y="3584268"/>
            <a:ext cx="17830008" cy="9656673"/>
            <a:chOff x="0" y="0"/>
            <a:chExt cx="17830006" cy="9656671"/>
          </a:xfrm>
        </p:grpSpPr>
        <p:sp>
          <p:nvSpPr>
            <p:cNvPr id="214" name="Line"/>
            <p:cNvSpPr/>
            <p:nvPr/>
          </p:nvSpPr>
          <p:spPr>
            <a:xfrm flipH="1" flipV="1">
              <a:off x="8952517" y="689145"/>
              <a:ext cx="5093871" cy="220084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215" name="Line"/>
            <p:cNvSpPr/>
            <p:nvPr/>
          </p:nvSpPr>
          <p:spPr>
            <a:xfrm flipV="1">
              <a:off x="3824750" y="689450"/>
              <a:ext cx="5000767" cy="220023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216" name="Circle"/>
            <p:cNvSpPr/>
            <p:nvPr/>
          </p:nvSpPr>
          <p:spPr>
            <a:xfrm>
              <a:off x="8152077" y="0"/>
              <a:ext cx="1524001" cy="1524000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7" name="Triangle"/>
            <p:cNvSpPr/>
            <p:nvPr/>
          </p:nvSpPr>
          <p:spPr>
            <a:xfrm flipH="1">
              <a:off x="10159999" y="2827147"/>
              <a:ext cx="3847308" cy="68295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CA495A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18" name="Triangle"/>
            <p:cNvSpPr/>
            <p:nvPr/>
          </p:nvSpPr>
          <p:spPr>
            <a:xfrm>
              <a:off x="13982700" y="2827147"/>
              <a:ext cx="3847307" cy="68295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CA495A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19" name="Triangle"/>
            <p:cNvSpPr/>
            <p:nvPr/>
          </p:nvSpPr>
          <p:spPr>
            <a:xfrm flipH="1">
              <a:off x="-1" y="2827147"/>
              <a:ext cx="3847308" cy="68295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CA495A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20" name="Triangle"/>
            <p:cNvSpPr/>
            <p:nvPr/>
          </p:nvSpPr>
          <p:spPr>
            <a:xfrm>
              <a:off x="3822700" y="2827147"/>
              <a:ext cx="3847307" cy="68295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CA495A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2000">
        <p:dissolve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13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二叉树天然的递归结构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二叉树天然的递归结构</a:t>
            </a:r>
          </a:p>
        </p:txBody>
      </p:sp>
      <p:sp>
        <p:nvSpPr>
          <p:cNvPr id="224" name="void preorder( TreeNode* node ){      if( node == NULL )…"/>
          <p:cNvSpPr txBox="1"/>
          <p:nvPr/>
        </p:nvSpPr>
        <p:spPr>
          <a:xfrm>
            <a:off x="1672958" y="4952999"/>
            <a:ext cx="13443484" cy="7467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b="1">
                <a:solidFill>
                  <a:srgbClr val="011993"/>
                </a:solidFill>
              </a:rPr>
              <a:t>void </a:t>
            </a:r>
            <a:r>
              <a:t>preorder( </a:t>
            </a:r>
            <a:r>
              <a:rPr>
                <a:solidFill>
                  <a:srgbClr val="009193"/>
                </a:solidFill>
              </a:rPr>
              <a:t>TreeNode</a:t>
            </a:r>
            <a:r>
              <a:t>* node ){</a:t>
            </a:r>
            <a:br/>
            <a:br/>
            <a:r>
              <a:t>    </a:t>
            </a:r>
            <a:r>
              <a:rPr b="1">
                <a:solidFill>
                  <a:srgbClr val="011993"/>
                </a:solidFill>
              </a:rPr>
              <a:t>if</a:t>
            </a:r>
            <a:r>
              <a:t>( node == NULL )</a:t>
            </a:r>
          </a:p>
          <a:p>
            <a:pPr algn="l" defTabSz="457200">
              <a:defRPr>
                <a:latin typeface="Menlo"/>
                <a:ea typeface="Menlo"/>
                <a:cs typeface="Menlo"/>
                <a:sym typeface="Menlo"/>
              </a:defRPr>
            </a:pPr>
            <a:r>
              <a:t>        return;</a:t>
            </a:r>
            <a:br/>
            <a:r>
              <a:t>        </a:t>
            </a:r>
          </a:p>
          <a:p>
            <a:pPr algn="l" defTabSz="457200">
              <a:defRPr>
                <a:latin typeface="Menlo"/>
                <a:ea typeface="Menlo"/>
                <a:cs typeface="Menlo"/>
                <a:sym typeface="Menlo"/>
              </a:defRPr>
            </a:pPr>
            <a:r>
              <a:t>    cout &lt;&lt; node-&gt;</a:t>
            </a:r>
            <a:r>
              <a:rPr>
                <a:solidFill>
                  <a:srgbClr val="7B248D"/>
                </a:solidFill>
              </a:rPr>
              <a:t>val</a:t>
            </a:r>
            <a:r>
              <a:t>;</a:t>
            </a:r>
            <a:br/>
            <a:r>
              <a:t>    preorder( node-&gt;</a:t>
            </a:r>
            <a:r>
              <a:rPr>
                <a:solidFill>
                  <a:srgbClr val="7B248D"/>
                </a:solidFill>
              </a:rPr>
              <a:t>left</a:t>
            </a:r>
            <a:r>
              <a:t> );</a:t>
            </a:r>
            <a:br/>
            <a:r>
              <a:t>    preorder( node-&gt;</a:t>
            </a:r>
            <a:r>
              <a:rPr>
                <a:solidFill>
                  <a:srgbClr val="7B248D"/>
                </a:solidFill>
              </a:rPr>
              <a:t>right</a:t>
            </a:r>
            <a:r>
              <a:t> );</a:t>
            </a:r>
            <a:br/>
            <a:r>
              <a:t>}</a:t>
            </a:r>
          </a:p>
        </p:txBody>
      </p:sp>
      <p:grpSp>
        <p:nvGrpSpPr>
          <p:cNvPr id="227" name="Group"/>
          <p:cNvGrpSpPr/>
          <p:nvPr/>
        </p:nvGrpSpPr>
        <p:grpSpPr>
          <a:xfrm>
            <a:off x="13944600" y="6832599"/>
            <a:ext cx="9359057" cy="1168401"/>
            <a:chOff x="0" y="0"/>
            <a:chExt cx="9359056" cy="1168400"/>
          </a:xfrm>
        </p:grpSpPr>
        <p:sp>
          <p:nvSpPr>
            <p:cNvPr id="225" name="Line"/>
            <p:cNvSpPr/>
            <p:nvPr/>
          </p:nvSpPr>
          <p:spPr>
            <a:xfrm>
              <a:off x="0" y="584200"/>
              <a:ext cx="2968890" cy="0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226" name="递归终止条件"/>
            <p:cNvSpPr txBox="1"/>
            <p:nvPr/>
          </p:nvSpPr>
          <p:spPr>
            <a:xfrm>
              <a:off x="3969295" y="-1"/>
              <a:ext cx="5389762" cy="1168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lnSpc>
                  <a:spcPct val="150000"/>
                </a:lnSpc>
                <a:defRPr sz="6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递归终止条件</a:t>
              </a:r>
            </a:p>
          </p:txBody>
        </p:sp>
      </p:grpSp>
      <p:grpSp>
        <p:nvGrpSpPr>
          <p:cNvPr id="230" name="Group"/>
          <p:cNvGrpSpPr/>
          <p:nvPr/>
        </p:nvGrpSpPr>
        <p:grpSpPr>
          <a:xfrm>
            <a:off x="13944600" y="9601199"/>
            <a:ext cx="9359057" cy="1168401"/>
            <a:chOff x="0" y="0"/>
            <a:chExt cx="9359056" cy="1168400"/>
          </a:xfrm>
        </p:grpSpPr>
        <p:sp>
          <p:nvSpPr>
            <p:cNvPr id="228" name="Line"/>
            <p:cNvSpPr/>
            <p:nvPr/>
          </p:nvSpPr>
          <p:spPr>
            <a:xfrm>
              <a:off x="0" y="584200"/>
              <a:ext cx="2968890" cy="0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229" name="递归过程"/>
            <p:cNvSpPr txBox="1"/>
            <p:nvPr/>
          </p:nvSpPr>
          <p:spPr>
            <a:xfrm>
              <a:off x="3969295" y="-1"/>
              <a:ext cx="5389762" cy="1168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lnSpc>
                  <a:spcPct val="150000"/>
                </a:lnSpc>
                <a:defRPr sz="6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递归过程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2" dur="10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27" grpId="1"/>
      <p:bldP build="whole" bldLvl="1" animBg="1" rev="0" advAuto="0" spid="230" grpId="2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二叉树天然的递归结构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二叉树天然的递归结构</a:t>
            </a:r>
          </a:p>
        </p:txBody>
      </p:sp>
      <p:sp>
        <p:nvSpPr>
          <p:cNvPr id="233" name="bool contain(Node* node, Key key){     if( node == NULL )         return false;      if( key == node-&gt;key )         return true;…"/>
          <p:cNvSpPr txBox="1"/>
          <p:nvPr/>
        </p:nvSpPr>
        <p:spPr>
          <a:xfrm>
            <a:off x="3658523" y="3378200"/>
            <a:ext cx="17066954" cy="1041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defRPr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1"/>
              <a:t>bool </a:t>
            </a:r>
            <a:r>
              <a:rPr>
                <a:solidFill>
                  <a:srgbClr val="000000"/>
                </a:solidFill>
              </a:rPr>
              <a:t>contain(</a:t>
            </a:r>
            <a:r>
              <a:rPr>
                <a:solidFill>
                  <a:srgbClr val="009193"/>
                </a:solidFill>
              </a:rPr>
              <a:t>Node</a:t>
            </a:r>
            <a:r>
              <a:rPr>
                <a:solidFill>
                  <a:srgbClr val="000000"/>
                </a:solidFill>
              </a:rPr>
              <a:t>* node, </a:t>
            </a:r>
            <a:r>
              <a:rPr>
                <a:solidFill>
                  <a:srgbClr val="483293"/>
                </a:solidFill>
              </a:rPr>
              <a:t>Key </a:t>
            </a:r>
            <a:r>
              <a:rPr>
                <a:solidFill>
                  <a:srgbClr val="000000"/>
                </a:solidFill>
              </a:rPr>
              <a:t>key){</a:t>
            </a:r>
            <a:br>
              <a:rPr>
                <a:solidFill>
                  <a:srgbClr val="000000"/>
                </a:solidFill>
              </a:rPr>
            </a:br>
            <a:r>
              <a:rPr>
                <a:solidFill>
                  <a:srgbClr val="000000"/>
                </a:solidFill>
              </a:rPr>
              <a:t>    </a:t>
            </a:r>
            <a:r>
              <a:rPr b="1"/>
              <a:t>if</a:t>
            </a:r>
            <a:r>
              <a:rPr>
                <a:solidFill>
                  <a:srgbClr val="000000"/>
                </a:solidFill>
              </a:rPr>
              <a:t>( node == </a:t>
            </a:r>
            <a:r>
              <a:rPr b="1">
                <a:solidFill>
                  <a:srgbClr val="26653C"/>
                </a:solidFill>
              </a:rPr>
              <a:t>NULL </a:t>
            </a:r>
            <a:r>
              <a:rPr>
                <a:solidFill>
                  <a:srgbClr val="000000"/>
                </a:solidFill>
              </a:rPr>
              <a:t>)</a:t>
            </a:r>
            <a:br>
              <a:rPr>
                <a:solidFill>
                  <a:srgbClr val="000000"/>
                </a:solidFill>
              </a:rPr>
            </a:br>
            <a:r>
              <a:rPr>
                <a:solidFill>
                  <a:srgbClr val="000000"/>
                </a:solidFill>
              </a:rPr>
              <a:t>        </a:t>
            </a:r>
            <a:r>
              <a:rPr b="1"/>
              <a:t>return false</a:t>
            </a:r>
            <a:r>
              <a:rPr>
                <a:solidFill>
                  <a:srgbClr val="000000"/>
                </a:solidFill>
              </a:rPr>
              <a:t>;</a:t>
            </a:r>
            <a:br>
              <a:rPr>
                <a:solidFill>
                  <a:srgbClr val="000000"/>
                </a:solidFill>
              </a:rPr>
            </a:br>
            <a:br>
              <a:rPr>
                <a:solidFill>
                  <a:srgbClr val="000000"/>
                </a:solidFill>
              </a:rPr>
            </a:br>
            <a:r>
              <a:rPr>
                <a:solidFill>
                  <a:srgbClr val="000000"/>
                </a:solidFill>
              </a:rPr>
              <a:t>    </a:t>
            </a:r>
            <a:r>
              <a:rPr b="1"/>
              <a:t>if</a:t>
            </a:r>
            <a:r>
              <a:rPr>
                <a:solidFill>
                  <a:srgbClr val="000000"/>
                </a:solidFill>
              </a:rPr>
              <a:t>( key == node-&gt;</a:t>
            </a:r>
            <a:r>
              <a:rPr>
                <a:solidFill>
                  <a:srgbClr val="7B248D"/>
                </a:solidFill>
              </a:rPr>
              <a:t>key </a:t>
            </a:r>
            <a:r>
              <a:rPr>
                <a:solidFill>
                  <a:srgbClr val="000000"/>
                </a:solidFill>
              </a:rPr>
              <a:t>)</a:t>
            </a:r>
            <a:br>
              <a:rPr>
                <a:solidFill>
                  <a:srgbClr val="000000"/>
                </a:solidFill>
              </a:rPr>
            </a:br>
            <a:r>
              <a:rPr>
                <a:solidFill>
                  <a:srgbClr val="000000"/>
                </a:solidFill>
              </a:rPr>
              <a:t>        </a:t>
            </a:r>
            <a:r>
              <a:rPr b="1"/>
              <a:t>return true</a:t>
            </a:r>
            <a:r>
              <a:rPr>
                <a:solidFill>
                  <a:srgbClr val="000000"/>
                </a:solidFill>
              </a:rPr>
              <a:t>;</a:t>
            </a:r>
            <a:br>
              <a:rPr>
                <a:solidFill>
                  <a:srgbClr val="000000"/>
                </a:solidFill>
              </a:rPr>
            </a:br>
            <a:r>
              <a:rPr>
                <a:solidFill>
                  <a:srgbClr val="000000"/>
                </a:solidFill>
              </a:rPr>
              <a:t>    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rPr b="1"/>
              <a:t>if</a:t>
            </a:r>
            <a:r>
              <a:rPr>
                <a:solidFill>
                  <a:srgbClr val="000000"/>
                </a:solidFill>
              </a:rPr>
              <a:t>( contain(node-&gt;</a:t>
            </a:r>
            <a:r>
              <a:rPr>
                <a:solidFill>
                  <a:srgbClr val="7B248D"/>
                </a:solidFill>
              </a:rPr>
              <a:t>left</a:t>
            </a:r>
            <a:r>
              <a:rPr>
                <a:solidFill>
                  <a:srgbClr val="000000"/>
                </a:solidFill>
              </a:rPr>
              <a:t>, key) || </a:t>
            </a:r>
            <a:endParaRPr>
              <a:solidFill>
                <a:srgbClr val="000000"/>
              </a:solidFill>
            </a:endParaRPr>
          </a:p>
          <a:p>
            <a:pPr lvl="1" algn="l" defTabSz="457200">
              <a:defRPr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       contain(node-&gt;</a:t>
            </a:r>
            <a:r>
              <a:rPr>
                <a:solidFill>
                  <a:srgbClr val="7B248D"/>
                </a:solidFill>
              </a:rPr>
              <a:t>right</a:t>
            </a:r>
            <a:r>
              <a:rPr>
                <a:solidFill>
                  <a:srgbClr val="000000"/>
                </a:solidFill>
              </a:rPr>
              <a:t>, key) )</a:t>
            </a:r>
            <a:endParaRPr>
              <a:solidFill>
                <a:srgbClr val="000000"/>
              </a:solidFill>
            </a:endParaRPr>
          </a:p>
          <a:p>
            <a:pPr lvl="1" algn="l" defTabSz="457200">
              <a:defRPr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   </a:t>
            </a:r>
            <a:r>
              <a:rPr b="1"/>
              <a:t>return true</a:t>
            </a:r>
            <a:r>
              <a:rPr>
                <a:solidFill>
                  <a:srgbClr val="000000"/>
                </a:solidFill>
              </a:rPr>
              <a:t>;</a:t>
            </a:r>
            <a:br>
              <a:rPr>
                <a:solidFill>
                  <a:srgbClr val="000000"/>
                </a:solidFill>
              </a:rPr>
            </a:br>
            <a:endParaRPr>
              <a:solidFill>
                <a:srgbClr val="000000"/>
              </a:solidFill>
            </a:endParaRPr>
          </a:p>
          <a:p>
            <a:pPr lvl="1" algn="l" defTabSz="457200">
              <a:defRPr>
                <a:solidFill>
                  <a:srgbClr val="01199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</a:t>
            </a:r>
            <a:r>
              <a:rPr b="1"/>
              <a:t>return false</a:t>
            </a:r>
            <a:r>
              <a:rPr>
                <a:solidFill>
                  <a:srgbClr val="000000"/>
                </a:solidFill>
              </a:rPr>
              <a:t>;</a:t>
            </a:r>
            <a:br>
              <a:rPr>
                <a:solidFill>
                  <a:srgbClr val="000000"/>
                </a:solidFill>
              </a:rPr>
            </a:br>
            <a:r>
              <a:rPr>
                <a:solidFill>
                  <a:srgbClr val="000000"/>
                </a:solidFill>
              </a:rPr>
              <a:t>}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二叉树天然的递归结构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二叉树天然的递归结构</a:t>
            </a:r>
          </a:p>
        </p:txBody>
      </p:sp>
      <p:sp>
        <p:nvSpPr>
          <p:cNvPr id="236" name="void destroy(Node* node){     if( node == NULL)…"/>
          <p:cNvSpPr txBox="1"/>
          <p:nvPr/>
        </p:nvSpPr>
        <p:spPr>
          <a:xfrm>
            <a:off x="6628289" y="4508499"/>
            <a:ext cx="11127422" cy="673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b="1">
                <a:solidFill>
                  <a:srgbClr val="011993"/>
                </a:solidFill>
              </a:rPr>
              <a:t>void </a:t>
            </a:r>
            <a:r>
              <a:t>destroy(</a:t>
            </a:r>
            <a:r>
              <a:rPr>
                <a:solidFill>
                  <a:srgbClr val="009193"/>
                </a:solidFill>
              </a:rPr>
              <a:t>Node</a:t>
            </a:r>
            <a:r>
              <a:t>* node){</a:t>
            </a:r>
            <a:br/>
            <a:r>
              <a:t>    </a:t>
            </a:r>
            <a:r>
              <a:rPr b="1">
                <a:solidFill>
                  <a:srgbClr val="011993"/>
                </a:solidFill>
              </a:rPr>
              <a:t>if</a:t>
            </a:r>
            <a:r>
              <a:t>( node == </a:t>
            </a:r>
            <a:r>
              <a:rPr b="1">
                <a:solidFill>
                  <a:srgbClr val="26653C"/>
                </a:solidFill>
              </a:rPr>
              <a:t>NULL</a:t>
            </a:r>
            <a:r>
              <a:t>)</a:t>
            </a:r>
          </a:p>
          <a:p>
            <a:pPr algn="l" defTabSz="457200">
              <a:defRPr>
                <a:latin typeface="Menlo"/>
                <a:ea typeface="Menlo"/>
                <a:cs typeface="Menlo"/>
                <a:sym typeface="Menlo"/>
              </a:defRPr>
            </a:pPr>
            <a:r>
              <a:t>        return;</a:t>
            </a:r>
            <a:br/>
            <a:r>
              <a:t>        </a:t>
            </a:r>
          </a:p>
          <a:p>
            <a:pPr algn="l" defTabSz="457200">
              <a:defRPr>
                <a:latin typeface="Menlo"/>
                <a:ea typeface="Menlo"/>
                <a:cs typeface="Menlo"/>
                <a:sym typeface="Menlo"/>
              </a:defRPr>
            </a:pPr>
            <a:r>
              <a:t>    destroy(node-&gt;</a:t>
            </a:r>
            <a:r>
              <a:rPr>
                <a:solidFill>
                  <a:srgbClr val="7B248D"/>
                </a:solidFill>
              </a:rPr>
              <a:t>left</a:t>
            </a:r>
            <a:r>
              <a:t>);</a:t>
            </a:r>
            <a:br/>
            <a:r>
              <a:t>    destroy(node-&gt;</a:t>
            </a:r>
            <a:r>
              <a:rPr>
                <a:solidFill>
                  <a:srgbClr val="7B248D"/>
                </a:solidFill>
              </a:rPr>
              <a:t>right</a:t>
            </a:r>
            <a:r>
              <a:t>);</a:t>
            </a:r>
            <a:br/>
            <a:r>
              <a:t>    </a:t>
            </a:r>
            <a:r>
              <a:rPr b="1">
                <a:solidFill>
                  <a:srgbClr val="011993"/>
                </a:solidFill>
              </a:rPr>
              <a:t>delete </a:t>
            </a:r>
            <a:r>
              <a:t>node;</a:t>
            </a:r>
            <a:br/>
            <a:r>
              <a:t>    </a:t>
            </a:r>
            <a:r>
              <a:rPr>
                <a:solidFill>
                  <a:srgbClr val="7B248D"/>
                </a:solidFill>
              </a:rPr>
              <a:t>count</a:t>
            </a:r>
            <a:r>
              <a:t>--;</a:t>
            </a:r>
            <a:br/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模拟递归程序的运行"/>
          <p:cNvSpPr txBox="1"/>
          <p:nvPr>
            <p:ph type="ctrTitle"/>
          </p:nvPr>
        </p:nvSpPr>
        <p:spPr>
          <a:xfrm>
            <a:off x="1778000" y="5772150"/>
            <a:ext cx="20828000" cy="2171700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模拟递归程序的运行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理解递归程序的语意"/>
          <p:cNvSpPr txBox="1"/>
          <p:nvPr>
            <p:ph type="ctrTitle"/>
          </p:nvPr>
        </p:nvSpPr>
        <p:spPr>
          <a:xfrm>
            <a:off x="1778000" y="5772150"/>
            <a:ext cx="20828000" cy="2171700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理解递归程序的语意</a:t>
            </a:r>
          </a:p>
        </p:txBody>
      </p:sp>
    </p:spTree>
  </p:cSld>
  <p:clrMapOvr>
    <a:masterClrMapping/>
  </p:clrMapOvr>
  <p:transition xmlns:p14="http://schemas.microsoft.com/office/powerpoint/2010/main" spd="slow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104. Maximum Depth of Binary Tree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104. Maximum Depth of Binary Tree</a:t>
            </a:r>
          </a:p>
        </p:txBody>
      </p:sp>
      <p:pic>
        <p:nvPicPr>
          <p:cNvPr id="243" name="pasted-image.png" descr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22293" y="3875282"/>
            <a:ext cx="5573211" cy="1351082"/>
          </a:xfrm>
          <a:prstGeom prst="rect">
            <a:avLst/>
          </a:prstGeom>
          <a:ln w="12700">
            <a:miter lim="400000"/>
          </a:ln>
        </p:spPr>
      </p:pic>
      <p:pic>
        <p:nvPicPr>
          <p:cNvPr id="244" name="pasted-image.tiff" descr="pasted-image.tif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785677" y="3854527"/>
            <a:ext cx="6487297" cy="1536546"/>
          </a:xfrm>
          <a:prstGeom prst="rect">
            <a:avLst/>
          </a:prstGeom>
          <a:ln w="12700">
            <a:miter lim="400000"/>
          </a:ln>
        </p:spPr>
      </p:pic>
      <p:pic>
        <p:nvPicPr>
          <p:cNvPr id="245" name="pasted-image.png" descr="pasted-imag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0790851" y="3698186"/>
            <a:ext cx="1705274" cy="1705274"/>
          </a:xfrm>
          <a:prstGeom prst="rect">
            <a:avLst/>
          </a:prstGeom>
          <a:ln w="12700">
            <a:miter lim="400000"/>
          </a:ln>
        </p:spPr>
      </p:pic>
      <p:pic>
        <p:nvPicPr>
          <p:cNvPr id="246" name="pasted-image.jpeg" descr="pasted-image.jpe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4963147" y="3373445"/>
            <a:ext cx="5137533" cy="2498710"/>
          </a:xfrm>
          <a:prstGeom prst="rect">
            <a:avLst/>
          </a:prstGeom>
          <a:ln w="12700">
            <a:miter lim="400000"/>
          </a:ln>
        </p:spPr>
      </p:pic>
      <p:sp>
        <p:nvSpPr>
          <p:cNvPr id="247" name="求一棵二叉树的最高深度…"/>
          <p:cNvSpPr txBox="1"/>
          <p:nvPr/>
        </p:nvSpPr>
        <p:spPr>
          <a:xfrm>
            <a:off x="1657896" y="7912099"/>
            <a:ext cx="21068209" cy="276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求一棵二叉树的最高深度</a:t>
            </a:r>
          </a:p>
          <a:p>
            <a:pPr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从根节点到叶子节点的最长路径长度</a:t>
            </a:r>
          </a:p>
        </p:txBody>
      </p:sp>
    </p:spTree>
  </p:cSld>
  <p:clrMapOvr>
    <a:masterClrMapping/>
  </p:clrMapOvr>
  <p:transition xmlns:p14="http://schemas.microsoft.com/office/powerpoint/2010/main" spd="slow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47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实践：解决104"/>
          <p:cNvSpPr txBox="1"/>
          <p:nvPr>
            <p:ph type="ctrTitle"/>
          </p:nvPr>
        </p:nvSpPr>
        <p:spPr>
          <a:xfrm>
            <a:off x="1778000" y="5772150"/>
            <a:ext cx="20828000" cy="2171700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实践：解决104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复习二叉树相关的所有操作"/>
          <p:cNvSpPr txBox="1"/>
          <p:nvPr>
            <p:ph type="ctrTitle"/>
          </p:nvPr>
        </p:nvSpPr>
        <p:spPr>
          <a:xfrm>
            <a:off x="1778000" y="5772150"/>
            <a:ext cx="20828000" cy="2171700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复习二叉树相关的所有操作</a:t>
            </a:r>
          </a:p>
        </p:txBody>
      </p:sp>
    </p:spTree>
  </p:cSld>
  <p:clrMapOvr>
    <a:masterClrMapping/>
  </p:clrMapOvr>
  <p:transition xmlns:p14="http://schemas.microsoft.com/office/powerpoint/2010/main" spd="slow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二叉树和递归"/>
          <p:cNvSpPr txBox="1"/>
          <p:nvPr>
            <p:ph type="ctrTitle"/>
          </p:nvPr>
        </p:nvSpPr>
        <p:spPr>
          <a:xfrm>
            <a:off x="1778000" y="5772150"/>
            <a:ext cx="20828000" cy="2171700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二叉树和递归</a:t>
            </a:r>
          </a:p>
        </p:txBody>
      </p:sp>
    </p:spTree>
  </p:cSld>
  <p:clrMapOvr>
    <a:masterClrMapping/>
  </p:clrMapOvr>
  <p:transition xmlns:p14="http://schemas.microsoft.com/office/powerpoint/2010/main" spd="slow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111. Minimum Depth of Binary Tree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111. Minimum Depth of Binary Tree</a:t>
            </a:r>
          </a:p>
        </p:txBody>
      </p:sp>
      <p:sp>
        <p:nvSpPr>
          <p:cNvPr id="254" name="求一棵二叉树的最低深度…"/>
          <p:cNvSpPr txBox="1"/>
          <p:nvPr/>
        </p:nvSpPr>
        <p:spPr>
          <a:xfrm>
            <a:off x="1657896" y="6489699"/>
            <a:ext cx="21068209" cy="276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求一棵二叉树的最低深度</a:t>
            </a:r>
          </a:p>
          <a:p>
            <a:pPr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从根节点到叶子节点的最短路径长度</a:t>
            </a:r>
          </a:p>
        </p:txBody>
      </p:sp>
    </p:spTree>
  </p:cSld>
  <p:clrMapOvr>
    <a:masterClrMapping/>
  </p:clrMapOvr>
  <p:transition xmlns:p14="http://schemas.microsoft.com/office/powerpoint/2010/main" spd="slow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54" grpId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一个简单的二叉树问题引发的血案"/>
          <p:cNvSpPr txBox="1"/>
          <p:nvPr>
            <p:ph type="ctrTitle"/>
          </p:nvPr>
        </p:nvSpPr>
        <p:spPr>
          <a:xfrm>
            <a:off x="1778000" y="5772150"/>
            <a:ext cx="20828000" cy="2171700"/>
          </a:xfrm>
          <a:prstGeom prst="rect">
            <a:avLst/>
          </a:prstGeom>
        </p:spPr>
        <p:txBody>
          <a:bodyPr/>
          <a:lstStyle/>
          <a:p>
            <a:pPr lvl="1" indent="219455" defTabSz="792479">
              <a:defRPr sz="10752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一个简单的二叉树问题引发的血案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226. Invert Binary Tree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226. Invert Binary Tree</a:t>
            </a:r>
          </a:p>
        </p:txBody>
      </p:sp>
      <p:sp>
        <p:nvSpPr>
          <p:cNvPr id="259" name="反转一棵二叉树"/>
          <p:cNvSpPr txBox="1"/>
          <p:nvPr/>
        </p:nvSpPr>
        <p:spPr>
          <a:xfrm>
            <a:off x="7620148" y="4038599"/>
            <a:ext cx="7772104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反转一棵二叉树</a:t>
            </a:r>
          </a:p>
        </p:txBody>
      </p:sp>
      <p:sp>
        <p:nvSpPr>
          <p:cNvPr id="260" name="4…"/>
          <p:cNvSpPr txBox="1"/>
          <p:nvPr/>
        </p:nvSpPr>
        <p:spPr>
          <a:xfrm>
            <a:off x="4849267" y="5943040"/>
            <a:ext cx="4255592" cy="6502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       4</a:t>
            </a:r>
          </a:p>
          <a:p>
            <a: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     /    \</a:t>
            </a:r>
          </a:p>
          <a:p>
            <a: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   2       7</a:t>
            </a:r>
          </a:p>
          <a:p>
            <a: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  /  \     /  \</a:t>
            </a:r>
          </a:p>
          <a:p>
            <a: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1    3  6   9</a:t>
            </a:r>
          </a:p>
        </p:txBody>
      </p:sp>
      <p:sp>
        <p:nvSpPr>
          <p:cNvPr id="261" name="Arrow"/>
          <p:cNvSpPr/>
          <p:nvPr/>
        </p:nvSpPr>
        <p:spPr>
          <a:xfrm>
            <a:off x="10871200" y="8559240"/>
            <a:ext cx="1270000" cy="1270001"/>
          </a:xfrm>
          <a:prstGeom prst="rightArrow">
            <a:avLst>
              <a:gd name="adj1" fmla="val 32000"/>
              <a:gd name="adj2" fmla="val 64000"/>
            </a:avLst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262" name="4…"/>
          <p:cNvSpPr txBox="1"/>
          <p:nvPr/>
        </p:nvSpPr>
        <p:spPr>
          <a:xfrm>
            <a:off x="14679066" y="5943040"/>
            <a:ext cx="4255593" cy="6502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       4</a:t>
            </a:r>
          </a:p>
          <a:p>
            <a: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     /    \</a:t>
            </a:r>
          </a:p>
          <a:p>
            <a: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   7       2</a:t>
            </a:r>
          </a:p>
          <a:p>
            <a: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  /  \     /  \</a:t>
            </a:r>
          </a:p>
          <a:p>
            <a: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9    6  3   1</a:t>
            </a:r>
          </a:p>
        </p:txBody>
      </p:sp>
    </p:spTree>
  </p:cSld>
  <p:clrMapOvr>
    <a:masterClrMapping/>
  </p:clrMapOvr>
  <p:transition xmlns:p14="http://schemas.microsoft.com/office/powerpoint/2010/main" spd="slow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2" dur="10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8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7" dur="10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clickEffect" presetSubtype="8" presetID="2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2" dur="10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59" grpId="1"/>
      <p:bldP build="whole" bldLvl="1" animBg="1" rev="0" advAuto="0" spid="262" grpId="4"/>
      <p:bldP build="whole" bldLvl="1" animBg="1" rev="0" advAuto="0" spid="260" grpId="2"/>
      <p:bldP build="whole" bldLvl="1" animBg="1" rev="0" advAuto="0" spid="261" grpId="3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Max Howell 因不会做这道题被 Google 拒绝"/>
          <p:cNvSpPr txBox="1"/>
          <p:nvPr>
            <p:ph type="ctrTitle"/>
          </p:nvPr>
        </p:nvSpPr>
        <p:spPr>
          <a:xfrm>
            <a:off x="1778000" y="5772150"/>
            <a:ext cx="20828000" cy="2171700"/>
          </a:xfrm>
          <a:prstGeom prst="rect">
            <a:avLst/>
          </a:prstGeom>
        </p:spPr>
        <p:txBody>
          <a:bodyPr/>
          <a:lstStyle/>
          <a:p>
            <a:pPr lvl="1" indent="169163" defTabSz="610870">
              <a:defRPr sz="8288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Max Howell 因不会做这道题被 Google 拒绝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: 90% of our engineers use the software you wrote (Homebrew), but you can’t invert a binary tree on a whiteboard so fuck off."/>
          <p:cNvSpPr txBox="1"/>
          <p:nvPr>
            <p:ph type="ctrTitle"/>
          </p:nvPr>
        </p:nvSpPr>
        <p:spPr>
          <a:xfrm>
            <a:off x="934442" y="5772150"/>
            <a:ext cx="22515116" cy="2915047"/>
          </a:xfrm>
          <a:prstGeom prst="rect">
            <a:avLst/>
          </a:prstGeom>
        </p:spPr>
        <p:txBody>
          <a:bodyPr/>
          <a:lstStyle/>
          <a:p>
            <a:pPr lvl="1" indent="128015" defTabSz="462280">
              <a:defRPr sz="6272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Google: 90% of our engineers use the software you wrote (Homebrew), but you can’t invert a binary tree on a whiteboard so fuck off.</a:t>
            </a:r>
          </a:p>
        </p:txBody>
      </p:sp>
    </p:spTree>
  </p:cSld>
  <p:clrMapOvr>
    <a:masterClrMapping/>
  </p:clrMapOvr>
  <p:transition xmlns:p14="http://schemas.microsoft.com/office/powerpoint/2010/main" spd="slow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实践：解决226"/>
          <p:cNvSpPr txBox="1"/>
          <p:nvPr>
            <p:ph type="ctrTitle"/>
          </p:nvPr>
        </p:nvSpPr>
        <p:spPr>
          <a:xfrm>
            <a:off x="1778000" y="5772150"/>
            <a:ext cx="20828000" cy="2171700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实践：解决226</a:t>
            </a:r>
          </a:p>
        </p:txBody>
      </p:sp>
    </p:spTree>
  </p:cSld>
  <p:clrMapOvr>
    <a:masterClrMapping/>
  </p:clrMapOvr>
  <p:transition xmlns:p14="http://schemas.microsoft.com/office/powerpoint/2010/main" spd="slow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100. Same Tree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100. Same Tree</a:t>
            </a:r>
          </a:p>
        </p:txBody>
      </p:sp>
      <p:sp>
        <p:nvSpPr>
          <p:cNvPr id="271" name="给出两棵二叉树，判断这两棵二叉树是否完全一样"/>
          <p:cNvSpPr txBox="1"/>
          <p:nvPr/>
        </p:nvSpPr>
        <p:spPr>
          <a:xfrm>
            <a:off x="1657896" y="7289799"/>
            <a:ext cx="21068209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给出两棵二叉树，判断这两棵二叉树是否完全一样</a:t>
            </a:r>
          </a:p>
        </p:txBody>
      </p:sp>
      <p:pic>
        <p:nvPicPr>
          <p:cNvPr id="272" name="pasted-image.gif" descr="pasted-image.gi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72801" y="3895426"/>
            <a:ext cx="6234158" cy="129917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slow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71" grpId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101. Symmetric Tree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101. Symmetric Tree</a:t>
            </a:r>
          </a:p>
        </p:txBody>
      </p:sp>
      <p:sp>
        <p:nvSpPr>
          <p:cNvPr id="275" name="给出一棵二叉树，判断其是否是左右对称的。"/>
          <p:cNvSpPr txBox="1"/>
          <p:nvPr/>
        </p:nvSpPr>
        <p:spPr>
          <a:xfrm>
            <a:off x="1344067" y="5410206"/>
            <a:ext cx="21695867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给出一棵二叉树，判断其是否是左右对称的。</a:t>
            </a:r>
          </a:p>
        </p:txBody>
      </p:sp>
      <p:pic>
        <p:nvPicPr>
          <p:cNvPr id="276" name="pasted-image.png" descr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46093" y="3500892"/>
            <a:ext cx="5573211" cy="1351082"/>
          </a:xfrm>
          <a:prstGeom prst="rect">
            <a:avLst/>
          </a:prstGeom>
          <a:ln w="12700">
            <a:miter lim="400000"/>
          </a:ln>
        </p:spPr>
      </p:pic>
      <p:pic>
        <p:nvPicPr>
          <p:cNvPr id="277" name="pasted-image.gif" descr="pasted-image.gi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253001" y="3756001"/>
            <a:ext cx="6234158" cy="1299173"/>
          </a:xfrm>
          <a:prstGeom prst="rect">
            <a:avLst/>
          </a:prstGeom>
          <a:ln w="12700">
            <a:miter lim="400000"/>
          </a:ln>
        </p:spPr>
      </p:pic>
      <p:pic>
        <p:nvPicPr>
          <p:cNvPr id="278" name="pasted-image.png" descr="pasted-imag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5720857" y="3548337"/>
            <a:ext cx="6172201" cy="1308101"/>
          </a:xfrm>
          <a:prstGeom prst="rect">
            <a:avLst/>
          </a:prstGeom>
          <a:ln w="12700">
            <a:miter lim="400000"/>
          </a:ln>
        </p:spPr>
      </p:pic>
      <p:sp>
        <p:nvSpPr>
          <p:cNvPr id="279" name="1…"/>
          <p:cNvSpPr txBox="1"/>
          <p:nvPr/>
        </p:nvSpPr>
        <p:spPr>
          <a:xfrm>
            <a:off x="2685504" y="6933640"/>
            <a:ext cx="4255592" cy="6502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       1</a:t>
            </a:r>
          </a:p>
          <a:p>
            <a: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     /    \</a:t>
            </a:r>
          </a:p>
          <a:p>
            <a: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   2       2</a:t>
            </a:r>
          </a:p>
          <a:p>
            <a: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  /  \     /  \</a:t>
            </a:r>
          </a:p>
          <a:p>
            <a: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3    4  4   3</a:t>
            </a:r>
          </a:p>
        </p:txBody>
      </p:sp>
      <p:sp>
        <p:nvSpPr>
          <p:cNvPr id="280" name="1…"/>
          <p:cNvSpPr txBox="1"/>
          <p:nvPr/>
        </p:nvSpPr>
        <p:spPr>
          <a:xfrm>
            <a:off x="14979104" y="6933640"/>
            <a:ext cx="4255592" cy="6502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       1</a:t>
            </a:r>
          </a:p>
          <a:p>
            <a: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     /    \</a:t>
            </a:r>
          </a:p>
          <a:p>
            <a: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   2       2</a:t>
            </a:r>
          </a:p>
          <a:p>
            <a: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     \        \</a:t>
            </a:r>
          </a:p>
          <a:p>
            <a: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      3       3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2" dur="10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8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7" dur="10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79" grpId="2"/>
      <p:bldP build="whole" bldLvl="1" animBg="1" rev="0" advAuto="0" spid="280" grpId="3"/>
      <p:bldP build="whole" bldLvl="1" animBg="1" rev="0" advAuto="0" spid="275" grpId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222. Count Complete Tree Nodes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222. Count Complete Tree Nodes</a:t>
            </a:r>
          </a:p>
        </p:txBody>
      </p:sp>
      <p:sp>
        <p:nvSpPr>
          <p:cNvPr id="283" name="给定一棵完全二叉树，求完全二叉树的节点个数。"/>
          <p:cNvSpPr txBox="1"/>
          <p:nvPr/>
        </p:nvSpPr>
        <p:spPr>
          <a:xfrm>
            <a:off x="1090810" y="4430712"/>
            <a:ext cx="21644572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给定一棵完全二叉树，求完全二叉树的节点个数。</a:t>
            </a:r>
          </a:p>
        </p:txBody>
      </p:sp>
      <p:sp>
        <p:nvSpPr>
          <p:cNvPr id="284" name="完全二叉树：除了最后一层，所有层的节点数达到最大，与此同时，最后一层的所有节点都在最左侧。（堆使用完全二叉树）…"/>
          <p:cNvSpPr txBox="1"/>
          <p:nvPr/>
        </p:nvSpPr>
        <p:spPr>
          <a:xfrm>
            <a:off x="1090811" y="7429499"/>
            <a:ext cx="22202379" cy="436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rPr>
                <a:solidFill>
                  <a:srgbClr val="BA3027"/>
                </a:solidFill>
              </a:rPr>
              <a:t>完全二叉树</a:t>
            </a:r>
            <a:r>
              <a:t>：除了最后一层，所有层的节点数达到最大，与此同时，最后一层的所有节点都在最左侧。（堆使用完全二叉树）</a:t>
            </a:r>
          </a:p>
          <a:p>
            <a: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rPr>
                <a:solidFill>
                  <a:srgbClr val="BA3027"/>
                </a:solidFill>
              </a:rPr>
              <a:t>满二叉树</a:t>
            </a:r>
            <a:r>
              <a:t>：所有层的节点数达到最大。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2" dur="10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83" grpId="1"/>
      <p:bldP build="whole" bldLvl="1" animBg="1" rev="0" advAuto="0" spid="284" grpId="2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110. Balanced Binary Tree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110. Balanced Binary Tree</a:t>
            </a:r>
          </a:p>
        </p:txBody>
      </p:sp>
      <p:sp>
        <p:nvSpPr>
          <p:cNvPr id="287" name="判断一棵二叉树是否为平衡二叉树…"/>
          <p:cNvSpPr txBox="1"/>
          <p:nvPr/>
        </p:nvSpPr>
        <p:spPr>
          <a:xfrm>
            <a:off x="1657896" y="6489699"/>
            <a:ext cx="21068209" cy="414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判断一棵二叉树是否为平衡二叉树</a:t>
            </a:r>
          </a:p>
          <a:p>
            <a: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rPr>
                <a:solidFill>
                  <a:srgbClr val="BA3027"/>
                </a:solidFill>
              </a:rPr>
              <a:t>平衡二叉树</a:t>
            </a:r>
            <a:r>
              <a:t>：每一个节点的左右子树的高度差不超过1</a:t>
            </a:r>
          </a:p>
        </p:txBody>
      </p:sp>
      <p:pic>
        <p:nvPicPr>
          <p:cNvPr id="288" name="pasted-image.gif" descr="pasted-image.gi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72801" y="3895426"/>
            <a:ext cx="6234158" cy="129917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87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二叉树天然的递归结构"/>
          <p:cNvSpPr txBox="1"/>
          <p:nvPr>
            <p:ph type="ctrTitle"/>
          </p:nvPr>
        </p:nvSpPr>
        <p:spPr>
          <a:xfrm>
            <a:off x="1778000" y="5772150"/>
            <a:ext cx="20828000" cy="2171700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二叉树天然的递归结构</a:t>
            </a:r>
          </a:p>
        </p:txBody>
      </p:sp>
    </p:spTree>
  </p:cSld>
  <p:clrMapOvr>
    <a:masterClrMapping/>
  </p:clrMapOvr>
  <p:transition xmlns:p14="http://schemas.microsoft.com/office/powerpoint/2010/main" spd="slow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注意递归的终止条件"/>
          <p:cNvSpPr txBox="1"/>
          <p:nvPr>
            <p:ph type="ctrTitle"/>
          </p:nvPr>
        </p:nvSpPr>
        <p:spPr>
          <a:xfrm>
            <a:off x="1778000" y="5772150"/>
            <a:ext cx="20828000" cy="2171700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注意递归的终止条件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112. Path Sum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112. Path Sum</a:t>
            </a:r>
          </a:p>
        </p:txBody>
      </p:sp>
      <p:sp>
        <p:nvSpPr>
          <p:cNvPr id="293" name="给出一棵二叉树以及一个数字sum，判断在这棵二叉树上是否存在一条从根到叶子的路径，其路径上的所有节点和为sum。"/>
          <p:cNvSpPr txBox="1"/>
          <p:nvPr/>
        </p:nvSpPr>
        <p:spPr>
          <a:xfrm>
            <a:off x="1318667" y="7230622"/>
            <a:ext cx="15363925" cy="436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给出一棵二叉树以及一个数字sum，判断在这棵二叉树上是否存在一条从根到叶子的路径，其路径上的所有节点和为sum。</a:t>
            </a:r>
          </a:p>
        </p:txBody>
      </p:sp>
      <p:pic>
        <p:nvPicPr>
          <p:cNvPr id="294" name="pasted-image.png" descr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44457" y="3747073"/>
            <a:ext cx="6172201" cy="1308101"/>
          </a:xfrm>
          <a:prstGeom prst="rect">
            <a:avLst/>
          </a:prstGeom>
          <a:ln w="12700">
            <a:miter lim="400000"/>
          </a:ln>
        </p:spPr>
      </p:pic>
      <p:sp>
        <p:nvSpPr>
          <p:cNvPr id="295" name="5…"/>
          <p:cNvSpPr txBox="1"/>
          <p:nvPr/>
        </p:nvSpPr>
        <p:spPr>
          <a:xfrm>
            <a:off x="17244466" y="3823909"/>
            <a:ext cx="6172202" cy="924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              5</a:t>
            </a:r>
          </a:p>
          <a:p>
            <a: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             /  \</a:t>
            </a:r>
          </a:p>
          <a:p>
            <a: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           4    8</a:t>
            </a:r>
          </a:p>
          <a:p>
            <a: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          /     /  \</a:t>
            </a:r>
          </a:p>
          <a:p>
            <a: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       11  13    4</a:t>
            </a:r>
          </a:p>
          <a:p>
            <a: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       /  \      \</a:t>
            </a:r>
          </a:p>
          <a:p>
            <a: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     7    2     1</a:t>
            </a:r>
          </a:p>
        </p:txBody>
      </p:sp>
    </p:spTree>
  </p:cSld>
  <p:clrMapOvr>
    <a:masterClrMapping/>
  </p:clrMapOvr>
  <p:transition xmlns:p14="http://schemas.microsoft.com/office/powerpoint/2010/main" spd="slow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2" dur="10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93" grpId="1"/>
      <p:bldP build="whole" bldLvl="1" animBg="1" rev="0" advAuto="0" spid="295" grpId="2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实践：解决112"/>
          <p:cNvSpPr txBox="1"/>
          <p:nvPr>
            <p:ph type="ctrTitle"/>
          </p:nvPr>
        </p:nvSpPr>
        <p:spPr>
          <a:xfrm>
            <a:off x="1778000" y="5772150"/>
            <a:ext cx="20828000" cy="2171700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实践：解决112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注意递归终止条件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注意递归终止条件</a:t>
            </a:r>
          </a:p>
        </p:txBody>
      </p:sp>
      <p:sp>
        <p:nvSpPr>
          <p:cNvPr id="300" name="sum = 5…"/>
          <p:cNvSpPr txBox="1"/>
          <p:nvPr/>
        </p:nvSpPr>
        <p:spPr>
          <a:xfrm>
            <a:off x="14429829" y="4887534"/>
            <a:ext cx="9748838" cy="71183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50000"/>
              </a:lnSpc>
              <a:defRPr sz="5600">
                <a:latin typeface="Menlo"/>
                <a:ea typeface="Menlo"/>
                <a:cs typeface="Menlo"/>
                <a:sym typeface="Menlo"/>
              </a:defRPr>
            </a:pPr>
            <a:r>
              <a:t>           sum = 5</a:t>
            </a:r>
          </a:p>
          <a:p>
            <a:pPr algn="l">
              <a:lnSpc>
                <a:spcPct val="150000"/>
              </a:lnSpc>
              <a:defRPr sz="5600">
                <a:latin typeface="Menlo"/>
                <a:ea typeface="Menlo"/>
                <a:cs typeface="Menlo"/>
                <a:sym typeface="Menlo"/>
              </a:defRPr>
            </a:pPr>
            <a:r>
              <a:t>              5</a:t>
            </a:r>
          </a:p>
          <a:p>
            <a:pPr algn="l">
              <a:lnSpc>
                <a:spcPct val="150000"/>
              </a:lnSpc>
              <a:defRPr sz="5600">
                <a:latin typeface="Menlo"/>
                <a:ea typeface="Menlo"/>
                <a:cs typeface="Menlo"/>
                <a:sym typeface="Menlo"/>
              </a:defRPr>
            </a:pPr>
            <a:r>
              <a:t>               \</a:t>
            </a:r>
          </a:p>
          <a:p>
            <a:pPr algn="l">
              <a:lnSpc>
                <a:spcPct val="150000"/>
              </a:lnSpc>
              <a:defRPr sz="5600">
                <a:latin typeface="Menlo"/>
                <a:ea typeface="Menlo"/>
                <a:cs typeface="Menlo"/>
                <a:sym typeface="Menlo"/>
              </a:defRPr>
            </a:pPr>
            <a:r>
              <a:t>                8</a:t>
            </a:r>
          </a:p>
          <a:p>
            <a:pPr algn="l">
              <a:lnSpc>
                <a:spcPct val="150000"/>
              </a:lnSpc>
              <a:defRPr sz="5600">
                <a:latin typeface="Menlo"/>
                <a:ea typeface="Menlo"/>
                <a:cs typeface="Menlo"/>
                <a:sym typeface="Menlo"/>
              </a:defRPr>
            </a:pPr>
            <a:r>
              <a:t>               / \</a:t>
            </a:r>
          </a:p>
          <a:p>
            <a:pPr algn="l">
              <a:lnSpc>
                <a:spcPct val="150000"/>
              </a:lnSpc>
              <a:defRPr sz="5600">
                <a:latin typeface="Menlo"/>
                <a:ea typeface="Menlo"/>
                <a:cs typeface="Menlo"/>
                <a:sym typeface="Menlo"/>
              </a:defRPr>
            </a:pPr>
            <a:r>
              <a:t>             13   4</a:t>
            </a:r>
          </a:p>
        </p:txBody>
      </p:sp>
      <p:sp>
        <p:nvSpPr>
          <p:cNvPr id="301" name="bool hasPathSum(TreeNode* root, int sum) {      if( root == NULL )         return sum == 0;      if( hasPathSum( root-&gt;left , sum - root-&gt;val ) )         return true;      if( hasPathSum( root-&gt;right , sum - root-&gt;val ) )         return true;      return false; }"/>
          <p:cNvSpPr txBox="1"/>
          <p:nvPr/>
        </p:nvSpPr>
        <p:spPr>
          <a:xfrm>
            <a:off x="1039267" y="4100072"/>
            <a:ext cx="17402275" cy="819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defRPr sz="4200">
                <a:latin typeface="Menlo"/>
                <a:ea typeface="Menlo"/>
                <a:cs typeface="Menlo"/>
                <a:sym typeface="Menlo"/>
              </a:defRPr>
            </a:pPr>
            <a:r>
              <a:rPr b="1">
                <a:solidFill>
                  <a:srgbClr val="011993"/>
                </a:solidFill>
              </a:rPr>
              <a:t>bool </a:t>
            </a:r>
            <a:r>
              <a:t>hasPathSum(</a:t>
            </a:r>
            <a:r>
              <a:rPr>
                <a:solidFill>
                  <a:srgbClr val="009193"/>
                </a:solidFill>
              </a:rPr>
              <a:t>TreeNode</a:t>
            </a:r>
            <a:r>
              <a:t>* root, </a:t>
            </a:r>
            <a:r>
              <a:rPr b="1">
                <a:solidFill>
                  <a:srgbClr val="011993"/>
                </a:solidFill>
              </a:rPr>
              <a:t>int </a:t>
            </a:r>
            <a:r>
              <a:t>sum) {</a:t>
            </a:r>
            <a:br/>
            <a:br/>
            <a:r>
              <a:t>    </a:t>
            </a:r>
            <a:r>
              <a:rPr b="1">
                <a:solidFill>
                  <a:srgbClr val="011993"/>
                </a:solidFill>
              </a:rPr>
              <a:t>if</a:t>
            </a:r>
            <a:r>
              <a:t>( root == </a:t>
            </a:r>
            <a:r>
              <a:rPr b="1">
                <a:solidFill>
                  <a:srgbClr val="26653C"/>
                </a:solidFill>
              </a:rPr>
              <a:t>NULL </a:t>
            </a:r>
            <a:r>
              <a:t>)</a:t>
            </a:r>
            <a:br/>
            <a:r>
              <a:t>        </a:t>
            </a:r>
            <a:r>
              <a:rPr b="1">
                <a:solidFill>
                  <a:srgbClr val="011993"/>
                </a:solidFill>
              </a:rPr>
              <a:t>return </a:t>
            </a:r>
            <a:r>
              <a:t>sum == </a:t>
            </a:r>
            <a:r>
              <a:rPr>
                <a:solidFill>
                  <a:srgbClr val="0433FF"/>
                </a:solidFill>
              </a:rPr>
              <a:t>0</a:t>
            </a:r>
            <a:r>
              <a:t>;</a:t>
            </a:r>
            <a:br/>
            <a:br/>
            <a:r>
              <a:t>    </a:t>
            </a:r>
            <a:r>
              <a:rPr b="1">
                <a:solidFill>
                  <a:srgbClr val="011993"/>
                </a:solidFill>
              </a:rPr>
              <a:t>if</a:t>
            </a:r>
            <a:r>
              <a:t>( hasPathSum( root-&gt;</a:t>
            </a:r>
            <a:r>
              <a:rPr>
                <a:solidFill>
                  <a:srgbClr val="7B248D"/>
                </a:solidFill>
              </a:rPr>
              <a:t>left </a:t>
            </a:r>
            <a:r>
              <a:t>, sum - root-&gt;</a:t>
            </a:r>
            <a:r>
              <a:rPr>
                <a:solidFill>
                  <a:srgbClr val="7B248D"/>
                </a:solidFill>
              </a:rPr>
              <a:t>val </a:t>
            </a:r>
            <a:r>
              <a:t>) )</a:t>
            </a:r>
            <a:br/>
            <a:r>
              <a:t>        </a:t>
            </a:r>
            <a:r>
              <a:rPr b="1">
                <a:solidFill>
                  <a:srgbClr val="011993"/>
                </a:solidFill>
              </a:rPr>
              <a:t>return true</a:t>
            </a:r>
            <a:r>
              <a:t>;</a:t>
            </a:r>
            <a:br/>
            <a:br/>
            <a:r>
              <a:t>    </a:t>
            </a:r>
            <a:r>
              <a:rPr b="1">
                <a:solidFill>
                  <a:srgbClr val="011993"/>
                </a:solidFill>
              </a:rPr>
              <a:t>if</a:t>
            </a:r>
            <a:r>
              <a:t>( hasPathSum( root-&gt;</a:t>
            </a:r>
            <a:r>
              <a:rPr>
                <a:solidFill>
                  <a:srgbClr val="7B248D"/>
                </a:solidFill>
              </a:rPr>
              <a:t>right </a:t>
            </a:r>
            <a:r>
              <a:t>, sum - root-&gt;</a:t>
            </a:r>
            <a:r>
              <a:rPr>
                <a:solidFill>
                  <a:srgbClr val="7B248D"/>
                </a:solidFill>
              </a:rPr>
              <a:t>val </a:t>
            </a:r>
            <a:r>
              <a:t>) )</a:t>
            </a:r>
            <a:br/>
            <a:r>
              <a:t>        </a:t>
            </a:r>
            <a:r>
              <a:rPr b="1">
                <a:solidFill>
                  <a:srgbClr val="011993"/>
                </a:solidFill>
              </a:rPr>
              <a:t>return true</a:t>
            </a:r>
            <a:r>
              <a:t>;</a:t>
            </a:r>
            <a:br/>
            <a:br/>
            <a:r>
              <a:t>    </a:t>
            </a:r>
            <a:r>
              <a:rPr b="1">
                <a:solidFill>
                  <a:srgbClr val="011993"/>
                </a:solidFill>
              </a:rPr>
              <a:t>return false</a:t>
            </a:r>
            <a:r>
              <a:t>;</a:t>
            </a:r>
            <a:br/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slow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注意递归终止条件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注意递归终止条件</a:t>
            </a:r>
          </a:p>
        </p:txBody>
      </p:sp>
      <p:sp>
        <p:nvSpPr>
          <p:cNvPr id="304" name="递归终止条件：…"/>
          <p:cNvSpPr txBox="1"/>
          <p:nvPr/>
        </p:nvSpPr>
        <p:spPr>
          <a:xfrm>
            <a:off x="1267867" y="9625719"/>
            <a:ext cx="7737674" cy="2616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递归终止条件：</a:t>
            </a:r>
          </a:p>
          <a:p>
            <a: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node == NULL ?</a:t>
            </a:r>
          </a:p>
        </p:txBody>
      </p:sp>
      <p:sp>
        <p:nvSpPr>
          <p:cNvPr id="305" name="5…"/>
          <p:cNvSpPr txBox="1"/>
          <p:nvPr/>
        </p:nvSpPr>
        <p:spPr>
          <a:xfrm>
            <a:off x="13947229" y="5506659"/>
            <a:ext cx="9748838" cy="588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50000"/>
              </a:lnSpc>
              <a:defRPr sz="5600">
                <a:latin typeface="Menlo"/>
                <a:ea typeface="Menlo"/>
                <a:cs typeface="Menlo"/>
                <a:sym typeface="Menlo"/>
              </a:defRPr>
            </a:pPr>
            <a:r>
              <a:t>              5</a:t>
            </a:r>
          </a:p>
          <a:p>
            <a:pPr algn="l">
              <a:lnSpc>
                <a:spcPct val="150000"/>
              </a:lnSpc>
              <a:defRPr sz="5600">
                <a:latin typeface="Menlo"/>
                <a:ea typeface="Menlo"/>
                <a:cs typeface="Menlo"/>
                <a:sym typeface="Menlo"/>
              </a:defRPr>
            </a:pPr>
            <a:r>
              <a:t>               \</a:t>
            </a:r>
          </a:p>
          <a:p>
            <a:pPr algn="l">
              <a:lnSpc>
                <a:spcPct val="150000"/>
              </a:lnSpc>
              <a:defRPr sz="5600">
                <a:latin typeface="Menlo"/>
                <a:ea typeface="Menlo"/>
                <a:cs typeface="Menlo"/>
                <a:sym typeface="Menlo"/>
              </a:defRPr>
            </a:pPr>
            <a:r>
              <a:t>                8</a:t>
            </a:r>
          </a:p>
          <a:p>
            <a:pPr algn="l">
              <a:lnSpc>
                <a:spcPct val="150000"/>
              </a:lnSpc>
              <a:defRPr sz="5600">
                <a:latin typeface="Menlo"/>
                <a:ea typeface="Menlo"/>
                <a:cs typeface="Menlo"/>
                <a:sym typeface="Menlo"/>
              </a:defRPr>
            </a:pPr>
            <a:r>
              <a:t>               / \</a:t>
            </a:r>
          </a:p>
          <a:p>
            <a:pPr algn="l">
              <a:lnSpc>
                <a:spcPct val="150000"/>
              </a:lnSpc>
              <a:defRPr sz="5600">
                <a:latin typeface="Menlo"/>
                <a:ea typeface="Menlo"/>
                <a:cs typeface="Menlo"/>
                <a:sym typeface="Menlo"/>
              </a:defRPr>
            </a:pPr>
            <a:r>
              <a:t>             13   4</a:t>
            </a:r>
          </a:p>
        </p:txBody>
      </p:sp>
      <p:sp>
        <p:nvSpPr>
          <p:cNvPr id="306" name="给出一棵二叉树以及一个数字sum，判断在这棵二叉树上是否存在一条从根到叶子的路径，其路径上的所有节点和为sum。"/>
          <p:cNvSpPr txBox="1"/>
          <p:nvPr/>
        </p:nvSpPr>
        <p:spPr>
          <a:xfrm>
            <a:off x="1242467" y="3928622"/>
            <a:ext cx="15363925" cy="436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给出一棵二叉树以及一个数字sum，判断在这棵二叉树上是否存在一条从根到</a:t>
            </a:r>
            <a:r>
              <a:rPr>
                <a:solidFill>
                  <a:srgbClr val="BA3027"/>
                </a:solidFill>
              </a:rPr>
              <a:t>叶子</a:t>
            </a:r>
            <a:r>
              <a:t>的路径，其路径上的所有节点和为sum。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2" dur="10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06" grpId="1"/>
      <p:bldP build="whole" bldLvl="1" animBg="1" rev="0" advAuto="0" spid="304" grpId="2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实践：解决112"/>
          <p:cNvSpPr txBox="1"/>
          <p:nvPr>
            <p:ph type="ctrTitle"/>
          </p:nvPr>
        </p:nvSpPr>
        <p:spPr>
          <a:xfrm>
            <a:off x="1778000" y="5772150"/>
            <a:ext cx="20828000" cy="2171700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实践：解决112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111. Minimum Depth of Binary Tree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111. Minimum Depth of Binary Tree</a:t>
            </a:r>
          </a:p>
        </p:txBody>
      </p:sp>
      <p:sp>
        <p:nvSpPr>
          <p:cNvPr id="311" name="求一棵二叉树的最低深度…"/>
          <p:cNvSpPr txBox="1"/>
          <p:nvPr/>
        </p:nvSpPr>
        <p:spPr>
          <a:xfrm>
            <a:off x="1657896" y="6489699"/>
            <a:ext cx="21068209" cy="276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求一棵二叉树的最低深度</a:t>
            </a:r>
          </a:p>
          <a:p>
            <a:pPr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从根节点到叶子节点的最短路径长度</a:t>
            </a:r>
          </a:p>
        </p:txBody>
      </p:sp>
    </p:spTree>
  </p:cSld>
  <p:clrMapOvr>
    <a:masterClrMapping/>
  </p:clrMapOvr>
  <p:transition xmlns:p14="http://schemas.microsoft.com/office/powerpoint/2010/main" spd="slow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11" grpId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404. Sum of Left Leaves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404. Sum of Left Leaves</a:t>
            </a:r>
          </a:p>
        </p:txBody>
      </p:sp>
      <p:sp>
        <p:nvSpPr>
          <p:cNvPr id="314" name="求出一棵二叉树所有左叶子的和。…"/>
          <p:cNvSpPr txBox="1"/>
          <p:nvPr/>
        </p:nvSpPr>
        <p:spPr>
          <a:xfrm>
            <a:off x="1318667" y="6430522"/>
            <a:ext cx="15363925" cy="596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求出一棵二叉树所有左叶子的和。</a:t>
            </a:r>
          </a:p>
          <a:p>
            <a:pPr marL="732692" indent="-732692" algn="l">
              <a:lnSpc>
                <a:spcPct val="150000"/>
              </a:lnSpc>
              <a:buSzPct val="75000"/>
              <a:buChar char="-"/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如右图所示的二叉树，有两个左叶子，分别为9和15</a:t>
            </a:r>
          </a:p>
          <a:p>
            <a:pPr marL="732692" indent="-732692" algn="l">
              <a:lnSpc>
                <a:spcPct val="150000"/>
              </a:lnSpc>
              <a:buSzPct val="75000"/>
              <a:buChar char="-"/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答案为 9+15 = 24</a:t>
            </a:r>
          </a:p>
        </p:txBody>
      </p:sp>
      <p:sp>
        <p:nvSpPr>
          <p:cNvPr id="315" name="3…"/>
          <p:cNvSpPr txBox="1"/>
          <p:nvPr/>
        </p:nvSpPr>
        <p:spPr>
          <a:xfrm>
            <a:off x="17879466" y="6163822"/>
            <a:ext cx="6172202" cy="6502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     3</a:t>
            </a:r>
          </a:p>
          <a:p>
            <a: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    /   \</a:t>
            </a:r>
          </a:p>
          <a:p>
            <a: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  9    20</a:t>
            </a:r>
          </a:p>
          <a:p>
            <a: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        /   \</a:t>
            </a:r>
          </a:p>
          <a:p>
            <a: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     15    7</a:t>
            </a:r>
          </a:p>
        </p:txBody>
      </p:sp>
      <p:pic>
        <p:nvPicPr>
          <p:cNvPr id="316" name="pasted-image.png" descr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27559" y="3697227"/>
            <a:ext cx="4346362" cy="163328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2" dur="10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15" grpId="2"/>
      <p:bldP build="whole" bldLvl="1" animBg="1" rev="0" advAuto="0" spid="314" grpId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定义递归问题"/>
          <p:cNvSpPr txBox="1"/>
          <p:nvPr>
            <p:ph type="ctrTitle"/>
          </p:nvPr>
        </p:nvSpPr>
        <p:spPr>
          <a:xfrm>
            <a:off x="1778000" y="5772150"/>
            <a:ext cx="20828000" cy="2171700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定义递归问题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257. Binary Tree Paths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257. Binary Tree Paths</a:t>
            </a:r>
          </a:p>
        </p:txBody>
      </p:sp>
      <p:sp>
        <p:nvSpPr>
          <p:cNvPr id="321" name="给定一棵二叉树，返回所有表示从根节点到叶子节点路径的字符串。…"/>
          <p:cNvSpPr txBox="1"/>
          <p:nvPr/>
        </p:nvSpPr>
        <p:spPr>
          <a:xfrm>
            <a:off x="1344067" y="6427410"/>
            <a:ext cx="17181811" cy="596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给定一棵二叉树，返回所有表示从根节点到叶子节点路径的字符串。</a:t>
            </a:r>
          </a:p>
          <a:p>
            <a:pPr marL="732692" indent="-732692" algn="l">
              <a:lnSpc>
                <a:spcPct val="150000"/>
              </a:lnSpc>
              <a:buSzPct val="75000"/>
              <a:buChar char="-"/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如右图所示的二叉树</a:t>
            </a:r>
          </a:p>
          <a:p>
            <a:pPr marL="732692" indent="-732692" algn="l">
              <a:lnSpc>
                <a:spcPct val="150000"/>
              </a:lnSpc>
              <a:buSzPct val="75000"/>
              <a:buChar char="-"/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结果为 ["1-&gt;2-&gt;5", "1-&gt;3"]</a:t>
            </a:r>
          </a:p>
        </p:txBody>
      </p:sp>
      <p:pic>
        <p:nvPicPr>
          <p:cNvPr id="322" name="pasted-image.png" descr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523559" y="3864301"/>
            <a:ext cx="4346362" cy="1633282"/>
          </a:xfrm>
          <a:prstGeom prst="rect">
            <a:avLst/>
          </a:prstGeom>
          <a:ln w="12700">
            <a:miter lim="400000"/>
          </a:ln>
        </p:spPr>
      </p:pic>
      <p:pic>
        <p:nvPicPr>
          <p:cNvPr id="323" name="pasted-image.jpg" descr="pasted-image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39288" y="3335104"/>
            <a:ext cx="4913117" cy="2691676"/>
          </a:xfrm>
          <a:prstGeom prst="rect">
            <a:avLst/>
          </a:prstGeom>
          <a:ln w="12700">
            <a:miter lim="400000"/>
          </a:ln>
        </p:spPr>
      </p:pic>
      <p:pic>
        <p:nvPicPr>
          <p:cNvPr id="324" name="pasted-image.png" descr="pasted-imag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3141075" y="3828305"/>
            <a:ext cx="1705274" cy="1705274"/>
          </a:xfrm>
          <a:prstGeom prst="rect">
            <a:avLst/>
          </a:prstGeom>
          <a:ln w="12700">
            <a:miter lim="400000"/>
          </a:ln>
        </p:spPr>
      </p:pic>
      <p:sp>
        <p:nvSpPr>
          <p:cNvPr id="325" name="1…"/>
          <p:cNvSpPr txBox="1"/>
          <p:nvPr/>
        </p:nvSpPr>
        <p:spPr>
          <a:xfrm>
            <a:off x="20290383" y="6160710"/>
            <a:ext cx="3304779" cy="6502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    1</a:t>
            </a:r>
          </a:p>
          <a:p>
            <a: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  /    \</a:t>
            </a:r>
          </a:p>
          <a:p>
            <a: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2      3</a:t>
            </a:r>
          </a:p>
          <a:p>
            <a: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   \</a:t>
            </a:r>
          </a:p>
          <a:p>
            <a: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    5</a:t>
            </a:r>
          </a:p>
        </p:txBody>
      </p:sp>
    </p:spTree>
  </p:cSld>
  <p:clrMapOvr>
    <a:masterClrMapping/>
  </p:clrMapOvr>
  <p:transition xmlns:p14="http://schemas.microsoft.com/office/powerpoint/2010/main" spd="slow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2" dur="10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25" grpId="2"/>
      <p:bldP build="whole" bldLvl="1" animBg="1" rev="0" advAuto="0" spid="321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二叉树天然的递归结构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二叉树天然的递归结构</a:t>
            </a:r>
          </a:p>
        </p:txBody>
      </p:sp>
      <p:sp>
        <p:nvSpPr>
          <p:cNvPr id="127" name="Line"/>
          <p:cNvSpPr/>
          <p:nvPr/>
        </p:nvSpPr>
        <p:spPr>
          <a:xfrm flipH="1" flipV="1">
            <a:off x="18988357" y="9243545"/>
            <a:ext cx="1211364" cy="320436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28" name="Circle"/>
          <p:cNvSpPr/>
          <p:nvPr/>
        </p:nvSpPr>
        <p:spPr>
          <a:xfrm>
            <a:off x="19401556" y="11516147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29" name="Line"/>
          <p:cNvSpPr/>
          <p:nvPr/>
        </p:nvSpPr>
        <p:spPr>
          <a:xfrm flipV="1">
            <a:off x="17695378" y="9235857"/>
            <a:ext cx="1304299" cy="31689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30" name="Circle"/>
          <p:cNvSpPr/>
          <p:nvPr/>
        </p:nvSpPr>
        <p:spPr>
          <a:xfrm>
            <a:off x="16874191" y="11490747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31" name="Line"/>
          <p:cNvSpPr/>
          <p:nvPr/>
        </p:nvSpPr>
        <p:spPr>
          <a:xfrm flipH="1" flipV="1">
            <a:off x="13990381" y="9345145"/>
            <a:ext cx="1211364" cy="320436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32" name="Circle"/>
          <p:cNvSpPr/>
          <p:nvPr/>
        </p:nvSpPr>
        <p:spPr>
          <a:xfrm>
            <a:off x="14403579" y="11617747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33" name="Line"/>
          <p:cNvSpPr/>
          <p:nvPr/>
        </p:nvSpPr>
        <p:spPr>
          <a:xfrm flipV="1">
            <a:off x="12697401" y="9337457"/>
            <a:ext cx="1304299" cy="31689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34" name="Circle"/>
          <p:cNvSpPr/>
          <p:nvPr/>
        </p:nvSpPr>
        <p:spPr>
          <a:xfrm>
            <a:off x="11876214" y="11592347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35" name="Line"/>
          <p:cNvSpPr/>
          <p:nvPr/>
        </p:nvSpPr>
        <p:spPr>
          <a:xfrm flipH="1" flipV="1">
            <a:off x="9470274" y="9294345"/>
            <a:ext cx="1211364" cy="320436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36" name="Circle"/>
          <p:cNvSpPr/>
          <p:nvPr/>
        </p:nvSpPr>
        <p:spPr>
          <a:xfrm>
            <a:off x="9883473" y="11566947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37" name="Line"/>
          <p:cNvSpPr/>
          <p:nvPr/>
        </p:nvSpPr>
        <p:spPr>
          <a:xfrm flipV="1">
            <a:off x="3202949" y="9286657"/>
            <a:ext cx="1304299" cy="31689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38" name="Line"/>
          <p:cNvSpPr/>
          <p:nvPr/>
        </p:nvSpPr>
        <p:spPr>
          <a:xfrm flipH="1" flipV="1">
            <a:off x="4479772" y="9268945"/>
            <a:ext cx="1211363" cy="320436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39" name="Line"/>
          <p:cNvSpPr/>
          <p:nvPr/>
        </p:nvSpPr>
        <p:spPr>
          <a:xfrm flipV="1">
            <a:off x="8177294" y="9286657"/>
            <a:ext cx="1304300" cy="31689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40" name="Line"/>
          <p:cNvSpPr/>
          <p:nvPr/>
        </p:nvSpPr>
        <p:spPr>
          <a:xfrm flipH="1" flipV="1">
            <a:off x="12230439" y="4273415"/>
            <a:ext cx="4063088" cy="207354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41" name="Line"/>
          <p:cNvSpPr/>
          <p:nvPr/>
        </p:nvSpPr>
        <p:spPr>
          <a:xfrm flipV="1">
            <a:off x="7102673" y="4273719"/>
            <a:ext cx="5000767" cy="2200237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42" name="Line"/>
          <p:cNvSpPr/>
          <p:nvPr/>
        </p:nvSpPr>
        <p:spPr>
          <a:xfrm flipV="1">
            <a:off x="14023502" y="6340457"/>
            <a:ext cx="2450785" cy="306708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43" name="Line"/>
          <p:cNvSpPr/>
          <p:nvPr/>
        </p:nvSpPr>
        <p:spPr>
          <a:xfrm flipH="1" flipV="1">
            <a:off x="16356559" y="6398066"/>
            <a:ext cx="2505238" cy="2951868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44" name="Line"/>
          <p:cNvSpPr/>
          <p:nvPr/>
        </p:nvSpPr>
        <p:spPr>
          <a:xfrm flipH="1" flipV="1">
            <a:off x="7106675" y="6238329"/>
            <a:ext cx="2549261" cy="327134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45" name="Line"/>
          <p:cNvSpPr/>
          <p:nvPr/>
        </p:nvSpPr>
        <p:spPr>
          <a:xfrm flipV="1">
            <a:off x="4339557" y="6434244"/>
            <a:ext cx="2630828" cy="287951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46" name="Circle"/>
          <p:cNvSpPr/>
          <p:nvPr/>
        </p:nvSpPr>
        <p:spPr>
          <a:xfrm>
            <a:off x="11430000" y="3584268"/>
            <a:ext cx="1524000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47" name="Circle"/>
          <p:cNvSpPr/>
          <p:nvPr/>
        </p:nvSpPr>
        <p:spPr>
          <a:xfrm>
            <a:off x="6340955" y="561965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48" name="Circle"/>
          <p:cNvSpPr/>
          <p:nvPr/>
        </p:nvSpPr>
        <p:spPr>
          <a:xfrm>
            <a:off x="15638885" y="561965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49" name="Circle"/>
          <p:cNvSpPr/>
          <p:nvPr/>
        </p:nvSpPr>
        <p:spPr>
          <a:xfrm>
            <a:off x="3661402" y="852030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50" name="Circle"/>
          <p:cNvSpPr/>
          <p:nvPr/>
        </p:nvSpPr>
        <p:spPr>
          <a:xfrm>
            <a:off x="8659379" y="852030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51" name="Circle"/>
          <p:cNvSpPr/>
          <p:nvPr/>
        </p:nvSpPr>
        <p:spPr>
          <a:xfrm>
            <a:off x="2429834" y="11541547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52" name="Circle"/>
          <p:cNvSpPr/>
          <p:nvPr/>
        </p:nvSpPr>
        <p:spPr>
          <a:xfrm>
            <a:off x="4892971" y="11541547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53" name="Circle"/>
          <p:cNvSpPr/>
          <p:nvPr/>
        </p:nvSpPr>
        <p:spPr>
          <a:xfrm>
            <a:off x="7356107" y="11541547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54" name="Circle"/>
          <p:cNvSpPr/>
          <p:nvPr/>
        </p:nvSpPr>
        <p:spPr>
          <a:xfrm>
            <a:off x="13139897" y="852030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55" name="Circle"/>
          <p:cNvSpPr/>
          <p:nvPr/>
        </p:nvSpPr>
        <p:spPr>
          <a:xfrm>
            <a:off x="18137874" y="852030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</p:spTree>
  </p:cSld>
  <p:clrMapOvr>
    <a:masterClrMapping/>
  </p:clrMapOvr>
  <p:transition xmlns:p14="http://schemas.microsoft.com/office/powerpoint/2010/main" spd="slow" advClick="1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257. Binary Tree Paths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257. Binary Tree Paths</a:t>
            </a:r>
          </a:p>
        </p:txBody>
      </p:sp>
      <p:sp>
        <p:nvSpPr>
          <p:cNvPr id="328" name="1…"/>
          <p:cNvSpPr txBox="1"/>
          <p:nvPr/>
        </p:nvSpPr>
        <p:spPr>
          <a:xfrm>
            <a:off x="18381811" y="4711699"/>
            <a:ext cx="5574805" cy="6324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50000"/>
              </a:lnSpc>
              <a:defRPr sz="6000">
                <a:latin typeface="Menlo"/>
                <a:ea typeface="Menlo"/>
                <a:cs typeface="Menlo"/>
                <a:sym typeface="Menlo"/>
              </a:defRPr>
            </a:pPr>
            <a:r>
              <a:t>     1</a:t>
            </a:r>
          </a:p>
          <a:p>
            <a:pPr algn="l">
              <a:lnSpc>
                <a:spcPct val="150000"/>
              </a:lnSpc>
              <a:defRPr sz="6000">
                <a:latin typeface="Menlo"/>
                <a:ea typeface="Menlo"/>
                <a:cs typeface="Menlo"/>
                <a:sym typeface="Menlo"/>
              </a:defRPr>
            </a:pPr>
            <a:r>
              <a:t>    / \</a:t>
            </a:r>
          </a:p>
          <a:p>
            <a:pPr algn="l">
              <a:lnSpc>
                <a:spcPct val="150000"/>
              </a:lnSpc>
              <a:defRPr sz="6000">
                <a:latin typeface="Menlo"/>
                <a:ea typeface="Menlo"/>
                <a:cs typeface="Menlo"/>
                <a:sym typeface="Menlo"/>
              </a:defRPr>
            </a:pPr>
            <a:r>
              <a:t>  2     3</a:t>
            </a:r>
          </a:p>
          <a:p>
            <a:pPr algn="l">
              <a:lnSpc>
                <a:spcPct val="150000"/>
              </a:lnSpc>
              <a:defRPr sz="6000">
                <a:latin typeface="Menlo"/>
                <a:ea typeface="Menlo"/>
                <a:cs typeface="Menlo"/>
                <a:sym typeface="Menlo"/>
              </a:defRPr>
            </a:pPr>
            <a:r>
              <a:t> / \   / \</a:t>
            </a:r>
          </a:p>
          <a:p>
            <a:pPr algn="l">
              <a:lnSpc>
                <a:spcPct val="150000"/>
              </a:lnSpc>
              <a:defRPr sz="6000">
                <a:latin typeface="Menlo"/>
                <a:ea typeface="Menlo"/>
                <a:cs typeface="Menlo"/>
                <a:sym typeface="Menlo"/>
              </a:defRPr>
            </a:pPr>
            <a:r>
              <a:t>4   5 6   7</a:t>
            </a:r>
          </a:p>
        </p:txBody>
      </p:sp>
      <p:sp>
        <p:nvSpPr>
          <p:cNvPr id="329" name="1-&gt; {左子树的路径字符串}…"/>
          <p:cNvSpPr/>
          <p:nvPr/>
        </p:nvSpPr>
        <p:spPr>
          <a:xfrm>
            <a:off x="5156200" y="3987800"/>
            <a:ext cx="8165704" cy="2222004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1-&gt; {左子树的路径字符串}</a:t>
            </a:r>
          </a:p>
          <a:p>
            <a:pPr>
              <a:defRPr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1-&gt; {右子树的路径字符串}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2" dur="10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28" grpId="1"/>
      <p:bldP build="whole" bldLvl="1" animBg="1" rev="0" advAuto="0" spid="329" grpId="2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257. Binary Tree Paths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257. Binary Tree Paths</a:t>
            </a:r>
          </a:p>
        </p:txBody>
      </p:sp>
      <p:sp>
        <p:nvSpPr>
          <p:cNvPr id="332" name="1…"/>
          <p:cNvSpPr txBox="1"/>
          <p:nvPr/>
        </p:nvSpPr>
        <p:spPr>
          <a:xfrm>
            <a:off x="18381811" y="4711699"/>
            <a:ext cx="5574805" cy="6324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50000"/>
              </a:lnSpc>
              <a:defRPr sz="6000">
                <a:latin typeface="Menlo"/>
                <a:ea typeface="Menlo"/>
                <a:cs typeface="Menlo"/>
                <a:sym typeface="Menlo"/>
              </a:defRPr>
            </a:pPr>
            <a:r>
              <a:t>     1</a:t>
            </a:r>
          </a:p>
          <a:p>
            <a:pPr algn="l">
              <a:lnSpc>
                <a:spcPct val="150000"/>
              </a:lnSpc>
              <a:defRPr sz="6000">
                <a:latin typeface="Menlo"/>
                <a:ea typeface="Menlo"/>
                <a:cs typeface="Menlo"/>
                <a:sym typeface="Menlo"/>
              </a:defRPr>
            </a:pPr>
            <a:r>
              <a:t>    / \</a:t>
            </a:r>
          </a:p>
          <a:p>
            <a:pPr algn="l">
              <a:lnSpc>
                <a:spcPct val="150000"/>
              </a:lnSpc>
              <a:defRPr sz="6000">
                <a:latin typeface="Menlo"/>
                <a:ea typeface="Menlo"/>
                <a:cs typeface="Menlo"/>
                <a:sym typeface="Menlo"/>
              </a:defRPr>
            </a:pPr>
            <a:r>
              <a:t>  2     3</a:t>
            </a:r>
          </a:p>
          <a:p>
            <a:pPr algn="l">
              <a:lnSpc>
                <a:spcPct val="150000"/>
              </a:lnSpc>
              <a:defRPr sz="6000">
                <a:latin typeface="Menlo"/>
                <a:ea typeface="Menlo"/>
                <a:cs typeface="Menlo"/>
                <a:sym typeface="Menlo"/>
              </a:defRPr>
            </a:pPr>
            <a:r>
              <a:t> / \   / \</a:t>
            </a:r>
          </a:p>
          <a:p>
            <a:pPr algn="l">
              <a:lnSpc>
                <a:spcPct val="150000"/>
              </a:lnSpc>
              <a:defRPr sz="6000">
                <a:latin typeface="Menlo"/>
                <a:ea typeface="Menlo"/>
                <a:cs typeface="Menlo"/>
                <a:sym typeface="Menlo"/>
              </a:defRPr>
            </a:pPr>
            <a:r>
              <a:t>4   5 6   7</a:t>
            </a:r>
          </a:p>
        </p:txBody>
      </p:sp>
      <p:sp>
        <p:nvSpPr>
          <p:cNvPr id="333" name="1-&gt; {左子树的路径字符串}…"/>
          <p:cNvSpPr/>
          <p:nvPr/>
        </p:nvSpPr>
        <p:spPr>
          <a:xfrm>
            <a:off x="5156200" y="3987800"/>
            <a:ext cx="8165704" cy="2222004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1-&gt; {左子树的路径字符串}</a:t>
            </a:r>
          </a:p>
          <a:p>
            <a:pPr>
              <a:defRPr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1-&gt; {右子树的路径字符串}</a:t>
            </a:r>
          </a:p>
        </p:txBody>
      </p:sp>
      <p:sp>
        <p:nvSpPr>
          <p:cNvPr id="334" name="Line"/>
          <p:cNvSpPr/>
          <p:nvPr/>
        </p:nvSpPr>
        <p:spPr>
          <a:xfrm flipH="1">
            <a:off x="5756870" y="6680199"/>
            <a:ext cx="847131" cy="1202037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35" name="2-&gt; {左} ；2-&gt; {右}"/>
          <p:cNvSpPr/>
          <p:nvPr/>
        </p:nvSpPr>
        <p:spPr>
          <a:xfrm>
            <a:off x="1625600" y="8330682"/>
            <a:ext cx="5352356" cy="1359695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2-&gt; {左} ；2-&gt; {右}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257. Binary Tree Paths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257. Binary Tree Paths</a:t>
            </a:r>
          </a:p>
        </p:txBody>
      </p:sp>
      <p:sp>
        <p:nvSpPr>
          <p:cNvPr id="338" name="1…"/>
          <p:cNvSpPr txBox="1"/>
          <p:nvPr/>
        </p:nvSpPr>
        <p:spPr>
          <a:xfrm>
            <a:off x="18381811" y="4711699"/>
            <a:ext cx="5574805" cy="6324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50000"/>
              </a:lnSpc>
              <a:defRPr sz="6000">
                <a:latin typeface="Menlo"/>
                <a:ea typeface="Menlo"/>
                <a:cs typeface="Menlo"/>
                <a:sym typeface="Menlo"/>
              </a:defRPr>
            </a:pPr>
            <a:r>
              <a:t>     1</a:t>
            </a:r>
          </a:p>
          <a:p>
            <a:pPr algn="l">
              <a:lnSpc>
                <a:spcPct val="150000"/>
              </a:lnSpc>
              <a:defRPr sz="6000">
                <a:latin typeface="Menlo"/>
                <a:ea typeface="Menlo"/>
                <a:cs typeface="Menlo"/>
                <a:sym typeface="Menlo"/>
              </a:defRPr>
            </a:pPr>
            <a:r>
              <a:t>    / \</a:t>
            </a:r>
          </a:p>
          <a:p>
            <a:pPr algn="l">
              <a:lnSpc>
                <a:spcPct val="150000"/>
              </a:lnSpc>
              <a:defRPr sz="6000">
                <a:latin typeface="Menlo"/>
                <a:ea typeface="Menlo"/>
                <a:cs typeface="Menlo"/>
                <a:sym typeface="Menlo"/>
              </a:defRPr>
            </a:pPr>
            <a:r>
              <a:t>  2     3</a:t>
            </a:r>
          </a:p>
          <a:p>
            <a:pPr algn="l">
              <a:lnSpc>
                <a:spcPct val="150000"/>
              </a:lnSpc>
              <a:defRPr sz="6000">
                <a:latin typeface="Menlo"/>
                <a:ea typeface="Menlo"/>
                <a:cs typeface="Menlo"/>
                <a:sym typeface="Menlo"/>
              </a:defRPr>
            </a:pPr>
            <a:r>
              <a:t> / \   / \</a:t>
            </a:r>
          </a:p>
          <a:p>
            <a:pPr algn="l">
              <a:lnSpc>
                <a:spcPct val="150000"/>
              </a:lnSpc>
              <a:defRPr sz="6000">
                <a:latin typeface="Menlo"/>
                <a:ea typeface="Menlo"/>
                <a:cs typeface="Menlo"/>
                <a:sym typeface="Menlo"/>
              </a:defRPr>
            </a:pPr>
            <a:r>
              <a:t>4   5 6   7</a:t>
            </a:r>
          </a:p>
        </p:txBody>
      </p:sp>
      <p:sp>
        <p:nvSpPr>
          <p:cNvPr id="339" name="1-&gt; {左子树的路径字符串}…"/>
          <p:cNvSpPr/>
          <p:nvPr/>
        </p:nvSpPr>
        <p:spPr>
          <a:xfrm>
            <a:off x="5156200" y="3987800"/>
            <a:ext cx="8165704" cy="2222004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1-&gt; {左子树的路径字符串}</a:t>
            </a:r>
          </a:p>
          <a:p>
            <a:pPr>
              <a:defRPr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1-&gt; {右子树的路径字符串}</a:t>
            </a:r>
          </a:p>
        </p:txBody>
      </p:sp>
      <p:sp>
        <p:nvSpPr>
          <p:cNvPr id="340" name="Line"/>
          <p:cNvSpPr/>
          <p:nvPr/>
        </p:nvSpPr>
        <p:spPr>
          <a:xfrm flipH="1">
            <a:off x="5756870" y="6680199"/>
            <a:ext cx="847131" cy="1202037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41" name="2-&gt; {左} ；2-&gt; {右}"/>
          <p:cNvSpPr/>
          <p:nvPr/>
        </p:nvSpPr>
        <p:spPr>
          <a:xfrm>
            <a:off x="1625600" y="8330682"/>
            <a:ext cx="5352356" cy="1359695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2-&gt; {左} ；2-&gt; {右}</a:t>
            </a:r>
          </a:p>
        </p:txBody>
      </p:sp>
      <p:sp>
        <p:nvSpPr>
          <p:cNvPr id="342" name="Line"/>
          <p:cNvSpPr/>
          <p:nvPr/>
        </p:nvSpPr>
        <p:spPr>
          <a:xfrm flipH="1">
            <a:off x="1870670" y="10160772"/>
            <a:ext cx="847131" cy="1202036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43" name="4"/>
          <p:cNvSpPr/>
          <p:nvPr/>
        </p:nvSpPr>
        <p:spPr>
          <a:xfrm>
            <a:off x="533400" y="11940161"/>
            <a:ext cx="2112665" cy="1359695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257. Binary Tree Paths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257. Binary Tree Paths</a:t>
            </a:r>
          </a:p>
        </p:txBody>
      </p:sp>
      <p:sp>
        <p:nvSpPr>
          <p:cNvPr id="346" name="1…"/>
          <p:cNvSpPr txBox="1"/>
          <p:nvPr/>
        </p:nvSpPr>
        <p:spPr>
          <a:xfrm>
            <a:off x="18381811" y="4711699"/>
            <a:ext cx="5574805" cy="6324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50000"/>
              </a:lnSpc>
              <a:defRPr sz="6000">
                <a:latin typeface="Menlo"/>
                <a:ea typeface="Menlo"/>
                <a:cs typeface="Menlo"/>
                <a:sym typeface="Menlo"/>
              </a:defRPr>
            </a:pPr>
            <a:r>
              <a:t>     1</a:t>
            </a:r>
          </a:p>
          <a:p>
            <a:pPr algn="l">
              <a:lnSpc>
                <a:spcPct val="150000"/>
              </a:lnSpc>
              <a:defRPr sz="6000">
                <a:latin typeface="Menlo"/>
                <a:ea typeface="Menlo"/>
                <a:cs typeface="Menlo"/>
                <a:sym typeface="Menlo"/>
              </a:defRPr>
            </a:pPr>
            <a:r>
              <a:t>    / \</a:t>
            </a:r>
          </a:p>
          <a:p>
            <a:pPr algn="l">
              <a:lnSpc>
                <a:spcPct val="150000"/>
              </a:lnSpc>
              <a:defRPr sz="6000">
                <a:latin typeface="Menlo"/>
                <a:ea typeface="Menlo"/>
                <a:cs typeface="Menlo"/>
                <a:sym typeface="Menlo"/>
              </a:defRPr>
            </a:pPr>
            <a:r>
              <a:t>  2     3</a:t>
            </a:r>
          </a:p>
          <a:p>
            <a:pPr algn="l">
              <a:lnSpc>
                <a:spcPct val="150000"/>
              </a:lnSpc>
              <a:defRPr sz="6000">
                <a:latin typeface="Menlo"/>
                <a:ea typeface="Menlo"/>
                <a:cs typeface="Menlo"/>
                <a:sym typeface="Menlo"/>
              </a:defRPr>
            </a:pPr>
            <a:r>
              <a:t> / \   / \</a:t>
            </a:r>
          </a:p>
          <a:p>
            <a:pPr algn="l">
              <a:lnSpc>
                <a:spcPct val="150000"/>
              </a:lnSpc>
              <a:defRPr sz="6000">
                <a:latin typeface="Menlo"/>
                <a:ea typeface="Menlo"/>
                <a:cs typeface="Menlo"/>
                <a:sym typeface="Menlo"/>
              </a:defRPr>
            </a:pPr>
            <a:r>
              <a:t>4   5 6   7</a:t>
            </a:r>
          </a:p>
        </p:txBody>
      </p:sp>
      <p:sp>
        <p:nvSpPr>
          <p:cNvPr id="347" name="1-&gt; {左子树的路径字符串}…"/>
          <p:cNvSpPr/>
          <p:nvPr/>
        </p:nvSpPr>
        <p:spPr>
          <a:xfrm>
            <a:off x="5156200" y="3987800"/>
            <a:ext cx="8165704" cy="2222004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1-&gt; {左子树的路径字符串}</a:t>
            </a:r>
          </a:p>
          <a:p>
            <a:pPr>
              <a:defRPr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1-&gt; {右子树的路径字符串}</a:t>
            </a:r>
          </a:p>
        </p:txBody>
      </p:sp>
      <p:sp>
        <p:nvSpPr>
          <p:cNvPr id="348" name="Line"/>
          <p:cNvSpPr/>
          <p:nvPr/>
        </p:nvSpPr>
        <p:spPr>
          <a:xfrm flipH="1">
            <a:off x="5756870" y="6680199"/>
            <a:ext cx="847131" cy="1202037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49" name="2-&gt; 4；2-&gt; {右}"/>
          <p:cNvSpPr/>
          <p:nvPr/>
        </p:nvSpPr>
        <p:spPr>
          <a:xfrm>
            <a:off x="1625600" y="8330682"/>
            <a:ext cx="5352356" cy="1359695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2-&gt; 4；2-&gt; {右}</a:t>
            </a:r>
          </a:p>
        </p:txBody>
      </p:sp>
      <p:sp>
        <p:nvSpPr>
          <p:cNvPr id="350" name="Line"/>
          <p:cNvSpPr/>
          <p:nvPr/>
        </p:nvSpPr>
        <p:spPr>
          <a:xfrm flipH="1">
            <a:off x="1870670" y="10160772"/>
            <a:ext cx="847131" cy="1202036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51" name="4"/>
          <p:cNvSpPr/>
          <p:nvPr/>
        </p:nvSpPr>
        <p:spPr>
          <a:xfrm>
            <a:off x="533400" y="11940161"/>
            <a:ext cx="2112665" cy="1359695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257. Binary Tree Paths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257. Binary Tree Paths</a:t>
            </a:r>
          </a:p>
        </p:txBody>
      </p:sp>
      <p:sp>
        <p:nvSpPr>
          <p:cNvPr id="354" name="1…"/>
          <p:cNvSpPr txBox="1"/>
          <p:nvPr/>
        </p:nvSpPr>
        <p:spPr>
          <a:xfrm>
            <a:off x="18381811" y="4711699"/>
            <a:ext cx="5574805" cy="6324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50000"/>
              </a:lnSpc>
              <a:defRPr sz="6000">
                <a:latin typeface="Menlo"/>
                <a:ea typeface="Menlo"/>
                <a:cs typeface="Menlo"/>
                <a:sym typeface="Menlo"/>
              </a:defRPr>
            </a:pPr>
            <a:r>
              <a:t>     1</a:t>
            </a:r>
          </a:p>
          <a:p>
            <a:pPr algn="l">
              <a:lnSpc>
                <a:spcPct val="150000"/>
              </a:lnSpc>
              <a:defRPr sz="6000">
                <a:latin typeface="Menlo"/>
                <a:ea typeface="Menlo"/>
                <a:cs typeface="Menlo"/>
                <a:sym typeface="Menlo"/>
              </a:defRPr>
            </a:pPr>
            <a:r>
              <a:t>    / \</a:t>
            </a:r>
          </a:p>
          <a:p>
            <a:pPr algn="l">
              <a:lnSpc>
                <a:spcPct val="150000"/>
              </a:lnSpc>
              <a:defRPr sz="6000">
                <a:latin typeface="Menlo"/>
                <a:ea typeface="Menlo"/>
                <a:cs typeface="Menlo"/>
                <a:sym typeface="Menlo"/>
              </a:defRPr>
            </a:pPr>
            <a:r>
              <a:t>  2     3</a:t>
            </a:r>
          </a:p>
          <a:p>
            <a:pPr algn="l">
              <a:lnSpc>
                <a:spcPct val="150000"/>
              </a:lnSpc>
              <a:defRPr sz="6000">
                <a:latin typeface="Menlo"/>
                <a:ea typeface="Menlo"/>
                <a:cs typeface="Menlo"/>
                <a:sym typeface="Menlo"/>
              </a:defRPr>
            </a:pPr>
            <a:r>
              <a:t> / \   / \</a:t>
            </a:r>
          </a:p>
          <a:p>
            <a:pPr algn="l">
              <a:lnSpc>
                <a:spcPct val="150000"/>
              </a:lnSpc>
              <a:defRPr sz="6000">
                <a:latin typeface="Menlo"/>
                <a:ea typeface="Menlo"/>
                <a:cs typeface="Menlo"/>
                <a:sym typeface="Menlo"/>
              </a:defRPr>
            </a:pPr>
            <a:r>
              <a:t>4   5 6   7</a:t>
            </a:r>
          </a:p>
        </p:txBody>
      </p:sp>
      <p:sp>
        <p:nvSpPr>
          <p:cNvPr id="355" name="1-&gt; {左子树的路径字符串}…"/>
          <p:cNvSpPr/>
          <p:nvPr/>
        </p:nvSpPr>
        <p:spPr>
          <a:xfrm>
            <a:off x="5156200" y="3987800"/>
            <a:ext cx="8165704" cy="2222004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1-&gt; {左子树的路径字符串}</a:t>
            </a:r>
          </a:p>
          <a:p>
            <a:pPr>
              <a:defRPr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1-&gt; {右子树的路径字符串}</a:t>
            </a:r>
          </a:p>
        </p:txBody>
      </p:sp>
      <p:sp>
        <p:nvSpPr>
          <p:cNvPr id="356" name="Line"/>
          <p:cNvSpPr/>
          <p:nvPr/>
        </p:nvSpPr>
        <p:spPr>
          <a:xfrm flipH="1">
            <a:off x="5756870" y="6680199"/>
            <a:ext cx="847131" cy="1202037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57" name="2-&gt; 4；2-&gt; {右}"/>
          <p:cNvSpPr/>
          <p:nvPr/>
        </p:nvSpPr>
        <p:spPr>
          <a:xfrm>
            <a:off x="1625600" y="8330682"/>
            <a:ext cx="5352356" cy="1359695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2-&gt; 4；2-&gt; {右}</a:t>
            </a:r>
          </a:p>
        </p:txBody>
      </p:sp>
      <p:sp>
        <p:nvSpPr>
          <p:cNvPr id="358" name="Line"/>
          <p:cNvSpPr/>
          <p:nvPr/>
        </p:nvSpPr>
        <p:spPr>
          <a:xfrm flipH="1">
            <a:off x="1870670" y="10160772"/>
            <a:ext cx="847131" cy="1202036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59" name="4"/>
          <p:cNvSpPr/>
          <p:nvPr/>
        </p:nvSpPr>
        <p:spPr>
          <a:xfrm>
            <a:off x="533400" y="11940161"/>
            <a:ext cx="2112665" cy="1359695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360" name="Line"/>
          <p:cNvSpPr/>
          <p:nvPr/>
        </p:nvSpPr>
        <p:spPr>
          <a:xfrm>
            <a:off x="5257799" y="10092010"/>
            <a:ext cx="1344556" cy="1344555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61" name="5"/>
          <p:cNvSpPr/>
          <p:nvPr/>
        </p:nvSpPr>
        <p:spPr>
          <a:xfrm>
            <a:off x="5816600" y="11940161"/>
            <a:ext cx="2112665" cy="1359695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257. Binary Tree Paths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257. Binary Tree Paths</a:t>
            </a:r>
          </a:p>
        </p:txBody>
      </p:sp>
      <p:sp>
        <p:nvSpPr>
          <p:cNvPr id="364" name="1…"/>
          <p:cNvSpPr txBox="1"/>
          <p:nvPr/>
        </p:nvSpPr>
        <p:spPr>
          <a:xfrm>
            <a:off x="18381811" y="4711699"/>
            <a:ext cx="5574805" cy="6324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50000"/>
              </a:lnSpc>
              <a:defRPr sz="6000">
                <a:latin typeface="Menlo"/>
                <a:ea typeface="Menlo"/>
                <a:cs typeface="Menlo"/>
                <a:sym typeface="Menlo"/>
              </a:defRPr>
            </a:pPr>
            <a:r>
              <a:t>     1</a:t>
            </a:r>
          </a:p>
          <a:p>
            <a:pPr algn="l">
              <a:lnSpc>
                <a:spcPct val="150000"/>
              </a:lnSpc>
              <a:defRPr sz="6000">
                <a:latin typeface="Menlo"/>
                <a:ea typeface="Menlo"/>
                <a:cs typeface="Menlo"/>
                <a:sym typeface="Menlo"/>
              </a:defRPr>
            </a:pPr>
            <a:r>
              <a:t>    / \</a:t>
            </a:r>
          </a:p>
          <a:p>
            <a:pPr algn="l">
              <a:lnSpc>
                <a:spcPct val="150000"/>
              </a:lnSpc>
              <a:defRPr sz="6000">
                <a:latin typeface="Menlo"/>
                <a:ea typeface="Menlo"/>
                <a:cs typeface="Menlo"/>
                <a:sym typeface="Menlo"/>
              </a:defRPr>
            </a:pPr>
            <a:r>
              <a:t>  2     3</a:t>
            </a:r>
          </a:p>
          <a:p>
            <a:pPr algn="l">
              <a:lnSpc>
                <a:spcPct val="150000"/>
              </a:lnSpc>
              <a:defRPr sz="6000">
                <a:latin typeface="Menlo"/>
                <a:ea typeface="Menlo"/>
                <a:cs typeface="Menlo"/>
                <a:sym typeface="Menlo"/>
              </a:defRPr>
            </a:pPr>
            <a:r>
              <a:t> / \   / \</a:t>
            </a:r>
          </a:p>
          <a:p>
            <a:pPr algn="l">
              <a:lnSpc>
                <a:spcPct val="150000"/>
              </a:lnSpc>
              <a:defRPr sz="6000">
                <a:latin typeface="Menlo"/>
                <a:ea typeface="Menlo"/>
                <a:cs typeface="Menlo"/>
                <a:sym typeface="Menlo"/>
              </a:defRPr>
            </a:pPr>
            <a:r>
              <a:t>4   5 6   7</a:t>
            </a:r>
          </a:p>
        </p:txBody>
      </p:sp>
      <p:sp>
        <p:nvSpPr>
          <p:cNvPr id="365" name="1-&gt; {左子树的路径字符串}…"/>
          <p:cNvSpPr/>
          <p:nvPr/>
        </p:nvSpPr>
        <p:spPr>
          <a:xfrm>
            <a:off x="5156200" y="3987800"/>
            <a:ext cx="8165704" cy="2222004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1-&gt; {左子树的路径字符串}</a:t>
            </a:r>
          </a:p>
          <a:p>
            <a:pPr>
              <a:defRPr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1-&gt; {右子树的路径字符串}</a:t>
            </a:r>
          </a:p>
        </p:txBody>
      </p:sp>
      <p:sp>
        <p:nvSpPr>
          <p:cNvPr id="366" name="Line"/>
          <p:cNvSpPr/>
          <p:nvPr/>
        </p:nvSpPr>
        <p:spPr>
          <a:xfrm flipH="1">
            <a:off x="5756870" y="6680199"/>
            <a:ext cx="847131" cy="1202037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67" name="2-&gt; 4；2-&gt; 5"/>
          <p:cNvSpPr/>
          <p:nvPr/>
        </p:nvSpPr>
        <p:spPr>
          <a:xfrm>
            <a:off x="1625600" y="8330682"/>
            <a:ext cx="5352356" cy="1359695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2-&gt; 4；2-&gt; 5</a:t>
            </a:r>
          </a:p>
        </p:txBody>
      </p:sp>
      <p:sp>
        <p:nvSpPr>
          <p:cNvPr id="368" name="Line"/>
          <p:cNvSpPr/>
          <p:nvPr/>
        </p:nvSpPr>
        <p:spPr>
          <a:xfrm flipH="1">
            <a:off x="1870670" y="10160772"/>
            <a:ext cx="847131" cy="1202036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69" name="4"/>
          <p:cNvSpPr/>
          <p:nvPr/>
        </p:nvSpPr>
        <p:spPr>
          <a:xfrm>
            <a:off x="533400" y="11940161"/>
            <a:ext cx="2112665" cy="1359695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370" name="Line"/>
          <p:cNvSpPr/>
          <p:nvPr/>
        </p:nvSpPr>
        <p:spPr>
          <a:xfrm>
            <a:off x="5257799" y="10092010"/>
            <a:ext cx="1344556" cy="1344555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71" name="5"/>
          <p:cNvSpPr/>
          <p:nvPr/>
        </p:nvSpPr>
        <p:spPr>
          <a:xfrm>
            <a:off x="5816600" y="11940161"/>
            <a:ext cx="2112665" cy="1359695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257. Binary Tree Paths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257. Binary Tree Paths</a:t>
            </a:r>
          </a:p>
        </p:txBody>
      </p:sp>
      <p:sp>
        <p:nvSpPr>
          <p:cNvPr id="374" name="1…"/>
          <p:cNvSpPr txBox="1"/>
          <p:nvPr/>
        </p:nvSpPr>
        <p:spPr>
          <a:xfrm>
            <a:off x="18381811" y="4711699"/>
            <a:ext cx="5574805" cy="6324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50000"/>
              </a:lnSpc>
              <a:defRPr sz="6000">
                <a:latin typeface="Menlo"/>
                <a:ea typeface="Menlo"/>
                <a:cs typeface="Menlo"/>
                <a:sym typeface="Menlo"/>
              </a:defRPr>
            </a:pPr>
            <a:r>
              <a:t>     1</a:t>
            </a:r>
          </a:p>
          <a:p>
            <a:pPr algn="l">
              <a:lnSpc>
                <a:spcPct val="150000"/>
              </a:lnSpc>
              <a:defRPr sz="6000">
                <a:latin typeface="Menlo"/>
                <a:ea typeface="Menlo"/>
                <a:cs typeface="Menlo"/>
                <a:sym typeface="Menlo"/>
              </a:defRPr>
            </a:pPr>
            <a:r>
              <a:t>    / \</a:t>
            </a:r>
          </a:p>
          <a:p>
            <a:pPr algn="l">
              <a:lnSpc>
                <a:spcPct val="150000"/>
              </a:lnSpc>
              <a:defRPr sz="6000">
                <a:latin typeface="Menlo"/>
                <a:ea typeface="Menlo"/>
                <a:cs typeface="Menlo"/>
                <a:sym typeface="Menlo"/>
              </a:defRPr>
            </a:pPr>
            <a:r>
              <a:t>  2     3</a:t>
            </a:r>
          </a:p>
          <a:p>
            <a:pPr algn="l">
              <a:lnSpc>
                <a:spcPct val="150000"/>
              </a:lnSpc>
              <a:defRPr sz="6000">
                <a:latin typeface="Menlo"/>
                <a:ea typeface="Menlo"/>
                <a:cs typeface="Menlo"/>
                <a:sym typeface="Menlo"/>
              </a:defRPr>
            </a:pPr>
            <a:r>
              <a:t> / \   / \</a:t>
            </a:r>
          </a:p>
          <a:p>
            <a:pPr algn="l">
              <a:lnSpc>
                <a:spcPct val="150000"/>
              </a:lnSpc>
              <a:defRPr sz="6000">
                <a:latin typeface="Menlo"/>
                <a:ea typeface="Menlo"/>
                <a:cs typeface="Menlo"/>
                <a:sym typeface="Menlo"/>
              </a:defRPr>
            </a:pPr>
            <a:r>
              <a:t>4   5 6   7</a:t>
            </a:r>
          </a:p>
        </p:txBody>
      </p:sp>
      <p:sp>
        <p:nvSpPr>
          <p:cNvPr id="375" name="1-&gt; 2-&gt;4 ; 1-&gt;2-&gt;5…"/>
          <p:cNvSpPr/>
          <p:nvPr/>
        </p:nvSpPr>
        <p:spPr>
          <a:xfrm>
            <a:off x="5156200" y="3987800"/>
            <a:ext cx="8165704" cy="2222004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1-&gt; 2-&gt;4 ; 1-&gt;2-&gt;5</a:t>
            </a:r>
          </a:p>
          <a:p>
            <a:pPr>
              <a:defRPr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1-&gt; {右子树的路径字符串}</a:t>
            </a:r>
          </a:p>
        </p:txBody>
      </p:sp>
      <p:sp>
        <p:nvSpPr>
          <p:cNvPr id="376" name="Line"/>
          <p:cNvSpPr/>
          <p:nvPr/>
        </p:nvSpPr>
        <p:spPr>
          <a:xfrm flipH="1">
            <a:off x="5756870" y="6680199"/>
            <a:ext cx="847131" cy="1202037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77" name="2-&gt; 4；2-&gt; 5"/>
          <p:cNvSpPr/>
          <p:nvPr/>
        </p:nvSpPr>
        <p:spPr>
          <a:xfrm>
            <a:off x="1625600" y="8330682"/>
            <a:ext cx="5352356" cy="1359695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2-&gt; 4；2-&gt; 5</a:t>
            </a:r>
          </a:p>
        </p:txBody>
      </p:sp>
      <p:sp>
        <p:nvSpPr>
          <p:cNvPr id="378" name="Line"/>
          <p:cNvSpPr/>
          <p:nvPr/>
        </p:nvSpPr>
        <p:spPr>
          <a:xfrm flipH="1">
            <a:off x="1870670" y="10160772"/>
            <a:ext cx="847131" cy="1202036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79" name="4"/>
          <p:cNvSpPr/>
          <p:nvPr/>
        </p:nvSpPr>
        <p:spPr>
          <a:xfrm>
            <a:off x="533400" y="11940161"/>
            <a:ext cx="2112665" cy="1359695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380" name="Line"/>
          <p:cNvSpPr/>
          <p:nvPr/>
        </p:nvSpPr>
        <p:spPr>
          <a:xfrm>
            <a:off x="5257799" y="10092010"/>
            <a:ext cx="1344556" cy="1344555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81" name="5"/>
          <p:cNvSpPr/>
          <p:nvPr/>
        </p:nvSpPr>
        <p:spPr>
          <a:xfrm>
            <a:off x="5816600" y="11940161"/>
            <a:ext cx="2112665" cy="1359695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257. Binary Tree Paths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257. Binary Tree Paths</a:t>
            </a:r>
          </a:p>
        </p:txBody>
      </p:sp>
      <p:sp>
        <p:nvSpPr>
          <p:cNvPr id="384" name="1…"/>
          <p:cNvSpPr txBox="1"/>
          <p:nvPr/>
        </p:nvSpPr>
        <p:spPr>
          <a:xfrm>
            <a:off x="18381811" y="4711699"/>
            <a:ext cx="5574805" cy="6324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50000"/>
              </a:lnSpc>
              <a:defRPr sz="6000">
                <a:latin typeface="Menlo"/>
                <a:ea typeface="Menlo"/>
                <a:cs typeface="Menlo"/>
                <a:sym typeface="Menlo"/>
              </a:defRPr>
            </a:pPr>
            <a:r>
              <a:t>     1</a:t>
            </a:r>
          </a:p>
          <a:p>
            <a:pPr algn="l">
              <a:lnSpc>
                <a:spcPct val="150000"/>
              </a:lnSpc>
              <a:defRPr sz="6000">
                <a:latin typeface="Menlo"/>
                <a:ea typeface="Menlo"/>
                <a:cs typeface="Menlo"/>
                <a:sym typeface="Menlo"/>
              </a:defRPr>
            </a:pPr>
            <a:r>
              <a:t>    / \</a:t>
            </a:r>
          </a:p>
          <a:p>
            <a:pPr algn="l">
              <a:lnSpc>
                <a:spcPct val="150000"/>
              </a:lnSpc>
              <a:defRPr sz="6000">
                <a:latin typeface="Menlo"/>
                <a:ea typeface="Menlo"/>
                <a:cs typeface="Menlo"/>
                <a:sym typeface="Menlo"/>
              </a:defRPr>
            </a:pPr>
            <a:r>
              <a:t>  2     3</a:t>
            </a:r>
          </a:p>
          <a:p>
            <a:pPr algn="l">
              <a:lnSpc>
                <a:spcPct val="150000"/>
              </a:lnSpc>
              <a:defRPr sz="6000">
                <a:latin typeface="Menlo"/>
                <a:ea typeface="Menlo"/>
                <a:cs typeface="Menlo"/>
                <a:sym typeface="Menlo"/>
              </a:defRPr>
            </a:pPr>
            <a:r>
              <a:t> / \   / \</a:t>
            </a:r>
          </a:p>
          <a:p>
            <a:pPr algn="l">
              <a:lnSpc>
                <a:spcPct val="150000"/>
              </a:lnSpc>
              <a:defRPr sz="6000">
                <a:latin typeface="Menlo"/>
                <a:ea typeface="Menlo"/>
                <a:cs typeface="Menlo"/>
                <a:sym typeface="Menlo"/>
              </a:defRPr>
            </a:pPr>
            <a:r>
              <a:t>4   5 6   7</a:t>
            </a:r>
          </a:p>
        </p:txBody>
      </p:sp>
      <p:sp>
        <p:nvSpPr>
          <p:cNvPr id="385" name="1-&gt; 2-&gt;4 ; 1-&gt;2-&gt;5…"/>
          <p:cNvSpPr/>
          <p:nvPr/>
        </p:nvSpPr>
        <p:spPr>
          <a:xfrm>
            <a:off x="5156200" y="3987800"/>
            <a:ext cx="8165704" cy="2222004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1-&gt; 2-&gt;4 ; 1-&gt;2-&gt;5</a:t>
            </a:r>
          </a:p>
          <a:p>
            <a:pPr>
              <a:defRPr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1-&gt; {右子树的路径字符串}</a:t>
            </a:r>
          </a:p>
        </p:txBody>
      </p:sp>
      <p:sp>
        <p:nvSpPr>
          <p:cNvPr id="386" name="Line"/>
          <p:cNvSpPr/>
          <p:nvPr/>
        </p:nvSpPr>
        <p:spPr>
          <a:xfrm flipH="1">
            <a:off x="5756870" y="6680199"/>
            <a:ext cx="847131" cy="1202037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87" name="2-&gt; 4；2-&gt; 5"/>
          <p:cNvSpPr/>
          <p:nvPr/>
        </p:nvSpPr>
        <p:spPr>
          <a:xfrm>
            <a:off x="1625600" y="8330682"/>
            <a:ext cx="5352356" cy="1359695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2-&gt; 4；2-&gt; 5</a:t>
            </a:r>
          </a:p>
        </p:txBody>
      </p:sp>
      <p:sp>
        <p:nvSpPr>
          <p:cNvPr id="388" name="Line"/>
          <p:cNvSpPr/>
          <p:nvPr/>
        </p:nvSpPr>
        <p:spPr>
          <a:xfrm flipH="1">
            <a:off x="1870670" y="10160772"/>
            <a:ext cx="847131" cy="1202036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89" name="4"/>
          <p:cNvSpPr/>
          <p:nvPr/>
        </p:nvSpPr>
        <p:spPr>
          <a:xfrm>
            <a:off x="533400" y="11940161"/>
            <a:ext cx="2112665" cy="1359695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390" name="Line"/>
          <p:cNvSpPr/>
          <p:nvPr/>
        </p:nvSpPr>
        <p:spPr>
          <a:xfrm>
            <a:off x="5257799" y="10092010"/>
            <a:ext cx="1344556" cy="1344555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91" name="5"/>
          <p:cNvSpPr/>
          <p:nvPr/>
        </p:nvSpPr>
        <p:spPr>
          <a:xfrm>
            <a:off x="5816600" y="11940161"/>
            <a:ext cx="2112665" cy="1359695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392" name="Line"/>
          <p:cNvSpPr/>
          <p:nvPr/>
        </p:nvSpPr>
        <p:spPr>
          <a:xfrm>
            <a:off x="11849670" y="6685192"/>
            <a:ext cx="1344556" cy="1344555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93" name="3-&gt; {左}；3-&gt; {右}"/>
          <p:cNvSpPr/>
          <p:nvPr/>
        </p:nvSpPr>
        <p:spPr>
          <a:xfrm>
            <a:off x="10947400" y="8330682"/>
            <a:ext cx="5352356" cy="1359695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3-&gt; {左}；3-&gt; {右}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257. Binary Tree Paths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257. Binary Tree Paths</a:t>
            </a:r>
          </a:p>
        </p:txBody>
      </p:sp>
      <p:sp>
        <p:nvSpPr>
          <p:cNvPr id="396" name="1…"/>
          <p:cNvSpPr txBox="1"/>
          <p:nvPr/>
        </p:nvSpPr>
        <p:spPr>
          <a:xfrm>
            <a:off x="18381811" y="4711699"/>
            <a:ext cx="5574805" cy="6324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50000"/>
              </a:lnSpc>
              <a:defRPr sz="6000">
                <a:latin typeface="Menlo"/>
                <a:ea typeface="Menlo"/>
                <a:cs typeface="Menlo"/>
                <a:sym typeface="Menlo"/>
              </a:defRPr>
            </a:pPr>
            <a:r>
              <a:t>     1</a:t>
            </a:r>
          </a:p>
          <a:p>
            <a:pPr algn="l">
              <a:lnSpc>
                <a:spcPct val="150000"/>
              </a:lnSpc>
              <a:defRPr sz="6000">
                <a:latin typeface="Menlo"/>
                <a:ea typeface="Menlo"/>
                <a:cs typeface="Menlo"/>
                <a:sym typeface="Menlo"/>
              </a:defRPr>
            </a:pPr>
            <a:r>
              <a:t>    / \</a:t>
            </a:r>
          </a:p>
          <a:p>
            <a:pPr algn="l">
              <a:lnSpc>
                <a:spcPct val="150000"/>
              </a:lnSpc>
              <a:defRPr sz="6000">
                <a:latin typeface="Menlo"/>
                <a:ea typeface="Menlo"/>
                <a:cs typeface="Menlo"/>
                <a:sym typeface="Menlo"/>
              </a:defRPr>
            </a:pPr>
            <a:r>
              <a:t>  2     3</a:t>
            </a:r>
          </a:p>
          <a:p>
            <a:pPr algn="l">
              <a:lnSpc>
                <a:spcPct val="150000"/>
              </a:lnSpc>
              <a:defRPr sz="6000">
                <a:latin typeface="Menlo"/>
                <a:ea typeface="Menlo"/>
                <a:cs typeface="Menlo"/>
                <a:sym typeface="Menlo"/>
              </a:defRPr>
            </a:pPr>
            <a:r>
              <a:t> / \   / \</a:t>
            </a:r>
          </a:p>
          <a:p>
            <a:pPr algn="l">
              <a:lnSpc>
                <a:spcPct val="150000"/>
              </a:lnSpc>
              <a:defRPr sz="6000">
                <a:latin typeface="Menlo"/>
                <a:ea typeface="Menlo"/>
                <a:cs typeface="Menlo"/>
                <a:sym typeface="Menlo"/>
              </a:defRPr>
            </a:pPr>
            <a:r>
              <a:t>4   5 6   7</a:t>
            </a:r>
          </a:p>
        </p:txBody>
      </p:sp>
      <p:sp>
        <p:nvSpPr>
          <p:cNvPr id="397" name="1-&gt; 2-&gt;4 ; 1-&gt;2-&gt;5…"/>
          <p:cNvSpPr/>
          <p:nvPr/>
        </p:nvSpPr>
        <p:spPr>
          <a:xfrm>
            <a:off x="5156200" y="3987800"/>
            <a:ext cx="8165704" cy="2222004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1-&gt; 2-&gt;4 ; 1-&gt;2-&gt;5</a:t>
            </a:r>
          </a:p>
          <a:p>
            <a:pPr>
              <a:defRPr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1-&gt; {右子树的路径字符串}</a:t>
            </a:r>
          </a:p>
        </p:txBody>
      </p:sp>
      <p:sp>
        <p:nvSpPr>
          <p:cNvPr id="398" name="Line"/>
          <p:cNvSpPr/>
          <p:nvPr/>
        </p:nvSpPr>
        <p:spPr>
          <a:xfrm flipH="1">
            <a:off x="5756870" y="6680199"/>
            <a:ext cx="847131" cy="1202037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99" name="2-&gt; 4；2-&gt; 5"/>
          <p:cNvSpPr/>
          <p:nvPr/>
        </p:nvSpPr>
        <p:spPr>
          <a:xfrm>
            <a:off x="1625600" y="8330682"/>
            <a:ext cx="5352356" cy="1359695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2-&gt; 4；2-&gt; 5</a:t>
            </a:r>
          </a:p>
        </p:txBody>
      </p:sp>
      <p:sp>
        <p:nvSpPr>
          <p:cNvPr id="400" name="Line"/>
          <p:cNvSpPr/>
          <p:nvPr/>
        </p:nvSpPr>
        <p:spPr>
          <a:xfrm flipH="1">
            <a:off x="1870670" y="10160772"/>
            <a:ext cx="847131" cy="1202036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01" name="4"/>
          <p:cNvSpPr/>
          <p:nvPr/>
        </p:nvSpPr>
        <p:spPr>
          <a:xfrm>
            <a:off x="533400" y="11940161"/>
            <a:ext cx="2112665" cy="1359695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402" name="Line"/>
          <p:cNvSpPr/>
          <p:nvPr/>
        </p:nvSpPr>
        <p:spPr>
          <a:xfrm>
            <a:off x="5257799" y="10092010"/>
            <a:ext cx="1344556" cy="1344555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03" name="5"/>
          <p:cNvSpPr/>
          <p:nvPr/>
        </p:nvSpPr>
        <p:spPr>
          <a:xfrm>
            <a:off x="5816600" y="11940161"/>
            <a:ext cx="2112665" cy="1359695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404" name="Line"/>
          <p:cNvSpPr/>
          <p:nvPr/>
        </p:nvSpPr>
        <p:spPr>
          <a:xfrm>
            <a:off x="11849670" y="6685192"/>
            <a:ext cx="1344556" cy="1344555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05" name="3-&gt; {左}；3-&gt; {右}"/>
          <p:cNvSpPr/>
          <p:nvPr/>
        </p:nvSpPr>
        <p:spPr>
          <a:xfrm>
            <a:off x="10947400" y="8330682"/>
            <a:ext cx="5352356" cy="1359695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3-&gt; {左}；3-&gt; {右}</a:t>
            </a:r>
          </a:p>
        </p:txBody>
      </p:sp>
      <p:sp>
        <p:nvSpPr>
          <p:cNvPr id="406" name="Line"/>
          <p:cNvSpPr/>
          <p:nvPr/>
        </p:nvSpPr>
        <p:spPr>
          <a:xfrm flipH="1">
            <a:off x="11116270" y="10186172"/>
            <a:ext cx="847131" cy="1202036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07" name="6"/>
          <p:cNvSpPr/>
          <p:nvPr/>
        </p:nvSpPr>
        <p:spPr>
          <a:xfrm>
            <a:off x="9779000" y="11965561"/>
            <a:ext cx="2112665" cy="1359695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6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257. Binary Tree Paths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257. Binary Tree Paths</a:t>
            </a:r>
          </a:p>
        </p:txBody>
      </p:sp>
      <p:sp>
        <p:nvSpPr>
          <p:cNvPr id="410" name="1…"/>
          <p:cNvSpPr txBox="1"/>
          <p:nvPr/>
        </p:nvSpPr>
        <p:spPr>
          <a:xfrm>
            <a:off x="18381811" y="4711699"/>
            <a:ext cx="5574805" cy="6324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50000"/>
              </a:lnSpc>
              <a:defRPr sz="6000">
                <a:latin typeface="Menlo"/>
                <a:ea typeface="Menlo"/>
                <a:cs typeface="Menlo"/>
                <a:sym typeface="Menlo"/>
              </a:defRPr>
            </a:pPr>
            <a:r>
              <a:t>     1</a:t>
            </a:r>
          </a:p>
          <a:p>
            <a:pPr algn="l">
              <a:lnSpc>
                <a:spcPct val="150000"/>
              </a:lnSpc>
              <a:defRPr sz="6000">
                <a:latin typeface="Menlo"/>
                <a:ea typeface="Menlo"/>
                <a:cs typeface="Menlo"/>
                <a:sym typeface="Menlo"/>
              </a:defRPr>
            </a:pPr>
            <a:r>
              <a:t>    / \</a:t>
            </a:r>
          </a:p>
          <a:p>
            <a:pPr algn="l">
              <a:lnSpc>
                <a:spcPct val="150000"/>
              </a:lnSpc>
              <a:defRPr sz="6000">
                <a:latin typeface="Menlo"/>
                <a:ea typeface="Menlo"/>
                <a:cs typeface="Menlo"/>
                <a:sym typeface="Menlo"/>
              </a:defRPr>
            </a:pPr>
            <a:r>
              <a:t>  2     3</a:t>
            </a:r>
          </a:p>
          <a:p>
            <a:pPr algn="l">
              <a:lnSpc>
                <a:spcPct val="150000"/>
              </a:lnSpc>
              <a:defRPr sz="6000">
                <a:latin typeface="Menlo"/>
                <a:ea typeface="Menlo"/>
                <a:cs typeface="Menlo"/>
                <a:sym typeface="Menlo"/>
              </a:defRPr>
            </a:pPr>
            <a:r>
              <a:t> / \   / \</a:t>
            </a:r>
          </a:p>
          <a:p>
            <a:pPr algn="l">
              <a:lnSpc>
                <a:spcPct val="150000"/>
              </a:lnSpc>
              <a:defRPr sz="6000">
                <a:latin typeface="Menlo"/>
                <a:ea typeface="Menlo"/>
                <a:cs typeface="Menlo"/>
                <a:sym typeface="Menlo"/>
              </a:defRPr>
            </a:pPr>
            <a:r>
              <a:t>4   5 6   7</a:t>
            </a:r>
          </a:p>
        </p:txBody>
      </p:sp>
      <p:sp>
        <p:nvSpPr>
          <p:cNvPr id="411" name="1-&gt; 2-&gt;4 ; 1-&gt;2-&gt;5…"/>
          <p:cNvSpPr/>
          <p:nvPr/>
        </p:nvSpPr>
        <p:spPr>
          <a:xfrm>
            <a:off x="5156200" y="3987800"/>
            <a:ext cx="8165704" cy="2222004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1-&gt; 2-&gt;4 ; 1-&gt;2-&gt;5</a:t>
            </a:r>
          </a:p>
          <a:p>
            <a:pPr>
              <a:defRPr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1-&gt; {右子树的路径字符串}</a:t>
            </a:r>
          </a:p>
        </p:txBody>
      </p:sp>
      <p:sp>
        <p:nvSpPr>
          <p:cNvPr id="412" name="Line"/>
          <p:cNvSpPr/>
          <p:nvPr/>
        </p:nvSpPr>
        <p:spPr>
          <a:xfrm flipH="1">
            <a:off x="5756870" y="6680199"/>
            <a:ext cx="847131" cy="1202037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13" name="2-&gt; 4；2-&gt; 5"/>
          <p:cNvSpPr/>
          <p:nvPr/>
        </p:nvSpPr>
        <p:spPr>
          <a:xfrm>
            <a:off x="1625600" y="8330682"/>
            <a:ext cx="5352356" cy="1359695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2-&gt; 4；2-&gt; 5</a:t>
            </a:r>
          </a:p>
        </p:txBody>
      </p:sp>
      <p:sp>
        <p:nvSpPr>
          <p:cNvPr id="414" name="Line"/>
          <p:cNvSpPr/>
          <p:nvPr/>
        </p:nvSpPr>
        <p:spPr>
          <a:xfrm flipH="1">
            <a:off x="1870670" y="10160772"/>
            <a:ext cx="847131" cy="1202036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15" name="4"/>
          <p:cNvSpPr/>
          <p:nvPr/>
        </p:nvSpPr>
        <p:spPr>
          <a:xfrm>
            <a:off x="533400" y="11940161"/>
            <a:ext cx="2112665" cy="1359695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416" name="Line"/>
          <p:cNvSpPr/>
          <p:nvPr/>
        </p:nvSpPr>
        <p:spPr>
          <a:xfrm>
            <a:off x="5257799" y="10092010"/>
            <a:ext cx="1344556" cy="1344555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17" name="5"/>
          <p:cNvSpPr/>
          <p:nvPr/>
        </p:nvSpPr>
        <p:spPr>
          <a:xfrm>
            <a:off x="5816600" y="11940161"/>
            <a:ext cx="2112665" cy="1359695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418" name="Line"/>
          <p:cNvSpPr/>
          <p:nvPr/>
        </p:nvSpPr>
        <p:spPr>
          <a:xfrm>
            <a:off x="11849670" y="6685192"/>
            <a:ext cx="1344556" cy="1344555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19" name="3-&gt; 6；3-&gt; {右}"/>
          <p:cNvSpPr/>
          <p:nvPr/>
        </p:nvSpPr>
        <p:spPr>
          <a:xfrm>
            <a:off x="10947400" y="8330682"/>
            <a:ext cx="5352356" cy="1359695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3-&gt; 6；3-&gt; {右}</a:t>
            </a:r>
          </a:p>
        </p:txBody>
      </p:sp>
      <p:sp>
        <p:nvSpPr>
          <p:cNvPr id="420" name="Line"/>
          <p:cNvSpPr/>
          <p:nvPr/>
        </p:nvSpPr>
        <p:spPr>
          <a:xfrm flipH="1">
            <a:off x="11116270" y="10186172"/>
            <a:ext cx="847131" cy="1202036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21" name="6"/>
          <p:cNvSpPr/>
          <p:nvPr/>
        </p:nvSpPr>
        <p:spPr>
          <a:xfrm>
            <a:off x="9779000" y="11965561"/>
            <a:ext cx="2112665" cy="1359695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6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二叉树天然的递归结构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二叉树天然的递归结构</a:t>
            </a:r>
          </a:p>
        </p:txBody>
      </p:sp>
      <p:sp>
        <p:nvSpPr>
          <p:cNvPr id="158" name="Line"/>
          <p:cNvSpPr/>
          <p:nvPr/>
        </p:nvSpPr>
        <p:spPr>
          <a:xfrm flipH="1" flipV="1">
            <a:off x="13990381" y="9345145"/>
            <a:ext cx="1211364" cy="320436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59" name="Circle"/>
          <p:cNvSpPr/>
          <p:nvPr/>
        </p:nvSpPr>
        <p:spPr>
          <a:xfrm>
            <a:off x="14403579" y="11617747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60" name="Line"/>
          <p:cNvSpPr/>
          <p:nvPr/>
        </p:nvSpPr>
        <p:spPr>
          <a:xfrm flipV="1">
            <a:off x="12697401" y="9337457"/>
            <a:ext cx="1304299" cy="31689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61" name="Circle"/>
          <p:cNvSpPr/>
          <p:nvPr/>
        </p:nvSpPr>
        <p:spPr>
          <a:xfrm>
            <a:off x="11876214" y="11592347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62" name="Line"/>
          <p:cNvSpPr/>
          <p:nvPr/>
        </p:nvSpPr>
        <p:spPr>
          <a:xfrm flipH="1" flipV="1">
            <a:off x="9470274" y="9294345"/>
            <a:ext cx="1211364" cy="320436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63" name="Circle"/>
          <p:cNvSpPr/>
          <p:nvPr/>
        </p:nvSpPr>
        <p:spPr>
          <a:xfrm>
            <a:off x="9883473" y="11566947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64" name="Line"/>
          <p:cNvSpPr/>
          <p:nvPr/>
        </p:nvSpPr>
        <p:spPr>
          <a:xfrm flipV="1">
            <a:off x="3202949" y="9286657"/>
            <a:ext cx="1304299" cy="316893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65" name="Line"/>
          <p:cNvSpPr/>
          <p:nvPr/>
        </p:nvSpPr>
        <p:spPr>
          <a:xfrm flipH="1" flipV="1">
            <a:off x="12230439" y="4273415"/>
            <a:ext cx="4063088" cy="207354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66" name="Line"/>
          <p:cNvSpPr/>
          <p:nvPr/>
        </p:nvSpPr>
        <p:spPr>
          <a:xfrm flipV="1">
            <a:off x="7102673" y="4273719"/>
            <a:ext cx="5000767" cy="2200237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67" name="Line"/>
          <p:cNvSpPr/>
          <p:nvPr/>
        </p:nvSpPr>
        <p:spPr>
          <a:xfrm flipV="1">
            <a:off x="14023502" y="6340457"/>
            <a:ext cx="2450785" cy="306708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68" name="Line"/>
          <p:cNvSpPr/>
          <p:nvPr/>
        </p:nvSpPr>
        <p:spPr>
          <a:xfrm flipH="1" flipV="1">
            <a:off x="7106675" y="6238329"/>
            <a:ext cx="2549261" cy="327134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69" name="Line"/>
          <p:cNvSpPr/>
          <p:nvPr/>
        </p:nvSpPr>
        <p:spPr>
          <a:xfrm flipV="1">
            <a:off x="4339557" y="6434244"/>
            <a:ext cx="2630828" cy="287951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70" name="Circle"/>
          <p:cNvSpPr/>
          <p:nvPr/>
        </p:nvSpPr>
        <p:spPr>
          <a:xfrm>
            <a:off x="11430000" y="3584268"/>
            <a:ext cx="1524000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71" name="Circle"/>
          <p:cNvSpPr/>
          <p:nvPr/>
        </p:nvSpPr>
        <p:spPr>
          <a:xfrm>
            <a:off x="6340955" y="561965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72" name="Circle"/>
          <p:cNvSpPr/>
          <p:nvPr/>
        </p:nvSpPr>
        <p:spPr>
          <a:xfrm>
            <a:off x="15638885" y="561965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73" name="Circle"/>
          <p:cNvSpPr/>
          <p:nvPr/>
        </p:nvSpPr>
        <p:spPr>
          <a:xfrm>
            <a:off x="3661402" y="852030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74" name="Circle"/>
          <p:cNvSpPr/>
          <p:nvPr/>
        </p:nvSpPr>
        <p:spPr>
          <a:xfrm>
            <a:off x="8659379" y="852030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75" name="Circle"/>
          <p:cNvSpPr/>
          <p:nvPr/>
        </p:nvSpPr>
        <p:spPr>
          <a:xfrm>
            <a:off x="2429834" y="11541547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76" name="Circle"/>
          <p:cNvSpPr/>
          <p:nvPr/>
        </p:nvSpPr>
        <p:spPr>
          <a:xfrm>
            <a:off x="13139897" y="852030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257. Binary Tree Paths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257. Binary Tree Paths</a:t>
            </a:r>
          </a:p>
        </p:txBody>
      </p:sp>
      <p:sp>
        <p:nvSpPr>
          <p:cNvPr id="424" name="1…"/>
          <p:cNvSpPr txBox="1"/>
          <p:nvPr/>
        </p:nvSpPr>
        <p:spPr>
          <a:xfrm>
            <a:off x="18381811" y="4711699"/>
            <a:ext cx="5574805" cy="6324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50000"/>
              </a:lnSpc>
              <a:defRPr sz="6000">
                <a:latin typeface="Menlo"/>
                <a:ea typeface="Menlo"/>
                <a:cs typeface="Menlo"/>
                <a:sym typeface="Menlo"/>
              </a:defRPr>
            </a:pPr>
            <a:r>
              <a:t>     1</a:t>
            </a:r>
          </a:p>
          <a:p>
            <a:pPr algn="l">
              <a:lnSpc>
                <a:spcPct val="150000"/>
              </a:lnSpc>
              <a:defRPr sz="6000">
                <a:latin typeface="Menlo"/>
                <a:ea typeface="Menlo"/>
                <a:cs typeface="Menlo"/>
                <a:sym typeface="Menlo"/>
              </a:defRPr>
            </a:pPr>
            <a:r>
              <a:t>    / \</a:t>
            </a:r>
          </a:p>
          <a:p>
            <a:pPr algn="l">
              <a:lnSpc>
                <a:spcPct val="150000"/>
              </a:lnSpc>
              <a:defRPr sz="6000">
                <a:latin typeface="Menlo"/>
                <a:ea typeface="Menlo"/>
                <a:cs typeface="Menlo"/>
                <a:sym typeface="Menlo"/>
              </a:defRPr>
            </a:pPr>
            <a:r>
              <a:t>  2     3</a:t>
            </a:r>
          </a:p>
          <a:p>
            <a:pPr algn="l">
              <a:lnSpc>
                <a:spcPct val="150000"/>
              </a:lnSpc>
              <a:defRPr sz="6000">
                <a:latin typeface="Menlo"/>
                <a:ea typeface="Menlo"/>
                <a:cs typeface="Menlo"/>
                <a:sym typeface="Menlo"/>
              </a:defRPr>
            </a:pPr>
            <a:r>
              <a:t> / \   / \</a:t>
            </a:r>
          </a:p>
          <a:p>
            <a:pPr algn="l">
              <a:lnSpc>
                <a:spcPct val="150000"/>
              </a:lnSpc>
              <a:defRPr sz="6000">
                <a:latin typeface="Menlo"/>
                <a:ea typeface="Menlo"/>
                <a:cs typeface="Menlo"/>
                <a:sym typeface="Menlo"/>
              </a:defRPr>
            </a:pPr>
            <a:r>
              <a:t>4   5 6   7</a:t>
            </a:r>
          </a:p>
        </p:txBody>
      </p:sp>
      <p:sp>
        <p:nvSpPr>
          <p:cNvPr id="425" name="1-&gt; 2-&gt;4 ; 1-&gt;2-&gt;5…"/>
          <p:cNvSpPr/>
          <p:nvPr/>
        </p:nvSpPr>
        <p:spPr>
          <a:xfrm>
            <a:off x="5156200" y="3987800"/>
            <a:ext cx="8165704" cy="2222004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1-&gt; 2-&gt;4 ; 1-&gt;2-&gt;5</a:t>
            </a:r>
          </a:p>
          <a:p>
            <a:pPr>
              <a:defRPr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1-&gt; {右子树的路径字符串}</a:t>
            </a:r>
          </a:p>
        </p:txBody>
      </p:sp>
      <p:sp>
        <p:nvSpPr>
          <p:cNvPr id="426" name="Line"/>
          <p:cNvSpPr/>
          <p:nvPr/>
        </p:nvSpPr>
        <p:spPr>
          <a:xfrm flipH="1">
            <a:off x="5756870" y="6680199"/>
            <a:ext cx="847131" cy="1202037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27" name="2-&gt; 4；2-&gt; 5"/>
          <p:cNvSpPr/>
          <p:nvPr/>
        </p:nvSpPr>
        <p:spPr>
          <a:xfrm>
            <a:off x="1625600" y="8330682"/>
            <a:ext cx="5352356" cy="1359695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2-&gt; 4；2-&gt; 5</a:t>
            </a:r>
          </a:p>
        </p:txBody>
      </p:sp>
      <p:sp>
        <p:nvSpPr>
          <p:cNvPr id="428" name="Line"/>
          <p:cNvSpPr/>
          <p:nvPr/>
        </p:nvSpPr>
        <p:spPr>
          <a:xfrm flipH="1">
            <a:off x="1870670" y="10160772"/>
            <a:ext cx="847131" cy="1202036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29" name="4"/>
          <p:cNvSpPr/>
          <p:nvPr/>
        </p:nvSpPr>
        <p:spPr>
          <a:xfrm>
            <a:off x="533400" y="11940161"/>
            <a:ext cx="2112665" cy="1359695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430" name="Line"/>
          <p:cNvSpPr/>
          <p:nvPr/>
        </p:nvSpPr>
        <p:spPr>
          <a:xfrm>
            <a:off x="5257799" y="10092010"/>
            <a:ext cx="1344556" cy="1344555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31" name="5"/>
          <p:cNvSpPr/>
          <p:nvPr/>
        </p:nvSpPr>
        <p:spPr>
          <a:xfrm>
            <a:off x="5816600" y="11940161"/>
            <a:ext cx="2112665" cy="1359695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432" name="Line"/>
          <p:cNvSpPr/>
          <p:nvPr/>
        </p:nvSpPr>
        <p:spPr>
          <a:xfrm>
            <a:off x="11849670" y="6685192"/>
            <a:ext cx="1344556" cy="1344555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33" name="3-&gt; 6；3-&gt; {右}"/>
          <p:cNvSpPr/>
          <p:nvPr/>
        </p:nvSpPr>
        <p:spPr>
          <a:xfrm>
            <a:off x="10947400" y="8330682"/>
            <a:ext cx="5352356" cy="1359695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3-&gt; 6；3-&gt; {右}</a:t>
            </a:r>
          </a:p>
        </p:txBody>
      </p:sp>
      <p:sp>
        <p:nvSpPr>
          <p:cNvPr id="434" name="Line"/>
          <p:cNvSpPr/>
          <p:nvPr/>
        </p:nvSpPr>
        <p:spPr>
          <a:xfrm flipH="1">
            <a:off x="11116270" y="10186172"/>
            <a:ext cx="847131" cy="1202036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35" name="6"/>
          <p:cNvSpPr/>
          <p:nvPr/>
        </p:nvSpPr>
        <p:spPr>
          <a:xfrm>
            <a:off x="9779000" y="11965561"/>
            <a:ext cx="2112665" cy="1359695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436" name="Line"/>
          <p:cNvSpPr/>
          <p:nvPr/>
        </p:nvSpPr>
        <p:spPr>
          <a:xfrm>
            <a:off x="14960599" y="10193610"/>
            <a:ext cx="1344555" cy="1344555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37" name="7"/>
          <p:cNvSpPr/>
          <p:nvPr/>
        </p:nvSpPr>
        <p:spPr>
          <a:xfrm>
            <a:off x="15519400" y="12041761"/>
            <a:ext cx="2112665" cy="1359695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7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257. Binary Tree Paths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257. Binary Tree Paths</a:t>
            </a:r>
          </a:p>
        </p:txBody>
      </p:sp>
      <p:sp>
        <p:nvSpPr>
          <p:cNvPr id="440" name="1…"/>
          <p:cNvSpPr txBox="1"/>
          <p:nvPr/>
        </p:nvSpPr>
        <p:spPr>
          <a:xfrm>
            <a:off x="18381811" y="4711699"/>
            <a:ext cx="5574805" cy="6324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50000"/>
              </a:lnSpc>
              <a:defRPr sz="6000">
                <a:latin typeface="Menlo"/>
                <a:ea typeface="Menlo"/>
                <a:cs typeface="Menlo"/>
                <a:sym typeface="Menlo"/>
              </a:defRPr>
            </a:pPr>
            <a:r>
              <a:t>     1</a:t>
            </a:r>
          </a:p>
          <a:p>
            <a:pPr algn="l">
              <a:lnSpc>
                <a:spcPct val="150000"/>
              </a:lnSpc>
              <a:defRPr sz="6000">
                <a:latin typeface="Menlo"/>
                <a:ea typeface="Menlo"/>
                <a:cs typeface="Menlo"/>
                <a:sym typeface="Menlo"/>
              </a:defRPr>
            </a:pPr>
            <a:r>
              <a:t>    / \</a:t>
            </a:r>
          </a:p>
          <a:p>
            <a:pPr algn="l">
              <a:lnSpc>
                <a:spcPct val="150000"/>
              </a:lnSpc>
              <a:defRPr sz="6000">
                <a:latin typeface="Menlo"/>
                <a:ea typeface="Menlo"/>
                <a:cs typeface="Menlo"/>
                <a:sym typeface="Menlo"/>
              </a:defRPr>
            </a:pPr>
            <a:r>
              <a:t>  2     3</a:t>
            </a:r>
          </a:p>
          <a:p>
            <a:pPr algn="l">
              <a:lnSpc>
                <a:spcPct val="150000"/>
              </a:lnSpc>
              <a:defRPr sz="6000">
                <a:latin typeface="Menlo"/>
                <a:ea typeface="Menlo"/>
                <a:cs typeface="Menlo"/>
                <a:sym typeface="Menlo"/>
              </a:defRPr>
            </a:pPr>
            <a:r>
              <a:t> / \   / \</a:t>
            </a:r>
          </a:p>
          <a:p>
            <a:pPr algn="l">
              <a:lnSpc>
                <a:spcPct val="150000"/>
              </a:lnSpc>
              <a:defRPr sz="6000">
                <a:latin typeface="Menlo"/>
                <a:ea typeface="Menlo"/>
                <a:cs typeface="Menlo"/>
                <a:sym typeface="Menlo"/>
              </a:defRPr>
            </a:pPr>
            <a:r>
              <a:t>4   5 6   7</a:t>
            </a:r>
          </a:p>
        </p:txBody>
      </p:sp>
      <p:sp>
        <p:nvSpPr>
          <p:cNvPr id="441" name="1-&gt; 2-&gt;4 ; 1-&gt;2-&gt;5…"/>
          <p:cNvSpPr/>
          <p:nvPr/>
        </p:nvSpPr>
        <p:spPr>
          <a:xfrm>
            <a:off x="5156200" y="3987800"/>
            <a:ext cx="8165704" cy="2222004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1-&gt; 2-&gt;4 ; 1-&gt;2-&gt;5</a:t>
            </a:r>
          </a:p>
          <a:p>
            <a:pPr>
              <a:defRPr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1-&gt; {右子树的路径字符串}</a:t>
            </a:r>
          </a:p>
        </p:txBody>
      </p:sp>
      <p:sp>
        <p:nvSpPr>
          <p:cNvPr id="442" name="Line"/>
          <p:cNvSpPr/>
          <p:nvPr/>
        </p:nvSpPr>
        <p:spPr>
          <a:xfrm flipH="1">
            <a:off x="5756870" y="6680199"/>
            <a:ext cx="847131" cy="1202037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43" name="2-&gt; 4；2-&gt; 5"/>
          <p:cNvSpPr/>
          <p:nvPr/>
        </p:nvSpPr>
        <p:spPr>
          <a:xfrm>
            <a:off x="1625600" y="8330682"/>
            <a:ext cx="5352356" cy="1359695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2-&gt; 4；2-&gt; 5</a:t>
            </a:r>
          </a:p>
        </p:txBody>
      </p:sp>
      <p:sp>
        <p:nvSpPr>
          <p:cNvPr id="444" name="Line"/>
          <p:cNvSpPr/>
          <p:nvPr/>
        </p:nvSpPr>
        <p:spPr>
          <a:xfrm flipH="1">
            <a:off x="1870670" y="10160772"/>
            <a:ext cx="847131" cy="1202036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45" name="4"/>
          <p:cNvSpPr/>
          <p:nvPr/>
        </p:nvSpPr>
        <p:spPr>
          <a:xfrm>
            <a:off x="533400" y="11940161"/>
            <a:ext cx="2112665" cy="1359695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446" name="Line"/>
          <p:cNvSpPr/>
          <p:nvPr/>
        </p:nvSpPr>
        <p:spPr>
          <a:xfrm>
            <a:off x="5257799" y="10092010"/>
            <a:ext cx="1344556" cy="1344555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47" name="5"/>
          <p:cNvSpPr/>
          <p:nvPr/>
        </p:nvSpPr>
        <p:spPr>
          <a:xfrm>
            <a:off x="5816600" y="11940161"/>
            <a:ext cx="2112665" cy="1359695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448" name="Line"/>
          <p:cNvSpPr/>
          <p:nvPr/>
        </p:nvSpPr>
        <p:spPr>
          <a:xfrm>
            <a:off x="11849670" y="6685192"/>
            <a:ext cx="1344556" cy="1344555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49" name="3-&gt; 6；3-&gt; 7"/>
          <p:cNvSpPr/>
          <p:nvPr/>
        </p:nvSpPr>
        <p:spPr>
          <a:xfrm>
            <a:off x="10947400" y="8330682"/>
            <a:ext cx="5352356" cy="1359695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3-&gt; 6；3-&gt; 7</a:t>
            </a:r>
          </a:p>
        </p:txBody>
      </p:sp>
      <p:sp>
        <p:nvSpPr>
          <p:cNvPr id="450" name="Line"/>
          <p:cNvSpPr/>
          <p:nvPr/>
        </p:nvSpPr>
        <p:spPr>
          <a:xfrm flipH="1">
            <a:off x="11116270" y="10186172"/>
            <a:ext cx="847131" cy="1202036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51" name="6"/>
          <p:cNvSpPr/>
          <p:nvPr/>
        </p:nvSpPr>
        <p:spPr>
          <a:xfrm>
            <a:off x="9779000" y="11965561"/>
            <a:ext cx="2112665" cy="1359695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452" name="Line"/>
          <p:cNvSpPr/>
          <p:nvPr/>
        </p:nvSpPr>
        <p:spPr>
          <a:xfrm>
            <a:off x="14960599" y="10193610"/>
            <a:ext cx="1344555" cy="1344555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53" name="7"/>
          <p:cNvSpPr/>
          <p:nvPr/>
        </p:nvSpPr>
        <p:spPr>
          <a:xfrm>
            <a:off x="15519400" y="12041761"/>
            <a:ext cx="2112665" cy="1359695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7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257. Binary Tree Paths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257. Binary Tree Paths</a:t>
            </a:r>
          </a:p>
        </p:txBody>
      </p:sp>
      <p:sp>
        <p:nvSpPr>
          <p:cNvPr id="456" name="1…"/>
          <p:cNvSpPr txBox="1"/>
          <p:nvPr/>
        </p:nvSpPr>
        <p:spPr>
          <a:xfrm>
            <a:off x="18381811" y="4711699"/>
            <a:ext cx="5574805" cy="6324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50000"/>
              </a:lnSpc>
              <a:defRPr sz="6000">
                <a:latin typeface="Menlo"/>
                <a:ea typeface="Menlo"/>
                <a:cs typeface="Menlo"/>
                <a:sym typeface="Menlo"/>
              </a:defRPr>
            </a:pPr>
            <a:r>
              <a:t>     1</a:t>
            </a:r>
          </a:p>
          <a:p>
            <a:pPr algn="l">
              <a:lnSpc>
                <a:spcPct val="150000"/>
              </a:lnSpc>
              <a:defRPr sz="6000">
                <a:latin typeface="Menlo"/>
                <a:ea typeface="Menlo"/>
                <a:cs typeface="Menlo"/>
                <a:sym typeface="Menlo"/>
              </a:defRPr>
            </a:pPr>
            <a:r>
              <a:t>    / \</a:t>
            </a:r>
          </a:p>
          <a:p>
            <a:pPr algn="l">
              <a:lnSpc>
                <a:spcPct val="150000"/>
              </a:lnSpc>
              <a:defRPr sz="6000">
                <a:latin typeface="Menlo"/>
                <a:ea typeface="Menlo"/>
                <a:cs typeface="Menlo"/>
                <a:sym typeface="Menlo"/>
              </a:defRPr>
            </a:pPr>
            <a:r>
              <a:t>  2     3</a:t>
            </a:r>
          </a:p>
          <a:p>
            <a:pPr algn="l">
              <a:lnSpc>
                <a:spcPct val="150000"/>
              </a:lnSpc>
              <a:defRPr sz="6000">
                <a:latin typeface="Menlo"/>
                <a:ea typeface="Menlo"/>
                <a:cs typeface="Menlo"/>
                <a:sym typeface="Menlo"/>
              </a:defRPr>
            </a:pPr>
            <a:r>
              <a:t> / \   / \</a:t>
            </a:r>
          </a:p>
          <a:p>
            <a:pPr algn="l">
              <a:lnSpc>
                <a:spcPct val="150000"/>
              </a:lnSpc>
              <a:defRPr sz="6000">
                <a:latin typeface="Menlo"/>
                <a:ea typeface="Menlo"/>
                <a:cs typeface="Menlo"/>
                <a:sym typeface="Menlo"/>
              </a:defRPr>
            </a:pPr>
            <a:r>
              <a:t>4   5 6   7</a:t>
            </a:r>
          </a:p>
        </p:txBody>
      </p:sp>
      <p:sp>
        <p:nvSpPr>
          <p:cNvPr id="457" name="1-&gt; 2-&gt;4 ; 1-&gt;2-&gt;5…"/>
          <p:cNvSpPr/>
          <p:nvPr/>
        </p:nvSpPr>
        <p:spPr>
          <a:xfrm>
            <a:off x="5156200" y="3987800"/>
            <a:ext cx="8165704" cy="2222004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1-&gt; 2-&gt;4 ; 1-&gt;2-&gt;5</a:t>
            </a:r>
          </a:p>
          <a:p>
            <a:pPr>
              <a:defRPr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1-&gt; 3-&gt;6 ; 1-&gt;3-&gt;7</a:t>
            </a:r>
          </a:p>
        </p:txBody>
      </p:sp>
      <p:sp>
        <p:nvSpPr>
          <p:cNvPr id="458" name="Line"/>
          <p:cNvSpPr/>
          <p:nvPr/>
        </p:nvSpPr>
        <p:spPr>
          <a:xfrm flipH="1">
            <a:off x="5756870" y="6680199"/>
            <a:ext cx="847131" cy="1202037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59" name="2-&gt; 4；2-&gt; 5"/>
          <p:cNvSpPr/>
          <p:nvPr/>
        </p:nvSpPr>
        <p:spPr>
          <a:xfrm>
            <a:off x="1625600" y="8330682"/>
            <a:ext cx="5352356" cy="1359695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2-&gt; 4；2-&gt; 5</a:t>
            </a:r>
          </a:p>
        </p:txBody>
      </p:sp>
      <p:sp>
        <p:nvSpPr>
          <p:cNvPr id="460" name="Line"/>
          <p:cNvSpPr/>
          <p:nvPr/>
        </p:nvSpPr>
        <p:spPr>
          <a:xfrm flipH="1">
            <a:off x="1870670" y="10160772"/>
            <a:ext cx="847131" cy="1202036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61" name="4"/>
          <p:cNvSpPr/>
          <p:nvPr/>
        </p:nvSpPr>
        <p:spPr>
          <a:xfrm>
            <a:off x="533400" y="11940161"/>
            <a:ext cx="2112665" cy="1359695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462" name="Line"/>
          <p:cNvSpPr/>
          <p:nvPr/>
        </p:nvSpPr>
        <p:spPr>
          <a:xfrm>
            <a:off x="5257799" y="10092010"/>
            <a:ext cx="1344556" cy="1344555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63" name="5"/>
          <p:cNvSpPr/>
          <p:nvPr/>
        </p:nvSpPr>
        <p:spPr>
          <a:xfrm>
            <a:off x="5816600" y="11940161"/>
            <a:ext cx="2112665" cy="1359695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464" name="Line"/>
          <p:cNvSpPr/>
          <p:nvPr/>
        </p:nvSpPr>
        <p:spPr>
          <a:xfrm>
            <a:off x="11849670" y="6685192"/>
            <a:ext cx="1344556" cy="1344555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65" name="3-&gt; 6；3-&gt; 7"/>
          <p:cNvSpPr/>
          <p:nvPr/>
        </p:nvSpPr>
        <p:spPr>
          <a:xfrm>
            <a:off x="10947400" y="8330682"/>
            <a:ext cx="5352356" cy="1359695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3-&gt; 6；3-&gt; 7</a:t>
            </a:r>
          </a:p>
        </p:txBody>
      </p:sp>
      <p:sp>
        <p:nvSpPr>
          <p:cNvPr id="466" name="Line"/>
          <p:cNvSpPr/>
          <p:nvPr/>
        </p:nvSpPr>
        <p:spPr>
          <a:xfrm flipH="1">
            <a:off x="11116270" y="10186172"/>
            <a:ext cx="847131" cy="1202036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67" name="6"/>
          <p:cNvSpPr/>
          <p:nvPr/>
        </p:nvSpPr>
        <p:spPr>
          <a:xfrm>
            <a:off x="9779000" y="11965561"/>
            <a:ext cx="2112665" cy="1359695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468" name="Line"/>
          <p:cNvSpPr/>
          <p:nvPr/>
        </p:nvSpPr>
        <p:spPr>
          <a:xfrm>
            <a:off x="14960599" y="10193610"/>
            <a:ext cx="1344555" cy="1344555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469" name="7"/>
          <p:cNvSpPr/>
          <p:nvPr/>
        </p:nvSpPr>
        <p:spPr>
          <a:xfrm>
            <a:off x="15519400" y="12041761"/>
            <a:ext cx="2112665" cy="1359695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7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实践：解决257"/>
          <p:cNvSpPr txBox="1"/>
          <p:nvPr>
            <p:ph type="ctrTitle"/>
          </p:nvPr>
        </p:nvSpPr>
        <p:spPr>
          <a:xfrm>
            <a:off x="1778000" y="5772150"/>
            <a:ext cx="20828000" cy="2171700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实践：解决257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113. Path Sum II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113. Path Sum II</a:t>
            </a:r>
          </a:p>
        </p:txBody>
      </p:sp>
      <p:sp>
        <p:nvSpPr>
          <p:cNvPr id="474" name="给定一棵二叉树，返回所有从根节点到叶子节点的路径，其和为sum。…"/>
          <p:cNvSpPr txBox="1"/>
          <p:nvPr/>
        </p:nvSpPr>
        <p:spPr>
          <a:xfrm>
            <a:off x="1530896" y="5651499"/>
            <a:ext cx="14303772" cy="581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给定一棵二叉树，返回所有从根节点到叶子节点的路径，其和为sum。</a:t>
            </a:r>
          </a:p>
          <a:p>
            <a:pPr marL="732692" indent="-732692" algn="l">
              <a:lnSpc>
                <a:spcPct val="150000"/>
              </a:lnSpc>
              <a:buSzPct val="75000"/>
              <a:buChar char="-"/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对右侧二叉树，sum=22，结果为：</a:t>
            </a:r>
          </a:p>
          <a:p>
            <a:pPr marL="732692" indent="-732692" algn="l">
              <a:lnSpc>
                <a:spcPct val="150000"/>
              </a:lnSpc>
              <a:buSzPct val="75000"/>
              <a:buChar char="-"/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[ [5,4,11,2] , [5,8,4,5] ]</a:t>
            </a:r>
          </a:p>
        </p:txBody>
      </p:sp>
      <p:pic>
        <p:nvPicPr>
          <p:cNvPr id="475" name="pasted-image.gif" descr="pasted-image.gi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72801" y="3895426"/>
            <a:ext cx="6234158" cy="1299173"/>
          </a:xfrm>
          <a:prstGeom prst="rect">
            <a:avLst/>
          </a:prstGeom>
          <a:ln w="12700">
            <a:miter lim="400000"/>
          </a:ln>
        </p:spPr>
      </p:pic>
      <p:sp>
        <p:nvSpPr>
          <p:cNvPr id="476" name="5…"/>
          <p:cNvSpPr txBox="1"/>
          <p:nvPr/>
        </p:nvSpPr>
        <p:spPr>
          <a:xfrm>
            <a:off x="16370845" y="3936999"/>
            <a:ext cx="6906023" cy="924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              5</a:t>
            </a:r>
          </a:p>
          <a:p>
            <a: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             /  \</a:t>
            </a:r>
          </a:p>
          <a:p>
            <a: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           4    8</a:t>
            </a:r>
          </a:p>
          <a:p>
            <a: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         /      /   \</a:t>
            </a:r>
          </a:p>
          <a:p>
            <a: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      11   13     4</a:t>
            </a:r>
          </a:p>
          <a:p>
            <a: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      /  \          /   \</a:t>
            </a:r>
          </a:p>
          <a:p>
            <a: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    7    2      5     1</a:t>
            </a:r>
          </a:p>
        </p:txBody>
      </p:sp>
    </p:spTree>
  </p:cSld>
  <p:clrMapOvr>
    <a:masterClrMapping/>
  </p:clrMapOvr>
  <p:transition xmlns:p14="http://schemas.microsoft.com/office/powerpoint/2010/main" spd="slow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2" dur="1000"/>
                                        <p:tgtEl>
                                          <p:spTgt spid="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76" grpId="2"/>
      <p:bldP build="whole" bldLvl="1" animBg="1" rev="0" advAuto="0" spid="474" grpId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129. Sum Root to Leaf Numbers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129. Sum Root to Leaf Numbers</a:t>
            </a:r>
          </a:p>
        </p:txBody>
      </p:sp>
      <p:sp>
        <p:nvSpPr>
          <p:cNvPr id="479" name="给定一棵二叉树，每个节点只包含数字0-9，从根节点到叶子节点的每条路径可以表示成一个数，求这些数的和。…"/>
          <p:cNvSpPr txBox="1"/>
          <p:nvPr/>
        </p:nvSpPr>
        <p:spPr>
          <a:xfrm>
            <a:off x="1530896" y="4851399"/>
            <a:ext cx="14303772" cy="7416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给定一棵二叉树，每个节点只包含数字0-9，从根节点到叶子节点的每条路径可以表示成一个数，求这些数的和。</a:t>
            </a:r>
          </a:p>
          <a:p>
            <a:pPr marL="732692" indent="-732692" algn="l">
              <a:lnSpc>
                <a:spcPct val="150000"/>
              </a:lnSpc>
              <a:buSzPct val="75000"/>
              <a:buChar char="-"/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对右侧二叉树，结果为：</a:t>
            </a:r>
          </a:p>
          <a:p>
            <a:pPr marL="732692" indent="-732692" algn="l">
              <a:lnSpc>
                <a:spcPct val="150000"/>
              </a:lnSpc>
              <a:buSzPct val="75000"/>
              <a:buChar char="-"/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12 + 13 = 25</a:t>
            </a:r>
          </a:p>
        </p:txBody>
      </p:sp>
      <p:sp>
        <p:nvSpPr>
          <p:cNvPr id="480" name="1…"/>
          <p:cNvSpPr txBox="1"/>
          <p:nvPr/>
        </p:nvSpPr>
        <p:spPr>
          <a:xfrm>
            <a:off x="16294645" y="8762999"/>
            <a:ext cx="6906023" cy="3759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              1</a:t>
            </a:r>
          </a:p>
          <a:p>
            <a: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             /  \</a:t>
            </a:r>
          </a:p>
          <a:p>
            <a: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           2    3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2" dur="1000"/>
                                        <p:tgtEl>
                                          <p:spTgt spid="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80" grpId="2"/>
      <p:bldP build="whole" bldLvl="1" animBg="1" rev="0" advAuto="0" spid="479" grpId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更复杂的递归逻辑"/>
          <p:cNvSpPr txBox="1"/>
          <p:nvPr>
            <p:ph type="ctrTitle"/>
          </p:nvPr>
        </p:nvSpPr>
        <p:spPr>
          <a:xfrm>
            <a:off x="1778000" y="5772150"/>
            <a:ext cx="20828000" cy="2171700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更复杂的递归逻辑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437. Path Sum III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437. Path Sum III</a:t>
            </a:r>
          </a:p>
        </p:txBody>
      </p:sp>
      <p:sp>
        <p:nvSpPr>
          <p:cNvPr id="485" name="给出一棵二叉树以及一个数字sum，判断在这棵二叉树上存在多少条路径，其路径上的所有节点和为sum。…"/>
          <p:cNvSpPr txBox="1"/>
          <p:nvPr/>
        </p:nvSpPr>
        <p:spPr>
          <a:xfrm>
            <a:off x="1267867" y="5312922"/>
            <a:ext cx="21848266" cy="596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给出一棵二叉树以及一个数字sum，判断在这棵二叉树上存在多少条路径，其路径上的所有节点和为sum。</a:t>
            </a:r>
          </a:p>
          <a:p>
            <a:pPr marL="732692" indent="-732692" algn="l">
              <a:lnSpc>
                <a:spcPct val="150000"/>
              </a:lnSpc>
              <a:buSzPct val="75000"/>
              <a:buChar char="-"/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其中路径不一定要起始于根节点；终止于叶子节点。</a:t>
            </a:r>
          </a:p>
          <a:p>
            <a:pPr marL="732692" indent="-732692" algn="l">
              <a:lnSpc>
                <a:spcPct val="150000"/>
              </a:lnSpc>
              <a:buSzPct val="75000"/>
              <a:buChar char="-"/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路径可以从任意节点开始，但是只能是向下走的。</a:t>
            </a:r>
          </a:p>
        </p:txBody>
      </p:sp>
    </p:spTree>
  </p:cSld>
  <p:clrMapOvr>
    <a:masterClrMapping/>
  </p:clrMapOvr>
  <p:transition xmlns:p14="http://schemas.microsoft.com/office/powerpoint/2010/main" spd="slow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85" grpId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437. Path Sum III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437. Path Sum III</a:t>
            </a:r>
          </a:p>
        </p:txBody>
      </p:sp>
      <p:sp>
        <p:nvSpPr>
          <p:cNvPr id="488" name="10…"/>
          <p:cNvSpPr txBox="1"/>
          <p:nvPr/>
        </p:nvSpPr>
        <p:spPr>
          <a:xfrm>
            <a:off x="3528467" y="3903222"/>
            <a:ext cx="7506294" cy="899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50000"/>
              </a:lnSpc>
              <a:defRPr sz="6000">
                <a:latin typeface="Menlo"/>
                <a:ea typeface="Menlo"/>
                <a:cs typeface="Menlo"/>
                <a:sym typeface="Menlo"/>
              </a:defRPr>
            </a:pPr>
            <a:r>
              <a:t>      10</a:t>
            </a:r>
          </a:p>
          <a:p>
            <a:pPr algn="l">
              <a:lnSpc>
                <a:spcPct val="150000"/>
              </a:lnSpc>
              <a:defRPr sz="6000">
                <a:latin typeface="Menlo"/>
                <a:ea typeface="Menlo"/>
                <a:cs typeface="Menlo"/>
                <a:sym typeface="Menlo"/>
              </a:defRPr>
            </a:pPr>
            <a:r>
              <a:t>     /  \</a:t>
            </a:r>
          </a:p>
          <a:p>
            <a:pPr algn="l">
              <a:lnSpc>
                <a:spcPct val="150000"/>
              </a:lnSpc>
              <a:defRPr sz="6000">
                <a:latin typeface="Menlo"/>
                <a:ea typeface="Menlo"/>
                <a:cs typeface="Menlo"/>
                <a:sym typeface="Menlo"/>
              </a:defRPr>
            </a:pPr>
            <a:r>
              <a:t>    5    -3</a:t>
            </a:r>
          </a:p>
          <a:p>
            <a:pPr algn="l">
              <a:lnSpc>
                <a:spcPct val="150000"/>
              </a:lnSpc>
              <a:defRPr sz="6000">
                <a:latin typeface="Menlo"/>
                <a:ea typeface="Menlo"/>
                <a:cs typeface="Menlo"/>
                <a:sym typeface="Menlo"/>
              </a:defRPr>
            </a:pPr>
            <a:r>
              <a:t>   / \     \</a:t>
            </a:r>
          </a:p>
          <a:p>
            <a:pPr algn="l">
              <a:lnSpc>
                <a:spcPct val="150000"/>
              </a:lnSpc>
              <a:defRPr sz="6000">
                <a:latin typeface="Menlo"/>
                <a:ea typeface="Menlo"/>
                <a:cs typeface="Menlo"/>
                <a:sym typeface="Menlo"/>
              </a:defRPr>
            </a:pPr>
            <a:r>
              <a:t>  3   2     11</a:t>
            </a:r>
          </a:p>
          <a:p>
            <a:pPr algn="l">
              <a:lnSpc>
                <a:spcPct val="150000"/>
              </a:lnSpc>
              <a:defRPr sz="6000">
                <a:latin typeface="Menlo"/>
                <a:ea typeface="Menlo"/>
                <a:cs typeface="Menlo"/>
                <a:sym typeface="Menlo"/>
              </a:defRPr>
            </a:pPr>
            <a:r>
              <a:t> / \   \</a:t>
            </a:r>
          </a:p>
          <a:p>
            <a:pPr algn="l">
              <a:lnSpc>
                <a:spcPct val="150000"/>
              </a:lnSpc>
              <a:defRPr sz="6000">
                <a:latin typeface="Menlo"/>
                <a:ea typeface="Menlo"/>
                <a:cs typeface="Menlo"/>
                <a:sym typeface="Menlo"/>
              </a:defRPr>
            </a:pPr>
            <a:r>
              <a:t>3   -2  1</a:t>
            </a:r>
          </a:p>
        </p:txBody>
      </p:sp>
      <p:sp>
        <p:nvSpPr>
          <p:cNvPr id="489" name="给定该二叉树和数字8…"/>
          <p:cNvSpPr txBox="1"/>
          <p:nvPr/>
        </p:nvSpPr>
        <p:spPr>
          <a:xfrm>
            <a:off x="13358266" y="4919222"/>
            <a:ext cx="8371087" cy="695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给定该二叉树和数字8</a:t>
            </a:r>
          </a:p>
          <a:p>
            <a: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结果为3</a:t>
            </a:r>
          </a:p>
          <a:p>
            <a: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1.  5 -&gt; 3</a:t>
            </a:r>
          </a:p>
          <a:p>
            <a: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2.  5 -&gt; 2 -&gt; 1</a:t>
            </a:r>
          </a:p>
          <a:p>
            <a: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3. -3 -&gt; 11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2" dur="1000"/>
                                        <p:tgtEl>
                                          <p:spTgt spid="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88" grpId="1"/>
      <p:bldP build="whole" bldLvl="1" animBg="1" rev="0" advAuto="0" spid="489" grpId="2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437. Path Sum III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437. Path Sum III</a:t>
            </a:r>
          </a:p>
        </p:txBody>
      </p:sp>
      <p:sp>
        <p:nvSpPr>
          <p:cNvPr id="492" name="node…"/>
          <p:cNvSpPr/>
          <p:nvPr/>
        </p:nvSpPr>
        <p:spPr>
          <a:xfrm>
            <a:off x="9022953" y="4451399"/>
            <a:ext cx="6712149" cy="2170709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node</a:t>
            </a:r>
          </a:p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PathSum( sum )</a:t>
            </a:r>
          </a:p>
        </p:txBody>
      </p:sp>
      <p:grpSp>
        <p:nvGrpSpPr>
          <p:cNvPr id="497" name="Group"/>
          <p:cNvGrpSpPr/>
          <p:nvPr/>
        </p:nvGrpSpPr>
        <p:grpSpPr>
          <a:xfrm>
            <a:off x="7727553" y="7198836"/>
            <a:ext cx="8928894" cy="4812367"/>
            <a:chOff x="0" y="0"/>
            <a:chExt cx="8928893" cy="4812366"/>
          </a:xfrm>
        </p:grpSpPr>
        <p:sp>
          <p:nvSpPr>
            <p:cNvPr id="493" name="Line"/>
            <p:cNvSpPr/>
            <p:nvPr/>
          </p:nvSpPr>
          <p:spPr>
            <a:xfrm flipH="1">
              <a:off x="1413642" y="40497"/>
              <a:ext cx="990899" cy="1349482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494" name="Line"/>
            <p:cNvSpPr/>
            <p:nvPr/>
          </p:nvSpPr>
          <p:spPr>
            <a:xfrm>
              <a:off x="6345640" y="0"/>
              <a:ext cx="1344555" cy="1344555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495" name="node-&gt;left…"/>
            <p:cNvSpPr/>
            <p:nvPr/>
          </p:nvSpPr>
          <p:spPr>
            <a:xfrm>
              <a:off x="0" y="1894342"/>
              <a:ext cx="3848894" cy="2918025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node-&gt;left</a:t>
              </a:r>
            </a:p>
            <a:p>
              <a: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  <a:p>
              <a: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PathSum</a:t>
              </a:r>
            </a:p>
            <a:p>
              <a: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( sum - node.v )</a:t>
              </a:r>
            </a:p>
          </p:txBody>
        </p:sp>
        <p:sp>
          <p:nvSpPr>
            <p:cNvPr id="496" name="node-&gt;right…"/>
            <p:cNvSpPr/>
            <p:nvPr/>
          </p:nvSpPr>
          <p:spPr>
            <a:xfrm>
              <a:off x="5080000" y="1894342"/>
              <a:ext cx="3848894" cy="2918025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node-&gt;right</a:t>
              </a:r>
            </a:p>
            <a:p>
              <a: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  <a:p>
              <a: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PathSum</a:t>
              </a:r>
            </a:p>
            <a:p>
              <a: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( sum - node.v )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id="7" dur="1000"/>
                                        <p:tgtEl>
                                          <p:spTgt spid="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97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二叉树天然的递归结构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二叉树天然的递归结构</a:t>
            </a:r>
          </a:p>
        </p:txBody>
      </p:sp>
      <p:sp>
        <p:nvSpPr>
          <p:cNvPr id="179" name="Line"/>
          <p:cNvSpPr/>
          <p:nvPr/>
        </p:nvSpPr>
        <p:spPr>
          <a:xfrm flipH="1" flipV="1">
            <a:off x="12230439" y="4273414"/>
            <a:ext cx="5093872" cy="2200847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80" name="Line"/>
          <p:cNvSpPr/>
          <p:nvPr/>
        </p:nvSpPr>
        <p:spPr>
          <a:xfrm flipV="1">
            <a:off x="7102673" y="4273719"/>
            <a:ext cx="5000767" cy="2200237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81" name="Circle"/>
          <p:cNvSpPr/>
          <p:nvPr/>
        </p:nvSpPr>
        <p:spPr>
          <a:xfrm>
            <a:off x="11430000" y="3584268"/>
            <a:ext cx="1524000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82" name="Triangle"/>
          <p:cNvSpPr/>
          <p:nvPr/>
        </p:nvSpPr>
        <p:spPr>
          <a:xfrm flipH="1">
            <a:off x="13437922" y="6411416"/>
            <a:ext cx="3847307" cy="68295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CA495A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83" name="Triangle"/>
          <p:cNvSpPr/>
          <p:nvPr/>
        </p:nvSpPr>
        <p:spPr>
          <a:xfrm>
            <a:off x="17286022" y="6411416"/>
            <a:ext cx="3847307" cy="68295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CA495A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84" name="Triangle"/>
          <p:cNvSpPr/>
          <p:nvPr/>
        </p:nvSpPr>
        <p:spPr>
          <a:xfrm flipH="1">
            <a:off x="3277922" y="6411416"/>
            <a:ext cx="3847307" cy="68295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CA495A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85" name="Triangle"/>
          <p:cNvSpPr/>
          <p:nvPr/>
        </p:nvSpPr>
        <p:spPr>
          <a:xfrm>
            <a:off x="7126022" y="6411416"/>
            <a:ext cx="3847307" cy="68295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CA495A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437. Path Sum III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437. Path Sum III</a:t>
            </a:r>
          </a:p>
        </p:txBody>
      </p:sp>
      <p:sp>
        <p:nvSpPr>
          <p:cNvPr id="500" name="node…"/>
          <p:cNvSpPr/>
          <p:nvPr/>
        </p:nvSpPr>
        <p:spPr>
          <a:xfrm>
            <a:off x="1828800" y="4019599"/>
            <a:ext cx="6712149" cy="2170709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node</a:t>
            </a:r>
          </a:p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PathSum( sum )</a:t>
            </a:r>
          </a:p>
        </p:txBody>
      </p:sp>
      <p:grpSp>
        <p:nvGrpSpPr>
          <p:cNvPr id="505" name="Group"/>
          <p:cNvGrpSpPr/>
          <p:nvPr/>
        </p:nvGrpSpPr>
        <p:grpSpPr>
          <a:xfrm>
            <a:off x="533400" y="6767036"/>
            <a:ext cx="8928894" cy="4812367"/>
            <a:chOff x="0" y="0"/>
            <a:chExt cx="8928893" cy="4812366"/>
          </a:xfrm>
        </p:grpSpPr>
        <p:sp>
          <p:nvSpPr>
            <p:cNvPr id="501" name="Line"/>
            <p:cNvSpPr/>
            <p:nvPr/>
          </p:nvSpPr>
          <p:spPr>
            <a:xfrm flipH="1">
              <a:off x="1413642" y="40497"/>
              <a:ext cx="990899" cy="1349482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502" name="Line"/>
            <p:cNvSpPr/>
            <p:nvPr/>
          </p:nvSpPr>
          <p:spPr>
            <a:xfrm>
              <a:off x="6345640" y="0"/>
              <a:ext cx="1344555" cy="1344555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503" name="node-&gt;left…"/>
            <p:cNvSpPr/>
            <p:nvPr/>
          </p:nvSpPr>
          <p:spPr>
            <a:xfrm>
              <a:off x="0" y="1894342"/>
              <a:ext cx="3848894" cy="2918025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node-&gt;left</a:t>
              </a:r>
            </a:p>
            <a:p>
              <a: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  <a:p>
              <a: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PathSum</a:t>
              </a:r>
            </a:p>
            <a:p>
              <a: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( sum - node.v )</a:t>
              </a:r>
            </a:p>
          </p:txBody>
        </p:sp>
        <p:sp>
          <p:nvSpPr>
            <p:cNvPr id="504" name="node-&gt;right…"/>
            <p:cNvSpPr/>
            <p:nvPr/>
          </p:nvSpPr>
          <p:spPr>
            <a:xfrm>
              <a:off x="5080000" y="1894342"/>
              <a:ext cx="3848894" cy="2918025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node-&gt;right</a:t>
              </a:r>
            </a:p>
            <a:p>
              <a: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  <a:p>
              <a: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PathSum</a:t>
              </a:r>
            </a:p>
            <a:p>
              <a: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( sum - node.v )</a:t>
              </a:r>
            </a:p>
          </p:txBody>
        </p:sp>
      </p:grpSp>
      <p:grpSp>
        <p:nvGrpSpPr>
          <p:cNvPr id="508" name="Group"/>
          <p:cNvGrpSpPr/>
          <p:nvPr/>
        </p:nvGrpSpPr>
        <p:grpSpPr>
          <a:xfrm>
            <a:off x="10587418" y="3959820"/>
            <a:ext cx="10344266" cy="2290267"/>
            <a:chOff x="0" y="0"/>
            <a:chExt cx="10344265" cy="2290266"/>
          </a:xfrm>
        </p:grpSpPr>
        <p:sp>
          <p:nvSpPr>
            <p:cNvPr id="506" name="node…"/>
            <p:cNvSpPr/>
            <p:nvPr/>
          </p:nvSpPr>
          <p:spPr>
            <a:xfrm>
              <a:off x="4550981" y="0"/>
              <a:ext cx="5793285" cy="2290267"/>
            </a:xfrm>
            <a:prstGeom prst="rect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node</a:t>
              </a:r>
            </a:p>
            <a:p>
              <a: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findPath( sum )</a:t>
              </a:r>
            </a:p>
          </p:txBody>
        </p:sp>
        <p:sp>
          <p:nvSpPr>
            <p:cNvPr id="507" name="Line"/>
            <p:cNvSpPr/>
            <p:nvPr/>
          </p:nvSpPr>
          <p:spPr>
            <a:xfrm>
              <a:off x="0" y="1145133"/>
              <a:ext cx="3114112" cy="1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</p:grpSp>
      <p:grpSp>
        <p:nvGrpSpPr>
          <p:cNvPr id="513" name="Group"/>
          <p:cNvGrpSpPr/>
          <p:nvPr/>
        </p:nvGrpSpPr>
        <p:grpSpPr>
          <a:xfrm>
            <a:off x="12587147" y="6985334"/>
            <a:ext cx="10822642" cy="4594069"/>
            <a:chOff x="0" y="0"/>
            <a:chExt cx="10822640" cy="4594068"/>
          </a:xfrm>
        </p:grpSpPr>
        <p:sp>
          <p:nvSpPr>
            <p:cNvPr id="509" name="Line"/>
            <p:cNvSpPr/>
            <p:nvPr/>
          </p:nvSpPr>
          <p:spPr>
            <a:xfrm flipH="1">
              <a:off x="2661599" y="0"/>
              <a:ext cx="990898" cy="1349481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510" name="Line"/>
            <p:cNvSpPr/>
            <p:nvPr/>
          </p:nvSpPr>
          <p:spPr>
            <a:xfrm>
              <a:off x="6958722" y="4658"/>
              <a:ext cx="1344555" cy="1344555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511" name="node-&gt;left…"/>
            <p:cNvSpPr/>
            <p:nvPr/>
          </p:nvSpPr>
          <p:spPr>
            <a:xfrm>
              <a:off x="0" y="1676044"/>
              <a:ext cx="3848894" cy="2918025"/>
            </a:xfrm>
            <a:prstGeom prst="rect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node-&gt;left</a:t>
              </a:r>
            </a:p>
            <a:p>
              <a: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  <a:p>
              <a: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findPath</a:t>
              </a:r>
            </a:p>
            <a:p>
              <a: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( sum - node.v )</a:t>
              </a:r>
            </a:p>
          </p:txBody>
        </p:sp>
        <p:sp>
          <p:nvSpPr>
            <p:cNvPr id="512" name="node-&gt;right…"/>
            <p:cNvSpPr/>
            <p:nvPr/>
          </p:nvSpPr>
          <p:spPr>
            <a:xfrm>
              <a:off x="6973747" y="1676044"/>
              <a:ext cx="3848894" cy="2918025"/>
            </a:xfrm>
            <a:prstGeom prst="rect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node-&gt;right</a:t>
              </a:r>
            </a:p>
            <a:p>
              <a: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  <a:p>
              <a: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findPath</a:t>
              </a:r>
            </a:p>
            <a:p>
              <a: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( sum - node.v )</a:t>
              </a:r>
            </a:p>
          </p:txBody>
        </p:sp>
      </p:grpSp>
      <p:grpSp>
        <p:nvGrpSpPr>
          <p:cNvPr id="516" name="Group"/>
          <p:cNvGrpSpPr/>
          <p:nvPr/>
        </p:nvGrpSpPr>
        <p:grpSpPr>
          <a:xfrm>
            <a:off x="14103349" y="12314649"/>
            <a:ext cx="7937502" cy="863601"/>
            <a:chOff x="0" y="0"/>
            <a:chExt cx="7937500" cy="863600"/>
          </a:xfrm>
        </p:grpSpPr>
        <p:sp>
          <p:nvSpPr>
            <p:cNvPr id="514" name="…"/>
            <p:cNvSpPr txBox="1"/>
            <p:nvPr/>
          </p:nvSpPr>
          <p:spPr>
            <a:xfrm>
              <a:off x="-1" y="-1"/>
              <a:ext cx="749301" cy="863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…</a:t>
              </a:r>
            </a:p>
          </p:txBody>
        </p:sp>
        <p:sp>
          <p:nvSpPr>
            <p:cNvPr id="515" name="…"/>
            <p:cNvSpPr txBox="1"/>
            <p:nvPr/>
          </p:nvSpPr>
          <p:spPr>
            <a:xfrm>
              <a:off x="7188200" y="-1"/>
              <a:ext cx="749301" cy="863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…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1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id="12" dur="1000"/>
                                        <p:tgtEl>
                                          <p:spTgt spid="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8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7" dur="1000"/>
                                        <p:tgtEl>
                                          <p:spTgt spid="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516" grpId="3"/>
      <p:bldP build="whole" bldLvl="1" animBg="1" rev="0" advAuto="0" spid="508" grpId="1"/>
      <p:bldP build="whole" bldLvl="1" animBg="1" rev="0" advAuto="0" spid="513" grpId="2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437. Path Sum III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437. Path Sum III</a:t>
            </a:r>
          </a:p>
        </p:txBody>
      </p:sp>
      <p:sp>
        <p:nvSpPr>
          <p:cNvPr id="519" name="node…"/>
          <p:cNvSpPr/>
          <p:nvPr/>
        </p:nvSpPr>
        <p:spPr>
          <a:xfrm>
            <a:off x="1828800" y="4019599"/>
            <a:ext cx="6712149" cy="2170709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node</a:t>
            </a:r>
          </a:p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PathSum( sum )</a:t>
            </a:r>
          </a:p>
        </p:txBody>
      </p:sp>
      <p:grpSp>
        <p:nvGrpSpPr>
          <p:cNvPr id="524" name="Group"/>
          <p:cNvGrpSpPr/>
          <p:nvPr/>
        </p:nvGrpSpPr>
        <p:grpSpPr>
          <a:xfrm>
            <a:off x="533400" y="6767036"/>
            <a:ext cx="8928894" cy="4812367"/>
            <a:chOff x="0" y="0"/>
            <a:chExt cx="8928893" cy="4812366"/>
          </a:xfrm>
        </p:grpSpPr>
        <p:sp>
          <p:nvSpPr>
            <p:cNvPr id="520" name="Line"/>
            <p:cNvSpPr/>
            <p:nvPr/>
          </p:nvSpPr>
          <p:spPr>
            <a:xfrm flipH="1">
              <a:off x="1413642" y="40497"/>
              <a:ext cx="990899" cy="1349482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521" name="Line"/>
            <p:cNvSpPr/>
            <p:nvPr/>
          </p:nvSpPr>
          <p:spPr>
            <a:xfrm>
              <a:off x="6345640" y="0"/>
              <a:ext cx="1344555" cy="1344555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522" name="node-&gt;left…"/>
            <p:cNvSpPr/>
            <p:nvPr/>
          </p:nvSpPr>
          <p:spPr>
            <a:xfrm>
              <a:off x="0" y="1894342"/>
              <a:ext cx="3848894" cy="2918025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node-&gt;left</a:t>
              </a:r>
            </a:p>
            <a:p>
              <a: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  <a:p>
              <a: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PathSum</a:t>
              </a:r>
            </a:p>
            <a:p>
              <a: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( sum )</a:t>
              </a:r>
            </a:p>
          </p:txBody>
        </p:sp>
        <p:sp>
          <p:nvSpPr>
            <p:cNvPr id="523" name="node-&gt;right…"/>
            <p:cNvSpPr/>
            <p:nvPr/>
          </p:nvSpPr>
          <p:spPr>
            <a:xfrm>
              <a:off x="5080000" y="1894342"/>
              <a:ext cx="3848894" cy="2918025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node-&gt;right</a:t>
              </a:r>
            </a:p>
            <a:p>
              <a: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  <a:p>
              <a: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PathSum</a:t>
              </a:r>
            </a:p>
            <a:p>
              <a: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( sum )</a:t>
              </a:r>
            </a:p>
          </p:txBody>
        </p:sp>
      </p:grpSp>
      <p:grpSp>
        <p:nvGrpSpPr>
          <p:cNvPr id="527" name="Group"/>
          <p:cNvGrpSpPr/>
          <p:nvPr/>
        </p:nvGrpSpPr>
        <p:grpSpPr>
          <a:xfrm>
            <a:off x="10587418" y="3959820"/>
            <a:ext cx="10344266" cy="2290267"/>
            <a:chOff x="0" y="0"/>
            <a:chExt cx="10344265" cy="2290266"/>
          </a:xfrm>
        </p:grpSpPr>
        <p:sp>
          <p:nvSpPr>
            <p:cNvPr id="525" name="node…"/>
            <p:cNvSpPr/>
            <p:nvPr/>
          </p:nvSpPr>
          <p:spPr>
            <a:xfrm>
              <a:off x="4550981" y="0"/>
              <a:ext cx="5793285" cy="2290267"/>
            </a:xfrm>
            <a:prstGeom prst="rect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node</a:t>
              </a:r>
            </a:p>
            <a:p>
              <a: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findPath( sum )</a:t>
              </a:r>
            </a:p>
          </p:txBody>
        </p:sp>
        <p:sp>
          <p:nvSpPr>
            <p:cNvPr id="526" name="Line"/>
            <p:cNvSpPr/>
            <p:nvPr/>
          </p:nvSpPr>
          <p:spPr>
            <a:xfrm>
              <a:off x="0" y="1145133"/>
              <a:ext cx="3114112" cy="1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</p:grpSp>
      <p:grpSp>
        <p:nvGrpSpPr>
          <p:cNvPr id="532" name="Group"/>
          <p:cNvGrpSpPr/>
          <p:nvPr/>
        </p:nvGrpSpPr>
        <p:grpSpPr>
          <a:xfrm>
            <a:off x="12587147" y="6985334"/>
            <a:ext cx="10822642" cy="4594069"/>
            <a:chOff x="0" y="0"/>
            <a:chExt cx="10822640" cy="4594068"/>
          </a:xfrm>
        </p:grpSpPr>
        <p:sp>
          <p:nvSpPr>
            <p:cNvPr id="528" name="Line"/>
            <p:cNvSpPr/>
            <p:nvPr/>
          </p:nvSpPr>
          <p:spPr>
            <a:xfrm flipH="1">
              <a:off x="2661599" y="0"/>
              <a:ext cx="990898" cy="1349481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529" name="Line"/>
            <p:cNvSpPr/>
            <p:nvPr/>
          </p:nvSpPr>
          <p:spPr>
            <a:xfrm>
              <a:off x="6958722" y="4658"/>
              <a:ext cx="1344555" cy="1344555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530" name="node-&gt;left…"/>
            <p:cNvSpPr/>
            <p:nvPr/>
          </p:nvSpPr>
          <p:spPr>
            <a:xfrm>
              <a:off x="0" y="1676044"/>
              <a:ext cx="3848894" cy="2918025"/>
            </a:xfrm>
            <a:prstGeom prst="rect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node-&gt;left</a:t>
              </a:r>
            </a:p>
            <a:p>
              <a: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  <a:p>
              <a: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findPath</a:t>
              </a:r>
            </a:p>
            <a:p>
              <a: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( sum - node.v )</a:t>
              </a:r>
            </a:p>
          </p:txBody>
        </p:sp>
        <p:sp>
          <p:nvSpPr>
            <p:cNvPr id="531" name="node-&gt;right…"/>
            <p:cNvSpPr/>
            <p:nvPr/>
          </p:nvSpPr>
          <p:spPr>
            <a:xfrm>
              <a:off x="6973747" y="1676044"/>
              <a:ext cx="3848894" cy="2918025"/>
            </a:xfrm>
            <a:prstGeom prst="rect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node-&gt;right</a:t>
              </a:r>
            </a:p>
            <a:p>
              <a: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  <a:p>
              <a: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findPath</a:t>
              </a:r>
            </a:p>
            <a:p>
              <a: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( sum - node.v )</a:t>
              </a:r>
            </a:p>
          </p:txBody>
        </p:sp>
      </p:grpSp>
      <p:grpSp>
        <p:nvGrpSpPr>
          <p:cNvPr id="535" name="Group"/>
          <p:cNvGrpSpPr/>
          <p:nvPr/>
        </p:nvGrpSpPr>
        <p:grpSpPr>
          <a:xfrm>
            <a:off x="14103349" y="12314649"/>
            <a:ext cx="7937502" cy="863601"/>
            <a:chOff x="0" y="0"/>
            <a:chExt cx="7937500" cy="863600"/>
          </a:xfrm>
        </p:grpSpPr>
        <p:sp>
          <p:nvSpPr>
            <p:cNvPr id="533" name="…"/>
            <p:cNvSpPr txBox="1"/>
            <p:nvPr/>
          </p:nvSpPr>
          <p:spPr>
            <a:xfrm>
              <a:off x="-1" y="-1"/>
              <a:ext cx="749301" cy="863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…</a:t>
              </a:r>
            </a:p>
          </p:txBody>
        </p:sp>
        <p:sp>
          <p:nvSpPr>
            <p:cNvPr id="534" name="…"/>
            <p:cNvSpPr txBox="1"/>
            <p:nvPr/>
          </p:nvSpPr>
          <p:spPr>
            <a:xfrm>
              <a:off x="7188200" y="-1"/>
              <a:ext cx="749301" cy="863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…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437. Path Sum III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437. Path Sum III</a:t>
            </a:r>
          </a:p>
        </p:txBody>
      </p:sp>
      <p:sp>
        <p:nvSpPr>
          <p:cNvPr id="538" name="node…"/>
          <p:cNvSpPr/>
          <p:nvPr/>
        </p:nvSpPr>
        <p:spPr>
          <a:xfrm>
            <a:off x="1828800" y="4019599"/>
            <a:ext cx="6712149" cy="2170709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node</a:t>
            </a:r>
          </a:p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PathSum( sum )</a:t>
            </a:r>
          </a:p>
        </p:txBody>
      </p:sp>
      <p:grpSp>
        <p:nvGrpSpPr>
          <p:cNvPr id="543" name="Group"/>
          <p:cNvGrpSpPr/>
          <p:nvPr/>
        </p:nvGrpSpPr>
        <p:grpSpPr>
          <a:xfrm>
            <a:off x="533400" y="6767036"/>
            <a:ext cx="8928894" cy="4812367"/>
            <a:chOff x="0" y="0"/>
            <a:chExt cx="8928893" cy="4812366"/>
          </a:xfrm>
        </p:grpSpPr>
        <p:sp>
          <p:nvSpPr>
            <p:cNvPr id="539" name="Line"/>
            <p:cNvSpPr/>
            <p:nvPr/>
          </p:nvSpPr>
          <p:spPr>
            <a:xfrm flipH="1">
              <a:off x="1413642" y="40497"/>
              <a:ext cx="990899" cy="1349482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540" name="Line"/>
            <p:cNvSpPr/>
            <p:nvPr/>
          </p:nvSpPr>
          <p:spPr>
            <a:xfrm>
              <a:off x="6345640" y="0"/>
              <a:ext cx="1344555" cy="1344555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541" name="node-&gt;left…"/>
            <p:cNvSpPr/>
            <p:nvPr/>
          </p:nvSpPr>
          <p:spPr>
            <a:xfrm>
              <a:off x="0" y="1894342"/>
              <a:ext cx="3848894" cy="2918025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node-&gt;left</a:t>
              </a:r>
            </a:p>
            <a:p>
              <a: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  <a:p>
              <a: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PathSum</a:t>
              </a:r>
            </a:p>
            <a:p>
              <a: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( sum )</a:t>
              </a:r>
            </a:p>
          </p:txBody>
        </p:sp>
        <p:sp>
          <p:nvSpPr>
            <p:cNvPr id="542" name="node-&gt;right…"/>
            <p:cNvSpPr/>
            <p:nvPr/>
          </p:nvSpPr>
          <p:spPr>
            <a:xfrm>
              <a:off x="5080000" y="1894342"/>
              <a:ext cx="3848894" cy="2918025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node-&gt;right</a:t>
              </a:r>
            </a:p>
            <a:p>
              <a: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  <a:p>
              <a: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PathSum</a:t>
              </a:r>
            </a:p>
            <a:p>
              <a: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( sum )</a:t>
              </a:r>
            </a:p>
          </p:txBody>
        </p:sp>
      </p:grpSp>
      <p:grpSp>
        <p:nvGrpSpPr>
          <p:cNvPr id="548" name="Group"/>
          <p:cNvGrpSpPr/>
          <p:nvPr/>
        </p:nvGrpSpPr>
        <p:grpSpPr>
          <a:xfrm>
            <a:off x="4385772" y="4521179"/>
            <a:ext cx="18846217" cy="5813902"/>
            <a:chOff x="0" y="0"/>
            <a:chExt cx="18846216" cy="5813901"/>
          </a:xfrm>
        </p:grpSpPr>
        <p:sp>
          <p:nvSpPr>
            <p:cNvPr id="544" name="node-&gt;left…"/>
            <p:cNvSpPr/>
            <p:nvPr/>
          </p:nvSpPr>
          <p:spPr>
            <a:xfrm>
              <a:off x="8226775" y="0"/>
              <a:ext cx="3848894" cy="2918024"/>
            </a:xfrm>
            <a:prstGeom prst="rect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node-&gt;left</a:t>
              </a:r>
            </a:p>
            <a:p>
              <a: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  <a:p>
              <a: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findPath</a:t>
              </a:r>
            </a:p>
            <a:p>
              <a: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( sum )</a:t>
              </a:r>
            </a:p>
          </p:txBody>
        </p:sp>
        <p:sp>
          <p:nvSpPr>
            <p:cNvPr id="545" name="node-&gt;right…"/>
            <p:cNvSpPr/>
            <p:nvPr/>
          </p:nvSpPr>
          <p:spPr>
            <a:xfrm>
              <a:off x="14997323" y="0"/>
              <a:ext cx="3848894" cy="2918024"/>
            </a:xfrm>
            <a:prstGeom prst="rect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node-&gt;right</a:t>
              </a:r>
            </a:p>
            <a:p>
              <a: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  <a:p>
              <a: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findPath</a:t>
              </a:r>
            </a:p>
            <a:p>
              <a: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( sum )</a:t>
              </a:r>
            </a:p>
          </p:txBody>
        </p:sp>
        <p:sp>
          <p:nvSpPr>
            <p:cNvPr id="546" name="Line"/>
            <p:cNvSpPr/>
            <p:nvPr/>
          </p:nvSpPr>
          <p:spPr>
            <a:xfrm flipV="1">
              <a:off x="-1" y="3030289"/>
              <a:ext cx="10097634" cy="2753709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547" name="Line"/>
            <p:cNvSpPr/>
            <p:nvPr/>
          </p:nvSpPr>
          <p:spPr>
            <a:xfrm flipV="1">
              <a:off x="5136455" y="3007850"/>
              <a:ext cx="11487092" cy="2806052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</p:grpSp>
      <p:grpSp>
        <p:nvGrpSpPr>
          <p:cNvPr id="551" name="Group"/>
          <p:cNvGrpSpPr/>
          <p:nvPr/>
        </p:nvGrpSpPr>
        <p:grpSpPr>
          <a:xfrm>
            <a:off x="2130524" y="12255934"/>
            <a:ext cx="5778501" cy="863601"/>
            <a:chOff x="914400" y="0"/>
            <a:chExt cx="5778500" cy="863600"/>
          </a:xfrm>
        </p:grpSpPr>
        <p:sp>
          <p:nvSpPr>
            <p:cNvPr id="549" name="…"/>
            <p:cNvSpPr txBox="1"/>
            <p:nvPr/>
          </p:nvSpPr>
          <p:spPr>
            <a:xfrm>
              <a:off x="914400" y="-1"/>
              <a:ext cx="749301" cy="863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…</a:t>
              </a:r>
            </a:p>
          </p:txBody>
        </p:sp>
        <p:sp>
          <p:nvSpPr>
            <p:cNvPr id="550" name="…"/>
            <p:cNvSpPr txBox="1"/>
            <p:nvPr/>
          </p:nvSpPr>
          <p:spPr>
            <a:xfrm>
              <a:off x="5943600" y="-1"/>
              <a:ext cx="749301" cy="863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…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2" dur="1000"/>
                                        <p:tgtEl>
                                          <p:spTgt spid="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548" grpId="1"/>
      <p:bldP build="whole" bldLvl="1" animBg="1" rev="0" advAuto="0" spid="551" grpId="2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实践：解决437"/>
          <p:cNvSpPr txBox="1"/>
          <p:nvPr>
            <p:ph type="ctrTitle"/>
          </p:nvPr>
        </p:nvSpPr>
        <p:spPr>
          <a:xfrm>
            <a:off x="1778000" y="5772150"/>
            <a:ext cx="20828000" cy="2171700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实践：解决437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二分搜索树中的问题"/>
          <p:cNvSpPr txBox="1"/>
          <p:nvPr>
            <p:ph type="ctrTitle"/>
          </p:nvPr>
        </p:nvSpPr>
        <p:spPr>
          <a:xfrm>
            <a:off x="1778000" y="5772150"/>
            <a:ext cx="20828000" cy="2171700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二分搜索树中的问题 </a:t>
            </a:r>
          </a:p>
        </p:txBody>
      </p:sp>
    </p:spTree>
  </p:cSld>
  <p:clrMapOvr>
    <a:masterClrMapping/>
  </p:clrMapOvr>
  <p:transition xmlns:p14="http://schemas.microsoft.com/office/powerpoint/2010/main" spd="slow" advClick="1"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二分搜索树 Binary Search Tree"/>
          <p:cNvSpPr txBox="1"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二分搜索树 Binary Search Tree</a:t>
            </a:r>
          </a:p>
        </p:txBody>
      </p:sp>
      <p:grpSp>
        <p:nvGrpSpPr>
          <p:cNvPr id="571" name="Group"/>
          <p:cNvGrpSpPr/>
          <p:nvPr/>
        </p:nvGrpSpPr>
        <p:grpSpPr>
          <a:xfrm>
            <a:off x="1898486" y="3988106"/>
            <a:ext cx="11697029" cy="8421403"/>
            <a:chOff x="0" y="0"/>
            <a:chExt cx="11697028" cy="8421402"/>
          </a:xfrm>
        </p:grpSpPr>
        <p:sp>
          <p:nvSpPr>
            <p:cNvPr id="558" name="Line"/>
            <p:cNvSpPr/>
            <p:nvPr/>
          </p:nvSpPr>
          <p:spPr>
            <a:xfrm flipH="1" flipV="1">
              <a:off x="5928865" y="768213"/>
              <a:ext cx="3194815" cy="348424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559" name="Line"/>
            <p:cNvSpPr/>
            <p:nvPr/>
          </p:nvSpPr>
          <p:spPr>
            <a:xfrm flipV="1">
              <a:off x="2706475" y="641213"/>
              <a:ext cx="3047153" cy="373824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560" name="Line"/>
            <p:cNvSpPr/>
            <p:nvPr/>
          </p:nvSpPr>
          <p:spPr>
            <a:xfrm flipV="1">
              <a:off x="7018647" y="4280731"/>
              <a:ext cx="1933358" cy="342692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561" name="Line"/>
            <p:cNvSpPr/>
            <p:nvPr/>
          </p:nvSpPr>
          <p:spPr>
            <a:xfrm flipH="1" flipV="1">
              <a:off x="2650544" y="4341028"/>
              <a:ext cx="2046983" cy="330633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562" name="Line"/>
            <p:cNvSpPr/>
            <p:nvPr/>
          </p:nvSpPr>
          <p:spPr>
            <a:xfrm flipH="1" flipV="1">
              <a:off x="8927813" y="4178604"/>
              <a:ext cx="2022864" cy="363118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563" name="Line"/>
            <p:cNvSpPr/>
            <p:nvPr/>
          </p:nvSpPr>
          <p:spPr>
            <a:xfrm flipV="1">
              <a:off x="778312" y="4280731"/>
              <a:ext cx="1933358" cy="342692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564" name="28"/>
            <p:cNvSpPr/>
            <p:nvPr/>
          </p:nvSpPr>
          <p:spPr>
            <a:xfrm>
              <a:off x="5080187" y="0"/>
              <a:ext cx="1524001" cy="1524000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28</a:t>
              </a:r>
            </a:p>
          </p:txBody>
        </p:sp>
        <p:sp>
          <p:nvSpPr>
            <p:cNvPr id="565" name="16"/>
            <p:cNvSpPr/>
            <p:nvPr/>
          </p:nvSpPr>
          <p:spPr>
            <a:xfrm>
              <a:off x="1968876" y="3436641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16</a:t>
              </a:r>
            </a:p>
          </p:txBody>
        </p:sp>
        <p:sp>
          <p:nvSpPr>
            <p:cNvPr id="566" name="30"/>
            <p:cNvSpPr/>
            <p:nvPr/>
          </p:nvSpPr>
          <p:spPr>
            <a:xfrm>
              <a:off x="8191500" y="3436641"/>
              <a:ext cx="1524000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30</a:t>
              </a:r>
            </a:p>
          </p:txBody>
        </p:sp>
        <p:sp>
          <p:nvSpPr>
            <p:cNvPr id="567" name="13"/>
            <p:cNvSpPr/>
            <p:nvPr/>
          </p:nvSpPr>
          <p:spPr>
            <a:xfrm>
              <a:off x="0" y="6897402"/>
              <a:ext cx="1524000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13</a:t>
              </a:r>
            </a:p>
          </p:txBody>
        </p:sp>
        <p:sp>
          <p:nvSpPr>
            <p:cNvPr id="568" name="22"/>
            <p:cNvSpPr/>
            <p:nvPr/>
          </p:nvSpPr>
          <p:spPr>
            <a:xfrm>
              <a:off x="3937753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22</a:t>
              </a:r>
            </a:p>
          </p:txBody>
        </p:sp>
        <p:sp>
          <p:nvSpPr>
            <p:cNvPr id="569" name="29"/>
            <p:cNvSpPr/>
            <p:nvPr/>
          </p:nvSpPr>
          <p:spPr>
            <a:xfrm>
              <a:off x="6209970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29</a:t>
              </a:r>
            </a:p>
          </p:txBody>
        </p:sp>
        <p:sp>
          <p:nvSpPr>
            <p:cNvPr id="570" name="42"/>
            <p:cNvSpPr/>
            <p:nvPr/>
          </p:nvSpPr>
          <p:spPr>
            <a:xfrm>
              <a:off x="10173028" y="6897402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42</a:t>
              </a:r>
            </a:p>
          </p:txBody>
        </p:sp>
      </p:grpSp>
      <p:sp>
        <p:nvSpPr>
          <p:cNvPr id="572" name="二分搜索树：…"/>
          <p:cNvSpPr txBox="1"/>
          <p:nvPr/>
        </p:nvSpPr>
        <p:spPr>
          <a:xfrm>
            <a:off x="14168516" y="3873500"/>
            <a:ext cx="9531491" cy="901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二分搜索树：</a:t>
            </a:r>
          </a:p>
          <a:p>
            <a: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每个节点的键值大于左孩子；每个节点的键值小于右孩子；以左右孩子为根的子树仍为二分搜索树</a:t>
            </a:r>
          </a:p>
        </p:txBody>
      </p:sp>
    </p:spTree>
  </p:cSld>
  <p:clrMapOvr>
    <a:masterClrMapping/>
  </p:clrMapOvr>
  <p:transition xmlns:p14="http://schemas.microsoft.com/office/powerpoint/2010/main" spd="slow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7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57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nodeType="with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5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0" dur="1000"/>
                                        <p:tgtEl>
                                          <p:spTgt spid="5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5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5" dur="1000"/>
                                        <p:tgtEl>
                                          <p:spTgt spid="5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5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0" dur="1000"/>
                                        <p:tgtEl>
                                          <p:spTgt spid="5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572" grpId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请大家复习二分搜索树中的基本操作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请大家复习二分搜索树中的基本操作</a:t>
            </a:r>
          </a:p>
        </p:txBody>
      </p:sp>
      <p:sp>
        <p:nvSpPr>
          <p:cNvPr id="575" name="插入 insert…"/>
          <p:cNvSpPr txBox="1"/>
          <p:nvPr/>
        </p:nvSpPr>
        <p:spPr>
          <a:xfrm>
            <a:off x="2137866" y="4013199"/>
            <a:ext cx="5111949" cy="436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插入 insert</a:t>
            </a:r>
          </a:p>
          <a:p>
            <a: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查找 find</a:t>
            </a:r>
          </a:p>
          <a:p>
            <a: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删除 delete</a:t>
            </a:r>
          </a:p>
        </p:txBody>
      </p:sp>
      <p:sp>
        <p:nvSpPr>
          <p:cNvPr id="576" name="最大值，最小值 minimum, maximum…"/>
          <p:cNvSpPr txBox="1"/>
          <p:nvPr/>
        </p:nvSpPr>
        <p:spPr>
          <a:xfrm>
            <a:off x="9679781" y="4089399"/>
            <a:ext cx="14127858" cy="7569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最大值，最小值 minimum, maximum</a:t>
            </a:r>
          </a:p>
          <a:p>
            <a: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前驱，后继 successor, predecessor</a:t>
            </a:r>
          </a:p>
          <a:p>
            <a: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上界，下界 floor, ceil</a:t>
            </a:r>
          </a:p>
          <a:p>
            <a: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某个元素的排名 rank</a:t>
            </a:r>
          </a:p>
          <a:p>
            <a: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寻找第k大（小）元素 select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2" dur="1000"/>
                                        <p:tgtEl>
                                          <p:spTgt spid="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575" grpId="1"/>
      <p:bldP build="whole" bldLvl="1" animBg="1" rev="0" advAuto="0" spid="576" grpId="2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235. Lowest Common Ancestor of a Binary Search Tree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 indent="148589" defTabSz="536575">
              <a:defRPr sz="65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235. Lowest Common Ancestor of a Binary Search Tree</a:t>
            </a:r>
          </a:p>
        </p:txBody>
      </p:sp>
      <p:sp>
        <p:nvSpPr>
          <p:cNvPr id="579" name="给定一棵二分搜索树和两个节点，寻找这两个节点的最近公共祖先。…"/>
          <p:cNvSpPr txBox="1"/>
          <p:nvPr/>
        </p:nvSpPr>
        <p:spPr>
          <a:xfrm>
            <a:off x="796297" y="5870574"/>
            <a:ext cx="17181811" cy="7569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给定一棵二分搜索树和两个节点，寻找这两个节点的最近公共祖先。</a:t>
            </a:r>
          </a:p>
          <a:p>
            <a:pPr marL="732692" indent="-732692" algn="l">
              <a:lnSpc>
                <a:spcPct val="150000"/>
              </a:lnSpc>
              <a:buSzPct val="75000"/>
              <a:buChar char="-"/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如右图所示二分搜索树</a:t>
            </a:r>
          </a:p>
          <a:p>
            <a:pPr marL="732692" indent="-732692" algn="l">
              <a:lnSpc>
                <a:spcPct val="150000"/>
              </a:lnSpc>
              <a:buSzPct val="75000"/>
              <a:buChar char="-"/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2和8的最近公共祖先为6</a:t>
            </a:r>
          </a:p>
          <a:p>
            <a:pPr marL="732692" indent="-732692" algn="l">
              <a:lnSpc>
                <a:spcPct val="150000"/>
              </a:lnSpc>
              <a:buSzPct val="75000"/>
              <a:buChar char="-"/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2和4的最近公共祖先为2</a:t>
            </a:r>
          </a:p>
        </p:txBody>
      </p:sp>
      <p:pic>
        <p:nvPicPr>
          <p:cNvPr id="580" name="pasted-image.png" descr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17959" y="3806159"/>
            <a:ext cx="4346362" cy="1633282"/>
          </a:xfrm>
          <a:prstGeom prst="rect">
            <a:avLst/>
          </a:prstGeom>
          <a:ln w="12700">
            <a:miter lim="400000"/>
          </a:ln>
        </p:spPr>
      </p:pic>
      <p:pic>
        <p:nvPicPr>
          <p:cNvPr id="581" name="pasted-image.png" descr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301102" y="3968750"/>
            <a:ext cx="6172201" cy="1308100"/>
          </a:xfrm>
          <a:prstGeom prst="rect">
            <a:avLst/>
          </a:prstGeom>
          <a:ln w="12700">
            <a:miter lim="400000"/>
          </a:ln>
        </p:spPr>
      </p:pic>
      <p:pic>
        <p:nvPicPr>
          <p:cNvPr id="582" name="pasted-image.jpeg" descr="pasted-image.jpe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3234599" y="4025921"/>
            <a:ext cx="4541403" cy="1663970"/>
          </a:xfrm>
          <a:prstGeom prst="rect">
            <a:avLst/>
          </a:prstGeom>
          <a:ln w="12700">
            <a:miter lim="400000"/>
          </a:ln>
        </p:spPr>
      </p:pic>
      <p:pic>
        <p:nvPicPr>
          <p:cNvPr id="583" name="pasted-image.png" descr="pasted-image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8181738" y="3054333"/>
            <a:ext cx="5709217" cy="3136934"/>
          </a:xfrm>
          <a:prstGeom prst="rect">
            <a:avLst/>
          </a:prstGeom>
          <a:ln w="12700">
            <a:miter lim="400000"/>
          </a:ln>
        </p:spPr>
      </p:pic>
      <p:sp>
        <p:nvSpPr>
          <p:cNvPr id="584" name="_______6______…"/>
          <p:cNvSpPr txBox="1"/>
          <p:nvPr/>
        </p:nvSpPr>
        <p:spPr>
          <a:xfrm>
            <a:off x="13203417" y="8267700"/>
            <a:ext cx="10598783" cy="4902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defRPr sz="4600">
                <a:solidFill>
                  <a:srgbClr val="21212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1"/>
              <a:t>        _______6______</a:t>
            </a:r>
            <a:endParaRPr b="1"/>
          </a:p>
          <a:p>
            <a:pPr algn="l" defTabSz="457200">
              <a:defRPr sz="4600">
                <a:solidFill>
                  <a:srgbClr val="21212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1"/>
              <a:t>       /              \</a:t>
            </a:r>
            <a:endParaRPr b="1"/>
          </a:p>
          <a:p>
            <a:pPr algn="l" defTabSz="457200">
              <a:defRPr sz="4600">
                <a:solidFill>
                  <a:srgbClr val="21212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1"/>
              <a:t>    ___2__          ___8__</a:t>
            </a:r>
            <a:endParaRPr b="1"/>
          </a:p>
          <a:p>
            <a:pPr algn="l" defTabSz="457200">
              <a:defRPr sz="4600">
                <a:solidFill>
                  <a:srgbClr val="21212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1"/>
              <a:t>   /      \        /      \</a:t>
            </a:r>
            <a:endParaRPr b="1"/>
          </a:p>
          <a:p>
            <a:pPr algn="l" defTabSz="457200">
              <a:defRPr sz="4600">
                <a:solidFill>
                  <a:srgbClr val="21212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1"/>
              <a:t>   0      _4       7       9</a:t>
            </a:r>
            <a:endParaRPr b="1"/>
          </a:p>
          <a:p>
            <a:pPr algn="l" defTabSz="457200">
              <a:defRPr sz="4600">
                <a:solidFill>
                  <a:srgbClr val="21212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1"/>
              <a:t>         /  \</a:t>
            </a:r>
            <a:endParaRPr b="1"/>
          </a:p>
          <a:p>
            <a:pPr algn="l" defTabSz="457200">
              <a:defRPr sz="4600">
                <a:solidFill>
                  <a:srgbClr val="21212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1"/>
              <a:t>         3   5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2" dur="1000"/>
                                        <p:tgtEl>
                                          <p:spTgt spid="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584" grpId="2"/>
      <p:bldP build="whole" bldLvl="1" animBg="1" rev="0" advAuto="0" spid="579" grpId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235. Lowest Common Ancestor of a Binary Search Tree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 indent="148589" defTabSz="536575">
              <a:defRPr sz="65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235. Lowest Common Ancestor of a Binary Search Tree</a:t>
            </a:r>
          </a:p>
        </p:txBody>
      </p:sp>
      <p:sp>
        <p:nvSpPr>
          <p:cNvPr id="587" name="Line"/>
          <p:cNvSpPr/>
          <p:nvPr/>
        </p:nvSpPr>
        <p:spPr>
          <a:xfrm flipH="1" flipV="1">
            <a:off x="12230439" y="4273414"/>
            <a:ext cx="5093872" cy="2200847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588" name="Line"/>
          <p:cNvSpPr/>
          <p:nvPr/>
        </p:nvSpPr>
        <p:spPr>
          <a:xfrm flipV="1">
            <a:off x="7102673" y="4273719"/>
            <a:ext cx="5000767" cy="2200237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589" name="node"/>
          <p:cNvSpPr/>
          <p:nvPr/>
        </p:nvSpPr>
        <p:spPr>
          <a:xfrm>
            <a:off x="11430000" y="3584268"/>
            <a:ext cx="1524000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node</a:t>
            </a:r>
          </a:p>
        </p:txBody>
      </p:sp>
      <p:sp>
        <p:nvSpPr>
          <p:cNvPr id="590" name="Triangle"/>
          <p:cNvSpPr/>
          <p:nvPr/>
        </p:nvSpPr>
        <p:spPr>
          <a:xfrm flipH="1">
            <a:off x="13437922" y="6411416"/>
            <a:ext cx="3847307" cy="68295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CA495A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591" name="Triangle"/>
          <p:cNvSpPr/>
          <p:nvPr/>
        </p:nvSpPr>
        <p:spPr>
          <a:xfrm>
            <a:off x="17286022" y="6411416"/>
            <a:ext cx="3847307" cy="68295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CA495A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592" name="Triangle"/>
          <p:cNvSpPr/>
          <p:nvPr/>
        </p:nvSpPr>
        <p:spPr>
          <a:xfrm flipH="1">
            <a:off x="3277922" y="6411416"/>
            <a:ext cx="3847307" cy="68295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CA495A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593" name="Triangle"/>
          <p:cNvSpPr/>
          <p:nvPr/>
        </p:nvSpPr>
        <p:spPr>
          <a:xfrm>
            <a:off x="7126022" y="6411416"/>
            <a:ext cx="3847307" cy="68295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CA495A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594" name="q"/>
          <p:cNvSpPr/>
          <p:nvPr/>
        </p:nvSpPr>
        <p:spPr>
          <a:xfrm>
            <a:off x="7239000" y="10054778"/>
            <a:ext cx="1524000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q</a:t>
            </a:r>
          </a:p>
        </p:txBody>
      </p:sp>
      <p:sp>
        <p:nvSpPr>
          <p:cNvPr id="595" name="p"/>
          <p:cNvSpPr/>
          <p:nvPr/>
        </p:nvSpPr>
        <p:spPr>
          <a:xfrm>
            <a:off x="5283200" y="10054778"/>
            <a:ext cx="1524000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p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235. Lowest Common Ancestor of a Binary Search Tree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 indent="148589" defTabSz="536575">
              <a:defRPr sz="65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235. Lowest Common Ancestor of a Binary Search Tree</a:t>
            </a:r>
          </a:p>
        </p:txBody>
      </p:sp>
      <p:sp>
        <p:nvSpPr>
          <p:cNvPr id="598" name="Line"/>
          <p:cNvSpPr/>
          <p:nvPr/>
        </p:nvSpPr>
        <p:spPr>
          <a:xfrm flipH="1" flipV="1">
            <a:off x="12230439" y="4273414"/>
            <a:ext cx="5093872" cy="2200847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599" name="Line"/>
          <p:cNvSpPr/>
          <p:nvPr/>
        </p:nvSpPr>
        <p:spPr>
          <a:xfrm flipV="1">
            <a:off x="7102673" y="4273719"/>
            <a:ext cx="5000767" cy="2200237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600" name="node"/>
          <p:cNvSpPr/>
          <p:nvPr/>
        </p:nvSpPr>
        <p:spPr>
          <a:xfrm>
            <a:off x="11430000" y="3584268"/>
            <a:ext cx="1524000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node</a:t>
            </a:r>
          </a:p>
        </p:txBody>
      </p:sp>
      <p:sp>
        <p:nvSpPr>
          <p:cNvPr id="601" name="Triangle"/>
          <p:cNvSpPr/>
          <p:nvPr/>
        </p:nvSpPr>
        <p:spPr>
          <a:xfrm flipH="1">
            <a:off x="13437922" y="6411416"/>
            <a:ext cx="3847307" cy="68295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CA495A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602" name="Triangle"/>
          <p:cNvSpPr/>
          <p:nvPr/>
        </p:nvSpPr>
        <p:spPr>
          <a:xfrm>
            <a:off x="17286022" y="6411416"/>
            <a:ext cx="3847307" cy="68295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CA495A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603" name="Triangle"/>
          <p:cNvSpPr/>
          <p:nvPr/>
        </p:nvSpPr>
        <p:spPr>
          <a:xfrm flipH="1">
            <a:off x="3277922" y="6411416"/>
            <a:ext cx="3847307" cy="68295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CA495A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604" name="Triangle"/>
          <p:cNvSpPr/>
          <p:nvPr/>
        </p:nvSpPr>
        <p:spPr>
          <a:xfrm>
            <a:off x="7126022" y="6411416"/>
            <a:ext cx="3847307" cy="68295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CA495A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605" name="p"/>
          <p:cNvSpPr/>
          <p:nvPr/>
        </p:nvSpPr>
        <p:spPr>
          <a:xfrm>
            <a:off x="15621000" y="10340668"/>
            <a:ext cx="1524000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p</a:t>
            </a:r>
          </a:p>
        </p:txBody>
      </p:sp>
      <p:sp>
        <p:nvSpPr>
          <p:cNvPr id="606" name="q"/>
          <p:cNvSpPr/>
          <p:nvPr/>
        </p:nvSpPr>
        <p:spPr>
          <a:xfrm>
            <a:off x="17703800" y="10340668"/>
            <a:ext cx="1524000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q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二叉树天然的递归结构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二叉树天然的递归结构</a:t>
            </a:r>
          </a:p>
        </p:txBody>
      </p:sp>
      <p:sp>
        <p:nvSpPr>
          <p:cNvPr id="188" name="void preorder( TreeNode* node ){      if( node ){         cout &lt;&lt; node-&gt;val;         preorder( node-&gt;left );         preorder( node-&gt;right );     } }"/>
          <p:cNvSpPr txBox="1"/>
          <p:nvPr/>
        </p:nvSpPr>
        <p:spPr>
          <a:xfrm>
            <a:off x="5470258" y="5372099"/>
            <a:ext cx="13443484" cy="673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b="1">
                <a:solidFill>
                  <a:srgbClr val="011993"/>
                </a:solidFill>
              </a:rPr>
              <a:t>void </a:t>
            </a:r>
            <a:r>
              <a:t>preorder( </a:t>
            </a:r>
            <a:r>
              <a:rPr>
                <a:solidFill>
                  <a:srgbClr val="009193"/>
                </a:solidFill>
              </a:rPr>
              <a:t>TreeNode</a:t>
            </a:r>
            <a:r>
              <a:t>* node ){</a:t>
            </a:r>
            <a:br/>
            <a:br/>
            <a:r>
              <a:t>    </a:t>
            </a:r>
            <a:r>
              <a:rPr b="1">
                <a:solidFill>
                  <a:srgbClr val="011993"/>
                </a:solidFill>
              </a:rPr>
              <a:t>if</a:t>
            </a:r>
            <a:r>
              <a:t>( node ){</a:t>
            </a:r>
            <a:br/>
            <a:r>
              <a:t>        cout &lt;&lt; node-&gt;</a:t>
            </a:r>
            <a:r>
              <a:rPr>
                <a:solidFill>
                  <a:srgbClr val="7B248D"/>
                </a:solidFill>
              </a:rPr>
              <a:t>val</a:t>
            </a:r>
            <a:r>
              <a:t>;</a:t>
            </a:r>
            <a:br/>
            <a:r>
              <a:t>        preorder( node-&gt;</a:t>
            </a:r>
            <a:r>
              <a:rPr>
                <a:solidFill>
                  <a:srgbClr val="7B248D"/>
                </a:solidFill>
              </a:rPr>
              <a:t>left</a:t>
            </a:r>
            <a:r>
              <a:t> );</a:t>
            </a:r>
            <a:br/>
            <a:r>
              <a:t>        preorder( node-&gt;</a:t>
            </a:r>
            <a:r>
              <a:rPr>
                <a:solidFill>
                  <a:srgbClr val="7B248D"/>
                </a:solidFill>
              </a:rPr>
              <a:t>right</a:t>
            </a:r>
            <a:r>
              <a:t> );</a:t>
            </a:r>
            <a:br/>
            <a:r>
              <a:t>    }</a:t>
            </a:r>
            <a:br/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235. Lowest Common Ancestor of a Binary Search Tree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 indent="148589" defTabSz="536575">
              <a:defRPr sz="65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235. Lowest Common Ancestor of a Binary Search Tree</a:t>
            </a:r>
          </a:p>
        </p:txBody>
      </p:sp>
      <p:sp>
        <p:nvSpPr>
          <p:cNvPr id="609" name="Line"/>
          <p:cNvSpPr/>
          <p:nvPr/>
        </p:nvSpPr>
        <p:spPr>
          <a:xfrm flipH="1" flipV="1">
            <a:off x="12230439" y="4273414"/>
            <a:ext cx="5093872" cy="2200847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610" name="Line"/>
          <p:cNvSpPr/>
          <p:nvPr/>
        </p:nvSpPr>
        <p:spPr>
          <a:xfrm flipV="1">
            <a:off x="7102673" y="4273719"/>
            <a:ext cx="5000767" cy="2200237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611" name="node"/>
          <p:cNvSpPr/>
          <p:nvPr/>
        </p:nvSpPr>
        <p:spPr>
          <a:xfrm>
            <a:off x="11430000" y="3584268"/>
            <a:ext cx="1524000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node</a:t>
            </a:r>
          </a:p>
        </p:txBody>
      </p:sp>
      <p:sp>
        <p:nvSpPr>
          <p:cNvPr id="612" name="Triangle"/>
          <p:cNvSpPr/>
          <p:nvPr/>
        </p:nvSpPr>
        <p:spPr>
          <a:xfrm flipH="1">
            <a:off x="13437922" y="6411416"/>
            <a:ext cx="3847307" cy="68295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CA495A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613" name="Triangle"/>
          <p:cNvSpPr/>
          <p:nvPr/>
        </p:nvSpPr>
        <p:spPr>
          <a:xfrm>
            <a:off x="17286022" y="6411416"/>
            <a:ext cx="3847307" cy="68295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CA495A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614" name="Triangle"/>
          <p:cNvSpPr/>
          <p:nvPr/>
        </p:nvSpPr>
        <p:spPr>
          <a:xfrm flipH="1">
            <a:off x="3277922" y="6411416"/>
            <a:ext cx="3847307" cy="68295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CA495A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615" name="Triangle"/>
          <p:cNvSpPr/>
          <p:nvPr/>
        </p:nvSpPr>
        <p:spPr>
          <a:xfrm>
            <a:off x="7126022" y="6411416"/>
            <a:ext cx="3847307" cy="68295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CA495A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616" name="p"/>
          <p:cNvSpPr/>
          <p:nvPr/>
        </p:nvSpPr>
        <p:spPr>
          <a:xfrm>
            <a:off x="6426200" y="9807268"/>
            <a:ext cx="1524000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p</a:t>
            </a:r>
          </a:p>
        </p:txBody>
      </p:sp>
      <p:sp>
        <p:nvSpPr>
          <p:cNvPr id="617" name="q"/>
          <p:cNvSpPr/>
          <p:nvPr/>
        </p:nvSpPr>
        <p:spPr>
          <a:xfrm>
            <a:off x="16687800" y="9807268"/>
            <a:ext cx="1524000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q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235. Lowest Common Ancestor of a Binary Search Tree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 indent="148589" defTabSz="536575">
              <a:defRPr sz="65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235. Lowest Common Ancestor of a Binary Search Tree</a:t>
            </a:r>
          </a:p>
        </p:txBody>
      </p:sp>
      <p:sp>
        <p:nvSpPr>
          <p:cNvPr id="620" name="Line"/>
          <p:cNvSpPr/>
          <p:nvPr/>
        </p:nvSpPr>
        <p:spPr>
          <a:xfrm flipH="1" flipV="1">
            <a:off x="12230439" y="4273414"/>
            <a:ext cx="5093872" cy="2200847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621" name="Line"/>
          <p:cNvSpPr/>
          <p:nvPr/>
        </p:nvSpPr>
        <p:spPr>
          <a:xfrm flipV="1">
            <a:off x="7102673" y="4273719"/>
            <a:ext cx="5000767" cy="2200237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622" name="p"/>
          <p:cNvSpPr/>
          <p:nvPr/>
        </p:nvSpPr>
        <p:spPr>
          <a:xfrm>
            <a:off x="11430000" y="3584268"/>
            <a:ext cx="1524000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p</a:t>
            </a:r>
          </a:p>
        </p:txBody>
      </p:sp>
      <p:sp>
        <p:nvSpPr>
          <p:cNvPr id="623" name="Triangle"/>
          <p:cNvSpPr/>
          <p:nvPr/>
        </p:nvSpPr>
        <p:spPr>
          <a:xfrm flipH="1">
            <a:off x="13437922" y="6411416"/>
            <a:ext cx="3847307" cy="68295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CA495A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624" name="Triangle"/>
          <p:cNvSpPr/>
          <p:nvPr/>
        </p:nvSpPr>
        <p:spPr>
          <a:xfrm>
            <a:off x="17286022" y="6411416"/>
            <a:ext cx="3847307" cy="68295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CA495A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625" name="Triangle"/>
          <p:cNvSpPr/>
          <p:nvPr/>
        </p:nvSpPr>
        <p:spPr>
          <a:xfrm flipH="1">
            <a:off x="3277922" y="6411416"/>
            <a:ext cx="3847307" cy="68295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CA495A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626" name="Triangle"/>
          <p:cNvSpPr/>
          <p:nvPr/>
        </p:nvSpPr>
        <p:spPr>
          <a:xfrm>
            <a:off x="7126022" y="6411416"/>
            <a:ext cx="3847307" cy="68295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CA495A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627" name="q"/>
          <p:cNvSpPr/>
          <p:nvPr/>
        </p:nvSpPr>
        <p:spPr>
          <a:xfrm>
            <a:off x="16687800" y="9807268"/>
            <a:ext cx="1524000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q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235. Lowest Common Ancestor of a Binary Search Tree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 indent="148589" defTabSz="536575">
              <a:defRPr sz="65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235. Lowest Common Ancestor of a Binary Search Tree</a:t>
            </a:r>
          </a:p>
        </p:txBody>
      </p:sp>
      <p:sp>
        <p:nvSpPr>
          <p:cNvPr id="630" name="Line"/>
          <p:cNvSpPr/>
          <p:nvPr/>
        </p:nvSpPr>
        <p:spPr>
          <a:xfrm flipH="1" flipV="1">
            <a:off x="12230439" y="4273414"/>
            <a:ext cx="5093872" cy="2200847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631" name="Line"/>
          <p:cNvSpPr/>
          <p:nvPr/>
        </p:nvSpPr>
        <p:spPr>
          <a:xfrm flipV="1">
            <a:off x="7102673" y="4273719"/>
            <a:ext cx="5000767" cy="2200237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632" name="q"/>
          <p:cNvSpPr/>
          <p:nvPr/>
        </p:nvSpPr>
        <p:spPr>
          <a:xfrm>
            <a:off x="11430000" y="3584268"/>
            <a:ext cx="1524000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q</a:t>
            </a:r>
          </a:p>
        </p:txBody>
      </p:sp>
      <p:sp>
        <p:nvSpPr>
          <p:cNvPr id="633" name="Triangle"/>
          <p:cNvSpPr/>
          <p:nvPr/>
        </p:nvSpPr>
        <p:spPr>
          <a:xfrm flipH="1">
            <a:off x="13437922" y="6411416"/>
            <a:ext cx="3847307" cy="68295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CA495A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634" name="Triangle"/>
          <p:cNvSpPr/>
          <p:nvPr/>
        </p:nvSpPr>
        <p:spPr>
          <a:xfrm>
            <a:off x="17286022" y="6411416"/>
            <a:ext cx="3847307" cy="68295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CA495A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635" name="Triangle"/>
          <p:cNvSpPr/>
          <p:nvPr/>
        </p:nvSpPr>
        <p:spPr>
          <a:xfrm flipH="1">
            <a:off x="3277922" y="6411416"/>
            <a:ext cx="3847307" cy="68295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CA495A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636" name="Triangle"/>
          <p:cNvSpPr/>
          <p:nvPr/>
        </p:nvSpPr>
        <p:spPr>
          <a:xfrm>
            <a:off x="7126022" y="6411416"/>
            <a:ext cx="3847307" cy="68295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CA495A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637" name="p"/>
          <p:cNvSpPr/>
          <p:nvPr/>
        </p:nvSpPr>
        <p:spPr>
          <a:xfrm>
            <a:off x="16687800" y="9807268"/>
            <a:ext cx="1524000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p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实践：解决235"/>
          <p:cNvSpPr txBox="1"/>
          <p:nvPr>
            <p:ph type="ctrTitle"/>
          </p:nvPr>
        </p:nvSpPr>
        <p:spPr>
          <a:xfrm>
            <a:off x="1778000" y="5772150"/>
            <a:ext cx="20828000" cy="2171700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实践：解决235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98. Validate Binary Search Tree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98. Validate Binary Search Tree</a:t>
            </a:r>
          </a:p>
        </p:txBody>
      </p:sp>
      <p:sp>
        <p:nvSpPr>
          <p:cNvPr id="642" name="给定一棵二叉树，验证其是否为二分搜索树。"/>
          <p:cNvSpPr txBox="1"/>
          <p:nvPr/>
        </p:nvSpPr>
        <p:spPr>
          <a:xfrm>
            <a:off x="3601094" y="8207374"/>
            <a:ext cx="17181812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给定一棵二叉树，验证其是否为二分搜索树。</a:t>
            </a:r>
          </a:p>
        </p:txBody>
      </p:sp>
      <p:pic>
        <p:nvPicPr>
          <p:cNvPr id="643" name="pasted-image.png" descr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41759" y="3806159"/>
            <a:ext cx="4346362" cy="1633282"/>
          </a:xfrm>
          <a:prstGeom prst="rect">
            <a:avLst/>
          </a:prstGeom>
          <a:ln w="12700">
            <a:miter lim="400000"/>
          </a:ln>
        </p:spPr>
      </p:pic>
      <p:pic>
        <p:nvPicPr>
          <p:cNvPr id="644" name="pasted-image.png" descr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843902" y="3968750"/>
            <a:ext cx="6172201" cy="1308100"/>
          </a:xfrm>
          <a:prstGeom prst="rect">
            <a:avLst/>
          </a:prstGeom>
          <a:ln w="12700">
            <a:miter lim="400000"/>
          </a:ln>
        </p:spPr>
      </p:pic>
      <p:pic>
        <p:nvPicPr>
          <p:cNvPr id="645" name="pasted-image.jpeg" descr="pasted-image.jpe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2771885" y="4025921"/>
            <a:ext cx="4541403" cy="1663970"/>
          </a:xfrm>
          <a:prstGeom prst="rect">
            <a:avLst/>
          </a:prstGeom>
          <a:ln w="12700">
            <a:miter lim="400000"/>
          </a:ln>
        </p:spPr>
      </p:pic>
      <p:pic>
        <p:nvPicPr>
          <p:cNvPr id="646" name="pasted-image.gif" descr="pasted-image.gif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7676401" y="4208383"/>
            <a:ext cx="6234158" cy="129917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slow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642" grpId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450. Delete Node in a BST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450. Delete Node in a BST</a:t>
            </a:r>
          </a:p>
        </p:txBody>
      </p:sp>
      <p:sp>
        <p:nvSpPr>
          <p:cNvPr id="649" name="给定一棵二分搜索树，删除其中的一个节点。…"/>
          <p:cNvSpPr txBox="1"/>
          <p:nvPr/>
        </p:nvSpPr>
        <p:spPr>
          <a:xfrm>
            <a:off x="1502866" y="6645275"/>
            <a:ext cx="21733868" cy="596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给定一棵二分搜索树，删除其中的一个节点。</a:t>
            </a:r>
          </a:p>
          <a:p>
            <a:pPr marL="732692" indent="-732692" algn="l">
              <a:lnSpc>
                <a:spcPct val="150000"/>
              </a:lnSpc>
              <a:buSzPct val="75000"/>
              <a:buChar char="-"/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若删除的节点不存在？</a:t>
            </a:r>
          </a:p>
          <a:p>
            <a:pPr marL="732692" indent="-732692" algn="l">
              <a:lnSpc>
                <a:spcPct val="150000"/>
              </a:lnSpc>
              <a:buSzPct val="75000"/>
              <a:buChar char="-"/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是否可能有多个需要删除的节点</a:t>
            </a:r>
          </a:p>
          <a:p>
            <a:pPr marL="732692" indent="-732692" algn="l">
              <a:lnSpc>
                <a:spcPct val="150000"/>
              </a:lnSpc>
              <a:buSzPct val="75000"/>
              <a:buChar char="-"/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删除的节点是否需要返回？</a:t>
            </a:r>
          </a:p>
        </p:txBody>
      </p:sp>
      <p:pic>
        <p:nvPicPr>
          <p:cNvPr id="650" name="pasted-image.tiff" descr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30877" y="3926504"/>
            <a:ext cx="5879524" cy="139259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649" grpId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108. Convert Sorted Array to Binary Search Tree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 indent="171450" defTabSz="619125">
              <a:defRPr sz="75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108. Convert Sorted Array to Binary Search Tree</a:t>
            </a:r>
          </a:p>
        </p:txBody>
      </p:sp>
      <p:sp>
        <p:nvSpPr>
          <p:cNvPr id="653" name="给定一个有序数组，将其转换为一棵平衡的二分搜索树。"/>
          <p:cNvSpPr txBox="1"/>
          <p:nvPr/>
        </p:nvSpPr>
        <p:spPr>
          <a:xfrm>
            <a:off x="1325066" y="8156574"/>
            <a:ext cx="21733868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给定一个有序数组，将其转换为一棵平衡的二分搜索树。</a:t>
            </a:r>
          </a:p>
        </p:txBody>
      </p:sp>
      <p:pic>
        <p:nvPicPr>
          <p:cNvPr id="654" name="pasted-image.jpeg" descr="pasted-image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75557" y="3915221"/>
            <a:ext cx="5201048" cy="292645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653" grpId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230. Kth Smallest Element in a BST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230. Kth Smallest Element in a BST</a:t>
            </a:r>
          </a:p>
        </p:txBody>
      </p:sp>
      <p:sp>
        <p:nvSpPr>
          <p:cNvPr id="657" name="给定一棵二分搜索树，在这棵二分搜索树上寻找第k小元素。"/>
          <p:cNvSpPr txBox="1"/>
          <p:nvPr/>
        </p:nvSpPr>
        <p:spPr>
          <a:xfrm>
            <a:off x="1325066" y="8156574"/>
            <a:ext cx="21733868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给定一棵二分搜索树，在这棵二分搜索树上寻找第k小元素。</a:t>
            </a:r>
          </a:p>
        </p:txBody>
      </p:sp>
      <p:pic>
        <p:nvPicPr>
          <p:cNvPr id="658" name="pasted-image.gif" descr="pasted-image.gi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414479" y="4284583"/>
            <a:ext cx="6234158" cy="1299173"/>
          </a:xfrm>
          <a:prstGeom prst="rect">
            <a:avLst/>
          </a:prstGeom>
          <a:ln w="12700">
            <a:miter lim="400000"/>
          </a:ln>
        </p:spPr>
      </p:pic>
      <p:pic>
        <p:nvPicPr>
          <p:cNvPr id="659" name="pasted-image.tiff" descr="pasted-image.tif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318152" y="4237873"/>
            <a:ext cx="5879524" cy="1392593"/>
          </a:xfrm>
          <a:prstGeom prst="rect">
            <a:avLst/>
          </a:prstGeom>
          <a:ln w="12700">
            <a:miter lim="400000"/>
          </a:ln>
        </p:spPr>
      </p:pic>
      <p:pic>
        <p:nvPicPr>
          <p:cNvPr id="660" name="pasted-image.jpg" descr="pasted-image.jp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735363" y="3738207"/>
            <a:ext cx="4365985" cy="23919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657" grpId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236. Lowest Common Ancestor of a Binary Tree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 indent="173736" defTabSz="627379">
              <a:defRPr sz="76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236. Lowest Common Ancestor of a Binary Tree</a:t>
            </a:r>
          </a:p>
        </p:txBody>
      </p:sp>
      <p:sp>
        <p:nvSpPr>
          <p:cNvPr id="663" name="给定一棵二叉树和两个节点，寻找这两个节点的最近公共祖先。…"/>
          <p:cNvSpPr txBox="1"/>
          <p:nvPr/>
        </p:nvSpPr>
        <p:spPr>
          <a:xfrm>
            <a:off x="796297" y="6670675"/>
            <a:ext cx="21540789" cy="596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给定一棵二叉树和两个节点，寻找这两个节点的最近公共祖先。</a:t>
            </a:r>
          </a:p>
          <a:p>
            <a:pPr marL="732692" indent="-732692" algn="l">
              <a:lnSpc>
                <a:spcPct val="150000"/>
              </a:lnSpc>
              <a:buSzPct val="75000"/>
              <a:buChar char="-"/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如右图所示二叉树</a:t>
            </a:r>
          </a:p>
          <a:p>
            <a:pPr marL="732692" indent="-732692" algn="l">
              <a:lnSpc>
                <a:spcPct val="150000"/>
              </a:lnSpc>
              <a:buSzPct val="75000"/>
              <a:buChar char="-"/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5和1的最近公共祖先为3</a:t>
            </a:r>
          </a:p>
          <a:p>
            <a:pPr marL="732692" indent="-732692" algn="l">
              <a:lnSpc>
                <a:spcPct val="150000"/>
              </a:lnSpc>
              <a:buSzPct val="75000"/>
              <a:buChar char="-"/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5和4的最近公共祖先为5</a:t>
            </a:r>
          </a:p>
        </p:txBody>
      </p:sp>
      <p:pic>
        <p:nvPicPr>
          <p:cNvPr id="664" name="pasted-image.png" descr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16359" y="3755359"/>
            <a:ext cx="3481015" cy="1308101"/>
          </a:xfrm>
          <a:prstGeom prst="rect">
            <a:avLst/>
          </a:prstGeom>
          <a:ln w="12700">
            <a:miter lim="400000"/>
          </a:ln>
        </p:spPr>
      </p:pic>
      <p:pic>
        <p:nvPicPr>
          <p:cNvPr id="665" name="pasted-image.png" descr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031102" y="3811246"/>
            <a:ext cx="5644803" cy="1196327"/>
          </a:xfrm>
          <a:prstGeom prst="rect">
            <a:avLst/>
          </a:prstGeom>
          <a:ln w="12700">
            <a:miter lim="400000"/>
          </a:ln>
        </p:spPr>
      </p:pic>
      <p:pic>
        <p:nvPicPr>
          <p:cNvPr id="666" name="pasted-image.jpeg" descr="pasted-image.jpe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1331833" y="3882628"/>
            <a:ext cx="4040274" cy="1480357"/>
          </a:xfrm>
          <a:prstGeom prst="rect">
            <a:avLst/>
          </a:prstGeom>
          <a:ln w="12700">
            <a:miter lim="400000"/>
          </a:ln>
        </p:spPr>
      </p:pic>
      <p:sp>
        <p:nvSpPr>
          <p:cNvPr id="667" name="_______3______…"/>
          <p:cNvSpPr txBox="1"/>
          <p:nvPr/>
        </p:nvSpPr>
        <p:spPr>
          <a:xfrm>
            <a:off x="13203417" y="8267700"/>
            <a:ext cx="10598783" cy="4902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defRPr sz="4600">
                <a:solidFill>
                  <a:srgbClr val="21212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1"/>
              <a:t>        _______3______</a:t>
            </a:r>
            <a:endParaRPr b="1"/>
          </a:p>
          <a:p>
            <a:pPr algn="l" defTabSz="457200">
              <a:defRPr sz="4600">
                <a:solidFill>
                  <a:srgbClr val="21212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1"/>
              <a:t>       /              \</a:t>
            </a:r>
            <a:endParaRPr b="1"/>
          </a:p>
          <a:p>
            <a:pPr algn="l" defTabSz="457200">
              <a:defRPr sz="4600">
                <a:solidFill>
                  <a:srgbClr val="21212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1"/>
              <a:t>    ___5__          ___1__</a:t>
            </a:r>
            <a:endParaRPr b="1"/>
          </a:p>
          <a:p>
            <a:pPr algn="l" defTabSz="457200">
              <a:defRPr sz="4600">
                <a:solidFill>
                  <a:srgbClr val="21212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1"/>
              <a:t>   /      \        /      \</a:t>
            </a:r>
            <a:endParaRPr b="1"/>
          </a:p>
          <a:p>
            <a:pPr algn="l" defTabSz="457200">
              <a:defRPr sz="4600">
                <a:solidFill>
                  <a:srgbClr val="21212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1"/>
              <a:t>   6      _2       0       8</a:t>
            </a:r>
            <a:endParaRPr b="1"/>
          </a:p>
          <a:p>
            <a:pPr algn="l" defTabSz="457200">
              <a:defRPr sz="4600">
                <a:solidFill>
                  <a:srgbClr val="21212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1"/>
              <a:t>         /  \</a:t>
            </a:r>
            <a:endParaRPr b="1"/>
          </a:p>
          <a:p>
            <a:pPr algn="l" defTabSz="457200">
              <a:defRPr sz="4600">
                <a:solidFill>
                  <a:srgbClr val="21212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1"/>
              <a:t>         7   4</a:t>
            </a:r>
          </a:p>
        </p:txBody>
      </p:sp>
      <p:pic>
        <p:nvPicPr>
          <p:cNvPr id="668" name="pasted-image.png" descr="pasted-image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6035385" y="3999236"/>
            <a:ext cx="4934846" cy="1196328"/>
          </a:xfrm>
          <a:prstGeom prst="rect">
            <a:avLst/>
          </a:prstGeom>
          <a:ln w="12700">
            <a:miter lim="400000"/>
          </a:ln>
        </p:spPr>
      </p:pic>
      <p:pic>
        <p:nvPicPr>
          <p:cNvPr id="669" name="pasted-image.png" descr="pasted-image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21922280" y="3857228"/>
            <a:ext cx="1480345" cy="148034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2" dur="1000"/>
                                        <p:tgtEl>
                                          <p:spTgt spid="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663" grpId="1"/>
      <p:bldP build="whole" bldLvl="1" animBg="1" rev="0" advAuto="0" spid="667" grpId="2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玩儿转算法面试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玩儿转算法面试</a:t>
            </a:r>
          </a:p>
        </p:txBody>
      </p:sp>
      <p:sp>
        <p:nvSpPr>
          <p:cNvPr id="672" name="liuyubobobo"/>
          <p:cNvSpPr txBox="1"/>
          <p:nvPr>
            <p:ph type="subTitle" sz="quarter" idx="1"/>
          </p:nvPr>
        </p:nvSpPr>
        <p:spPr>
          <a:xfrm>
            <a:off x="1778000" y="9955212"/>
            <a:ext cx="20828000" cy="1587501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474747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liuyubobobo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二叉树天然的递归结构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二叉树天然的递归结构</a:t>
            </a:r>
          </a:p>
        </p:txBody>
      </p:sp>
      <p:sp>
        <p:nvSpPr>
          <p:cNvPr id="191" name="void preorder( TreeNode* node ){      if( node == NULL )…"/>
          <p:cNvSpPr txBox="1"/>
          <p:nvPr/>
        </p:nvSpPr>
        <p:spPr>
          <a:xfrm>
            <a:off x="5470258" y="4952999"/>
            <a:ext cx="13443484" cy="7467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b="1">
                <a:solidFill>
                  <a:srgbClr val="011993"/>
                </a:solidFill>
              </a:rPr>
              <a:t>void </a:t>
            </a:r>
            <a:r>
              <a:t>preorder( </a:t>
            </a:r>
            <a:r>
              <a:rPr>
                <a:solidFill>
                  <a:srgbClr val="009193"/>
                </a:solidFill>
              </a:rPr>
              <a:t>TreeNode</a:t>
            </a:r>
            <a:r>
              <a:t>* node ){</a:t>
            </a:r>
            <a:br/>
            <a:br/>
            <a:r>
              <a:t>    </a:t>
            </a:r>
            <a:r>
              <a:rPr b="1">
                <a:solidFill>
                  <a:srgbClr val="011993"/>
                </a:solidFill>
              </a:rPr>
              <a:t>if</a:t>
            </a:r>
            <a:r>
              <a:t>( node == NULL )</a:t>
            </a:r>
          </a:p>
          <a:p>
            <a:pPr algn="l" defTabSz="457200">
              <a:defRPr>
                <a:latin typeface="Menlo"/>
                <a:ea typeface="Menlo"/>
                <a:cs typeface="Menlo"/>
                <a:sym typeface="Menlo"/>
              </a:defRPr>
            </a:pPr>
            <a:r>
              <a:t>        return;</a:t>
            </a:r>
            <a:br/>
            <a:r>
              <a:t>        </a:t>
            </a:r>
          </a:p>
          <a:p>
            <a:pPr algn="l" defTabSz="457200">
              <a:defRPr>
                <a:latin typeface="Menlo"/>
                <a:ea typeface="Menlo"/>
                <a:cs typeface="Menlo"/>
                <a:sym typeface="Menlo"/>
              </a:defRPr>
            </a:pPr>
            <a:r>
              <a:t>    cout &lt;&lt; node-&gt;</a:t>
            </a:r>
            <a:r>
              <a:rPr>
                <a:solidFill>
                  <a:srgbClr val="7B248D"/>
                </a:solidFill>
              </a:rPr>
              <a:t>val</a:t>
            </a:r>
            <a:r>
              <a:t>;</a:t>
            </a:r>
            <a:br/>
            <a:r>
              <a:t>    preorder( node-&gt;</a:t>
            </a:r>
            <a:r>
              <a:rPr>
                <a:solidFill>
                  <a:srgbClr val="7B248D"/>
                </a:solidFill>
              </a:rPr>
              <a:t>left</a:t>
            </a:r>
            <a:r>
              <a:t> );</a:t>
            </a:r>
            <a:br/>
            <a:r>
              <a:t>    preorder( node-&gt;</a:t>
            </a:r>
            <a:r>
              <a:rPr>
                <a:solidFill>
                  <a:srgbClr val="7B248D"/>
                </a:solidFill>
              </a:rPr>
              <a:t>right</a:t>
            </a:r>
            <a:r>
              <a:t> );</a:t>
            </a:r>
            <a:br/>
            <a:r>
              <a:t>}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2000">
        <p:dissolve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二叉树天然的递归结构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二叉树天然的递归结构</a:t>
            </a:r>
          </a:p>
        </p:txBody>
      </p:sp>
      <p:sp>
        <p:nvSpPr>
          <p:cNvPr id="194" name="void preorder( TreeNode* node ){      if( node == NULL )…"/>
          <p:cNvSpPr txBox="1"/>
          <p:nvPr/>
        </p:nvSpPr>
        <p:spPr>
          <a:xfrm>
            <a:off x="1672958" y="4952999"/>
            <a:ext cx="13443484" cy="7467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b="1">
                <a:solidFill>
                  <a:srgbClr val="011993"/>
                </a:solidFill>
              </a:rPr>
              <a:t>void </a:t>
            </a:r>
            <a:r>
              <a:t>preorder( </a:t>
            </a:r>
            <a:r>
              <a:rPr>
                <a:solidFill>
                  <a:srgbClr val="009193"/>
                </a:solidFill>
              </a:rPr>
              <a:t>TreeNode</a:t>
            </a:r>
            <a:r>
              <a:t>* node ){</a:t>
            </a:r>
            <a:br/>
            <a:br/>
            <a:r>
              <a:t>    </a:t>
            </a:r>
            <a:r>
              <a:rPr b="1">
                <a:solidFill>
                  <a:srgbClr val="011993"/>
                </a:solidFill>
              </a:rPr>
              <a:t>if</a:t>
            </a:r>
            <a:r>
              <a:t>( node == NULL )</a:t>
            </a:r>
          </a:p>
          <a:p>
            <a:pPr algn="l" defTabSz="457200">
              <a:defRPr>
                <a:latin typeface="Menlo"/>
                <a:ea typeface="Menlo"/>
                <a:cs typeface="Menlo"/>
                <a:sym typeface="Menlo"/>
              </a:defRPr>
            </a:pPr>
            <a:r>
              <a:t>        return;</a:t>
            </a:r>
            <a:br/>
            <a:r>
              <a:t>        </a:t>
            </a:r>
          </a:p>
          <a:p>
            <a:pPr algn="l" defTabSz="457200">
              <a:defRPr>
                <a:latin typeface="Menlo"/>
                <a:ea typeface="Menlo"/>
                <a:cs typeface="Menlo"/>
                <a:sym typeface="Menlo"/>
              </a:defRPr>
            </a:pPr>
            <a:r>
              <a:t>    cout &lt;&lt; node-&gt;</a:t>
            </a:r>
            <a:r>
              <a:rPr>
                <a:solidFill>
                  <a:srgbClr val="7B248D"/>
                </a:solidFill>
              </a:rPr>
              <a:t>val</a:t>
            </a:r>
            <a:r>
              <a:t>;</a:t>
            </a:r>
            <a:br/>
            <a:r>
              <a:t>    preorder( node-&gt;</a:t>
            </a:r>
            <a:r>
              <a:rPr>
                <a:solidFill>
                  <a:srgbClr val="7B248D"/>
                </a:solidFill>
              </a:rPr>
              <a:t>left</a:t>
            </a:r>
            <a:r>
              <a:t> );</a:t>
            </a:r>
            <a:br/>
            <a:r>
              <a:t>    preorder( node-&gt;</a:t>
            </a:r>
            <a:r>
              <a:rPr>
                <a:solidFill>
                  <a:srgbClr val="7B248D"/>
                </a:solidFill>
              </a:rPr>
              <a:t>right</a:t>
            </a:r>
            <a:r>
              <a:t> );</a:t>
            </a:r>
            <a:br/>
            <a:r>
              <a:t>}</a:t>
            </a:r>
          </a:p>
        </p:txBody>
      </p:sp>
      <p:grpSp>
        <p:nvGrpSpPr>
          <p:cNvPr id="197" name="Group"/>
          <p:cNvGrpSpPr/>
          <p:nvPr/>
        </p:nvGrpSpPr>
        <p:grpSpPr>
          <a:xfrm>
            <a:off x="13944600" y="6832599"/>
            <a:ext cx="9359057" cy="1168401"/>
            <a:chOff x="0" y="0"/>
            <a:chExt cx="9359056" cy="1168400"/>
          </a:xfrm>
        </p:grpSpPr>
        <p:sp>
          <p:nvSpPr>
            <p:cNvPr id="195" name="Line"/>
            <p:cNvSpPr/>
            <p:nvPr/>
          </p:nvSpPr>
          <p:spPr>
            <a:xfrm>
              <a:off x="0" y="584200"/>
              <a:ext cx="2968890" cy="0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196" name="递归终止条件"/>
            <p:cNvSpPr txBox="1"/>
            <p:nvPr/>
          </p:nvSpPr>
          <p:spPr>
            <a:xfrm>
              <a:off x="3969295" y="-1"/>
              <a:ext cx="5389762" cy="1168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lnSpc>
                  <a:spcPct val="150000"/>
                </a:lnSpc>
                <a:defRPr sz="6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递归终止条件</a:t>
              </a:r>
            </a:p>
          </p:txBody>
        </p:sp>
      </p:grpSp>
      <p:grpSp>
        <p:nvGrpSpPr>
          <p:cNvPr id="200" name="Group"/>
          <p:cNvGrpSpPr/>
          <p:nvPr/>
        </p:nvGrpSpPr>
        <p:grpSpPr>
          <a:xfrm>
            <a:off x="13944600" y="9601199"/>
            <a:ext cx="9359057" cy="1168401"/>
            <a:chOff x="0" y="0"/>
            <a:chExt cx="9359056" cy="1168400"/>
          </a:xfrm>
        </p:grpSpPr>
        <p:sp>
          <p:nvSpPr>
            <p:cNvPr id="198" name="Line"/>
            <p:cNvSpPr/>
            <p:nvPr/>
          </p:nvSpPr>
          <p:spPr>
            <a:xfrm>
              <a:off x="0" y="584200"/>
              <a:ext cx="2968890" cy="0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199" name="递归过程"/>
            <p:cNvSpPr txBox="1"/>
            <p:nvPr/>
          </p:nvSpPr>
          <p:spPr>
            <a:xfrm>
              <a:off x="3969295" y="-1"/>
              <a:ext cx="5389762" cy="1168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lnSpc>
                  <a:spcPct val="150000"/>
                </a:lnSpc>
                <a:defRPr sz="6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递归过程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2000">
        <p:dissolve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2" dur="1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00" grpId="2"/>
      <p:bldP build="whole" bldLvl="1" animBg="1" rev="0" advAuto="0" spid="197" grpId="1"/>
    </p:bldLst>
  </p:timing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