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gif"/><Relationship Id="rId7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gif"/><Relationship Id="rId5" Type="http://schemas.openxmlformats.org/officeDocument/2006/relationships/image" Target="../media/image1.png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jpeg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jpeg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.tif"/></Relationships>

</file>

<file path=ppt/slides/_rels/slide1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.tif"/></Relationships>

</file>

<file path=ppt/slides/_rels/slide1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.tif"/></Relationships>

</file>

<file path=ppt/slides/_rels/slide1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.tif"/></Relationships>

</file>

<file path=ppt/slides/_rels/slide1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5.png"/><Relationship Id="rId6" Type="http://schemas.openxmlformats.org/officeDocument/2006/relationships/image" Target="../media/image3.tif"/><Relationship Id="rId7" Type="http://schemas.openxmlformats.org/officeDocument/2006/relationships/image" Target="../media/image4.png"/><Relationship Id="rId8" Type="http://schemas.openxmlformats.org/officeDocument/2006/relationships/image" Target="../media/image3.jpeg"/><Relationship Id="rId9" Type="http://schemas.openxmlformats.org/officeDocument/2006/relationships/image" Target="../media/image3.png"/></Relationships>

</file>

<file path=ppt/slides/_rels/slide1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Relationship Id="rId5" Type="http://schemas.openxmlformats.org/officeDocument/2006/relationships/image" Target="../media/image1.jpeg"/><Relationship Id="rId6" Type="http://schemas.openxmlformats.org/officeDocument/2006/relationships/image" Target="../media/image4.png"/><Relationship Id="rId7" Type="http://schemas.openxmlformats.org/officeDocument/2006/relationships/image" Target="../media/image1.gif"/><Relationship Id="rId8" Type="http://schemas.openxmlformats.org/officeDocument/2006/relationships/image" Target="../media/image2.jpeg"/><Relationship Id="rId9" Type="http://schemas.openxmlformats.org/officeDocument/2006/relationships/image" Target="../media/image3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儿转算法面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162" name="Triangle"/>
          <p:cNvSpPr/>
          <p:nvPr/>
        </p:nvSpPr>
        <p:spPr>
          <a:xfrm>
            <a:off x="11396836" y="60758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3" name="{  [  (  )  ]  }"/>
          <p:cNvSpPr txBox="1"/>
          <p:nvPr/>
        </p:nvSpPr>
        <p:spPr>
          <a:xfrm>
            <a:off x="8825737" y="4796285"/>
            <a:ext cx="67325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{  [  (  )  ]  }</a:t>
            </a:r>
          </a:p>
        </p:txBody>
      </p:sp>
      <p:sp>
        <p:nvSpPr>
          <p:cNvPr id="164" name="Stack"/>
          <p:cNvSpPr txBox="1"/>
          <p:nvPr/>
        </p:nvSpPr>
        <p:spPr>
          <a:xfrm>
            <a:off x="2932937" y="9368285"/>
            <a:ext cx="323705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65" name="Rectangle"/>
          <p:cNvSpPr/>
          <p:nvPr/>
        </p:nvSpPr>
        <p:spPr>
          <a:xfrm>
            <a:off x="6523072" y="9035636"/>
            <a:ext cx="13941951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6" name="{"/>
          <p:cNvSpPr/>
          <p:nvPr/>
        </p:nvSpPr>
        <p:spPr>
          <a:xfrm>
            <a:off x="6578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67" name="["/>
          <p:cNvSpPr/>
          <p:nvPr/>
        </p:nvSpPr>
        <p:spPr>
          <a:xfrm>
            <a:off x="8229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[</a:t>
            </a:r>
          </a:p>
        </p:txBody>
      </p:sp>
      <p:sp>
        <p:nvSpPr>
          <p:cNvPr id="168" name="("/>
          <p:cNvSpPr/>
          <p:nvPr/>
        </p:nvSpPr>
        <p:spPr>
          <a:xfrm>
            <a:off x="9880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实践：修改非递归完成中序遍历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实践：修改非递归完成中序遍历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实践：修改非递归完成后序遍历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实践：修改非递归完成后序遍历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教科书上的经典非递归方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教科书上的经典非递归方法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341. Flatten Nested List Iterato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341. Flatten Nested List Iterator</a:t>
            </a:r>
          </a:p>
        </p:txBody>
      </p:sp>
      <p:sp>
        <p:nvSpPr>
          <p:cNvPr id="1124" name="给出一个嵌套的整型列表。列表中的项或者为一个整数，或者是另一个列表。设计一个迭代器，遍历这个整型列表中的所有整数。…"/>
          <p:cNvSpPr txBox="1"/>
          <p:nvPr/>
        </p:nvSpPr>
        <p:spPr>
          <a:xfrm>
            <a:off x="1344067" y="6427410"/>
            <a:ext cx="22293561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给出一个嵌套的整型列表。列表中的项或者为一个整数，或者是另一个列表。设计一个迭代器，遍历这个整型列表中的所有整数。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 [1 , 1] , 2 , [1 , 1] 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[ 1 , [ 4 , [6] ] ]</a:t>
            </a:r>
          </a:p>
        </p:txBody>
      </p:sp>
      <p:pic>
        <p:nvPicPr>
          <p:cNvPr id="112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359" y="3806159"/>
            <a:ext cx="4346362" cy="1633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6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4688" y="3318905"/>
            <a:ext cx="4760002" cy="2607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7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22200" y="3054333"/>
            <a:ext cx="5709217" cy="3136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4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341. Flatten Nested List Iterato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341. Flatten Nested List Iterator</a:t>
            </a:r>
          </a:p>
        </p:txBody>
      </p:sp>
      <p:sp>
        <p:nvSpPr>
          <p:cNvPr id="1130" name="class NestedInteger {     public:     bool isInteger() const;     int getInteger() const;     const vector&lt;NestedInteger&gt; &amp;getList() const; };  class NestedIterator { public:     NestedIterator(vector&lt;NestedInteger&gt; &amp;nestedList) { }      int next() { }      bool hasNext() { } };"/>
          <p:cNvSpPr txBox="1"/>
          <p:nvPr/>
        </p:nvSpPr>
        <p:spPr>
          <a:xfrm>
            <a:off x="2931002" y="3835399"/>
            <a:ext cx="18521996" cy="944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class </a:t>
            </a:r>
            <a:r>
              <a:t>NestedInteger {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public</a:t>
            </a:r>
            <a:r>
              <a:t>: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bool </a:t>
            </a:r>
            <a:r>
              <a:t>isInteger() </a:t>
            </a:r>
            <a:r>
              <a:rPr b="1">
                <a:solidFill>
                  <a:srgbClr val="011993"/>
                </a:solidFill>
              </a:rPr>
              <a:t>const</a:t>
            </a:r>
            <a:r>
              <a:t>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getInteger() </a:t>
            </a:r>
            <a:r>
              <a:rPr b="1">
                <a:solidFill>
                  <a:srgbClr val="011993"/>
                </a:solidFill>
              </a:rPr>
              <a:t>const</a:t>
            </a:r>
            <a:r>
              <a:t>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const </a:t>
            </a:r>
            <a:r>
              <a:t>vector&lt;NestedInteger&gt; &amp;getList() </a:t>
            </a:r>
            <a:r>
              <a:rPr b="1">
                <a:solidFill>
                  <a:srgbClr val="011993"/>
                </a:solidFill>
              </a:rPr>
              <a:t>const</a:t>
            </a:r>
            <a:r>
              <a:t>;</a:t>
            </a:r>
            <a:br/>
            <a:r>
              <a:t>};</a:t>
            </a:r>
            <a:br/>
            <a:br/>
            <a:r>
              <a:rPr b="1">
                <a:solidFill>
                  <a:srgbClr val="011993"/>
                </a:solidFill>
              </a:rPr>
              <a:t>class </a:t>
            </a:r>
            <a:r>
              <a:t>NestedIterator {</a:t>
            </a:r>
            <a:br/>
            <a:r>
              <a:rPr b="1">
                <a:solidFill>
                  <a:srgbClr val="011993"/>
                </a:solidFill>
              </a:rPr>
              <a:t>public</a:t>
            </a:r>
            <a:r>
              <a:t>:</a:t>
            </a:r>
            <a:br/>
            <a:r>
              <a:t>    NestedIterator(vector&lt;NestedInteger&gt; &amp;nestedList) { }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next() { }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bool </a:t>
            </a:r>
            <a:r>
              <a:t>hasNext() { }</a:t>
            </a:r>
            <a:br/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341. Flatten Nested List Iterato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341. Flatten Nested List Iterator</a:t>
            </a:r>
          </a:p>
        </p:txBody>
      </p:sp>
      <p:sp>
        <p:nvSpPr>
          <p:cNvPr id="1133" name="class NestedIterator { public:     NestedIterator(vector&lt;NestedInteger&gt; &amp;nestedList) {}      int next() {}      bool hasNext() {} };"/>
          <p:cNvSpPr txBox="1"/>
          <p:nvPr/>
        </p:nvSpPr>
        <p:spPr>
          <a:xfrm>
            <a:off x="3134202" y="4191000"/>
            <a:ext cx="17586264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class </a:t>
            </a:r>
            <a:r>
              <a:t>NestedIterator {</a:t>
            </a:r>
            <a:br/>
            <a:r>
              <a:rPr b="1">
                <a:solidFill>
                  <a:srgbClr val="011993"/>
                </a:solidFill>
              </a:rPr>
              <a:t>public</a:t>
            </a:r>
            <a:r>
              <a:t>:</a:t>
            </a:r>
            <a:br/>
            <a:r>
              <a:t>    NestedIterator(vector&lt;NestedInteger&gt; &amp;nestedList) {}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next() {}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bool </a:t>
            </a:r>
            <a:r>
              <a:t>hasNext() {}</a:t>
            </a:r>
            <a:br/>
            <a:r>
              <a:t>};</a:t>
            </a:r>
          </a:p>
        </p:txBody>
      </p:sp>
      <p:sp>
        <p:nvSpPr>
          <p:cNvPr id="1134" name="对于 [ [1 , 1] , 2 , [1 , 1] ] ，在hasNext()为true的情况下…"/>
          <p:cNvSpPr txBox="1"/>
          <p:nvPr/>
        </p:nvSpPr>
        <p:spPr>
          <a:xfrm>
            <a:off x="2903785" y="10071099"/>
            <a:ext cx="1857643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对于 [ [1 , 1] , 2 , [1 , 1] ] ，在hasNext()为true的情况下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不断调用next()，依次获得 1 1 2 1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341. Flatten Nested List Iterato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341. Flatten Nested List Iterator</a:t>
            </a:r>
          </a:p>
        </p:txBody>
      </p:sp>
      <p:sp>
        <p:nvSpPr>
          <p:cNvPr id="1137" name="class NestedIterator { public:     NestedIterator(vector&lt;NestedInteger&gt; &amp;nestedList) {}      int next() {}      bool hasNext() {} };"/>
          <p:cNvSpPr txBox="1"/>
          <p:nvPr/>
        </p:nvSpPr>
        <p:spPr>
          <a:xfrm>
            <a:off x="3134202" y="4191000"/>
            <a:ext cx="17586264" cy="47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class </a:t>
            </a:r>
            <a:r>
              <a:t>NestedIterator {</a:t>
            </a:r>
            <a:br/>
            <a:r>
              <a:rPr b="1">
                <a:solidFill>
                  <a:srgbClr val="011993"/>
                </a:solidFill>
              </a:rPr>
              <a:t>public</a:t>
            </a:r>
            <a:r>
              <a:t>:</a:t>
            </a:r>
            <a:br/>
            <a:r>
              <a:t>    NestedIterator(vector&lt;NestedInteger&gt; &amp;nestedList) {}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next() {}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bool </a:t>
            </a:r>
            <a:r>
              <a:t>hasNext() {}</a:t>
            </a:r>
            <a:br/>
            <a:r>
              <a:t>};</a:t>
            </a:r>
          </a:p>
        </p:txBody>
      </p:sp>
      <p:sp>
        <p:nvSpPr>
          <p:cNvPr id="1138" name="对于 [ 1 , [ 4 , [6] ] ] ，在hasNext()为true的情况下…"/>
          <p:cNvSpPr txBox="1"/>
          <p:nvPr/>
        </p:nvSpPr>
        <p:spPr>
          <a:xfrm>
            <a:off x="3750989" y="10274299"/>
            <a:ext cx="1688202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对于 [ 1 , [ 4 , [6] ] ] ，在hasNext()为true的情况下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不断调用next()，依次获得 1 4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队列 Queue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队列 Queue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队列 Queu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队列 Queue</a:t>
            </a:r>
          </a:p>
        </p:txBody>
      </p:sp>
      <p:sp>
        <p:nvSpPr>
          <p:cNvPr id="1143" name="队列的基本应用 - 广度优先遍历…"/>
          <p:cNvSpPr txBox="1"/>
          <p:nvPr/>
        </p:nvSpPr>
        <p:spPr>
          <a:xfrm>
            <a:off x="6286946" y="5689599"/>
            <a:ext cx="1181010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队列的基本应用 - 广度优先遍历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树 ； 层序遍历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图 ； 无权图的最短路径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3" grpId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102. Binary Tree Level 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2597" defTabSz="767715">
              <a:defRPr sz="93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102. Binary Tree Level Order Traversal</a:t>
            </a:r>
          </a:p>
        </p:txBody>
      </p:sp>
      <p:sp>
        <p:nvSpPr>
          <p:cNvPr id="1146" name="对一个二叉树进行层序遍历"/>
          <p:cNvSpPr txBox="1"/>
          <p:nvPr/>
        </p:nvSpPr>
        <p:spPr>
          <a:xfrm>
            <a:off x="2339081" y="9538909"/>
            <a:ext cx="2070993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对一个二叉树进行层序遍历</a:t>
            </a:r>
          </a:p>
        </p:txBody>
      </p:sp>
      <p:pic>
        <p:nvPicPr>
          <p:cNvPr id="114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559" y="3517301"/>
            <a:ext cx="4401567" cy="165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8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61832" y="3346503"/>
            <a:ext cx="5537658" cy="2028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70134" y="3753600"/>
            <a:ext cx="5574507" cy="1181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0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33493" y="6088303"/>
            <a:ext cx="5807297" cy="1407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1" name="pasted-image.gif" descr="pasted-image.g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76968" y="6406573"/>
            <a:ext cx="6234158" cy="1299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2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541081" y="5956300"/>
            <a:ext cx="1803401" cy="180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171" name="Triangle"/>
          <p:cNvSpPr/>
          <p:nvPr/>
        </p:nvSpPr>
        <p:spPr>
          <a:xfrm>
            <a:off x="12463636" y="60758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2" name="{  [  (  )  ]  }"/>
          <p:cNvSpPr txBox="1"/>
          <p:nvPr/>
        </p:nvSpPr>
        <p:spPr>
          <a:xfrm>
            <a:off x="8825737" y="4796285"/>
            <a:ext cx="67325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{  [  (  )  ]  }</a:t>
            </a:r>
          </a:p>
        </p:txBody>
      </p:sp>
      <p:sp>
        <p:nvSpPr>
          <p:cNvPr id="173" name="Stack"/>
          <p:cNvSpPr txBox="1"/>
          <p:nvPr/>
        </p:nvSpPr>
        <p:spPr>
          <a:xfrm>
            <a:off x="2932937" y="9368285"/>
            <a:ext cx="323705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74" name="Rectangle"/>
          <p:cNvSpPr/>
          <p:nvPr/>
        </p:nvSpPr>
        <p:spPr>
          <a:xfrm>
            <a:off x="6523072" y="9035636"/>
            <a:ext cx="13941951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5" name="{"/>
          <p:cNvSpPr/>
          <p:nvPr/>
        </p:nvSpPr>
        <p:spPr>
          <a:xfrm>
            <a:off x="6578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76" name="["/>
          <p:cNvSpPr/>
          <p:nvPr/>
        </p:nvSpPr>
        <p:spPr>
          <a:xfrm>
            <a:off x="8229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[</a:t>
            </a:r>
          </a:p>
        </p:txBody>
      </p:sp>
      <p:sp>
        <p:nvSpPr>
          <p:cNvPr id="177" name="("/>
          <p:cNvSpPr/>
          <p:nvPr/>
        </p:nvSpPr>
        <p:spPr>
          <a:xfrm>
            <a:off x="9880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102. Binary Tree Level 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2597" defTabSz="767715">
              <a:defRPr sz="93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102. Binary Tree Level Order Traversal</a:t>
            </a:r>
          </a:p>
        </p:txBody>
      </p:sp>
      <p:sp>
        <p:nvSpPr>
          <p:cNvPr id="1155" name="对一个二叉树进行层序遍历"/>
          <p:cNvSpPr txBox="1"/>
          <p:nvPr/>
        </p:nvSpPr>
        <p:spPr>
          <a:xfrm>
            <a:off x="2288281" y="4281109"/>
            <a:ext cx="2070993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对一个二叉树进行层序遍历</a:t>
            </a:r>
          </a:p>
        </p:txBody>
      </p:sp>
      <p:sp>
        <p:nvSpPr>
          <p:cNvPr id="1156" name="3…"/>
          <p:cNvSpPr txBox="1"/>
          <p:nvPr/>
        </p:nvSpPr>
        <p:spPr>
          <a:xfrm>
            <a:off x="5694114" y="6273800"/>
            <a:ext cx="4004172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3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/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9   20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/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15    7</a:t>
            </a:r>
          </a:p>
        </p:txBody>
      </p:sp>
      <p:sp>
        <p:nvSpPr>
          <p:cNvPr id="1157" name="Arrow"/>
          <p:cNvSpPr/>
          <p:nvPr/>
        </p:nvSpPr>
        <p:spPr>
          <a:xfrm>
            <a:off x="11557000" y="8890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158" name="[…"/>
          <p:cNvSpPr txBox="1"/>
          <p:nvPr/>
        </p:nvSpPr>
        <p:spPr>
          <a:xfrm>
            <a:off x="14685714" y="6273800"/>
            <a:ext cx="4004172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[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[3],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[9,20],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[15,7]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7" grpId="2"/>
      <p:bldP build="whole" bldLvl="1" animBg="1" rev="0" advAuto="0" spid="1158" grpId="3"/>
      <p:bldP build="whole" bldLvl="1" animBg="1" rev="0" advAuto="0" spid="1156" grpId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实践：实现102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实践：实现102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107. Binary Tree Level Order Traversal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8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107. Binary Tree Level Order Traversal II</a:t>
            </a:r>
          </a:p>
        </p:txBody>
      </p:sp>
      <p:sp>
        <p:nvSpPr>
          <p:cNvPr id="1163" name="对一个二叉树进行层序遍历，返回从底层到上层每层的节点。"/>
          <p:cNvSpPr txBox="1"/>
          <p:nvPr/>
        </p:nvSpPr>
        <p:spPr>
          <a:xfrm>
            <a:off x="2135881" y="4038599"/>
            <a:ext cx="2070993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对一个二叉树进行层序遍历，返回从底层到上层每层的节点。</a:t>
            </a:r>
          </a:p>
        </p:txBody>
      </p:sp>
      <p:grpSp>
        <p:nvGrpSpPr>
          <p:cNvPr id="1167" name="Group"/>
          <p:cNvGrpSpPr/>
          <p:nvPr/>
        </p:nvGrpSpPr>
        <p:grpSpPr>
          <a:xfrm>
            <a:off x="5694114" y="6273800"/>
            <a:ext cx="12995772" cy="6502401"/>
            <a:chOff x="0" y="0"/>
            <a:chExt cx="12995771" cy="6502400"/>
          </a:xfrm>
        </p:grpSpPr>
        <p:sp>
          <p:nvSpPr>
            <p:cNvPr id="1164" name="3…"/>
            <p:cNvSpPr txBox="1"/>
            <p:nvPr/>
          </p:nvSpPr>
          <p:spPr>
            <a:xfrm>
              <a:off x="0" y="0"/>
              <a:ext cx="4004172" cy="650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3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/  \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9   20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 /   \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15    7</a:t>
              </a:r>
            </a:p>
          </p:txBody>
        </p:sp>
        <p:sp>
          <p:nvSpPr>
            <p:cNvPr id="1165" name="Arrow"/>
            <p:cNvSpPr/>
            <p:nvPr/>
          </p:nvSpPr>
          <p:spPr>
            <a:xfrm>
              <a:off x="5862885" y="2616200"/>
              <a:ext cx="1270001" cy="1270000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6" name="[…"/>
            <p:cNvSpPr txBox="1"/>
            <p:nvPr/>
          </p:nvSpPr>
          <p:spPr>
            <a:xfrm>
              <a:off x="8991600" y="0"/>
              <a:ext cx="4004172" cy="650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[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[15,7],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[9,20],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[3]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7" grpId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103. Binary Tree Zigzag Level 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78307" defTabSz="643889">
              <a:defRPr sz="78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103. Binary Tree Zigzag Level Order Traversal</a:t>
            </a:r>
          </a:p>
        </p:txBody>
      </p:sp>
      <p:sp>
        <p:nvSpPr>
          <p:cNvPr id="1170" name="对一个二叉树进行层序遍历，按照“之”字形的顺序返回所有节点"/>
          <p:cNvSpPr txBox="1"/>
          <p:nvPr/>
        </p:nvSpPr>
        <p:spPr>
          <a:xfrm>
            <a:off x="2059681" y="5599117"/>
            <a:ext cx="214719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对一个二叉树进行层序遍历，按照“之”字形的顺序返回所有节点</a:t>
            </a:r>
          </a:p>
        </p:txBody>
      </p:sp>
      <p:pic>
        <p:nvPicPr>
          <p:cNvPr id="117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95734" y="3648793"/>
            <a:ext cx="5574507" cy="1181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2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5093" y="3535593"/>
            <a:ext cx="5807297" cy="1407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3" name="pasted-image.gif" descr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78568" y="3853863"/>
            <a:ext cx="6234158" cy="12991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77" name="Group"/>
          <p:cNvGrpSpPr/>
          <p:nvPr/>
        </p:nvGrpSpPr>
        <p:grpSpPr>
          <a:xfrm>
            <a:off x="6024314" y="7213600"/>
            <a:ext cx="12995772" cy="6502401"/>
            <a:chOff x="0" y="0"/>
            <a:chExt cx="12995771" cy="6502400"/>
          </a:xfrm>
        </p:grpSpPr>
        <p:sp>
          <p:nvSpPr>
            <p:cNvPr id="1174" name="3…"/>
            <p:cNvSpPr txBox="1"/>
            <p:nvPr/>
          </p:nvSpPr>
          <p:spPr>
            <a:xfrm>
              <a:off x="0" y="0"/>
              <a:ext cx="4004172" cy="650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3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/  \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9   20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   /   \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15    7</a:t>
              </a:r>
            </a:p>
          </p:txBody>
        </p:sp>
        <p:sp>
          <p:nvSpPr>
            <p:cNvPr id="1175" name="Arrow"/>
            <p:cNvSpPr/>
            <p:nvPr/>
          </p:nvSpPr>
          <p:spPr>
            <a:xfrm>
              <a:off x="5862885" y="2616200"/>
              <a:ext cx="1270001" cy="1270000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6" name="[…"/>
            <p:cNvSpPr txBox="1"/>
            <p:nvPr/>
          </p:nvSpPr>
          <p:spPr>
            <a:xfrm>
              <a:off x="8991600" y="0"/>
              <a:ext cx="4004172" cy="650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[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[3],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[20,9],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[15,7]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0" grpId="1"/>
      <p:bldP build="whole" bldLvl="1" animBg="1" rev="0" advAuto="0" spid="1177" grpId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199. Binary Tree Right Side View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199. Binary Tree Right Side View</a:t>
            </a:r>
          </a:p>
        </p:txBody>
      </p:sp>
      <p:sp>
        <p:nvSpPr>
          <p:cNvPr id="1180" name="想象你站在一棵二叉树的右侧，返回所有你能看见的节点。"/>
          <p:cNvSpPr txBox="1"/>
          <p:nvPr/>
        </p:nvSpPr>
        <p:spPr>
          <a:xfrm>
            <a:off x="2059681" y="5599117"/>
            <a:ext cx="214719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想象你站在一棵二叉树的右侧，返回所有你能看见的节点。</a:t>
            </a:r>
          </a:p>
        </p:txBody>
      </p:sp>
      <p:grpSp>
        <p:nvGrpSpPr>
          <p:cNvPr id="1184" name="Group"/>
          <p:cNvGrpSpPr/>
          <p:nvPr/>
        </p:nvGrpSpPr>
        <p:grpSpPr>
          <a:xfrm>
            <a:off x="5694114" y="7112000"/>
            <a:ext cx="12995772" cy="6502401"/>
            <a:chOff x="0" y="0"/>
            <a:chExt cx="12995771" cy="6502400"/>
          </a:xfrm>
        </p:grpSpPr>
        <p:sp>
          <p:nvSpPr>
            <p:cNvPr id="1181" name="1              &lt;---…"/>
            <p:cNvSpPr txBox="1"/>
            <p:nvPr/>
          </p:nvSpPr>
          <p:spPr>
            <a:xfrm>
              <a:off x="0" y="0"/>
              <a:ext cx="6344742" cy="650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1              &lt;---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/   \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2     3           &lt;---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\     \</a:t>
              </a:r>
            </a:p>
            <a:p>
              <a: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    5     4       &lt;---</a:t>
              </a:r>
            </a:p>
          </p:txBody>
        </p:sp>
        <p:sp>
          <p:nvSpPr>
            <p:cNvPr id="1182" name="Arrow"/>
            <p:cNvSpPr/>
            <p:nvPr/>
          </p:nvSpPr>
          <p:spPr>
            <a:xfrm>
              <a:off x="6751885" y="2616200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3" name="[1,3,4]"/>
            <p:cNvSpPr txBox="1"/>
            <p:nvPr/>
          </p:nvSpPr>
          <p:spPr>
            <a:xfrm>
              <a:off x="8991600" y="2743199"/>
              <a:ext cx="4004172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[1,3,4]</a:t>
              </a:r>
            </a:p>
          </p:txBody>
        </p:sp>
      </p:grpSp>
      <p:pic>
        <p:nvPicPr>
          <p:cNvPr id="1185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232" y="3397303"/>
            <a:ext cx="5537658" cy="2028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4" grpId="2"/>
      <p:bldP build="whole" bldLvl="1" animBg="1" rev="0" advAuto="0" spid="1180" grpId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BFS和图的最短路径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BFS和图的最短路径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1190" name="给出一个正整数n，寻找最少的完全平方数，使他们的和为n。…"/>
          <p:cNvSpPr txBox="1"/>
          <p:nvPr/>
        </p:nvSpPr>
        <p:spPr>
          <a:xfrm>
            <a:off x="2008881" y="5827717"/>
            <a:ext cx="21471932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给出一个正整数n，寻找最少的完全平方数，使他们的和为n。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完全平方数：1, 4, 9, 16…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12 = 4 + 4 + 4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13 = 4 + 9</a:t>
            </a:r>
          </a:p>
        </p:txBody>
      </p:sp>
      <p:pic>
        <p:nvPicPr>
          <p:cNvPr id="1191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488" y="3002997"/>
            <a:ext cx="4782686" cy="2620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0" grpId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1194" name="给出一个正整数n，寻找最少的完全平方数，使他们的和为n。…"/>
          <p:cNvSpPr txBox="1"/>
          <p:nvPr/>
        </p:nvSpPr>
        <p:spPr>
          <a:xfrm>
            <a:off x="2008881" y="6437317"/>
            <a:ext cx="21471932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给出一个正整数n，寻找最少的完全平方数，使他们的和为n。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没有解怎么办？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是否可能没有解？</a:t>
            </a:r>
          </a:p>
        </p:txBody>
      </p:sp>
      <p:pic>
        <p:nvPicPr>
          <p:cNvPr id="1195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488" y="3002997"/>
            <a:ext cx="4782686" cy="2620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4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1198" name="直觉解法？贪心？…"/>
          <p:cNvSpPr txBox="1"/>
          <p:nvPr/>
        </p:nvSpPr>
        <p:spPr>
          <a:xfrm>
            <a:off x="8331844" y="5880099"/>
            <a:ext cx="7720312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直觉解法？贪心？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12 = 9 + 1 + 1 + 1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12 = 4 + 4 + 4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8" grpId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1201" name="对问题建模：…"/>
          <p:cNvSpPr txBox="1"/>
          <p:nvPr/>
        </p:nvSpPr>
        <p:spPr>
          <a:xfrm>
            <a:off x="2104180" y="3721100"/>
            <a:ext cx="20175639" cy="91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对问题建模：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整个问题转化为一个图论问题。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从n到0，每个数字表示一个节点；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如果两个数字x到y相差一个完全平方数，则连接一条边。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我们得到了一个无权图。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原问题转化成，求这个无权图中从n到0的最短路径。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180" name="Triangle"/>
          <p:cNvSpPr/>
          <p:nvPr/>
        </p:nvSpPr>
        <p:spPr>
          <a:xfrm>
            <a:off x="13606636" y="60758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1" name="{  [  (  )  ]  }"/>
          <p:cNvSpPr txBox="1"/>
          <p:nvPr/>
        </p:nvSpPr>
        <p:spPr>
          <a:xfrm>
            <a:off x="8825737" y="4796285"/>
            <a:ext cx="67325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{  [  (  )  ]  }</a:t>
            </a:r>
          </a:p>
        </p:txBody>
      </p:sp>
      <p:sp>
        <p:nvSpPr>
          <p:cNvPr id="182" name="Stack"/>
          <p:cNvSpPr txBox="1"/>
          <p:nvPr/>
        </p:nvSpPr>
        <p:spPr>
          <a:xfrm>
            <a:off x="2932937" y="9368285"/>
            <a:ext cx="323705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83" name="Rectangle"/>
          <p:cNvSpPr/>
          <p:nvPr/>
        </p:nvSpPr>
        <p:spPr>
          <a:xfrm>
            <a:off x="6523072" y="9035636"/>
            <a:ext cx="13941951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4" name="{"/>
          <p:cNvSpPr/>
          <p:nvPr/>
        </p:nvSpPr>
        <p:spPr>
          <a:xfrm>
            <a:off x="6578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85" name="["/>
          <p:cNvSpPr/>
          <p:nvPr/>
        </p:nvSpPr>
        <p:spPr>
          <a:xfrm>
            <a:off x="8229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[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Line"/>
          <p:cNvSpPr/>
          <p:nvPr/>
        </p:nvSpPr>
        <p:spPr>
          <a:xfrm flipV="1">
            <a:off x="14259519" y="5130799"/>
            <a:ext cx="6302812" cy="5061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4" name="Line"/>
          <p:cNvSpPr/>
          <p:nvPr/>
        </p:nvSpPr>
        <p:spPr>
          <a:xfrm flipH="1">
            <a:off x="16821749" y="12845228"/>
            <a:ext cx="29427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5" name="Line"/>
          <p:cNvSpPr/>
          <p:nvPr/>
        </p:nvSpPr>
        <p:spPr>
          <a:xfrm flipH="1" flipV="1">
            <a:off x="4979424" y="12729408"/>
            <a:ext cx="11417195" cy="120565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6" name="Line"/>
          <p:cNvSpPr/>
          <p:nvPr/>
        </p:nvSpPr>
        <p:spPr>
          <a:xfrm>
            <a:off x="20611951" y="5104445"/>
            <a:ext cx="1" cy="67075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7" name="Line"/>
          <p:cNvSpPr/>
          <p:nvPr/>
        </p:nvSpPr>
        <p:spPr>
          <a:xfrm flipH="1">
            <a:off x="5828045" y="10487917"/>
            <a:ext cx="7650619" cy="19112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8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1209" name="4"/>
          <p:cNvSpPr/>
          <p:nvPr/>
        </p:nvSpPr>
        <p:spPr>
          <a:xfrm>
            <a:off x="19685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10" name="3"/>
          <p:cNvSpPr/>
          <p:nvPr/>
        </p:nvSpPr>
        <p:spPr>
          <a:xfrm>
            <a:off x="12598400" y="9601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11" name="2"/>
          <p:cNvSpPr/>
          <p:nvPr/>
        </p:nvSpPr>
        <p:spPr>
          <a:xfrm>
            <a:off x="4064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12" name="1"/>
          <p:cNvSpPr/>
          <p:nvPr/>
        </p:nvSpPr>
        <p:spPr>
          <a:xfrm>
            <a:off x="163322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13" name="0"/>
          <p:cNvSpPr/>
          <p:nvPr/>
        </p:nvSpPr>
        <p:spPr>
          <a:xfrm>
            <a:off x="19685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Line"/>
          <p:cNvSpPr/>
          <p:nvPr/>
        </p:nvSpPr>
        <p:spPr>
          <a:xfrm flipV="1">
            <a:off x="14259519" y="5130799"/>
            <a:ext cx="6302812" cy="5061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6" name="Line"/>
          <p:cNvSpPr/>
          <p:nvPr/>
        </p:nvSpPr>
        <p:spPr>
          <a:xfrm flipH="1">
            <a:off x="16821749" y="12845228"/>
            <a:ext cx="29427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7" name="Line"/>
          <p:cNvSpPr/>
          <p:nvPr/>
        </p:nvSpPr>
        <p:spPr>
          <a:xfrm flipH="1" flipV="1">
            <a:off x="4979424" y="12729408"/>
            <a:ext cx="11417195" cy="120565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8" name="Line"/>
          <p:cNvSpPr/>
          <p:nvPr/>
        </p:nvSpPr>
        <p:spPr>
          <a:xfrm>
            <a:off x="20611951" y="5104445"/>
            <a:ext cx="1" cy="67075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9" name="Line"/>
          <p:cNvSpPr/>
          <p:nvPr/>
        </p:nvSpPr>
        <p:spPr>
          <a:xfrm>
            <a:off x="12230186" y="4940371"/>
            <a:ext cx="4651091" cy="705694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20" name="Line"/>
          <p:cNvSpPr/>
          <p:nvPr/>
        </p:nvSpPr>
        <p:spPr>
          <a:xfrm flipH="1">
            <a:off x="5828045" y="10487917"/>
            <a:ext cx="7650619" cy="19112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21" name="Line"/>
          <p:cNvSpPr/>
          <p:nvPr/>
        </p:nvSpPr>
        <p:spPr>
          <a:xfrm flipH="1" flipV="1">
            <a:off x="12405494" y="4876800"/>
            <a:ext cx="727596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22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1223" name="5"/>
          <p:cNvSpPr/>
          <p:nvPr/>
        </p:nvSpPr>
        <p:spPr>
          <a:xfrm>
            <a:off x="11303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24" name="4"/>
          <p:cNvSpPr/>
          <p:nvPr/>
        </p:nvSpPr>
        <p:spPr>
          <a:xfrm>
            <a:off x="19685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25" name="3"/>
          <p:cNvSpPr/>
          <p:nvPr/>
        </p:nvSpPr>
        <p:spPr>
          <a:xfrm>
            <a:off x="12598400" y="9601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26" name="2"/>
          <p:cNvSpPr/>
          <p:nvPr/>
        </p:nvSpPr>
        <p:spPr>
          <a:xfrm>
            <a:off x="4064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27" name="1"/>
          <p:cNvSpPr/>
          <p:nvPr/>
        </p:nvSpPr>
        <p:spPr>
          <a:xfrm>
            <a:off x="163322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28" name="0"/>
          <p:cNvSpPr/>
          <p:nvPr/>
        </p:nvSpPr>
        <p:spPr>
          <a:xfrm>
            <a:off x="19685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Line"/>
          <p:cNvSpPr/>
          <p:nvPr/>
        </p:nvSpPr>
        <p:spPr>
          <a:xfrm flipV="1">
            <a:off x="14259519" y="5130799"/>
            <a:ext cx="6302812" cy="5061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1" name="Line"/>
          <p:cNvSpPr/>
          <p:nvPr/>
        </p:nvSpPr>
        <p:spPr>
          <a:xfrm flipH="1">
            <a:off x="16821749" y="12845228"/>
            <a:ext cx="29427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2" name="Line"/>
          <p:cNvSpPr/>
          <p:nvPr/>
        </p:nvSpPr>
        <p:spPr>
          <a:xfrm flipH="1" flipV="1">
            <a:off x="4979424" y="12729408"/>
            <a:ext cx="11417195" cy="120565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3" name="Line"/>
          <p:cNvSpPr/>
          <p:nvPr/>
        </p:nvSpPr>
        <p:spPr>
          <a:xfrm>
            <a:off x="20611951" y="5104445"/>
            <a:ext cx="1" cy="67075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4" name="Line"/>
          <p:cNvSpPr/>
          <p:nvPr/>
        </p:nvSpPr>
        <p:spPr>
          <a:xfrm>
            <a:off x="12230186" y="4940371"/>
            <a:ext cx="4651091" cy="705694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5" name="Line"/>
          <p:cNvSpPr/>
          <p:nvPr/>
        </p:nvSpPr>
        <p:spPr>
          <a:xfrm flipH="1">
            <a:off x="5828045" y="10487917"/>
            <a:ext cx="7650619" cy="19112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6" name="Line"/>
          <p:cNvSpPr/>
          <p:nvPr/>
        </p:nvSpPr>
        <p:spPr>
          <a:xfrm flipH="1" flipV="1">
            <a:off x="3808252" y="5105176"/>
            <a:ext cx="986271" cy="671157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7" name="Line"/>
          <p:cNvSpPr/>
          <p:nvPr/>
        </p:nvSpPr>
        <p:spPr>
          <a:xfrm flipH="1" flipV="1">
            <a:off x="12405494" y="4876800"/>
            <a:ext cx="727596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8" name="Line"/>
          <p:cNvSpPr/>
          <p:nvPr/>
        </p:nvSpPr>
        <p:spPr>
          <a:xfrm flipH="1" flipV="1">
            <a:off x="3415612" y="4902200"/>
            <a:ext cx="790133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9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1240" name="6"/>
          <p:cNvSpPr/>
          <p:nvPr/>
        </p:nvSpPr>
        <p:spPr>
          <a:xfrm>
            <a:off x="2921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41" name="5"/>
          <p:cNvSpPr/>
          <p:nvPr/>
        </p:nvSpPr>
        <p:spPr>
          <a:xfrm>
            <a:off x="11303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42" name="4"/>
          <p:cNvSpPr/>
          <p:nvPr/>
        </p:nvSpPr>
        <p:spPr>
          <a:xfrm>
            <a:off x="19685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43" name="3"/>
          <p:cNvSpPr/>
          <p:nvPr/>
        </p:nvSpPr>
        <p:spPr>
          <a:xfrm>
            <a:off x="12598400" y="9601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44" name="2"/>
          <p:cNvSpPr/>
          <p:nvPr/>
        </p:nvSpPr>
        <p:spPr>
          <a:xfrm>
            <a:off x="4064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45" name="1"/>
          <p:cNvSpPr/>
          <p:nvPr/>
        </p:nvSpPr>
        <p:spPr>
          <a:xfrm>
            <a:off x="163322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46" name="0"/>
          <p:cNvSpPr/>
          <p:nvPr/>
        </p:nvSpPr>
        <p:spPr>
          <a:xfrm>
            <a:off x="19685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Line"/>
          <p:cNvSpPr/>
          <p:nvPr/>
        </p:nvSpPr>
        <p:spPr>
          <a:xfrm flipV="1">
            <a:off x="14259519" y="5130799"/>
            <a:ext cx="6302812" cy="5061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49" name="Line"/>
          <p:cNvSpPr/>
          <p:nvPr/>
        </p:nvSpPr>
        <p:spPr>
          <a:xfrm flipH="1">
            <a:off x="16821749" y="12845228"/>
            <a:ext cx="29427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0" name="Line"/>
          <p:cNvSpPr/>
          <p:nvPr/>
        </p:nvSpPr>
        <p:spPr>
          <a:xfrm flipH="1" flipV="1">
            <a:off x="4979424" y="12729408"/>
            <a:ext cx="11417195" cy="120565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1" name="Line"/>
          <p:cNvSpPr/>
          <p:nvPr/>
        </p:nvSpPr>
        <p:spPr>
          <a:xfrm>
            <a:off x="20611951" y="5104445"/>
            <a:ext cx="1" cy="67075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2" name="Line"/>
          <p:cNvSpPr/>
          <p:nvPr/>
        </p:nvSpPr>
        <p:spPr>
          <a:xfrm>
            <a:off x="12230186" y="4940371"/>
            <a:ext cx="4651091" cy="705694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3" name="Line"/>
          <p:cNvSpPr/>
          <p:nvPr/>
        </p:nvSpPr>
        <p:spPr>
          <a:xfrm>
            <a:off x="6483169" y="8542606"/>
            <a:ext cx="6204105" cy="167591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4" name="Line"/>
          <p:cNvSpPr/>
          <p:nvPr/>
        </p:nvSpPr>
        <p:spPr>
          <a:xfrm flipH="1">
            <a:off x="5828045" y="10487917"/>
            <a:ext cx="7650619" cy="19112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5" name="Line"/>
          <p:cNvSpPr/>
          <p:nvPr/>
        </p:nvSpPr>
        <p:spPr>
          <a:xfrm flipH="1" flipV="1">
            <a:off x="3808252" y="5105176"/>
            <a:ext cx="986271" cy="671157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6" name="Line"/>
          <p:cNvSpPr/>
          <p:nvPr/>
        </p:nvSpPr>
        <p:spPr>
          <a:xfrm>
            <a:off x="4420191" y="5474339"/>
            <a:ext cx="2180970" cy="3364862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7" name="Line"/>
          <p:cNvSpPr/>
          <p:nvPr/>
        </p:nvSpPr>
        <p:spPr>
          <a:xfrm flipH="1" flipV="1">
            <a:off x="12405494" y="4876800"/>
            <a:ext cx="727596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8" name="Line"/>
          <p:cNvSpPr/>
          <p:nvPr/>
        </p:nvSpPr>
        <p:spPr>
          <a:xfrm flipH="1" flipV="1">
            <a:off x="3415612" y="4902200"/>
            <a:ext cx="790133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9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1260" name="6"/>
          <p:cNvSpPr/>
          <p:nvPr/>
        </p:nvSpPr>
        <p:spPr>
          <a:xfrm>
            <a:off x="2921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61" name="5"/>
          <p:cNvSpPr/>
          <p:nvPr/>
        </p:nvSpPr>
        <p:spPr>
          <a:xfrm>
            <a:off x="11303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62" name="4"/>
          <p:cNvSpPr/>
          <p:nvPr/>
        </p:nvSpPr>
        <p:spPr>
          <a:xfrm>
            <a:off x="19685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63" name="7"/>
          <p:cNvSpPr/>
          <p:nvPr/>
        </p:nvSpPr>
        <p:spPr>
          <a:xfrm>
            <a:off x="5511800" y="7569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264" name="3"/>
          <p:cNvSpPr/>
          <p:nvPr/>
        </p:nvSpPr>
        <p:spPr>
          <a:xfrm>
            <a:off x="12598400" y="9601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65" name="2"/>
          <p:cNvSpPr/>
          <p:nvPr/>
        </p:nvSpPr>
        <p:spPr>
          <a:xfrm>
            <a:off x="4064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66" name="1"/>
          <p:cNvSpPr/>
          <p:nvPr/>
        </p:nvSpPr>
        <p:spPr>
          <a:xfrm>
            <a:off x="163322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67" name="0"/>
          <p:cNvSpPr/>
          <p:nvPr/>
        </p:nvSpPr>
        <p:spPr>
          <a:xfrm>
            <a:off x="19685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Line"/>
          <p:cNvSpPr/>
          <p:nvPr/>
        </p:nvSpPr>
        <p:spPr>
          <a:xfrm flipV="1">
            <a:off x="14259519" y="5130799"/>
            <a:ext cx="6302812" cy="5061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0" name="Line"/>
          <p:cNvSpPr/>
          <p:nvPr/>
        </p:nvSpPr>
        <p:spPr>
          <a:xfrm flipH="1">
            <a:off x="16821749" y="12845228"/>
            <a:ext cx="29427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1" name="Line"/>
          <p:cNvSpPr/>
          <p:nvPr/>
        </p:nvSpPr>
        <p:spPr>
          <a:xfrm flipH="1" flipV="1">
            <a:off x="4979424" y="12729408"/>
            <a:ext cx="11417195" cy="120565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2" name="Line"/>
          <p:cNvSpPr/>
          <p:nvPr/>
        </p:nvSpPr>
        <p:spPr>
          <a:xfrm>
            <a:off x="20611951" y="5104445"/>
            <a:ext cx="1" cy="67075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3" name="Line"/>
          <p:cNvSpPr/>
          <p:nvPr/>
        </p:nvSpPr>
        <p:spPr>
          <a:xfrm>
            <a:off x="12230186" y="4940371"/>
            <a:ext cx="4651091" cy="705694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4" name="Line"/>
          <p:cNvSpPr/>
          <p:nvPr/>
        </p:nvSpPr>
        <p:spPr>
          <a:xfrm>
            <a:off x="6483169" y="8542606"/>
            <a:ext cx="6204105" cy="167591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5" name="Line"/>
          <p:cNvSpPr/>
          <p:nvPr/>
        </p:nvSpPr>
        <p:spPr>
          <a:xfrm flipH="1">
            <a:off x="5828045" y="10487917"/>
            <a:ext cx="7650619" cy="19112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6" name="Line"/>
          <p:cNvSpPr/>
          <p:nvPr/>
        </p:nvSpPr>
        <p:spPr>
          <a:xfrm flipH="1" flipV="1">
            <a:off x="3808252" y="5105176"/>
            <a:ext cx="986271" cy="671157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7" name="Line"/>
          <p:cNvSpPr/>
          <p:nvPr/>
        </p:nvSpPr>
        <p:spPr>
          <a:xfrm>
            <a:off x="4420191" y="5474339"/>
            <a:ext cx="2180970" cy="3364862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8" name="Line"/>
          <p:cNvSpPr/>
          <p:nvPr/>
        </p:nvSpPr>
        <p:spPr>
          <a:xfrm>
            <a:off x="7330505" y="8440326"/>
            <a:ext cx="2551214" cy="133914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9" name="Line"/>
          <p:cNvSpPr/>
          <p:nvPr/>
        </p:nvSpPr>
        <p:spPr>
          <a:xfrm flipH="1">
            <a:off x="10198514" y="5226922"/>
            <a:ext cx="9579334" cy="3273130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0" name="Line"/>
          <p:cNvSpPr/>
          <p:nvPr/>
        </p:nvSpPr>
        <p:spPr>
          <a:xfrm flipH="1" flipV="1">
            <a:off x="12405494" y="4876800"/>
            <a:ext cx="727596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1" name="Line"/>
          <p:cNvSpPr/>
          <p:nvPr/>
        </p:nvSpPr>
        <p:spPr>
          <a:xfrm flipH="1" flipV="1">
            <a:off x="3415612" y="4902200"/>
            <a:ext cx="790133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2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1283" name="6"/>
          <p:cNvSpPr/>
          <p:nvPr/>
        </p:nvSpPr>
        <p:spPr>
          <a:xfrm>
            <a:off x="2921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84" name="5"/>
          <p:cNvSpPr/>
          <p:nvPr/>
        </p:nvSpPr>
        <p:spPr>
          <a:xfrm>
            <a:off x="11303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85" name="4"/>
          <p:cNvSpPr/>
          <p:nvPr/>
        </p:nvSpPr>
        <p:spPr>
          <a:xfrm>
            <a:off x="19685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86" name="8"/>
          <p:cNvSpPr/>
          <p:nvPr/>
        </p:nvSpPr>
        <p:spPr>
          <a:xfrm>
            <a:off x="9321800" y="7569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87" name="7"/>
          <p:cNvSpPr/>
          <p:nvPr/>
        </p:nvSpPr>
        <p:spPr>
          <a:xfrm>
            <a:off x="5511800" y="7569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288" name="3"/>
          <p:cNvSpPr/>
          <p:nvPr/>
        </p:nvSpPr>
        <p:spPr>
          <a:xfrm>
            <a:off x="12598400" y="9601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89" name="2"/>
          <p:cNvSpPr/>
          <p:nvPr/>
        </p:nvSpPr>
        <p:spPr>
          <a:xfrm>
            <a:off x="4064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0" name="1"/>
          <p:cNvSpPr/>
          <p:nvPr/>
        </p:nvSpPr>
        <p:spPr>
          <a:xfrm>
            <a:off x="163322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91" name="0"/>
          <p:cNvSpPr/>
          <p:nvPr/>
        </p:nvSpPr>
        <p:spPr>
          <a:xfrm>
            <a:off x="19685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Line"/>
          <p:cNvSpPr/>
          <p:nvPr/>
        </p:nvSpPr>
        <p:spPr>
          <a:xfrm>
            <a:off x="10150969" y="6570070"/>
            <a:ext cx="9681209" cy="555108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4" name="Line"/>
          <p:cNvSpPr/>
          <p:nvPr/>
        </p:nvSpPr>
        <p:spPr>
          <a:xfrm flipV="1">
            <a:off x="10896599" y="5340349"/>
            <a:ext cx="599577" cy="59957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5" name="Line"/>
          <p:cNvSpPr/>
          <p:nvPr/>
        </p:nvSpPr>
        <p:spPr>
          <a:xfrm flipV="1">
            <a:off x="10210800" y="6063967"/>
            <a:ext cx="1" cy="158806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6" name="Line"/>
          <p:cNvSpPr/>
          <p:nvPr/>
        </p:nvSpPr>
        <p:spPr>
          <a:xfrm flipV="1">
            <a:off x="14259519" y="5130799"/>
            <a:ext cx="6302812" cy="5061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7" name="Line"/>
          <p:cNvSpPr/>
          <p:nvPr/>
        </p:nvSpPr>
        <p:spPr>
          <a:xfrm flipH="1">
            <a:off x="16821749" y="12845228"/>
            <a:ext cx="29427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8" name="Line"/>
          <p:cNvSpPr/>
          <p:nvPr/>
        </p:nvSpPr>
        <p:spPr>
          <a:xfrm flipH="1" flipV="1">
            <a:off x="4979424" y="12729408"/>
            <a:ext cx="11417195" cy="120565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9" name="Line"/>
          <p:cNvSpPr/>
          <p:nvPr/>
        </p:nvSpPr>
        <p:spPr>
          <a:xfrm>
            <a:off x="20611951" y="5104445"/>
            <a:ext cx="1" cy="67075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0" name="Line"/>
          <p:cNvSpPr/>
          <p:nvPr/>
        </p:nvSpPr>
        <p:spPr>
          <a:xfrm>
            <a:off x="12230186" y="4940371"/>
            <a:ext cx="4651091" cy="705694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1" name="Line"/>
          <p:cNvSpPr/>
          <p:nvPr/>
        </p:nvSpPr>
        <p:spPr>
          <a:xfrm>
            <a:off x="6483169" y="8542606"/>
            <a:ext cx="6204105" cy="167591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2" name="Line"/>
          <p:cNvSpPr/>
          <p:nvPr/>
        </p:nvSpPr>
        <p:spPr>
          <a:xfrm flipH="1">
            <a:off x="5828045" y="10487917"/>
            <a:ext cx="7650619" cy="19112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3" name="Line"/>
          <p:cNvSpPr/>
          <p:nvPr/>
        </p:nvSpPr>
        <p:spPr>
          <a:xfrm flipH="1" flipV="1">
            <a:off x="3808252" y="5105176"/>
            <a:ext cx="986271" cy="671157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4" name="Line"/>
          <p:cNvSpPr/>
          <p:nvPr/>
        </p:nvSpPr>
        <p:spPr>
          <a:xfrm>
            <a:off x="4420191" y="5474339"/>
            <a:ext cx="2180970" cy="3364862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5" name="Line"/>
          <p:cNvSpPr/>
          <p:nvPr/>
        </p:nvSpPr>
        <p:spPr>
          <a:xfrm>
            <a:off x="7330505" y="8440326"/>
            <a:ext cx="2551214" cy="133914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6" name="Line"/>
          <p:cNvSpPr/>
          <p:nvPr/>
        </p:nvSpPr>
        <p:spPr>
          <a:xfrm flipH="1">
            <a:off x="10198514" y="5226922"/>
            <a:ext cx="9579334" cy="3273130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7" name="Line"/>
          <p:cNvSpPr/>
          <p:nvPr/>
        </p:nvSpPr>
        <p:spPr>
          <a:xfrm flipH="1" flipV="1">
            <a:off x="12405494" y="4876800"/>
            <a:ext cx="727596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8" name="Line"/>
          <p:cNvSpPr/>
          <p:nvPr/>
        </p:nvSpPr>
        <p:spPr>
          <a:xfrm flipH="1" flipV="1">
            <a:off x="3415612" y="4902200"/>
            <a:ext cx="790133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9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1310" name="6"/>
          <p:cNvSpPr/>
          <p:nvPr/>
        </p:nvSpPr>
        <p:spPr>
          <a:xfrm>
            <a:off x="2921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11" name="5"/>
          <p:cNvSpPr/>
          <p:nvPr/>
        </p:nvSpPr>
        <p:spPr>
          <a:xfrm>
            <a:off x="11303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12" name="4"/>
          <p:cNvSpPr/>
          <p:nvPr/>
        </p:nvSpPr>
        <p:spPr>
          <a:xfrm>
            <a:off x="19685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3" name="8"/>
          <p:cNvSpPr/>
          <p:nvPr/>
        </p:nvSpPr>
        <p:spPr>
          <a:xfrm>
            <a:off x="9321800" y="7569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14" name="7"/>
          <p:cNvSpPr/>
          <p:nvPr/>
        </p:nvSpPr>
        <p:spPr>
          <a:xfrm>
            <a:off x="5511800" y="7569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15" name="3"/>
          <p:cNvSpPr/>
          <p:nvPr/>
        </p:nvSpPr>
        <p:spPr>
          <a:xfrm>
            <a:off x="12598400" y="9601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16" name="2"/>
          <p:cNvSpPr/>
          <p:nvPr/>
        </p:nvSpPr>
        <p:spPr>
          <a:xfrm>
            <a:off x="4064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17" name="1"/>
          <p:cNvSpPr/>
          <p:nvPr/>
        </p:nvSpPr>
        <p:spPr>
          <a:xfrm>
            <a:off x="163322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18" name="0"/>
          <p:cNvSpPr/>
          <p:nvPr/>
        </p:nvSpPr>
        <p:spPr>
          <a:xfrm>
            <a:off x="19685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19" name="9"/>
          <p:cNvSpPr/>
          <p:nvPr/>
        </p:nvSpPr>
        <p:spPr>
          <a:xfrm>
            <a:off x="9321800" y="534035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实践：解决279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实践：解决279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127. Word Ladd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127. Word Ladder</a:t>
            </a:r>
          </a:p>
        </p:txBody>
      </p:sp>
      <p:pic>
        <p:nvPicPr>
          <p:cNvPr id="132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71" y="3443227"/>
            <a:ext cx="3253684" cy="122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5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3245" y="3355219"/>
            <a:ext cx="4125231" cy="1511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6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2255" y="3473594"/>
            <a:ext cx="4792990" cy="1161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7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737981" y="3565635"/>
            <a:ext cx="5081116" cy="1090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8" name="pasted-image.jpeg" descr="pasted-image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941831" y="3473867"/>
            <a:ext cx="2856237" cy="1274005"/>
          </a:xfrm>
          <a:prstGeom prst="rect">
            <a:avLst/>
          </a:prstGeom>
          <a:ln w="12700">
            <a:miter lim="400000"/>
          </a:ln>
        </p:spPr>
      </p:pic>
      <p:sp>
        <p:nvSpPr>
          <p:cNvPr id="1329" name="给出两个单词 (beginWord 和 endWord), 以及一个单词列表, 寻找一条从 beginWord 到 endWord 的最短变换路径。每次变换只能修改单词的一个字母。"/>
          <p:cNvSpPr txBox="1"/>
          <p:nvPr/>
        </p:nvSpPr>
        <p:spPr>
          <a:xfrm>
            <a:off x="503980" y="5508801"/>
            <a:ext cx="2353687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给出两个单词 (beginWord 和 endWord), 以及一个单词列表, 寻找一条从 beginWord 到 endWord 的最短变换路径。每次变换只能修改单词的一个字母。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9" grpId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127. Word Ladd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127. Word Ladder</a:t>
            </a:r>
          </a:p>
        </p:txBody>
      </p:sp>
      <p:pic>
        <p:nvPicPr>
          <p:cNvPr id="133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71" y="3443227"/>
            <a:ext cx="3253684" cy="122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3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3245" y="3355219"/>
            <a:ext cx="4125231" cy="1511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2255" y="3473594"/>
            <a:ext cx="4792990" cy="1161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5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737981" y="3565635"/>
            <a:ext cx="5081116" cy="1090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6" name="pasted-image.jpeg" descr="pasted-image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941831" y="3473867"/>
            <a:ext cx="2856237" cy="1274005"/>
          </a:xfrm>
          <a:prstGeom prst="rect">
            <a:avLst/>
          </a:prstGeom>
          <a:ln w="12700">
            <a:miter lim="400000"/>
          </a:ln>
        </p:spPr>
      </p:pic>
      <p:sp>
        <p:nvSpPr>
          <p:cNvPr id="1337" name="- beginWord = “hit&quot; ， endWord = &quot;cog&quot;…"/>
          <p:cNvSpPr txBox="1"/>
          <p:nvPr/>
        </p:nvSpPr>
        <p:spPr>
          <a:xfrm>
            <a:off x="1748914" y="5508802"/>
            <a:ext cx="18939672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beginWord = “hit" ， endWord = "cog"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单词列表是 ["hot","dot","dog","lot","log","cog"]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我们可以找到的最短的变换路径为：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"hit" -&gt; "hot" -&gt; "dot" -&gt; "dog" -&gt; "cog",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结果为5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7" grpId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126. Word Ladder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126. Word Ladder II</a:t>
            </a:r>
          </a:p>
        </p:txBody>
      </p:sp>
      <p:pic>
        <p:nvPicPr>
          <p:cNvPr id="1340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445" y="3558419"/>
            <a:ext cx="4125231" cy="1511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1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0631" y="3677067"/>
            <a:ext cx="2856237" cy="1274005"/>
          </a:xfrm>
          <a:prstGeom prst="rect">
            <a:avLst/>
          </a:prstGeom>
          <a:ln w="12700">
            <a:miter lim="400000"/>
          </a:ln>
        </p:spPr>
      </p:pic>
      <p:sp>
        <p:nvSpPr>
          <p:cNvPr id="1342" name="给出两个单词 (beginWord 和 endWord), 以及一个单词列表, 寻找所有从 beginWord 到 endWord 的最短变换路径。每次变换只能修改单词的一个字母。"/>
          <p:cNvSpPr txBox="1"/>
          <p:nvPr/>
        </p:nvSpPr>
        <p:spPr>
          <a:xfrm>
            <a:off x="503980" y="5508801"/>
            <a:ext cx="2353687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给出两个单词 (beginWord 和 endWord), 以及一个单词列表, 寻找</a:t>
            </a:r>
            <a:r>
              <a:rPr>
                <a:solidFill>
                  <a:srgbClr val="BA3027"/>
                </a:solidFill>
              </a:rPr>
              <a:t>所有</a:t>
            </a:r>
            <a:r>
              <a:t>从 beginWord 到 endWord 的最短变换路径。每次变换只能修改单词的一个字母。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188" name="Triangle"/>
          <p:cNvSpPr/>
          <p:nvPr/>
        </p:nvSpPr>
        <p:spPr>
          <a:xfrm>
            <a:off x="14749636" y="60758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9" name="{  [  (  )  ]  }"/>
          <p:cNvSpPr txBox="1"/>
          <p:nvPr/>
        </p:nvSpPr>
        <p:spPr>
          <a:xfrm>
            <a:off x="8825737" y="4796285"/>
            <a:ext cx="67325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{  [  (  )  ]  }</a:t>
            </a:r>
          </a:p>
        </p:txBody>
      </p:sp>
      <p:sp>
        <p:nvSpPr>
          <p:cNvPr id="190" name="Stack"/>
          <p:cNvSpPr txBox="1"/>
          <p:nvPr/>
        </p:nvSpPr>
        <p:spPr>
          <a:xfrm>
            <a:off x="2932937" y="9368285"/>
            <a:ext cx="323705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91" name="Rectangle"/>
          <p:cNvSpPr/>
          <p:nvPr/>
        </p:nvSpPr>
        <p:spPr>
          <a:xfrm>
            <a:off x="6523072" y="9035636"/>
            <a:ext cx="13941951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2" name="{"/>
          <p:cNvSpPr/>
          <p:nvPr/>
        </p:nvSpPr>
        <p:spPr>
          <a:xfrm>
            <a:off x="6578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126. Word Ladder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126. Word Ladder II</a:t>
            </a:r>
          </a:p>
        </p:txBody>
      </p:sp>
      <p:sp>
        <p:nvSpPr>
          <p:cNvPr id="1345" name="- beginWord = “hit&quot; ， endWord = &quot;cog&quot;…"/>
          <p:cNvSpPr txBox="1"/>
          <p:nvPr/>
        </p:nvSpPr>
        <p:spPr>
          <a:xfrm>
            <a:off x="1748914" y="5013502"/>
            <a:ext cx="18939672" cy="83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beginWord = “hit" ， endWord = "cog"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单词列表是 ["hot","dot","dog","lot","log","cog"]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[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["hit","hot","dot","dog","cog"],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["hit","hot","lot","log","cog"]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]</a:t>
            </a:r>
          </a:p>
        </p:txBody>
      </p:sp>
      <p:pic>
        <p:nvPicPr>
          <p:cNvPr id="1346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445" y="3558419"/>
            <a:ext cx="4125231" cy="1511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7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0631" y="3677067"/>
            <a:ext cx="2856237" cy="1274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5" grpId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优先队列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优先队列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优先队列也是队列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优先队列也是队列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优先队列的底层实现：堆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优先队列的底层实现：堆</a:t>
            </a:r>
          </a:p>
        </p:txBody>
      </p:sp>
      <p:sp>
        <p:nvSpPr>
          <p:cNvPr id="1354" name="对于堆的底层实现，白板编程"/>
          <p:cNvSpPr txBox="1"/>
          <p:nvPr/>
        </p:nvSpPr>
        <p:spPr>
          <a:xfrm>
            <a:off x="6286946" y="7289799"/>
            <a:ext cx="1181010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对于堆的底层实现，白板编程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4" grpId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使用优先队列解决算法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使用优先队列解决算法问题</a:t>
            </a:r>
          </a:p>
        </p:txBody>
      </p:sp>
      <p:sp>
        <p:nvSpPr>
          <p:cNvPr id="1357" name="学习使用语言中的优先队列容器…"/>
          <p:cNvSpPr txBox="1"/>
          <p:nvPr/>
        </p:nvSpPr>
        <p:spPr>
          <a:xfrm>
            <a:off x="6286946" y="6489699"/>
            <a:ext cx="1181010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学习使用语言中的优先队列容器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C++语言：priority_queue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7" grpId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实践：使用C++中的优先队列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实践：使用C++中的优先队列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使用优先队列解决算法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使用优先队列解决算法问题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347. Top K Frequent Elemen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347. Top K Frequent Elements</a:t>
            </a:r>
          </a:p>
        </p:txBody>
      </p:sp>
      <p:sp>
        <p:nvSpPr>
          <p:cNvPr id="1364" name="给定一个非空数组，返回前k个出现频率最高的元素。…"/>
          <p:cNvSpPr txBox="1"/>
          <p:nvPr/>
        </p:nvSpPr>
        <p:spPr>
          <a:xfrm>
            <a:off x="1748914" y="5356402"/>
            <a:ext cx="18939672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给定一个非空数组，返回前k个出现频率最高的元素。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如给定 [1,1,1,2,2,3], k = 2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返回 [1,2]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注意k的合法性问题</a:t>
            </a:r>
          </a:p>
        </p:txBody>
      </p:sp>
      <p:pic>
        <p:nvPicPr>
          <p:cNvPr id="1365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7328" y="3564421"/>
            <a:ext cx="3182843" cy="1419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41" y="3185528"/>
            <a:ext cx="7881856" cy="1828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4" grpId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347. Top K Frequent Elemen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347. Top K Frequent Elements</a:t>
            </a:r>
          </a:p>
        </p:txBody>
      </p:sp>
      <p:sp>
        <p:nvSpPr>
          <p:cNvPr id="1369" name="给定一个非空数组，返回前k个出现频率最高的元素。"/>
          <p:cNvSpPr txBox="1"/>
          <p:nvPr/>
        </p:nvSpPr>
        <p:spPr>
          <a:xfrm>
            <a:off x="1748914" y="6498903"/>
            <a:ext cx="189396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给定一个非空数组，返回前k个出现频率最高的元素。</a:t>
            </a:r>
          </a:p>
        </p:txBody>
      </p:sp>
      <p:pic>
        <p:nvPicPr>
          <p:cNvPr id="1370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7328" y="3564421"/>
            <a:ext cx="3182843" cy="1419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41" y="3185528"/>
            <a:ext cx="7881856" cy="1828591"/>
          </a:xfrm>
          <a:prstGeom prst="rect">
            <a:avLst/>
          </a:prstGeom>
          <a:ln w="12700">
            <a:miter lim="400000"/>
          </a:ln>
        </p:spPr>
      </p:pic>
      <p:sp>
        <p:nvSpPr>
          <p:cNvPr id="1372" name="最简单的思路：扫描一遍统计频率；排序找到前k个出现频率最高的元素。 O(nlogn)"/>
          <p:cNvSpPr txBox="1"/>
          <p:nvPr/>
        </p:nvSpPr>
        <p:spPr>
          <a:xfrm>
            <a:off x="1748914" y="9152087"/>
            <a:ext cx="1893967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最简单的思路：扫描一遍统计频率；排序找到前k个出现频率最高的元素。 O(nlogn)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9" grpId="1"/>
      <p:bldP build="whole" bldLvl="1" animBg="1" rev="0" advAuto="0" spid="1372" grpId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347. Top K Frequent Elemen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347. Top K Frequent Elements</a:t>
            </a:r>
          </a:p>
        </p:txBody>
      </p:sp>
      <p:sp>
        <p:nvSpPr>
          <p:cNvPr id="1375" name="给定一个非空数组，返回前k个出现频率最高的元素。"/>
          <p:cNvSpPr txBox="1"/>
          <p:nvPr/>
        </p:nvSpPr>
        <p:spPr>
          <a:xfrm>
            <a:off x="1215514" y="5963208"/>
            <a:ext cx="2116495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给定一个非空数组，返回前k个出现频率最高的元素。</a:t>
            </a:r>
          </a:p>
        </p:txBody>
      </p:sp>
      <p:pic>
        <p:nvPicPr>
          <p:cNvPr id="1376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7328" y="3564421"/>
            <a:ext cx="3182843" cy="1419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41" y="3185528"/>
            <a:ext cx="7881856" cy="1828591"/>
          </a:xfrm>
          <a:prstGeom prst="rect">
            <a:avLst/>
          </a:prstGeom>
          <a:ln w="12700">
            <a:miter lim="400000"/>
          </a:ln>
        </p:spPr>
      </p:pic>
      <p:sp>
        <p:nvSpPr>
          <p:cNvPr id="1378" name="维护一个含有k个元素的优先队列。如果遍历到的元素比队列中的最小频率元素的频率高，则取出队列中最小频率的元素，将新元素入队。最终，队列中剩下的，就是前k个出现频率最高的元素。"/>
          <p:cNvSpPr txBox="1"/>
          <p:nvPr/>
        </p:nvSpPr>
        <p:spPr>
          <a:xfrm>
            <a:off x="1187746" y="8080698"/>
            <a:ext cx="2200850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维护一个含有k个元素的优先队列。如果遍历到的元素比队列中的最小频率元素的频率高，则取出队列中最小频率的元素，将新元素入队。最终，队列中剩下的，就是前k个出现频率最高的元素。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5" grpId="1"/>
      <p:bldP build="whole" bldLvl="1" animBg="1" rev="0" advAuto="0" spid="1378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195" name="{  [  }  ]"/>
          <p:cNvSpPr txBox="1"/>
          <p:nvPr/>
        </p:nvSpPr>
        <p:spPr>
          <a:xfrm>
            <a:off x="8825737" y="4796285"/>
            <a:ext cx="67325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{  [  }  ]</a:t>
            </a:r>
          </a:p>
        </p:txBody>
      </p:sp>
      <p:sp>
        <p:nvSpPr>
          <p:cNvPr id="196" name="Stack"/>
          <p:cNvSpPr txBox="1"/>
          <p:nvPr/>
        </p:nvSpPr>
        <p:spPr>
          <a:xfrm>
            <a:off x="2932937" y="9368285"/>
            <a:ext cx="323705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97" name="Rectangle"/>
          <p:cNvSpPr/>
          <p:nvPr/>
        </p:nvSpPr>
        <p:spPr>
          <a:xfrm>
            <a:off x="6523072" y="9035636"/>
            <a:ext cx="13941951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347. Top K Frequent Elemen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347. Top K Frequent Elements</a:t>
            </a:r>
          </a:p>
        </p:txBody>
      </p:sp>
      <p:sp>
        <p:nvSpPr>
          <p:cNvPr id="1381" name="给定一个非空数组，返回前k个出现频率最高的元素。"/>
          <p:cNvSpPr txBox="1"/>
          <p:nvPr/>
        </p:nvSpPr>
        <p:spPr>
          <a:xfrm>
            <a:off x="1215514" y="5963208"/>
            <a:ext cx="2116495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给定一个非空数组，返回前k个出现频率最高的元素。</a:t>
            </a:r>
          </a:p>
        </p:txBody>
      </p:sp>
      <p:pic>
        <p:nvPicPr>
          <p:cNvPr id="1382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7328" y="3564421"/>
            <a:ext cx="3182843" cy="1419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41" y="3185528"/>
            <a:ext cx="7881856" cy="1828591"/>
          </a:xfrm>
          <a:prstGeom prst="rect">
            <a:avLst/>
          </a:prstGeom>
          <a:ln w="12700">
            <a:miter lim="400000"/>
          </a:ln>
        </p:spPr>
      </p:pic>
      <p:sp>
        <p:nvSpPr>
          <p:cNvPr id="1384" name="思路2：维护优先队列，时间复杂度：O(nlogk)"/>
          <p:cNvSpPr txBox="1"/>
          <p:nvPr/>
        </p:nvSpPr>
        <p:spPr>
          <a:xfrm>
            <a:off x="3513023" y="9630099"/>
            <a:ext cx="1656993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思路2：维护优先队列，时间复杂度：O(nlogk)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1" grpId="1"/>
      <p:bldP build="whole" bldLvl="1" animBg="1" rev="0" advAuto="0" spid="1384" grpId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实践：解决347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实践：解决347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347. Top K Frequent Elemen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347. Top K Frequent Elements</a:t>
            </a:r>
          </a:p>
        </p:txBody>
      </p:sp>
      <p:sp>
        <p:nvSpPr>
          <p:cNvPr id="1389" name="给定一个非空数组，返回前k个出现频率最高的元素。"/>
          <p:cNvSpPr txBox="1"/>
          <p:nvPr/>
        </p:nvSpPr>
        <p:spPr>
          <a:xfrm>
            <a:off x="1215514" y="5963208"/>
            <a:ext cx="2116495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给定一个非空数组，返回前k个出现频率最高的元素。</a:t>
            </a:r>
          </a:p>
        </p:txBody>
      </p:sp>
      <p:pic>
        <p:nvPicPr>
          <p:cNvPr id="1390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7328" y="3564421"/>
            <a:ext cx="3182843" cy="1419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41" y="3185528"/>
            <a:ext cx="7881856" cy="1828591"/>
          </a:xfrm>
          <a:prstGeom prst="rect">
            <a:avLst/>
          </a:prstGeom>
          <a:ln w="12700">
            <a:miter lim="400000"/>
          </a:ln>
        </p:spPr>
      </p:pic>
      <p:sp>
        <p:nvSpPr>
          <p:cNvPr id="1392" name="思路3：维护优先队列，时间复杂度：O(nlog(n-k))"/>
          <p:cNvSpPr txBox="1"/>
          <p:nvPr/>
        </p:nvSpPr>
        <p:spPr>
          <a:xfrm>
            <a:off x="3513023" y="9630099"/>
            <a:ext cx="175784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思路3：维护优先队列，时间复杂度：O(nlog(n-k))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2" grpId="2"/>
      <p:bldP build="whole" bldLvl="1" animBg="1" rev="0" advAuto="0" spid="1389" grpId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23. Merge k Sorted List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23. Merge k Sorted Lists</a:t>
            </a:r>
          </a:p>
        </p:txBody>
      </p:sp>
      <p:sp>
        <p:nvSpPr>
          <p:cNvPr id="1395" name="有k个有序数组，将他们归并为一个有序数组"/>
          <p:cNvSpPr txBox="1"/>
          <p:nvPr/>
        </p:nvSpPr>
        <p:spPr>
          <a:xfrm>
            <a:off x="4731505" y="9239808"/>
            <a:ext cx="16104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有k个有序数组，将他们归并为一个有序数组</a:t>
            </a:r>
          </a:p>
        </p:txBody>
      </p:sp>
      <p:pic>
        <p:nvPicPr>
          <p:cNvPr id="1396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088" y="3282085"/>
            <a:ext cx="4468919" cy="2448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7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3871" y="3810345"/>
            <a:ext cx="3553357" cy="1335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8" name="pasted-image.jpeg" descr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49445" y="3722337"/>
            <a:ext cx="4468764" cy="1637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9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00475" y="3897019"/>
            <a:ext cx="4792990" cy="1161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0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8877" y="6161704"/>
            <a:ext cx="5879524" cy="1392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1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94078" y="6273800"/>
            <a:ext cx="5513034" cy="116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2" name="pasted-image.jpeg" descr="pasted-image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556357" y="5735373"/>
            <a:ext cx="3990379" cy="2245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3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595981" y="5541244"/>
            <a:ext cx="4792990" cy="26335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5" grpId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玩儿转算法面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406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200" name="{  [  }  ]"/>
          <p:cNvSpPr txBox="1"/>
          <p:nvPr/>
        </p:nvSpPr>
        <p:spPr>
          <a:xfrm>
            <a:off x="8825737" y="4796285"/>
            <a:ext cx="67325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{  [  }  ]</a:t>
            </a:r>
          </a:p>
        </p:txBody>
      </p:sp>
      <p:sp>
        <p:nvSpPr>
          <p:cNvPr id="201" name="Stack"/>
          <p:cNvSpPr txBox="1"/>
          <p:nvPr/>
        </p:nvSpPr>
        <p:spPr>
          <a:xfrm>
            <a:off x="2932937" y="9368285"/>
            <a:ext cx="323705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202" name="Rectangle"/>
          <p:cNvSpPr/>
          <p:nvPr/>
        </p:nvSpPr>
        <p:spPr>
          <a:xfrm>
            <a:off x="6523072" y="9035636"/>
            <a:ext cx="13941951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3" name="Triangle"/>
          <p:cNvSpPr/>
          <p:nvPr/>
        </p:nvSpPr>
        <p:spPr>
          <a:xfrm>
            <a:off x="10228436" y="60758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4" name="{"/>
          <p:cNvSpPr/>
          <p:nvPr/>
        </p:nvSpPr>
        <p:spPr>
          <a:xfrm>
            <a:off x="6578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207" name="{  [  }  ]"/>
          <p:cNvSpPr txBox="1"/>
          <p:nvPr/>
        </p:nvSpPr>
        <p:spPr>
          <a:xfrm>
            <a:off x="8825737" y="4796285"/>
            <a:ext cx="67325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{  [  }  ]</a:t>
            </a:r>
          </a:p>
        </p:txBody>
      </p:sp>
      <p:sp>
        <p:nvSpPr>
          <p:cNvPr id="208" name="Stack"/>
          <p:cNvSpPr txBox="1"/>
          <p:nvPr/>
        </p:nvSpPr>
        <p:spPr>
          <a:xfrm>
            <a:off x="2932937" y="9368285"/>
            <a:ext cx="323705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209" name="Rectangle"/>
          <p:cNvSpPr/>
          <p:nvPr/>
        </p:nvSpPr>
        <p:spPr>
          <a:xfrm>
            <a:off x="6523072" y="9035636"/>
            <a:ext cx="13941951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0" name="Triangle"/>
          <p:cNvSpPr/>
          <p:nvPr/>
        </p:nvSpPr>
        <p:spPr>
          <a:xfrm>
            <a:off x="11371436" y="60758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1" name="{"/>
          <p:cNvSpPr/>
          <p:nvPr/>
        </p:nvSpPr>
        <p:spPr>
          <a:xfrm>
            <a:off x="6578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212" name="["/>
          <p:cNvSpPr/>
          <p:nvPr/>
        </p:nvSpPr>
        <p:spPr>
          <a:xfrm>
            <a:off x="8229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[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215" name="{  [  }  ]"/>
          <p:cNvSpPr txBox="1"/>
          <p:nvPr/>
        </p:nvSpPr>
        <p:spPr>
          <a:xfrm>
            <a:off x="8825737" y="4796285"/>
            <a:ext cx="67325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{  [  }  ]</a:t>
            </a:r>
          </a:p>
        </p:txBody>
      </p:sp>
      <p:sp>
        <p:nvSpPr>
          <p:cNvPr id="216" name="Stack"/>
          <p:cNvSpPr txBox="1"/>
          <p:nvPr/>
        </p:nvSpPr>
        <p:spPr>
          <a:xfrm>
            <a:off x="2932937" y="9368285"/>
            <a:ext cx="323705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217" name="Rectangle"/>
          <p:cNvSpPr/>
          <p:nvPr/>
        </p:nvSpPr>
        <p:spPr>
          <a:xfrm>
            <a:off x="6523072" y="9035636"/>
            <a:ext cx="13941951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8" name="Triangle"/>
          <p:cNvSpPr/>
          <p:nvPr/>
        </p:nvSpPr>
        <p:spPr>
          <a:xfrm>
            <a:off x="12514436" y="60758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9" name="{"/>
          <p:cNvSpPr/>
          <p:nvPr/>
        </p:nvSpPr>
        <p:spPr>
          <a:xfrm>
            <a:off x="6578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220" name="["/>
          <p:cNvSpPr/>
          <p:nvPr/>
        </p:nvSpPr>
        <p:spPr>
          <a:xfrm>
            <a:off x="8229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[</a:t>
            </a:r>
          </a:p>
        </p:txBody>
      </p:sp>
      <p:sp>
        <p:nvSpPr>
          <p:cNvPr id="221" name="栈顶元素反映了在嵌套的层次关系中，最近的需要匹配的元素"/>
          <p:cNvSpPr txBox="1"/>
          <p:nvPr/>
        </p:nvSpPr>
        <p:spPr>
          <a:xfrm>
            <a:off x="1344067" y="11963399"/>
            <a:ext cx="21695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栈顶元素反映了在嵌套的层次关系中，</a:t>
            </a:r>
            <a:r>
              <a:rPr>
                <a:solidFill>
                  <a:srgbClr val="BA3027"/>
                </a:solidFill>
              </a:rPr>
              <a:t>最近的</a:t>
            </a:r>
            <a:r>
              <a:t>需要匹配的元素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实践：解决20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实践：解决20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150. Evaluate Reverse Polish Notation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150. Evaluate Reverse Polish Notation</a:t>
            </a:r>
          </a:p>
        </p:txBody>
      </p:sp>
      <p:sp>
        <p:nvSpPr>
          <p:cNvPr id="226" name="逆波兰表达式求值。给定一个数组，表示一个逆波兰表达式。求其值。…"/>
          <p:cNvSpPr txBox="1"/>
          <p:nvPr/>
        </p:nvSpPr>
        <p:spPr>
          <a:xfrm>
            <a:off x="1344067" y="5752540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逆波兰表达式求值。给定一个数组，表示一个逆波兰表达式。求其值。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如：[ “2”，“1”，“+”，“3”，“*” ]，表示 (2+1)*3 = 9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如：[ “4”，“13”， “5”， “/” ， “+” ]，表示4+(13/5) = 6</a:t>
            </a:r>
          </a:p>
        </p:txBody>
      </p:sp>
      <p:pic>
        <p:nvPicPr>
          <p:cNvPr id="22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6093" y="3500892"/>
            <a:ext cx="5573211" cy="1351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栈和队列的使用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栈和队列的使用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150. Evaluate Reverse Polish Notation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150. Evaluate Reverse Polish Notation</a:t>
            </a:r>
          </a:p>
        </p:txBody>
      </p:sp>
      <p:sp>
        <p:nvSpPr>
          <p:cNvPr id="230" name="逆波兰表达式求值。给定一个数组，表示一个逆波兰表达式。求其值。…"/>
          <p:cNvSpPr txBox="1"/>
          <p:nvPr/>
        </p:nvSpPr>
        <p:spPr>
          <a:xfrm>
            <a:off x="1344067" y="5752540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逆波兰表达式求值。给定一个数组，表示一个逆波兰表达式。求其值。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运算的种类 （ +, - ,*, / 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字符串表达的数字种类 （整数）</a:t>
            </a:r>
          </a:p>
        </p:txBody>
      </p:sp>
      <p:pic>
        <p:nvPicPr>
          <p:cNvPr id="23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6093" y="3500892"/>
            <a:ext cx="5573211" cy="1351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71. Simplify Path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71. Simplify Path</a:t>
            </a:r>
          </a:p>
        </p:txBody>
      </p:sp>
      <p:sp>
        <p:nvSpPr>
          <p:cNvPr id="234" name="给定一个Unix系统下的路径，简化这个路径。…"/>
          <p:cNvSpPr txBox="1"/>
          <p:nvPr/>
        </p:nvSpPr>
        <p:spPr>
          <a:xfrm>
            <a:off x="1344067" y="6552640"/>
            <a:ext cx="21695867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给定一个Unix系统下的路径，简化这个路径。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/home/ ，简化后为 /home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/a/./b/../../c/ ，简化后为 /c</a:t>
            </a:r>
          </a:p>
        </p:txBody>
      </p:sp>
      <p:pic>
        <p:nvPicPr>
          <p:cNvPr id="23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559" y="3697227"/>
            <a:ext cx="4346362" cy="163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6522" y="3859817"/>
            <a:ext cx="6172201" cy="130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71. Simplify Path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71. Simplify Path</a:t>
            </a:r>
          </a:p>
        </p:txBody>
      </p:sp>
      <p:sp>
        <p:nvSpPr>
          <p:cNvPr id="239" name="给定一个Unix系统下的路径，简化这个路径。…"/>
          <p:cNvSpPr txBox="1"/>
          <p:nvPr/>
        </p:nvSpPr>
        <p:spPr>
          <a:xfrm>
            <a:off x="1344067" y="6427410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给定一个Unix系统下的路径，简化这个路径。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这个路径是否一定合法？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不能回退的情况？（如 /../ ，返回 / 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多余的/？（如 /home//hello/，返回 /home/hello ) </a:t>
            </a:r>
          </a:p>
        </p:txBody>
      </p:sp>
      <p:pic>
        <p:nvPicPr>
          <p:cNvPr id="24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559" y="3697227"/>
            <a:ext cx="4346362" cy="163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6522" y="3859817"/>
            <a:ext cx="6172201" cy="130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栈和递归的紧密关系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栈和递归的紧密关系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递归算法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递归算法</a:t>
            </a:r>
          </a:p>
        </p:txBody>
      </p:sp>
      <p:sp>
        <p:nvSpPr>
          <p:cNvPr id="246" name="二叉树中的算法"/>
          <p:cNvSpPr txBox="1"/>
          <p:nvPr/>
        </p:nvSpPr>
        <p:spPr>
          <a:xfrm>
            <a:off x="1344067" y="7289799"/>
            <a:ext cx="21695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二叉树中的算法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144. Binary Tree Preorder Traversal"/>
          <p:cNvSpPr txBox="1"/>
          <p:nvPr>
            <p:ph type="ctrTitle"/>
          </p:nvPr>
        </p:nvSpPr>
        <p:spPr>
          <a:xfrm>
            <a:off x="1778000" y="2178533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249" name="94. Binary Tree Inorder Traversal"/>
          <p:cNvSpPr txBox="1"/>
          <p:nvPr/>
        </p:nvSpPr>
        <p:spPr>
          <a:xfrm>
            <a:off x="1778000" y="5843587"/>
            <a:ext cx="20828000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94. Binary Tree Inorder Traversal</a:t>
            </a:r>
          </a:p>
        </p:txBody>
      </p:sp>
      <p:sp>
        <p:nvSpPr>
          <p:cNvPr id="250" name="145. Binary Tree Postorder Traversal"/>
          <p:cNvSpPr txBox="1"/>
          <p:nvPr/>
        </p:nvSpPr>
        <p:spPr>
          <a:xfrm>
            <a:off x="1778000" y="9508642"/>
            <a:ext cx="20828000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145. Binary Tree Postorder Traversal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25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5470258" y="4508499"/>
            <a:ext cx="13443484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256" name="Line"/>
          <p:cNvSpPr/>
          <p:nvPr/>
        </p:nvSpPr>
        <p:spPr>
          <a:xfrm flipH="1" flipV="1">
            <a:off x="12278677" y="61618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7" name="Line"/>
          <p:cNvSpPr/>
          <p:nvPr/>
        </p:nvSpPr>
        <p:spPr>
          <a:xfrm flipV="1">
            <a:off x="9056287" y="60348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" name="1"/>
          <p:cNvSpPr/>
          <p:nvPr/>
        </p:nvSpPr>
        <p:spPr>
          <a:xfrm>
            <a:off x="11430000" y="5393679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9" name="2"/>
          <p:cNvSpPr/>
          <p:nvPr/>
        </p:nvSpPr>
        <p:spPr>
          <a:xfrm>
            <a:off x="8318688" y="88303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0" name="3"/>
          <p:cNvSpPr/>
          <p:nvPr/>
        </p:nvSpPr>
        <p:spPr>
          <a:xfrm>
            <a:off x="14541310" y="88303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263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5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6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7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270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271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2" name="Triangle"/>
          <p:cNvSpPr/>
          <p:nvPr/>
        </p:nvSpPr>
        <p:spPr>
          <a:xfrm flipH="1" rot="5400000">
            <a:off x="6530538" y="3925241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3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4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5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6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1"/>
      <p:bldP build="whole" bldLvl="1" animBg="1" rev="0" advAuto="0" spid="27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栈 Stack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栈 Stack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279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280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1" name="Triangle"/>
          <p:cNvSpPr/>
          <p:nvPr/>
        </p:nvSpPr>
        <p:spPr>
          <a:xfrm flipH="1" rot="5400000">
            <a:off x="7419538" y="4839641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2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3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4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5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28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289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0" name="Triangle"/>
          <p:cNvSpPr/>
          <p:nvPr/>
        </p:nvSpPr>
        <p:spPr>
          <a:xfrm flipH="1" rot="5400000">
            <a:off x="8283138" y="5322241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1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2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3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4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297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298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9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00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2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3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4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05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6" name="Triangle"/>
          <p:cNvSpPr/>
          <p:nvPr/>
        </p:nvSpPr>
        <p:spPr>
          <a:xfrm flipH="1" rot="5400000">
            <a:off x="637738" y="9153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2"/>
      <p:bldP build="whole" bldLvl="1" animBg="1" rev="0" advAuto="0" spid="306" grpId="3"/>
      <p:bldP build="whole" bldLvl="1" animBg="1" rev="0" advAuto="0" spid="30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309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10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1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2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3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4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5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6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17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" name="Triangle"/>
          <p:cNvSpPr/>
          <p:nvPr/>
        </p:nvSpPr>
        <p:spPr>
          <a:xfrm flipH="1" rot="5400000">
            <a:off x="637738" y="9153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321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22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4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5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6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7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29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0" name="Triangle"/>
          <p:cNvSpPr/>
          <p:nvPr/>
        </p:nvSpPr>
        <p:spPr>
          <a:xfrm flipH="1" rot="5400000">
            <a:off x="1247338" y="1001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33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34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5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6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8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9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0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41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" name="Triangle"/>
          <p:cNvSpPr/>
          <p:nvPr/>
        </p:nvSpPr>
        <p:spPr>
          <a:xfrm flipH="1" rot="5400000">
            <a:off x="2161738" y="10550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345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46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48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9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0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1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2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53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4" name="Triangle"/>
          <p:cNvSpPr/>
          <p:nvPr/>
        </p:nvSpPr>
        <p:spPr>
          <a:xfrm flipH="1" rot="5400000">
            <a:off x="2187138" y="109567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357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58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9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0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2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3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4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65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6" name="Triangle"/>
          <p:cNvSpPr/>
          <p:nvPr/>
        </p:nvSpPr>
        <p:spPr>
          <a:xfrm flipH="1" rot="5400000">
            <a:off x="2187138" y="113631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369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70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1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2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4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5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6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77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" name="Triangle"/>
          <p:cNvSpPr/>
          <p:nvPr/>
        </p:nvSpPr>
        <p:spPr>
          <a:xfrm flipH="1" rot="5400000">
            <a:off x="612338" y="12302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79" name="Line"/>
          <p:cNvSpPr/>
          <p:nvPr/>
        </p:nvSpPr>
        <p:spPr>
          <a:xfrm flipV="1">
            <a:off x="5765800" y="7949991"/>
            <a:ext cx="1093047" cy="1093048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382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83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5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6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7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8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栈的基础使用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栈的基础使用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391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92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3" name="Triangle"/>
          <p:cNvSpPr/>
          <p:nvPr/>
        </p:nvSpPr>
        <p:spPr>
          <a:xfrm flipH="1" rot="5400000">
            <a:off x="8283138" y="620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4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5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6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7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453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399" name="Line"/>
          <p:cNvSpPr/>
          <p:nvPr/>
        </p:nvSpPr>
        <p:spPr>
          <a:xfrm>
            <a:off x="12471400" y="7702927"/>
            <a:ext cx="1483043" cy="127923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0" name="Triangle"/>
          <p:cNvSpPr/>
          <p:nvPr/>
        </p:nvSpPr>
        <p:spPr>
          <a:xfrm flipH="1" rot="5400000">
            <a:off x="10985499" y="91787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9" grpId="1"/>
      <p:bldP build="whole" bldLvl="1" animBg="1" rev="0" advAuto="0" spid="400" grpId="3"/>
      <p:bldP build="whole" bldLvl="1" animBg="1" rev="0" advAuto="0" spid="398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40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04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5" name="Triangle"/>
          <p:cNvSpPr/>
          <p:nvPr/>
        </p:nvSpPr>
        <p:spPr>
          <a:xfrm flipH="1" rot="5400000">
            <a:off x="8283138" y="620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06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7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8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9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0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453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11" name="Line"/>
          <p:cNvSpPr/>
          <p:nvPr/>
        </p:nvSpPr>
        <p:spPr>
          <a:xfrm>
            <a:off x="12471400" y="7702927"/>
            <a:ext cx="1483043" cy="127923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2" name="Triangle"/>
          <p:cNvSpPr/>
          <p:nvPr/>
        </p:nvSpPr>
        <p:spPr>
          <a:xfrm flipH="1" rot="5400000">
            <a:off x="10985499" y="91787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415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16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" name="Triangle"/>
          <p:cNvSpPr/>
          <p:nvPr/>
        </p:nvSpPr>
        <p:spPr>
          <a:xfrm flipH="1" rot="5400000">
            <a:off x="8283138" y="620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18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9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0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1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2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453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23" name="Line"/>
          <p:cNvSpPr/>
          <p:nvPr/>
        </p:nvSpPr>
        <p:spPr>
          <a:xfrm>
            <a:off x="12471400" y="7702927"/>
            <a:ext cx="1483043" cy="127923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4" name="Triangle"/>
          <p:cNvSpPr/>
          <p:nvPr/>
        </p:nvSpPr>
        <p:spPr>
          <a:xfrm flipH="1" rot="5400000">
            <a:off x="11544299" y="10042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427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28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" name="Triangle"/>
          <p:cNvSpPr/>
          <p:nvPr/>
        </p:nvSpPr>
        <p:spPr>
          <a:xfrm flipH="1" rot="5400000">
            <a:off x="8283138" y="620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0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1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2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3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4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453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35" name="Line"/>
          <p:cNvSpPr/>
          <p:nvPr/>
        </p:nvSpPr>
        <p:spPr>
          <a:xfrm>
            <a:off x="12471400" y="7702927"/>
            <a:ext cx="1483043" cy="127923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6" name="Triangle"/>
          <p:cNvSpPr/>
          <p:nvPr/>
        </p:nvSpPr>
        <p:spPr>
          <a:xfrm flipH="1" rot="5400000">
            <a:off x="12433299" y="10524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439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40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1" name="Triangle"/>
          <p:cNvSpPr/>
          <p:nvPr/>
        </p:nvSpPr>
        <p:spPr>
          <a:xfrm flipH="1" rot="5400000">
            <a:off x="8283138" y="620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2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4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5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6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453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47" name="Line"/>
          <p:cNvSpPr/>
          <p:nvPr/>
        </p:nvSpPr>
        <p:spPr>
          <a:xfrm>
            <a:off x="12471400" y="7702927"/>
            <a:ext cx="1483043" cy="127923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8" name="Triangle"/>
          <p:cNvSpPr/>
          <p:nvPr/>
        </p:nvSpPr>
        <p:spPr>
          <a:xfrm flipH="1" rot="5400000">
            <a:off x="12458699" y="109567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451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52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3" name="Triangle"/>
          <p:cNvSpPr/>
          <p:nvPr/>
        </p:nvSpPr>
        <p:spPr>
          <a:xfrm flipH="1" rot="5400000">
            <a:off x="8283138" y="620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54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6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7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453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59" name="Line"/>
          <p:cNvSpPr/>
          <p:nvPr/>
        </p:nvSpPr>
        <p:spPr>
          <a:xfrm>
            <a:off x="12471400" y="7702927"/>
            <a:ext cx="1483043" cy="127923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" name="Triangle"/>
          <p:cNvSpPr/>
          <p:nvPr/>
        </p:nvSpPr>
        <p:spPr>
          <a:xfrm flipH="1" rot="5400000">
            <a:off x="12484099" y="113377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46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64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" name="Triangle"/>
          <p:cNvSpPr/>
          <p:nvPr/>
        </p:nvSpPr>
        <p:spPr>
          <a:xfrm flipH="1" rot="5400000">
            <a:off x="8283138" y="620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6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7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8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9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0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453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71" name="Line"/>
          <p:cNvSpPr/>
          <p:nvPr/>
        </p:nvSpPr>
        <p:spPr>
          <a:xfrm>
            <a:off x="12471400" y="7702927"/>
            <a:ext cx="1483043" cy="127923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2" name="Triangle"/>
          <p:cNvSpPr/>
          <p:nvPr/>
        </p:nvSpPr>
        <p:spPr>
          <a:xfrm flipH="1" rot="5400000">
            <a:off x="10985499" y="122267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3" name="Line"/>
          <p:cNvSpPr/>
          <p:nvPr/>
        </p:nvSpPr>
        <p:spPr>
          <a:xfrm flipH="1" flipV="1">
            <a:off x="13375932" y="7655331"/>
            <a:ext cx="1483068" cy="1277792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476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77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" name="Triangle"/>
          <p:cNvSpPr/>
          <p:nvPr/>
        </p:nvSpPr>
        <p:spPr>
          <a:xfrm flipH="1" rot="5400000">
            <a:off x="8283138" y="620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9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0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1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2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485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486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7" name="Triangle"/>
          <p:cNvSpPr/>
          <p:nvPr/>
        </p:nvSpPr>
        <p:spPr>
          <a:xfrm flipH="1" rot="5400000">
            <a:off x="6682938" y="7095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8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9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0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1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494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6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7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8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20. Valid Parenthese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pic>
        <p:nvPicPr>
          <p:cNvPr id="12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22159" y="4383027"/>
            <a:ext cx="4926127" cy="1851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74414" y="6685783"/>
            <a:ext cx="5709217" cy="3136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11654" y="10274325"/>
            <a:ext cx="7547138" cy="1622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jpeg" descr="pasted-image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2031" y="7402454"/>
            <a:ext cx="5417323" cy="1984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171522" y="4654550"/>
            <a:ext cx="6172201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gif" descr="pasted-image.g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8145" y="7604662"/>
            <a:ext cx="6234158" cy="1299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jpg" descr="pasted-imag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61973" y="3698037"/>
            <a:ext cx="5879524" cy="3221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jpeg" descr="pasted-image.jpe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01211" y="10168572"/>
            <a:ext cx="5201048" cy="2926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144. Binary Tree Preorder Traversal"/>
          <p:cNvSpPr txBox="1"/>
          <p:nvPr>
            <p:ph type="ctrTitle"/>
          </p:nvPr>
        </p:nvSpPr>
        <p:spPr>
          <a:xfrm>
            <a:off x="1778000" y="2178533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501" name="94. Binary Tree Inorder Traversal"/>
          <p:cNvSpPr txBox="1"/>
          <p:nvPr/>
        </p:nvSpPr>
        <p:spPr>
          <a:xfrm>
            <a:off x="1778000" y="5843587"/>
            <a:ext cx="20828000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94. Binary Tree Inorder Traversal</a:t>
            </a:r>
          </a:p>
        </p:txBody>
      </p:sp>
      <p:sp>
        <p:nvSpPr>
          <p:cNvPr id="502" name="145. Binary Tree Postorder Traversal"/>
          <p:cNvSpPr txBox="1"/>
          <p:nvPr/>
        </p:nvSpPr>
        <p:spPr>
          <a:xfrm>
            <a:off x="1778000" y="9508642"/>
            <a:ext cx="20828000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9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145. Binary Tree Postorder Traversal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505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506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7" name="Triangle"/>
          <p:cNvSpPr/>
          <p:nvPr/>
        </p:nvSpPr>
        <p:spPr>
          <a:xfrm flipH="1" rot="5400000">
            <a:off x="6530538" y="3925241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8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0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1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7" grpId="2"/>
      <p:bldP build="whole" bldLvl="1" animBg="1" rev="0" advAuto="0" spid="505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514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515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6" name="Triangle"/>
          <p:cNvSpPr/>
          <p:nvPr/>
        </p:nvSpPr>
        <p:spPr>
          <a:xfrm flipH="1" rot="5400000">
            <a:off x="7419538" y="4839641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7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8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9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0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52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524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5" name="Triangle"/>
          <p:cNvSpPr/>
          <p:nvPr/>
        </p:nvSpPr>
        <p:spPr>
          <a:xfrm flipH="1" rot="5400000">
            <a:off x="8283138" y="5322241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6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7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8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9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532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533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4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35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6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7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8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9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540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1" name="Triangle"/>
          <p:cNvSpPr/>
          <p:nvPr/>
        </p:nvSpPr>
        <p:spPr>
          <a:xfrm flipH="1" rot="5400000">
            <a:off x="637738" y="9153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42" name="Stack"/>
          <p:cNvSpPr txBox="1"/>
          <p:nvPr/>
        </p:nvSpPr>
        <p:spPr>
          <a:xfrm>
            <a:off x="2303845" y="6876477"/>
            <a:ext cx="146987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574983" y="6128321"/>
            <a:ext cx="4913701" cy="711201"/>
            <a:chOff x="0" y="0"/>
            <a:chExt cx="4913700" cy="711200"/>
          </a:xfrm>
        </p:grpSpPr>
        <p:sp>
          <p:nvSpPr>
            <p:cNvPr id="543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544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545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1" grpId="3"/>
      <p:bldP build="whole" bldLvl="1" animBg="1" rev="0" advAuto="0" spid="542" grpId="4"/>
      <p:bldP build="whole" bldLvl="1" animBg="1" rev="0" advAuto="0" spid="540" grpId="1"/>
      <p:bldP build="whole" bldLvl="1" animBg="1" rev="0" advAuto="0" spid="546" grpId="5"/>
      <p:bldP build="whole" bldLvl="1" animBg="1" rev="0" advAuto="0" spid="539" grpId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549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550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1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52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3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4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5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6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557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8" name="Triangle"/>
          <p:cNvSpPr/>
          <p:nvPr/>
        </p:nvSpPr>
        <p:spPr>
          <a:xfrm flipH="1" rot="5400000">
            <a:off x="637738" y="9153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59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563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560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561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562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566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567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8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69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0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1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2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7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574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5" name="Triangle"/>
          <p:cNvSpPr/>
          <p:nvPr/>
        </p:nvSpPr>
        <p:spPr>
          <a:xfrm flipH="1" rot="5400000">
            <a:off x="637738" y="9153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76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580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577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578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579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58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584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5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86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7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8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9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90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591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2" name="Triangle"/>
          <p:cNvSpPr/>
          <p:nvPr/>
        </p:nvSpPr>
        <p:spPr>
          <a:xfrm flipH="1" rot="5400000">
            <a:off x="637738" y="9153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3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597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594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595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596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600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601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2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3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4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5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6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7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608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9" name="Triangle"/>
          <p:cNvSpPr/>
          <p:nvPr/>
        </p:nvSpPr>
        <p:spPr>
          <a:xfrm flipH="1" rot="5400000">
            <a:off x="1247338" y="1001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0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614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611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612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613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617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618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9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0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1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2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23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24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625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6" name="Triangle"/>
          <p:cNvSpPr/>
          <p:nvPr/>
        </p:nvSpPr>
        <p:spPr>
          <a:xfrm flipH="1" rot="5400000">
            <a:off x="2161738" y="10550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7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631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628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629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630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139" name="给定一个字符串，只包含 ( , [ , { , ) , ] , } ，判定字符串中的括号匹配是否合法。…"/>
          <p:cNvSpPr txBox="1"/>
          <p:nvPr/>
        </p:nvSpPr>
        <p:spPr>
          <a:xfrm>
            <a:off x="1344067" y="5319654"/>
            <a:ext cx="21695867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给定一个字符串，只包含 ( , [ , { , ) , ] , } ，判定字符串中的括号匹配是否合法。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”()” , “()[]{}” 是合法的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“(]”，”([)]” 是非法的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634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635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6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37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8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9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0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1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642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3" name="Triangle"/>
          <p:cNvSpPr/>
          <p:nvPr/>
        </p:nvSpPr>
        <p:spPr>
          <a:xfrm flipH="1" rot="5400000">
            <a:off x="2187138" y="109567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44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648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645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646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647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  <p:grpSp>
        <p:nvGrpSpPr>
          <p:cNvPr id="652" name="Group"/>
          <p:cNvGrpSpPr/>
          <p:nvPr/>
        </p:nvGrpSpPr>
        <p:grpSpPr>
          <a:xfrm>
            <a:off x="571500" y="5016500"/>
            <a:ext cx="4913701" cy="711200"/>
            <a:chOff x="0" y="0"/>
            <a:chExt cx="4913700" cy="711200"/>
          </a:xfrm>
        </p:grpSpPr>
        <p:sp>
          <p:nvSpPr>
            <p:cNvPr id="649" name="cout 2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2</a:t>
              </a:r>
            </a:p>
          </p:txBody>
        </p:sp>
        <p:sp>
          <p:nvSpPr>
            <p:cNvPr id="650" name="go 2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2-L</a:t>
              </a:r>
            </a:p>
          </p:txBody>
        </p:sp>
        <p:sp>
          <p:nvSpPr>
            <p:cNvPr id="651" name="go 2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2-R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2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655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656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7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58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9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0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61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62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663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4" name="Triangle"/>
          <p:cNvSpPr/>
          <p:nvPr/>
        </p:nvSpPr>
        <p:spPr>
          <a:xfrm flipH="1" rot="5400000">
            <a:off x="2187138" y="109567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65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669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666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667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668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  <p:grpSp>
        <p:nvGrpSpPr>
          <p:cNvPr id="673" name="Group"/>
          <p:cNvGrpSpPr/>
          <p:nvPr/>
        </p:nvGrpSpPr>
        <p:grpSpPr>
          <a:xfrm>
            <a:off x="576788" y="4037548"/>
            <a:ext cx="6500372" cy="940852"/>
            <a:chOff x="0" y="0"/>
            <a:chExt cx="6500371" cy="940851"/>
          </a:xfrm>
        </p:grpSpPr>
        <p:sp>
          <p:nvSpPr>
            <p:cNvPr id="670" name="cout 2"/>
            <p:cNvSpPr/>
            <p:nvPr/>
          </p:nvSpPr>
          <p:spPr>
            <a:xfrm>
              <a:off x="0" y="0"/>
              <a:ext cx="2016112" cy="940852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2</a:t>
              </a:r>
            </a:p>
          </p:txBody>
        </p:sp>
        <p:sp>
          <p:nvSpPr>
            <p:cNvPr id="671" name="go 2-L"/>
            <p:cNvSpPr/>
            <p:nvPr/>
          </p:nvSpPr>
          <p:spPr>
            <a:xfrm>
              <a:off x="2251324" y="0"/>
              <a:ext cx="2016112" cy="940852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2-L</a:t>
              </a:r>
            </a:p>
          </p:txBody>
        </p:sp>
        <p:sp>
          <p:nvSpPr>
            <p:cNvPr id="672" name="go 2-R"/>
            <p:cNvSpPr/>
            <p:nvPr/>
          </p:nvSpPr>
          <p:spPr>
            <a:xfrm>
              <a:off x="4484260" y="0"/>
              <a:ext cx="2016112" cy="940852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2-R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676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677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8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9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0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81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82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8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684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5" name="Triangle"/>
          <p:cNvSpPr/>
          <p:nvPr/>
        </p:nvSpPr>
        <p:spPr>
          <a:xfrm flipH="1" rot="5400000">
            <a:off x="2187138" y="109567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86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690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687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688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689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69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694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5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6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7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8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99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00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701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2" name="Triangle"/>
          <p:cNvSpPr/>
          <p:nvPr/>
        </p:nvSpPr>
        <p:spPr>
          <a:xfrm flipH="1" rot="5400000">
            <a:off x="2187138" y="113885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03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707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704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705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706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  <p:grpSp>
        <p:nvGrpSpPr>
          <p:cNvPr id="711" name="Group"/>
          <p:cNvGrpSpPr/>
          <p:nvPr/>
        </p:nvGrpSpPr>
        <p:grpSpPr>
          <a:xfrm>
            <a:off x="571500" y="5016500"/>
            <a:ext cx="4913701" cy="711200"/>
            <a:chOff x="0" y="0"/>
            <a:chExt cx="4913700" cy="711200"/>
          </a:xfrm>
        </p:grpSpPr>
        <p:sp>
          <p:nvSpPr>
            <p:cNvPr id="708" name="cout 2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2</a:t>
              </a:r>
            </a:p>
          </p:txBody>
        </p:sp>
        <p:sp>
          <p:nvSpPr>
            <p:cNvPr id="709" name="go 2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2-L</a:t>
              </a:r>
            </a:p>
          </p:txBody>
        </p:sp>
        <p:sp>
          <p:nvSpPr>
            <p:cNvPr id="710" name="go 2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2-R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1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714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715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6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7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8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19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20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21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722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3" name="Triangle"/>
          <p:cNvSpPr/>
          <p:nvPr/>
        </p:nvSpPr>
        <p:spPr>
          <a:xfrm flipH="1" rot="5400000">
            <a:off x="2187138" y="113885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4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728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725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726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727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  <p:grpSp>
        <p:nvGrpSpPr>
          <p:cNvPr id="732" name="Group"/>
          <p:cNvGrpSpPr/>
          <p:nvPr/>
        </p:nvGrpSpPr>
        <p:grpSpPr>
          <a:xfrm>
            <a:off x="576788" y="4037548"/>
            <a:ext cx="6500372" cy="940852"/>
            <a:chOff x="0" y="0"/>
            <a:chExt cx="6500371" cy="940851"/>
          </a:xfrm>
        </p:grpSpPr>
        <p:sp>
          <p:nvSpPr>
            <p:cNvPr id="729" name="cout 2"/>
            <p:cNvSpPr/>
            <p:nvPr/>
          </p:nvSpPr>
          <p:spPr>
            <a:xfrm>
              <a:off x="0" y="0"/>
              <a:ext cx="2016112" cy="940852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2</a:t>
              </a:r>
            </a:p>
          </p:txBody>
        </p:sp>
        <p:sp>
          <p:nvSpPr>
            <p:cNvPr id="730" name="go 2-L"/>
            <p:cNvSpPr/>
            <p:nvPr/>
          </p:nvSpPr>
          <p:spPr>
            <a:xfrm>
              <a:off x="2251324" y="0"/>
              <a:ext cx="2016112" cy="940852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2-L</a:t>
              </a:r>
            </a:p>
          </p:txBody>
        </p:sp>
        <p:sp>
          <p:nvSpPr>
            <p:cNvPr id="731" name="go 2-R"/>
            <p:cNvSpPr/>
            <p:nvPr/>
          </p:nvSpPr>
          <p:spPr>
            <a:xfrm>
              <a:off x="4484260" y="0"/>
              <a:ext cx="2016112" cy="940852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2-R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735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736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7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8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9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40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1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42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743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4" name="Triangle"/>
          <p:cNvSpPr/>
          <p:nvPr/>
        </p:nvSpPr>
        <p:spPr>
          <a:xfrm flipH="1" rot="5400000">
            <a:off x="2187138" y="113631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45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749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746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747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748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752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753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54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55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56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57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58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59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760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1" name="Triangle"/>
          <p:cNvSpPr/>
          <p:nvPr/>
        </p:nvSpPr>
        <p:spPr>
          <a:xfrm flipH="1" rot="5400000">
            <a:off x="612338" y="12302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62" name="Line"/>
          <p:cNvSpPr/>
          <p:nvPr/>
        </p:nvSpPr>
        <p:spPr>
          <a:xfrm flipV="1">
            <a:off x="5765800" y="7949991"/>
            <a:ext cx="1093047" cy="1093048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3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767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764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765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766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2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770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771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2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73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4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75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76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77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66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778" name="Line"/>
          <p:cNvSpPr/>
          <p:nvPr/>
        </p:nvSpPr>
        <p:spPr>
          <a:xfrm flipH="1">
            <a:off x="4878584" y="7752382"/>
            <a:ext cx="1192017" cy="119201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9" name="Triangle"/>
          <p:cNvSpPr/>
          <p:nvPr/>
        </p:nvSpPr>
        <p:spPr>
          <a:xfrm flipH="1" rot="5400000">
            <a:off x="612338" y="12302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80" name="Line"/>
          <p:cNvSpPr/>
          <p:nvPr/>
        </p:nvSpPr>
        <p:spPr>
          <a:xfrm flipV="1">
            <a:off x="5765800" y="7949991"/>
            <a:ext cx="1093047" cy="1093048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81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785" name="Group"/>
          <p:cNvGrpSpPr/>
          <p:nvPr/>
        </p:nvGrpSpPr>
        <p:grpSpPr>
          <a:xfrm>
            <a:off x="576788" y="4037548"/>
            <a:ext cx="6500372" cy="940852"/>
            <a:chOff x="0" y="0"/>
            <a:chExt cx="6500371" cy="940851"/>
          </a:xfrm>
        </p:grpSpPr>
        <p:sp>
          <p:nvSpPr>
            <p:cNvPr id="782" name="cout 1"/>
            <p:cNvSpPr/>
            <p:nvPr/>
          </p:nvSpPr>
          <p:spPr>
            <a:xfrm>
              <a:off x="0" y="0"/>
              <a:ext cx="2016112" cy="940852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783" name="go 1-L"/>
            <p:cNvSpPr/>
            <p:nvPr/>
          </p:nvSpPr>
          <p:spPr>
            <a:xfrm>
              <a:off x="2251324" y="0"/>
              <a:ext cx="2016112" cy="940852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784" name="go 1-R"/>
            <p:cNvSpPr/>
            <p:nvPr/>
          </p:nvSpPr>
          <p:spPr>
            <a:xfrm>
              <a:off x="4484260" y="0"/>
              <a:ext cx="2016112" cy="940852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78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789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0" name="Triangle"/>
          <p:cNvSpPr/>
          <p:nvPr/>
        </p:nvSpPr>
        <p:spPr>
          <a:xfrm flipH="1" rot="5400000">
            <a:off x="8283138" y="57243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91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2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93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94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95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79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799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0" name="Triangle"/>
          <p:cNvSpPr/>
          <p:nvPr/>
        </p:nvSpPr>
        <p:spPr>
          <a:xfrm flipH="1" rot="5400000">
            <a:off x="8283138" y="620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01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2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3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04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05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453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806" name="Line"/>
          <p:cNvSpPr/>
          <p:nvPr/>
        </p:nvSpPr>
        <p:spPr>
          <a:xfrm>
            <a:off x="12471400" y="7702927"/>
            <a:ext cx="1483043" cy="127923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7" name="Triangle"/>
          <p:cNvSpPr/>
          <p:nvPr/>
        </p:nvSpPr>
        <p:spPr>
          <a:xfrm flipH="1" rot="5400000">
            <a:off x="10985499" y="91787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08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5" grpId="2"/>
      <p:bldP build="whole" bldLvl="1" animBg="1" rev="0" advAuto="0" spid="806" grpId="1"/>
      <p:bldP build="whole" bldLvl="1" animBg="1" rev="0" advAuto="0" spid="807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142" name="{  [  (  )  ]  }"/>
          <p:cNvSpPr txBox="1"/>
          <p:nvPr/>
        </p:nvSpPr>
        <p:spPr>
          <a:xfrm>
            <a:off x="8825737" y="4796285"/>
            <a:ext cx="67325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{  [  (  )  ]  }</a:t>
            </a:r>
          </a:p>
        </p:txBody>
      </p:sp>
      <p:sp>
        <p:nvSpPr>
          <p:cNvPr id="143" name="Stack"/>
          <p:cNvSpPr txBox="1"/>
          <p:nvPr/>
        </p:nvSpPr>
        <p:spPr>
          <a:xfrm>
            <a:off x="2932937" y="9368285"/>
            <a:ext cx="323705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44" name="Rectangle"/>
          <p:cNvSpPr/>
          <p:nvPr/>
        </p:nvSpPr>
        <p:spPr>
          <a:xfrm>
            <a:off x="6523072" y="9035636"/>
            <a:ext cx="13941951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2"/>
      <p:bldP build="whole" bldLvl="1" animBg="1" rev="0" advAuto="0" spid="143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811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7262000" y="3886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812" name="Line"/>
          <p:cNvSpPr/>
          <p:nvPr/>
        </p:nvSpPr>
        <p:spPr>
          <a:xfrm flipH="1" flipV="1">
            <a:off x="20095550" y="4147354"/>
            <a:ext cx="3194815" cy="34842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3" name="Triangle"/>
          <p:cNvSpPr/>
          <p:nvPr/>
        </p:nvSpPr>
        <p:spPr>
          <a:xfrm flipH="1" rot="5400000">
            <a:off x="8283138" y="62069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14" name="Line"/>
          <p:cNvSpPr/>
          <p:nvPr/>
        </p:nvSpPr>
        <p:spPr>
          <a:xfrm flipV="1">
            <a:off x="16873160" y="4020355"/>
            <a:ext cx="3047153" cy="373823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5" name="1"/>
          <p:cNvSpPr/>
          <p:nvPr/>
        </p:nvSpPr>
        <p:spPr>
          <a:xfrm>
            <a:off x="19272274" y="3353741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16" name="2"/>
          <p:cNvSpPr/>
          <p:nvPr/>
        </p:nvSpPr>
        <p:spPr>
          <a:xfrm>
            <a:off x="16135562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7" name="3"/>
          <p:cNvSpPr/>
          <p:nvPr/>
        </p:nvSpPr>
        <p:spPr>
          <a:xfrm>
            <a:off x="22358185" y="6815783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1453000" y="9093199"/>
            <a:ext cx="78280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819" name="Line"/>
          <p:cNvSpPr/>
          <p:nvPr/>
        </p:nvSpPr>
        <p:spPr>
          <a:xfrm>
            <a:off x="12471400" y="7702927"/>
            <a:ext cx="1483043" cy="127923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20" name="Triangle"/>
          <p:cNvSpPr/>
          <p:nvPr/>
        </p:nvSpPr>
        <p:spPr>
          <a:xfrm flipH="1" rot="5400000">
            <a:off x="10985499" y="9178774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821" name="Stack"/>
          <p:cNvSpPr txBox="1"/>
          <p:nvPr/>
        </p:nvSpPr>
        <p:spPr>
          <a:xfrm>
            <a:off x="2298699" y="6870699"/>
            <a:ext cx="146987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grpSp>
        <p:nvGrpSpPr>
          <p:cNvPr id="825" name="Group"/>
          <p:cNvGrpSpPr/>
          <p:nvPr/>
        </p:nvGrpSpPr>
        <p:grpSpPr>
          <a:xfrm>
            <a:off x="571500" y="6134100"/>
            <a:ext cx="4913701" cy="711200"/>
            <a:chOff x="0" y="0"/>
            <a:chExt cx="4913700" cy="711200"/>
          </a:xfrm>
        </p:grpSpPr>
        <p:sp>
          <p:nvSpPr>
            <p:cNvPr id="822" name="cout 1"/>
            <p:cNvSpPr/>
            <p:nvPr/>
          </p:nvSpPr>
          <p:spPr>
            <a:xfrm>
              <a:off x="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cout 1</a:t>
              </a:r>
            </a:p>
          </p:txBody>
        </p:sp>
        <p:sp>
          <p:nvSpPr>
            <p:cNvPr id="823" name="go 1-L"/>
            <p:cNvSpPr/>
            <p:nvPr/>
          </p:nvSpPr>
          <p:spPr>
            <a:xfrm>
              <a:off x="17018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1-L</a:t>
              </a:r>
            </a:p>
          </p:txBody>
        </p:sp>
        <p:sp>
          <p:nvSpPr>
            <p:cNvPr id="824" name="go 1-R"/>
            <p:cNvSpPr/>
            <p:nvPr/>
          </p:nvSpPr>
          <p:spPr>
            <a:xfrm>
              <a:off x="3389700" y="0"/>
              <a:ext cx="1524001" cy="711200"/>
            </a:xfrm>
            <a:prstGeom prst="rect">
              <a:avLst/>
            </a:prstGeom>
            <a:solidFill>
              <a:srgbClr val="0096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go 1-R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5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希望大家自己完成后续模拟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希望大家自己完成后续模拟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希望大家对前，中，后序遍历，都使用类似的模拟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8589" defTabSz="536575">
              <a:defRPr sz="7279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希望大家对前，中，后序遍历，都使用类似的模拟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使用栈模拟系统栈，写出非递归程序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5739" defTabSz="742950">
              <a:defRPr sz="1008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使用栈模拟系统栈，写出非递归程序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834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835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6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7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38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39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40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841" name="cout 1"/>
          <p:cNvSpPr/>
          <p:nvPr/>
        </p:nvSpPr>
        <p:spPr>
          <a:xfrm>
            <a:off x="3572183" y="107672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cout 1</a:t>
            </a:r>
          </a:p>
        </p:txBody>
      </p:sp>
      <p:sp>
        <p:nvSpPr>
          <p:cNvPr id="842" name="go 1-L"/>
          <p:cNvSpPr/>
          <p:nvPr/>
        </p:nvSpPr>
        <p:spPr>
          <a:xfrm>
            <a:off x="5771427" y="10767255"/>
            <a:ext cx="1969475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1-L</a:t>
            </a:r>
          </a:p>
        </p:txBody>
      </p:sp>
      <p:sp>
        <p:nvSpPr>
          <p:cNvPr id="843" name="go 1-R"/>
          <p:cNvSpPr/>
          <p:nvPr/>
        </p:nvSpPr>
        <p:spPr>
          <a:xfrm>
            <a:off x="7952709" y="10767255"/>
            <a:ext cx="1969475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0" grpId="2"/>
      <p:bldP build="whole" bldLvl="1" animBg="1" rev="0" advAuto="0" spid="843" grpId="5"/>
      <p:bldP build="whole" bldLvl="1" animBg="1" rev="0" advAuto="0" spid="841" grpId="3"/>
      <p:bldP build="whole" bldLvl="1" animBg="1" rev="0" advAuto="0" spid="834" grpId="1"/>
      <p:bldP build="whole" bldLvl="1" animBg="1" rev="0" advAuto="0" spid="842" grpId="4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846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847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48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49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50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51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52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853" name="cout 1"/>
          <p:cNvSpPr/>
          <p:nvPr/>
        </p:nvSpPr>
        <p:spPr>
          <a:xfrm>
            <a:off x="5762446" y="84050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cout 1</a:t>
            </a:r>
          </a:p>
        </p:txBody>
      </p:sp>
      <p:sp>
        <p:nvSpPr>
          <p:cNvPr id="854" name="go 1-L"/>
          <p:cNvSpPr/>
          <p:nvPr/>
        </p:nvSpPr>
        <p:spPr>
          <a:xfrm>
            <a:off x="5762446" y="96242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1-L</a:t>
            </a:r>
          </a:p>
        </p:txBody>
      </p:sp>
      <p:sp>
        <p:nvSpPr>
          <p:cNvPr id="855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85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859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0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1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62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63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64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865" name="go 1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5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86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869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0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1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72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73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74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875" name="go 1"/>
          <p:cNvSpPr/>
          <p:nvPr/>
        </p:nvSpPr>
        <p:spPr>
          <a:xfrm>
            <a:off x="5477183" y="3633675"/>
            <a:ext cx="2540001" cy="139404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87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879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0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81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82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83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84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885" name="cout 1"/>
          <p:cNvSpPr/>
          <p:nvPr/>
        </p:nvSpPr>
        <p:spPr>
          <a:xfrm>
            <a:off x="5762446" y="84050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cout 1</a:t>
            </a:r>
          </a:p>
        </p:txBody>
      </p:sp>
      <p:sp>
        <p:nvSpPr>
          <p:cNvPr id="886" name="go 1-L"/>
          <p:cNvSpPr/>
          <p:nvPr/>
        </p:nvSpPr>
        <p:spPr>
          <a:xfrm>
            <a:off x="5762446" y="96242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1-L</a:t>
            </a:r>
          </a:p>
        </p:txBody>
      </p:sp>
      <p:sp>
        <p:nvSpPr>
          <p:cNvPr id="887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7" grpId="1"/>
      <p:bldP build="whole" bldLvl="1" animBg="1" rev="0" advAuto="0" spid="886" grpId="2"/>
      <p:bldP build="whole" bldLvl="1" animBg="1" rev="0" advAuto="0" spid="885" grpId="3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890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891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2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3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94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95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96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897" name="go 1-L"/>
          <p:cNvSpPr/>
          <p:nvPr/>
        </p:nvSpPr>
        <p:spPr>
          <a:xfrm>
            <a:off x="5762446" y="96242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1-L</a:t>
            </a:r>
          </a:p>
        </p:txBody>
      </p:sp>
      <p:sp>
        <p:nvSpPr>
          <p:cNvPr id="898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  <p:sp>
        <p:nvSpPr>
          <p:cNvPr id="899" name="cout 1"/>
          <p:cNvSpPr/>
          <p:nvPr/>
        </p:nvSpPr>
        <p:spPr>
          <a:xfrm>
            <a:off x="5477183" y="3633675"/>
            <a:ext cx="2540001" cy="139404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cout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147" name="Triangle"/>
          <p:cNvSpPr/>
          <p:nvPr/>
        </p:nvSpPr>
        <p:spPr>
          <a:xfrm>
            <a:off x="9110836" y="60758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" name="{  [  (  )  ]  }"/>
          <p:cNvSpPr txBox="1"/>
          <p:nvPr/>
        </p:nvSpPr>
        <p:spPr>
          <a:xfrm>
            <a:off x="8825737" y="4796285"/>
            <a:ext cx="67325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{  [  (  )  ]  }</a:t>
            </a:r>
          </a:p>
        </p:txBody>
      </p:sp>
      <p:sp>
        <p:nvSpPr>
          <p:cNvPr id="149" name="Stack"/>
          <p:cNvSpPr txBox="1"/>
          <p:nvPr/>
        </p:nvSpPr>
        <p:spPr>
          <a:xfrm>
            <a:off x="2932937" y="9368285"/>
            <a:ext cx="323705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50" name="Rectangle"/>
          <p:cNvSpPr/>
          <p:nvPr/>
        </p:nvSpPr>
        <p:spPr>
          <a:xfrm>
            <a:off x="6523072" y="9035636"/>
            <a:ext cx="13941951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1" name="{"/>
          <p:cNvSpPr/>
          <p:nvPr/>
        </p:nvSpPr>
        <p:spPr>
          <a:xfrm>
            <a:off x="6578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902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903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4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5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06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07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08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909" name="go 1-L"/>
          <p:cNvSpPr/>
          <p:nvPr/>
        </p:nvSpPr>
        <p:spPr>
          <a:xfrm>
            <a:off x="5762446" y="96242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1-L</a:t>
            </a:r>
          </a:p>
        </p:txBody>
      </p:sp>
      <p:sp>
        <p:nvSpPr>
          <p:cNvPr id="910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91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914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5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6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17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18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19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920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  <p:sp>
        <p:nvSpPr>
          <p:cNvPr id="921" name="go 1-L"/>
          <p:cNvSpPr/>
          <p:nvPr/>
        </p:nvSpPr>
        <p:spPr>
          <a:xfrm>
            <a:off x="5477183" y="3633675"/>
            <a:ext cx="2540001" cy="139404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924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925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6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7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28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29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30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931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  <p:sp>
        <p:nvSpPr>
          <p:cNvPr id="932" name="cout 2"/>
          <p:cNvSpPr/>
          <p:nvPr/>
        </p:nvSpPr>
        <p:spPr>
          <a:xfrm>
            <a:off x="5762446" y="71396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cout 2</a:t>
            </a:r>
          </a:p>
        </p:txBody>
      </p:sp>
      <p:sp>
        <p:nvSpPr>
          <p:cNvPr id="933" name="go 2-L"/>
          <p:cNvSpPr/>
          <p:nvPr/>
        </p:nvSpPr>
        <p:spPr>
          <a:xfrm>
            <a:off x="5762446" y="83588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2-L</a:t>
            </a:r>
          </a:p>
        </p:txBody>
      </p:sp>
      <p:sp>
        <p:nvSpPr>
          <p:cNvPr id="934" name="go 2-R"/>
          <p:cNvSpPr/>
          <p:nvPr/>
        </p:nvSpPr>
        <p:spPr>
          <a:xfrm>
            <a:off x="5762446" y="95780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3" grpId="2"/>
      <p:bldP build="whole" bldLvl="1" animBg="1" rev="0" advAuto="0" spid="934" grpId="1"/>
      <p:bldP build="whole" bldLvl="1" animBg="1" rev="0" advAuto="0" spid="932" grpId="3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937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938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9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0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41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42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43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944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  <p:sp>
        <p:nvSpPr>
          <p:cNvPr id="945" name="cout 2"/>
          <p:cNvSpPr/>
          <p:nvPr/>
        </p:nvSpPr>
        <p:spPr>
          <a:xfrm>
            <a:off x="5762446" y="71396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cout 2</a:t>
            </a:r>
          </a:p>
        </p:txBody>
      </p:sp>
      <p:sp>
        <p:nvSpPr>
          <p:cNvPr id="946" name="go 2-L"/>
          <p:cNvSpPr/>
          <p:nvPr/>
        </p:nvSpPr>
        <p:spPr>
          <a:xfrm>
            <a:off x="5762446" y="83588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2-L</a:t>
            </a:r>
          </a:p>
        </p:txBody>
      </p:sp>
      <p:sp>
        <p:nvSpPr>
          <p:cNvPr id="947" name="go 2-R"/>
          <p:cNvSpPr/>
          <p:nvPr/>
        </p:nvSpPr>
        <p:spPr>
          <a:xfrm>
            <a:off x="5762446" y="95780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950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951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52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53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54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55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56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957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  <p:sp>
        <p:nvSpPr>
          <p:cNvPr id="958" name="go 2-L"/>
          <p:cNvSpPr/>
          <p:nvPr/>
        </p:nvSpPr>
        <p:spPr>
          <a:xfrm>
            <a:off x="5762446" y="83588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2-L</a:t>
            </a:r>
          </a:p>
        </p:txBody>
      </p:sp>
      <p:sp>
        <p:nvSpPr>
          <p:cNvPr id="959" name="go 2-R"/>
          <p:cNvSpPr/>
          <p:nvPr/>
        </p:nvSpPr>
        <p:spPr>
          <a:xfrm>
            <a:off x="5762446" y="95780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2-R</a:t>
            </a:r>
          </a:p>
        </p:txBody>
      </p:sp>
      <p:sp>
        <p:nvSpPr>
          <p:cNvPr id="960" name="cout 2"/>
          <p:cNvSpPr/>
          <p:nvPr/>
        </p:nvSpPr>
        <p:spPr>
          <a:xfrm>
            <a:off x="5477183" y="3633675"/>
            <a:ext cx="2540001" cy="139404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cout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96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964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65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66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67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68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69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970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  <p:sp>
        <p:nvSpPr>
          <p:cNvPr id="971" name="go 2-L"/>
          <p:cNvSpPr/>
          <p:nvPr/>
        </p:nvSpPr>
        <p:spPr>
          <a:xfrm>
            <a:off x="5762446" y="83588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2-L</a:t>
            </a:r>
          </a:p>
        </p:txBody>
      </p:sp>
      <p:sp>
        <p:nvSpPr>
          <p:cNvPr id="972" name="go 2-R"/>
          <p:cNvSpPr/>
          <p:nvPr/>
        </p:nvSpPr>
        <p:spPr>
          <a:xfrm>
            <a:off x="5762446" y="95780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975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976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7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8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79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80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81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982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  <p:sp>
        <p:nvSpPr>
          <p:cNvPr id="983" name="go 2-R"/>
          <p:cNvSpPr/>
          <p:nvPr/>
        </p:nvSpPr>
        <p:spPr>
          <a:xfrm>
            <a:off x="5762446" y="95780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2-R</a:t>
            </a:r>
          </a:p>
        </p:txBody>
      </p:sp>
      <p:sp>
        <p:nvSpPr>
          <p:cNvPr id="984" name="go 2-L"/>
          <p:cNvSpPr/>
          <p:nvPr/>
        </p:nvSpPr>
        <p:spPr>
          <a:xfrm>
            <a:off x="5477183" y="3633675"/>
            <a:ext cx="2540001" cy="139404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987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988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9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0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91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92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93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994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  <p:sp>
        <p:nvSpPr>
          <p:cNvPr id="995" name="go 2-R"/>
          <p:cNvSpPr/>
          <p:nvPr/>
        </p:nvSpPr>
        <p:spPr>
          <a:xfrm>
            <a:off x="5762446" y="9578033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99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999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0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1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02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03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04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005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  <p:sp>
        <p:nvSpPr>
          <p:cNvPr id="1006" name="go 2-R"/>
          <p:cNvSpPr/>
          <p:nvPr/>
        </p:nvSpPr>
        <p:spPr>
          <a:xfrm>
            <a:off x="5477183" y="3633675"/>
            <a:ext cx="2540001" cy="139404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2-R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1009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1010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11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12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13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14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15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016" name="go 1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20. Valid Parenthes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20. Valid Parentheses</a:t>
            </a:r>
          </a:p>
        </p:txBody>
      </p:sp>
      <p:sp>
        <p:nvSpPr>
          <p:cNvPr id="154" name="Triangle"/>
          <p:cNvSpPr/>
          <p:nvPr/>
        </p:nvSpPr>
        <p:spPr>
          <a:xfrm>
            <a:off x="10228436" y="6070600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5" name="{  [  (  )  ]  }"/>
          <p:cNvSpPr txBox="1"/>
          <p:nvPr/>
        </p:nvSpPr>
        <p:spPr>
          <a:xfrm>
            <a:off x="8825737" y="4796285"/>
            <a:ext cx="67325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{  [  (  )  ]  }</a:t>
            </a:r>
          </a:p>
        </p:txBody>
      </p:sp>
      <p:sp>
        <p:nvSpPr>
          <p:cNvPr id="156" name="Stack"/>
          <p:cNvSpPr txBox="1"/>
          <p:nvPr/>
        </p:nvSpPr>
        <p:spPr>
          <a:xfrm>
            <a:off x="2932937" y="9368285"/>
            <a:ext cx="323705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57" name="Rectangle"/>
          <p:cNvSpPr/>
          <p:nvPr/>
        </p:nvSpPr>
        <p:spPr>
          <a:xfrm>
            <a:off x="6523072" y="9035636"/>
            <a:ext cx="13941951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8" name="{"/>
          <p:cNvSpPr/>
          <p:nvPr/>
        </p:nvSpPr>
        <p:spPr>
          <a:xfrm>
            <a:off x="6578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59" name="["/>
          <p:cNvSpPr/>
          <p:nvPr/>
        </p:nvSpPr>
        <p:spPr>
          <a:xfrm>
            <a:off x="8229821" y="9063318"/>
            <a:ext cx="1600201" cy="1600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[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1019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1020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1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2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23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24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25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026" name="go 1-R"/>
          <p:cNvSpPr/>
          <p:nvPr/>
        </p:nvSpPr>
        <p:spPr>
          <a:xfrm>
            <a:off x="5477183" y="3633675"/>
            <a:ext cx="2540001" cy="139404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1-R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1029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1030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1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2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33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34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35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036" name="cout 3"/>
          <p:cNvSpPr/>
          <p:nvPr/>
        </p:nvSpPr>
        <p:spPr>
          <a:xfrm>
            <a:off x="5762446" y="84050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cout 3</a:t>
            </a:r>
          </a:p>
        </p:txBody>
      </p:sp>
      <p:sp>
        <p:nvSpPr>
          <p:cNvPr id="1037" name="go 3-L"/>
          <p:cNvSpPr/>
          <p:nvPr/>
        </p:nvSpPr>
        <p:spPr>
          <a:xfrm>
            <a:off x="5762446" y="96242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3-L</a:t>
            </a:r>
          </a:p>
        </p:txBody>
      </p:sp>
      <p:sp>
        <p:nvSpPr>
          <p:cNvPr id="1038" name="go 3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7" grpId="2"/>
      <p:bldP build="whole" bldLvl="1" animBg="1" rev="0" advAuto="0" spid="1038" grpId="1"/>
      <p:bldP build="whole" bldLvl="1" animBg="1" rev="0" advAuto="0" spid="1036" grpId="3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1041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1042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3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4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45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46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47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048" name="cout 3"/>
          <p:cNvSpPr/>
          <p:nvPr/>
        </p:nvSpPr>
        <p:spPr>
          <a:xfrm>
            <a:off x="5762446" y="84050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cout 3</a:t>
            </a:r>
          </a:p>
        </p:txBody>
      </p:sp>
      <p:sp>
        <p:nvSpPr>
          <p:cNvPr id="1049" name="go 3-L"/>
          <p:cNvSpPr/>
          <p:nvPr/>
        </p:nvSpPr>
        <p:spPr>
          <a:xfrm>
            <a:off x="5762446" y="96242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3-L</a:t>
            </a:r>
          </a:p>
        </p:txBody>
      </p:sp>
      <p:sp>
        <p:nvSpPr>
          <p:cNvPr id="1050" name="go 3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1053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1054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55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56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7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58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59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060" name="go 3-L"/>
          <p:cNvSpPr/>
          <p:nvPr/>
        </p:nvSpPr>
        <p:spPr>
          <a:xfrm>
            <a:off x="5762446" y="96242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3-L</a:t>
            </a:r>
          </a:p>
        </p:txBody>
      </p:sp>
      <p:sp>
        <p:nvSpPr>
          <p:cNvPr id="1061" name="go 3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3-R</a:t>
            </a:r>
          </a:p>
        </p:txBody>
      </p:sp>
      <p:sp>
        <p:nvSpPr>
          <p:cNvPr id="1062" name="cout 3"/>
          <p:cNvSpPr/>
          <p:nvPr/>
        </p:nvSpPr>
        <p:spPr>
          <a:xfrm>
            <a:off x="5477183" y="3633675"/>
            <a:ext cx="2540001" cy="139404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cout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1065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1066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7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8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69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70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71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072" name="go 3-L"/>
          <p:cNvSpPr/>
          <p:nvPr/>
        </p:nvSpPr>
        <p:spPr>
          <a:xfrm>
            <a:off x="5762446" y="96242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3-L</a:t>
            </a:r>
          </a:p>
        </p:txBody>
      </p:sp>
      <p:sp>
        <p:nvSpPr>
          <p:cNvPr id="1073" name="go 3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1076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1077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8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9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80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1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82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083" name="go 3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3-R</a:t>
            </a:r>
          </a:p>
        </p:txBody>
      </p:sp>
      <p:sp>
        <p:nvSpPr>
          <p:cNvPr id="1084" name="go 3-L"/>
          <p:cNvSpPr/>
          <p:nvPr/>
        </p:nvSpPr>
        <p:spPr>
          <a:xfrm>
            <a:off x="5477183" y="3633675"/>
            <a:ext cx="2540001" cy="139404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1087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1088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9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0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91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92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93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094" name="go 3-R"/>
          <p:cNvSpPr/>
          <p:nvPr/>
        </p:nvSpPr>
        <p:spPr>
          <a:xfrm>
            <a:off x="5762446" y="10843455"/>
            <a:ext cx="1969474" cy="91908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1097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1098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9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0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01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02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03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  <p:sp>
        <p:nvSpPr>
          <p:cNvPr id="1104" name="go 3-R"/>
          <p:cNvSpPr/>
          <p:nvPr/>
        </p:nvSpPr>
        <p:spPr>
          <a:xfrm>
            <a:off x="5477183" y="3633675"/>
            <a:ext cx="2540001" cy="1394049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go 3-R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144. Binary Tree Preorder Traversal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144. Binary Tree Preorder Traversal</a:t>
            </a:r>
          </a:p>
        </p:txBody>
      </p:sp>
      <p:sp>
        <p:nvSpPr>
          <p:cNvPr id="1107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15790074" y="9397999"/>
            <a:ext cx="78280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1108" name="Line"/>
          <p:cNvSpPr/>
          <p:nvPr/>
        </p:nvSpPr>
        <p:spPr>
          <a:xfrm flipH="1" flipV="1">
            <a:off x="19765350" y="4574392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9" name="Line"/>
          <p:cNvSpPr/>
          <p:nvPr/>
        </p:nvSpPr>
        <p:spPr>
          <a:xfrm flipV="1">
            <a:off x="16542960" y="4447392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0" name="1"/>
          <p:cNvSpPr/>
          <p:nvPr/>
        </p:nvSpPr>
        <p:spPr>
          <a:xfrm>
            <a:off x="18942074" y="3780779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11" name="2"/>
          <p:cNvSpPr/>
          <p:nvPr/>
        </p:nvSpPr>
        <p:spPr>
          <a:xfrm>
            <a:off x="15805362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2" name="3"/>
          <p:cNvSpPr/>
          <p:nvPr/>
        </p:nvSpPr>
        <p:spPr>
          <a:xfrm>
            <a:off x="22027985" y="7242820"/>
            <a:ext cx="1524001" cy="1524001"/>
          </a:xfrm>
          <a:prstGeom prst="ellipse">
            <a:avLst/>
          </a:prstGeom>
          <a:solidFill>
            <a:srgbClr val="0096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13" name="Stack"/>
          <p:cNvSpPr txBox="1"/>
          <p:nvPr/>
        </p:nvSpPr>
        <p:spPr>
          <a:xfrm>
            <a:off x="5673351" y="12108877"/>
            <a:ext cx="21476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实践：非递归完成前序遍历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实践：非递归完成前序遍历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