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36" r:id="rId188"/>
    <p:sldId id="437" r:id="rId189"/>
    <p:sldId id="438" r:id="rId190"/>
    <p:sldId id="439" r:id="rId191"/>
    <p:sldId id="440" r:id="rId192"/>
    <p:sldId id="441" r:id="rId19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Relationship Id="rId145" Type="http://schemas.openxmlformats.org/officeDocument/2006/relationships/slide" Target="slides/slide138.xml"/><Relationship Id="rId146" Type="http://schemas.openxmlformats.org/officeDocument/2006/relationships/slide" Target="slides/slide139.xml"/><Relationship Id="rId147" Type="http://schemas.openxmlformats.org/officeDocument/2006/relationships/slide" Target="slides/slide140.xml"/><Relationship Id="rId148" Type="http://schemas.openxmlformats.org/officeDocument/2006/relationships/slide" Target="slides/slide141.xml"/><Relationship Id="rId149" Type="http://schemas.openxmlformats.org/officeDocument/2006/relationships/slide" Target="slides/slide142.xml"/><Relationship Id="rId150" Type="http://schemas.openxmlformats.org/officeDocument/2006/relationships/slide" Target="slides/slide143.xml"/><Relationship Id="rId151" Type="http://schemas.openxmlformats.org/officeDocument/2006/relationships/slide" Target="slides/slide144.xml"/><Relationship Id="rId152" Type="http://schemas.openxmlformats.org/officeDocument/2006/relationships/slide" Target="slides/slide145.xml"/><Relationship Id="rId153" Type="http://schemas.openxmlformats.org/officeDocument/2006/relationships/slide" Target="slides/slide146.xml"/><Relationship Id="rId154" Type="http://schemas.openxmlformats.org/officeDocument/2006/relationships/slide" Target="slides/slide147.xml"/><Relationship Id="rId155" Type="http://schemas.openxmlformats.org/officeDocument/2006/relationships/slide" Target="slides/slide148.xml"/><Relationship Id="rId156" Type="http://schemas.openxmlformats.org/officeDocument/2006/relationships/slide" Target="slides/slide149.xml"/><Relationship Id="rId157" Type="http://schemas.openxmlformats.org/officeDocument/2006/relationships/slide" Target="slides/slide150.xml"/><Relationship Id="rId158" Type="http://schemas.openxmlformats.org/officeDocument/2006/relationships/slide" Target="slides/slide151.xml"/><Relationship Id="rId159" Type="http://schemas.openxmlformats.org/officeDocument/2006/relationships/slide" Target="slides/slide152.xml"/><Relationship Id="rId160" Type="http://schemas.openxmlformats.org/officeDocument/2006/relationships/slide" Target="slides/slide153.xml"/><Relationship Id="rId161" Type="http://schemas.openxmlformats.org/officeDocument/2006/relationships/slide" Target="slides/slide154.xml"/><Relationship Id="rId162" Type="http://schemas.openxmlformats.org/officeDocument/2006/relationships/slide" Target="slides/slide155.xml"/><Relationship Id="rId163" Type="http://schemas.openxmlformats.org/officeDocument/2006/relationships/slide" Target="slides/slide156.xml"/><Relationship Id="rId164" Type="http://schemas.openxmlformats.org/officeDocument/2006/relationships/slide" Target="slides/slide157.xml"/><Relationship Id="rId165" Type="http://schemas.openxmlformats.org/officeDocument/2006/relationships/slide" Target="slides/slide158.xml"/><Relationship Id="rId166" Type="http://schemas.openxmlformats.org/officeDocument/2006/relationships/slide" Target="slides/slide159.xml"/><Relationship Id="rId167" Type="http://schemas.openxmlformats.org/officeDocument/2006/relationships/slide" Target="slides/slide160.xml"/><Relationship Id="rId168" Type="http://schemas.openxmlformats.org/officeDocument/2006/relationships/slide" Target="slides/slide161.xml"/><Relationship Id="rId169" Type="http://schemas.openxmlformats.org/officeDocument/2006/relationships/slide" Target="slides/slide162.xml"/><Relationship Id="rId170" Type="http://schemas.openxmlformats.org/officeDocument/2006/relationships/slide" Target="slides/slide163.xml"/><Relationship Id="rId171" Type="http://schemas.openxmlformats.org/officeDocument/2006/relationships/slide" Target="slides/slide164.xml"/><Relationship Id="rId172" Type="http://schemas.openxmlformats.org/officeDocument/2006/relationships/slide" Target="slides/slide165.xml"/><Relationship Id="rId173" Type="http://schemas.openxmlformats.org/officeDocument/2006/relationships/slide" Target="slides/slide166.xml"/><Relationship Id="rId174" Type="http://schemas.openxmlformats.org/officeDocument/2006/relationships/slide" Target="slides/slide167.xml"/><Relationship Id="rId175" Type="http://schemas.openxmlformats.org/officeDocument/2006/relationships/slide" Target="slides/slide168.xml"/><Relationship Id="rId176" Type="http://schemas.openxmlformats.org/officeDocument/2006/relationships/slide" Target="slides/slide169.xml"/><Relationship Id="rId177" Type="http://schemas.openxmlformats.org/officeDocument/2006/relationships/slide" Target="slides/slide170.xml"/><Relationship Id="rId178" Type="http://schemas.openxmlformats.org/officeDocument/2006/relationships/slide" Target="slides/slide171.xml"/><Relationship Id="rId179" Type="http://schemas.openxmlformats.org/officeDocument/2006/relationships/slide" Target="slides/slide172.xml"/><Relationship Id="rId180" Type="http://schemas.openxmlformats.org/officeDocument/2006/relationships/slide" Target="slides/slide173.xml"/><Relationship Id="rId181" Type="http://schemas.openxmlformats.org/officeDocument/2006/relationships/slide" Target="slides/slide174.xml"/><Relationship Id="rId182" Type="http://schemas.openxmlformats.org/officeDocument/2006/relationships/slide" Target="slides/slide175.xml"/><Relationship Id="rId183" Type="http://schemas.openxmlformats.org/officeDocument/2006/relationships/slide" Target="slides/slide176.xml"/><Relationship Id="rId184" Type="http://schemas.openxmlformats.org/officeDocument/2006/relationships/slide" Target="slides/slide177.xml"/><Relationship Id="rId185" Type="http://schemas.openxmlformats.org/officeDocument/2006/relationships/slide" Target="slides/slide178.xml"/><Relationship Id="rId186" Type="http://schemas.openxmlformats.org/officeDocument/2006/relationships/slide" Target="slides/slide179.xml"/><Relationship Id="rId187" Type="http://schemas.openxmlformats.org/officeDocument/2006/relationships/slide" Target="slides/slide180.xml"/><Relationship Id="rId188" Type="http://schemas.openxmlformats.org/officeDocument/2006/relationships/slide" Target="slides/slide181.xml"/><Relationship Id="rId189" Type="http://schemas.openxmlformats.org/officeDocument/2006/relationships/slide" Target="slides/slide182.xml"/><Relationship Id="rId190" Type="http://schemas.openxmlformats.org/officeDocument/2006/relationships/slide" Target="slides/slide183.xml"/><Relationship Id="rId191" Type="http://schemas.openxmlformats.org/officeDocument/2006/relationships/slide" Target="slides/slide184.xml"/><Relationship Id="rId192" Type="http://schemas.openxmlformats.org/officeDocument/2006/relationships/slide" Target="slides/slide185.xml"/><Relationship Id="rId193" Type="http://schemas.openxmlformats.org/officeDocument/2006/relationships/slide" Target="slides/slide18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1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
</file>

<file path=ppt/slides/_rels/slide1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
</file>

<file path=ppt/slides/_rels/slide1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tif"/><Relationship Id="rId4" Type="http://schemas.openxmlformats.org/officeDocument/2006/relationships/image" Target="../media/image9.pn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1.gif"/><Relationship Id="rId8" Type="http://schemas.openxmlformats.org/officeDocument/2006/relationships/image" Target="../media/image4.tif"/></Relationships>

</file>

<file path=ppt/slides/_rels/slide1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9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1.tif"/><Relationship Id="rId4" Type="http://schemas.openxmlformats.org/officeDocument/2006/relationships/image" Target="../media/image9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tif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2.jpe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2.jpe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玩儿转算法面试"/>
          <p:cNvSpPr txBox="1"/>
          <p:nvPr>
            <p:ph type="ctrTitle"/>
          </p:nvPr>
        </p:nvSpPr>
        <p:spPr>
          <a:xfrm>
            <a:off x="1778000" y="3124539"/>
            <a:ext cx="20828000" cy="4648201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玩儿转算法面试</a:t>
            </a:r>
          </a:p>
        </p:txBody>
      </p:sp>
      <p:sp>
        <p:nvSpPr>
          <p:cNvPr id="120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ne"/>
          <p:cNvSpPr/>
          <p:nvPr/>
        </p:nvSpPr>
        <p:spPr>
          <a:xfrm flipH="1" flipV="1">
            <a:off x="10171484" y="8026035"/>
            <a:ext cx="1264740" cy="15060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" name="Line"/>
          <p:cNvSpPr/>
          <p:nvPr/>
        </p:nvSpPr>
        <p:spPr>
          <a:xfrm flipV="1">
            <a:off x="8807350" y="7908042"/>
            <a:ext cx="1503446" cy="17420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8" name="1"/>
          <p:cNvSpPr/>
          <p:nvPr/>
        </p:nvSpPr>
        <p:spPr>
          <a:xfrm>
            <a:off x="7925730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9" name="0"/>
          <p:cNvSpPr/>
          <p:nvPr/>
        </p:nvSpPr>
        <p:spPr>
          <a:xfrm>
            <a:off x="10756645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0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191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3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4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5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6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7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8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9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0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1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2" name="Line"/>
          <p:cNvSpPr/>
          <p:nvPr/>
        </p:nvSpPr>
        <p:spPr>
          <a:xfrm flipH="1" flipV="1">
            <a:off x="2396215" y="9835116"/>
            <a:ext cx="12647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3" name="Line"/>
          <p:cNvSpPr/>
          <p:nvPr/>
        </p:nvSpPr>
        <p:spPr>
          <a:xfrm flipV="1">
            <a:off x="1032081" y="97171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4" name="1"/>
          <p:cNvSpPr/>
          <p:nvPr/>
        </p:nvSpPr>
        <p:spPr>
          <a:xfrm>
            <a:off x="150461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05" name="0"/>
          <p:cNvSpPr/>
          <p:nvPr/>
        </p:nvSpPr>
        <p:spPr>
          <a:xfrm>
            <a:off x="2981376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06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7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285" name="时间复杂度：O( n * C )…"/>
          <p:cNvSpPr txBox="1"/>
          <p:nvPr/>
        </p:nvSpPr>
        <p:spPr>
          <a:xfrm>
            <a:off x="837705" y="6489699"/>
            <a:ext cx="2270859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时间复杂度：O( n * C )</a:t>
            </a:r>
          </a:p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空间复杂度：O( n * C )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5" grpId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0-1背包问题的空间优化与变种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0-1背包问题的空间优化与变种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0-1背包问题的优化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0-1背包问题的优化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292" name="F( n , C ) 考虑将n个物品放进容量为C的背包，使得价值最大"/>
          <p:cNvSpPr txBox="1"/>
          <p:nvPr/>
        </p:nvSpPr>
        <p:spPr>
          <a:xfrm>
            <a:off x="837705" y="4216399"/>
            <a:ext cx="2270859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F( n , C ) 考虑将n个物品放进容量为C的背包，使得价值最大</a:t>
            </a:r>
          </a:p>
        </p:txBody>
      </p:sp>
      <p:sp>
        <p:nvSpPr>
          <p:cNvPr id="1293" name="F ( i , c )  =   max( F( i-1 , c ) , v(i) + F( i-1 , c - w(i) )"/>
          <p:cNvSpPr txBox="1"/>
          <p:nvPr/>
        </p:nvSpPr>
        <p:spPr>
          <a:xfrm>
            <a:off x="888505" y="7000874"/>
            <a:ext cx="1951821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 ( i , c )  =   max( F( i-1 , c ) , v(i) + F( i-1 , c - w(i) )</a:t>
            </a:r>
          </a:p>
        </p:txBody>
      </p:sp>
      <p:sp>
        <p:nvSpPr>
          <p:cNvPr id="1294" name="第i行元素只依赖于第i-1行元素。理论上，只需要保持两行元素。…"/>
          <p:cNvSpPr txBox="1"/>
          <p:nvPr/>
        </p:nvSpPr>
        <p:spPr>
          <a:xfrm>
            <a:off x="786905" y="9632949"/>
            <a:ext cx="2239535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第i行元素只依赖于第i-1行元素。理论上，只需要保持两行元素。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空间复杂度：O( 2 * C ) = O(C)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4" grpId="3"/>
      <p:bldP build="whole" bldLvl="1" animBg="1" rev="0" advAuto="0" spid="1293" grpId="2"/>
      <p:bldP build="whole" bldLvl="1" animBg="1" rev="0" advAuto="0" spid="1292" grpId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297" name="Rectangle"/>
          <p:cNvSpPr/>
          <p:nvPr/>
        </p:nvSpPr>
        <p:spPr>
          <a:xfrm>
            <a:off x="3395860" y="62230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8" name="Rectangle"/>
          <p:cNvSpPr/>
          <p:nvPr/>
        </p:nvSpPr>
        <p:spPr>
          <a:xfrm>
            <a:off x="3395860" y="81534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301" name="i = 0"/>
          <p:cNvSpPr/>
          <p:nvPr/>
        </p:nvSpPr>
        <p:spPr>
          <a:xfrm>
            <a:off x="3395860" y="62230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0</a:t>
            </a:r>
          </a:p>
        </p:txBody>
      </p:sp>
      <p:sp>
        <p:nvSpPr>
          <p:cNvPr id="1302" name="Rectangle"/>
          <p:cNvSpPr/>
          <p:nvPr/>
        </p:nvSpPr>
        <p:spPr>
          <a:xfrm>
            <a:off x="3395860" y="81534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305" name="i = 0"/>
          <p:cNvSpPr/>
          <p:nvPr/>
        </p:nvSpPr>
        <p:spPr>
          <a:xfrm>
            <a:off x="3395860" y="62230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0</a:t>
            </a:r>
          </a:p>
        </p:txBody>
      </p:sp>
      <p:sp>
        <p:nvSpPr>
          <p:cNvPr id="1306" name="i = 1"/>
          <p:cNvSpPr/>
          <p:nvPr/>
        </p:nvSpPr>
        <p:spPr>
          <a:xfrm>
            <a:off x="3395860" y="81534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309" name="i = 2"/>
          <p:cNvSpPr/>
          <p:nvPr/>
        </p:nvSpPr>
        <p:spPr>
          <a:xfrm>
            <a:off x="3395860" y="62230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2</a:t>
            </a:r>
          </a:p>
        </p:txBody>
      </p:sp>
      <p:sp>
        <p:nvSpPr>
          <p:cNvPr id="1310" name="i = 1"/>
          <p:cNvSpPr/>
          <p:nvPr/>
        </p:nvSpPr>
        <p:spPr>
          <a:xfrm>
            <a:off x="3395860" y="81534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313" name="i = 2"/>
          <p:cNvSpPr/>
          <p:nvPr/>
        </p:nvSpPr>
        <p:spPr>
          <a:xfrm>
            <a:off x="3395860" y="62230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2</a:t>
            </a:r>
          </a:p>
        </p:txBody>
      </p:sp>
      <p:sp>
        <p:nvSpPr>
          <p:cNvPr id="1314" name="i = 3"/>
          <p:cNvSpPr/>
          <p:nvPr/>
        </p:nvSpPr>
        <p:spPr>
          <a:xfrm>
            <a:off x="3395860" y="81534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317" name="i = 4"/>
          <p:cNvSpPr/>
          <p:nvPr/>
        </p:nvSpPr>
        <p:spPr>
          <a:xfrm>
            <a:off x="3395860" y="62230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4</a:t>
            </a:r>
          </a:p>
        </p:txBody>
      </p:sp>
      <p:sp>
        <p:nvSpPr>
          <p:cNvPr id="1318" name="i = 3"/>
          <p:cNvSpPr/>
          <p:nvPr/>
        </p:nvSpPr>
        <p:spPr>
          <a:xfrm>
            <a:off x="3395860" y="81534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ine"/>
          <p:cNvSpPr/>
          <p:nvPr/>
        </p:nvSpPr>
        <p:spPr>
          <a:xfrm flipH="1" flipV="1">
            <a:off x="10171484" y="8026035"/>
            <a:ext cx="1264740" cy="15060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0" name="Line"/>
          <p:cNvSpPr/>
          <p:nvPr/>
        </p:nvSpPr>
        <p:spPr>
          <a:xfrm flipV="1">
            <a:off x="8807350" y="7908042"/>
            <a:ext cx="1503446" cy="17420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1" name="1"/>
          <p:cNvSpPr/>
          <p:nvPr/>
        </p:nvSpPr>
        <p:spPr>
          <a:xfrm>
            <a:off x="7925730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2" name="0"/>
          <p:cNvSpPr/>
          <p:nvPr/>
        </p:nvSpPr>
        <p:spPr>
          <a:xfrm>
            <a:off x="10756645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13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214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5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6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7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8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9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0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21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2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3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4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5" name="Line"/>
          <p:cNvSpPr/>
          <p:nvPr/>
        </p:nvSpPr>
        <p:spPr>
          <a:xfrm flipH="1" flipV="1">
            <a:off x="2396215" y="9835116"/>
            <a:ext cx="12647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6" name="Line"/>
          <p:cNvSpPr/>
          <p:nvPr/>
        </p:nvSpPr>
        <p:spPr>
          <a:xfrm flipV="1">
            <a:off x="1032081" y="97171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7" name="1"/>
          <p:cNvSpPr/>
          <p:nvPr/>
        </p:nvSpPr>
        <p:spPr>
          <a:xfrm>
            <a:off x="150461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8" name="0"/>
          <p:cNvSpPr/>
          <p:nvPr/>
        </p:nvSpPr>
        <p:spPr>
          <a:xfrm>
            <a:off x="2981376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29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0" name="Line"/>
          <p:cNvSpPr/>
          <p:nvPr/>
        </p:nvSpPr>
        <p:spPr>
          <a:xfrm flipH="1" flipV="1">
            <a:off x="18302617" y="6283124"/>
            <a:ext cx="15060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1" name="Line"/>
          <p:cNvSpPr/>
          <p:nvPr/>
        </p:nvSpPr>
        <p:spPr>
          <a:xfrm flipV="1">
            <a:off x="16522101" y="61318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2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33" name="1"/>
          <p:cNvSpPr/>
          <p:nvPr/>
        </p:nvSpPr>
        <p:spPr>
          <a:xfrm>
            <a:off x="19065578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4" name="2"/>
          <p:cNvSpPr/>
          <p:nvPr/>
        </p:nvSpPr>
        <p:spPr>
          <a:xfrm>
            <a:off x="15577115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321" name="i = 4 (偶数)"/>
          <p:cNvSpPr/>
          <p:nvPr/>
        </p:nvSpPr>
        <p:spPr>
          <a:xfrm>
            <a:off x="3395860" y="62230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4 (偶数)</a:t>
            </a:r>
          </a:p>
        </p:txBody>
      </p:sp>
      <p:sp>
        <p:nvSpPr>
          <p:cNvPr id="1322" name="i = 3 (奇数)"/>
          <p:cNvSpPr/>
          <p:nvPr/>
        </p:nvSpPr>
        <p:spPr>
          <a:xfrm>
            <a:off x="3395860" y="8153400"/>
            <a:ext cx="17592280" cy="178137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 = 3 (奇数)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实践：0-1背包问题动态规划空间优化1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92023" defTabSz="693419">
              <a:defRPr sz="9407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实践：0-1背包问题动态规划空间优化1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327" name="第i行元素只依赖于第i-1行元素。理论上，只需要保持两行元素。…"/>
          <p:cNvSpPr txBox="1"/>
          <p:nvPr/>
        </p:nvSpPr>
        <p:spPr>
          <a:xfrm>
            <a:off x="994321" y="4425949"/>
            <a:ext cx="2239535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第i行元素只依赖于第i-1行元素。理论上，只需要保持两行元素。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空间复杂度：O( 2 * C ) = O(C)</a:t>
            </a:r>
          </a:p>
        </p:txBody>
      </p:sp>
      <p:sp>
        <p:nvSpPr>
          <p:cNvPr id="1328" name="只使用一行大小为C的数组完成动态规划？"/>
          <p:cNvSpPr txBox="1"/>
          <p:nvPr/>
        </p:nvSpPr>
        <p:spPr>
          <a:xfrm>
            <a:off x="814388" y="9375774"/>
            <a:ext cx="2275522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只使用一行大小为C的数组完成动态规划？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7" grpId="1"/>
      <p:bldP build="whole" bldLvl="1" animBg="1" rev="0" advAuto="0" spid="1328" grpId="2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331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332" name="Table"/>
          <p:cNvGraphicFramePr/>
          <p:nvPr/>
        </p:nvGraphicFramePr>
        <p:xfrm>
          <a:off x="1041400" y="7457678"/>
          <a:ext cx="20853400" cy="4109244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61281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612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6128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33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334" name="0"/>
          <p:cNvSpPr txBox="1"/>
          <p:nvPr/>
        </p:nvSpPr>
        <p:spPr>
          <a:xfrm>
            <a:off x="5201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335" name="6"/>
          <p:cNvSpPr txBox="1"/>
          <p:nvPr/>
        </p:nvSpPr>
        <p:spPr>
          <a:xfrm>
            <a:off x="8224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340" name="Group"/>
          <p:cNvGrpSpPr/>
          <p:nvPr/>
        </p:nvGrpSpPr>
        <p:grpSpPr>
          <a:xfrm>
            <a:off x="11221719" y="9067799"/>
            <a:ext cx="9357361" cy="863601"/>
            <a:chOff x="0" y="0"/>
            <a:chExt cx="9357360" cy="863600"/>
          </a:xfrm>
        </p:grpSpPr>
        <p:sp>
          <p:nvSpPr>
            <p:cNvPr id="1336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337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338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339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341" name="0"/>
          <p:cNvSpPr txBox="1"/>
          <p:nvPr/>
        </p:nvSpPr>
        <p:spPr>
          <a:xfrm>
            <a:off x="5201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342" name="6"/>
          <p:cNvSpPr txBox="1"/>
          <p:nvPr/>
        </p:nvSpPr>
        <p:spPr>
          <a:xfrm>
            <a:off x="8224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43" name="10"/>
          <p:cNvSpPr txBox="1"/>
          <p:nvPr/>
        </p:nvSpPr>
        <p:spPr>
          <a:xfrm>
            <a:off x="11045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346" name="Group"/>
          <p:cNvGrpSpPr/>
          <p:nvPr/>
        </p:nvGrpSpPr>
        <p:grpSpPr>
          <a:xfrm>
            <a:off x="5715621" y="9684539"/>
            <a:ext cx="5775339" cy="949179"/>
            <a:chOff x="0" y="0"/>
            <a:chExt cx="5775338" cy="949178"/>
          </a:xfrm>
        </p:grpSpPr>
        <p:sp>
          <p:nvSpPr>
            <p:cNvPr id="1344" name="Line"/>
            <p:cNvSpPr/>
            <p:nvPr/>
          </p:nvSpPr>
          <p:spPr>
            <a:xfrm>
              <a:off x="5775338" y="14074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45" name="Line"/>
            <p:cNvSpPr/>
            <p:nvPr/>
          </p:nvSpPr>
          <p:spPr>
            <a:xfrm>
              <a:off x="-1" y="0"/>
              <a:ext cx="5470613" cy="94917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6" grpId="1"/>
      <p:bldP build="whole" bldLvl="1" animBg="1" rev="0" advAuto="0" spid="1343" grpId="2"/>
      <p:bldP build="whole" bldLvl="1" animBg="1" rev="0" advAuto="0" spid="1346" grpId="3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349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350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51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352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353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54" name="6"/>
          <p:cNvSpPr txBox="1"/>
          <p:nvPr/>
        </p:nvSpPr>
        <p:spPr>
          <a:xfrm>
            <a:off x="97231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55" name="6"/>
          <p:cNvSpPr txBox="1"/>
          <p:nvPr/>
        </p:nvSpPr>
        <p:spPr>
          <a:xfrm>
            <a:off x="13215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56" name="6"/>
          <p:cNvSpPr txBox="1"/>
          <p:nvPr/>
        </p:nvSpPr>
        <p:spPr>
          <a:xfrm>
            <a:off x="166573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57" name="6"/>
          <p:cNvSpPr txBox="1"/>
          <p:nvPr/>
        </p:nvSpPr>
        <p:spPr>
          <a:xfrm>
            <a:off x="2020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59" name="Connection Line"/>
          <p:cNvSpPr/>
          <p:nvPr/>
        </p:nvSpPr>
        <p:spPr>
          <a:xfrm>
            <a:off x="13638741" y="115094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9" grpId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362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363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64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365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366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67" name="6"/>
          <p:cNvSpPr txBox="1"/>
          <p:nvPr/>
        </p:nvSpPr>
        <p:spPr>
          <a:xfrm>
            <a:off x="97231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68" name="6"/>
          <p:cNvSpPr txBox="1"/>
          <p:nvPr/>
        </p:nvSpPr>
        <p:spPr>
          <a:xfrm>
            <a:off x="13215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69" name="6"/>
          <p:cNvSpPr txBox="1"/>
          <p:nvPr/>
        </p:nvSpPr>
        <p:spPr>
          <a:xfrm>
            <a:off x="166573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70" name="16"/>
          <p:cNvSpPr txBox="1"/>
          <p:nvPr/>
        </p:nvSpPr>
        <p:spPr>
          <a:xfrm>
            <a:off x="20024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372" name="Connection Line"/>
          <p:cNvSpPr/>
          <p:nvPr/>
        </p:nvSpPr>
        <p:spPr>
          <a:xfrm>
            <a:off x="13638741" y="115094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2" grpId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375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376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77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378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379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80" name="6"/>
          <p:cNvSpPr txBox="1"/>
          <p:nvPr/>
        </p:nvSpPr>
        <p:spPr>
          <a:xfrm>
            <a:off x="97231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81" name="6"/>
          <p:cNvSpPr txBox="1"/>
          <p:nvPr/>
        </p:nvSpPr>
        <p:spPr>
          <a:xfrm>
            <a:off x="13215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82" name="6"/>
          <p:cNvSpPr txBox="1"/>
          <p:nvPr/>
        </p:nvSpPr>
        <p:spPr>
          <a:xfrm>
            <a:off x="166573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83" name="16"/>
          <p:cNvSpPr txBox="1"/>
          <p:nvPr/>
        </p:nvSpPr>
        <p:spPr>
          <a:xfrm>
            <a:off x="20024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385" name="Connection Line"/>
          <p:cNvSpPr/>
          <p:nvPr/>
        </p:nvSpPr>
        <p:spPr>
          <a:xfrm>
            <a:off x="10016700" y="115602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5" grpId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388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389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90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391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392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93" name="6"/>
          <p:cNvSpPr txBox="1"/>
          <p:nvPr/>
        </p:nvSpPr>
        <p:spPr>
          <a:xfrm>
            <a:off x="97231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94" name="6"/>
          <p:cNvSpPr txBox="1"/>
          <p:nvPr/>
        </p:nvSpPr>
        <p:spPr>
          <a:xfrm>
            <a:off x="13215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95" name="16"/>
          <p:cNvSpPr txBox="1"/>
          <p:nvPr/>
        </p:nvSpPr>
        <p:spPr>
          <a:xfrm>
            <a:off x="164807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396" name="16"/>
          <p:cNvSpPr txBox="1"/>
          <p:nvPr/>
        </p:nvSpPr>
        <p:spPr>
          <a:xfrm>
            <a:off x="20024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398" name="Connection Line"/>
          <p:cNvSpPr/>
          <p:nvPr/>
        </p:nvSpPr>
        <p:spPr>
          <a:xfrm>
            <a:off x="10016700" y="115602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8" grpId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401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402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03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404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405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06" name="6"/>
          <p:cNvSpPr txBox="1"/>
          <p:nvPr/>
        </p:nvSpPr>
        <p:spPr>
          <a:xfrm>
            <a:off x="97231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07" name="6"/>
          <p:cNvSpPr txBox="1"/>
          <p:nvPr/>
        </p:nvSpPr>
        <p:spPr>
          <a:xfrm>
            <a:off x="13215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08" name="16"/>
          <p:cNvSpPr txBox="1"/>
          <p:nvPr/>
        </p:nvSpPr>
        <p:spPr>
          <a:xfrm>
            <a:off x="164807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09" name="16"/>
          <p:cNvSpPr txBox="1"/>
          <p:nvPr/>
        </p:nvSpPr>
        <p:spPr>
          <a:xfrm>
            <a:off x="20024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11" name="Connection Line"/>
          <p:cNvSpPr/>
          <p:nvPr/>
        </p:nvSpPr>
        <p:spPr>
          <a:xfrm>
            <a:off x="6524200" y="115602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1" grpId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414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415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16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417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418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19" name="6"/>
          <p:cNvSpPr txBox="1"/>
          <p:nvPr/>
        </p:nvSpPr>
        <p:spPr>
          <a:xfrm>
            <a:off x="97231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20" name="16"/>
          <p:cNvSpPr txBox="1"/>
          <p:nvPr/>
        </p:nvSpPr>
        <p:spPr>
          <a:xfrm>
            <a:off x="13039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21" name="16"/>
          <p:cNvSpPr txBox="1"/>
          <p:nvPr/>
        </p:nvSpPr>
        <p:spPr>
          <a:xfrm>
            <a:off x="164807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22" name="16"/>
          <p:cNvSpPr txBox="1"/>
          <p:nvPr/>
        </p:nvSpPr>
        <p:spPr>
          <a:xfrm>
            <a:off x="20024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24" name="Connection Line"/>
          <p:cNvSpPr/>
          <p:nvPr/>
        </p:nvSpPr>
        <p:spPr>
          <a:xfrm>
            <a:off x="6524200" y="115602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ine"/>
          <p:cNvSpPr/>
          <p:nvPr/>
        </p:nvSpPr>
        <p:spPr>
          <a:xfrm flipH="1" flipV="1">
            <a:off x="10171484" y="8026035"/>
            <a:ext cx="1264740" cy="15060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7" name="Line"/>
          <p:cNvSpPr/>
          <p:nvPr/>
        </p:nvSpPr>
        <p:spPr>
          <a:xfrm flipV="1">
            <a:off x="8807350" y="7908042"/>
            <a:ext cx="1503446" cy="17420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8" name="1"/>
          <p:cNvSpPr/>
          <p:nvPr/>
        </p:nvSpPr>
        <p:spPr>
          <a:xfrm>
            <a:off x="7925730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9" name="0"/>
          <p:cNvSpPr/>
          <p:nvPr/>
        </p:nvSpPr>
        <p:spPr>
          <a:xfrm>
            <a:off x="10756645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0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241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2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3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4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5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6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47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48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49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50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1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2" name="Line"/>
          <p:cNvSpPr/>
          <p:nvPr/>
        </p:nvSpPr>
        <p:spPr>
          <a:xfrm flipH="1" flipV="1">
            <a:off x="2396215" y="9835116"/>
            <a:ext cx="12647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3" name="Line"/>
          <p:cNvSpPr/>
          <p:nvPr/>
        </p:nvSpPr>
        <p:spPr>
          <a:xfrm flipV="1">
            <a:off x="1032081" y="97171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4" name="1"/>
          <p:cNvSpPr/>
          <p:nvPr/>
        </p:nvSpPr>
        <p:spPr>
          <a:xfrm>
            <a:off x="150461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5" name="0"/>
          <p:cNvSpPr/>
          <p:nvPr/>
        </p:nvSpPr>
        <p:spPr>
          <a:xfrm>
            <a:off x="2981376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6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7" name="Line"/>
          <p:cNvSpPr/>
          <p:nvPr/>
        </p:nvSpPr>
        <p:spPr>
          <a:xfrm flipH="1" flipV="1">
            <a:off x="18302617" y="6283124"/>
            <a:ext cx="15060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8" name="Line"/>
          <p:cNvSpPr/>
          <p:nvPr/>
        </p:nvSpPr>
        <p:spPr>
          <a:xfrm flipV="1">
            <a:off x="16522101" y="61318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59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0" name="1"/>
          <p:cNvSpPr/>
          <p:nvPr/>
        </p:nvSpPr>
        <p:spPr>
          <a:xfrm>
            <a:off x="19065578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1" name="Line"/>
          <p:cNvSpPr/>
          <p:nvPr/>
        </p:nvSpPr>
        <p:spPr>
          <a:xfrm flipH="1" flipV="1">
            <a:off x="16278985" y="8209516"/>
            <a:ext cx="12647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2" name="Line"/>
          <p:cNvSpPr/>
          <p:nvPr/>
        </p:nvSpPr>
        <p:spPr>
          <a:xfrm flipV="1">
            <a:off x="14914851" y="80915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3" name="1"/>
          <p:cNvSpPr/>
          <p:nvPr/>
        </p:nvSpPr>
        <p:spPr>
          <a:xfrm>
            <a:off x="14033231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4" name="0"/>
          <p:cNvSpPr/>
          <p:nvPr/>
        </p:nvSpPr>
        <p:spPr>
          <a:xfrm>
            <a:off x="16864147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5" name="2"/>
          <p:cNvSpPr/>
          <p:nvPr/>
        </p:nvSpPr>
        <p:spPr>
          <a:xfrm>
            <a:off x="15577115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427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428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29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430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431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32" name="6"/>
          <p:cNvSpPr txBox="1"/>
          <p:nvPr/>
        </p:nvSpPr>
        <p:spPr>
          <a:xfrm>
            <a:off x="97231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33" name="16"/>
          <p:cNvSpPr txBox="1"/>
          <p:nvPr/>
        </p:nvSpPr>
        <p:spPr>
          <a:xfrm>
            <a:off x="13039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34" name="16"/>
          <p:cNvSpPr txBox="1"/>
          <p:nvPr/>
        </p:nvSpPr>
        <p:spPr>
          <a:xfrm>
            <a:off x="164807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35" name="16"/>
          <p:cNvSpPr txBox="1"/>
          <p:nvPr/>
        </p:nvSpPr>
        <p:spPr>
          <a:xfrm>
            <a:off x="20024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37" name="Connection Line"/>
          <p:cNvSpPr/>
          <p:nvPr/>
        </p:nvSpPr>
        <p:spPr>
          <a:xfrm>
            <a:off x="3031700" y="115094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7" grpId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440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441" name="Table"/>
          <p:cNvGraphicFramePr/>
          <p:nvPr/>
        </p:nvGraphicFramePr>
        <p:xfrm>
          <a:off x="1295400" y="8524478"/>
          <a:ext cx="20853400" cy="28422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471333"/>
                <a:gridCol w="3471333"/>
                <a:gridCol w="3471333"/>
                <a:gridCol w="3471333"/>
                <a:gridCol w="3471333"/>
                <a:gridCol w="3471333"/>
              </a:tblGrid>
              <a:tr h="1408410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408410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42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443" name="0"/>
          <p:cNvSpPr txBox="1"/>
          <p:nvPr/>
        </p:nvSpPr>
        <p:spPr>
          <a:xfrm>
            <a:off x="27889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444" name="6"/>
          <p:cNvSpPr txBox="1"/>
          <p:nvPr/>
        </p:nvSpPr>
        <p:spPr>
          <a:xfrm>
            <a:off x="6230619" y="101345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445" name="10"/>
          <p:cNvSpPr txBox="1"/>
          <p:nvPr/>
        </p:nvSpPr>
        <p:spPr>
          <a:xfrm>
            <a:off x="95465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446" name="16"/>
          <p:cNvSpPr txBox="1"/>
          <p:nvPr/>
        </p:nvSpPr>
        <p:spPr>
          <a:xfrm>
            <a:off x="13039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47" name="16"/>
          <p:cNvSpPr txBox="1"/>
          <p:nvPr/>
        </p:nvSpPr>
        <p:spPr>
          <a:xfrm>
            <a:off x="164807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48" name="16"/>
          <p:cNvSpPr txBox="1"/>
          <p:nvPr/>
        </p:nvSpPr>
        <p:spPr>
          <a:xfrm>
            <a:off x="20024089" y="101345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450" name="Connection Line"/>
          <p:cNvSpPr/>
          <p:nvPr/>
        </p:nvSpPr>
        <p:spPr>
          <a:xfrm>
            <a:off x="3031700" y="11509408"/>
            <a:ext cx="6893323" cy="1052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0" y="0"/>
                </a:moveTo>
                <a:cubicBezTo>
                  <a:pt x="6605" y="21565"/>
                  <a:pt x="13805" y="21600"/>
                  <a:pt x="21600" y="104"/>
                </a:cubicBezTo>
              </a:path>
            </a:pathLst>
          </a:custGeom>
          <a:ln w="101600">
            <a:solidFill>
              <a:srgbClr val="BA3027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1000" fill="hold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0" grpId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实践：0-1背包问题动态规划空间优化2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92023" defTabSz="693419">
              <a:defRPr sz="9407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实践：0-1背包问题动态规划空间优化2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0-1背包问题的变种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0-1背包问题的变种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0-1背包问题更多变种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0-1背包问题更多变种</a:t>
            </a:r>
          </a:p>
        </p:txBody>
      </p:sp>
      <p:sp>
        <p:nvSpPr>
          <p:cNvPr id="1457" name="完全背包问题：每个物品可以无限使用。"/>
          <p:cNvSpPr txBox="1"/>
          <p:nvPr/>
        </p:nvSpPr>
        <p:spPr>
          <a:xfrm>
            <a:off x="1942803" y="9047162"/>
            <a:ext cx="2049839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完全背包问题：每个物品可以无限使用。</a:t>
            </a:r>
          </a:p>
        </p:txBody>
      </p:sp>
      <p:sp>
        <p:nvSpPr>
          <p:cNvPr id="1458" name="多重背包问题：每个物品不止1个，有num(i)个。"/>
          <p:cNvSpPr txBox="1"/>
          <p:nvPr/>
        </p:nvSpPr>
        <p:spPr>
          <a:xfrm>
            <a:off x="1942803" y="5892799"/>
            <a:ext cx="2049839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多重背包问题：每个物品不止1个，有num(i)个。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7" grpId="1"/>
      <p:bldP build="whole" bldLvl="1" animBg="1" rev="0" advAuto="0" spid="1458" grpId="2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0-1背包问题更多变种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0-1背包问题更多变种</a:t>
            </a:r>
          </a:p>
        </p:txBody>
      </p:sp>
      <p:sp>
        <p:nvSpPr>
          <p:cNvPr id="1461" name="多维费用背包问题：要考虑物品的体积和重量两个维度？"/>
          <p:cNvSpPr txBox="1"/>
          <p:nvPr/>
        </p:nvSpPr>
        <p:spPr>
          <a:xfrm>
            <a:off x="1942803" y="7289799"/>
            <a:ext cx="2049839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多维费用背包问题：要考虑物品的体积和重量两个维度？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1" grpId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0-1背包问题更多变种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0-1背包问题更多变种</a:t>
            </a:r>
          </a:p>
        </p:txBody>
      </p:sp>
      <p:sp>
        <p:nvSpPr>
          <p:cNvPr id="1464" name="物品间加入更多约束…"/>
          <p:cNvSpPr txBox="1"/>
          <p:nvPr/>
        </p:nvSpPr>
        <p:spPr>
          <a:xfrm>
            <a:off x="1942803" y="6489699"/>
            <a:ext cx="20498395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物品间加入更多约束</a:t>
            </a:r>
          </a:p>
          <a:p>
            <a: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物品间可以互相排斥；也可以互相依赖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4" grpId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面试中的0-1背包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面试中的0-1背包问题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416. Partition Equal Subset Sum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416. Partition Equal Subset Sum</a:t>
            </a:r>
          </a:p>
        </p:txBody>
      </p:sp>
      <p:sp>
        <p:nvSpPr>
          <p:cNvPr id="1469" name="给定一个非空数组，其中所有的数字都是正整数。问是否可以将这个数组的元素分成两部分，使得每部分的数字和相等？…"/>
          <p:cNvSpPr txBox="1"/>
          <p:nvPr/>
        </p:nvSpPr>
        <p:spPr>
          <a:xfrm>
            <a:off x="1456034" y="6267449"/>
            <a:ext cx="21471932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给定一个非空数组，其中所有的数字都是正整数。问是否可以将这个数组的元素分成两部分，使得每部分的数字和相等？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如对 [1, 5, 11, 5]，可以分成 [1, 5, 5]和[11]两部分，元素和相等，返回true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如对[1, 2, 3, 5]，无法分成元素和相等的两部分，返回false</a:t>
            </a:r>
          </a:p>
        </p:txBody>
      </p:sp>
      <p:pic>
        <p:nvPicPr>
          <p:cNvPr id="14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3200" y="3786186"/>
            <a:ext cx="3834480" cy="1673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9" grpId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416. Partition Equal Subset Sum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416. Partition Equal Subset Sum</a:t>
            </a:r>
          </a:p>
        </p:txBody>
      </p:sp>
      <p:sp>
        <p:nvSpPr>
          <p:cNvPr id="1473" name="F( n , C ) 考虑将n个物品填满容量为C的背包"/>
          <p:cNvSpPr txBox="1"/>
          <p:nvPr/>
        </p:nvSpPr>
        <p:spPr>
          <a:xfrm>
            <a:off x="1091705" y="6993731"/>
            <a:ext cx="2270859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F( n , C ) 考虑将n个物品填满容量为C的背包</a:t>
            </a:r>
          </a:p>
        </p:txBody>
      </p:sp>
      <p:sp>
        <p:nvSpPr>
          <p:cNvPr id="1474" name="典型的背包问题，在n个物品中选出一定物品，填满sum/2的背包"/>
          <p:cNvSpPr txBox="1"/>
          <p:nvPr/>
        </p:nvSpPr>
        <p:spPr>
          <a:xfrm>
            <a:off x="1015505" y="4462462"/>
            <a:ext cx="223529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典型的背包问题，在n个物品中选出一定物品，填满sum/2的背包</a:t>
            </a:r>
          </a:p>
        </p:txBody>
      </p:sp>
      <p:sp>
        <p:nvSpPr>
          <p:cNvPr id="1475" name="F ( i , c )  =   F( i-1 , c ) || F( i-1 , c - w(i) )"/>
          <p:cNvSpPr txBox="1"/>
          <p:nvPr/>
        </p:nvSpPr>
        <p:spPr>
          <a:xfrm>
            <a:off x="1142505" y="9524999"/>
            <a:ext cx="1951821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 ( i , c )  =   F( i-1 , c ) || F( i-1 , c - w(i) )</a:t>
            </a:r>
          </a:p>
        </p:txBody>
      </p:sp>
      <p:sp>
        <p:nvSpPr>
          <p:cNvPr id="1476" name="时间复杂度：O( n * sum/2 ) = O( n * sum )"/>
          <p:cNvSpPr txBox="1"/>
          <p:nvPr/>
        </p:nvSpPr>
        <p:spPr>
          <a:xfrm>
            <a:off x="1142505" y="11633199"/>
            <a:ext cx="1951821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时间复杂度：O( n * sum/2 ) = O( n * sum 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3" grpId="2"/>
      <p:bldP build="whole" bldLvl="1" animBg="1" rev="0" advAuto="0" spid="1474" grpId="1"/>
      <p:bldP build="whole" bldLvl="1" animBg="1" rev="0" advAuto="0" spid="1475" grpId="3"/>
      <p:bldP build="whole" bldLvl="1" animBg="1" rev="0" advAuto="0" spid="1476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Line"/>
          <p:cNvSpPr/>
          <p:nvPr/>
        </p:nvSpPr>
        <p:spPr>
          <a:xfrm flipH="1" flipV="1">
            <a:off x="10171484" y="8026035"/>
            <a:ext cx="1264740" cy="15060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8" name="Line"/>
          <p:cNvSpPr/>
          <p:nvPr/>
        </p:nvSpPr>
        <p:spPr>
          <a:xfrm flipV="1">
            <a:off x="8807350" y="7908042"/>
            <a:ext cx="1503446" cy="17420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69" name="1"/>
          <p:cNvSpPr/>
          <p:nvPr/>
        </p:nvSpPr>
        <p:spPr>
          <a:xfrm>
            <a:off x="7925730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0" name="0"/>
          <p:cNvSpPr/>
          <p:nvPr/>
        </p:nvSpPr>
        <p:spPr>
          <a:xfrm>
            <a:off x="10756645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1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272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3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4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5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6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7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78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79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80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1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2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3" name="Line"/>
          <p:cNvSpPr/>
          <p:nvPr/>
        </p:nvSpPr>
        <p:spPr>
          <a:xfrm flipH="1" flipV="1">
            <a:off x="2396215" y="9835116"/>
            <a:ext cx="12647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4" name="Line"/>
          <p:cNvSpPr/>
          <p:nvPr/>
        </p:nvSpPr>
        <p:spPr>
          <a:xfrm flipV="1">
            <a:off x="1032081" y="97171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5" name="1"/>
          <p:cNvSpPr/>
          <p:nvPr/>
        </p:nvSpPr>
        <p:spPr>
          <a:xfrm>
            <a:off x="150461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6" name="0"/>
          <p:cNvSpPr/>
          <p:nvPr/>
        </p:nvSpPr>
        <p:spPr>
          <a:xfrm>
            <a:off x="2981376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87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88" name="Line"/>
          <p:cNvSpPr/>
          <p:nvPr/>
        </p:nvSpPr>
        <p:spPr>
          <a:xfrm flipH="1" flipV="1">
            <a:off x="18302617" y="6283124"/>
            <a:ext cx="15060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89" name="Line"/>
          <p:cNvSpPr/>
          <p:nvPr/>
        </p:nvSpPr>
        <p:spPr>
          <a:xfrm flipV="1">
            <a:off x="16522101" y="61318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0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91" name="1"/>
          <p:cNvSpPr/>
          <p:nvPr/>
        </p:nvSpPr>
        <p:spPr>
          <a:xfrm>
            <a:off x="19065578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2" name="Line"/>
          <p:cNvSpPr/>
          <p:nvPr/>
        </p:nvSpPr>
        <p:spPr>
          <a:xfrm flipH="1" flipV="1">
            <a:off x="16278985" y="8209516"/>
            <a:ext cx="12647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3" name="Line"/>
          <p:cNvSpPr/>
          <p:nvPr/>
        </p:nvSpPr>
        <p:spPr>
          <a:xfrm flipV="1">
            <a:off x="14914851" y="80915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94" name="1"/>
          <p:cNvSpPr/>
          <p:nvPr/>
        </p:nvSpPr>
        <p:spPr>
          <a:xfrm>
            <a:off x="14033231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5" name="0"/>
          <p:cNvSpPr/>
          <p:nvPr/>
        </p:nvSpPr>
        <p:spPr>
          <a:xfrm>
            <a:off x="16864147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96" name="2"/>
          <p:cNvSpPr/>
          <p:nvPr/>
        </p:nvSpPr>
        <p:spPr>
          <a:xfrm>
            <a:off x="15577115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97" name="Rectangle"/>
          <p:cNvSpPr/>
          <p:nvPr/>
        </p:nvSpPr>
        <p:spPr>
          <a:xfrm>
            <a:off x="135002" y="6858000"/>
            <a:ext cx="7216749" cy="6434833"/>
          </a:xfrm>
          <a:prstGeom prst="rect">
            <a:avLst/>
          </a:prstGeom>
          <a:blipFill>
            <a:blip r:embed="rId2">
              <a:alphaModFix amt="10000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BA3027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298" name="Rectangle"/>
          <p:cNvSpPr/>
          <p:nvPr/>
        </p:nvSpPr>
        <p:spPr>
          <a:xfrm>
            <a:off x="13592278" y="5181600"/>
            <a:ext cx="7216749" cy="6434833"/>
          </a:xfrm>
          <a:prstGeom prst="rect">
            <a:avLst/>
          </a:prstGeom>
          <a:blipFill>
            <a:blip r:embed="rId2">
              <a:alphaModFix amt="10000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BA3027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416. Partition Equal Subset Sum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416. Partition Equal Subset Sum</a:t>
            </a:r>
          </a:p>
        </p:txBody>
      </p:sp>
      <p:sp>
        <p:nvSpPr>
          <p:cNvPr id="1479" name="给定一个非空数组，其中所有的数字都是正整数。问是否可以将这个数组的元素分成两部分，使得每部分的数字和相等？…"/>
          <p:cNvSpPr txBox="1"/>
          <p:nvPr/>
        </p:nvSpPr>
        <p:spPr>
          <a:xfrm>
            <a:off x="1456034" y="5600699"/>
            <a:ext cx="21471932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给定一个非空数组，其中所有的数字都是正整数。问是否可以将这个数组的元素分成两部分，使得每部分的数字和相等？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最多有200个数字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每个数字最大为100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所有数字和为20000；背包最大为10000；n*sum/2 = 100*10000 = 100万</a:t>
            </a:r>
          </a:p>
        </p:txBody>
      </p:sp>
      <p:pic>
        <p:nvPicPr>
          <p:cNvPr id="14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3200" y="3786186"/>
            <a:ext cx="3834480" cy="1673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9" grpId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实践：使用递归解决416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实践：使用递归解决416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实践：使用记忆化搜索解决416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实践：使用记忆化搜索解决416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实践：使用动态规划解决416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实践：使用动态规划解决416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322. Coin Chang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322. Coin Change</a:t>
            </a:r>
          </a:p>
        </p:txBody>
      </p:sp>
      <p:sp>
        <p:nvSpPr>
          <p:cNvPr id="1489" name="给定不同面值的硬币。问最少需要多少枚硬币，可以凑成指定的金额？算法返回这个数。如果无法凑成指定金额，则返回-1. （可以无限次使用同种面额的硬币。）…"/>
          <p:cNvSpPr txBox="1"/>
          <p:nvPr/>
        </p:nvSpPr>
        <p:spPr>
          <a:xfrm>
            <a:off x="1456034" y="4711699"/>
            <a:ext cx="21471932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给定不同面值的硬币。问最少需要多少枚硬币，可以凑成指定的金额？算法返回这个数。如果无法凑成指定金额，则返回-1. （可以无限次使用同种面额的硬币。）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如给定硬币的面额为 [1, 2, 5]，amount = 11，则返回3 （5+5+1=11）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如给定硬币的面额为 [2]，amount = 3，则返回-1 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9" grpId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377. Combination Sum IV"/>
          <p:cNvSpPr txBox="1"/>
          <p:nvPr>
            <p:ph type="ctrTitle"/>
          </p:nvPr>
        </p:nvSpPr>
        <p:spPr>
          <a:xfrm>
            <a:off x="1778000" y="6731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377. Combination Sum IV</a:t>
            </a:r>
          </a:p>
        </p:txBody>
      </p:sp>
      <p:sp>
        <p:nvSpPr>
          <p:cNvPr id="1492" name="给定一个整数数组，其中元素没有重复。问有多少种可能，使用这个数组中的数字，凑出一个指定的整数target…"/>
          <p:cNvSpPr txBox="1"/>
          <p:nvPr/>
        </p:nvSpPr>
        <p:spPr>
          <a:xfrm>
            <a:off x="1068089" y="5600699"/>
            <a:ext cx="21783677" cy="765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给定一个整数数组，其中元素没有重复。问有多少种可能，使用这个数组中的数字，凑出一个指定的整数target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 nums = [1, 2, 3]，target = 4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可能的组合有 [1, 1, 1, 1], [1, 1, 2], [1, 2, 1], [1, 3], [2, 1, 1], [2, 2], [3, 1]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算法返回7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注意：顺序性</a:t>
            </a:r>
          </a:p>
        </p:txBody>
      </p:sp>
      <p:pic>
        <p:nvPicPr>
          <p:cNvPr id="14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8729" y="3047931"/>
            <a:ext cx="4028005" cy="2206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6440" y="3474265"/>
            <a:ext cx="6309499" cy="1354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5613" y="3474265"/>
            <a:ext cx="3603410" cy="1354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2" grpId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474. Ones and Zero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474. Ones and Zeroes</a:t>
            </a:r>
          </a:p>
        </p:txBody>
      </p:sp>
      <p:sp>
        <p:nvSpPr>
          <p:cNvPr id="1498" name="给定一个字符串数组。数组中的每个字符串都是一个01串。问用m个0和n个1，最多可以组成数组中的多少个01串？…"/>
          <p:cNvSpPr txBox="1"/>
          <p:nvPr/>
        </p:nvSpPr>
        <p:spPr>
          <a:xfrm>
            <a:off x="1678681" y="5848349"/>
            <a:ext cx="21471932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给定一个字符串数组。数组中的每个字符串都是一个01串。问用m个0和n个1，最多可以组成数组中的多少个01串？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如[10, 0001, 111001, 1, 0]，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给定5个0和3个1，最多可以组成其中的4个元素：10, 0001, 1, 0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如[10, 0, 1]，给定1个0和1个1，最多可以组成其中2两个元素，0和1</a:t>
            </a:r>
          </a:p>
        </p:txBody>
      </p:sp>
      <p:pic>
        <p:nvPicPr>
          <p:cNvPr id="14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088" y="2906176"/>
            <a:ext cx="4812081" cy="2636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8" grpId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474. Ones and Zero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474. Ones and Zeroes</a:t>
            </a:r>
          </a:p>
        </p:txBody>
      </p:sp>
      <p:sp>
        <p:nvSpPr>
          <p:cNvPr id="1502" name="给定一个字符串数组。数组中的每个字符串都是一个01串。问用m个0和n个1，最多可以组成数组中的多少个01串？…"/>
          <p:cNvSpPr txBox="1"/>
          <p:nvPr/>
        </p:nvSpPr>
        <p:spPr>
          <a:xfrm>
            <a:off x="1678681" y="5848349"/>
            <a:ext cx="21471932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给定一个字符串数组。数组中的每个字符串都是一个01串。问用m个0和n个1，最多可以组成数组中的多少个01串？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m和n不超过100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数组中的元素个数不超过600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注意：什么叫组成？必须用完？还是有剩余就可以？</a:t>
            </a:r>
          </a:p>
        </p:txBody>
      </p:sp>
      <p:pic>
        <p:nvPicPr>
          <p:cNvPr id="15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088" y="2906176"/>
            <a:ext cx="4812081" cy="2636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2" grpId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139. Word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139. Word Break</a:t>
            </a:r>
          </a:p>
        </p:txBody>
      </p:sp>
      <p:sp>
        <p:nvSpPr>
          <p:cNvPr id="1506" name="给定一个非空字符串s和一个字符串数组wordDict，问能否使用wordDict中的不同字符串首尾连接，组成s。假定wordDict中没有重复的字符串。…"/>
          <p:cNvSpPr txBox="1"/>
          <p:nvPr/>
        </p:nvSpPr>
        <p:spPr>
          <a:xfrm>
            <a:off x="482450" y="7779961"/>
            <a:ext cx="23419100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给定一个非空字符串s和一个字符串数组wordDict，问能否使用wordDict中的不同字符串首尾连接，组成s。假定wordDict中没有重复的字符串。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- 如 s = “leetcode”，dict = [“leet”, “code”]，则返回true</a:t>
            </a:r>
          </a:p>
        </p:txBody>
      </p:sp>
      <p:pic>
        <p:nvPicPr>
          <p:cNvPr id="15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488" y="2931576"/>
            <a:ext cx="4419699" cy="2421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63257" y="3445957"/>
            <a:ext cx="5879524" cy="1392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64671" y="3465607"/>
            <a:ext cx="3601276" cy="1353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311431" y="3445936"/>
            <a:ext cx="4462737" cy="16351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257981" y="4938219"/>
            <a:ext cx="4462860" cy="2170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7601" y="5572722"/>
            <a:ext cx="5630800" cy="1173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236441" y="5242455"/>
            <a:ext cx="6733194" cy="1562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6" grpId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494. Target Sum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494. Target Sum</a:t>
            </a:r>
          </a:p>
        </p:txBody>
      </p:sp>
      <p:sp>
        <p:nvSpPr>
          <p:cNvPr id="1516" name="给定一个非0数字序列，在这些数字前加上+或者-的符号，使其计算结果为给定的整数S。问一共有多少种可能。…"/>
          <p:cNvSpPr txBox="1"/>
          <p:nvPr/>
        </p:nvSpPr>
        <p:spPr>
          <a:xfrm>
            <a:off x="1780281" y="5848349"/>
            <a:ext cx="13188655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给定一个非0数字序列，在这些数字前加上+或者-的符号，使其计算结果为给定的整数S。问一共有多少种可能。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- 如：nums = [1, 1, 1, 1, 1]，S = 3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- 答案为5</a:t>
            </a:r>
          </a:p>
        </p:txBody>
      </p:sp>
      <p:pic>
        <p:nvPicPr>
          <p:cNvPr id="15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088" y="2906176"/>
            <a:ext cx="4812081" cy="2636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9271" y="3402668"/>
            <a:ext cx="4373126" cy="1643339"/>
          </a:xfrm>
          <a:prstGeom prst="rect">
            <a:avLst/>
          </a:prstGeom>
          <a:ln w="12700">
            <a:miter lim="400000"/>
          </a:ln>
        </p:spPr>
      </p:pic>
      <p:sp>
        <p:nvSpPr>
          <p:cNvPr id="1519" name="-1+1+1+1+1 = 3…"/>
          <p:cNvSpPr txBox="1"/>
          <p:nvPr/>
        </p:nvSpPr>
        <p:spPr>
          <a:xfrm>
            <a:off x="15693783" y="5645149"/>
            <a:ext cx="7805130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20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-1+1+1+1+1 = 3</a:t>
            </a:r>
          </a:p>
          <a:p>
            <a:pPr>
              <a:lnSpc>
                <a:spcPct val="20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+1-1+1+1+1 = 3</a:t>
            </a:r>
          </a:p>
          <a:p>
            <a:pPr>
              <a:lnSpc>
                <a:spcPct val="20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+1+1-1+1+1 = 3</a:t>
            </a:r>
          </a:p>
          <a:p>
            <a:pPr>
              <a:lnSpc>
                <a:spcPct val="20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+1+1+1-1+1 = 3</a:t>
            </a:r>
          </a:p>
          <a:p>
            <a:pPr>
              <a:lnSpc>
                <a:spcPct val="20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+1+1+1+1-1 =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Line"/>
          <p:cNvSpPr/>
          <p:nvPr/>
        </p:nvSpPr>
        <p:spPr>
          <a:xfrm flipH="1" flipV="1">
            <a:off x="10171484" y="8026035"/>
            <a:ext cx="1264740" cy="15060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1" name="Line"/>
          <p:cNvSpPr/>
          <p:nvPr/>
        </p:nvSpPr>
        <p:spPr>
          <a:xfrm flipV="1">
            <a:off x="8807350" y="7908042"/>
            <a:ext cx="1503446" cy="17420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2" name="1"/>
          <p:cNvSpPr/>
          <p:nvPr/>
        </p:nvSpPr>
        <p:spPr>
          <a:xfrm>
            <a:off x="7925730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3" name="0"/>
          <p:cNvSpPr/>
          <p:nvPr/>
        </p:nvSpPr>
        <p:spPr>
          <a:xfrm>
            <a:off x="10756645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04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305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6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7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8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09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0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1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12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13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14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15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6" name="Line"/>
          <p:cNvSpPr/>
          <p:nvPr/>
        </p:nvSpPr>
        <p:spPr>
          <a:xfrm flipH="1" flipV="1">
            <a:off x="2396215" y="9835116"/>
            <a:ext cx="12647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7" name="Line"/>
          <p:cNvSpPr/>
          <p:nvPr/>
        </p:nvSpPr>
        <p:spPr>
          <a:xfrm flipV="1">
            <a:off x="1032081" y="97171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18" name="1"/>
          <p:cNvSpPr/>
          <p:nvPr/>
        </p:nvSpPr>
        <p:spPr>
          <a:xfrm>
            <a:off x="150461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9" name="0"/>
          <p:cNvSpPr/>
          <p:nvPr/>
        </p:nvSpPr>
        <p:spPr>
          <a:xfrm>
            <a:off x="2981376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0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21" name="Line"/>
          <p:cNvSpPr/>
          <p:nvPr/>
        </p:nvSpPr>
        <p:spPr>
          <a:xfrm flipH="1" flipV="1">
            <a:off x="18302617" y="6283124"/>
            <a:ext cx="15060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2" name="Line"/>
          <p:cNvSpPr/>
          <p:nvPr/>
        </p:nvSpPr>
        <p:spPr>
          <a:xfrm flipV="1">
            <a:off x="16522101" y="61318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3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24" name="1"/>
          <p:cNvSpPr/>
          <p:nvPr/>
        </p:nvSpPr>
        <p:spPr>
          <a:xfrm>
            <a:off x="19065578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5" name="Line"/>
          <p:cNvSpPr/>
          <p:nvPr/>
        </p:nvSpPr>
        <p:spPr>
          <a:xfrm flipH="1" flipV="1">
            <a:off x="16278985" y="8209516"/>
            <a:ext cx="12647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6" name="Line"/>
          <p:cNvSpPr/>
          <p:nvPr/>
        </p:nvSpPr>
        <p:spPr>
          <a:xfrm flipV="1">
            <a:off x="14914851" y="80915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27" name="1"/>
          <p:cNvSpPr/>
          <p:nvPr/>
        </p:nvSpPr>
        <p:spPr>
          <a:xfrm>
            <a:off x="14033231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8" name="0"/>
          <p:cNvSpPr/>
          <p:nvPr/>
        </p:nvSpPr>
        <p:spPr>
          <a:xfrm>
            <a:off x="16864147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29" name="2"/>
          <p:cNvSpPr/>
          <p:nvPr/>
        </p:nvSpPr>
        <p:spPr>
          <a:xfrm>
            <a:off x="15577115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0" name="Rectangle"/>
          <p:cNvSpPr/>
          <p:nvPr/>
        </p:nvSpPr>
        <p:spPr>
          <a:xfrm>
            <a:off x="-14903" y="8649054"/>
            <a:ext cx="4758464" cy="3878164"/>
          </a:xfrm>
          <a:prstGeom prst="rect">
            <a:avLst/>
          </a:prstGeom>
          <a:blipFill>
            <a:blip r:embed="rId2">
              <a:alphaModFix amt="10000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BA3027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1" name="Rectangle"/>
          <p:cNvSpPr/>
          <p:nvPr/>
        </p:nvSpPr>
        <p:spPr>
          <a:xfrm>
            <a:off x="7710833" y="6839973"/>
            <a:ext cx="4899010" cy="3878165"/>
          </a:xfrm>
          <a:prstGeom prst="rect">
            <a:avLst/>
          </a:prstGeom>
          <a:blipFill>
            <a:blip r:embed="rId2">
              <a:alphaModFix amt="10000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BA3027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32" name="Rectangle"/>
          <p:cNvSpPr/>
          <p:nvPr/>
        </p:nvSpPr>
        <p:spPr>
          <a:xfrm>
            <a:off x="13704034" y="7023454"/>
            <a:ext cx="4899011" cy="3878164"/>
          </a:xfrm>
          <a:prstGeom prst="rect">
            <a:avLst/>
          </a:prstGeom>
          <a:blipFill>
            <a:blip r:embed="rId2">
              <a:alphaModFix amt="10000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BA3027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最长上升子序列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最长上升子序列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524" name="给定一个整数序列，求其中的最长上升子序列的长度。…"/>
          <p:cNvSpPr txBox="1"/>
          <p:nvPr/>
        </p:nvSpPr>
        <p:spPr>
          <a:xfrm>
            <a:off x="1663302" y="5448299"/>
            <a:ext cx="21940642" cy="765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给定一个整数序列，求其中的最长上升子序列的长度。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 [10, 9, 2, 5, 3, 7, 101, 18]，其最长上升子序列的长度为4。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最长上升子序列为 [2,5,7,101]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注意1：什么是子序列？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注意2：什么是上升？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注意3：一个序列可能有多个最长上升子序列；但这个最长的长度只有1个。</a:t>
            </a:r>
          </a:p>
        </p:txBody>
      </p:sp>
      <p:pic>
        <p:nvPicPr>
          <p:cNvPr id="15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7231" y="3570287"/>
            <a:ext cx="6172201" cy="130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4" grpId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528" name="给定一个整数序列，求其中的最长上升子序列的长度。…"/>
          <p:cNvSpPr txBox="1"/>
          <p:nvPr/>
        </p:nvSpPr>
        <p:spPr>
          <a:xfrm>
            <a:off x="1637902" y="5626099"/>
            <a:ext cx="21940642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给定一个整数序列，求其中的最长上升子序列的长度。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[10, 9, 2, 5, 3, 7, 101, 18]，其最长上升子序列的长度为4。</a:t>
            </a:r>
          </a:p>
        </p:txBody>
      </p:sp>
      <p:pic>
        <p:nvPicPr>
          <p:cNvPr id="15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7231" y="3570287"/>
            <a:ext cx="6172201" cy="13081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0" name="暴力解法：选择所有的子序列进行判断。O( (2^n) * n )"/>
          <p:cNvSpPr txBox="1"/>
          <p:nvPr/>
        </p:nvSpPr>
        <p:spPr>
          <a:xfrm>
            <a:off x="1637902" y="9720262"/>
            <a:ext cx="2194064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暴力解法：选择所有的子序列进行判断。O( (2^n) * n 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8" grpId="1"/>
      <p:bldP build="whole" bldLvl="1" animBg="1" rev="0" advAuto="0" spid="1530" grpId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533" name="LIS( i ) 表示以第 i 个数字为结尾的最长上升子序列的长度"/>
          <p:cNvSpPr txBox="1"/>
          <p:nvPr/>
        </p:nvSpPr>
        <p:spPr>
          <a:xfrm>
            <a:off x="837705" y="4747418"/>
            <a:ext cx="2270859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LIS( i ) 表示以第 i 个数字为结尾的最长上升子序列的长度</a:t>
            </a:r>
          </a:p>
        </p:txBody>
      </p:sp>
      <p:grpSp>
        <p:nvGrpSpPr>
          <p:cNvPr id="1536" name="Group"/>
          <p:cNvGrpSpPr/>
          <p:nvPr/>
        </p:nvGrpSpPr>
        <p:grpSpPr>
          <a:xfrm>
            <a:off x="888505" y="10972799"/>
            <a:ext cx="19518212" cy="1554164"/>
            <a:chOff x="0" y="0"/>
            <a:chExt cx="19518211" cy="1554162"/>
          </a:xfrm>
        </p:grpSpPr>
        <p:sp>
          <p:nvSpPr>
            <p:cNvPr id="1534" name="LIS ( i )  =   max( 1 + LIS( j ) if nums[i] &gt; nums[j] )"/>
            <p:cNvSpPr txBox="1"/>
            <p:nvPr/>
          </p:nvSpPr>
          <p:spPr>
            <a:xfrm>
              <a:off x="0" y="-1"/>
              <a:ext cx="19518212" cy="1016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lnSpc>
                  <a:spcPct val="150000"/>
                </a:lnSpc>
                <a:defRPr sz="6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LIS ( i )  =   max( 1 + LIS( j ) if nums[i] &gt; nums[j] )</a:t>
              </a:r>
            </a:p>
          </p:txBody>
        </p:sp>
        <p:sp>
          <p:nvSpPr>
            <p:cNvPr id="1535" name="j &lt; i"/>
            <p:cNvSpPr txBox="1"/>
            <p:nvPr/>
          </p:nvSpPr>
          <p:spPr>
            <a:xfrm>
              <a:off x="4360862" y="995362"/>
              <a:ext cx="981074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3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j &lt; i</a:t>
              </a:r>
            </a:p>
          </p:txBody>
        </p:sp>
      </p:grpSp>
      <p:sp>
        <p:nvSpPr>
          <p:cNvPr id="1537" name="LIS( i ) 表示 [0...i] 的范围内，选择数字nums[i]可以获得的最长上升子序列的长度"/>
          <p:cNvSpPr txBox="1"/>
          <p:nvPr/>
        </p:nvSpPr>
        <p:spPr>
          <a:xfrm>
            <a:off x="837705" y="7060009"/>
            <a:ext cx="22708591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LIS( i ) 表示 [0...i] 的范围内，选择数字nums[i]可以获得的最长上升子序列的长度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7" grpId="2"/>
      <p:bldP build="whole" bldLvl="1" animBg="1" rev="0" advAuto="0" spid="1533" grpId="1"/>
      <p:bldP build="whole" bldLvl="1" animBg="1" rev="0" advAuto="0" spid="1536" grpId="3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540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541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542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43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44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45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46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547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grpSp>
        <p:nvGrpSpPr>
          <p:cNvPr id="1556" name="Group"/>
          <p:cNvGrpSpPr/>
          <p:nvPr/>
        </p:nvGrpSpPr>
        <p:grpSpPr>
          <a:xfrm>
            <a:off x="2794000" y="8051800"/>
            <a:ext cx="18796000" cy="1905000"/>
            <a:chOff x="0" y="0"/>
            <a:chExt cx="18796000" cy="1905000"/>
          </a:xfrm>
        </p:grpSpPr>
        <p:sp>
          <p:nvSpPr>
            <p:cNvPr id="1548" name="1"/>
            <p:cNvSpPr/>
            <p:nvPr/>
          </p:nvSpPr>
          <p:spPr>
            <a:xfrm>
              <a:off x="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49" name="1"/>
            <p:cNvSpPr/>
            <p:nvPr/>
          </p:nvSpPr>
          <p:spPr>
            <a:xfrm>
              <a:off x="241300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50" name="1"/>
            <p:cNvSpPr/>
            <p:nvPr/>
          </p:nvSpPr>
          <p:spPr>
            <a:xfrm>
              <a:off x="482600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51" name="1"/>
            <p:cNvSpPr/>
            <p:nvPr/>
          </p:nvSpPr>
          <p:spPr>
            <a:xfrm>
              <a:off x="723900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52" name="1"/>
            <p:cNvSpPr/>
            <p:nvPr/>
          </p:nvSpPr>
          <p:spPr>
            <a:xfrm>
              <a:off x="965200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53" name="1"/>
            <p:cNvSpPr/>
            <p:nvPr/>
          </p:nvSpPr>
          <p:spPr>
            <a:xfrm>
              <a:off x="1206500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54" name="1"/>
            <p:cNvSpPr/>
            <p:nvPr/>
          </p:nvSpPr>
          <p:spPr>
            <a:xfrm>
              <a:off x="1447800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55" name="1"/>
            <p:cNvSpPr/>
            <p:nvPr/>
          </p:nvSpPr>
          <p:spPr>
            <a:xfrm>
              <a:off x="16891000" y="0"/>
              <a:ext cx="1905000" cy="1905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6000">
                  <a:solidFill>
                    <a:srgbClr val="212121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6" grpId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559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560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561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62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63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64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65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566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567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68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69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70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71" name="1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72" name="1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73" name="1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74" name="1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577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578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579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80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81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82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83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584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585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86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87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88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89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90" name="1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91" name="1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92" name="1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595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596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597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98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99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00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01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602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603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04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05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06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07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08" name="2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09" name="1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10" name="1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613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614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615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16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17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18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19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620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621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22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23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24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25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26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27" name="1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28" name="1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631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632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633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34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35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36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37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638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639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40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41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42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43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44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45" name="2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46" name="1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实践：递归实现fib的调用次数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实践：递归实现fib的调用次数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649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650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651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52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53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54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55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656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657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58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59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60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61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62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63" name="3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64" name="1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667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668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669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70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71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72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73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674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675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76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77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78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79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80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81" name="4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82" name="1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685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686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687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88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89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90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691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692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693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94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95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96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97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98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99" name="4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00" name="2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703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04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705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06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07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08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709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710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711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12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13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14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15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16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17" name="4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18" name="3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721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22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723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24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25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26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727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728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729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30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31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32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33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34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35" name="4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36" name="4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注意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注意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741" name="10"/>
          <p:cNvSpPr/>
          <p:nvPr/>
        </p:nvSpPr>
        <p:spPr>
          <a:xfrm>
            <a:off x="5207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42" name="15"/>
          <p:cNvSpPr/>
          <p:nvPr/>
        </p:nvSpPr>
        <p:spPr>
          <a:xfrm>
            <a:off x="7620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743" name="20"/>
          <p:cNvSpPr/>
          <p:nvPr/>
        </p:nvSpPr>
        <p:spPr>
          <a:xfrm>
            <a:off x="10033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744" name="11"/>
          <p:cNvSpPr/>
          <p:nvPr/>
        </p:nvSpPr>
        <p:spPr>
          <a:xfrm>
            <a:off x="12446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745" name="9"/>
          <p:cNvSpPr/>
          <p:nvPr/>
        </p:nvSpPr>
        <p:spPr>
          <a:xfrm>
            <a:off x="14859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746" name="101"/>
          <p:cNvSpPr/>
          <p:nvPr/>
        </p:nvSpPr>
        <p:spPr>
          <a:xfrm>
            <a:off x="17272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749" name="10"/>
          <p:cNvSpPr/>
          <p:nvPr/>
        </p:nvSpPr>
        <p:spPr>
          <a:xfrm>
            <a:off x="5207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50" name="15"/>
          <p:cNvSpPr/>
          <p:nvPr/>
        </p:nvSpPr>
        <p:spPr>
          <a:xfrm>
            <a:off x="7620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751" name="20"/>
          <p:cNvSpPr/>
          <p:nvPr/>
        </p:nvSpPr>
        <p:spPr>
          <a:xfrm>
            <a:off x="10033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752" name="11"/>
          <p:cNvSpPr/>
          <p:nvPr/>
        </p:nvSpPr>
        <p:spPr>
          <a:xfrm>
            <a:off x="12446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753" name="9"/>
          <p:cNvSpPr/>
          <p:nvPr/>
        </p:nvSpPr>
        <p:spPr>
          <a:xfrm>
            <a:off x="14859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754" name="101"/>
          <p:cNvSpPr/>
          <p:nvPr/>
        </p:nvSpPr>
        <p:spPr>
          <a:xfrm>
            <a:off x="17272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755" name="1"/>
          <p:cNvSpPr/>
          <p:nvPr/>
        </p:nvSpPr>
        <p:spPr>
          <a:xfrm>
            <a:off x="5207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56" name="2"/>
          <p:cNvSpPr/>
          <p:nvPr/>
        </p:nvSpPr>
        <p:spPr>
          <a:xfrm>
            <a:off x="7620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57" name="3"/>
          <p:cNvSpPr/>
          <p:nvPr/>
        </p:nvSpPr>
        <p:spPr>
          <a:xfrm>
            <a:off x="10033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760" name="10"/>
          <p:cNvSpPr/>
          <p:nvPr/>
        </p:nvSpPr>
        <p:spPr>
          <a:xfrm>
            <a:off x="5207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61" name="15"/>
          <p:cNvSpPr/>
          <p:nvPr/>
        </p:nvSpPr>
        <p:spPr>
          <a:xfrm>
            <a:off x="7620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762" name="20"/>
          <p:cNvSpPr/>
          <p:nvPr/>
        </p:nvSpPr>
        <p:spPr>
          <a:xfrm>
            <a:off x="10033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763" name="11"/>
          <p:cNvSpPr/>
          <p:nvPr/>
        </p:nvSpPr>
        <p:spPr>
          <a:xfrm>
            <a:off x="12446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764" name="9"/>
          <p:cNvSpPr/>
          <p:nvPr/>
        </p:nvSpPr>
        <p:spPr>
          <a:xfrm>
            <a:off x="14859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765" name="101"/>
          <p:cNvSpPr/>
          <p:nvPr/>
        </p:nvSpPr>
        <p:spPr>
          <a:xfrm>
            <a:off x="17272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766" name="1"/>
          <p:cNvSpPr/>
          <p:nvPr/>
        </p:nvSpPr>
        <p:spPr>
          <a:xfrm>
            <a:off x="5207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67" name="2"/>
          <p:cNvSpPr/>
          <p:nvPr/>
        </p:nvSpPr>
        <p:spPr>
          <a:xfrm>
            <a:off x="7620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68" name="3"/>
          <p:cNvSpPr/>
          <p:nvPr/>
        </p:nvSpPr>
        <p:spPr>
          <a:xfrm>
            <a:off x="10033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69" name="2"/>
          <p:cNvSpPr/>
          <p:nvPr/>
        </p:nvSpPr>
        <p:spPr>
          <a:xfrm>
            <a:off x="12446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772" name="10"/>
          <p:cNvSpPr/>
          <p:nvPr/>
        </p:nvSpPr>
        <p:spPr>
          <a:xfrm>
            <a:off x="5207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73" name="15"/>
          <p:cNvSpPr/>
          <p:nvPr/>
        </p:nvSpPr>
        <p:spPr>
          <a:xfrm>
            <a:off x="7620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774" name="20"/>
          <p:cNvSpPr/>
          <p:nvPr/>
        </p:nvSpPr>
        <p:spPr>
          <a:xfrm>
            <a:off x="10033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775" name="11"/>
          <p:cNvSpPr/>
          <p:nvPr/>
        </p:nvSpPr>
        <p:spPr>
          <a:xfrm>
            <a:off x="12446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776" name="9"/>
          <p:cNvSpPr/>
          <p:nvPr/>
        </p:nvSpPr>
        <p:spPr>
          <a:xfrm>
            <a:off x="14859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777" name="101"/>
          <p:cNvSpPr/>
          <p:nvPr/>
        </p:nvSpPr>
        <p:spPr>
          <a:xfrm>
            <a:off x="17272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778" name="1"/>
          <p:cNvSpPr/>
          <p:nvPr/>
        </p:nvSpPr>
        <p:spPr>
          <a:xfrm>
            <a:off x="5207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79" name="2"/>
          <p:cNvSpPr/>
          <p:nvPr/>
        </p:nvSpPr>
        <p:spPr>
          <a:xfrm>
            <a:off x="7620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80" name="3"/>
          <p:cNvSpPr/>
          <p:nvPr/>
        </p:nvSpPr>
        <p:spPr>
          <a:xfrm>
            <a:off x="10033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81" name="2"/>
          <p:cNvSpPr/>
          <p:nvPr/>
        </p:nvSpPr>
        <p:spPr>
          <a:xfrm>
            <a:off x="12446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82" name="1"/>
          <p:cNvSpPr/>
          <p:nvPr/>
        </p:nvSpPr>
        <p:spPr>
          <a:xfrm>
            <a:off x="14859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Line"/>
          <p:cNvSpPr/>
          <p:nvPr/>
        </p:nvSpPr>
        <p:spPr>
          <a:xfrm flipH="1" flipV="1">
            <a:off x="10171484" y="8026035"/>
            <a:ext cx="1264740" cy="15060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7" name="Line"/>
          <p:cNvSpPr/>
          <p:nvPr/>
        </p:nvSpPr>
        <p:spPr>
          <a:xfrm flipV="1">
            <a:off x="8807350" y="7908042"/>
            <a:ext cx="1503446" cy="17420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38" name="1"/>
          <p:cNvSpPr/>
          <p:nvPr/>
        </p:nvSpPr>
        <p:spPr>
          <a:xfrm>
            <a:off x="7925730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9" name="0"/>
          <p:cNvSpPr/>
          <p:nvPr/>
        </p:nvSpPr>
        <p:spPr>
          <a:xfrm>
            <a:off x="10756645" y="895840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40" name="重叠子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重叠子问题</a:t>
            </a:r>
          </a:p>
        </p:txBody>
      </p:sp>
      <p:sp>
        <p:nvSpPr>
          <p:cNvPr id="341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2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3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4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5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6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47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48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49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50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1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2" name="Line"/>
          <p:cNvSpPr/>
          <p:nvPr/>
        </p:nvSpPr>
        <p:spPr>
          <a:xfrm flipH="1" flipV="1">
            <a:off x="2396215" y="9835116"/>
            <a:ext cx="12647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3" name="Line"/>
          <p:cNvSpPr/>
          <p:nvPr/>
        </p:nvSpPr>
        <p:spPr>
          <a:xfrm flipV="1">
            <a:off x="1032081" y="97171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4" name="1"/>
          <p:cNvSpPr/>
          <p:nvPr/>
        </p:nvSpPr>
        <p:spPr>
          <a:xfrm>
            <a:off x="150461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55" name="0"/>
          <p:cNvSpPr/>
          <p:nvPr/>
        </p:nvSpPr>
        <p:spPr>
          <a:xfrm>
            <a:off x="2981376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6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7" name="Line"/>
          <p:cNvSpPr/>
          <p:nvPr/>
        </p:nvSpPr>
        <p:spPr>
          <a:xfrm flipH="1" flipV="1">
            <a:off x="18302617" y="6283124"/>
            <a:ext cx="15060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8" name="Line"/>
          <p:cNvSpPr/>
          <p:nvPr/>
        </p:nvSpPr>
        <p:spPr>
          <a:xfrm flipV="1">
            <a:off x="16522101" y="61318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59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60" name="1"/>
          <p:cNvSpPr/>
          <p:nvPr/>
        </p:nvSpPr>
        <p:spPr>
          <a:xfrm>
            <a:off x="19065578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1" name="Line"/>
          <p:cNvSpPr/>
          <p:nvPr/>
        </p:nvSpPr>
        <p:spPr>
          <a:xfrm flipH="1" flipV="1">
            <a:off x="16278985" y="8209516"/>
            <a:ext cx="1264741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2" name="Line"/>
          <p:cNvSpPr/>
          <p:nvPr/>
        </p:nvSpPr>
        <p:spPr>
          <a:xfrm flipV="1">
            <a:off x="14914851" y="80915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363" name="1"/>
          <p:cNvSpPr/>
          <p:nvPr/>
        </p:nvSpPr>
        <p:spPr>
          <a:xfrm>
            <a:off x="14033231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4" name="0"/>
          <p:cNvSpPr/>
          <p:nvPr/>
        </p:nvSpPr>
        <p:spPr>
          <a:xfrm>
            <a:off x="16864147" y="91418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65" name="2"/>
          <p:cNvSpPr/>
          <p:nvPr/>
        </p:nvSpPr>
        <p:spPr>
          <a:xfrm>
            <a:off x="15577115" y="72154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6" name="Rectangle"/>
          <p:cNvSpPr/>
          <p:nvPr/>
        </p:nvSpPr>
        <p:spPr>
          <a:xfrm>
            <a:off x="135002" y="6858000"/>
            <a:ext cx="7216749" cy="6434833"/>
          </a:xfrm>
          <a:prstGeom prst="rect">
            <a:avLst/>
          </a:prstGeom>
          <a:blipFill>
            <a:blip r:embed="rId2">
              <a:alphaModFix amt="10000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BA3027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367" name="Rectangle"/>
          <p:cNvSpPr/>
          <p:nvPr/>
        </p:nvSpPr>
        <p:spPr>
          <a:xfrm>
            <a:off x="13592278" y="5181600"/>
            <a:ext cx="7216749" cy="6434833"/>
          </a:xfrm>
          <a:prstGeom prst="rect">
            <a:avLst/>
          </a:prstGeom>
          <a:blipFill>
            <a:blip r:embed="rId2">
              <a:alphaModFix amt="10000"/>
            </a:blip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BA3027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785" name="10"/>
          <p:cNvSpPr/>
          <p:nvPr/>
        </p:nvSpPr>
        <p:spPr>
          <a:xfrm>
            <a:off x="5207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786" name="15"/>
          <p:cNvSpPr/>
          <p:nvPr/>
        </p:nvSpPr>
        <p:spPr>
          <a:xfrm>
            <a:off x="7620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15</a:t>
            </a:r>
          </a:p>
        </p:txBody>
      </p:sp>
      <p:sp>
        <p:nvSpPr>
          <p:cNvPr id="1787" name="20"/>
          <p:cNvSpPr/>
          <p:nvPr/>
        </p:nvSpPr>
        <p:spPr>
          <a:xfrm>
            <a:off x="10033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20</a:t>
            </a:r>
          </a:p>
        </p:txBody>
      </p:sp>
      <p:sp>
        <p:nvSpPr>
          <p:cNvPr id="1788" name="11"/>
          <p:cNvSpPr/>
          <p:nvPr/>
        </p:nvSpPr>
        <p:spPr>
          <a:xfrm>
            <a:off x="12446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1789" name="9"/>
          <p:cNvSpPr/>
          <p:nvPr/>
        </p:nvSpPr>
        <p:spPr>
          <a:xfrm>
            <a:off x="14859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790" name="101"/>
          <p:cNvSpPr/>
          <p:nvPr/>
        </p:nvSpPr>
        <p:spPr>
          <a:xfrm>
            <a:off x="17272000" y="56261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791" name="1"/>
          <p:cNvSpPr/>
          <p:nvPr/>
        </p:nvSpPr>
        <p:spPr>
          <a:xfrm>
            <a:off x="5207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92" name="2"/>
          <p:cNvSpPr/>
          <p:nvPr/>
        </p:nvSpPr>
        <p:spPr>
          <a:xfrm>
            <a:off x="7620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93" name="3"/>
          <p:cNvSpPr/>
          <p:nvPr/>
        </p:nvSpPr>
        <p:spPr>
          <a:xfrm>
            <a:off x="10033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94" name="2"/>
          <p:cNvSpPr/>
          <p:nvPr/>
        </p:nvSpPr>
        <p:spPr>
          <a:xfrm>
            <a:off x="12446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95" name="1"/>
          <p:cNvSpPr/>
          <p:nvPr/>
        </p:nvSpPr>
        <p:spPr>
          <a:xfrm>
            <a:off x="14859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96" name="4"/>
          <p:cNvSpPr/>
          <p:nvPr/>
        </p:nvSpPr>
        <p:spPr>
          <a:xfrm>
            <a:off x="17272000" y="82169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实践：动态规划实现 300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实践：动态规划实现 300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LIS问题的O(nlogn)解法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LIS问题的O(nlogn)解法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376. Wiggle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376. Wiggle Subsequence</a:t>
            </a:r>
          </a:p>
        </p:txBody>
      </p:sp>
      <p:sp>
        <p:nvSpPr>
          <p:cNvPr id="1803" name="一个序列，它的相邻数字的大小关系是升序降序轮流交替的（最初可以是升序，也可以是降序），就称为wiggle sequence。比如[1, 7, 4, 9, 2, 5] 就是一个wiggle sequence。但是[1, 4, 7, 2, 5] 和 [1, 7, 4, 5, 5] 就不是。给出一个数组，求出他的最长 wiggle sequence 子序列。"/>
          <p:cNvSpPr txBox="1"/>
          <p:nvPr/>
        </p:nvSpPr>
        <p:spPr>
          <a:xfrm>
            <a:off x="1206252" y="4089399"/>
            <a:ext cx="21971495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一个序列，它的相邻数字的大小关系是升序降序轮流交替的（最初可以是升序，也可以是降序），就称为wiggle sequence。比如[1, 7, 4, 9, 2, 5] 就是一个wiggle sequence。但是[1, 4, 7, 2, 5] 和 [1, 7, 4, 5, 5] 就不是。给出一个数组，求出他的最长 wiggle sequence 子序列。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3" grpId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更多关于动态规划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更多关于动态规划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最长公共子序列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08" name="Longest Common Sequence (LCS)"/>
          <p:cNvSpPr txBox="1"/>
          <p:nvPr/>
        </p:nvSpPr>
        <p:spPr>
          <a:xfrm>
            <a:off x="1778000" y="7854950"/>
            <a:ext cx="20828000" cy="217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8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Longest Common Sequence (LCS)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11" name="给出两个字符串S1和S2，求这两个字符串的最长公共子序列的长度"/>
          <p:cNvSpPr txBox="1"/>
          <p:nvPr/>
        </p:nvSpPr>
        <p:spPr>
          <a:xfrm>
            <a:off x="787201" y="4267199"/>
            <a:ext cx="2280959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给出两个字符串S1和S2，求这两个字符串的最长公共子序列的长度</a:t>
            </a:r>
          </a:p>
        </p:txBody>
      </p:sp>
      <p:sp>
        <p:nvSpPr>
          <p:cNvPr id="1812" name="S1 = AAACCGTGAGTTATTCGTTCTAGAA…"/>
          <p:cNvSpPr txBox="1"/>
          <p:nvPr/>
        </p:nvSpPr>
        <p:spPr>
          <a:xfrm>
            <a:off x="1206252" y="6656713"/>
            <a:ext cx="21971495" cy="2434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S1 = AA</a:t>
            </a:r>
            <a:r>
              <a:rPr b="1" u="sng"/>
              <a:t>ACC</a:t>
            </a:r>
            <a:r>
              <a:t>G</a:t>
            </a:r>
            <a:r>
              <a:rPr b="1" u="sng"/>
              <a:t>T</a:t>
            </a:r>
            <a:r>
              <a:t>G</a:t>
            </a:r>
            <a:r>
              <a:rPr b="1" u="sng"/>
              <a:t>AG</a:t>
            </a:r>
            <a:r>
              <a:t>T</a:t>
            </a:r>
            <a:r>
              <a:rPr b="1" u="sng"/>
              <a:t>TA</a:t>
            </a:r>
            <a:r>
              <a:t>TT</a:t>
            </a:r>
            <a:r>
              <a:rPr b="1" u="sng"/>
              <a:t>C</a:t>
            </a:r>
            <a:r>
              <a:t>G</a:t>
            </a:r>
            <a:r>
              <a:rPr b="1" u="sng"/>
              <a:t>TT</a:t>
            </a:r>
            <a:r>
              <a:t>C</a:t>
            </a:r>
            <a:r>
              <a:rPr b="1" u="sng"/>
              <a:t>T</a:t>
            </a:r>
            <a:r>
              <a:t>A</a:t>
            </a:r>
            <a:r>
              <a:rPr b="1" u="sng"/>
              <a:t>G</a:t>
            </a:r>
            <a:r>
              <a:t>AA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S2 = C</a:t>
            </a:r>
            <a:r>
              <a:rPr b="1" u="sng"/>
              <a:t>A</a:t>
            </a:r>
            <a:r>
              <a:t>CC</a:t>
            </a:r>
            <a:r>
              <a:rPr b="1" u="sng"/>
              <a:t>CCTA</a:t>
            </a:r>
            <a:r>
              <a:t>AG</a:t>
            </a:r>
            <a:r>
              <a:rPr b="1" u="sng"/>
              <a:t>GTAC</a:t>
            </a:r>
            <a:r>
              <a:t>C</a:t>
            </a:r>
            <a:r>
              <a:rPr b="1" u="sng"/>
              <a:t>TTTG</a:t>
            </a:r>
            <a:r>
              <a:t>GTTC</a:t>
            </a:r>
          </a:p>
        </p:txBody>
      </p:sp>
      <p:sp>
        <p:nvSpPr>
          <p:cNvPr id="1813" name="S1 = ABCD…"/>
          <p:cNvSpPr txBox="1"/>
          <p:nvPr/>
        </p:nvSpPr>
        <p:spPr>
          <a:xfrm>
            <a:off x="1206252" y="10312400"/>
            <a:ext cx="21971495" cy="2434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S1 = </a:t>
            </a:r>
            <a:r>
              <a:rPr b="1" u="sng"/>
              <a:t>AB</a:t>
            </a:r>
            <a:r>
              <a:t>C</a:t>
            </a:r>
            <a:r>
              <a:rPr b="1" u="sng"/>
              <a:t>D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S2 = </a:t>
            </a:r>
            <a:r>
              <a:rPr b="1" u="sng"/>
              <a:t>A</a:t>
            </a:r>
            <a:r>
              <a:t>E</a:t>
            </a:r>
            <a:r>
              <a:rPr b="1" u="sng"/>
              <a:t>BD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1" grpId="1"/>
      <p:bldP build="whole" bldLvl="1" animBg="1" rev="0" advAuto="0" spid="1813" grpId="3"/>
      <p:bldP build="whole" bldLvl="1" animBg="1" rev="0" advAuto="0" spid="1812" grpId="2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16" name="LCS( m , n ) S1[0…m] 和 S2[0…n] 的最长公共子序列的长度"/>
          <p:cNvSpPr txBox="1"/>
          <p:nvPr/>
        </p:nvSpPr>
        <p:spPr>
          <a:xfrm>
            <a:off x="1206252" y="4267199"/>
            <a:ext cx="2197149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LCS( m , n ) S1[0…m] 和 S2[0…n] 的最长公共子序列的长度</a:t>
            </a:r>
          </a:p>
        </p:txBody>
      </p:sp>
      <p:sp>
        <p:nvSpPr>
          <p:cNvPr id="1817" name="S1[m] == S2[n] :…"/>
          <p:cNvSpPr txBox="1"/>
          <p:nvPr/>
        </p:nvSpPr>
        <p:spPr>
          <a:xfrm>
            <a:off x="1206252" y="7102474"/>
            <a:ext cx="21971495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3027"/>
                </a:solidFill>
              </a:rPr>
              <a:t>S1[m] == S2[n] :</a:t>
            </a:r>
            <a:r>
              <a:t> 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LCS(m,n) = 1 + LCS(m-1,n-1)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3027"/>
                </a:solidFill>
              </a:rPr>
              <a:t>S1[m] != S2[n] : </a:t>
            </a:r>
            <a:r>
              <a:t> </a:t>
            </a:r>
          </a:p>
          <a:p>
            <a:pPr algn="l">
              <a:lnSpc>
                <a:spcPct val="150000"/>
              </a:lnSpc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LCS(m,n) = max( LCS(m-1,n) , LCS(m,n-1) 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7" grpId="2"/>
      <p:bldP build="whole" bldLvl="1" animBg="1" rev="0" advAuto="0" spid="1816" grpId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20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Line"/>
          <p:cNvSpPr/>
          <p:nvPr/>
        </p:nvSpPr>
        <p:spPr>
          <a:xfrm flipV="1">
            <a:off x="12576316" y="3711473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23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24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  <p:sp>
        <p:nvSpPr>
          <p:cNvPr id="1825" name="1"/>
          <p:cNvSpPr txBox="1"/>
          <p:nvPr/>
        </p:nvSpPr>
        <p:spPr>
          <a:xfrm>
            <a:off x="11629270" y="4802554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26" name="ABC | AEB"/>
          <p:cNvSpPr/>
          <p:nvPr/>
        </p:nvSpPr>
        <p:spPr>
          <a:xfrm>
            <a:off x="10330391" y="5572369"/>
            <a:ext cx="462012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AE</a:t>
            </a:r>
            <a:r>
              <a:rPr u="sng"/>
              <a:t>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记忆化搜索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记忆化搜索</a:t>
            </a:r>
          </a:p>
        </p:txBody>
      </p:sp>
      <p:sp>
        <p:nvSpPr>
          <p:cNvPr id="370" name="vector&lt;int&gt; memo;  int fib( int n ){      if( n == 0 )         return 0;      if( n == 1 )         return 1;      if( memo[n] == -1 )         memo[n] = fib(n-1) + fib(n-2);      return memo[n]; }"/>
          <p:cNvSpPr txBox="1"/>
          <p:nvPr/>
        </p:nvSpPr>
        <p:spPr>
          <a:xfrm>
            <a:off x="6033306" y="3632199"/>
            <a:ext cx="12317388" cy="1005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200">
                <a:latin typeface="Menlo"/>
                <a:ea typeface="Menlo"/>
                <a:cs typeface="Menlo"/>
                <a:sym typeface="Menlo"/>
              </a:defRPr>
            </a:pPr>
            <a:r>
              <a:t>vector</a:t>
            </a:r>
            <a:r>
              <a:t>&lt;</a:t>
            </a:r>
            <a:r>
              <a:rPr b="1">
                <a:solidFill>
                  <a:srgbClr val="011993"/>
                </a:solidFill>
              </a:rPr>
              <a:t>int</a:t>
            </a:r>
            <a:r>
              <a:t>&gt; memo;</a:t>
            </a:r>
            <a:br/>
            <a:br/>
            <a:r>
              <a:rPr b="1">
                <a:solidFill>
                  <a:srgbClr val="011993"/>
                </a:solidFill>
              </a:rPr>
              <a:t>int </a:t>
            </a:r>
            <a:r>
              <a:t>fib(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 ==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0433FF"/>
                </a:solidFill>
              </a:rPr>
              <a:t>0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 == </a:t>
            </a:r>
            <a:r>
              <a:rPr>
                <a:solidFill>
                  <a:srgbClr val="0433FF"/>
                </a:solidFill>
              </a:rPr>
              <a:t>1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0433FF"/>
                </a:solidFill>
              </a:rPr>
              <a:t>1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memo</a:t>
            </a:r>
            <a:r>
              <a:rPr>
                <a:solidFill>
                  <a:srgbClr val="009193"/>
                </a:solidFill>
              </a:rPr>
              <a:t>[</a:t>
            </a:r>
            <a:r>
              <a:t>n</a:t>
            </a:r>
            <a:r>
              <a:rPr>
                <a:solidFill>
                  <a:srgbClr val="009193"/>
                </a:solidFill>
              </a:rPr>
              <a:t>] </a:t>
            </a:r>
            <a:r>
              <a:t>== -</a:t>
            </a:r>
            <a:r>
              <a:rPr>
                <a:solidFill>
                  <a:srgbClr val="0433FF"/>
                </a:solidFill>
              </a:rPr>
              <a:t>1 </a:t>
            </a:r>
            <a:r>
              <a:t>)</a:t>
            </a:r>
            <a:br/>
            <a:r>
              <a:t>        memo</a:t>
            </a:r>
            <a:r>
              <a:rPr>
                <a:solidFill>
                  <a:srgbClr val="009193"/>
                </a:solidFill>
              </a:rPr>
              <a:t>[</a:t>
            </a:r>
            <a:r>
              <a:t>n</a:t>
            </a:r>
            <a:r>
              <a:rPr>
                <a:solidFill>
                  <a:srgbClr val="009193"/>
                </a:solidFill>
              </a:rPr>
              <a:t>] </a:t>
            </a:r>
            <a:r>
              <a:t>= fib(n-</a:t>
            </a:r>
            <a:r>
              <a:rPr>
                <a:solidFill>
                  <a:srgbClr val="0433FF"/>
                </a:solidFill>
              </a:rPr>
              <a:t>1</a:t>
            </a:r>
            <a:r>
              <a:t>) + fib(n-</a:t>
            </a:r>
            <a:r>
              <a:rPr>
                <a:solidFill>
                  <a:srgbClr val="0433FF"/>
                </a:solidFill>
              </a:rPr>
              <a:t>2</a:t>
            </a:r>
            <a:r>
              <a:t>);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memo</a:t>
            </a:r>
            <a:r>
              <a:rPr>
                <a:solidFill>
                  <a:srgbClr val="009193"/>
                </a:solidFill>
              </a:rPr>
              <a:t>[</a:t>
            </a:r>
            <a:r>
              <a:t>n</a:t>
            </a:r>
            <a:r>
              <a:rPr>
                <a:solidFill>
                  <a:srgbClr val="009193"/>
                </a:solidFill>
              </a:rPr>
              <a:t>]</a:t>
            </a:r>
            <a:r>
              <a:t>;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Line"/>
          <p:cNvSpPr/>
          <p:nvPr/>
        </p:nvSpPr>
        <p:spPr>
          <a:xfrm flipV="1">
            <a:off x="12576316" y="3711473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29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30" name="Line"/>
          <p:cNvSpPr/>
          <p:nvPr/>
        </p:nvSpPr>
        <p:spPr>
          <a:xfrm flipV="1">
            <a:off x="8537077" y="6264752"/>
            <a:ext cx="2951509" cy="29137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31" name="Line"/>
          <p:cNvSpPr/>
          <p:nvPr/>
        </p:nvSpPr>
        <p:spPr>
          <a:xfrm flipH="1" flipV="1">
            <a:off x="13480006" y="6136663"/>
            <a:ext cx="3576134" cy="5475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32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  <p:sp>
        <p:nvSpPr>
          <p:cNvPr id="1833" name="1"/>
          <p:cNvSpPr txBox="1"/>
          <p:nvPr/>
        </p:nvSpPr>
        <p:spPr>
          <a:xfrm>
            <a:off x="11629270" y="4802554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34" name="ABC | AEB"/>
          <p:cNvSpPr/>
          <p:nvPr/>
        </p:nvSpPr>
        <p:spPr>
          <a:xfrm>
            <a:off x="10330391" y="5572369"/>
            <a:ext cx="462012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35" name="AB | AEB"/>
          <p:cNvSpPr/>
          <p:nvPr/>
        </p:nvSpPr>
        <p:spPr>
          <a:xfrm>
            <a:off x="423371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36" name="ABC | AE"/>
          <p:cNvSpPr/>
          <p:nvPr/>
        </p:nvSpPr>
        <p:spPr>
          <a:xfrm>
            <a:off x="1642707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</a:t>
            </a:r>
            <a:r>
              <a:rPr u="sng"/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Line"/>
          <p:cNvSpPr/>
          <p:nvPr/>
        </p:nvSpPr>
        <p:spPr>
          <a:xfrm flipV="1">
            <a:off x="6407167" y="6644180"/>
            <a:ext cx="1" cy="178250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39" name="Line"/>
          <p:cNvSpPr/>
          <p:nvPr/>
        </p:nvSpPr>
        <p:spPr>
          <a:xfrm flipV="1">
            <a:off x="12576316" y="3711473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40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41" name="Line"/>
          <p:cNvSpPr/>
          <p:nvPr/>
        </p:nvSpPr>
        <p:spPr>
          <a:xfrm flipV="1">
            <a:off x="8537077" y="6264752"/>
            <a:ext cx="2951509" cy="29137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42" name="Line"/>
          <p:cNvSpPr/>
          <p:nvPr/>
        </p:nvSpPr>
        <p:spPr>
          <a:xfrm flipH="1" flipV="1">
            <a:off x="13480006" y="6136663"/>
            <a:ext cx="3576134" cy="5475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43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  <p:sp>
        <p:nvSpPr>
          <p:cNvPr id="1844" name="1"/>
          <p:cNvSpPr txBox="1"/>
          <p:nvPr/>
        </p:nvSpPr>
        <p:spPr>
          <a:xfrm>
            <a:off x="11629270" y="4802554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45" name="ABC | AEB"/>
          <p:cNvSpPr/>
          <p:nvPr/>
        </p:nvSpPr>
        <p:spPr>
          <a:xfrm>
            <a:off x="10330391" y="5572369"/>
            <a:ext cx="462012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46" name="AB | AEB"/>
          <p:cNvSpPr/>
          <p:nvPr/>
        </p:nvSpPr>
        <p:spPr>
          <a:xfrm>
            <a:off x="423371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47" name="ABC | AE"/>
          <p:cNvSpPr/>
          <p:nvPr/>
        </p:nvSpPr>
        <p:spPr>
          <a:xfrm>
            <a:off x="1642707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848" name="1"/>
          <p:cNvSpPr txBox="1"/>
          <p:nvPr/>
        </p:nvSpPr>
        <p:spPr>
          <a:xfrm>
            <a:off x="5507870" y="7518399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49" name="A | AE"/>
          <p:cNvSpPr/>
          <p:nvPr/>
        </p:nvSpPr>
        <p:spPr>
          <a:xfrm>
            <a:off x="4233711" y="8251163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A</a:t>
            </a:r>
            <a:r>
              <a:rPr u="sng"/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Line"/>
          <p:cNvSpPr/>
          <p:nvPr/>
        </p:nvSpPr>
        <p:spPr>
          <a:xfrm flipH="1" flipV="1">
            <a:off x="7485606" y="9275293"/>
            <a:ext cx="2556960" cy="5475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2" name="Line"/>
          <p:cNvSpPr/>
          <p:nvPr/>
        </p:nvSpPr>
        <p:spPr>
          <a:xfrm flipV="1">
            <a:off x="3034046" y="9229496"/>
            <a:ext cx="2180740" cy="639142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3" name="Line"/>
          <p:cNvSpPr/>
          <p:nvPr/>
        </p:nvSpPr>
        <p:spPr>
          <a:xfrm flipV="1">
            <a:off x="6407167" y="6644180"/>
            <a:ext cx="1" cy="178250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4" name="Line"/>
          <p:cNvSpPr/>
          <p:nvPr/>
        </p:nvSpPr>
        <p:spPr>
          <a:xfrm flipV="1">
            <a:off x="12576316" y="3711473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5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56" name="Line"/>
          <p:cNvSpPr/>
          <p:nvPr/>
        </p:nvSpPr>
        <p:spPr>
          <a:xfrm flipV="1">
            <a:off x="8537077" y="6264752"/>
            <a:ext cx="2951509" cy="29137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7" name="Line"/>
          <p:cNvSpPr/>
          <p:nvPr/>
        </p:nvSpPr>
        <p:spPr>
          <a:xfrm flipH="1" flipV="1">
            <a:off x="13480006" y="6136663"/>
            <a:ext cx="3576134" cy="5475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8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  <p:sp>
        <p:nvSpPr>
          <p:cNvPr id="1859" name="1"/>
          <p:cNvSpPr txBox="1"/>
          <p:nvPr/>
        </p:nvSpPr>
        <p:spPr>
          <a:xfrm>
            <a:off x="11629270" y="4802554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60" name="ABC | AEB"/>
          <p:cNvSpPr/>
          <p:nvPr/>
        </p:nvSpPr>
        <p:spPr>
          <a:xfrm>
            <a:off x="10330391" y="5572369"/>
            <a:ext cx="462012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61" name="AB | AEB"/>
          <p:cNvSpPr/>
          <p:nvPr/>
        </p:nvSpPr>
        <p:spPr>
          <a:xfrm>
            <a:off x="423371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62" name="ABC | AE"/>
          <p:cNvSpPr/>
          <p:nvPr/>
        </p:nvSpPr>
        <p:spPr>
          <a:xfrm>
            <a:off x="1642707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863" name="1"/>
          <p:cNvSpPr txBox="1"/>
          <p:nvPr/>
        </p:nvSpPr>
        <p:spPr>
          <a:xfrm>
            <a:off x="5507870" y="7518399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64" name="A | AE"/>
          <p:cNvSpPr/>
          <p:nvPr/>
        </p:nvSpPr>
        <p:spPr>
          <a:xfrm>
            <a:off x="4233711" y="8251163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865" name="- | AE"/>
          <p:cNvSpPr/>
          <p:nvPr/>
        </p:nvSpPr>
        <p:spPr>
          <a:xfrm>
            <a:off x="1515911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 | AE</a:t>
            </a:r>
          </a:p>
        </p:txBody>
      </p:sp>
      <p:sp>
        <p:nvSpPr>
          <p:cNvPr id="1866" name="A | A"/>
          <p:cNvSpPr/>
          <p:nvPr/>
        </p:nvSpPr>
        <p:spPr>
          <a:xfrm>
            <a:off x="8481935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</a:t>
            </a:r>
            <a:r>
              <a:rPr u="sng"/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Line"/>
          <p:cNvSpPr/>
          <p:nvPr/>
        </p:nvSpPr>
        <p:spPr>
          <a:xfrm flipV="1">
            <a:off x="9985516" y="10220550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69" name="1"/>
          <p:cNvSpPr txBox="1"/>
          <p:nvPr/>
        </p:nvSpPr>
        <p:spPr>
          <a:xfrm>
            <a:off x="9038470" y="11311632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70" name="Line"/>
          <p:cNvSpPr/>
          <p:nvPr/>
        </p:nvSpPr>
        <p:spPr>
          <a:xfrm flipH="1" flipV="1">
            <a:off x="7485606" y="9275293"/>
            <a:ext cx="2556960" cy="5475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1" name="Line"/>
          <p:cNvSpPr/>
          <p:nvPr/>
        </p:nvSpPr>
        <p:spPr>
          <a:xfrm flipV="1">
            <a:off x="3034046" y="9229496"/>
            <a:ext cx="2180740" cy="639142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2" name="Line"/>
          <p:cNvSpPr/>
          <p:nvPr/>
        </p:nvSpPr>
        <p:spPr>
          <a:xfrm flipV="1">
            <a:off x="6407167" y="6644180"/>
            <a:ext cx="1" cy="178250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3" name="Line"/>
          <p:cNvSpPr/>
          <p:nvPr/>
        </p:nvSpPr>
        <p:spPr>
          <a:xfrm flipV="1">
            <a:off x="12576316" y="3711473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4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75" name="Line"/>
          <p:cNvSpPr/>
          <p:nvPr/>
        </p:nvSpPr>
        <p:spPr>
          <a:xfrm flipV="1">
            <a:off x="8537077" y="6264752"/>
            <a:ext cx="2951509" cy="29137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6" name="Line"/>
          <p:cNvSpPr/>
          <p:nvPr/>
        </p:nvSpPr>
        <p:spPr>
          <a:xfrm flipH="1" flipV="1">
            <a:off x="13480006" y="6136663"/>
            <a:ext cx="3576134" cy="5475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7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  <p:sp>
        <p:nvSpPr>
          <p:cNvPr id="1878" name="1"/>
          <p:cNvSpPr txBox="1"/>
          <p:nvPr/>
        </p:nvSpPr>
        <p:spPr>
          <a:xfrm>
            <a:off x="11629270" y="4802554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79" name="ABC | AEB"/>
          <p:cNvSpPr/>
          <p:nvPr/>
        </p:nvSpPr>
        <p:spPr>
          <a:xfrm>
            <a:off x="10330391" y="5572369"/>
            <a:ext cx="462012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80" name="AB | AEB"/>
          <p:cNvSpPr/>
          <p:nvPr/>
        </p:nvSpPr>
        <p:spPr>
          <a:xfrm>
            <a:off x="423371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881" name="ABC | AE"/>
          <p:cNvSpPr/>
          <p:nvPr/>
        </p:nvSpPr>
        <p:spPr>
          <a:xfrm>
            <a:off x="1642707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882" name="1"/>
          <p:cNvSpPr txBox="1"/>
          <p:nvPr/>
        </p:nvSpPr>
        <p:spPr>
          <a:xfrm>
            <a:off x="5507870" y="7518399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83" name="A | AE"/>
          <p:cNvSpPr/>
          <p:nvPr/>
        </p:nvSpPr>
        <p:spPr>
          <a:xfrm>
            <a:off x="4233711" y="8251163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884" name="- | AE"/>
          <p:cNvSpPr/>
          <p:nvPr/>
        </p:nvSpPr>
        <p:spPr>
          <a:xfrm>
            <a:off x="1515911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 | AE</a:t>
            </a:r>
          </a:p>
        </p:txBody>
      </p:sp>
      <p:sp>
        <p:nvSpPr>
          <p:cNvPr id="1885" name="A | A"/>
          <p:cNvSpPr/>
          <p:nvPr/>
        </p:nvSpPr>
        <p:spPr>
          <a:xfrm>
            <a:off x="8481935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</a:t>
            </a:r>
            <a:r>
              <a:rPr u="sng"/>
              <a:t>A</a:t>
            </a:r>
          </a:p>
        </p:txBody>
      </p:sp>
      <p:sp>
        <p:nvSpPr>
          <p:cNvPr id="1886" name="- | -"/>
          <p:cNvSpPr/>
          <p:nvPr/>
        </p:nvSpPr>
        <p:spPr>
          <a:xfrm>
            <a:off x="8481935" y="120534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 | 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Line"/>
          <p:cNvSpPr/>
          <p:nvPr/>
        </p:nvSpPr>
        <p:spPr>
          <a:xfrm flipH="1" flipV="1">
            <a:off x="19692920" y="7216600"/>
            <a:ext cx="2569560" cy="120124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89" name="Line"/>
          <p:cNvSpPr/>
          <p:nvPr/>
        </p:nvSpPr>
        <p:spPr>
          <a:xfrm flipV="1">
            <a:off x="15402317" y="7170803"/>
            <a:ext cx="2019783" cy="140639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0" name="AB | AE"/>
          <p:cNvSpPr/>
          <p:nvPr/>
        </p:nvSpPr>
        <p:spPr>
          <a:xfrm>
            <a:off x="13737177" y="8197397"/>
            <a:ext cx="306179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891" name="ABC | A"/>
          <p:cNvSpPr/>
          <p:nvPr/>
        </p:nvSpPr>
        <p:spPr>
          <a:xfrm>
            <a:off x="20689248" y="8162263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</a:t>
            </a:r>
            <a:r>
              <a:rPr u="sng"/>
              <a:t>A</a:t>
            </a:r>
          </a:p>
        </p:txBody>
      </p:sp>
      <p:sp>
        <p:nvSpPr>
          <p:cNvPr id="1892" name="Line"/>
          <p:cNvSpPr/>
          <p:nvPr/>
        </p:nvSpPr>
        <p:spPr>
          <a:xfrm flipV="1">
            <a:off x="9985516" y="10220550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3" name="1"/>
          <p:cNvSpPr txBox="1"/>
          <p:nvPr/>
        </p:nvSpPr>
        <p:spPr>
          <a:xfrm>
            <a:off x="9038470" y="11311632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94" name="Line"/>
          <p:cNvSpPr/>
          <p:nvPr/>
        </p:nvSpPr>
        <p:spPr>
          <a:xfrm flipH="1" flipV="1">
            <a:off x="7485606" y="9275293"/>
            <a:ext cx="2556960" cy="5475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5" name="Line"/>
          <p:cNvSpPr/>
          <p:nvPr/>
        </p:nvSpPr>
        <p:spPr>
          <a:xfrm flipV="1">
            <a:off x="3034046" y="9229496"/>
            <a:ext cx="2180740" cy="639142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6" name="Line"/>
          <p:cNvSpPr/>
          <p:nvPr/>
        </p:nvSpPr>
        <p:spPr>
          <a:xfrm flipV="1">
            <a:off x="6407167" y="6644180"/>
            <a:ext cx="1" cy="178250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7" name="Line"/>
          <p:cNvSpPr/>
          <p:nvPr/>
        </p:nvSpPr>
        <p:spPr>
          <a:xfrm flipV="1">
            <a:off x="12576316" y="3711473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8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899" name="Line"/>
          <p:cNvSpPr/>
          <p:nvPr/>
        </p:nvSpPr>
        <p:spPr>
          <a:xfrm flipV="1">
            <a:off x="8537077" y="6264752"/>
            <a:ext cx="2951509" cy="29137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00" name="Line"/>
          <p:cNvSpPr/>
          <p:nvPr/>
        </p:nvSpPr>
        <p:spPr>
          <a:xfrm flipH="1" flipV="1">
            <a:off x="13480006" y="6136663"/>
            <a:ext cx="3576134" cy="5475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01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  <p:sp>
        <p:nvSpPr>
          <p:cNvPr id="1902" name="1"/>
          <p:cNvSpPr txBox="1"/>
          <p:nvPr/>
        </p:nvSpPr>
        <p:spPr>
          <a:xfrm>
            <a:off x="11629270" y="4802554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03" name="ABC | AEB"/>
          <p:cNvSpPr/>
          <p:nvPr/>
        </p:nvSpPr>
        <p:spPr>
          <a:xfrm>
            <a:off x="10330391" y="5572369"/>
            <a:ext cx="462012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904" name="AB | AEB"/>
          <p:cNvSpPr/>
          <p:nvPr/>
        </p:nvSpPr>
        <p:spPr>
          <a:xfrm>
            <a:off x="423371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905" name="ABC | AE"/>
          <p:cNvSpPr/>
          <p:nvPr/>
        </p:nvSpPr>
        <p:spPr>
          <a:xfrm>
            <a:off x="1642707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906" name="1"/>
          <p:cNvSpPr txBox="1"/>
          <p:nvPr/>
        </p:nvSpPr>
        <p:spPr>
          <a:xfrm>
            <a:off x="5507870" y="7518399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07" name="A | AE"/>
          <p:cNvSpPr/>
          <p:nvPr/>
        </p:nvSpPr>
        <p:spPr>
          <a:xfrm>
            <a:off x="4233711" y="8251163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908" name="- | AE"/>
          <p:cNvSpPr/>
          <p:nvPr/>
        </p:nvSpPr>
        <p:spPr>
          <a:xfrm>
            <a:off x="1515911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 | AE</a:t>
            </a:r>
          </a:p>
        </p:txBody>
      </p:sp>
      <p:sp>
        <p:nvSpPr>
          <p:cNvPr id="1909" name="A | A"/>
          <p:cNvSpPr/>
          <p:nvPr/>
        </p:nvSpPr>
        <p:spPr>
          <a:xfrm>
            <a:off x="8481935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</a:t>
            </a:r>
            <a:r>
              <a:rPr u="sng"/>
              <a:t>A</a:t>
            </a:r>
          </a:p>
        </p:txBody>
      </p:sp>
      <p:sp>
        <p:nvSpPr>
          <p:cNvPr id="1910" name="- | -"/>
          <p:cNvSpPr/>
          <p:nvPr/>
        </p:nvSpPr>
        <p:spPr>
          <a:xfrm>
            <a:off x="8481935" y="120534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 | 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Line"/>
          <p:cNvSpPr/>
          <p:nvPr/>
        </p:nvSpPr>
        <p:spPr>
          <a:xfrm flipH="1" flipV="1">
            <a:off x="15960966" y="8842200"/>
            <a:ext cx="1910951" cy="14137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3" name="Line"/>
          <p:cNvSpPr/>
          <p:nvPr/>
        </p:nvSpPr>
        <p:spPr>
          <a:xfrm flipV="1">
            <a:off x="12707469" y="8753835"/>
            <a:ext cx="1719578" cy="159046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4" name="Line"/>
          <p:cNvSpPr/>
          <p:nvPr/>
        </p:nvSpPr>
        <p:spPr>
          <a:xfrm flipH="1" flipV="1">
            <a:off x="19692920" y="7216600"/>
            <a:ext cx="2569560" cy="1201240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5" name="Line"/>
          <p:cNvSpPr/>
          <p:nvPr/>
        </p:nvSpPr>
        <p:spPr>
          <a:xfrm flipV="1">
            <a:off x="15402317" y="7170803"/>
            <a:ext cx="2019783" cy="140639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6" name="AB | AE"/>
          <p:cNvSpPr/>
          <p:nvPr/>
        </p:nvSpPr>
        <p:spPr>
          <a:xfrm>
            <a:off x="13737177" y="8197397"/>
            <a:ext cx="306179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917" name="ABC | A"/>
          <p:cNvSpPr/>
          <p:nvPr/>
        </p:nvSpPr>
        <p:spPr>
          <a:xfrm>
            <a:off x="20689248" y="8162263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</a:t>
            </a:r>
            <a:r>
              <a:rPr u="sng"/>
              <a:t>A</a:t>
            </a:r>
          </a:p>
        </p:txBody>
      </p:sp>
      <p:sp>
        <p:nvSpPr>
          <p:cNvPr id="1918" name="Line"/>
          <p:cNvSpPr/>
          <p:nvPr/>
        </p:nvSpPr>
        <p:spPr>
          <a:xfrm flipV="1">
            <a:off x="9985516" y="10220550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19" name="1"/>
          <p:cNvSpPr txBox="1"/>
          <p:nvPr/>
        </p:nvSpPr>
        <p:spPr>
          <a:xfrm>
            <a:off x="9038470" y="11311632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20" name="Line"/>
          <p:cNvSpPr/>
          <p:nvPr/>
        </p:nvSpPr>
        <p:spPr>
          <a:xfrm flipH="1" flipV="1">
            <a:off x="7485606" y="9275293"/>
            <a:ext cx="2556960" cy="5475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1" name="Line"/>
          <p:cNvSpPr/>
          <p:nvPr/>
        </p:nvSpPr>
        <p:spPr>
          <a:xfrm flipV="1">
            <a:off x="3034046" y="9229496"/>
            <a:ext cx="2180740" cy="639142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2" name="Line"/>
          <p:cNvSpPr/>
          <p:nvPr/>
        </p:nvSpPr>
        <p:spPr>
          <a:xfrm flipV="1">
            <a:off x="6407167" y="6644180"/>
            <a:ext cx="1" cy="178250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3" name="Line"/>
          <p:cNvSpPr/>
          <p:nvPr/>
        </p:nvSpPr>
        <p:spPr>
          <a:xfrm flipV="1">
            <a:off x="12576316" y="3711473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4" name="最长公共子序列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最长公共子序列</a:t>
            </a:r>
          </a:p>
        </p:txBody>
      </p:sp>
      <p:sp>
        <p:nvSpPr>
          <p:cNvPr id="1925" name="Line"/>
          <p:cNvSpPr/>
          <p:nvPr/>
        </p:nvSpPr>
        <p:spPr>
          <a:xfrm flipV="1">
            <a:off x="8537077" y="6264752"/>
            <a:ext cx="2951509" cy="29137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6" name="Line"/>
          <p:cNvSpPr/>
          <p:nvPr/>
        </p:nvSpPr>
        <p:spPr>
          <a:xfrm flipH="1" flipV="1">
            <a:off x="13480006" y="6136663"/>
            <a:ext cx="3576134" cy="5475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27" name="ABCD | AEBD"/>
          <p:cNvSpPr/>
          <p:nvPr/>
        </p:nvSpPr>
        <p:spPr>
          <a:xfrm>
            <a:off x="10308166" y="3473939"/>
            <a:ext cx="46645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ABC</a:t>
            </a:r>
            <a:r>
              <a:rPr u="sng"/>
              <a:t>D</a:t>
            </a:r>
            <a:r>
              <a:t> | AEB</a:t>
            </a:r>
            <a:r>
              <a:rPr u="sng"/>
              <a:t>D</a:t>
            </a:r>
          </a:p>
        </p:txBody>
      </p:sp>
      <p:sp>
        <p:nvSpPr>
          <p:cNvPr id="1928" name="1"/>
          <p:cNvSpPr txBox="1"/>
          <p:nvPr/>
        </p:nvSpPr>
        <p:spPr>
          <a:xfrm>
            <a:off x="11629270" y="4802554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29" name="ABC | AEB"/>
          <p:cNvSpPr/>
          <p:nvPr/>
        </p:nvSpPr>
        <p:spPr>
          <a:xfrm>
            <a:off x="10330391" y="5572369"/>
            <a:ext cx="462012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930" name="AB | AEB"/>
          <p:cNvSpPr/>
          <p:nvPr/>
        </p:nvSpPr>
        <p:spPr>
          <a:xfrm>
            <a:off x="423371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AE</a:t>
            </a:r>
            <a:r>
              <a:rPr u="sng"/>
              <a:t>B</a:t>
            </a:r>
          </a:p>
        </p:txBody>
      </p:sp>
      <p:sp>
        <p:nvSpPr>
          <p:cNvPr id="1931" name="ABC | AE"/>
          <p:cNvSpPr/>
          <p:nvPr/>
        </p:nvSpPr>
        <p:spPr>
          <a:xfrm>
            <a:off x="16427071" y="6226836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AB</a:t>
            </a:r>
            <a:r>
              <a:rPr u="sng"/>
              <a:t>C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932" name="1"/>
          <p:cNvSpPr txBox="1"/>
          <p:nvPr/>
        </p:nvSpPr>
        <p:spPr>
          <a:xfrm>
            <a:off x="5507870" y="7518399"/>
            <a:ext cx="97571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33" name="A | AE"/>
          <p:cNvSpPr/>
          <p:nvPr/>
        </p:nvSpPr>
        <p:spPr>
          <a:xfrm>
            <a:off x="4233711" y="8251163"/>
            <a:ext cx="462012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934" name="- | AE"/>
          <p:cNvSpPr/>
          <p:nvPr/>
        </p:nvSpPr>
        <p:spPr>
          <a:xfrm>
            <a:off x="1515911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 | AE</a:t>
            </a:r>
          </a:p>
        </p:txBody>
      </p:sp>
      <p:sp>
        <p:nvSpPr>
          <p:cNvPr id="1935" name="A | A"/>
          <p:cNvSpPr/>
          <p:nvPr/>
        </p:nvSpPr>
        <p:spPr>
          <a:xfrm>
            <a:off x="8481935" y="98182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</a:t>
            </a:r>
            <a:r>
              <a:rPr u="sng"/>
              <a:t>A</a:t>
            </a:r>
          </a:p>
        </p:txBody>
      </p:sp>
      <p:sp>
        <p:nvSpPr>
          <p:cNvPr id="1936" name="- | -"/>
          <p:cNvSpPr/>
          <p:nvPr/>
        </p:nvSpPr>
        <p:spPr>
          <a:xfrm>
            <a:off x="8481935" y="12053489"/>
            <a:ext cx="306179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- | -</a:t>
            </a:r>
          </a:p>
        </p:txBody>
      </p:sp>
      <p:sp>
        <p:nvSpPr>
          <p:cNvPr id="1937" name="A | AE"/>
          <p:cNvSpPr/>
          <p:nvPr/>
        </p:nvSpPr>
        <p:spPr>
          <a:xfrm>
            <a:off x="12302669" y="9818289"/>
            <a:ext cx="2064744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u="sng"/>
              <a:t>A</a:t>
            </a:r>
            <a:r>
              <a:t> | A</a:t>
            </a:r>
            <a:r>
              <a:rPr u="sng"/>
              <a:t>E</a:t>
            </a:r>
          </a:p>
        </p:txBody>
      </p:sp>
      <p:sp>
        <p:nvSpPr>
          <p:cNvPr id="1938" name="AB | A"/>
          <p:cNvSpPr/>
          <p:nvPr/>
        </p:nvSpPr>
        <p:spPr>
          <a:xfrm>
            <a:off x="15890495" y="9818289"/>
            <a:ext cx="2051894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</a:t>
            </a:r>
            <a:r>
              <a:rPr u="sng"/>
              <a:t>B</a:t>
            </a:r>
            <a:r>
              <a:t> | </a:t>
            </a:r>
            <a:r>
              <a:rPr u="sng"/>
              <a:t>A</a:t>
            </a:r>
          </a:p>
        </p:txBody>
      </p:sp>
      <p:sp>
        <p:nvSpPr>
          <p:cNvPr id="1939" name="……"/>
          <p:cNvSpPr txBox="1"/>
          <p:nvPr/>
        </p:nvSpPr>
        <p:spPr>
          <a:xfrm>
            <a:off x="14057256" y="11601297"/>
            <a:ext cx="242163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1940" name="……"/>
          <p:cNvSpPr txBox="1"/>
          <p:nvPr/>
        </p:nvSpPr>
        <p:spPr>
          <a:xfrm>
            <a:off x="21009328" y="10097689"/>
            <a:ext cx="242163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0" grpId="2"/>
      <p:bldP build="whole" bldLvl="1" animBg="1" rev="0" advAuto="0" spid="1939" grpId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练习：求解LCS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练习：求解LCS问题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dijkstra 单源最短路径算法也是动态规划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0311" defTabSz="759459">
              <a:defRPr sz="92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dijkstra 单源最短路径算法也是动态规划</a:t>
            </a:r>
          </a:p>
        </p:txBody>
      </p:sp>
      <p:sp>
        <p:nvSpPr>
          <p:cNvPr id="1945" name="shortestPath(i) 为从start到i的最短路径长度"/>
          <p:cNvSpPr txBox="1"/>
          <p:nvPr/>
        </p:nvSpPr>
        <p:spPr>
          <a:xfrm>
            <a:off x="1206252" y="5910262"/>
            <a:ext cx="2197149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shortestPath(i) 为从start到i的最短路径长度</a:t>
            </a:r>
          </a:p>
        </p:txBody>
      </p:sp>
      <p:sp>
        <p:nvSpPr>
          <p:cNvPr id="1946" name="shortestPath(x) = min( shortestPath(a) + w(a-&gt;x) )"/>
          <p:cNvSpPr txBox="1"/>
          <p:nvPr/>
        </p:nvSpPr>
        <p:spPr>
          <a:xfrm>
            <a:off x="1206252" y="8821737"/>
            <a:ext cx="2197149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shortestPath(x) = min( shortestPath(a) + w(a-&gt;x) )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5" grpId="1"/>
      <p:bldP build="whole" bldLvl="1" animBg="1" rev="0" advAuto="0" spid="1946" grpId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练习：复习单源最短路径算法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练习：复习单源最短路径算法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动态规划给出具体解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动态规划给出具体解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实践：记忆化搜索实现fib的时间效率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3454" defTabSz="734694">
              <a:defRPr sz="9968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实践：记忆化搜索实现fib的时间效率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300. Longest Increasing Sub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214884" defTabSz="775969">
              <a:defRPr sz="9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300. Longest Increasing Subsequence</a:t>
            </a:r>
          </a:p>
        </p:txBody>
      </p:sp>
      <p:sp>
        <p:nvSpPr>
          <p:cNvPr id="1953" name="10"/>
          <p:cNvSpPr/>
          <p:nvPr/>
        </p:nvSpPr>
        <p:spPr>
          <a:xfrm>
            <a:off x="2794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954" name="9"/>
          <p:cNvSpPr/>
          <p:nvPr/>
        </p:nvSpPr>
        <p:spPr>
          <a:xfrm>
            <a:off x="5207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955" name="2"/>
          <p:cNvSpPr/>
          <p:nvPr/>
        </p:nvSpPr>
        <p:spPr>
          <a:xfrm>
            <a:off x="7620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56" name="5"/>
          <p:cNvSpPr/>
          <p:nvPr/>
        </p:nvSpPr>
        <p:spPr>
          <a:xfrm>
            <a:off x="10033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957" name="3"/>
          <p:cNvSpPr/>
          <p:nvPr/>
        </p:nvSpPr>
        <p:spPr>
          <a:xfrm>
            <a:off x="12446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58" name="7"/>
          <p:cNvSpPr/>
          <p:nvPr/>
        </p:nvSpPr>
        <p:spPr>
          <a:xfrm>
            <a:off x="14859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959" name="101"/>
          <p:cNvSpPr/>
          <p:nvPr/>
        </p:nvSpPr>
        <p:spPr>
          <a:xfrm>
            <a:off x="17272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1960" name="18"/>
          <p:cNvSpPr/>
          <p:nvPr/>
        </p:nvSpPr>
        <p:spPr>
          <a:xfrm>
            <a:off x="19685000" y="5461000"/>
            <a:ext cx="1905000" cy="1905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18</a:t>
            </a:r>
          </a:p>
        </p:txBody>
      </p:sp>
      <p:sp>
        <p:nvSpPr>
          <p:cNvPr id="1961" name="1"/>
          <p:cNvSpPr/>
          <p:nvPr/>
        </p:nvSpPr>
        <p:spPr>
          <a:xfrm>
            <a:off x="2794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62" name="1"/>
          <p:cNvSpPr/>
          <p:nvPr/>
        </p:nvSpPr>
        <p:spPr>
          <a:xfrm>
            <a:off x="5207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63" name="1"/>
          <p:cNvSpPr/>
          <p:nvPr/>
        </p:nvSpPr>
        <p:spPr>
          <a:xfrm>
            <a:off x="7620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64" name="2"/>
          <p:cNvSpPr/>
          <p:nvPr/>
        </p:nvSpPr>
        <p:spPr>
          <a:xfrm>
            <a:off x="10033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65" name="2"/>
          <p:cNvSpPr/>
          <p:nvPr/>
        </p:nvSpPr>
        <p:spPr>
          <a:xfrm>
            <a:off x="12446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66" name="3"/>
          <p:cNvSpPr/>
          <p:nvPr/>
        </p:nvSpPr>
        <p:spPr>
          <a:xfrm>
            <a:off x="14859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67" name="4"/>
          <p:cNvSpPr/>
          <p:nvPr/>
        </p:nvSpPr>
        <p:spPr>
          <a:xfrm>
            <a:off x="17272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68" name="4"/>
          <p:cNvSpPr/>
          <p:nvPr/>
        </p:nvSpPr>
        <p:spPr>
          <a:xfrm>
            <a:off x="19685000" y="8051800"/>
            <a:ext cx="1905000" cy="1905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971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972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73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974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975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980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976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977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978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979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981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982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983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984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985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986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987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988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989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990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991" name="18"/>
          <p:cNvSpPr txBox="1"/>
          <p:nvPr/>
        </p:nvSpPr>
        <p:spPr>
          <a:xfrm>
            <a:off x="16877029" y="11861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18</a:t>
            </a:r>
          </a:p>
        </p:txBody>
      </p:sp>
      <p:sp>
        <p:nvSpPr>
          <p:cNvPr id="1992" name="22"/>
          <p:cNvSpPr txBox="1"/>
          <p:nvPr/>
        </p:nvSpPr>
        <p:spPr>
          <a:xfrm>
            <a:off x="19731989" y="118490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22</a:t>
            </a:r>
          </a:p>
        </p:txBody>
      </p:sp>
      <p:grpSp>
        <p:nvGrpSpPr>
          <p:cNvPr id="1995" name="Group"/>
          <p:cNvGrpSpPr/>
          <p:nvPr/>
        </p:nvGrpSpPr>
        <p:grpSpPr>
          <a:xfrm>
            <a:off x="11806748" y="11184509"/>
            <a:ext cx="8358904" cy="918767"/>
            <a:chOff x="0" y="0"/>
            <a:chExt cx="8358902" cy="918765"/>
          </a:xfrm>
        </p:grpSpPr>
        <p:sp>
          <p:nvSpPr>
            <p:cNvPr id="1993" name="Line"/>
            <p:cNvSpPr/>
            <p:nvPr/>
          </p:nvSpPr>
          <p:spPr>
            <a:xfrm>
              <a:off x="8358902" y="110333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0" y="-1"/>
              <a:ext cx="8054178" cy="918767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5" grpId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998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999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00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2001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02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2007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2003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04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05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06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2008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09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10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011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12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13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14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15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16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017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18" name="18"/>
          <p:cNvSpPr txBox="1"/>
          <p:nvPr/>
        </p:nvSpPr>
        <p:spPr>
          <a:xfrm>
            <a:off x="16877029" y="11861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18</a:t>
            </a:r>
          </a:p>
        </p:txBody>
      </p:sp>
      <p:sp>
        <p:nvSpPr>
          <p:cNvPr id="2019" name="22"/>
          <p:cNvSpPr txBox="1"/>
          <p:nvPr/>
        </p:nvSpPr>
        <p:spPr>
          <a:xfrm>
            <a:off x="19731989" y="118490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22</a:t>
            </a:r>
          </a:p>
        </p:txBody>
      </p:sp>
      <p:sp>
        <p:nvSpPr>
          <p:cNvPr id="2020" name="Line"/>
          <p:cNvSpPr/>
          <p:nvPr/>
        </p:nvSpPr>
        <p:spPr>
          <a:xfrm>
            <a:off x="11806748" y="11184509"/>
            <a:ext cx="8054178" cy="91876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2023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024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25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2026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27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2032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2028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29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30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31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2033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34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35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036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37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38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39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40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41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042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43" name="18"/>
          <p:cNvSpPr txBox="1"/>
          <p:nvPr/>
        </p:nvSpPr>
        <p:spPr>
          <a:xfrm>
            <a:off x="16877029" y="11861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18</a:t>
            </a:r>
          </a:p>
        </p:txBody>
      </p:sp>
      <p:sp>
        <p:nvSpPr>
          <p:cNvPr id="2044" name="22"/>
          <p:cNvSpPr txBox="1"/>
          <p:nvPr/>
        </p:nvSpPr>
        <p:spPr>
          <a:xfrm>
            <a:off x="19731989" y="118490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22</a:t>
            </a:r>
          </a:p>
        </p:txBody>
      </p:sp>
      <p:grpSp>
        <p:nvGrpSpPr>
          <p:cNvPr id="2047" name="Group"/>
          <p:cNvGrpSpPr/>
          <p:nvPr/>
        </p:nvGrpSpPr>
        <p:grpSpPr>
          <a:xfrm>
            <a:off x="5588621" y="9684539"/>
            <a:ext cx="5775339" cy="949179"/>
            <a:chOff x="0" y="0"/>
            <a:chExt cx="5775338" cy="949178"/>
          </a:xfrm>
        </p:grpSpPr>
        <p:sp>
          <p:nvSpPr>
            <p:cNvPr id="2045" name="Line"/>
            <p:cNvSpPr/>
            <p:nvPr/>
          </p:nvSpPr>
          <p:spPr>
            <a:xfrm>
              <a:off x="5775338" y="14074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-1" y="0"/>
              <a:ext cx="5470613" cy="94917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2048" name="Line"/>
          <p:cNvSpPr/>
          <p:nvPr/>
        </p:nvSpPr>
        <p:spPr>
          <a:xfrm>
            <a:off x="11806748" y="11184509"/>
            <a:ext cx="8054178" cy="91876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7" grpId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2051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052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53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2054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55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2060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2056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57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58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2059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2061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62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63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064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65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66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67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68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2069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070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2071" name="18"/>
          <p:cNvSpPr txBox="1"/>
          <p:nvPr/>
        </p:nvSpPr>
        <p:spPr>
          <a:xfrm>
            <a:off x="16877029" y="11861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18</a:t>
            </a:r>
          </a:p>
        </p:txBody>
      </p:sp>
      <p:sp>
        <p:nvSpPr>
          <p:cNvPr id="2072" name="22"/>
          <p:cNvSpPr txBox="1"/>
          <p:nvPr/>
        </p:nvSpPr>
        <p:spPr>
          <a:xfrm>
            <a:off x="19731989" y="118490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22</a:t>
            </a:r>
          </a:p>
        </p:txBody>
      </p:sp>
      <p:sp>
        <p:nvSpPr>
          <p:cNvPr id="2073" name="Line"/>
          <p:cNvSpPr/>
          <p:nvPr/>
        </p:nvSpPr>
        <p:spPr>
          <a:xfrm>
            <a:off x="5588621" y="9684538"/>
            <a:ext cx="5470613" cy="949180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74" name="Line"/>
          <p:cNvSpPr/>
          <p:nvPr/>
        </p:nvSpPr>
        <p:spPr>
          <a:xfrm>
            <a:off x="11806748" y="11184509"/>
            <a:ext cx="8054178" cy="918767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Leetcode上更多动态规划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Leetcode上更多动态规划问题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玩儿转算法面试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玩儿转算法面试</a:t>
            </a:r>
          </a:p>
        </p:txBody>
      </p:sp>
      <p:sp>
        <p:nvSpPr>
          <p:cNvPr id="2079" name="liuyubobobo"/>
          <p:cNvSpPr txBox="1"/>
          <p:nvPr>
            <p:ph type="subTitle" sz="quarter" idx="1"/>
          </p:nvPr>
        </p:nvSpPr>
        <p:spPr>
          <a:xfrm>
            <a:off x="1778000" y="9955212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47474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liuyubobobo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实践：记忆花搜索实现fib的调用次数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3454" defTabSz="734694">
              <a:defRPr sz="9968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实践：记忆花搜索实现fib的调用次数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动态规划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动态规划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记忆化搜索 - 自上向下的解决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记忆化搜索 - 自上向下的解决问题</a:t>
            </a:r>
          </a:p>
        </p:txBody>
      </p:sp>
      <p:sp>
        <p:nvSpPr>
          <p:cNvPr id="377" name="vector&lt;int&gt; memo;  int fib( int n ){      if( n == 0 )         return 0;      if( n == 1 )         return 1;      if( memo[n] == -1 )         memo[n] = fib(n-1) + fib(n-2);      return memo[n]; }"/>
          <p:cNvSpPr txBox="1"/>
          <p:nvPr/>
        </p:nvSpPr>
        <p:spPr>
          <a:xfrm>
            <a:off x="6033306" y="3632199"/>
            <a:ext cx="12317388" cy="1005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200">
                <a:latin typeface="Menlo"/>
                <a:ea typeface="Menlo"/>
                <a:cs typeface="Menlo"/>
                <a:sym typeface="Menlo"/>
              </a:defRPr>
            </a:pPr>
            <a:r>
              <a:t>vector</a:t>
            </a:r>
            <a:r>
              <a:t>&lt;</a:t>
            </a:r>
            <a:r>
              <a:rPr b="1">
                <a:solidFill>
                  <a:srgbClr val="011993"/>
                </a:solidFill>
              </a:rPr>
              <a:t>int</a:t>
            </a:r>
            <a:r>
              <a:t>&gt; memo;</a:t>
            </a:r>
            <a:br/>
            <a:br/>
            <a:r>
              <a:rPr b="1">
                <a:solidFill>
                  <a:srgbClr val="011993"/>
                </a:solidFill>
              </a:rPr>
              <a:t>int </a:t>
            </a:r>
            <a:r>
              <a:t>fib(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 ==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0433FF"/>
                </a:solidFill>
              </a:rPr>
              <a:t>0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 == </a:t>
            </a:r>
            <a:r>
              <a:rPr>
                <a:solidFill>
                  <a:srgbClr val="0433FF"/>
                </a:solidFill>
              </a:rPr>
              <a:t>1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0433FF"/>
                </a:solidFill>
              </a:rPr>
              <a:t>1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memo</a:t>
            </a:r>
            <a:r>
              <a:rPr>
                <a:solidFill>
                  <a:srgbClr val="009193"/>
                </a:solidFill>
              </a:rPr>
              <a:t>[</a:t>
            </a:r>
            <a:r>
              <a:t>n</a:t>
            </a:r>
            <a:r>
              <a:rPr>
                <a:solidFill>
                  <a:srgbClr val="009193"/>
                </a:solidFill>
              </a:rPr>
              <a:t>] </a:t>
            </a:r>
            <a:r>
              <a:t>== -</a:t>
            </a:r>
            <a:r>
              <a:rPr>
                <a:solidFill>
                  <a:srgbClr val="0433FF"/>
                </a:solidFill>
              </a:rPr>
              <a:t>1 </a:t>
            </a:r>
            <a:r>
              <a:t>)</a:t>
            </a:r>
            <a:br/>
            <a:r>
              <a:t>        memo</a:t>
            </a:r>
            <a:r>
              <a:rPr>
                <a:solidFill>
                  <a:srgbClr val="009193"/>
                </a:solidFill>
              </a:rPr>
              <a:t>[</a:t>
            </a:r>
            <a:r>
              <a:t>n</a:t>
            </a:r>
            <a:r>
              <a:rPr>
                <a:solidFill>
                  <a:srgbClr val="009193"/>
                </a:solidFill>
              </a:rPr>
              <a:t>] </a:t>
            </a:r>
            <a:r>
              <a:t>= fib(n-</a:t>
            </a:r>
            <a:r>
              <a:rPr>
                <a:solidFill>
                  <a:srgbClr val="0433FF"/>
                </a:solidFill>
              </a:rPr>
              <a:t>1</a:t>
            </a:r>
            <a:r>
              <a:t>) + fib(n-</a:t>
            </a:r>
            <a:r>
              <a:rPr>
                <a:solidFill>
                  <a:srgbClr val="0433FF"/>
                </a:solidFill>
              </a:rPr>
              <a:t>2</a:t>
            </a:r>
            <a:r>
              <a:t>);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memo</a:t>
            </a:r>
            <a:r>
              <a:rPr>
                <a:solidFill>
                  <a:srgbClr val="009193"/>
                </a:solidFill>
              </a:rPr>
              <a:t>[</a:t>
            </a:r>
            <a:r>
              <a:t>n</a:t>
            </a:r>
            <a:r>
              <a:rPr>
                <a:solidFill>
                  <a:srgbClr val="009193"/>
                </a:solidFill>
              </a:rPr>
              <a:t>]</a:t>
            </a:r>
            <a:r>
              <a:t>;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动态规划 - 自下向上的解决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动态规划 - 自下向上的解决问题</a:t>
            </a:r>
          </a:p>
        </p:txBody>
      </p:sp>
      <p:sp>
        <p:nvSpPr>
          <p:cNvPr id="380" name="int fib( int n ){      vector&lt;int&gt; memo(n+1, -1);      memo[0] = 0;     memo[1] = 1;     for( int i = 2 ; i &lt;= n ; i ++ )         memo[i] = memo[i-1] + memo[i-2];      return memo[n]; }"/>
          <p:cNvSpPr txBox="1"/>
          <p:nvPr/>
        </p:nvSpPr>
        <p:spPr>
          <a:xfrm>
            <a:off x="5712171" y="4089399"/>
            <a:ext cx="12959657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2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int </a:t>
            </a:r>
            <a:r>
              <a:t>fib(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 ){</a:t>
            </a:r>
            <a:br/>
            <a:br/>
            <a:r>
              <a:t>    vector&lt;</a:t>
            </a:r>
            <a:r>
              <a:rPr b="1">
                <a:solidFill>
                  <a:srgbClr val="011993"/>
                </a:solidFill>
              </a:rPr>
              <a:t>int</a:t>
            </a:r>
            <a:r>
              <a:t>&gt; memo(n+</a:t>
            </a:r>
            <a:r>
              <a:rPr>
                <a:solidFill>
                  <a:srgbClr val="0433FF"/>
                </a:solidFill>
              </a:rPr>
              <a:t>1</a:t>
            </a:r>
            <a:r>
              <a:t>, -</a:t>
            </a:r>
            <a:r>
              <a:rPr>
                <a:solidFill>
                  <a:srgbClr val="0433FF"/>
                </a:solidFill>
              </a:rPr>
              <a:t>1</a:t>
            </a:r>
            <a:r>
              <a:t>);</a:t>
            </a:r>
            <a:br/>
            <a:br/>
            <a:r>
              <a:t>    memo[</a:t>
            </a:r>
            <a:r>
              <a:rPr>
                <a:solidFill>
                  <a:srgbClr val="0433FF"/>
                </a:solidFill>
              </a:rPr>
              <a:t>0</a:t>
            </a:r>
            <a:r>
              <a:t>] = </a:t>
            </a:r>
            <a:r>
              <a:rPr>
                <a:solidFill>
                  <a:srgbClr val="0433FF"/>
                </a:solidFill>
              </a:rPr>
              <a:t>0</a:t>
            </a:r>
            <a:r>
              <a:t>;</a:t>
            </a:r>
            <a:br/>
            <a:r>
              <a:t>    memo[</a:t>
            </a:r>
            <a:r>
              <a:rPr>
                <a:solidFill>
                  <a:srgbClr val="0433FF"/>
                </a:solidFill>
              </a:rPr>
              <a:t>1</a:t>
            </a:r>
            <a:r>
              <a:t>] = </a:t>
            </a:r>
            <a:r>
              <a:rPr>
                <a:solidFill>
                  <a:srgbClr val="0433FF"/>
                </a:solidFill>
              </a:rPr>
              <a:t>1</a:t>
            </a:r>
            <a:r>
              <a:t>;</a:t>
            </a:r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for</a:t>
            </a:r>
            <a:r>
              <a:t>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i = </a:t>
            </a:r>
            <a:r>
              <a:rPr>
                <a:solidFill>
                  <a:srgbClr val="0433FF"/>
                </a:solidFill>
              </a:rPr>
              <a:t>2 </a:t>
            </a:r>
            <a:r>
              <a:t>; i &lt;= n ; i ++ )</a:t>
            </a:r>
            <a:br/>
            <a:r>
              <a:t>        memo[i] = memo[i-</a:t>
            </a:r>
            <a:r>
              <a:rPr>
                <a:solidFill>
                  <a:srgbClr val="0433FF"/>
                </a:solidFill>
              </a:rPr>
              <a:t>1</a:t>
            </a:r>
            <a:r>
              <a:t>] + memo[i-</a:t>
            </a:r>
            <a:r>
              <a:rPr>
                <a:solidFill>
                  <a:srgbClr val="0433FF"/>
                </a:solidFill>
              </a:rPr>
              <a:t>2</a:t>
            </a:r>
            <a:r>
              <a:t>];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memo[n];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实践：动态规划实现fib的时间效率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17170" defTabSz="784225">
              <a:defRPr sz="106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实践：动态规划实现fib的时间效率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动态规划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动态规划</a:t>
            </a:r>
          </a:p>
        </p:txBody>
      </p:sp>
      <p:sp>
        <p:nvSpPr>
          <p:cNvPr id="385" name="dynamic programming (also known as dynamic optimization) is a method for solving a complex problem by breaking it down into a collection of simpler subproblems, solving each of those subproblems just once, and storing their solutions – ideally, using a memory-based data structure.…"/>
          <p:cNvSpPr txBox="1"/>
          <p:nvPr/>
        </p:nvSpPr>
        <p:spPr>
          <a:xfrm>
            <a:off x="927843" y="4057650"/>
            <a:ext cx="22528313" cy="803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dynamic programming (also known as dynamic optimization) is a method for solving a complex problem by breaking it down into a collection of simpler subproblems, solving each of those subproblems just once, and storing their solutions – ideally, using a memory-based data structure.</a:t>
            </a: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将原问题拆解成若干子问题，同时保存子问题的答案，使得每个子问题只求解一次，最终获得原问题的答案。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动态规划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动态规划</a:t>
            </a:r>
          </a:p>
        </p:txBody>
      </p:sp>
      <p:sp>
        <p:nvSpPr>
          <p:cNvPr id="388" name="递归问题"/>
          <p:cNvSpPr txBox="1"/>
          <p:nvPr/>
        </p:nvSpPr>
        <p:spPr>
          <a:xfrm>
            <a:off x="1524000" y="7229772"/>
            <a:ext cx="3577233" cy="128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6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递归问题</a:t>
            </a:r>
          </a:p>
        </p:txBody>
      </p:sp>
      <p:grpSp>
        <p:nvGrpSpPr>
          <p:cNvPr id="391" name="Group"/>
          <p:cNvGrpSpPr/>
          <p:nvPr/>
        </p:nvGrpSpPr>
        <p:grpSpPr>
          <a:xfrm>
            <a:off x="5664199" y="7229772"/>
            <a:ext cx="5740005" cy="1288456"/>
            <a:chOff x="0" y="0"/>
            <a:chExt cx="5740003" cy="1288454"/>
          </a:xfrm>
        </p:grpSpPr>
        <p:sp>
          <p:nvSpPr>
            <p:cNvPr id="389" name="重叠子问题"/>
            <p:cNvSpPr txBox="1"/>
            <p:nvPr/>
          </p:nvSpPr>
          <p:spPr>
            <a:xfrm>
              <a:off x="1270000" y="0"/>
              <a:ext cx="447000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重叠子问题</a:t>
              </a:r>
            </a:p>
          </p:txBody>
        </p:sp>
        <p:sp>
          <p:nvSpPr>
            <p:cNvPr id="390" name="Line"/>
            <p:cNvSpPr/>
            <p:nvPr/>
          </p:nvSpPr>
          <p:spPr>
            <a:xfrm>
              <a:off x="0" y="695027"/>
              <a:ext cx="1270000" cy="1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394" name="Group"/>
          <p:cNvGrpSpPr/>
          <p:nvPr/>
        </p:nvGrpSpPr>
        <p:grpSpPr>
          <a:xfrm>
            <a:off x="11601653" y="4384972"/>
            <a:ext cx="8104481" cy="2828629"/>
            <a:chOff x="0" y="0"/>
            <a:chExt cx="8104479" cy="2828627"/>
          </a:xfrm>
        </p:grpSpPr>
        <p:sp>
          <p:nvSpPr>
            <p:cNvPr id="392" name="Line"/>
            <p:cNvSpPr/>
            <p:nvPr/>
          </p:nvSpPr>
          <p:spPr>
            <a:xfrm flipV="1">
              <a:off x="0" y="1145596"/>
              <a:ext cx="2054072" cy="1683032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3" name="记忆化搜索"/>
            <p:cNvSpPr txBox="1"/>
            <p:nvPr/>
          </p:nvSpPr>
          <p:spPr>
            <a:xfrm>
              <a:off x="2647746" y="0"/>
              <a:ext cx="545673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记忆化搜索</a:t>
              </a:r>
            </a:p>
          </p:txBody>
        </p:sp>
      </p:grpSp>
      <p:grpSp>
        <p:nvGrpSpPr>
          <p:cNvPr id="397" name="Group"/>
          <p:cNvGrpSpPr/>
          <p:nvPr/>
        </p:nvGrpSpPr>
        <p:grpSpPr>
          <a:xfrm>
            <a:off x="11602547" y="8611818"/>
            <a:ext cx="7610222" cy="2879423"/>
            <a:chOff x="0" y="0"/>
            <a:chExt cx="7610220" cy="2879421"/>
          </a:xfrm>
        </p:grpSpPr>
        <p:sp>
          <p:nvSpPr>
            <p:cNvPr id="395" name="Line"/>
            <p:cNvSpPr/>
            <p:nvPr/>
          </p:nvSpPr>
          <p:spPr>
            <a:xfrm>
              <a:off x="-1" y="0"/>
              <a:ext cx="2052865" cy="1970364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396" name="动态规划"/>
            <p:cNvSpPr txBox="1"/>
            <p:nvPr/>
          </p:nvSpPr>
          <p:spPr>
            <a:xfrm>
              <a:off x="3140217" y="1590967"/>
              <a:ext cx="447000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动态规划</a:t>
              </a:r>
            </a:p>
          </p:txBody>
        </p:sp>
      </p:grpSp>
      <p:sp>
        <p:nvSpPr>
          <p:cNvPr id="398" name="自顶向下的解决问题"/>
          <p:cNvSpPr txBox="1"/>
          <p:nvPr/>
        </p:nvSpPr>
        <p:spPr>
          <a:xfrm>
            <a:off x="14249400" y="5757328"/>
            <a:ext cx="5456734" cy="1288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169163" defTabSz="610870">
              <a:defRPr sz="44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自顶向下的解决问题</a:t>
            </a:r>
          </a:p>
        </p:txBody>
      </p:sp>
      <p:sp>
        <p:nvSpPr>
          <p:cNvPr id="399" name="自底向上的解决问题"/>
          <p:cNvSpPr txBox="1"/>
          <p:nvPr/>
        </p:nvSpPr>
        <p:spPr>
          <a:xfrm>
            <a:off x="14249400" y="11472327"/>
            <a:ext cx="5456734" cy="128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169163" defTabSz="610870">
              <a:defRPr sz="44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自底向上的解决问题</a:t>
            </a:r>
          </a:p>
        </p:txBody>
      </p:sp>
      <p:sp>
        <p:nvSpPr>
          <p:cNvPr id="400" name="Line"/>
          <p:cNvSpPr/>
          <p:nvPr/>
        </p:nvSpPr>
        <p:spPr>
          <a:xfrm>
            <a:off x="16977766" y="7874000"/>
            <a:ext cx="1" cy="1500569"/>
          </a:xfrm>
          <a:prstGeom prst="line">
            <a:avLst/>
          </a:prstGeom>
          <a:ln w="152400">
            <a:solidFill>
              <a:srgbClr val="CA49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2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0" grpId="6"/>
      <p:bldP build="whole" bldLvl="1" animBg="1" rev="0" advAuto="0" spid="391" grpId="1"/>
      <p:bldP build="whole" bldLvl="1" animBg="1" rev="0" advAuto="0" spid="397" grpId="4"/>
      <p:bldP build="whole" bldLvl="1" animBg="1" rev="0" advAuto="0" spid="399" grpId="5"/>
      <p:bldP build="whole" bldLvl="1" animBg="1" rev="0" advAuto="0" spid="394" grpId="2"/>
      <p:bldP build="whole" bldLvl="1" animBg="1" rev="0" advAuto="0" spid="398" grpId="3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第一个动态规划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第一个动态规划问题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70. Climbing Stair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70. Climbing Stairs</a:t>
            </a:r>
          </a:p>
        </p:txBody>
      </p:sp>
      <p:sp>
        <p:nvSpPr>
          <p:cNvPr id="405" name="有一个楼梯，总共有n阶台阶。每一次，可以上一个台阶，也可以上两个台阶。问，爬上这样的一个楼梯，一共有多少不同的方法？"/>
          <p:cNvSpPr txBox="1"/>
          <p:nvPr/>
        </p:nvSpPr>
        <p:spPr>
          <a:xfrm>
            <a:off x="694729" y="6098709"/>
            <a:ext cx="22994542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有一个楼梯，总共有n阶台阶。每一次，可以上一个台阶，也可以上两个台阶。问，爬上这样的一个楼梯，一共有多少不同的方法？</a:t>
            </a:r>
          </a:p>
        </p:txBody>
      </p:sp>
      <p:pic>
        <p:nvPicPr>
          <p:cNvPr id="4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9275" y="3687601"/>
            <a:ext cx="4176882" cy="1545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9462" y="3430826"/>
            <a:ext cx="1837383" cy="1837383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- 如 n = 3，可以爬上这个楼梯的方法有：[1,1,1] , [1,2] , [2,1]…"/>
          <p:cNvSpPr txBox="1"/>
          <p:nvPr/>
        </p:nvSpPr>
        <p:spPr>
          <a:xfrm>
            <a:off x="694729" y="9733336"/>
            <a:ext cx="22994542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- 如 n = 3，可以爬上这个楼梯的方法有：[1,1,1] , [1,2] , [2,1] 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- 所以答案为3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5" grpId="1"/>
      <p:bldP build="whole" bldLvl="1" animBg="1" rev="0" advAuto="0" spid="408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roup"/>
          <p:cNvGrpSpPr/>
          <p:nvPr/>
        </p:nvGrpSpPr>
        <p:grpSpPr>
          <a:xfrm>
            <a:off x="5330241" y="4578601"/>
            <a:ext cx="13650815" cy="2914400"/>
            <a:chOff x="0" y="0"/>
            <a:chExt cx="13650814" cy="2914398"/>
          </a:xfrm>
        </p:grpSpPr>
        <p:sp>
          <p:nvSpPr>
            <p:cNvPr id="410" name="Line"/>
            <p:cNvSpPr/>
            <p:nvPr/>
          </p:nvSpPr>
          <p:spPr>
            <a:xfrm flipH="1" flipV="1">
              <a:off x="7387764" y="15584"/>
              <a:ext cx="4305949" cy="180614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896030" y="-1"/>
              <a:ext cx="3822729" cy="18373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12" name="爬上n-1阶台阶"/>
            <p:cNvSpPr/>
            <p:nvPr/>
          </p:nvSpPr>
          <p:spPr>
            <a:xfrm>
              <a:off x="0" y="1625599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爬上n-1阶台阶</a:t>
              </a:r>
            </a:p>
          </p:txBody>
        </p:sp>
        <p:sp>
          <p:nvSpPr>
            <p:cNvPr id="413" name="再爬1阶"/>
            <p:cNvSpPr txBox="1"/>
            <p:nvPr/>
          </p:nvSpPr>
          <p:spPr>
            <a:xfrm>
              <a:off x="8051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14" name="爬上n-2阶台阶"/>
            <p:cNvSpPr/>
            <p:nvPr/>
          </p:nvSpPr>
          <p:spPr>
            <a:xfrm>
              <a:off x="9525000" y="1644398"/>
              <a:ext cx="4125815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15" name="再爬2阶"/>
            <p:cNvSpPr txBox="1"/>
            <p:nvPr/>
          </p:nvSpPr>
          <p:spPr>
            <a:xfrm>
              <a:off x="95173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sp>
        <p:nvSpPr>
          <p:cNvPr id="417" name="70. Climbing Stair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70. Climbing Stairs</a:t>
            </a:r>
          </a:p>
        </p:txBody>
      </p:sp>
      <p:sp>
        <p:nvSpPr>
          <p:cNvPr id="418" name="爬上n阶台阶"/>
          <p:cNvSpPr/>
          <p:nvPr/>
        </p:nvSpPr>
        <p:spPr>
          <a:xfrm>
            <a:off x="9301112" y="3613401"/>
            <a:ext cx="5222976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爬上n阶台阶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roup"/>
          <p:cNvGrpSpPr/>
          <p:nvPr/>
        </p:nvGrpSpPr>
        <p:grpSpPr>
          <a:xfrm>
            <a:off x="2645626" y="7057985"/>
            <a:ext cx="9401230" cy="3683293"/>
            <a:chOff x="0" y="0"/>
            <a:chExt cx="9401228" cy="3683291"/>
          </a:xfrm>
        </p:grpSpPr>
        <p:sp>
          <p:nvSpPr>
            <p:cNvPr id="420" name="Line"/>
            <p:cNvSpPr/>
            <p:nvPr/>
          </p:nvSpPr>
          <p:spPr>
            <a:xfrm flipH="1" flipV="1">
              <a:off x="4738379" y="-1"/>
              <a:ext cx="2681540" cy="28624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1" name="Line"/>
            <p:cNvSpPr/>
            <p:nvPr/>
          </p:nvSpPr>
          <p:spPr>
            <a:xfrm flipV="1">
              <a:off x="1997333" y="86015"/>
              <a:ext cx="2502226" cy="28936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2" name="爬上n-2阶台阶"/>
            <p:cNvSpPr/>
            <p:nvPr/>
          </p:nvSpPr>
          <p:spPr>
            <a:xfrm>
              <a:off x="0" y="24132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23" name="再爬1阶"/>
            <p:cNvSpPr txBox="1"/>
            <p:nvPr/>
          </p:nvSpPr>
          <p:spPr>
            <a:xfrm>
              <a:off x="340119" y="1024832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24" name="爬上n-3阶台阶"/>
            <p:cNvSpPr/>
            <p:nvPr/>
          </p:nvSpPr>
          <p:spPr>
            <a:xfrm>
              <a:off x="5275415" y="23878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爬上n-3阶台阶</a:t>
              </a:r>
            </a:p>
          </p:txBody>
        </p:sp>
        <p:sp>
          <p:nvSpPr>
            <p:cNvPr id="425" name="再爬2阶"/>
            <p:cNvSpPr txBox="1"/>
            <p:nvPr/>
          </p:nvSpPr>
          <p:spPr>
            <a:xfrm>
              <a:off x="5782869" y="100505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grpSp>
        <p:nvGrpSpPr>
          <p:cNvPr id="433" name="Group"/>
          <p:cNvGrpSpPr/>
          <p:nvPr/>
        </p:nvGrpSpPr>
        <p:grpSpPr>
          <a:xfrm>
            <a:off x="5330241" y="4578601"/>
            <a:ext cx="13650815" cy="2914400"/>
            <a:chOff x="0" y="0"/>
            <a:chExt cx="13650814" cy="2914398"/>
          </a:xfrm>
        </p:grpSpPr>
        <p:sp>
          <p:nvSpPr>
            <p:cNvPr id="427" name="Line"/>
            <p:cNvSpPr/>
            <p:nvPr/>
          </p:nvSpPr>
          <p:spPr>
            <a:xfrm flipH="1" flipV="1">
              <a:off x="7387764" y="15584"/>
              <a:ext cx="4305949" cy="180614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8" name="Line"/>
            <p:cNvSpPr/>
            <p:nvPr/>
          </p:nvSpPr>
          <p:spPr>
            <a:xfrm flipV="1">
              <a:off x="1896030" y="-1"/>
              <a:ext cx="3822729" cy="18373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29" name="爬上n-1阶台阶"/>
            <p:cNvSpPr/>
            <p:nvPr/>
          </p:nvSpPr>
          <p:spPr>
            <a:xfrm>
              <a:off x="0" y="1625599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爬上n-1阶台阶</a:t>
              </a:r>
            </a:p>
          </p:txBody>
        </p:sp>
        <p:sp>
          <p:nvSpPr>
            <p:cNvPr id="430" name="再爬1阶"/>
            <p:cNvSpPr txBox="1"/>
            <p:nvPr/>
          </p:nvSpPr>
          <p:spPr>
            <a:xfrm>
              <a:off x="8051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31" name="爬上n-2阶台阶"/>
            <p:cNvSpPr/>
            <p:nvPr/>
          </p:nvSpPr>
          <p:spPr>
            <a:xfrm>
              <a:off x="9525000" y="1644398"/>
              <a:ext cx="4125815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32" name="再爬2阶"/>
            <p:cNvSpPr txBox="1"/>
            <p:nvPr/>
          </p:nvSpPr>
          <p:spPr>
            <a:xfrm>
              <a:off x="95173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sp>
        <p:nvSpPr>
          <p:cNvPr id="434" name="70. Climbing Stair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70. Climbing Stairs</a:t>
            </a:r>
          </a:p>
        </p:txBody>
      </p:sp>
      <p:sp>
        <p:nvSpPr>
          <p:cNvPr id="435" name="爬上n阶台阶"/>
          <p:cNvSpPr/>
          <p:nvPr/>
        </p:nvSpPr>
        <p:spPr>
          <a:xfrm>
            <a:off x="9301112" y="3613401"/>
            <a:ext cx="5222976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爬上n阶台阶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roup"/>
          <p:cNvGrpSpPr/>
          <p:nvPr/>
        </p:nvGrpSpPr>
        <p:grpSpPr>
          <a:xfrm>
            <a:off x="12551626" y="7057985"/>
            <a:ext cx="9401229" cy="3683293"/>
            <a:chOff x="0" y="0"/>
            <a:chExt cx="9401228" cy="3683291"/>
          </a:xfrm>
        </p:grpSpPr>
        <p:sp>
          <p:nvSpPr>
            <p:cNvPr id="437" name="Line"/>
            <p:cNvSpPr/>
            <p:nvPr/>
          </p:nvSpPr>
          <p:spPr>
            <a:xfrm flipH="1" flipV="1">
              <a:off x="4738379" y="-1"/>
              <a:ext cx="2681540" cy="28624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8" name="Line"/>
            <p:cNvSpPr/>
            <p:nvPr/>
          </p:nvSpPr>
          <p:spPr>
            <a:xfrm flipV="1">
              <a:off x="1997333" y="86015"/>
              <a:ext cx="2502226" cy="28936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39" name="爬上n-3阶台阶"/>
            <p:cNvSpPr/>
            <p:nvPr/>
          </p:nvSpPr>
          <p:spPr>
            <a:xfrm>
              <a:off x="0" y="24132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爬上n-3阶台阶</a:t>
              </a:r>
            </a:p>
          </p:txBody>
        </p:sp>
        <p:sp>
          <p:nvSpPr>
            <p:cNvPr id="440" name="再爬1阶"/>
            <p:cNvSpPr txBox="1"/>
            <p:nvPr/>
          </p:nvSpPr>
          <p:spPr>
            <a:xfrm>
              <a:off x="340119" y="1024832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41" name="爬上n-4阶台阶"/>
            <p:cNvSpPr/>
            <p:nvPr/>
          </p:nvSpPr>
          <p:spPr>
            <a:xfrm>
              <a:off x="5275415" y="23878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爬上n-4阶台阶</a:t>
              </a:r>
            </a:p>
          </p:txBody>
        </p:sp>
        <p:sp>
          <p:nvSpPr>
            <p:cNvPr id="442" name="再爬2阶"/>
            <p:cNvSpPr txBox="1"/>
            <p:nvPr/>
          </p:nvSpPr>
          <p:spPr>
            <a:xfrm>
              <a:off x="5782869" y="100505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grpSp>
        <p:nvGrpSpPr>
          <p:cNvPr id="450" name="Group"/>
          <p:cNvGrpSpPr/>
          <p:nvPr/>
        </p:nvGrpSpPr>
        <p:grpSpPr>
          <a:xfrm>
            <a:off x="2645626" y="7057985"/>
            <a:ext cx="9401230" cy="3683293"/>
            <a:chOff x="0" y="0"/>
            <a:chExt cx="9401228" cy="3683291"/>
          </a:xfrm>
        </p:grpSpPr>
        <p:sp>
          <p:nvSpPr>
            <p:cNvPr id="444" name="Line"/>
            <p:cNvSpPr/>
            <p:nvPr/>
          </p:nvSpPr>
          <p:spPr>
            <a:xfrm flipH="1" flipV="1">
              <a:off x="4738379" y="-1"/>
              <a:ext cx="2681540" cy="28624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45" name="Line"/>
            <p:cNvSpPr/>
            <p:nvPr/>
          </p:nvSpPr>
          <p:spPr>
            <a:xfrm flipV="1">
              <a:off x="1997333" y="86015"/>
              <a:ext cx="2502226" cy="28936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46" name="爬上n-2阶台阶"/>
            <p:cNvSpPr/>
            <p:nvPr/>
          </p:nvSpPr>
          <p:spPr>
            <a:xfrm>
              <a:off x="0" y="24132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47" name="再爬1阶"/>
            <p:cNvSpPr txBox="1"/>
            <p:nvPr/>
          </p:nvSpPr>
          <p:spPr>
            <a:xfrm>
              <a:off x="340119" y="1024832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48" name="爬上n-3阶台阶"/>
            <p:cNvSpPr/>
            <p:nvPr/>
          </p:nvSpPr>
          <p:spPr>
            <a:xfrm>
              <a:off x="5275415" y="23878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爬上n-3阶台阶</a:t>
              </a:r>
            </a:p>
          </p:txBody>
        </p:sp>
        <p:sp>
          <p:nvSpPr>
            <p:cNvPr id="449" name="再爬2阶"/>
            <p:cNvSpPr txBox="1"/>
            <p:nvPr/>
          </p:nvSpPr>
          <p:spPr>
            <a:xfrm>
              <a:off x="5782869" y="100505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5330241" y="4578601"/>
            <a:ext cx="13650815" cy="2914400"/>
            <a:chOff x="0" y="0"/>
            <a:chExt cx="13650814" cy="2914398"/>
          </a:xfrm>
        </p:grpSpPr>
        <p:sp>
          <p:nvSpPr>
            <p:cNvPr id="451" name="Line"/>
            <p:cNvSpPr/>
            <p:nvPr/>
          </p:nvSpPr>
          <p:spPr>
            <a:xfrm flipH="1" flipV="1">
              <a:off x="7387764" y="15584"/>
              <a:ext cx="4305949" cy="180614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52" name="Line"/>
            <p:cNvSpPr/>
            <p:nvPr/>
          </p:nvSpPr>
          <p:spPr>
            <a:xfrm flipV="1">
              <a:off x="1896030" y="-1"/>
              <a:ext cx="3822729" cy="18373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53" name="爬上n-1阶台阶"/>
            <p:cNvSpPr/>
            <p:nvPr/>
          </p:nvSpPr>
          <p:spPr>
            <a:xfrm>
              <a:off x="0" y="1625599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爬上n-1阶台阶</a:t>
              </a:r>
            </a:p>
          </p:txBody>
        </p:sp>
        <p:sp>
          <p:nvSpPr>
            <p:cNvPr id="454" name="再爬1阶"/>
            <p:cNvSpPr txBox="1"/>
            <p:nvPr/>
          </p:nvSpPr>
          <p:spPr>
            <a:xfrm>
              <a:off x="8051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55" name="爬上n-2阶台阶"/>
            <p:cNvSpPr/>
            <p:nvPr/>
          </p:nvSpPr>
          <p:spPr>
            <a:xfrm>
              <a:off x="9525000" y="1644398"/>
              <a:ext cx="4125815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56" name="再爬2阶"/>
            <p:cNvSpPr txBox="1"/>
            <p:nvPr/>
          </p:nvSpPr>
          <p:spPr>
            <a:xfrm>
              <a:off x="95173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sp>
        <p:nvSpPr>
          <p:cNvPr id="458" name="70. Climbing Stair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70. Climbing Stairs</a:t>
            </a:r>
          </a:p>
        </p:txBody>
      </p:sp>
      <p:sp>
        <p:nvSpPr>
          <p:cNvPr id="459" name="爬上n阶台阶"/>
          <p:cNvSpPr/>
          <p:nvPr/>
        </p:nvSpPr>
        <p:spPr>
          <a:xfrm>
            <a:off x="9301112" y="3613401"/>
            <a:ext cx="5222976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爬上n阶台阶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什么是动态规划？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什么是动态规划？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实践：使用递归解决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实践：使用递归解决问题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roup"/>
          <p:cNvGrpSpPr/>
          <p:nvPr/>
        </p:nvGrpSpPr>
        <p:grpSpPr>
          <a:xfrm>
            <a:off x="12551626" y="7057985"/>
            <a:ext cx="9401229" cy="3683293"/>
            <a:chOff x="0" y="0"/>
            <a:chExt cx="9401228" cy="3683291"/>
          </a:xfrm>
        </p:grpSpPr>
        <p:sp>
          <p:nvSpPr>
            <p:cNvPr id="463" name="Line"/>
            <p:cNvSpPr/>
            <p:nvPr/>
          </p:nvSpPr>
          <p:spPr>
            <a:xfrm flipH="1" flipV="1">
              <a:off x="4738379" y="-1"/>
              <a:ext cx="2681540" cy="28624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4" name="Line"/>
            <p:cNvSpPr/>
            <p:nvPr/>
          </p:nvSpPr>
          <p:spPr>
            <a:xfrm flipV="1">
              <a:off x="1997333" y="86015"/>
              <a:ext cx="2502226" cy="28936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65" name="爬上n-3阶台阶"/>
            <p:cNvSpPr/>
            <p:nvPr/>
          </p:nvSpPr>
          <p:spPr>
            <a:xfrm>
              <a:off x="0" y="24132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爬上n-3阶台阶</a:t>
              </a:r>
            </a:p>
          </p:txBody>
        </p:sp>
        <p:sp>
          <p:nvSpPr>
            <p:cNvPr id="466" name="再爬1阶"/>
            <p:cNvSpPr txBox="1"/>
            <p:nvPr/>
          </p:nvSpPr>
          <p:spPr>
            <a:xfrm>
              <a:off x="340119" y="1024832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67" name="爬上n-4阶台阶"/>
            <p:cNvSpPr/>
            <p:nvPr/>
          </p:nvSpPr>
          <p:spPr>
            <a:xfrm>
              <a:off x="5275415" y="23878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爬上n-4阶台阶</a:t>
              </a:r>
            </a:p>
          </p:txBody>
        </p:sp>
        <p:sp>
          <p:nvSpPr>
            <p:cNvPr id="468" name="再爬2阶"/>
            <p:cNvSpPr txBox="1"/>
            <p:nvPr/>
          </p:nvSpPr>
          <p:spPr>
            <a:xfrm>
              <a:off x="5782869" y="100505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grpSp>
        <p:nvGrpSpPr>
          <p:cNvPr id="476" name="Group"/>
          <p:cNvGrpSpPr/>
          <p:nvPr/>
        </p:nvGrpSpPr>
        <p:grpSpPr>
          <a:xfrm>
            <a:off x="2645626" y="7057985"/>
            <a:ext cx="9401230" cy="3683293"/>
            <a:chOff x="0" y="0"/>
            <a:chExt cx="9401228" cy="3683291"/>
          </a:xfrm>
        </p:grpSpPr>
        <p:sp>
          <p:nvSpPr>
            <p:cNvPr id="470" name="Line"/>
            <p:cNvSpPr/>
            <p:nvPr/>
          </p:nvSpPr>
          <p:spPr>
            <a:xfrm flipH="1" flipV="1">
              <a:off x="4738379" y="-1"/>
              <a:ext cx="2681540" cy="28624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71" name="Line"/>
            <p:cNvSpPr/>
            <p:nvPr/>
          </p:nvSpPr>
          <p:spPr>
            <a:xfrm flipV="1">
              <a:off x="1997333" y="86015"/>
              <a:ext cx="2502226" cy="28936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72" name="爬上n-2阶台阶"/>
            <p:cNvSpPr/>
            <p:nvPr/>
          </p:nvSpPr>
          <p:spPr>
            <a:xfrm>
              <a:off x="0" y="2413291"/>
              <a:ext cx="4125814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73" name="再爬1阶"/>
            <p:cNvSpPr txBox="1"/>
            <p:nvPr/>
          </p:nvSpPr>
          <p:spPr>
            <a:xfrm>
              <a:off x="340119" y="1024832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74" name="爬上n-3阶台阶"/>
            <p:cNvSpPr/>
            <p:nvPr/>
          </p:nvSpPr>
          <p:spPr>
            <a:xfrm>
              <a:off x="5275415" y="23878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爬上n-3阶台阶</a:t>
              </a:r>
            </a:p>
          </p:txBody>
        </p:sp>
        <p:sp>
          <p:nvSpPr>
            <p:cNvPr id="475" name="再爬2阶"/>
            <p:cNvSpPr txBox="1"/>
            <p:nvPr/>
          </p:nvSpPr>
          <p:spPr>
            <a:xfrm>
              <a:off x="5782869" y="100505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5330241" y="4578601"/>
            <a:ext cx="13650815" cy="2914400"/>
            <a:chOff x="0" y="0"/>
            <a:chExt cx="13650814" cy="2914398"/>
          </a:xfrm>
        </p:grpSpPr>
        <p:sp>
          <p:nvSpPr>
            <p:cNvPr id="477" name="Line"/>
            <p:cNvSpPr/>
            <p:nvPr/>
          </p:nvSpPr>
          <p:spPr>
            <a:xfrm flipH="1" flipV="1">
              <a:off x="7387764" y="15584"/>
              <a:ext cx="4305949" cy="180614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78" name="Line"/>
            <p:cNvSpPr/>
            <p:nvPr/>
          </p:nvSpPr>
          <p:spPr>
            <a:xfrm flipV="1">
              <a:off x="1896030" y="-1"/>
              <a:ext cx="3822729" cy="18373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79" name="爬上n-1阶台阶"/>
            <p:cNvSpPr/>
            <p:nvPr/>
          </p:nvSpPr>
          <p:spPr>
            <a:xfrm>
              <a:off x="0" y="1625599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爬上n-1阶台阶</a:t>
              </a:r>
            </a:p>
          </p:txBody>
        </p:sp>
        <p:sp>
          <p:nvSpPr>
            <p:cNvPr id="480" name="再爬1阶"/>
            <p:cNvSpPr txBox="1"/>
            <p:nvPr/>
          </p:nvSpPr>
          <p:spPr>
            <a:xfrm>
              <a:off x="8051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81" name="爬上n-2阶台阶"/>
            <p:cNvSpPr/>
            <p:nvPr/>
          </p:nvSpPr>
          <p:spPr>
            <a:xfrm>
              <a:off x="9525000" y="1644398"/>
              <a:ext cx="4125815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82" name="再爬2阶"/>
            <p:cNvSpPr txBox="1"/>
            <p:nvPr/>
          </p:nvSpPr>
          <p:spPr>
            <a:xfrm>
              <a:off x="95173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sp>
        <p:nvSpPr>
          <p:cNvPr id="484" name="70. Climbing Stair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70. Climbing Stairs</a:t>
            </a:r>
          </a:p>
        </p:txBody>
      </p:sp>
      <p:sp>
        <p:nvSpPr>
          <p:cNvPr id="485" name="爬上n阶台阶"/>
          <p:cNvSpPr/>
          <p:nvPr/>
        </p:nvSpPr>
        <p:spPr>
          <a:xfrm>
            <a:off x="9301112" y="3613401"/>
            <a:ext cx="5222976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爬上n阶台阶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roup"/>
          <p:cNvGrpSpPr/>
          <p:nvPr/>
        </p:nvGrpSpPr>
        <p:grpSpPr>
          <a:xfrm>
            <a:off x="12551626" y="7057985"/>
            <a:ext cx="9401229" cy="3683293"/>
            <a:chOff x="0" y="0"/>
            <a:chExt cx="9401228" cy="3683291"/>
          </a:xfrm>
        </p:grpSpPr>
        <p:sp>
          <p:nvSpPr>
            <p:cNvPr id="487" name="Line"/>
            <p:cNvSpPr/>
            <p:nvPr/>
          </p:nvSpPr>
          <p:spPr>
            <a:xfrm flipH="1" flipV="1">
              <a:off x="4738379" y="-1"/>
              <a:ext cx="2681540" cy="28624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88" name="Line"/>
            <p:cNvSpPr/>
            <p:nvPr/>
          </p:nvSpPr>
          <p:spPr>
            <a:xfrm flipV="1">
              <a:off x="1997333" y="86015"/>
              <a:ext cx="2502226" cy="28936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89" name="爬上n-3阶台阶"/>
            <p:cNvSpPr/>
            <p:nvPr/>
          </p:nvSpPr>
          <p:spPr>
            <a:xfrm>
              <a:off x="0" y="24132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爬上n-3阶台阶</a:t>
              </a:r>
            </a:p>
          </p:txBody>
        </p:sp>
        <p:sp>
          <p:nvSpPr>
            <p:cNvPr id="490" name="再爬1阶"/>
            <p:cNvSpPr txBox="1"/>
            <p:nvPr/>
          </p:nvSpPr>
          <p:spPr>
            <a:xfrm>
              <a:off x="340119" y="1024832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91" name="爬上n-4阶台阶"/>
            <p:cNvSpPr/>
            <p:nvPr/>
          </p:nvSpPr>
          <p:spPr>
            <a:xfrm>
              <a:off x="5275415" y="2387891"/>
              <a:ext cx="4125814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爬上n-4阶台阶</a:t>
              </a:r>
            </a:p>
          </p:txBody>
        </p:sp>
        <p:sp>
          <p:nvSpPr>
            <p:cNvPr id="492" name="再爬2阶"/>
            <p:cNvSpPr txBox="1"/>
            <p:nvPr/>
          </p:nvSpPr>
          <p:spPr>
            <a:xfrm>
              <a:off x="5782869" y="100505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grpSp>
        <p:nvGrpSpPr>
          <p:cNvPr id="500" name="Group"/>
          <p:cNvGrpSpPr/>
          <p:nvPr/>
        </p:nvGrpSpPr>
        <p:grpSpPr>
          <a:xfrm>
            <a:off x="2645626" y="7057985"/>
            <a:ext cx="9401230" cy="3683293"/>
            <a:chOff x="0" y="0"/>
            <a:chExt cx="9401228" cy="3683291"/>
          </a:xfrm>
        </p:grpSpPr>
        <p:sp>
          <p:nvSpPr>
            <p:cNvPr id="494" name="Line"/>
            <p:cNvSpPr/>
            <p:nvPr/>
          </p:nvSpPr>
          <p:spPr>
            <a:xfrm flipH="1" flipV="1">
              <a:off x="4738379" y="-1"/>
              <a:ext cx="2681540" cy="286246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95" name="Line"/>
            <p:cNvSpPr/>
            <p:nvPr/>
          </p:nvSpPr>
          <p:spPr>
            <a:xfrm flipV="1">
              <a:off x="1997333" y="86015"/>
              <a:ext cx="2502226" cy="289363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496" name="爬上n-2阶台阶"/>
            <p:cNvSpPr/>
            <p:nvPr/>
          </p:nvSpPr>
          <p:spPr>
            <a:xfrm>
              <a:off x="0" y="2413291"/>
              <a:ext cx="4125814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497" name="再爬1阶"/>
            <p:cNvSpPr txBox="1"/>
            <p:nvPr/>
          </p:nvSpPr>
          <p:spPr>
            <a:xfrm>
              <a:off x="340119" y="1024832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498" name="爬上n-3阶台阶"/>
            <p:cNvSpPr/>
            <p:nvPr/>
          </p:nvSpPr>
          <p:spPr>
            <a:xfrm>
              <a:off x="5275415" y="2387891"/>
              <a:ext cx="4125814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爬上n-3阶台阶</a:t>
              </a:r>
            </a:p>
          </p:txBody>
        </p:sp>
        <p:sp>
          <p:nvSpPr>
            <p:cNvPr id="499" name="再爬2阶"/>
            <p:cNvSpPr txBox="1"/>
            <p:nvPr/>
          </p:nvSpPr>
          <p:spPr>
            <a:xfrm>
              <a:off x="5782869" y="100505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grpSp>
        <p:nvGrpSpPr>
          <p:cNvPr id="507" name="Group"/>
          <p:cNvGrpSpPr/>
          <p:nvPr/>
        </p:nvGrpSpPr>
        <p:grpSpPr>
          <a:xfrm>
            <a:off x="5330241" y="4578601"/>
            <a:ext cx="13650815" cy="2914400"/>
            <a:chOff x="0" y="0"/>
            <a:chExt cx="13650814" cy="2914398"/>
          </a:xfrm>
        </p:grpSpPr>
        <p:sp>
          <p:nvSpPr>
            <p:cNvPr id="501" name="Line"/>
            <p:cNvSpPr/>
            <p:nvPr/>
          </p:nvSpPr>
          <p:spPr>
            <a:xfrm flipH="1" flipV="1">
              <a:off x="7387764" y="15584"/>
              <a:ext cx="4305949" cy="180614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02" name="Line"/>
            <p:cNvSpPr/>
            <p:nvPr/>
          </p:nvSpPr>
          <p:spPr>
            <a:xfrm flipV="1">
              <a:off x="1896030" y="-1"/>
              <a:ext cx="3822729" cy="183731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503" name="爬上n-1阶台阶"/>
            <p:cNvSpPr/>
            <p:nvPr/>
          </p:nvSpPr>
          <p:spPr>
            <a:xfrm>
              <a:off x="0" y="1625599"/>
              <a:ext cx="4125814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爬上n-1阶台阶</a:t>
              </a:r>
            </a:p>
          </p:txBody>
        </p:sp>
        <p:sp>
          <p:nvSpPr>
            <p:cNvPr id="504" name="再爬1阶"/>
            <p:cNvSpPr txBox="1"/>
            <p:nvPr/>
          </p:nvSpPr>
          <p:spPr>
            <a:xfrm>
              <a:off x="8051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再爬1阶</a:t>
              </a:r>
            </a:p>
          </p:txBody>
        </p:sp>
        <p:sp>
          <p:nvSpPr>
            <p:cNvPr id="505" name="爬上n-2阶台阶"/>
            <p:cNvSpPr/>
            <p:nvPr/>
          </p:nvSpPr>
          <p:spPr>
            <a:xfrm>
              <a:off x="9525000" y="1644398"/>
              <a:ext cx="4125815" cy="1270001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爬上n-2阶台阶</a:t>
              </a:r>
            </a:p>
          </p:txBody>
        </p:sp>
        <p:sp>
          <p:nvSpPr>
            <p:cNvPr id="506" name="再爬2阶"/>
            <p:cNvSpPr txBox="1"/>
            <p:nvPr/>
          </p:nvSpPr>
          <p:spPr>
            <a:xfrm>
              <a:off x="9517305" y="336695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再爬2阶</a:t>
              </a:r>
            </a:p>
          </p:txBody>
        </p:sp>
      </p:grpSp>
      <p:sp>
        <p:nvSpPr>
          <p:cNvPr id="508" name="70. Climbing Stair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70. Climbing Stairs</a:t>
            </a:r>
          </a:p>
        </p:txBody>
      </p:sp>
      <p:sp>
        <p:nvSpPr>
          <p:cNvPr id="509" name="爬上n阶台阶"/>
          <p:cNvSpPr/>
          <p:nvPr/>
        </p:nvSpPr>
        <p:spPr>
          <a:xfrm>
            <a:off x="9301112" y="3613401"/>
            <a:ext cx="5222976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爬上n阶台阶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3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实践：使用记忆化搜索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实践：使用记忆化搜索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实践：使用动态规划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实践：使用动态规划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120. Triangl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120. Triangle</a:t>
            </a:r>
          </a:p>
        </p:txBody>
      </p:sp>
      <p:sp>
        <p:nvSpPr>
          <p:cNvPr id="516" name="如右图所示的三角形阵列…"/>
          <p:cNvSpPr txBox="1"/>
          <p:nvPr/>
        </p:nvSpPr>
        <p:spPr>
          <a:xfrm>
            <a:off x="949225" y="8511709"/>
            <a:ext cx="10488515" cy="42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如右图所示的三角形阵列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其最小路径和为11 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( 2 + 3 + 5 + 1 = 11 )</a:t>
            </a:r>
          </a:p>
        </p:txBody>
      </p:sp>
      <p:sp>
        <p:nvSpPr>
          <p:cNvPr id="517" name="给定一个三角形的数字阵列，选择一条自顶向下的路径，使得沿途的所有数字之和最小。(每一步只能移动到相邻的格子中。)"/>
          <p:cNvSpPr txBox="1"/>
          <p:nvPr/>
        </p:nvSpPr>
        <p:spPr>
          <a:xfrm>
            <a:off x="949226" y="4533667"/>
            <a:ext cx="2248554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给定一个三角形的数字阵列，选择一条自顶向下的路径，使得沿途的所有数字之和最小。(每一步只能移动到相邻的格子中。)</a:t>
            </a:r>
          </a:p>
        </p:txBody>
      </p:sp>
      <p:sp>
        <p:nvSpPr>
          <p:cNvPr id="518" name="[…"/>
          <p:cNvSpPr txBox="1"/>
          <p:nvPr/>
        </p:nvSpPr>
        <p:spPr>
          <a:xfrm>
            <a:off x="16290825" y="7209959"/>
            <a:ext cx="6663830" cy="636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[</a:t>
            </a:r>
          </a:p>
          <a:p>
            <a:pPr algn="l">
              <a:lnSpc>
                <a:spcPct val="15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 [</a:t>
            </a:r>
            <a:r>
              <a:rPr>
                <a:solidFill>
                  <a:srgbClr val="BA3027"/>
                </a:solidFill>
              </a:rPr>
              <a:t>2</a:t>
            </a:r>
            <a:r>
              <a:t>],</a:t>
            </a:r>
          </a:p>
          <a:p>
            <a:pPr algn="l">
              <a:lnSpc>
                <a:spcPct val="15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 [</a:t>
            </a:r>
            <a:r>
              <a:rPr>
                <a:solidFill>
                  <a:srgbClr val="BA3027"/>
                </a:solidFill>
              </a:rPr>
              <a:t>3</a:t>
            </a:r>
            <a:r>
              <a:t>,4],</a:t>
            </a:r>
          </a:p>
          <a:p>
            <a:pPr algn="l">
              <a:lnSpc>
                <a:spcPct val="15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 [6,</a:t>
            </a:r>
            <a:r>
              <a:rPr>
                <a:solidFill>
                  <a:srgbClr val="BA3027"/>
                </a:solidFill>
              </a:rPr>
              <a:t>5</a:t>
            </a:r>
            <a:r>
              <a:t>,7],</a:t>
            </a:r>
          </a:p>
          <a:p>
            <a:pPr algn="l">
              <a:lnSpc>
                <a:spcPct val="15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  [4,</a:t>
            </a:r>
            <a:r>
              <a:rPr>
                <a:solidFill>
                  <a:srgbClr val="BA3027"/>
                </a:solidFill>
              </a:rPr>
              <a:t>1</a:t>
            </a:r>
            <a:r>
              <a:t>,8,3]</a:t>
            </a:r>
          </a:p>
          <a:p>
            <a:pPr algn="l">
              <a:lnSpc>
                <a:spcPct val="150000"/>
              </a:lnSpc>
              <a:defRPr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8" grpId="2"/>
      <p:bldP build="whole" bldLvl="1" animBg="1" rev="0" advAuto="0" spid="516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64. Minimum Path Sum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64. Minimum Path Sum</a:t>
            </a:r>
          </a:p>
        </p:txBody>
      </p:sp>
      <p:sp>
        <p:nvSpPr>
          <p:cNvPr id="521" name="给出一个 m * n 的矩阵，其中每一个格子包含一个非负整数。寻找一条从左上角到右下角的路径，使得沿路的数字和最小。…"/>
          <p:cNvSpPr txBox="1"/>
          <p:nvPr/>
        </p:nvSpPr>
        <p:spPr>
          <a:xfrm>
            <a:off x="949226" y="4597167"/>
            <a:ext cx="22485548" cy="574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 m * n 的矩阵，其中每一个格子包含一个非负整数。寻找一条从左上角到右下角的路径，使得沿路的数字和最小。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- 每一步只能右移或者下移。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发现重叠子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发现重叠子问题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526" name="如 n = 2，则返回1 （ 2 = 1 + 1 ）…"/>
          <p:cNvSpPr txBox="1"/>
          <p:nvPr/>
        </p:nvSpPr>
        <p:spPr>
          <a:xfrm>
            <a:off x="949225" y="9235609"/>
            <a:ext cx="2248555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n = 2，则返回1 （ 2 = 1 + 1 ）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n = 10，则返回36（ 10 = 3 + 3 + 4 ）</a:t>
            </a:r>
          </a:p>
        </p:txBody>
      </p:sp>
      <p:sp>
        <p:nvSpPr>
          <p:cNvPr id="527" name="给定一个正数n，可以将其分割成多个数字的和，若要让这些数字的乘积最大，求分割的方法（至少要分成两个数）。算法返回这个最大的乘积。"/>
          <p:cNvSpPr txBox="1"/>
          <p:nvPr/>
        </p:nvSpPr>
        <p:spPr>
          <a:xfrm>
            <a:off x="949226" y="3733567"/>
            <a:ext cx="2248554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给定一个正数n，可以将其分割成多个数字的和，若要让这些数字的乘积最大，求分割的方法（至少要分成两个数）。算法返回这个最大的乘积。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6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530" name="暴力解法：回溯遍历将一个数做分割的所有可能性。O(2^n)"/>
          <p:cNvSpPr txBox="1"/>
          <p:nvPr/>
        </p:nvSpPr>
        <p:spPr>
          <a:xfrm>
            <a:off x="1778000" y="10010309"/>
            <a:ext cx="208280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暴力解法：回溯遍历将一个数做分割的所有可能性。O(2^n)</a:t>
            </a:r>
          </a:p>
        </p:txBody>
      </p:sp>
      <p:sp>
        <p:nvSpPr>
          <p:cNvPr id="531" name="给定一个正数n，可以将其分割成多个数字的和，若要让这些数字的乘机最大，求分割的方法（至少要分成两个数）。算法返回这个最大的乘积。"/>
          <p:cNvSpPr txBox="1"/>
          <p:nvPr/>
        </p:nvSpPr>
        <p:spPr>
          <a:xfrm>
            <a:off x="949226" y="3733567"/>
            <a:ext cx="2248554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给定一个正数n，可以将其分割成多个数字的和，若要让这些数字的乘机最大，求分割的方法（至少要分成两个数）。算法返回这个最大的乘积。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127" name="F(0)=1，F(1)=1，F(n)=F(n-1)+F(n-2)"/>
          <p:cNvSpPr txBox="1"/>
          <p:nvPr/>
        </p:nvSpPr>
        <p:spPr>
          <a:xfrm>
            <a:off x="3744465" y="4038599"/>
            <a:ext cx="168950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F(0)=1，F(1)=1，F(n)=F(n-1)+F(n-2)</a:t>
            </a:r>
          </a:p>
        </p:txBody>
      </p:sp>
      <p:sp>
        <p:nvSpPr>
          <p:cNvPr id="128" name="int fib( int n ){      if( n == 0 )         return 0;      if( n == 1 )         return 1;      return fib(n-1) + fib(n-2); }"/>
          <p:cNvSpPr txBox="1"/>
          <p:nvPr/>
        </p:nvSpPr>
        <p:spPr>
          <a:xfrm>
            <a:off x="7157274" y="6645274"/>
            <a:ext cx="10069452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200"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11993"/>
                </a:solidFill>
              </a:rPr>
              <a:t>int </a:t>
            </a:r>
            <a:r>
              <a:t>fib( </a:t>
            </a:r>
            <a:r>
              <a:rPr b="1">
                <a:solidFill>
                  <a:srgbClr val="011993"/>
                </a:solidFill>
              </a:rPr>
              <a:t>int </a:t>
            </a:r>
            <a:r>
              <a:t>n ){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 == </a:t>
            </a:r>
            <a:r>
              <a:rPr>
                <a:solidFill>
                  <a:srgbClr val="0433FF"/>
                </a:solidFill>
              </a:rPr>
              <a:t>0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0433FF"/>
                </a:solidFill>
              </a:rPr>
              <a:t>0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if</a:t>
            </a:r>
            <a:r>
              <a:t>( n == </a:t>
            </a:r>
            <a:r>
              <a:rPr>
                <a:solidFill>
                  <a:srgbClr val="0433FF"/>
                </a:solidFill>
              </a:rPr>
              <a:t>1 </a:t>
            </a:r>
            <a:r>
              <a:t>)</a:t>
            </a:r>
            <a:br/>
            <a:r>
              <a:t>    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rPr>
                <a:solidFill>
                  <a:srgbClr val="0433FF"/>
                </a:solidFill>
              </a:rPr>
              <a:t>1</a:t>
            </a:r>
            <a:r>
              <a:t>;</a:t>
            </a:r>
            <a:br/>
            <a:br/>
            <a:r>
              <a:t>    </a:t>
            </a:r>
            <a:r>
              <a:rPr b="1">
                <a:solidFill>
                  <a:srgbClr val="011993"/>
                </a:solidFill>
              </a:rPr>
              <a:t>return </a:t>
            </a:r>
            <a:r>
              <a:t>fib(n-</a:t>
            </a:r>
            <a:r>
              <a:rPr>
                <a:solidFill>
                  <a:srgbClr val="0433FF"/>
                </a:solidFill>
              </a:rPr>
              <a:t>1</a:t>
            </a:r>
            <a:r>
              <a:t>) + fib(n-</a:t>
            </a:r>
            <a:r>
              <a:rPr>
                <a:solidFill>
                  <a:srgbClr val="0433FF"/>
                </a:solidFill>
              </a:rPr>
              <a:t>2</a:t>
            </a:r>
            <a:r>
              <a:t>);</a:t>
            </a:r>
            <a:b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1"/>
      <p:bldP build="whole" bldLvl="1" animBg="1" rev="0" advAuto="0" spid="128" grpId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534" name="分割4获得最大乘积"/>
          <p:cNvSpPr/>
          <p:nvPr/>
        </p:nvSpPr>
        <p:spPr>
          <a:xfrm>
            <a:off x="9859714" y="3486401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分割4获得最大乘积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Line"/>
          <p:cNvSpPr/>
          <p:nvPr/>
        </p:nvSpPr>
        <p:spPr>
          <a:xfrm flipV="1">
            <a:off x="12115079" y="4594185"/>
            <a:ext cx="1" cy="202882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7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538" name="Line"/>
          <p:cNvSpPr/>
          <p:nvPr/>
        </p:nvSpPr>
        <p:spPr>
          <a:xfrm flipH="1" flipV="1">
            <a:off x="12718005" y="4594185"/>
            <a:ext cx="7369987" cy="19244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39" name="Line"/>
          <p:cNvSpPr/>
          <p:nvPr/>
        </p:nvSpPr>
        <p:spPr>
          <a:xfrm flipV="1">
            <a:off x="4332597" y="4578601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0" name="1+？"/>
          <p:cNvSpPr txBox="1"/>
          <p:nvPr/>
        </p:nvSpPr>
        <p:spPr>
          <a:xfrm>
            <a:off x="53987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41" name="3+？"/>
          <p:cNvSpPr txBox="1"/>
          <p:nvPr/>
        </p:nvSpPr>
        <p:spPr>
          <a:xfrm>
            <a:off x="154571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3+？</a:t>
            </a:r>
          </a:p>
        </p:txBody>
      </p:sp>
      <p:sp>
        <p:nvSpPr>
          <p:cNvPr id="542" name="分割4获得最大乘积"/>
          <p:cNvSpPr/>
          <p:nvPr/>
        </p:nvSpPr>
        <p:spPr>
          <a:xfrm>
            <a:off x="9859714" y="3486401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分割4获得最大乘积</a:t>
            </a:r>
          </a:p>
        </p:txBody>
      </p:sp>
      <p:sp>
        <p:nvSpPr>
          <p:cNvPr id="543" name="分割3获得最大乘积"/>
          <p:cNvSpPr/>
          <p:nvPr/>
        </p:nvSpPr>
        <p:spPr>
          <a:xfrm>
            <a:off x="1757114" y="6223000"/>
            <a:ext cx="4664572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分割3获得最大乘积</a:t>
            </a:r>
          </a:p>
        </p:txBody>
      </p:sp>
      <p:sp>
        <p:nvSpPr>
          <p:cNvPr id="544" name="分割2获得最大乘积"/>
          <p:cNvSpPr/>
          <p:nvPr/>
        </p:nvSpPr>
        <p:spPr>
          <a:xfrm>
            <a:off x="9859714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分割2获得最大乘积</a:t>
            </a:r>
          </a:p>
        </p:txBody>
      </p:sp>
      <p:sp>
        <p:nvSpPr>
          <p:cNvPr id="545" name="分割1获得最大乘积"/>
          <p:cNvSpPr/>
          <p:nvPr/>
        </p:nvSpPr>
        <p:spPr>
          <a:xfrm>
            <a:off x="17209996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分割1获得最大乘积</a:t>
            </a:r>
          </a:p>
        </p:txBody>
      </p:sp>
      <p:sp>
        <p:nvSpPr>
          <p:cNvPr id="546" name="2+？"/>
          <p:cNvSpPr txBox="1"/>
          <p:nvPr/>
        </p:nvSpPr>
        <p:spPr>
          <a:xfrm>
            <a:off x="11342346" y="5202197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Line"/>
          <p:cNvSpPr/>
          <p:nvPr/>
        </p:nvSpPr>
        <p:spPr>
          <a:xfrm flipV="1">
            <a:off x="12115079" y="4594185"/>
            <a:ext cx="1" cy="202882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49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550" name="Line"/>
          <p:cNvSpPr/>
          <p:nvPr/>
        </p:nvSpPr>
        <p:spPr>
          <a:xfrm flipH="1" flipV="1">
            <a:off x="5098006" y="7255025"/>
            <a:ext cx="1394772" cy="24288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1" name="Line"/>
          <p:cNvSpPr/>
          <p:nvPr/>
        </p:nvSpPr>
        <p:spPr>
          <a:xfrm flipV="1">
            <a:off x="2120818" y="7239441"/>
            <a:ext cx="1290568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2" name="分割2"/>
          <p:cNvSpPr/>
          <p:nvPr/>
        </p:nvSpPr>
        <p:spPr>
          <a:xfrm>
            <a:off x="1057514" y="8855516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</a:t>
            </a:r>
          </a:p>
        </p:txBody>
      </p:sp>
      <p:sp>
        <p:nvSpPr>
          <p:cNvPr id="553" name="1+？"/>
          <p:cNvSpPr txBox="1"/>
          <p:nvPr/>
        </p:nvSpPr>
        <p:spPr>
          <a:xfrm>
            <a:off x="604820" y="782745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54" name="分割1"/>
          <p:cNvSpPr/>
          <p:nvPr/>
        </p:nvSpPr>
        <p:spPr>
          <a:xfrm>
            <a:off x="5336017" y="8855516"/>
            <a:ext cx="2205518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555" name="2+？"/>
          <p:cNvSpPr txBox="1"/>
          <p:nvPr/>
        </p:nvSpPr>
        <p:spPr>
          <a:xfrm>
            <a:off x="5064966" y="7767858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556" name="Line"/>
          <p:cNvSpPr/>
          <p:nvPr/>
        </p:nvSpPr>
        <p:spPr>
          <a:xfrm flipH="1" flipV="1">
            <a:off x="12718005" y="4594185"/>
            <a:ext cx="7369987" cy="19244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7" name="Line"/>
          <p:cNvSpPr/>
          <p:nvPr/>
        </p:nvSpPr>
        <p:spPr>
          <a:xfrm flipV="1">
            <a:off x="4332597" y="4578601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58" name="1+？"/>
          <p:cNvSpPr txBox="1"/>
          <p:nvPr/>
        </p:nvSpPr>
        <p:spPr>
          <a:xfrm>
            <a:off x="53987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59" name="3+？"/>
          <p:cNvSpPr txBox="1"/>
          <p:nvPr/>
        </p:nvSpPr>
        <p:spPr>
          <a:xfrm>
            <a:off x="154571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3+？</a:t>
            </a:r>
          </a:p>
        </p:txBody>
      </p:sp>
      <p:sp>
        <p:nvSpPr>
          <p:cNvPr id="560" name="分割4获得最大乘积"/>
          <p:cNvSpPr/>
          <p:nvPr/>
        </p:nvSpPr>
        <p:spPr>
          <a:xfrm>
            <a:off x="9859714" y="3486401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分割4获得最大乘积</a:t>
            </a:r>
          </a:p>
        </p:txBody>
      </p:sp>
      <p:sp>
        <p:nvSpPr>
          <p:cNvPr id="561" name="分割3获得最大乘积"/>
          <p:cNvSpPr/>
          <p:nvPr/>
        </p:nvSpPr>
        <p:spPr>
          <a:xfrm>
            <a:off x="1757114" y="6223000"/>
            <a:ext cx="4664572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分割3获得最大乘积</a:t>
            </a:r>
          </a:p>
        </p:txBody>
      </p:sp>
      <p:sp>
        <p:nvSpPr>
          <p:cNvPr id="562" name="分割2获得最大乘积"/>
          <p:cNvSpPr/>
          <p:nvPr/>
        </p:nvSpPr>
        <p:spPr>
          <a:xfrm>
            <a:off x="9859714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分割2获得最大乘积</a:t>
            </a:r>
          </a:p>
        </p:txBody>
      </p:sp>
      <p:sp>
        <p:nvSpPr>
          <p:cNvPr id="563" name="分割1获得最大乘积"/>
          <p:cNvSpPr/>
          <p:nvPr/>
        </p:nvSpPr>
        <p:spPr>
          <a:xfrm>
            <a:off x="17209996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分割1获得最大乘积</a:t>
            </a:r>
          </a:p>
        </p:txBody>
      </p:sp>
      <p:sp>
        <p:nvSpPr>
          <p:cNvPr id="564" name="2+？"/>
          <p:cNvSpPr txBox="1"/>
          <p:nvPr/>
        </p:nvSpPr>
        <p:spPr>
          <a:xfrm>
            <a:off x="11342346" y="5202197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Line"/>
          <p:cNvSpPr/>
          <p:nvPr/>
        </p:nvSpPr>
        <p:spPr>
          <a:xfrm flipV="1">
            <a:off x="2259958" y="9871225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7" name="1+？"/>
          <p:cNvSpPr txBox="1"/>
          <p:nvPr/>
        </p:nvSpPr>
        <p:spPr>
          <a:xfrm>
            <a:off x="1441747" y="10400375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68" name="Line"/>
          <p:cNvSpPr/>
          <p:nvPr/>
        </p:nvSpPr>
        <p:spPr>
          <a:xfrm flipV="1">
            <a:off x="12115079" y="4594185"/>
            <a:ext cx="1" cy="202882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69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570" name="Line"/>
          <p:cNvSpPr/>
          <p:nvPr/>
        </p:nvSpPr>
        <p:spPr>
          <a:xfrm flipH="1" flipV="1">
            <a:off x="5098006" y="7255025"/>
            <a:ext cx="1394772" cy="24288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1" name="Line"/>
          <p:cNvSpPr/>
          <p:nvPr/>
        </p:nvSpPr>
        <p:spPr>
          <a:xfrm flipV="1">
            <a:off x="2120818" y="7239441"/>
            <a:ext cx="1290568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2" name="分割2"/>
          <p:cNvSpPr/>
          <p:nvPr/>
        </p:nvSpPr>
        <p:spPr>
          <a:xfrm>
            <a:off x="1057514" y="8855516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</a:t>
            </a:r>
          </a:p>
        </p:txBody>
      </p:sp>
      <p:sp>
        <p:nvSpPr>
          <p:cNvPr id="573" name="1+？"/>
          <p:cNvSpPr txBox="1"/>
          <p:nvPr/>
        </p:nvSpPr>
        <p:spPr>
          <a:xfrm>
            <a:off x="604820" y="782745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74" name="分割1"/>
          <p:cNvSpPr/>
          <p:nvPr/>
        </p:nvSpPr>
        <p:spPr>
          <a:xfrm>
            <a:off x="5336017" y="8855516"/>
            <a:ext cx="2205518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575" name="2+？"/>
          <p:cNvSpPr txBox="1"/>
          <p:nvPr/>
        </p:nvSpPr>
        <p:spPr>
          <a:xfrm>
            <a:off x="5064966" y="7767858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576" name="Line"/>
          <p:cNvSpPr/>
          <p:nvPr/>
        </p:nvSpPr>
        <p:spPr>
          <a:xfrm flipH="1" flipV="1">
            <a:off x="12718005" y="4594185"/>
            <a:ext cx="7369987" cy="19244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7" name="Line"/>
          <p:cNvSpPr/>
          <p:nvPr/>
        </p:nvSpPr>
        <p:spPr>
          <a:xfrm flipV="1">
            <a:off x="4332597" y="4578601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78" name="1+？"/>
          <p:cNvSpPr txBox="1"/>
          <p:nvPr/>
        </p:nvSpPr>
        <p:spPr>
          <a:xfrm>
            <a:off x="53987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79" name="3+？"/>
          <p:cNvSpPr txBox="1"/>
          <p:nvPr/>
        </p:nvSpPr>
        <p:spPr>
          <a:xfrm>
            <a:off x="154571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3+？</a:t>
            </a:r>
          </a:p>
        </p:txBody>
      </p:sp>
      <p:sp>
        <p:nvSpPr>
          <p:cNvPr id="580" name="分割4获得最大乘积"/>
          <p:cNvSpPr/>
          <p:nvPr/>
        </p:nvSpPr>
        <p:spPr>
          <a:xfrm>
            <a:off x="9859714" y="3486401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分割4获得最大乘积</a:t>
            </a:r>
          </a:p>
        </p:txBody>
      </p:sp>
      <p:sp>
        <p:nvSpPr>
          <p:cNvPr id="581" name="分割3获得最大乘积"/>
          <p:cNvSpPr/>
          <p:nvPr/>
        </p:nvSpPr>
        <p:spPr>
          <a:xfrm>
            <a:off x="1757114" y="6223000"/>
            <a:ext cx="4664572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分割3获得最大乘积</a:t>
            </a:r>
          </a:p>
        </p:txBody>
      </p:sp>
      <p:sp>
        <p:nvSpPr>
          <p:cNvPr id="582" name="分割2获得最大乘积"/>
          <p:cNvSpPr/>
          <p:nvPr/>
        </p:nvSpPr>
        <p:spPr>
          <a:xfrm>
            <a:off x="9859714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分割2获得最大乘积</a:t>
            </a:r>
          </a:p>
        </p:txBody>
      </p:sp>
      <p:sp>
        <p:nvSpPr>
          <p:cNvPr id="583" name="分割1获得最大乘积"/>
          <p:cNvSpPr/>
          <p:nvPr/>
        </p:nvSpPr>
        <p:spPr>
          <a:xfrm>
            <a:off x="17209996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分割1获得最大乘积</a:t>
            </a:r>
          </a:p>
        </p:txBody>
      </p:sp>
      <p:sp>
        <p:nvSpPr>
          <p:cNvPr id="584" name="2+？"/>
          <p:cNvSpPr txBox="1"/>
          <p:nvPr/>
        </p:nvSpPr>
        <p:spPr>
          <a:xfrm>
            <a:off x="11342346" y="5202197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585" name="分割1"/>
          <p:cNvSpPr/>
          <p:nvPr/>
        </p:nvSpPr>
        <p:spPr>
          <a:xfrm>
            <a:off x="1103198" y="11488033"/>
            <a:ext cx="2205518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Line"/>
          <p:cNvSpPr/>
          <p:nvPr/>
        </p:nvSpPr>
        <p:spPr>
          <a:xfrm flipV="1">
            <a:off x="2259958" y="9871225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88" name="1+？"/>
          <p:cNvSpPr txBox="1"/>
          <p:nvPr/>
        </p:nvSpPr>
        <p:spPr>
          <a:xfrm>
            <a:off x="1441747" y="10400375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89" name="Line"/>
          <p:cNvSpPr/>
          <p:nvPr/>
        </p:nvSpPr>
        <p:spPr>
          <a:xfrm flipV="1">
            <a:off x="12064358" y="7229625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0" name="1+？"/>
          <p:cNvSpPr txBox="1"/>
          <p:nvPr/>
        </p:nvSpPr>
        <p:spPr>
          <a:xfrm>
            <a:off x="11342346" y="7827457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91" name="Line"/>
          <p:cNvSpPr/>
          <p:nvPr/>
        </p:nvSpPr>
        <p:spPr>
          <a:xfrm flipV="1">
            <a:off x="12115079" y="4594185"/>
            <a:ext cx="1" cy="202882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2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593" name="Line"/>
          <p:cNvSpPr/>
          <p:nvPr/>
        </p:nvSpPr>
        <p:spPr>
          <a:xfrm flipH="1" flipV="1">
            <a:off x="5098006" y="7255025"/>
            <a:ext cx="1394772" cy="24288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4" name="Line"/>
          <p:cNvSpPr/>
          <p:nvPr/>
        </p:nvSpPr>
        <p:spPr>
          <a:xfrm flipV="1">
            <a:off x="2120818" y="7239441"/>
            <a:ext cx="1290568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595" name="分割2"/>
          <p:cNvSpPr/>
          <p:nvPr/>
        </p:nvSpPr>
        <p:spPr>
          <a:xfrm>
            <a:off x="1057514" y="8855516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</a:t>
            </a:r>
          </a:p>
        </p:txBody>
      </p:sp>
      <p:sp>
        <p:nvSpPr>
          <p:cNvPr id="596" name="1+？"/>
          <p:cNvSpPr txBox="1"/>
          <p:nvPr/>
        </p:nvSpPr>
        <p:spPr>
          <a:xfrm>
            <a:off x="604820" y="782745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597" name="分割1"/>
          <p:cNvSpPr/>
          <p:nvPr/>
        </p:nvSpPr>
        <p:spPr>
          <a:xfrm>
            <a:off x="5336017" y="8855516"/>
            <a:ext cx="2205518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598" name="2+？"/>
          <p:cNvSpPr txBox="1"/>
          <p:nvPr/>
        </p:nvSpPr>
        <p:spPr>
          <a:xfrm>
            <a:off x="5064966" y="7767858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599" name="Line"/>
          <p:cNvSpPr/>
          <p:nvPr/>
        </p:nvSpPr>
        <p:spPr>
          <a:xfrm flipH="1" flipV="1">
            <a:off x="12718005" y="4594185"/>
            <a:ext cx="7369987" cy="19244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0" name="Line"/>
          <p:cNvSpPr/>
          <p:nvPr/>
        </p:nvSpPr>
        <p:spPr>
          <a:xfrm flipV="1">
            <a:off x="4332597" y="4578601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01" name="1+？"/>
          <p:cNvSpPr txBox="1"/>
          <p:nvPr/>
        </p:nvSpPr>
        <p:spPr>
          <a:xfrm>
            <a:off x="53987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02" name="3+？"/>
          <p:cNvSpPr txBox="1"/>
          <p:nvPr/>
        </p:nvSpPr>
        <p:spPr>
          <a:xfrm>
            <a:off x="154571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3+？</a:t>
            </a:r>
          </a:p>
        </p:txBody>
      </p:sp>
      <p:sp>
        <p:nvSpPr>
          <p:cNvPr id="603" name="分割4获得最大乘积"/>
          <p:cNvSpPr/>
          <p:nvPr/>
        </p:nvSpPr>
        <p:spPr>
          <a:xfrm>
            <a:off x="9859714" y="3486401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分割4获得最大乘积</a:t>
            </a:r>
          </a:p>
        </p:txBody>
      </p:sp>
      <p:sp>
        <p:nvSpPr>
          <p:cNvPr id="604" name="分割3获得最大乘积"/>
          <p:cNvSpPr/>
          <p:nvPr/>
        </p:nvSpPr>
        <p:spPr>
          <a:xfrm>
            <a:off x="1757114" y="6223000"/>
            <a:ext cx="4664572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分割3获得最大乘积</a:t>
            </a:r>
          </a:p>
        </p:txBody>
      </p:sp>
      <p:sp>
        <p:nvSpPr>
          <p:cNvPr id="605" name="分割2获得最大乘积"/>
          <p:cNvSpPr/>
          <p:nvPr/>
        </p:nvSpPr>
        <p:spPr>
          <a:xfrm>
            <a:off x="9859714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分割2获得最大乘积</a:t>
            </a:r>
          </a:p>
        </p:txBody>
      </p:sp>
      <p:sp>
        <p:nvSpPr>
          <p:cNvPr id="606" name="分割1获得最大乘积"/>
          <p:cNvSpPr/>
          <p:nvPr/>
        </p:nvSpPr>
        <p:spPr>
          <a:xfrm>
            <a:off x="17209996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分割1获得最大乘积</a:t>
            </a:r>
          </a:p>
        </p:txBody>
      </p:sp>
      <p:sp>
        <p:nvSpPr>
          <p:cNvPr id="607" name="2+？"/>
          <p:cNvSpPr txBox="1"/>
          <p:nvPr/>
        </p:nvSpPr>
        <p:spPr>
          <a:xfrm>
            <a:off x="11342346" y="5202197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08" name="分割1"/>
          <p:cNvSpPr/>
          <p:nvPr/>
        </p:nvSpPr>
        <p:spPr>
          <a:xfrm>
            <a:off x="10907598" y="8880916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609" name="分割1"/>
          <p:cNvSpPr/>
          <p:nvPr/>
        </p:nvSpPr>
        <p:spPr>
          <a:xfrm>
            <a:off x="1103198" y="11488033"/>
            <a:ext cx="2205518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Line"/>
          <p:cNvSpPr/>
          <p:nvPr/>
        </p:nvSpPr>
        <p:spPr>
          <a:xfrm flipV="1">
            <a:off x="2259958" y="9871225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2" name="1+？"/>
          <p:cNvSpPr txBox="1"/>
          <p:nvPr/>
        </p:nvSpPr>
        <p:spPr>
          <a:xfrm>
            <a:off x="1441747" y="10400375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13" name="Line"/>
          <p:cNvSpPr/>
          <p:nvPr/>
        </p:nvSpPr>
        <p:spPr>
          <a:xfrm flipV="1">
            <a:off x="12064358" y="7229625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4" name="1+？"/>
          <p:cNvSpPr txBox="1"/>
          <p:nvPr/>
        </p:nvSpPr>
        <p:spPr>
          <a:xfrm>
            <a:off x="11342346" y="7827457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15" name="Line"/>
          <p:cNvSpPr/>
          <p:nvPr/>
        </p:nvSpPr>
        <p:spPr>
          <a:xfrm flipV="1">
            <a:off x="12115079" y="4594185"/>
            <a:ext cx="1" cy="202882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6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617" name="Line"/>
          <p:cNvSpPr/>
          <p:nvPr/>
        </p:nvSpPr>
        <p:spPr>
          <a:xfrm flipH="1" flipV="1">
            <a:off x="5098006" y="7255025"/>
            <a:ext cx="1394772" cy="24288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8" name="Line"/>
          <p:cNvSpPr/>
          <p:nvPr/>
        </p:nvSpPr>
        <p:spPr>
          <a:xfrm flipV="1">
            <a:off x="2120818" y="7239441"/>
            <a:ext cx="1290568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19" name="分割2"/>
          <p:cNvSpPr/>
          <p:nvPr/>
        </p:nvSpPr>
        <p:spPr>
          <a:xfrm>
            <a:off x="1057514" y="8855516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</a:t>
            </a:r>
          </a:p>
        </p:txBody>
      </p:sp>
      <p:sp>
        <p:nvSpPr>
          <p:cNvPr id="620" name="1+？"/>
          <p:cNvSpPr txBox="1"/>
          <p:nvPr/>
        </p:nvSpPr>
        <p:spPr>
          <a:xfrm>
            <a:off x="604820" y="782745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21" name="分割1"/>
          <p:cNvSpPr/>
          <p:nvPr/>
        </p:nvSpPr>
        <p:spPr>
          <a:xfrm>
            <a:off x="5336017" y="8855516"/>
            <a:ext cx="2205518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622" name="2+？"/>
          <p:cNvSpPr txBox="1"/>
          <p:nvPr/>
        </p:nvSpPr>
        <p:spPr>
          <a:xfrm>
            <a:off x="5064966" y="7767858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23" name="Line"/>
          <p:cNvSpPr/>
          <p:nvPr/>
        </p:nvSpPr>
        <p:spPr>
          <a:xfrm flipH="1" flipV="1">
            <a:off x="12718005" y="4594185"/>
            <a:ext cx="7369987" cy="192444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24" name="Line"/>
          <p:cNvSpPr/>
          <p:nvPr/>
        </p:nvSpPr>
        <p:spPr>
          <a:xfrm flipV="1">
            <a:off x="4332597" y="4578601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25" name="1+？"/>
          <p:cNvSpPr txBox="1"/>
          <p:nvPr/>
        </p:nvSpPr>
        <p:spPr>
          <a:xfrm>
            <a:off x="53987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26" name="3+？"/>
          <p:cNvSpPr txBox="1"/>
          <p:nvPr/>
        </p:nvSpPr>
        <p:spPr>
          <a:xfrm>
            <a:off x="15457146" y="4508251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3+？</a:t>
            </a:r>
          </a:p>
        </p:txBody>
      </p:sp>
      <p:sp>
        <p:nvSpPr>
          <p:cNvPr id="627" name="分割4获得最大乘积"/>
          <p:cNvSpPr/>
          <p:nvPr/>
        </p:nvSpPr>
        <p:spPr>
          <a:xfrm>
            <a:off x="9859714" y="3486401"/>
            <a:ext cx="4664572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分割4获得最大乘积</a:t>
            </a:r>
          </a:p>
        </p:txBody>
      </p:sp>
      <p:sp>
        <p:nvSpPr>
          <p:cNvPr id="628" name="分割3获得最大乘积"/>
          <p:cNvSpPr/>
          <p:nvPr/>
        </p:nvSpPr>
        <p:spPr>
          <a:xfrm>
            <a:off x="1757114" y="6223000"/>
            <a:ext cx="4664572" cy="127000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分割3获得最大乘积</a:t>
            </a:r>
          </a:p>
        </p:txBody>
      </p:sp>
      <p:sp>
        <p:nvSpPr>
          <p:cNvPr id="629" name="分割2获得最大乘积"/>
          <p:cNvSpPr/>
          <p:nvPr/>
        </p:nvSpPr>
        <p:spPr>
          <a:xfrm>
            <a:off x="9859714" y="6217150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分割2获得最大乘积</a:t>
            </a:r>
          </a:p>
        </p:txBody>
      </p:sp>
      <p:sp>
        <p:nvSpPr>
          <p:cNvPr id="630" name="分割1获得最大乘积"/>
          <p:cNvSpPr/>
          <p:nvPr/>
        </p:nvSpPr>
        <p:spPr>
          <a:xfrm>
            <a:off x="17209996" y="6217150"/>
            <a:ext cx="4664572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分割1获得最大乘积</a:t>
            </a:r>
          </a:p>
        </p:txBody>
      </p:sp>
      <p:sp>
        <p:nvSpPr>
          <p:cNvPr id="631" name="2+？"/>
          <p:cNvSpPr txBox="1"/>
          <p:nvPr/>
        </p:nvSpPr>
        <p:spPr>
          <a:xfrm>
            <a:off x="11342346" y="5202197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32" name="分割1"/>
          <p:cNvSpPr/>
          <p:nvPr/>
        </p:nvSpPr>
        <p:spPr>
          <a:xfrm>
            <a:off x="10907598" y="8880916"/>
            <a:ext cx="2205517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633" name="分割1"/>
          <p:cNvSpPr/>
          <p:nvPr/>
        </p:nvSpPr>
        <p:spPr>
          <a:xfrm>
            <a:off x="1103198" y="11488033"/>
            <a:ext cx="2205518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Line"/>
          <p:cNvSpPr/>
          <p:nvPr/>
        </p:nvSpPr>
        <p:spPr>
          <a:xfrm flipV="1">
            <a:off x="4825358" y="8289858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36" name="2+？"/>
          <p:cNvSpPr txBox="1"/>
          <p:nvPr/>
        </p:nvSpPr>
        <p:spPr>
          <a:xfrm>
            <a:off x="3651547" y="8828091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37" name="Line"/>
          <p:cNvSpPr/>
          <p:nvPr/>
        </p:nvSpPr>
        <p:spPr>
          <a:xfrm flipV="1">
            <a:off x="12585105" y="5550039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38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639" name="Line"/>
          <p:cNvSpPr/>
          <p:nvPr/>
        </p:nvSpPr>
        <p:spPr>
          <a:xfrm flipH="1" flipV="1">
            <a:off x="5860006" y="8315258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0" name="Line"/>
          <p:cNvSpPr/>
          <p:nvPr/>
        </p:nvSpPr>
        <p:spPr>
          <a:xfrm flipV="1">
            <a:off x="2305961" y="8299674"/>
            <a:ext cx="1867425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1" name="分割n-2"/>
          <p:cNvSpPr/>
          <p:nvPr/>
        </p:nvSpPr>
        <p:spPr>
          <a:xfrm>
            <a:off x="1159114" y="9915749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642" name="1+？"/>
          <p:cNvSpPr txBox="1"/>
          <p:nvPr/>
        </p:nvSpPr>
        <p:spPr>
          <a:xfrm>
            <a:off x="706420" y="8828091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43" name="……"/>
          <p:cNvSpPr txBox="1"/>
          <p:nvPr/>
        </p:nvSpPr>
        <p:spPr>
          <a:xfrm>
            <a:off x="5961662" y="10220549"/>
            <a:ext cx="31109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644" name="Line"/>
          <p:cNvSpPr/>
          <p:nvPr/>
        </p:nvSpPr>
        <p:spPr>
          <a:xfrm flipH="1" flipV="1">
            <a:off x="13480005" y="5654418"/>
            <a:ext cx="7369987" cy="19244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5" name="Line"/>
          <p:cNvSpPr/>
          <p:nvPr/>
        </p:nvSpPr>
        <p:spPr>
          <a:xfrm flipV="1">
            <a:off x="5094597" y="5638834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46" name="1+？"/>
          <p:cNvSpPr txBox="1"/>
          <p:nvPr/>
        </p:nvSpPr>
        <p:spPr>
          <a:xfrm>
            <a:off x="61607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47" name="(n-1)+？"/>
          <p:cNvSpPr txBox="1"/>
          <p:nvPr/>
        </p:nvSpPr>
        <p:spPr>
          <a:xfrm>
            <a:off x="162191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(n-1)+？</a:t>
            </a:r>
          </a:p>
        </p:txBody>
      </p:sp>
      <p:sp>
        <p:nvSpPr>
          <p:cNvPr id="648" name="分割n获得最大乘积"/>
          <p:cNvSpPr/>
          <p:nvPr/>
        </p:nvSpPr>
        <p:spPr>
          <a:xfrm>
            <a:off x="10621714" y="4546634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分割n获得最大乘积</a:t>
            </a:r>
          </a:p>
        </p:txBody>
      </p:sp>
      <p:sp>
        <p:nvSpPr>
          <p:cNvPr id="649" name="分割n-1"/>
          <p:cNvSpPr/>
          <p:nvPr/>
        </p:nvSpPr>
        <p:spPr>
          <a:xfrm>
            <a:off x="3738314" y="7283232"/>
            <a:ext cx="24801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分割n-1</a:t>
            </a:r>
          </a:p>
        </p:txBody>
      </p:sp>
      <p:sp>
        <p:nvSpPr>
          <p:cNvPr id="650" name="分割1"/>
          <p:cNvSpPr/>
          <p:nvPr/>
        </p:nvSpPr>
        <p:spPr>
          <a:xfrm>
            <a:off x="18944918" y="7283232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651" name="2+？"/>
          <p:cNvSpPr txBox="1"/>
          <p:nvPr/>
        </p:nvSpPr>
        <p:spPr>
          <a:xfrm>
            <a:off x="10561677" y="6211190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52" name="分割n-3"/>
          <p:cNvSpPr/>
          <p:nvPr/>
        </p:nvSpPr>
        <p:spPr>
          <a:xfrm>
            <a:off x="3668598" y="9906666"/>
            <a:ext cx="2205518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653" name="Line"/>
          <p:cNvSpPr/>
          <p:nvPr/>
        </p:nvSpPr>
        <p:spPr>
          <a:xfrm flipV="1">
            <a:off x="12576316" y="8305474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4" name="2+？"/>
          <p:cNvSpPr txBox="1"/>
          <p:nvPr/>
        </p:nvSpPr>
        <p:spPr>
          <a:xfrm>
            <a:off x="11402506" y="8843707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55" name="Line"/>
          <p:cNvSpPr/>
          <p:nvPr/>
        </p:nvSpPr>
        <p:spPr>
          <a:xfrm flipH="1" flipV="1">
            <a:off x="13610965" y="8330874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6" name="Line"/>
          <p:cNvSpPr/>
          <p:nvPr/>
        </p:nvSpPr>
        <p:spPr>
          <a:xfrm flipV="1">
            <a:off x="10056919" y="8315290"/>
            <a:ext cx="1867426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57" name="分割n-3"/>
          <p:cNvSpPr/>
          <p:nvPr/>
        </p:nvSpPr>
        <p:spPr>
          <a:xfrm>
            <a:off x="8910073" y="9931365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658" name="1+？"/>
          <p:cNvSpPr txBox="1"/>
          <p:nvPr/>
        </p:nvSpPr>
        <p:spPr>
          <a:xfrm>
            <a:off x="8457379" y="884370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59" name="……"/>
          <p:cNvSpPr txBox="1"/>
          <p:nvPr/>
        </p:nvSpPr>
        <p:spPr>
          <a:xfrm>
            <a:off x="13712620" y="10236165"/>
            <a:ext cx="31109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660" name="分割n-4"/>
          <p:cNvSpPr/>
          <p:nvPr/>
        </p:nvSpPr>
        <p:spPr>
          <a:xfrm>
            <a:off x="11419557" y="9922282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分割n-4</a:t>
            </a:r>
          </a:p>
        </p:txBody>
      </p:sp>
      <p:sp>
        <p:nvSpPr>
          <p:cNvPr id="661" name="分割n-2"/>
          <p:cNvSpPr/>
          <p:nvPr/>
        </p:nvSpPr>
        <p:spPr>
          <a:xfrm>
            <a:off x="11400366" y="7298849"/>
            <a:ext cx="24801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662" name="……"/>
          <p:cNvSpPr txBox="1"/>
          <p:nvPr/>
        </p:nvSpPr>
        <p:spPr>
          <a:xfrm>
            <a:off x="14900955" y="7670799"/>
            <a:ext cx="24801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Line"/>
          <p:cNvSpPr/>
          <p:nvPr/>
        </p:nvSpPr>
        <p:spPr>
          <a:xfrm flipV="1">
            <a:off x="4825358" y="8289858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5" name="2+？"/>
          <p:cNvSpPr txBox="1"/>
          <p:nvPr/>
        </p:nvSpPr>
        <p:spPr>
          <a:xfrm>
            <a:off x="3651547" y="8828091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66" name="Line"/>
          <p:cNvSpPr/>
          <p:nvPr/>
        </p:nvSpPr>
        <p:spPr>
          <a:xfrm flipV="1">
            <a:off x="12585105" y="5550039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7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668" name="Line"/>
          <p:cNvSpPr/>
          <p:nvPr/>
        </p:nvSpPr>
        <p:spPr>
          <a:xfrm flipH="1" flipV="1">
            <a:off x="5860006" y="8315258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69" name="Line"/>
          <p:cNvSpPr/>
          <p:nvPr/>
        </p:nvSpPr>
        <p:spPr>
          <a:xfrm flipV="1">
            <a:off x="2305961" y="8299674"/>
            <a:ext cx="1867425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0" name="分割n-2"/>
          <p:cNvSpPr/>
          <p:nvPr/>
        </p:nvSpPr>
        <p:spPr>
          <a:xfrm>
            <a:off x="1159114" y="9915749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671" name="1+？"/>
          <p:cNvSpPr txBox="1"/>
          <p:nvPr/>
        </p:nvSpPr>
        <p:spPr>
          <a:xfrm>
            <a:off x="706420" y="8828091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72" name="……"/>
          <p:cNvSpPr txBox="1"/>
          <p:nvPr/>
        </p:nvSpPr>
        <p:spPr>
          <a:xfrm>
            <a:off x="5961662" y="10220549"/>
            <a:ext cx="31109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673" name="Line"/>
          <p:cNvSpPr/>
          <p:nvPr/>
        </p:nvSpPr>
        <p:spPr>
          <a:xfrm flipH="1" flipV="1">
            <a:off x="13480005" y="5654418"/>
            <a:ext cx="7369987" cy="19244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4" name="Line"/>
          <p:cNvSpPr/>
          <p:nvPr/>
        </p:nvSpPr>
        <p:spPr>
          <a:xfrm flipV="1">
            <a:off x="5094597" y="5638834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75" name="1+？"/>
          <p:cNvSpPr txBox="1"/>
          <p:nvPr/>
        </p:nvSpPr>
        <p:spPr>
          <a:xfrm>
            <a:off x="61607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76" name="(n-1)+？"/>
          <p:cNvSpPr txBox="1"/>
          <p:nvPr/>
        </p:nvSpPr>
        <p:spPr>
          <a:xfrm>
            <a:off x="162191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(n-1)+？</a:t>
            </a:r>
          </a:p>
        </p:txBody>
      </p:sp>
      <p:sp>
        <p:nvSpPr>
          <p:cNvPr id="677" name="分割n获得最大乘积"/>
          <p:cNvSpPr/>
          <p:nvPr/>
        </p:nvSpPr>
        <p:spPr>
          <a:xfrm>
            <a:off x="10621714" y="4546634"/>
            <a:ext cx="4664572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分割n获得最大乘积</a:t>
            </a:r>
          </a:p>
        </p:txBody>
      </p:sp>
      <p:sp>
        <p:nvSpPr>
          <p:cNvPr id="678" name="分割n-1"/>
          <p:cNvSpPr/>
          <p:nvPr/>
        </p:nvSpPr>
        <p:spPr>
          <a:xfrm>
            <a:off x="3738314" y="7283232"/>
            <a:ext cx="2480172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分割n-1</a:t>
            </a:r>
          </a:p>
        </p:txBody>
      </p:sp>
      <p:sp>
        <p:nvSpPr>
          <p:cNvPr id="679" name="分割1"/>
          <p:cNvSpPr/>
          <p:nvPr/>
        </p:nvSpPr>
        <p:spPr>
          <a:xfrm>
            <a:off x="18944918" y="7283232"/>
            <a:ext cx="2205517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680" name="2+？"/>
          <p:cNvSpPr txBox="1"/>
          <p:nvPr/>
        </p:nvSpPr>
        <p:spPr>
          <a:xfrm>
            <a:off x="10561677" y="6211190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81" name="分割n-3"/>
          <p:cNvSpPr/>
          <p:nvPr/>
        </p:nvSpPr>
        <p:spPr>
          <a:xfrm>
            <a:off x="3668598" y="9906666"/>
            <a:ext cx="2205518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682" name="Line"/>
          <p:cNvSpPr/>
          <p:nvPr/>
        </p:nvSpPr>
        <p:spPr>
          <a:xfrm flipV="1">
            <a:off x="12576316" y="8305474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83" name="2+？"/>
          <p:cNvSpPr txBox="1"/>
          <p:nvPr/>
        </p:nvSpPr>
        <p:spPr>
          <a:xfrm>
            <a:off x="11402506" y="8843707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84" name="Line"/>
          <p:cNvSpPr/>
          <p:nvPr/>
        </p:nvSpPr>
        <p:spPr>
          <a:xfrm flipH="1" flipV="1">
            <a:off x="13610965" y="8330874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85" name="Line"/>
          <p:cNvSpPr/>
          <p:nvPr/>
        </p:nvSpPr>
        <p:spPr>
          <a:xfrm flipV="1">
            <a:off x="10056919" y="8315290"/>
            <a:ext cx="1867426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86" name="分割n-3"/>
          <p:cNvSpPr/>
          <p:nvPr/>
        </p:nvSpPr>
        <p:spPr>
          <a:xfrm>
            <a:off x="8910073" y="9931365"/>
            <a:ext cx="2205517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687" name="1+？"/>
          <p:cNvSpPr txBox="1"/>
          <p:nvPr/>
        </p:nvSpPr>
        <p:spPr>
          <a:xfrm>
            <a:off x="8457379" y="884370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688" name="……"/>
          <p:cNvSpPr txBox="1"/>
          <p:nvPr/>
        </p:nvSpPr>
        <p:spPr>
          <a:xfrm>
            <a:off x="13712620" y="10236165"/>
            <a:ext cx="31109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689" name="分割n-4"/>
          <p:cNvSpPr/>
          <p:nvPr/>
        </p:nvSpPr>
        <p:spPr>
          <a:xfrm>
            <a:off x="11419557" y="9922282"/>
            <a:ext cx="2205517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分割n-4</a:t>
            </a:r>
          </a:p>
        </p:txBody>
      </p:sp>
      <p:sp>
        <p:nvSpPr>
          <p:cNvPr id="690" name="分割n-2"/>
          <p:cNvSpPr/>
          <p:nvPr/>
        </p:nvSpPr>
        <p:spPr>
          <a:xfrm>
            <a:off x="11400366" y="7298849"/>
            <a:ext cx="24801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691" name="……"/>
          <p:cNvSpPr txBox="1"/>
          <p:nvPr/>
        </p:nvSpPr>
        <p:spPr>
          <a:xfrm>
            <a:off x="14900955" y="7670799"/>
            <a:ext cx="24801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Line"/>
          <p:cNvSpPr/>
          <p:nvPr/>
        </p:nvSpPr>
        <p:spPr>
          <a:xfrm flipV="1">
            <a:off x="4825358" y="8289858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4" name="2+？"/>
          <p:cNvSpPr txBox="1"/>
          <p:nvPr/>
        </p:nvSpPr>
        <p:spPr>
          <a:xfrm>
            <a:off x="3651547" y="8828091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695" name="Line"/>
          <p:cNvSpPr/>
          <p:nvPr/>
        </p:nvSpPr>
        <p:spPr>
          <a:xfrm flipV="1">
            <a:off x="12585105" y="5550039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6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697" name="Line"/>
          <p:cNvSpPr/>
          <p:nvPr/>
        </p:nvSpPr>
        <p:spPr>
          <a:xfrm flipH="1" flipV="1">
            <a:off x="5860006" y="8315258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8" name="Line"/>
          <p:cNvSpPr/>
          <p:nvPr/>
        </p:nvSpPr>
        <p:spPr>
          <a:xfrm flipV="1">
            <a:off x="2305961" y="8299674"/>
            <a:ext cx="1867425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699" name="分割n-2"/>
          <p:cNvSpPr/>
          <p:nvPr/>
        </p:nvSpPr>
        <p:spPr>
          <a:xfrm>
            <a:off x="1159114" y="9915749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700" name="1+？"/>
          <p:cNvSpPr txBox="1"/>
          <p:nvPr/>
        </p:nvSpPr>
        <p:spPr>
          <a:xfrm>
            <a:off x="706420" y="8828091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701" name="……"/>
          <p:cNvSpPr txBox="1"/>
          <p:nvPr/>
        </p:nvSpPr>
        <p:spPr>
          <a:xfrm>
            <a:off x="5961662" y="10220549"/>
            <a:ext cx="31109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702" name="Line"/>
          <p:cNvSpPr/>
          <p:nvPr/>
        </p:nvSpPr>
        <p:spPr>
          <a:xfrm flipH="1" flipV="1">
            <a:off x="13480005" y="5654418"/>
            <a:ext cx="7369987" cy="19244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3" name="Line"/>
          <p:cNvSpPr/>
          <p:nvPr/>
        </p:nvSpPr>
        <p:spPr>
          <a:xfrm flipV="1">
            <a:off x="5094597" y="5638834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04" name="1+？"/>
          <p:cNvSpPr txBox="1"/>
          <p:nvPr/>
        </p:nvSpPr>
        <p:spPr>
          <a:xfrm>
            <a:off x="61607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705" name="(n-1)+？"/>
          <p:cNvSpPr txBox="1"/>
          <p:nvPr/>
        </p:nvSpPr>
        <p:spPr>
          <a:xfrm>
            <a:off x="162191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(n-1)+？</a:t>
            </a:r>
          </a:p>
        </p:txBody>
      </p:sp>
      <p:sp>
        <p:nvSpPr>
          <p:cNvPr id="706" name="分割n获得最大乘积"/>
          <p:cNvSpPr/>
          <p:nvPr/>
        </p:nvSpPr>
        <p:spPr>
          <a:xfrm>
            <a:off x="10621714" y="4546634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分割n获得最大乘积</a:t>
            </a:r>
          </a:p>
        </p:txBody>
      </p:sp>
      <p:sp>
        <p:nvSpPr>
          <p:cNvPr id="707" name="分割n-1"/>
          <p:cNvSpPr/>
          <p:nvPr/>
        </p:nvSpPr>
        <p:spPr>
          <a:xfrm>
            <a:off x="3738314" y="7283232"/>
            <a:ext cx="24801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分割n-1</a:t>
            </a:r>
          </a:p>
        </p:txBody>
      </p:sp>
      <p:sp>
        <p:nvSpPr>
          <p:cNvPr id="708" name="分割1"/>
          <p:cNvSpPr/>
          <p:nvPr/>
        </p:nvSpPr>
        <p:spPr>
          <a:xfrm>
            <a:off x="18944918" y="7283232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709" name="2+？"/>
          <p:cNvSpPr txBox="1"/>
          <p:nvPr/>
        </p:nvSpPr>
        <p:spPr>
          <a:xfrm>
            <a:off x="10561677" y="6211190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710" name="分割n-3"/>
          <p:cNvSpPr/>
          <p:nvPr/>
        </p:nvSpPr>
        <p:spPr>
          <a:xfrm>
            <a:off x="3668598" y="9906666"/>
            <a:ext cx="2205518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711" name="Line"/>
          <p:cNvSpPr/>
          <p:nvPr/>
        </p:nvSpPr>
        <p:spPr>
          <a:xfrm flipV="1">
            <a:off x="12576316" y="8305474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2" name="2+？"/>
          <p:cNvSpPr txBox="1"/>
          <p:nvPr/>
        </p:nvSpPr>
        <p:spPr>
          <a:xfrm>
            <a:off x="11402506" y="8843707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713" name="Line"/>
          <p:cNvSpPr/>
          <p:nvPr/>
        </p:nvSpPr>
        <p:spPr>
          <a:xfrm flipH="1" flipV="1">
            <a:off x="13610965" y="8330874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4" name="Line"/>
          <p:cNvSpPr/>
          <p:nvPr/>
        </p:nvSpPr>
        <p:spPr>
          <a:xfrm flipV="1">
            <a:off x="10056919" y="8315290"/>
            <a:ext cx="1867426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15" name="分割n-3"/>
          <p:cNvSpPr/>
          <p:nvPr/>
        </p:nvSpPr>
        <p:spPr>
          <a:xfrm>
            <a:off x="8910073" y="9931365"/>
            <a:ext cx="2205517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716" name="1+？"/>
          <p:cNvSpPr txBox="1"/>
          <p:nvPr/>
        </p:nvSpPr>
        <p:spPr>
          <a:xfrm>
            <a:off x="8457379" y="884370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717" name="……"/>
          <p:cNvSpPr txBox="1"/>
          <p:nvPr/>
        </p:nvSpPr>
        <p:spPr>
          <a:xfrm>
            <a:off x="13712620" y="10236165"/>
            <a:ext cx="31109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718" name="分割n-4"/>
          <p:cNvSpPr/>
          <p:nvPr/>
        </p:nvSpPr>
        <p:spPr>
          <a:xfrm>
            <a:off x="11419557" y="9922282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分割n-4</a:t>
            </a:r>
          </a:p>
        </p:txBody>
      </p:sp>
      <p:sp>
        <p:nvSpPr>
          <p:cNvPr id="719" name="分割n-2"/>
          <p:cNvSpPr/>
          <p:nvPr/>
        </p:nvSpPr>
        <p:spPr>
          <a:xfrm>
            <a:off x="11400366" y="7298849"/>
            <a:ext cx="24801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720" name="……"/>
          <p:cNvSpPr txBox="1"/>
          <p:nvPr/>
        </p:nvSpPr>
        <p:spPr>
          <a:xfrm>
            <a:off x="14900955" y="7670799"/>
            <a:ext cx="24801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最优子结构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最优子结构</a:t>
            </a:r>
          </a:p>
        </p:txBody>
      </p:sp>
      <p:sp>
        <p:nvSpPr>
          <p:cNvPr id="723" name="通过求子问题的最优解，可以获得原问题的最优解。"/>
          <p:cNvSpPr txBox="1"/>
          <p:nvPr/>
        </p:nvSpPr>
        <p:spPr>
          <a:xfrm>
            <a:off x="3332907" y="7289799"/>
            <a:ext cx="1771818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通过求子问题的最优解，可以获得原问题的最优解。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实践：递归实现fib的时间效率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实践：递归实现fib的时间效率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Line"/>
          <p:cNvSpPr/>
          <p:nvPr/>
        </p:nvSpPr>
        <p:spPr>
          <a:xfrm flipV="1">
            <a:off x="4825358" y="8289858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26" name="2+？"/>
          <p:cNvSpPr txBox="1"/>
          <p:nvPr/>
        </p:nvSpPr>
        <p:spPr>
          <a:xfrm>
            <a:off x="3651547" y="8828091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727" name="Line"/>
          <p:cNvSpPr/>
          <p:nvPr/>
        </p:nvSpPr>
        <p:spPr>
          <a:xfrm flipV="1">
            <a:off x="12585105" y="5550039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28" name="343. Integer Break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343. Integer Break</a:t>
            </a:r>
          </a:p>
        </p:txBody>
      </p:sp>
      <p:sp>
        <p:nvSpPr>
          <p:cNvPr id="729" name="Line"/>
          <p:cNvSpPr/>
          <p:nvPr/>
        </p:nvSpPr>
        <p:spPr>
          <a:xfrm flipH="1" flipV="1">
            <a:off x="5860006" y="8315258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0" name="Line"/>
          <p:cNvSpPr/>
          <p:nvPr/>
        </p:nvSpPr>
        <p:spPr>
          <a:xfrm flipV="1">
            <a:off x="2305961" y="8299674"/>
            <a:ext cx="1867425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1" name="分割n-2"/>
          <p:cNvSpPr/>
          <p:nvPr/>
        </p:nvSpPr>
        <p:spPr>
          <a:xfrm>
            <a:off x="1159114" y="9915749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732" name="1+？"/>
          <p:cNvSpPr txBox="1"/>
          <p:nvPr/>
        </p:nvSpPr>
        <p:spPr>
          <a:xfrm>
            <a:off x="706420" y="8828091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733" name="……"/>
          <p:cNvSpPr txBox="1"/>
          <p:nvPr/>
        </p:nvSpPr>
        <p:spPr>
          <a:xfrm>
            <a:off x="5961662" y="10220549"/>
            <a:ext cx="31109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734" name="Line"/>
          <p:cNvSpPr/>
          <p:nvPr/>
        </p:nvSpPr>
        <p:spPr>
          <a:xfrm flipH="1" flipV="1">
            <a:off x="13480005" y="5654418"/>
            <a:ext cx="7369987" cy="19244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5" name="Line"/>
          <p:cNvSpPr/>
          <p:nvPr/>
        </p:nvSpPr>
        <p:spPr>
          <a:xfrm flipV="1">
            <a:off x="5094597" y="5638834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36" name="1+？"/>
          <p:cNvSpPr txBox="1"/>
          <p:nvPr/>
        </p:nvSpPr>
        <p:spPr>
          <a:xfrm>
            <a:off x="61607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737" name="(n-1)+？"/>
          <p:cNvSpPr txBox="1"/>
          <p:nvPr/>
        </p:nvSpPr>
        <p:spPr>
          <a:xfrm>
            <a:off x="16219146" y="5568484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(n-1)+？</a:t>
            </a:r>
          </a:p>
        </p:txBody>
      </p:sp>
      <p:sp>
        <p:nvSpPr>
          <p:cNvPr id="738" name="分割n获得最大乘积"/>
          <p:cNvSpPr/>
          <p:nvPr/>
        </p:nvSpPr>
        <p:spPr>
          <a:xfrm>
            <a:off x="10621714" y="4546634"/>
            <a:ext cx="46645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分割n获得最大乘积</a:t>
            </a:r>
          </a:p>
        </p:txBody>
      </p:sp>
      <p:sp>
        <p:nvSpPr>
          <p:cNvPr id="739" name="分割n-1"/>
          <p:cNvSpPr/>
          <p:nvPr/>
        </p:nvSpPr>
        <p:spPr>
          <a:xfrm>
            <a:off x="3738314" y="7283232"/>
            <a:ext cx="2480172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分割n-1</a:t>
            </a:r>
          </a:p>
        </p:txBody>
      </p:sp>
      <p:sp>
        <p:nvSpPr>
          <p:cNvPr id="740" name="分割1"/>
          <p:cNvSpPr/>
          <p:nvPr/>
        </p:nvSpPr>
        <p:spPr>
          <a:xfrm>
            <a:off x="18944918" y="7283232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分割1</a:t>
            </a:r>
          </a:p>
        </p:txBody>
      </p:sp>
      <p:sp>
        <p:nvSpPr>
          <p:cNvPr id="741" name="2+？"/>
          <p:cNvSpPr txBox="1"/>
          <p:nvPr/>
        </p:nvSpPr>
        <p:spPr>
          <a:xfrm>
            <a:off x="10561677" y="6211190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742" name="分割n-3"/>
          <p:cNvSpPr/>
          <p:nvPr/>
        </p:nvSpPr>
        <p:spPr>
          <a:xfrm>
            <a:off x="3668598" y="9906666"/>
            <a:ext cx="2205518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743" name="Line"/>
          <p:cNvSpPr/>
          <p:nvPr/>
        </p:nvSpPr>
        <p:spPr>
          <a:xfrm flipV="1">
            <a:off x="12576316" y="8305474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4" name="2+？"/>
          <p:cNvSpPr txBox="1"/>
          <p:nvPr/>
        </p:nvSpPr>
        <p:spPr>
          <a:xfrm>
            <a:off x="11402506" y="8843707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2+？</a:t>
            </a:r>
          </a:p>
        </p:txBody>
      </p:sp>
      <p:sp>
        <p:nvSpPr>
          <p:cNvPr id="745" name="Line"/>
          <p:cNvSpPr/>
          <p:nvPr/>
        </p:nvSpPr>
        <p:spPr>
          <a:xfrm flipH="1" flipV="1">
            <a:off x="13610965" y="8330874"/>
            <a:ext cx="1367533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6" name="Line"/>
          <p:cNvSpPr/>
          <p:nvPr/>
        </p:nvSpPr>
        <p:spPr>
          <a:xfrm flipV="1">
            <a:off x="10056919" y="8315290"/>
            <a:ext cx="1867426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47" name="分割n-3"/>
          <p:cNvSpPr/>
          <p:nvPr/>
        </p:nvSpPr>
        <p:spPr>
          <a:xfrm>
            <a:off x="8910073" y="9931365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分割n-3</a:t>
            </a:r>
          </a:p>
        </p:txBody>
      </p:sp>
      <p:sp>
        <p:nvSpPr>
          <p:cNvPr id="748" name="1+？"/>
          <p:cNvSpPr txBox="1"/>
          <p:nvPr/>
        </p:nvSpPr>
        <p:spPr>
          <a:xfrm>
            <a:off x="8457379" y="8843707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1+？</a:t>
            </a:r>
          </a:p>
        </p:txBody>
      </p:sp>
      <p:sp>
        <p:nvSpPr>
          <p:cNvPr id="749" name="……"/>
          <p:cNvSpPr txBox="1"/>
          <p:nvPr/>
        </p:nvSpPr>
        <p:spPr>
          <a:xfrm>
            <a:off x="13712620" y="10236165"/>
            <a:ext cx="31109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750" name="分割n-4"/>
          <p:cNvSpPr/>
          <p:nvPr/>
        </p:nvSpPr>
        <p:spPr>
          <a:xfrm>
            <a:off x="11419557" y="9922282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分割n-4</a:t>
            </a:r>
          </a:p>
        </p:txBody>
      </p:sp>
      <p:sp>
        <p:nvSpPr>
          <p:cNvPr id="751" name="分割n-2"/>
          <p:cNvSpPr/>
          <p:nvPr/>
        </p:nvSpPr>
        <p:spPr>
          <a:xfrm>
            <a:off x="11400366" y="7298849"/>
            <a:ext cx="2480173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分割n-2</a:t>
            </a:r>
          </a:p>
        </p:txBody>
      </p:sp>
      <p:sp>
        <p:nvSpPr>
          <p:cNvPr id="752" name="……"/>
          <p:cNvSpPr txBox="1"/>
          <p:nvPr/>
        </p:nvSpPr>
        <p:spPr>
          <a:xfrm>
            <a:off x="14900955" y="7670799"/>
            <a:ext cx="24801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动态规划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动态规划</a:t>
            </a:r>
          </a:p>
        </p:txBody>
      </p:sp>
      <p:sp>
        <p:nvSpPr>
          <p:cNvPr id="755" name="递归问题"/>
          <p:cNvSpPr txBox="1"/>
          <p:nvPr/>
        </p:nvSpPr>
        <p:spPr>
          <a:xfrm>
            <a:off x="1524000" y="7229772"/>
            <a:ext cx="3577233" cy="128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6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递归问题</a:t>
            </a:r>
          </a:p>
        </p:txBody>
      </p:sp>
      <p:grpSp>
        <p:nvGrpSpPr>
          <p:cNvPr id="758" name="Group"/>
          <p:cNvGrpSpPr/>
          <p:nvPr/>
        </p:nvGrpSpPr>
        <p:grpSpPr>
          <a:xfrm>
            <a:off x="5664199" y="7229772"/>
            <a:ext cx="5740005" cy="1288456"/>
            <a:chOff x="0" y="0"/>
            <a:chExt cx="5740003" cy="1288454"/>
          </a:xfrm>
        </p:grpSpPr>
        <p:sp>
          <p:nvSpPr>
            <p:cNvPr id="756" name="重叠子问题"/>
            <p:cNvSpPr txBox="1"/>
            <p:nvPr/>
          </p:nvSpPr>
          <p:spPr>
            <a:xfrm>
              <a:off x="1270000" y="0"/>
              <a:ext cx="447000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重叠子问题</a:t>
              </a:r>
            </a:p>
          </p:txBody>
        </p:sp>
        <p:sp>
          <p:nvSpPr>
            <p:cNvPr id="757" name="Line"/>
            <p:cNvSpPr/>
            <p:nvPr/>
          </p:nvSpPr>
          <p:spPr>
            <a:xfrm>
              <a:off x="0" y="695027"/>
              <a:ext cx="1270000" cy="1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grpSp>
        <p:nvGrpSpPr>
          <p:cNvPr id="761" name="Group"/>
          <p:cNvGrpSpPr/>
          <p:nvPr/>
        </p:nvGrpSpPr>
        <p:grpSpPr>
          <a:xfrm>
            <a:off x="11601653" y="4384972"/>
            <a:ext cx="8104481" cy="2828629"/>
            <a:chOff x="0" y="0"/>
            <a:chExt cx="8104479" cy="2828627"/>
          </a:xfrm>
        </p:grpSpPr>
        <p:sp>
          <p:nvSpPr>
            <p:cNvPr id="759" name="Line"/>
            <p:cNvSpPr/>
            <p:nvPr/>
          </p:nvSpPr>
          <p:spPr>
            <a:xfrm flipV="1">
              <a:off x="0" y="1145596"/>
              <a:ext cx="2054072" cy="1683032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60" name="记忆化搜索"/>
            <p:cNvSpPr txBox="1"/>
            <p:nvPr/>
          </p:nvSpPr>
          <p:spPr>
            <a:xfrm>
              <a:off x="2647746" y="0"/>
              <a:ext cx="545673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记忆化搜索</a:t>
              </a:r>
            </a:p>
          </p:txBody>
        </p:sp>
      </p:grpSp>
      <p:grpSp>
        <p:nvGrpSpPr>
          <p:cNvPr id="764" name="Group"/>
          <p:cNvGrpSpPr/>
          <p:nvPr/>
        </p:nvGrpSpPr>
        <p:grpSpPr>
          <a:xfrm>
            <a:off x="11602547" y="8611818"/>
            <a:ext cx="7610222" cy="2879423"/>
            <a:chOff x="0" y="0"/>
            <a:chExt cx="7610220" cy="2879421"/>
          </a:xfrm>
        </p:grpSpPr>
        <p:sp>
          <p:nvSpPr>
            <p:cNvPr id="762" name="Line"/>
            <p:cNvSpPr/>
            <p:nvPr/>
          </p:nvSpPr>
          <p:spPr>
            <a:xfrm>
              <a:off x="-1" y="0"/>
              <a:ext cx="2052865" cy="1970364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63" name="动态规划"/>
            <p:cNvSpPr txBox="1"/>
            <p:nvPr/>
          </p:nvSpPr>
          <p:spPr>
            <a:xfrm>
              <a:off x="3140217" y="1590967"/>
              <a:ext cx="447000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动态规划</a:t>
              </a:r>
            </a:p>
          </p:txBody>
        </p:sp>
      </p:grpSp>
      <p:sp>
        <p:nvSpPr>
          <p:cNvPr id="765" name="自顶向下的解决问题"/>
          <p:cNvSpPr txBox="1"/>
          <p:nvPr/>
        </p:nvSpPr>
        <p:spPr>
          <a:xfrm>
            <a:off x="14249400" y="5757328"/>
            <a:ext cx="5456734" cy="1288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169163" defTabSz="610870">
              <a:defRPr sz="44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自顶向下的解决问题</a:t>
            </a:r>
          </a:p>
        </p:txBody>
      </p:sp>
      <p:sp>
        <p:nvSpPr>
          <p:cNvPr id="766" name="自底向上的解决问题"/>
          <p:cNvSpPr txBox="1"/>
          <p:nvPr/>
        </p:nvSpPr>
        <p:spPr>
          <a:xfrm>
            <a:off x="14249400" y="11472327"/>
            <a:ext cx="5456734" cy="128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169163" defTabSz="610870">
              <a:defRPr sz="44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自底向上的解决问题</a:t>
            </a:r>
          </a:p>
        </p:txBody>
      </p:sp>
      <p:sp>
        <p:nvSpPr>
          <p:cNvPr id="767" name="Line"/>
          <p:cNvSpPr/>
          <p:nvPr/>
        </p:nvSpPr>
        <p:spPr>
          <a:xfrm>
            <a:off x="16977766" y="7874000"/>
            <a:ext cx="1" cy="1500569"/>
          </a:xfrm>
          <a:prstGeom prst="line">
            <a:avLst/>
          </a:prstGeom>
          <a:ln w="152400">
            <a:solidFill>
              <a:srgbClr val="CA49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动态规划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动态规划</a:t>
            </a:r>
          </a:p>
        </p:txBody>
      </p:sp>
      <p:sp>
        <p:nvSpPr>
          <p:cNvPr id="770" name="递归问题"/>
          <p:cNvSpPr txBox="1"/>
          <p:nvPr/>
        </p:nvSpPr>
        <p:spPr>
          <a:xfrm>
            <a:off x="1524000" y="7229772"/>
            <a:ext cx="3577233" cy="128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defRPr sz="6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递归问题</a:t>
            </a:r>
          </a:p>
        </p:txBody>
      </p:sp>
      <p:sp>
        <p:nvSpPr>
          <p:cNvPr id="771" name="重叠子问题…"/>
          <p:cNvSpPr txBox="1"/>
          <p:nvPr/>
        </p:nvSpPr>
        <p:spPr>
          <a:xfrm>
            <a:off x="6934200" y="6910387"/>
            <a:ext cx="4470004" cy="2028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205739" defTabSz="742950">
              <a:defRPr sz="5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重叠子问题</a:t>
            </a:r>
          </a:p>
          <a:p>
            <a:pPr lvl="1" indent="205739" defTabSz="742950">
              <a:defRPr sz="54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最优子结构</a:t>
            </a:r>
          </a:p>
        </p:txBody>
      </p:sp>
      <p:sp>
        <p:nvSpPr>
          <p:cNvPr id="772" name="Line"/>
          <p:cNvSpPr/>
          <p:nvPr/>
        </p:nvSpPr>
        <p:spPr>
          <a:xfrm>
            <a:off x="5664200" y="7924800"/>
            <a:ext cx="1270000" cy="0"/>
          </a:xfrm>
          <a:prstGeom prst="line">
            <a:avLst/>
          </a:prstGeom>
          <a:ln w="152400">
            <a:solidFill>
              <a:srgbClr val="CA49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grpSp>
        <p:nvGrpSpPr>
          <p:cNvPr id="775" name="Group"/>
          <p:cNvGrpSpPr/>
          <p:nvPr/>
        </p:nvGrpSpPr>
        <p:grpSpPr>
          <a:xfrm>
            <a:off x="11601653" y="4384972"/>
            <a:ext cx="8104481" cy="2828629"/>
            <a:chOff x="0" y="0"/>
            <a:chExt cx="8104479" cy="2828627"/>
          </a:xfrm>
        </p:grpSpPr>
        <p:sp>
          <p:nvSpPr>
            <p:cNvPr id="773" name="Line"/>
            <p:cNvSpPr/>
            <p:nvPr/>
          </p:nvSpPr>
          <p:spPr>
            <a:xfrm flipV="1">
              <a:off x="0" y="1145596"/>
              <a:ext cx="2054072" cy="1683032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74" name="记忆化搜索"/>
            <p:cNvSpPr txBox="1"/>
            <p:nvPr/>
          </p:nvSpPr>
          <p:spPr>
            <a:xfrm>
              <a:off x="2647746" y="0"/>
              <a:ext cx="545673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记忆化搜索</a:t>
              </a:r>
            </a:p>
          </p:txBody>
        </p:sp>
      </p:grpSp>
      <p:grpSp>
        <p:nvGrpSpPr>
          <p:cNvPr id="778" name="Group"/>
          <p:cNvGrpSpPr/>
          <p:nvPr/>
        </p:nvGrpSpPr>
        <p:grpSpPr>
          <a:xfrm>
            <a:off x="11602547" y="8611818"/>
            <a:ext cx="7610222" cy="2879423"/>
            <a:chOff x="0" y="0"/>
            <a:chExt cx="7610220" cy="2879421"/>
          </a:xfrm>
        </p:grpSpPr>
        <p:sp>
          <p:nvSpPr>
            <p:cNvPr id="776" name="Line"/>
            <p:cNvSpPr/>
            <p:nvPr/>
          </p:nvSpPr>
          <p:spPr>
            <a:xfrm>
              <a:off x="-1" y="0"/>
              <a:ext cx="2052865" cy="1970364"/>
            </a:xfrm>
            <a:prstGeom prst="line">
              <a:avLst/>
            </a:prstGeom>
            <a:noFill/>
            <a:ln w="152400" cap="flat">
              <a:solidFill>
                <a:srgbClr val="CA495A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777" name="动态规划"/>
            <p:cNvSpPr txBox="1"/>
            <p:nvPr/>
          </p:nvSpPr>
          <p:spPr>
            <a:xfrm>
              <a:off x="3140217" y="1590967"/>
              <a:ext cx="4470004" cy="12884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b">
              <a:normAutofit fontScale="100000" lnSpcReduction="0"/>
            </a:bodyPr>
            <a:lstStyle/>
            <a:p>
              <a:pPr lvl="1">
                <a:defRPr sz="6000">
                  <a:solidFill>
                    <a:srgbClr val="C9394A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动态规划</a:t>
              </a:r>
            </a:p>
          </p:txBody>
        </p:sp>
      </p:grpSp>
      <p:sp>
        <p:nvSpPr>
          <p:cNvPr id="779" name="自顶向下的解决问题"/>
          <p:cNvSpPr txBox="1"/>
          <p:nvPr/>
        </p:nvSpPr>
        <p:spPr>
          <a:xfrm>
            <a:off x="14249400" y="5757328"/>
            <a:ext cx="5456734" cy="1288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169163" defTabSz="610870">
              <a:defRPr sz="44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自顶向下的解决问题</a:t>
            </a:r>
          </a:p>
        </p:txBody>
      </p:sp>
      <p:sp>
        <p:nvSpPr>
          <p:cNvPr id="780" name="自底向上的解决问题"/>
          <p:cNvSpPr txBox="1"/>
          <p:nvPr/>
        </p:nvSpPr>
        <p:spPr>
          <a:xfrm>
            <a:off x="14249400" y="11472327"/>
            <a:ext cx="5456734" cy="128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169163" defTabSz="610870">
              <a:defRPr sz="444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自底向上的解决问题</a:t>
            </a:r>
          </a:p>
        </p:txBody>
      </p:sp>
      <p:sp>
        <p:nvSpPr>
          <p:cNvPr id="781" name="Line"/>
          <p:cNvSpPr/>
          <p:nvPr/>
        </p:nvSpPr>
        <p:spPr>
          <a:xfrm>
            <a:off x="16977766" y="7874000"/>
            <a:ext cx="1" cy="1500569"/>
          </a:xfrm>
          <a:prstGeom prst="line">
            <a:avLst/>
          </a:prstGeom>
          <a:ln w="152400">
            <a:solidFill>
              <a:srgbClr val="CA49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实践：使用递归解决343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实践：使用递归解决343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实践：使用记忆化搜索解决343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实践：使用记忆化搜索解决343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实践：使用动态规划解决343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实践：使用动态规划解决343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时间复杂度分析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时间复杂度分析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279. Perfect Squar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279. Perfect Squares</a:t>
            </a:r>
          </a:p>
        </p:txBody>
      </p:sp>
      <p:sp>
        <p:nvSpPr>
          <p:cNvPr id="792" name="给出一个正整数n，寻找最少的完全平方数，使他们的和为n。…"/>
          <p:cNvSpPr txBox="1"/>
          <p:nvPr/>
        </p:nvSpPr>
        <p:spPr>
          <a:xfrm>
            <a:off x="2008881" y="5827717"/>
            <a:ext cx="21471932" cy="558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给出一个正整数n，寻找最少的完全平方数，使他们的和为n。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完全平方数：1, 4, 9, 16…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12 = 4 + 4 + 4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13 = 4 + 9</a:t>
            </a:r>
          </a:p>
        </p:txBody>
      </p:sp>
      <p:pic>
        <p:nvPicPr>
          <p:cNvPr id="7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0488" y="3002997"/>
            <a:ext cx="4782686" cy="2620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92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Line"/>
          <p:cNvSpPr/>
          <p:nvPr/>
        </p:nvSpPr>
        <p:spPr>
          <a:xfrm>
            <a:off x="10150969" y="6570070"/>
            <a:ext cx="9681209" cy="5551088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6" name="Line"/>
          <p:cNvSpPr/>
          <p:nvPr/>
        </p:nvSpPr>
        <p:spPr>
          <a:xfrm flipV="1">
            <a:off x="10896599" y="5340349"/>
            <a:ext cx="599577" cy="599577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7" name="Line"/>
          <p:cNvSpPr/>
          <p:nvPr/>
        </p:nvSpPr>
        <p:spPr>
          <a:xfrm flipV="1">
            <a:off x="10210800" y="6063967"/>
            <a:ext cx="1" cy="1588066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8" name="Line"/>
          <p:cNvSpPr/>
          <p:nvPr/>
        </p:nvSpPr>
        <p:spPr>
          <a:xfrm flipV="1">
            <a:off x="14259519" y="5130799"/>
            <a:ext cx="6302812" cy="5061696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799" name="Line"/>
          <p:cNvSpPr/>
          <p:nvPr/>
        </p:nvSpPr>
        <p:spPr>
          <a:xfrm flipH="1">
            <a:off x="16821749" y="12845228"/>
            <a:ext cx="294279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0" name="Line"/>
          <p:cNvSpPr/>
          <p:nvPr/>
        </p:nvSpPr>
        <p:spPr>
          <a:xfrm flipH="1" flipV="1">
            <a:off x="4979424" y="12729408"/>
            <a:ext cx="11417195" cy="120565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1" name="Line"/>
          <p:cNvSpPr/>
          <p:nvPr/>
        </p:nvSpPr>
        <p:spPr>
          <a:xfrm>
            <a:off x="20611951" y="5104445"/>
            <a:ext cx="1" cy="670751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2" name="Line"/>
          <p:cNvSpPr/>
          <p:nvPr/>
        </p:nvSpPr>
        <p:spPr>
          <a:xfrm>
            <a:off x="12230186" y="4940371"/>
            <a:ext cx="4651091" cy="705694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3" name="Line"/>
          <p:cNvSpPr/>
          <p:nvPr/>
        </p:nvSpPr>
        <p:spPr>
          <a:xfrm>
            <a:off x="6483169" y="8542606"/>
            <a:ext cx="6204105" cy="1675912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4" name="Line"/>
          <p:cNvSpPr/>
          <p:nvPr/>
        </p:nvSpPr>
        <p:spPr>
          <a:xfrm flipH="1">
            <a:off x="5828045" y="10487917"/>
            <a:ext cx="7650619" cy="191125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5" name="Line"/>
          <p:cNvSpPr/>
          <p:nvPr/>
        </p:nvSpPr>
        <p:spPr>
          <a:xfrm flipH="1" flipV="1">
            <a:off x="3808252" y="5105176"/>
            <a:ext cx="986271" cy="6711578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6" name="Line"/>
          <p:cNvSpPr/>
          <p:nvPr/>
        </p:nvSpPr>
        <p:spPr>
          <a:xfrm>
            <a:off x="4420191" y="5474339"/>
            <a:ext cx="2180970" cy="3364862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7" name="Line"/>
          <p:cNvSpPr/>
          <p:nvPr/>
        </p:nvSpPr>
        <p:spPr>
          <a:xfrm>
            <a:off x="7330505" y="8440326"/>
            <a:ext cx="2551214" cy="133914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8" name="Line"/>
          <p:cNvSpPr/>
          <p:nvPr/>
        </p:nvSpPr>
        <p:spPr>
          <a:xfrm flipH="1">
            <a:off x="10198514" y="5226922"/>
            <a:ext cx="9579334" cy="3273130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09" name="Line"/>
          <p:cNvSpPr/>
          <p:nvPr/>
        </p:nvSpPr>
        <p:spPr>
          <a:xfrm flipH="1" flipV="1">
            <a:off x="12405494" y="4876800"/>
            <a:ext cx="727596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0" name="Line"/>
          <p:cNvSpPr/>
          <p:nvPr/>
        </p:nvSpPr>
        <p:spPr>
          <a:xfrm flipH="1" flipV="1">
            <a:off x="3415612" y="4902200"/>
            <a:ext cx="790133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11" name="279. Perfect Square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279. Perfect Squares</a:t>
            </a:r>
          </a:p>
        </p:txBody>
      </p:sp>
      <p:sp>
        <p:nvSpPr>
          <p:cNvPr id="812" name="6"/>
          <p:cNvSpPr/>
          <p:nvPr/>
        </p:nvSpPr>
        <p:spPr>
          <a:xfrm>
            <a:off x="2921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13" name="5"/>
          <p:cNvSpPr/>
          <p:nvPr/>
        </p:nvSpPr>
        <p:spPr>
          <a:xfrm>
            <a:off x="11303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14" name="4"/>
          <p:cNvSpPr/>
          <p:nvPr/>
        </p:nvSpPr>
        <p:spPr>
          <a:xfrm>
            <a:off x="19685000" y="3987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15" name="8"/>
          <p:cNvSpPr/>
          <p:nvPr/>
        </p:nvSpPr>
        <p:spPr>
          <a:xfrm>
            <a:off x="9321800" y="75692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816" name="7"/>
          <p:cNvSpPr/>
          <p:nvPr/>
        </p:nvSpPr>
        <p:spPr>
          <a:xfrm>
            <a:off x="5511800" y="75692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817" name="3"/>
          <p:cNvSpPr/>
          <p:nvPr/>
        </p:nvSpPr>
        <p:spPr>
          <a:xfrm>
            <a:off x="12598400" y="96012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18" name="2"/>
          <p:cNvSpPr/>
          <p:nvPr/>
        </p:nvSpPr>
        <p:spPr>
          <a:xfrm>
            <a:off x="40640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19" name="1"/>
          <p:cNvSpPr/>
          <p:nvPr/>
        </p:nvSpPr>
        <p:spPr>
          <a:xfrm>
            <a:off x="163322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20" name="0"/>
          <p:cNvSpPr/>
          <p:nvPr/>
        </p:nvSpPr>
        <p:spPr>
          <a:xfrm>
            <a:off x="19685000" y="1173480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21" name="9"/>
          <p:cNvSpPr/>
          <p:nvPr/>
        </p:nvSpPr>
        <p:spPr>
          <a:xfrm>
            <a:off x="9321800" y="5340350"/>
            <a:ext cx="1778000" cy="177800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91. Decode Way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91. Decode Ways</a:t>
            </a:r>
          </a:p>
        </p:txBody>
      </p:sp>
      <p:sp>
        <p:nvSpPr>
          <p:cNvPr id="824" name="一个字符串，包含A-Z的字母。每一个字符可以和1-26的数字对应，如A-&gt;1；B-&gt;2；…；Z-&gt;26 …给出一个数字字符串，问我们有多少种方法可以解析这个数字字符串？…"/>
          <p:cNvSpPr txBox="1"/>
          <p:nvPr/>
        </p:nvSpPr>
        <p:spPr>
          <a:xfrm>
            <a:off x="1653281" y="5903917"/>
            <a:ext cx="21471932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一个字符串，包含A-Z的字母。每一个字符可以和1-26的数字对应，如A-&gt;1；B-&gt;2；…；Z-&gt;26 …给出一个数字字符串，问我们有多少种方法可以解析这个数字字符串？</a:t>
            </a:r>
          </a:p>
          <a:p>
            <a:pPr marL="879230" indent="-879230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如给定12，我们可以将它解析成AB(1,2)或者L（12）</a:t>
            </a:r>
          </a:p>
          <a:p>
            <a:pPr marL="879230" indent="-879230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最终返回2</a:t>
            </a:r>
          </a:p>
        </p:txBody>
      </p:sp>
      <p:pic>
        <p:nvPicPr>
          <p:cNvPr id="8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5431" y="3968750"/>
            <a:ext cx="6172201" cy="130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64038" y="3830715"/>
            <a:ext cx="6688362" cy="1584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82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2671" y="3810930"/>
            <a:ext cx="4320969" cy="1623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6697665" y="4502014"/>
            <a:ext cx="12270020" cy="2508386"/>
            <a:chOff x="0" y="0"/>
            <a:chExt cx="12270018" cy="2508385"/>
          </a:xfrm>
        </p:grpSpPr>
        <p:sp>
          <p:nvSpPr>
            <p:cNvPr id="132" name="Line"/>
            <p:cNvSpPr/>
            <p:nvPr/>
          </p:nvSpPr>
          <p:spPr>
            <a:xfrm flipH="1" flipV="1">
              <a:off x="6346684" y="-1"/>
              <a:ext cx="5244448" cy="167952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3" name="Line"/>
            <p:cNvSpPr/>
            <p:nvPr/>
          </p:nvSpPr>
          <p:spPr>
            <a:xfrm flipV="1">
              <a:off x="855566" y="304"/>
              <a:ext cx="5364118" cy="14996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34" name="4"/>
            <p:cNvSpPr/>
            <p:nvPr/>
          </p:nvSpPr>
          <p:spPr>
            <a:xfrm>
              <a:off x="0" y="787438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5" name="3"/>
            <p:cNvSpPr/>
            <p:nvPr/>
          </p:nvSpPr>
          <p:spPr>
            <a:xfrm>
              <a:off x="10746018" y="98438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37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138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62. Unique Paths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62. Unique Paths</a:t>
            </a:r>
          </a:p>
        </p:txBody>
      </p:sp>
      <p:sp>
        <p:nvSpPr>
          <p:cNvPr id="830" name="有一个机器人，从一个m*n的矩阵的左上角出发，要达到这个矩阵的右下角。机器人每次只能向右或者向下行进。问一共有多少种不同的路径？"/>
          <p:cNvSpPr txBox="1"/>
          <p:nvPr/>
        </p:nvSpPr>
        <p:spPr>
          <a:xfrm>
            <a:off x="1119881" y="5675317"/>
            <a:ext cx="11025091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有一个机器人，从一个m*n的矩阵的左上角出发，要达到这个矩阵的右下角。机器人每次只能向右或者向下行进。问一共有多少种不同的路径？</a:t>
            </a:r>
          </a:p>
        </p:txBody>
      </p:sp>
      <p:pic>
        <p:nvPicPr>
          <p:cNvPr id="8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401" y="3973214"/>
            <a:ext cx="6234158" cy="1299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83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25400" y="5631410"/>
            <a:ext cx="11025090" cy="5043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0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63. Unique Paths 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63. Unique Paths II</a:t>
            </a:r>
          </a:p>
        </p:txBody>
      </p:sp>
      <p:sp>
        <p:nvSpPr>
          <p:cNvPr id="835" name="有一个机器人，从一个m*n的矩阵的左上角出发，矩阵中存在一些格子里有障碍物。现在机器人要达到这个矩阵的右下角。机器人每次只能向右或者向下行进。问一共有多少种不同的路径？"/>
          <p:cNvSpPr txBox="1"/>
          <p:nvPr/>
        </p:nvSpPr>
        <p:spPr>
          <a:xfrm>
            <a:off x="1145281" y="5421317"/>
            <a:ext cx="13254238" cy="75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有一个机器人，从一个m*n的矩阵的左上角出发，矩阵中存在一些格子里有障碍物。现在机器人要达到这个矩阵的右下角。机器人每次只能向右或者向下行进。问一共有多少种不同的路径？</a:t>
            </a:r>
          </a:p>
        </p:txBody>
      </p:sp>
      <p:pic>
        <p:nvPicPr>
          <p:cNvPr id="8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401" y="3973214"/>
            <a:ext cx="6234158" cy="1299173"/>
          </a:xfrm>
          <a:prstGeom prst="rect">
            <a:avLst/>
          </a:prstGeom>
          <a:ln w="12700">
            <a:miter lim="400000"/>
          </a:ln>
        </p:spPr>
      </p:pic>
      <p:sp>
        <p:nvSpPr>
          <p:cNvPr id="837" name="[…"/>
          <p:cNvSpPr txBox="1"/>
          <p:nvPr/>
        </p:nvSpPr>
        <p:spPr>
          <a:xfrm>
            <a:off x="16690621" y="5613400"/>
            <a:ext cx="6934337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[</a:t>
            </a:r>
          </a:p>
          <a:p>
            <a:pPr algn="l"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[0,0,0],</a:t>
            </a:r>
          </a:p>
          <a:p>
            <a:pPr algn="l"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[0,1,0],</a:t>
            </a:r>
          </a:p>
          <a:p>
            <a:pPr algn="l"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  [0,0,0]</a:t>
            </a:r>
          </a:p>
          <a:p>
            <a:pPr algn="l"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>
              <a:defRPr sz="6000">
                <a:latin typeface="Menlo"/>
                <a:ea typeface="Menlo"/>
                <a:cs typeface="Menlo"/>
                <a:sym typeface="Menlo"/>
              </a:defRPr>
            </a:pPr>
          </a:p>
          <a:p>
            <a:pPr algn="l">
              <a:defRPr sz="6000">
                <a:latin typeface="Menlo"/>
                <a:ea typeface="Menlo"/>
                <a:cs typeface="Menlo"/>
                <a:sym typeface="Menlo"/>
              </a:defRPr>
            </a:pPr>
            <a:r>
              <a:t>答案为2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5" grpId="1"/>
      <p:bldP build="whole" bldLvl="1" animBg="1" rev="0" advAuto="0" spid="837" grpId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状态的定义 和 状态的转移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状态的定义 和 状态的转移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842" name="如 [ 3, 4, 1, 2 ]，则返回6 [ 3, (4), 1, (2) ]…"/>
          <p:cNvSpPr txBox="1"/>
          <p:nvPr/>
        </p:nvSpPr>
        <p:spPr>
          <a:xfrm>
            <a:off x="949225" y="10129028"/>
            <a:ext cx="2248555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[ 3, 4, 1, 2 ]，则返回6 [ 3, (4), 1, (2) ]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如 [ 4, 3, 1, 2 ]，则返回6 [ (4), 3, 1, (2) ]</a:t>
            </a:r>
          </a:p>
        </p:txBody>
      </p:sp>
      <p:sp>
        <p:nvSpPr>
          <p:cNvPr id="843" name="你是一个专业的小偷，打算洗劫一条街的所有房子。每一个房子里都有不同价值的宝物，但是，如果你选择偷窃连续的两栋房子，就会触发报警系统。编程求出你最多可以偷窃价值多少的宝物？"/>
          <p:cNvSpPr txBox="1"/>
          <p:nvPr/>
        </p:nvSpPr>
        <p:spPr>
          <a:xfrm>
            <a:off x="949226" y="5282967"/>
            <a:ext cx="2248554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你是一个专业的小偷，打算洗劫一条街的所有房子。每一个房子里都有不同价值的宝物，但是，如果你选择偷窃连续的两栋房子，就会触发报警系统。编程求出你最多可以偷窃价值多少的宝物？</a:t>
            </a:r>
          </a:p>
        </p:txBody>
      </p:sp>
      <p:pic>
        <p:nvPicPr>
          <p:cNvPr id="8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9693" y="3341937"/>
            <a:ext cx="6038045" cy="1463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42957" y="3176706"/>
            <a:ext cx="3605732" cy="2028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2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848" name="暴力解法：检查所有房子的组合，对每一个组合，检查是否有相邻的房子，如果没有，记录其价值。找最大值。O((2^n)*n)"/>
          <p:cNvSpPr txBox="1"/>
          <p:nvPr/>
        </p:nvSpPr>
        <p:spPr>
          <a:xfrm>
            <a:off x="949225" y="10535428"/>
            <a:ext cx="2248555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暴力解法：检查所有房子的组合，对每一个组合，检查是否有相邻的房子，如果没有，记录其价值。找最大值。O((2^n)*n)</a:t>
            </a:r>
          </a:p>
        </p:txBody>
      </p:sp>
      <p:sp>
        <p:nvSpPr>
          <p:cNvPr id="849" name="你是一个专业的小偷，打算洗劫一条街的所有房子。每一个房子里都有不同价值的宝物，但是，如果你选择偷窃连续的两栋房子，就会触发报警系统。编程求出你最多可以偷窃价值多少的宝物？"/>
          <p:cNvSpPr txBox="1"/>
          <p:nvPr/>
        </p:nvSpPr>
        <p:spPr>
          <a:xfrm>
            <a:off x="949226" y="5282967"/>
            <a:ext cx="22485548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你是一个专业的小偷，打算洗劫一条街的所有房子。每一个房子里都有不同价值的宝物，但是，如果你选择偷窃连续的两栋房子，就会触发报警系统。编程求出你最多可以偷窃价值多少的宝物？</a:t>
            </a:r>
          </a:p>
        </p:txBody>
      </p:sp>
      <p:pic>
        <p:nvPicPr>
          <p:cNvPr id="8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9693" y="3341937"/>
            <a:ext cx="6038045" cy="1463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42957" y="3176706"/>
            <a:ext cx="3605732" cy="2028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8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roup"/>
          <p:cNvGrpSpPr/>
          <p:nvPr/>
        </p:nvGrpSpPr>
        <p:grpSpPr>
          <a:xfrm>
            <a:off x="3065173" y="5518878"/>
            <a:ext cx="18085262" cy="3018810"/>
            <a:chOff x="0" y="0"/>
            <a:chExt cx="18085260" cy="3018809"/>
          </a:xfrm>
        </p:grpSpPr>
        <p:sp>
          <p:nvSpPr>
            <p:cNvPr id="853" name="Line"/>
            <p:cNvSpPr/>
            <p:nvPr/>
          </p:nvSpPr>
          <p:spPr>
            <a:xfrm flipV="1">
              <a:off x="9519932" y="0"/>
              <a:ext cx="1" cy="247622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54" name="Line"/>
            <p:cNvSpPr/>
            <p:nvPr/>
          </p:nvSpPr>
          <p:spPr>
            <a:xfrm flipH="1" flipV="1">
              <a:off x="10414831" y="104378"/>
              <a:ext cx="7369987" cy="1924448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55" name="Line"/>
            <p:cNvSpPr/>
            <p:nvPr/>
          </p:nvSpPr>
          <p:spPr>
            <a:xfrm flipV="1">
              <a:off x="2029423" y="88795"/>
              <a:ext cx="6716404" cy="195561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856" name="偷取0"/>
            <p:cNvSpPr txBox="1"/>
            <p:nvPr/>
          </p:nvSpPr>
          <p:spPr>
            <a:xfrm>
              <a:off x="2562172" y="399444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偷取0</a:t>
              </a:r>
            </a:p>
          </p:txBody>
        </p:sp>
        <p:sp>
          <p:nvSpPr>
            <p:cNvPr id="857" name="偷取n-1"/>
            <p:cNvSpPr txBox="1"/>
            <p:nvPr/>
          </p:nvSpPr>
          <p:spPr>
            <a:xfrm>
              <a:off x="13585772" y="399444"/>
              <a:ext cx="3110905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偷取n-1</a:t>
              </a:r>
            </a:p>
          </p:txBody>
        </p:sp>
        <p:sp>
          <p:nvSpPr>
            <p:cNvPr id="858" name="考虑[2…n-1]"/>
            <p:cNvSpPr/>
            <p:nvPr/>
          </p:nvSpPr>
          <p:spPr>
            <a:xfrm>
              <a:off x="0" y="1733193"/>
              <a:ext cx="3520369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考虑[2…n-1]</a:t>
              </a:r>
            </a:p>
          </p:txBody>
        </p:sp>
        <p:sp>
          <p:nvSpPr>
            <p:cNvPr id="859" name="考虑[]"/>
            <p:cNvSpPr/>
            <p:nvPr/>
          </p:nvSpPr>
          <p:spPr>
            <a:xfrm>
              <a:off x="15879743" y="1733193"/>
              <a:ext cx="2205518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考虑[]</a:t>
              </a:r>
            </a:p>
          </p:txBody>
        </p:sp>
        <p:sp>
          <p:nvSpPr>
            <p:cNvPr id="860" name="偷取1"/>
            <p:cNvSpPr txBox="1"/>
            <p:nvPr/>
          </p:nvSpPr>
          <p:spPr>
            <a:xfrm>
              <a:off x="6988503" y="632463"/>
              <a:ext cx="3110906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偷取1</a:t>
              </a:r>
            </a:p>
          </p:txBody>
        </p:sp>
        <p:sp>
          <p:nvSpPr>
            <p:cNvPr id="861" name="考虑[3…n-1]"/>
            <p:cNvSpPr/>
            <p:nvPr/>
          </p:nvSpPr>
          <p:spPr>
            <a:xfrm>
              <a:off x="7901689" y="1748809"/>
              <a:ext cx="3110906" cy="127000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考虑[3…n-1]</a:t>
              </a:r>
            </a:p>
          </p:txBody>
        </p:sp>
        <p:sp>
          <p:nvSpPr>
            <p:cNvPr id="862" name="……"/>
            <p:cNvSpPr txBox="1"/>
            <p:nvPr/>
          </p:nvSpPr>
          <p:spPr>
            <a:xfrm>
              <a:off x="11835781" y="2120760"/>
              <a:ext cx="2480172" cy="711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50000"/>
                </a:lnSpc>
                <a:defRPr sz="40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……</a:t>
              </a:r>
            </a:p>
          </p:txBody>
        </p:sp>
      </p:grpSp>
      <p:sp>
        <p:nvSpPr>
          <p:cNvPr id="864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865" name="考虑偷取[0...n-1]范围的所有房子"/>
          <p:cNvSpPr/>
          <p:nvPr/>
        </p:nvSpPr>
        <p:spPr>
          <a:xfrm>
            <a:off x="8781570" y="4577795"/>
            <a:ext cx="758309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考虑偷取[0...n-1]范围的所有房子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3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868" name="Line"/>
          <p:cNvSpPr/>
          <p:nvPr/>
        </p:nvSpPr>
        <p:spPr>
          <a:xfrm flipV="1">
            <a:off x="4825358" y="8258696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69" name="偷取3"/>
          <p:cNvSpPr txBox="1"/>
          <p:nvPr/>
        </p:nvSpPr>
        <p:spPr>
          <a:xfrm>
            <a:off x="3434212" y="8812545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偷取3</a:t>
            </a:r>
          </a:p>
        </p:txBody>
      </p:sp>
      <p:sp>
        <p:nvSpPr>
          <p:cNvPr id="870" name="Line"/>
          <p:cNvSpPr/>
          <p:nvPr/>
        </p:nvSpPr>
        <p:spPr>
          <a:xfrm flipV="1">
            <a:off x="12585105" y="5518878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1" name="Line"/>
          <p:cNvSpPr/>
          <p:nvPr/>
        </p:nvSpPr>
        <p:spPr>
          <a:xfrm flipH="1" flipV="1">
            <a:off x="5561796" y="8284096"/>
            <a:ext cx="1900584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2" name="Line"/>
          <p:cNvSpPr/>
          <p:nvPr/>
        </p:nvSpPr>
        <p:spPr>
          <a:xfrm flipV="1">
            <a:off x="2305961" y="8268512"/>
            <a:ext cx="1867425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3" name="考虑[4…n-1]"/>
          <p:cNvSpPr/>
          <p:nvPr/>
        </p:nvSpPr>
        <p:spPr>
          <a:xfrm>
            <a:off x="481847" y="9884588"/>
            <a:ext cx="30992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考虑[4…n-1]</a:t>
            </a:r>
          </a:p>
        </p:txBody>
      </p:sp>
      <p:sp>
        <p:nvSpPr>
          <p:cNvPr id="874" name="偷取2"/>
          <p:cNvSpPr txBox="1"/>
          <p:nvPr/>
        </p:nvSpPr>
        <p:spPr>
          <a:xfrm>
            <a:off x="706420" y="8796929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偷取2</a:t>
            </a:r>
          </a:p>
        </p:txBody>
      </p:sp>
      <p:sp>
        <p:nvSpPr>
          <p:cNvPr id="875" name="……"/>
          <p:cNvSpPr txBox="1"/>
          <p:nvPr/>
        </p:nvSpPr>
        <p:spPr>
          <a:xfrm>
            <a:off x="5961662" y="10189388"/>
            <a:ext cx="31109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876" name="Line"/>
          <p:cNvSpPr/>
          <p:nvPr/>
        </p:nvSpPr>
        <p:spPr>
          <a:xfrm flipH="1" flipV="1">
            <a:off x="13480005" y="5623256"/>
            <a:ext cx="7369987" cy="19244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7" name="Line"/>
          <p:cNvSpPr/>
          <p:nvPr/>
        </p:nvSpPr>
        <p:spPr>
          <a:xfrm flipV="1">
            <a:off x="5094597" y="5607673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78" name="偷取0"/>
          <p:cNvSpPr txBox="1"/>
          <p:nvPr/>
        </p:nvSpPr>
        <p:spPr>
          <a:xfrm>
            <a:off x="5627346" y="5918322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偷取0</a:t>
            </a:r>
          </a:p>
        </p:txBody>
      </p:sp>
      <p:sp>
        <p:nvSpPr>
          <p:cNvPr id="879" name="偷取n-1"/>
          <p:cNvSpPr txBox="1"/>
          <p:nvPr/>
        </p:nvSpPr>
        <p:spPr>
          <a:xfrm>
            <a:off x="16650946" y="5918322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偷取n-1</a:t>
            </a:r>
          </a:p>
        </p:txBody>
      </p:sp>
      <p:sp>
        <p:nvSpPr>
          <p:cNvPr id="880" name="考虑偷取[0...n-1]范围的所有房子"/>
          <p:cNvSpPr/>
          <p:nvPr/>
        </p:nvSpPr>
        <p:spPr>
          <a:xfrm>
            <a:off x="8781570" y="4577795"/>
            <a:ext cx="758309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考虑偷取[0...n-1]范围的所有房子</a:t>
            </a:r>
          </a:p>
        </p:txBody>
      </p:sp>
      <p:sp>
        <p:nvSpPr>
          <p:cNvPr id="881" name="考虑[2…n-1]"/>
          <p:cNvSpPr/>
          <p:nvPr/>
        </p:nvSpPr>
        <p:spPr>
          <a:xfrm>
            <a:off x="3065173" y="7252071"/>
            <a:ext cx="352037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考虑[2…n-1]</a:t>
            </a:r>
          </a:p>
        </p:txBody>
      </p:sp>
      <p:sp>
        <p:nvSpPr>
          <p:cNvPr id="882" name="考虑[]"/>
          <p:cNvSpPr/>
          <p:nvPr/>
        </p:nvSpPr>
        <p:spPr>
          <a:xfrm>
            <a:off x="18944918" y="7252071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考虑[]</a:t>
            </a:r>
          </a:p>
        </p:txBody>
      </p:sp>
      <p:sp>
        <p:nvSpPr>
          <p:cNvPr id="883" name="偷取1"/>
          <p:cNvSpPr txBox="1"/>
          <p:nvPr/>
        </p:nvSpPr>
        <p:spPr>
          <a:xfrm>
            <a:off x="10053677" y="6151341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偷取1</a:t>
            </a:r>
          </a:p>
        </p:txBody>
      </p:sp>
      <p:sp>
        <p:nvSpPr>
          <p:cNvPr id="884" name="考虑[5…n-1]"/>
          <p:cNvSpPr/>
          <p:nvPr/>
        </p:nvSpPr>
        <p:spPr>
          <a:xfrm>
            <a:off x="3668598" y="9875504"/>
            <a:ext cx="30992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考虑[5…n-1]</a:t>
            </a:r>
          </a:p>
        </p:txBody>
      </p:sp>
      <p:sp>
        <p:nvSpPr>
          <p:cNvPr id="885" name="考虑[3…n-1]"/>
          <p:cNvSpPr/>
          <p:nvPr/>
        </p:nvSpPr>
        <p:spPr>
          <a:xfrm>
            <a:off x="10966863" y="7267687"/>
            <a:ext cx="31109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考虑[3…n-1]</a:t>
            </a:r>
          </a:p>
        </p:txBody>
      </p:sp>
      <p:sp>
        <p:nvSpPr>
          <p:cNvPr id="886" name="……"/>
          <p:cNvSpPr txBox="1"/>
          <p:nvPr/>
        </p:nvSpPr>
        <p:spPr>
          <a:xfrm>
            <a:off x="14900955" y="7639638"/>
            <a:ext cx="24801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889" name="Line"/>
          <p:cNvSpPr/>
          <p:nvPr/>
        </p:nvSpPr>
        <p:spPr>
          <a:xfrm flipV="1">
            <a:off x="4825358" y="8258696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0" name="偷取3"/>
          <p:cNvSpPr txBox="1"/>
          <p:nvPr/>
        </p:nvSpPr>
        <p:spPr>
          <a:xfrm>
            <a:off x="3434212" y="8812545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偷取3</a:t>
            </a:r>
          </a:p>
        </p:txBody>
      </p:sp>
      <p:sp>
        <p:nvSpPr>
          <p:cNvPr id="891" name="Line"/>
          <p:cNvSpPr/>
          <p:nvPr/>
        </p:nvSpPr>
        <p:spPr>
          <a:xfrm flipV="1">
            <a:off x="12585105" y="5518878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2" name="Line"/>
          <p:cNvSpPr/>
          <p:nvPr/>
        </p:nvSpPr>
        <p:spPr>
          <a:xfrm flipH="1" flipV="1">
            <a:off x="5561796" y="8284096"/>
            <a:ext cx="1900584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3" name="Line"/>
          <p:cNvSpPr/>
          <p:nvPr/>
        </p:nvSpPr>
        <p:spPr>
          <a:xfrm flipV="1">
            <a:off x="2305961" y="8268512"/>
            <a:ext cx="1867425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4" name="考虑[4…n-1]"/>
          <p:cNvSpPr/>
          <p:nvPr/>
        </p:nvSpPr>
        <p:spPr>
          <a:xfrm>
            <a:off x="481847" y="9884588"/>
            <a:ext cx="30992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考虑[4…n-1]</a:t>
            </a:r>
          </a:p>
        </p:txBody>
      </p:sp>
      <p:sp>
        <p:nvSpPr>
          <p:cNvPr id="895" name="偷取2"/>
          <p:cNvSpPr txBox="1"/>
          <p:nvPr/>
        </p:nvSpPr>
        <p:spPr>
          <a:xfrm>
            <a:off x="706420" y="8796929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偷取2</a:t>
            </a:r>
          </a:p>
        </p:txBody>
      </p:sp>
      <p:sp>
        <p:nvSpPr>
          <p:cNvPr id="896" name="……"/>
          <p:cNvSpPr txBox="1"/>
          <p:nvPr/>
        </p:nvSpPr>
        <p:spPr>
          <a:xfrm>
            <a:off x="5961662" y="10189388"/>
            <a:ext cx="31109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897" name="Line"/>
          <p:cNvSpPr/>
          <p:nvPr/>
        </p:nvSpPr>
        <p:spPr>
          <a:xfrm flipH="1" flipV="1">
            <a:off x="13480005" y="5623256"/>
            <a:ext cx="7369987" cy="19244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8" name="Line"/>
          <p:cNvSpPr/>
          <p:nvPr/>
        </p:nvSpPr>
        <p:spPr>
          <a:xfrm flipV="1">
            <a:off x="5094597" y="5607673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899" name="偷取0"/>
          <p:cNvSpPr txBox="1"/>
          <p:nvPr/>
        </p:nvSpPr>
        <p:spPr>
          <a:xfrm>
            <a:off x="5627346" y="5918322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偷取0</a:t>
            </a:r>
          </a:p>
        </p:txBody>
      </p:sp>
      <p:sp>
        <p:nvSpPr>
          <p:cNvPr id="900" name="偷取n-1"/>
          <p:cNvSpPr txBox="1"/>
          <p:nvPr/>
        </p:nvSpPr>
        <p:spPr>
          <a:xfrm>
            <a:off x="16650946" y="5918322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偷取n-1</a:t>
            </a:r>
          </a:p>
        </p:txBody>
      </p:sp>
      <p:sp>
        <p:nvSpPr>
          <p:cNvPr id="901" name="考虑偷取[0...n-1]范围的所有房子"/>
          <p:cNvSpPr/>
          <p:nvPr/>
        </p:nvSpPr>
        <p:spPr>
          <a:xfrm>
            <a:off x="8781570" y="4577795"/>
            <a:ext cx="758309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考虑偷取[0...n-1]范围的所有房子</a:t>
            </a:r>
          </a:p>
        </p:txBody>
      </p:sp>
      <p:sp>
        <p:nvSpPr>
          <p:cNvPr id="902" name="考虑[2…n-1]"/>
          <p:cNvSpPr/>
          <p:nvPr/>
        </p:nvSpPr>
        <p:spPr>
          <a:xfrm>
            <a:off x="3065173" y="7252071"/>
            <a:ext cx="352037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考虑[2…n-1]</a:t>
            </a:r>
          </a:p>
        </p:txBody>
      </p:sp>
      <p:sp>
        <p:nvSpPr>
          <p:cNvPr id="903" name="考虑[]"/>
          <p:cNvSpPr/>
          <p:nvPr/>
        </p:nvSpPr>
        <p:spPr>
          <a:xfrm>
            <a:off x="18944918" y="7252071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考虑[]</a:t>
            </a:r>
          </a:p>
        </p:txBody>
      </p:sp>
      <p:sp>
        <p:nvSpPr>
          <p:cNvPr id="904" name="偷取1"/>
          <p:cNvSpPr txBox="1"/>
          <p:nvPr/>
        </p:nvSpPr>
        <p:spPr>
          <a:xfrm>
            <a:off x="10053677" y="6151341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偷取1</a:t>
            </a:r>
          </a:p>
        </p:txBody>
      </p:sp>
      <p:sp>
        <p:nvSpPr>
          <p:cNvPr id="905" name="考虑[5…n-1]"/>
          <p:cNvSpPr/>
          <p:nvPr/>
        </p:nvSpPr>
        <p:spPr>
          <a:xfrm>
            <a:off x="3668598" y="9875504"/>
            <a:ext cx="30992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考虑[5…n-1]</a:t>
            </a:r>
          </a:p>
        </p:txBody>
      </p:sp>
      <p:sp>
        <p:nvSpPr>
          <p:cNvPr id="906" name="Line"/>
          <p:cNvSpPr/>
          <p:nvPr/>
        </p:nvSpPr>
        <p:spPr>
          <a:xfrm flipV="1">
            <a:off x="12576316" y="8274312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7" name="偷取4"/>
          <p:cNvSpPr txBox="1"/>
          <p:nvPr/>
        </p:nvSpPr>
        <p:spPr>
          <a:xfrm>
            <a:off x="11185170" y="8872145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偷取4</a:t>
            </a:r>
          </a:p>
        </p:txBody>
      </p:sp>
      <p:sp>
        <p:nvSpPr>
          <p:cNvPr id="908" name="Line"/>
          <p:cNvSpPr/>
          <p:nvPr/>
        </p:nvSpPr>
        <p:spPr>
          <a:xfrm flipH="1" flipV="1">
            <a:off x="13231084" y="8299712"/>
            <a:ext cx="1926435" cy="19264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09" name="Line"/>
          <p:cNvSpPr/>
          <p:nvPr/>
        </p:nvSpPr>
        <p:spPr>
          <a:xfrm flipV="1">
            <a:off x="10056919" y="8284128"/>
            <a:ext cx="1867426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10" name="考虑[5…n-1]"/>
          <p:cNvSpPr/>
          <p:nvPr/>
        </p:nvSpPr>
        <p:spPr>
          <a:xfrm>
            <a:off x="8321011" y="9900204"/>
            <a:ext cx="301100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考虑[5…n-1]</a:t>
            </a:r>
          </a:p>
        </p:txBody>
      </p:sp>
      <p:sp>
        <p:nvSpPr>
          <p:cNvPr id="911" name="偷取3"/>
          <p:cNvSpPr txBox="1"/>
          <p:nvPr/>
        </p:nvSpPr>
        <p:spPr>
          <a:xfrm>
            <a:off x="8457379" y="8812545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偷取3</a:t>
            </a:r>
          </a:p>
        </p:txBody>
      </p:sp>
      <p:sp>
        <p:nvSpPr>
          <p:cNvPr id="912" name="……"/>
          <p:cNvSpPr txBox="1"/>
          <p:nvPr/>
        </p:nvSpPr>
        <p:spPr>
          <a:xfrm>
            <a:off x="13712620" y="10205004"/>
            <a:ext cx="31109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913" name="考虑[6...n-1]"/>
          <p:cNvSpPr/>
          <p:nvPr/>
        </p:nvSpPr>
        <p:spPr>
          <a:xfrm>
            <a:off x="11419557" y="9891121"/>
            <a:ext cx="301100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考虑[6...n-1]</a:t>
            </a:r>
          </a:p>
        </p:txBody>
      </p:sp>
      <p:sp>
        <p:nvSpPr>
          <p:cNvPr id="914" name="考虑[3…n-1]"/>
          <p:cNvSpPr/>
          <p:nvPr/>
        </p:nvSpPr>
        <p:spPr>
          <a:xfrm>
            <a:off x="10966863" y="7267687"/>
            <a:ext cx="31109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考虑[3…n-1]</a:t>
            </a:r>
          </a:p>
        </p:txBody>
      </p:sp>
      <p:sp>
        <p:nvSpPr>
          <p:cNvPr id="915" name="……"/>
          <p:cNvSpPr txBox="1"/>
          <p:nvPr/>
        </p:nvSpPr>
        <p:spPr>
          <a:xfrm>
            <a:off x="14900955" y="7639638"/>
            <a:ext cx="24801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918" name="Line"/>
          <p:cNvSpPr/>
          <p:nvPr/>
        </p:nvSpPr>
        <p:spPr>
          <a:xfrm flipV="1">
            <a:off x="4825358" y="8258696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19" name="偷取3"/>
          <p:cNvSpPr txBox="1"/>
          <p:nvPr/>
        </p:nvSpPr>
        <p:spPr>
          <a:xfrm>
            <a:off x="3434212" y="8812545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偷取3</a:t>
            </a:r>
          </a:p>
        </p:txBody>
      </p:sp>
      <p:sp>
        <p:nvSpPr>
          <p:cNvPr id="920" name="Line"/>
          <p:cNvSpPr/>
          <p:nvPr/>
        </p:nvSpPr>
        <p:spPr>
          <a:xfrm flipV="1">
            <a:off x="12585105" y="5518878"/>
            <a:ext cx="1" cy="2476229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21" name="Line"/>
          <p:cNvSpPr/>
          <p:nvPr/>
        </p:nvSpPr>
        <p:spPr>
          <a:xfrm flipH="1" flipV="1">
            <a:off x="5561796" y="8284096"/>
            <a:ext cx="1900584" cy="1838467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22" name="Line"/>
          <p:cNvSpPr/>
          <p:nvPr/>
        </p:nvSpPr>
        <p:spPr>
          <a:xfrm flipV="1">
            <a:off x="2305961" y="8268512"/>
            <a:ext cx="1867425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23" name="考虑[4…n-1]"/>
          <p:cNvSpPr/>
          <p:nvPr/>
        </p:nvSpPr>
        <p:spPr>
          <a:xfrm>
            <a:off x="481847" y="9884588"/>
            <a:ext cx="30992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考虑[4…n-1]</a:t>
            </a:r>
          </a:p>
        </p:txBody>
      </p:sp>
      <p:sp>
        <p:nvSpPr>
          <p:cNvPr id="924" name="偷取2"/>
          <p:cNvSpPr txBox="1"/>
          <p:nvPr/>
        </p:nvSpPr>
        <p:spPr>
          <a:xfrm>
            <a:off x="706420" y="8796929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偷取2</a:t>
            </a:r>
          </a:p>
        </p:txBody>
      </p:sp>
      <p:sp>
        <p:nvSpPr>
          <p:cNvPr id="925" name="……"/>
          <p:cNvSpPr txBox="1"/>
          <p:nvPr/>
        </p:nvSpPr>
        <p:spPr>
          <a:xfrm>
            <a:off x="5961662" y="10189388"/>
            <a:ext cx="311090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926" name="Line"/>
          <p:cNvSpPr/>
          <p:nvPr/>
        </p:nvSpPr>
        <p:spPr>
          <a:xfrm flipH="1" flipV="1">
            <a:off x="13480005" y="5623256"/>
            <a:ext cx="7369987" cy="192444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27" name="Line"/>
          <p:cNvSpPr/>
          <p:nvPr/>
        </p:nvSpPr>
        <p:spPr>
          <a:xfrm flipV="1">
            <a:off x="5094597" y="5607673"/>
            <a:ext cx="6716403" cy="1955615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28" name="偷取0"/>
          <p:cNvSpPr txBox="1"/>
          <p:nvPr/>
        </p:nvSpPr>
        <p:spPr>
          <a:xfrm>
            <a:off x="5627346" y="5918322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偷取0</a:t>
            </a:r>
          </a:p>
        </p:txBody>
      </p:sp>
      <p:sp>
        <p:nvSpPr>
          <p:cNvPr id="929" name="偷取n-1"/>
          <p:cNvSpPr txBox="1"/>
          <p:nvPr/>
        </p:nvSpPr>
        <p:spPr>
          <a:xfrm>
            <a:off x="16650946" y="5918322"/>
            <a:ext cx="31109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偷取n-1</a:t>
            </a:r>
          </a:p>
        </p:txBody>
      </p:sp>
      <p:sp>
        <p:nvSpPr>
          <p:cNvPr id="930" name="考虑偷取[0...n-1]范围的所有房子"/>
          <p:cNvSpPr/>
          <p:nvPr/>
        </p:nvSpPr>
        <p:spPr>
          <a:xfrm>
            <a:off x="8781570" y="4577795"/>
            <a:ext cx="7583091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考虑偷取[0...n-1]范围的所有房子</a:t>
            </a:r>
          </a:p>
        </p:txBody>
      </p:sp>
      <p:sp>
        <p:nvSpPr>
          <p:cNvPr id="931" name="考虑[2…n-1]"/>
          <p:cNvSpPr/>
          <p:nvPr/>
        </p:nvSpPr>
        <p:spPr>
          <a:xfrm>
            <a:off x="3065173" y="7252071"/>
            <a:ext cx="352037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考虑[2…n-1]</a:t>
            </a:r>
          </a:p>
        </p:txBody>
      </p:sp>
      <p:sp>
        <p:nvSpPr>
          <p:cNvPr id="932" name="考虑[]"/>
          <p:cNvSpPr/>
          <p:nvPr/>
        </p:nvSpPr>
        <p:spPr>
          <a:xfrm>
            <a:off x="18944918" y="7252071"/>
            <a:ext cx="2205517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考虑[]</a:t>
            </a:r>
          </a:p>
        </p:txBody>
      </p:sp>
      <p:sp>
        <p:nvSpPr>
          <p:cNvPr id="933" name="偷取1"/>
          <p:cNvSpPr txBox="1"/>
          <p:nvPr/>
        </p:nvSpPr>
        <p:spPr>
          <a:xfrm>
            <a:off x="10053677" y="6151341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偷取1</a:t>
            </a:r>
          </a:p>
        </p:txBody>
      </p:sp>
      <p:sp>
        <p:nvSpPr>
          <p:cNvPr id="934" name="考虑[5…n-1]"/>
          <p:cNvSpPr/>
          <p:nvPr/>
        </p:nvSpPr>
        <p:spPr>
          <a:xfrm>
            <a:off x="3668598" y="9875504"/>
            <a:ext cx="3099205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考虑[5…n-1]</a:t>
            </a:r>
          </a:p>
        </p:txBody>
      </p:sp>
      <p:sp>
        <p:nvSpPr>
          <p:cNvPr id="935" name="Line"/>
          <p:cNvSpPr/>
          <p:nvPr/>
        </p:nvSpPr>
        <p:spPr>
          <a:xfrm flipV="1">
            <a:off x="12576316" y="8274312"/>
            <a:ext cx="1" cy="2479628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36" name="偷取4"/>
          <p:cNvSpPr txBox="1"/>
          <p:nvPr/>
        </p:nvSpPr>
        <p:spPr>
          <a:xfrm>
            <a:off x="11185170" y="8872145"/>
            <a:ext cx="142924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偷取4</a:t>
            </a:r>
          </a:p>
        </p:txBody>
      </p:sp>
      <p:sp>
        <p:nvSpPr>
          <p:cNvPr id="937" name="Line"/>
          <p:cNvSpPr/>
          <p:nvPr/>
        </p:nvSpPr>
        <p:spPr>
          <a:xfrm flipH="1" flipV="1">
            <a:off x="13231084" y="8299712"/>
            <a:ext cx="1926435" cy="19264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38" name="Line"/>
          <p:cNvSpPr/>
          <p:nvPr/>
        </p:nvSpPr>
        <p:spPr>
          <a:xfrm flipV="1">
            <a:off x="10056919" y="8284128"/>
            <a:ext cx="1867426" cy="1988834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939" name="考虑[5…n-1]"/>
          <p:cNvSpPr/>
          <p:nvPr/>
        </p:nvSpPr>
        <p:spPr>
          <a:xfrm>
            <a:off x="8321011" y="9900204"/>
            <a:ext cx="3011000" cy="1270001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考虑[5…n-1]</a:t>
            </a:r>
          </a:p>
        </p:txBody>
      </p:sp>
      <p:sp>
        <p:nvSpPr>
          <p:cNvPr id="940" name="偷取3"/>
          <p:cNvSpPr txBox="1"/>
          <p:nvPr/>
        </p:nvSpPr>
        <p:spPr>
          <a:xfrm>
            <a:off x="8457379" y="8812545"/>
            <a:ext cx="31109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偷取3</a:t>
            </a:r>
          </a:p>
        </p:txBody>
      </p:sp>
      <p:sp>
        <p:nvSpPr>
          <p:cNvPr id="941" name="……"/>
          <p:cNvSpPr txBox="1"/>
          <p:nvPr/>
        </p:nvSpPr>
        <p:spPr>
          <a:xfrm>
            <a:off x="13712620" y="10205004"/>
            <a:ext cx="311090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942" name="考虑[6...n-1]"/>
          <p:cNvSpPr/>
          <p:nvPr/>
        </p:nvSpPr>
        <p:spPr>
          <a:xfrm>
            <a:off x="11419557" y="9891121"/>
            <a:ext cx="3011000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考虑[6...n-1]</a:t>
            </a:r>
          </a:p>
        </p:txBody>
      </p:sp>
      <p:sp>
        <p:nvSpPr>
          <p:cNvPr id="943" name="考虑[3…n-1]"/>
          <p:cNvSpPr/>
          <p:nvPr/>
        </p:nvSpPr>
        <p:spPr>
          <a:xfrm>
            <a:off x="10966863" y="7267687"/>
            <a:ext cx="3110905" cy="1270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考虑[3…n-1]</a:t>
            </a:r>
          </a:p>
        </p:txBody>
      </p:sp>
      <p:sp>
        <p:nvSpPr>
          <p:cNvPr id="944" name="……"/>
          <p:cNvSpPr txBox="1"/>
          <p:nvPr/>
        </p:nvSpPr>
        <p:spPr>
          <a:xfrm>
            <a:off x="14900955" y="7639638"/>
            <a:ext cx="24801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4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947" name="注意其中对状态的定义：…"/>
          <p:cNvSpPr txBox="1"/>
          <p:nvPr/>
        </p:nvSpPr>
        <p:spPr>
          <a:xfrm>
            <a:off x="1000026" y="3949467"/>
            <a:ext cx="2238394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注意其中对</a:t>
            </a:r>
            <a:r>
              <a:rPr>
                <a:solidFill>
                  <a:srgbClr val="BA3027"/>
                </a:solidFill>
              </a:rPr>
              <a:t>状态</a:t>
            </a:r>
            <a:r>
              <a:t>的定义：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BA3027"/>
                </a:solidFill>
              </a:rPr>
              <a:t>考虑</a:t>
            </a:r>
            <a:r>
              <a:t>偷取 [x…n-1] 范围里的房子 </a:t>
            </a:r>
            <a:r>
              <a:rPr>
                <a:solidFill>
                  <a:srgbClr val="BA3027"/>
                </a:solidFill>
              </a:rPr>
              <a:t>（函数的定义）</a:t>
            </a:r>
          </a:p>
        </p:txBody>
      </p:sp>
      <p:sp>
        <p:nvSpPr>
          <p:cNvPr id="948" name="根据对状态的定义，决定状态的转移：…"/>
          <p:cNvSpPr txBox="1"/>
          <p:nvPr/>
        </p:nvSpPr>
        <p:spPr>
          <a:xfrm>
            <a:off x="1000026" y="7991009"/>
            <a:ext cx="22383948" cy="414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根据对状态的定义，决定</a:t>
            </a:r>
            <a:r>
              <a:rPr>
                <a:solidFill>
                  <a:srgbClr val="BA3027"/>
                </a:solidFill>
              </a:rPr>
              <a:t>状态的转移</a:t>
            </a:r>
            <a:r>
              <a:t>：</a:t>
            </a:r>
          </a:p>
          <a:p>
            <a:pPr algn="l">
              <a:lnSpc>
                <a:spcPct val="150000"/>
              </a:lnSpc>
              <a:defRPr sz="6000">
                <a:solidFill>
                  <a:srgbClr val="21212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f(0) = max{ v(0) + f(2) , v(1) + f(3) , v(2) + f(4) , … , </a:t>
            </a:r>
          </a:p>
          <a:p>
            <a:pPr algn="l">
              <a:lnSpc>
                <a:spcPct val="150000"/>
              </a:lnSpc>
              <a:defRPr sz="6000">
                <a:solidFill>
                  <a:srgbClr val="CA495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212121"/>
                </a:solidFill>
              </a:rPr>
              <a:t>                             v(n-3) + f(n-1) , v(n-2) , v(n-1) } </a:t>
            </a:r>
            <a:r>
              <a:t> (状态转移方程)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7" grpId="1"/>
      <p:bldP build="whole" bldLvl="1" animBg="1" rev="0" advAuto="0" spid="948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"/>
          <p:cNvGrpSpPr/>
          <p:nvPr/>
        </p:nvGrpSpPr>
        <p:grpSpPr>
          <a:xfrm>
            <a:off x="3560913" y="6078644"/>
            <a:ext cx="7436378" cy="2557356"/>
            <a:chOff x="0" y="0"/>
            <a:chExt cx="7436377" cy="2557355"/>
          </a:xfrm>
        </p:grpSpPr>
        <p:sp>
          <p:nvSpPr>
            <p:cNvPr id="140" name="Line"/>
            <p:cNvSpPr/>
            <p:nvPr/>
          </p:nvSpPr>
          <p:spPr>
            <a:xfrm flipH="1" flipV="1">
              <a:off x="4258072" y="185134"/>
              <a:ext cx="2377811" cy="11884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1" name="Line"/>
            <p:cNvSpPr/>
            <p:nvPr/>
          </p:nvSpPr>
          <p:spPr>
            <a:xfrm flipV="1">
              <a:off x="874608" y="-1"/>
              <a:ext cx="3018574" cy="155871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42" name="3"/>
            <p:cNvSpPr/>
            <p:nvPr/>
          </p:nvSpPr>
          <p:spPr>
            <a:xfrm>
              <a:off x="0" y="1033355"/>
              <a:ext cx="1524000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3" name="2"/>
            <p:cNvSpPr/>
            <p:nvPr/>
          </p:nvSpPr>
          <p:spPr>
            <a:xfrm>
              <a:off x="5912377" y="1033355"/>
              <a:ext cx="1524001" cy="1524001"/>
            </a:xfrm>
            <a:prstGeom prst="ellipse">
              <a:avLst/>
            </a:prstGeom>
            <a:solidFill>
              <a:srgbClr val="CA495A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 sz="40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45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146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7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48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9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0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实践：使用递归解决198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实践：使用递归解决198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实践：使用记忆化搜索解决198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实践：使用记忆化搜索解决198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实践：使用动态规划解决198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实践：使用动态规划解决198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时间复杂度分析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时间复杂度分析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198. House Robber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198. House Robber</a:t>
            </a:r>
          </a:p>
        </p:txBody>
      </p:sp>
      <p:sp>
        <p:nvSpPr>
          <p:cNvPr id="959" name="改变对状态的定义：…"/>
          <p:cNvSpPr txBox="1"/>
          <p:nvPr/>
        </p:nvSpPr>
        <p:spPr>
          <a:xfrm>
            <a:off x="1000026" y="8851899"/>
            <a:ext cx="2238394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改变对状态的定义：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BA3027"/>
                </a:solidFill>
              </a:rPr>
              <a:t>考虑</a:t>
            </a:r>
            <a:r>
              <a:t>偷取 [0…x] 范围里的房子 （函数的定义）</a:t>
            </a:r>
          </a:p>
        </p:txBody>
      </p:sp>
      <p:sp>
        <p:nvSpPr>
          <p:cNvPr id="960" name="对状态的定义：…"/>
          <p:cNvSpPr txBox="1"/>
          <p:nvPr/>
        </p:nvSpPr>
        <p:spPr>
          <a:xfrm>
            <a:off x="1000026" y="4341812"/>
            <a:ext cx="22383948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对</a:t>
            </a:r>
            <a:r>
              <a:rPr>
                <a:solidFill>
                  <a:srgbClr val="BA3027"/>
                </a:solidFill>
              </a:rPr>
              <a:t>状态</a:t>
            </a:r>
            <a:r>
              <a:t>的定义：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BA3027"/>
                </a:solidFill>
              </a:rPr>
              <a:t>考虑</a:t>
            </a:r>
            <a:r>
              <a:t>偷取 [x…n-1] 范围里的房子 </a:t>
            </a:r>
            <a:r>
              <a:rPr>
                <a:solidFill>
                  <a:srgbClr val="BA3027"/>
                </a:solidFill>
              </a:rPr>
              <a:t>（函数的定义）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59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练习：使用新的状态定义，完成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05739" defTabSz="742950">
              <a:defRPr sz="1008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练习：使用新的状态定义，完成问题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213. House Robber 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213. House Robber II</a:t>
            </a:r>
          </a:p>
        </p:txBody>
      </p:sp>
      <p:sp>
        <p:nvSpPr>
          <p:cNvPr id="965" name="和 House Robber 一样，不过这次是在一个环形街道中。也就是说给定的数组中，最后一个元素和第一个元素为邻居。在不触碰警报的情况下，问能够窃取的财产的最大值是多少？"/>
          <p:cNvSpPr txBox="1"/>
          <p:nvPr/>
        </p:nvSpPr>
        <p:spPr>
          <a:xfrm>
            <a:off x="1233387" y="6213829"/>
            <a:ext cx="21917226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和 House Robber 一样，不过这次是在一个环形街道中。也就是说给定的数组中，最后一个元素和第一个元素为邻居。在不触碰警报的情况下，问能够窃取的财产的最大值是多少？</a:t>
            </a:r>
          </a:p>
        </p:txBody>
      </p:sp>
      <p:pic>
        <p:nvPicPr>
          <p:cNvPr id="9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0831" y="3753027"/>
            <a:ext cx="6172201" cy="130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5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337. House Robber I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337. House Robber III</a:t>
            </a:r>
          </a:p>
        </p:txBody>
      </p:sp>
      <p:sp>
        <p:nvSpPr>
          <p:cNvPr id="969" name="和 House Robber 一样，不过这次是在一个小区中，整个小区成二叉树的结构。在不触碰警报的情况下，问能够窃取的财产的最大值是多少？"/>
          <p:cNvSpPr txBox="1"/>
          <p:nvPr/>
        </p:nvSpPr>
        <p:spPr>
          <a:xfrm>
            <a:off x="1233387" y="6213829"/>
            <a:ext cx="21917226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和 House Robber 一样，不过这次是在一个小区中，整个小区成二叉树的结构。在不触碰警报的情况下，问能够窃取的财产的最大值是多少？</a:t>
            </a:r>
          </a:p>
        </p:txBody>
      </p:sp>
      <p:pic>
        <p:nvPicPr>
          <p:cNvPr id="9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77" y="3710781"/>
            <a:ext cx="5879524" cy="1392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9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337. House Robber III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337. House Robber III</a:t>
            </a:r>
          </a:p>
        </p:txBody>
      </p:sp>
      <p:sp>
        <p:nvSpPr>
          <p:cNvPr id="973" name="3…"/>
          <p:cNvSpPr txBox="1"/>
          <p:nvPr/>
        </p:nvSpPr>
        <p:spPr>
          <a:xfrm>
            <a:off x="2691718" y="4800600"/>
            <a:ext cx="7749927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6000">
                <a:solidFill>
                  <a:srgbClr val="BA302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</a:t>
            </a: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  <a:r>
              <a:t>/ \</a:t>
            </a: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  <a:r>
              <a:t>2   3</a:t>
            </a: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  <a:r>
              <a:t>  \   \ </a:t>
            </a: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  <a:r>
              <a:t>   </a:t>
            </a:r>
            <a:r>
              <a:rPr>
                <a:solidFill>
                  <a:srgbClr val="BA3027"/>
                </a:solidFill>
              </a:rPr>
              <a:t>3   1</a:t>
            </a:r>
            <a:endParaRPr>
              <a:solidFill>
                <a:srgbClr val="BA3027"/>
              </a:solidFill>
            </a:endParaRP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  <a:r>
              <a:t>最大值为 3+3+1 = 7</a:t>
            </a:r>
          </a:p>
        </p:txBody>
      </p:sp>
      <p:sp>
        <p:nvSpPr>
          <p:cNvPr id="974" name="3…"/>
          <p:cNvSpPr txBox="1"/>
          <p:nvPr/>
        </p:nvSpPr>
        <p:spPr>
          <a:xfrm>
            <a:off x="14859880" y="4800600"/>
            <a:ext cx="6832403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60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3</a:t>
            </a:r>
          </a:p>
          <a:p>
            <a:pPr>
              <a:defRPr b="1" sz="60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 \</a:t>
            </a:r>
          </a:p>
          <a:p>
            <a:pPr>
              <a:defRPr b="1" sz="6000">
                <a:solidFill>
                  <a:srgbClr val="BA3027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4   5</a:t>
            </a:r>
          </a:p>
          <a:p>
            <a:pPr>
              <a:defRPr b="1" sz="60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/ \   \ </a:t>
            </a:r>
          </a:p>
          <a:p>
            <a:pPr>
              <a:defRPr b="1" sz="6000">
                <a:solidFill>
                  <a:srgbClr val="212121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1   3   1</a:t>
            </a:r>
            <a:endParaRPr>
              <a:solidFill>
                <a:srgbClr val="BA3027"/>
              </a:solidFill>
            </a:endParaRP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defRPr b="1" sz="6000">
                <a:latin typeface="Menlo"/>
                <a:ea typeface="Menlo"/>
                <a:cs typeface="Menlo"/>
                <a:sym typeface="Menlo"/>
              </a:defRPr>
            </a:pPr>
            <a:r>
              <a:t>最大值为 4+5 = 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309. Best Time to Buy and Sell Stock with Cooldown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 indent="157734" defTabSz="569594">
              <a:defRPr sz="69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309. Best Time to Buy and Sell Stock with Cooldown</a:t>
            </a:r>
          </a:p>
        </p:txBody>
      </p:sp>
      <p:sp>
        <p:nvSpPr>
          <p:cNvPr id="977" name="给定一个数组，表示一支股票在每一天的价格。设计一个交易算法，在这些天进行自动交易，要求：每一天只能进行一次操作；在买完股票后，必须卖了股票，才能再次买入；每次卖了股票以后，在下一天是不能购买的。问如何交易，能让利润最大？…"/>
          <p:cNvSpPr txBox="1"/>
          <p:nvPr/>
        </p:nvSpPr>
        <p:spPr>
          <a:xfrm>
            <a:off x="1678681" y="5568949"/>
            <a:ext cx="21471932" cy="765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给定一个数组，表示一支股票在每一天的价格。设计一个交易算法，在这些天进行自动交易，要求：每一天只能进行一次操作；在买完股票后，必须卖了股票，才能再次买入；每次卖了股票以后，在下一天是不能购买的。问如何交易，能让利润最大？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如 prices =[1, 2, 3, 0, 2]；</a:t>
            </a:r>
          </a:p>
          <a:p>
            <a:pPr marL="732692" indent="-732692" algn="l">
              <a:lnSpc>
                <a:spcPct val="150000"/>
              </a:lnSpc>
              <a:buSzPct val="75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最佳交易方式：[buy, sell, cooldown, buy, sell] ， 利润为3，算法返回3</a:t>
            </a:r>
          </a:p>
        </p:txBody>
      </p:sp>
      <p:pic>
        <p:nvPicPr>
          <p:cNvPr id="97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4088" y="2906176"/>
            <a:ext cx="4812081" cy="2636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153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4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5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6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7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8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59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0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1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2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3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4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65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0-1背包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>
              <a:defRPr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983" name="有一个背包，它的容量为C (Capacity)，。现在有n种不同的物品，编号为0...n-1，其中每一件物品的重量为w(i)，价值为v(i)。问可以向这个背包中盛放哪些物品，使得在不超过背包容量的基础上，物品的总价值最大。"/>
          <p:cNvSpPr txBox="1"/>
          <p:nvPr/>
        </p:nvSpPr>
        <p:spPr>
          <a:xfrm>
            <a:off x="1000026" y="3873500"/>
            <a:ext cx="22383948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有一个背包，它的容量为C (Capacity)，。现在有n种不同的物品，编号为0...n-1，其中每一件物品的重量为w(i)，价值为v(i)。问可以向这个背包中盛放哪些物品，使得在不超过背包容量的基础上，物品的总价值最大。</a:t>
            </a:r>
          </a:p>
        </p:txBody>
      </p:sp>
      <p:sp>
        <p:nvSpPr>
          <p:cNvPr id="984" name="暴力解法：每一件物品都可以放进背包，也可以不放进背包。O((2^n)*n)"/>
          <p:cNvSpPr txBox="1"/>
          <p:nvPr/>
        </p:nvSpPr>
        <p:spPr>
          <a:xfrm>
            <a:off x="873026" y="10391775"/>
            <a:ext cx="23034526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暴力解法：每一件物品都可以放进背包，也可以不放进背包。O((2^n)*n)</a:t>
            </a: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4" grpId="2"/>
      <p:bldP build="whole" bldLvl="1" animBg="1" rev="0" advAuto="0" spid="983" grpId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roup"/>
          <p:cNvGrpSpPr/>
          <p:nvPr/>
        </p:nvGrpSpPr>
        <p:grpSpPr>
          <a:xfrm>
            <a:off x="990600" y="11684000"/>
            <a:ext cx="18426708" cy="1168400"/>
            <a:chOff x="0" y="0"/>
            <a:chExt cx="18426707" cy="1168400"/>
          </a:xfrm>
        </p:grpSpPr>
        <p:sp>
          <p:nvSpPr>
            <p:cNvPr id="986" name="Rectangle"/>
            <p:cNvSpPr/>
            <p:nvPr/>
          </p:nvSpPr>
          <p:spPr>
            <a:xfrm>
              <a:off x="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7" name="Rectangle"/>
            <p:cNvSpPr/>
            <p:nvPr/>
          </p:nvSpPr>
          <p:spPr>
            <a:xfrm>
              <a:off x="3683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8" name="Rectangle"/>
            <p:cNvSpPr/>
            <p:nvPr/>
          </p:nvSpPr>
          <p:spPr>
            <a:xfrm>
              <a:off x="7366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9" name="Rectangle"/>
            <p:cNvSpPr/>
            <p:nvPr/>
          </p:nvSpPr>
          <p:spPr>
            <a:xfrm>
              <a:off x="11049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0" name="Rectangle"/>
            <p:cNvSpPr/>
            <p:nvPr/>
          </p:nvSpPr>
          <p:spPr>
            <a:xfrm>
              <a:off x="14732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92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993" name="贪心算法？ 优先放入平均价值最高的物品？"/>
          <p:cNvSpPr txBox="1"/>
          <p:nvPr/>
        </p:nvSpPr>
        <p:spPr>
          <a:xfrm>
            <a:off x="1000026" y="3708399"/>
            <a:ext cx="2238394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贪心算法？ 优先放入平均价值最高的物品？</a:t>
            </a:r>
          </a:p>
        </p:txBody>
      </p:sp>
      <p:graphicFrame>
        <p:nvGraphicFramePr>
          <p:cNvPr id="994" name="Table"/>
          <p:cNvGraphicFramePr/>
          <p:nvPr/>
        </p:nvGraphicFramePr>
        <p:xfrm>
          <a:off x="949920" y="5984875"/>
          <a:ext cx="13533240" cy="54504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 / 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995" name="有一个容量为5的背包"/>
          <p:cNvSpPr txBox="1"/>
          <p:nvPr/>
        </p:nvSpPr>
        <p:spPr>
          <a:xfrm>
            <a:off x="15716747" y="7696199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996" name="6"/>
          <p:cNvSpPr/>
          <p:nvPr/>
        </p:nvSpPr>
        <p:spPr>
          <a:xfrm>
            <a:off x="1016000" y="11730136"/>
            <a:ext cx="3644702" cy="110152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97" name="10"/>
          <p:cNvSpPr/>
          <p:nvPr/>
        </p:nvSpPr>
        <p:spPr>
          <a:xfrm>
            <a:off x="4724400" y="11730136"/>
            <a:ext cx="7319963" cy="110152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998" name="6 + 10 = 16"/>
          <p:cNvSpPr txBox="1"/>
          <p:nvPr/>
        </p:nvSpPr>
        <p:spPr>
          <a:xfrm>
            <a:off x="19770627" y="11772899"/>
            <a:ext cx="420608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6 + 10 = 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93" grpId="1"/>
      <p:bldP build="whole" bldLvl="1" animBg="1" rev="0" advAuto="0" spid="995" grpId="3"/>
      <p:bldP build="whole" bldLvl="1" animBg="1" rev="0" advAuto="0" spid="994" grpId="2"/>
      <p:bldP build="whole" bldLvl="1" animBg="1" rev="0" advAuto="0" spid="991" grpId="4"/>
      <p:bldP build="whole" bldLvl="1" animBg="1" rev="0" advAuto="0" spid="996" grpId="5"/>
      <p:bldP build="whole" bldLvl="1" animBg="1" rev="0" advAuto="0" spid="998" grpId="7"/>
      <p:bldP build="whole" bldLvl="1" animBg="1" rev="0" advAuto="0" spid="997" grpId="6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roup"/>
          <p:cNvGrpSpPr/>
          <p:nvPr/>
        </p:nvGrpSpPr>
        <p:grpSpPr>
          <a:xfrm>
            <a:off x="990600" y="11684000"/>
            <a:ext cx="18426708" cy="1168400"/>
            <a:chOff x="0" y="0"/>
            <a:chExt cx="18426707" cy="1168400"/>
          </a:xfrm>
        </p:grpSpPr>
        <p:sp>
          <p:nvSpPr>
            <p:cNvPr id="1000" name="Rectangle"/>
            <p:cNvSpPr/>
            <p:nvPr/>
          </p:nvSpPr>
          <p:spPr>
            <a:xfrm>
              <a:off x="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1" name="Rectangle"/>
            <p:cNvSpPr/>
            <p:nvPr/>
          </p:nvSpPr>
          <p:spPr>
            <a:xfrm>
              <a:off x="3683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2" name="Rectangle"/>
            <p:cNvSpPr/>
            <p:nvPr/>
          </p:nvSpPr>
          <p:spPr>
            <a:xfrm>
              <a:off x="7366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3" name="Rectangle"/>
            <p:cNvSpPr/>
            <p:nvPr/>
          </p:nvSpPr>
          <p:spPr>
            <a:xfrm>
              <a:off x="11049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4" name="Rectangle"/>
            <p:cNvSpPr/>
            <p:nvPr/>
          </p:nvSpPr>
          <p:spPr>
            <a:xfrm>
              <a:off x="14732000" y="0"/>
              <a:ext cx="3694708" cy="11684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0" cap="flat">
              <a:solidFill>
                <a:srgbClr val="000000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06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007" name="贪心算法？ 优先放入平均价值最高的物品？"/>
          <p:cNvSpPr txBox="1"/>
          <p:nvPr/>
        </p:nvSpPr>
        <p:spPr>
          <a:xfrm>
            <a:off x="1000026" y="3708399"/>
            <a:ext cx="2238394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贪心算法？ 优先放入平均价值最高的物品？</a:t>
            </a:r>
          </a:p>
        </p:txBody>
      </p:sp>
      <p:graphicFrame>
        <p:nvGraphicFramePr>
          <p:cNvPr id="1008" name="Table"/>
          <p:cNvGraphicFramePr/>
          <p:nvPr/>
        </p:nvGraphicFramePr>
        <p:xfrm>
          <a:off x="949920" y="5984875"/>
          <a:ext cx="13533240" cy="545048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 / w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0096"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009" name="有一个容量为5的背包"/>
          <p:cNvSpPr txBox="1"/>
          <p:nvPr/>
        </p:nvSpPr>
        <p:spPr>
          <a:xfrm>
            <a:off x="15716747" y="7696199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010" name="12"/>
          <p:cNvSpPr/>
          <p:nvPr/>
        </p:nvSpPr>
        <p:spPr>
          <a:xfrm>
            <a:off x="8381603" y="11730136"/>
            <a:ext cx="11031439" cy="110152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011" name="10"/>
          <p:cNvSpPr/>
          <p:nvPr/>
        </p:nvSpPr>
        <p:spPr>
          <a:xfrm>
            <a:off x="1041400" y="11730136"/>
            <a:ext cx="7319963" cy="110152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012" name="10 + 12 = 22"/>
          <p:cNvSpPr txBox="1"/>
          <p:nvPr/>
        </p:nvSpPr>
        <p:spPr>
          <a:xfrm>
            <a:off x="19770627" y="11772899"/>
            <a:ext cx="420608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10 + 12 = 22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2" grpId="3"/>
      <p:bldP build="whole" bldLvl="1" animBg="1" rev="0" advAuto="0" spid="1011" grpId="1"/>
      <p:bldP build="whole" bldLvl="1" animBg="1" rev="0" advAuto="0" spid="1010" grpId="2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sp>
        <p:nvSpPr>
          <p:cNvPr id="1015" name="F( n , C ) 考虑将n个物品放进容量为C的背包，使得价值最大"/>
          <p:cNvSpPr txBox="1"/>
          <p:nvPr/>
        </p:nvSpPr>
        <p:spPr>
          <a:xfrm>
            <a:off x="837705" y="4216399"/>
            <a:ext cx="2270859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F( n , C ) 考虑将n个物品放进容量为C的背包，使得价值最大</a:t>
            </a:r>
          </a:p>
        </p:txBody>
      </p:sp>
      <p:sp>
        <p:nvSpPr>
          <p:cNvPr id="1016" name="F ( i , c )  =   F( i-1 , c )…"/>
          <p:cNvSpPr txBox="1"/>
          <p:nvPr/>
        </p:nvSpPr>
        <p:spPr>
          <a:xfrm>
            <a:off x="837705" y="6680200"/>
            <a:ext cx="12733932" cy="23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F ( i , c )  =   F( i-1 , c ) </a:t>
            </a:r>
          </a:p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               =    v(i) + F( i-1 , c - w(i) )</a:t>
            </a:r>
          </a:p>
        </p:txBody>
      </p:sp>
      <p:sp>
        <p:nvSpPr>
          <p:cNvPr id="1017" name="max"/>
          <p:cNvSpPr txBox="1"/>
          <p:nvPr/>
        </p:nvSpPr>
        <p:spPr>
          <a:xfrm>
            <a:off x="16339940" y="7492999"/>
            <a:ext cx="212744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solidFill>
                  <a:srgbClr val="BA302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max</a:t>
            </a:r>
          </a:p>
        </p:txBody>
      </p:sp>
      <p:sp>
        <p:nvSpPr>
          <p:cNvPr id="1018" name="Arrow"/>
          <p:cNvSpPr/>
          <p:nvPr/>
        </p:nvSpPr>
        <p:spPr>
          <a:xfrm>
            <a:off x="13487400" y="7493000"/>
            <a:ext cx="1848049" cy="1016000"/>
          </a:xfrm>
          <a:prstGeom prst="rightArrow">
            <a:avLst>
              <a:gd name="adj1" fmla="val 32000"/>
              <a:gd name="adj2" fmla="val 80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</a:p>
        </p:txBody>
      </p:sp>
      <p:sp>
        <p:nvSpPr>
          <p:cNvPr id="1019" name="F ( i , c )  =   max( F( i-1 , c ) , v(i) + F( i-1 , c - w(i) )"/>
          <p:cNvSpPr txBox="1"/>
          <p:nvPr/>
        </p:nvSpPr>
        <p:spPr>
          <a:xfrm>
            <a:off x="837705" y="11302999"/>
            <a:ext cx="19518212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 ( i , c )  =   max( F( i-1 , c ) , v(i) + F( i-1 , c - w(i) 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8" grpId="3"/>
      <p:bldP build="whole" bldLvl="1" animBg="1" rev="0" advAuto="0" spid="1015" grpId="1"/>
      <p:bldP build="whole" bldLvl="1" animBg="1" rev="0" advAuto="0" spid="1019" grpId="5"/>
      <p:bldP build="whole" bldLvl="1" animBg="1" rev="0" advAuto="0" spid="1017" grpId="4"/>
      <p:bldP build="whole" bldLvl="1" animBg="1" rev="0" advAuto="0" spid="1016" grpId="2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实践：使用递归解决0-1背包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226313" defTabSz="817244">
              <a:defRPr sz="11088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实践：使用递归解决0-1背包问题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实践：使用记忆化搜索解决0-1背包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87452" defTabSz="676909">
              <a:defRPr sz="918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实践：使用记忆化搜索解决0-1背包问题</a:t>
            </a:r>
          </a:p>
        </p:txBody>
      </p:sp>
    </p:spTree>
  </p:cSld>
  <p:clrMapOvr>
    <a:masterClrMapping/>
  </p:clrMapOvr>
  <p:transition xmlns:p14="http://schemas.microsoft.com/office/powerpoint/2010/main" spd="slow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026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027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28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029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30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035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031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32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33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34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036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37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038" name="Line"/>
          <p:cNvSpPr/>
          <p:nvPr/>
        </p:nvSpPr>
        <p:spPr>
          <a:xfrm>
            <a:off x="8331200" y="9825285"/>
            <a:ext cx="0" cy="76200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7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xit" nodeType="clickEffect" presetSubtype="1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36" dur="1000" fill="hold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37" grpId="6"/>
      <p:bldP build="whole" bldLvl="1" animBg="1" rev="0" advAuto="0" spid="1036" grpId="4"/>
      <p:bldP build="whole" bldLvl="1" animBg="1" rev="0" advAuto="0" spid="1029" grpId="1"/>
      <p:bldP build="whole" bldLvl="1" animBg="1" rev="0" advAuto="0" spid="1035" grpId="3"/>
      <p:bldP build="whole" bldLvl="1" animBg="1" rev="0" advAuto="0" spid="1038" grpId="5"/>
      <p:bldP build="whole" bldLvl="1" animBg="1" rev="0" advAuto="0" spid="1038" grpId="7"/>
      <p:bldP build="whole" bldLvl="1" animBg="1" rev="0" advAuto="0" spid="1030" grpId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041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042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43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044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45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050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046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47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48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49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051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52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053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056" name="Group"/>
          <p:cNvGrpSpPr/>
          <p:nvPr/>
        </p:nvGrpSpPr>
        <p:grpSpPr>
          <a:xfrm>
            <a:off x="5588621" y="9684539"/>
            <a:ext cx="5775339" cy="949179"/>
            <a:chOff x="0" y="0"/>
            <a:chExt cx="5775338" cy="949178"/>
          </a:xfrm>
        </p:grpSpPr>
        <p:sp>
          <p:nvSpPr>
            <p:cNvPr id="1054" name="Line"/>
            <p:cNvSpPr/>
            <p:nvPr/>
          </p:nvSpPr>
          <p:spPr>
            <a:xfrm>
              <a:off x="5775338" y="14074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55" name="Line"/>
            <p:cNvSpPr/>
            <p:nvPr/>
          </p:nvSpPr>
          <p:spPr>
            <a:xfrm>
              <a:off x="-1" y="0"/>
              <a:ext cx="5470613" cy="94917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6" grpId="3"/>
      <p:bldP build="whole" bldLvl="1" animBg="1" rev="0" advAuto="0" spid="1056" grpId="1"/>
      <p:bldP build="whole" bldLvl="1" animBg="1" rev="0" advAuto="0" spid="1053" grpId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059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060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61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062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63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068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064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65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66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67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069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70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071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074" name="Group"/>
          <p:cNvGrpSpPr/>
          <p:nvPr/>
        </p:nvGrpSpPr>
        <p:grpSpPr>
          <a:xfrm>
            <a:off x="8529631" y="9731696"/>
            <a:ext cx="5775339" cy="949179"/>
            <a:chOff x="0" y="0"/>
            <a:chExt cx="5775338" cy="949178"/>
          </a:xfrm>
        </p:grpSpPr>
        <p:sp>
          <p:nvSpPr>
            <p:cNvPr id="1072" name="Line"/>
            <p:cNvSpPr/>
            <p:nvPr/>
          </p:nvSpPr>
          <p:spPr>
            <a:xfrm>
              <a:off x="5775338" y="14074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73" name="Line"/>
            <p:cNvSpPr/>
            <p:nvPr/>
          </p:nvSpPr>
          <p:spPr>
            <a:xfrm>
              <a:off x="-1" y="0"/>
              <a:ext cx="5470613" cy="94917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075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74" grpId="3"/>
      <p:bldP build="whole" bldLvl="1" animBg="1" rev="0" advAuto="0" spid="1074" grpId="1"/>
      <p:bldP build="whole" bldLvl="1" animBg="1" rev="0" advAuto="0" spid="107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斐波那契数列 Fibonacci Sequence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斐波那契数列 Fibonacci Sequence</a:t>
            </a:r>
          </a:p>
        </p:txBody>
      </p:sp>
      <p:sp>
        <p:nvSpPr>
          <p:cNvPr id="168" name="Line"/>
          <p:cNvSpPr/>
          <p:nvPr/>
        </p:nvSpPr>
        <p:spPr>
          <a:xfrm flipH="1" flipV="1">
            <a:off x="4419847" y="7908724"/>
            <a:ext cx="15060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9" name="Line"/>
          <p:cNvSpPr/>
          <p:nvPr/>
        </p:nvSpPr>
        <p:spPr>
          <a:xfrm flipV="1">
            <a:off x="2639331" y="7757437"/>
            <a:ext cx="1742028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0" name="Line"/>
          <p:cNvSpPr/>
          <p:nvPr/>
        </p:nvSpPr>
        <p:spPr>
          <a:xfrm flipH="1" flipV="1">
            <a:off x="13044349" y="4502014"/>
            <a:ext cx="5244449" cy="167952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1" name="Line"/>
          <p:cNvSpPr/>
          <p:nvPr/>
        </p:nvSpPr>
        <p:spPr>
          <a:xfrm flipV="1">
            <a:off x="7553232" y="4502319"/>
            <a:ext cx="5364118" cy="14996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2" name="Line"/>
          <p:cNvSpPr/>
          <p:nvPr/>
        </p:nvSpPr>
        <p:spPr>
          <a:xfrm flipH="1" flipV="1">
            <a:off x="7818986" y="6263779"/>
            <a:ext cx="2377810" cy="11884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3" name="Line"/>
          <p:cNvSpPr/>
          <p:nvPr/>
        </p:nvSpPr>
        <p:spPr>
          <a:xfrm flipV="1">
            <a:off x="4435521" y="6078644"/>
            <a:ext cx="3018574" cy="155871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4" name="5"/>
          <p:cNvSpPr/>
          <p:nvPr/>
        </p:nvSpPr>
        <p:spPr>
          <a:xfrm>
            <a:off x="12243910" y="3812868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75" name="4"/>
          <p:cNvSpPr/>
          <p:nvPr/>
        </p:nvSpPr>
        <p:spPr>
          <a:xfrm>
            <a:off x="6697665" y="5289453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6" name="3"/>
          <p:cNvSpPr/>
          <p:nvPr/>
        </p:nvSpPr>
        <p:spPr>
          <a:xfrm>
            <a:off x="3560913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7" name="2"/>
          <p:cNvSpPr/>
          <p:nvPr/>
        </p:nvSpPr>
        <p:spPr>
          <a:xfrm>
            <a:off x="9473290" y="71120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8" name="1"/>
          <p:cNvSpPr/>
          <p:nvPr/>
        </p:nvSpPr>
        <p:spPr>
          <a:xfrm>
            <a:off x="5182808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9" name="Line"/>
          <p:cNvSpPr/>
          <p:nvPr/>
        </p:nvSpPr>
        <p:spPr>
          <a:xfrm flipH="1" flipV="1">
            <a:off x="2396215" y="9835116"/>
            <a:ext cx="1264740" cy="150604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0" name="Line"/>
          <p:cNvSpPr/>
          <p:nvPr/>
        </p:nvSpPr>
        <p:spPr>
          <a:xfrm flipV="1">
            <a:off x="1032081" y="9717122"/>
            <a:ext cx="1503446" cy="174202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1" name="1"/>
          <p:cNvSpPr/>
          <p:nvPr/>
        </p:nvSpPr>
        <p:spPr>
          <a:xfrm>
            <a:off x="150461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2" name="0"/>
          <p:cNvSpPr/>
          <p:nvPr/>
        </p:nvSpPr>
        <p:spPr>
          <a:xfrm>
            <a:off x="2981376" y="10767482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83" name="2"/>
          <p:cNvSpPr/>
          <p:nvPr/>
        </p:nvSpPr>
        <p:spPr>
          <a:xfrm>
            <a:off x="1694344" y="8841090"/>
            <a:ext cx="1524001" cy="1524001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4" name="3"/>
          <p:cNvSpPr/>
          <p:nvPr/>
        </p:nvSpPr>
        <p:spPr>
          <a:xfrm>
            <a:off x="17443684" y="5486400"/>
            <a:ext cx="1524001" cy="1524000"/>
          </a:xfrm>
          <a:prstGeom prst="ellipse">
            <a:avLst/>
          </a:prstGeom>
          <a:solidFill>
            <a:srgbClr val="CA495A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078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079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80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081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82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087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083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84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85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086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088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089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090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093" name="Group"/>
          <p:cNvGrpSpPr/>
          <p:nvPr/>
        </p:nvGrpSpPr>
        <p:grpSpPr>
          <a:xfrm>
            <a:off x="11514131" y="9731696"/>
            <a:ext cx="5775339" cy="949179"/>
            <a:chOff x="0" y="0"/>
            <a:chExt cx="5775338" cy="949178"/>
          </a:xfrm>
        </p:grpSpPr>
        <p:sp>
          <p:nvSpPr>
            <p:cNvPr id="1091" name="Line"/>
            <p:cNvSpPr/>
            <p:nvPr/>
          </p:nvSpPr>
          <p:spPr>
            <a:xfrm>
              <a:off x="5775338" y="14074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092" name="Line"/>
            <p:cNvSpPr/>
            <p:nvPr/>
          </p:nvSpPr>
          <p:spPr>
            <a:xfrm>
              <a:off x="-1" y="0"/>
              <a:ext cx="5470613" cy="94917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094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095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95" grpId="2"/>
      <p:bldP build="whole" bldLvl="1" animBg="1" rev="0" advAuto="0" spid="1093" grpId="1"/>
      <p:bldP build="whole" bldLvl="1" animBg="1" rev="0" advAuto="0" spid="1093" grpId="3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098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099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00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101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02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107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103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04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05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06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108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09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10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113" name="Group"/>
          <p:cNvGrpSpPr/>
          <p:nvPr/>
        </p:nvGrpSpPr>
        <p:grpSpPr>
          <a:xfrm>
            <a:off x="14435131" y="9731696"/>
            <a:ext cx="5775339" cy="949179"/>
            <a:chOff x="0" y="0"/>
            <a:chExt cx="5775338" cy="949178"/>
          </a:xfrm>
        </p:grpSpPr>
        <p:sp>
          <p:nvSpPr>
            <p:cNvPr id="1111" name="Line"/>
            <p:cNvSpPr/>
            <p:nvPr/>
          </p:nvSpPr>
          <p:spPr>
            <a:xfrm>
              <a:off x="5775338" y="14074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112" name="Line"/>
            <p:cNvSpPr/>
            <p:nvPr/>
          </p:nvSpPr>
          <p:spPr>
            <a:xfrm>
              <a:off x="-1" y="0"/>
              <a:ext cx="5470613" cy="94917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114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15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16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13" grpId="3"/>
      <p:bldP build="whole" bldLvl="1" animBg="1" rev="0" advAuto="0" spid="1113" grpId="1"/>
      <p:bldP build="whole" bldLvl="1" animBg="1" rev="0" advAuto="0" spid="1116" grpId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119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120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21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122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23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128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124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25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26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27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129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30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31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132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33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34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35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138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139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40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141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42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147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143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44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45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46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148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49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50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151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52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53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54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55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56" name="Line"/>
          <p:cNvSpPr/>
          <p:nvPr/>
        </p:nvSpPr>
        <p:spPr>
          <a:xfrm>
            <a:off x="8331200" y="11209585"/>
            <a:ext cx="0" cy="76200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55" grpId="2"/>
      <p:bldP build="whole" bldLvl="1" animBg="1" rev="0" advAuto="0" spid="1156" grpId="3"/>
      <p:bldP build="whole" bldLvl="1" animBg="1" rev="0" advAuto="0" spid="1156" grpId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159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160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61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162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63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168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164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65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66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67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169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70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71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172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73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74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75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76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77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178" name="Line"/>
          <p:cNvSpPr/>
          <p:nvPr/>
        </p:nvSpPr>
        <p:spPr>
          <a:xfrm>
            <a:off x="11363959" y="11260385"/>
            <a:ext cx="1" cy="762001"/>
          </a:xfrm>
          <a:prstGeom prst="line">
            <a:avLst/>
          </a:prstGeom>
          <a:ln w="127000">
            <a:solidFill>
              <a:srgbClr val="BA3027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78" grpId="3"/>
      <p:bldP build="whole" bldLvl="1" animBg="1" rev="0" advAuto="0" spid="1178" grpId="1"/>
      <p:bldP build="whole" bldLvl="1" animBg="1" rev="0" advAuto="0" spid="1177" grpId="2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181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182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83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184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85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190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186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87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88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189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191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92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93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194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95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96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197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198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199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202" name="Group"/>
          <p:cNvGrpSpPr/>
          <p:nvPr/>
        </p:nvGrpSpPr>
        <p:grpSpPr>
          <a:xfrm>
            <a:off x="5609365" y="11116536"/>
            <a:ext cx="8784505" cy="986740"/>
            <a:chOff x="0" y="0"/>
            <a:chExt cx="8784504" cy="986738"/>
          </a:xfrm>
        </p:grpSpPr>
        <p:sp>
          <p:nvSpPr>
            <p:cNvPr id="1200" name="Line"/>
            <p:cNvSpPr/>
            <p:nvPr/>
          </p:nvSpPr>
          <p:spPr>
            <a:xfrm>
              <a:off x="8784504" y="17830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01" name="Line"/>
            <p:cNvSpPr/>
            <p:nvPr/>
          </p:nvSpPr>
          <p:spPr>
            <a:xfrm>
              <a:off x="0" y="0"/>
              <a:ext cx="8479778" cy="98673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203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2" grpId="1"/>
      <p:bldP build="whole" bldLvl="1" animBg="1" rev="0" advAuto="0" spid="1202" grpId="3"/>
      <p:bldP build="whole" bldLvl="1" animBg="1" rev="0" advAuto="0" spid="1203" grpId="2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206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207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08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209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10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215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211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12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13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14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216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17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218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219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20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21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22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23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224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227" name="Group"/>
          <p:cNvGrpSpPr/>
          <p:nvPr/>
        </p:nvGrpSpPr>
        <p:grpSpPr>
          <a:xfrm>
            <a:off x="8581164" y="11091136"/>
            <a:ext cx="8784505" cy="986740"/>
            <a:chOff x="0" y="0"/>
            <a:chExt cx="8784504" cy="986738"/>
          </a:xfrm>
        </p:grpSpPr>
        <p:sp>
          <p:nvSpPr>
            <p:cNvPr id="1225" name="Line"/>
            <p:cNvSpPr/>
            <p:nvPr/>
          </p:nvSpPr>
          <p:spPr>
            <a:xfrm>
              <a:off x="8784504" y="178306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26" name="Line"/>
            <p:cNvSpPr/>
            <p:nvPr/>
          </p:nvSpPr>
          <p:spPr>
            <a:xfrm>
              <a:off x="0" y="0"/>
              <a:ext cx="8479778" cy="986739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228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29" name="18"/>
          <p:cNvSpPr txBox="1"/>
          <p:nvPr/>
        </p:nvSpPr>
        <p:spPr>
          <a:xfrm>
            <a:off x="16877029" y="11861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7" grpId="3"/>
      <p:bldP build="whole" bldLvl="1" animBg="1" rev="0" advAuto="0" spid="1227" grpId="1"/>
      <p:bldP build="whole" bldLvl="1" animBg="1" rev="0" advAuto="0" spid="1229" grpId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232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233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34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235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36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241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237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38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39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40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242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43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244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245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46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47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48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49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250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pSp>
        <p:nvGrpSpPr>
          <p:cNvPr id="1253" name="Group"/>
          <p:cNvGrpSpPr/>
          <p:nvPr/>
        </p:nvGrpSpPr>
        <p:grpSpPr>
          <a:xfrm>
            <a:off x="11806748" y="11184509"/>
            <a:ext cx="8358904" cy="918767"/>
            <a:chOff x="0" y="0"/>
            <a:chExt cx="8358902" cy="918765"/>
          </a:xfrm>
        </p:grpSpPr>
        <p:sp>
          <p:nvSpPr>
            <p:cNvPr id="1251" name="Line"/>
            <p:cNvSpPr/>
            <p:nvPr/>
          </p:nvSpPr>
          <p:spPr>
            <a:xfrm>
              <a:off x="8358902" y="110333"/>
              <a:ext cx="1" cy="762001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  <p:sp>
          <p:nvSpPr>
            <p:cNvPr id="1252" name="Line"/>
            <p:cNvSpPr/>
            <p:nvPr/>
          </p:nvSpPr>
          <p:spPr>
            <a:xfrm>
              <a:off x="0" y="-1"/>
              <a:ext cx="8054178" cy="918767"/>
            </a:xfrm>
            <a:prstGeom prst="line">
              <a:avLst/>
            </a:prstGeom>
            <a:noFill/>
            <a:ln w="127000" cap="flat">
              <a:solidFill>
                <a:srgbClr val="BA3027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</a:p>
          </p:txBody>
        </p:sp>
      </p:grpSp>
      <p:sp>
        <p:nvSpPr>
          <p:cNvPr id="1254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55" name="18"/>
          <p:cNvSpPr txBox="1"/>
          <p:nvPr/>
        </p:nvSpPr>
        <p:spPr>
          <a:xfrm>
            <a:off x="16877029" y="11861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18</a:t>
            </a:r>
          </a:p>
        </p:txBody>
      </p:sp>
      <p:sp>
        <p:nvSpPr>
          <p:cNvPr id="1256" name="22"/>
          <p:cNvSpPr txBox="1"/>
          <p:nvPr/>
        </p:nvSpPr>
        <p:spPr>
          <a:xfrm>
            <a:off x="19731989" y="118490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10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1000" fill="hold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6" grpId="2"/>
      <p:bldP build="whole" bldLvl="1" animBg="1" rev="0" advAuto="0" spid="1253" grpId="1"/>
      <p:bldP build="whole" bldLvl="1" animBg="1" rev="0" advAuto="0" spid="1253" grpId="3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0-1背包问题"/>
          <p:cNvSpPr txBox="1"/>
          <p:nvPr>
            <p:ph type="ctrTitle"/>
          </p:nvPr>
        </p:nvSpPr>
        <p:spPr>
          <a:xfrm>
            <a:off x="1778000" y="571500"/>
            <a:ext cx="20828000" cy="2028825"/>
          </a:xfrm>
          <a:prstGeom prst="rect">
            <a:avLst/>
          </a:prstGeom>
        </p:spPr>
        <p:txBody>
          <a:bodyPr/>
          <a:lstStyle/>
          <a:p>
            <a:pPr lvl="1">
              <a:defRPr sz="10000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0-1背包问题</a:t>
            </a:r>
          </a:p>
        </p:txBody>
      </p:sp>
      <p:graphicFrame>
        <p:nvGraphicFramePr>
          <p:cNvPr id="1259" name="Table"/>
          <p:cNvGraphicFramePr/>
          <p:nvPr/>
        </p:nvGraphicFramePr>
        <p:xfrm>
          <a:off x="1051520" y="3495675"/>
          <a:ext cx="13533240" cy="30666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383309"/>
                <a:gridCol w="3383309"/>
                <a:gridCol w="3383309"/>
                <a:gridCol w="3383309"/>
              </a:tblGrid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weight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222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value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260" name="Table"/>
          <p:cNvGraphicFramePr/>
          <p:nvPr/>
        </p:nvGraphicFramePr>
        <p:xfrm>
          <a:off x="914400" y="7457678"/>
          <a:ext cx="20828000" cy="549721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975428"/>
                <a:gridCol w="2975428"/>
                <a:gridCol w="2975428"/>
                <a:gridCol w="2975428"/>
                <a:gridCol w="2975428"/>
                <a:gridCol w="2975428"/>
                <a:gridCol w="2975428"/>
              </a:tblGrid>
              <a:tr h="1374303">
                <a:tc>
                  <a:txBody>
                    <a:bodyPr/>
                    <a:lstStyle/>
                    <a:p>
                      <a:pPr defTabSz="914400">
                        <a:defRPr sz="3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R w="25400">
                      <a:solidFill>
                        <a:srgbClr val="3797C6"/>
                      </a:solidFill>
                      <a:miter lim="400000"/>
                    </a:lnR>
                    <a:lnT w="25400">
                      <a:solidFill>
                        <a:srgbClr val="3797C6"/>
                      </a:solidFill>
                      <a:miter lim="400000"/>
                    </a:lnT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127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  <a:tr h="1374303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25400">
                      <a:solidFill>
                        <a:srgbClr val="3797C6"/>
                      </a:solidFill>
                      <a:miter lim="400000"/>
                    </a:lnL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127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3797C6"/>
                      </a:solidFill>
                      <a:miter lim="400000"/>
                    </a:lnL>
                    <a:lnR w="25400">
                      <a:solidFill>
                        <a:srgbClr val="3797C6"/>
                      </a:solidFill>
                      <a:miter lim="400000"/>
                    </a:lnR>
                    <a:lnT w="12700">
                      <a:solidFill>
                        <a:srgbClr val="3797C6"/>
                      </a:solidFill>
                      <a:miter lim="400000"/>
                    </a:lnT>
                    <a:lnB w="25400">
                      <a:solidFill>
                        <a:srgbClr val="3797C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61" name="有一个容量为5的背包"/>
          <p:cNvSpPr txBox="1"/>
          <p:nvPr/>
        </p:nvSpPr>
        <p:spPr>
          <a:xfrm>
            <a:off x="15792947" y="4444801"/>
            <a:ext cx="77173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50000"/>
              </a:lnSpc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有一个容量为</a:t>
            </a:r>
            <a:r>
              <a:rPr>
                <a:solidFill>
                  <a:srgbClr val="BA3027"/>
                </a:solidFill>
              </a:rPr>
              <a:t>5</a:t>
            </a:r>
            <a:r>
              <a:t>的背包</a:t>
            </a:r>
          </a:p>
        </p:txBody>
      </p:sp>
      <p:sp>
        <p:nvSpPr>
          <p:cNvPr id="1262" name="0"/>
          <p:cNvSpPr txBox="1"/>
          <p:nvPr/>
        </p:nvSpPr>
        <p:spPr>
          <a:xfrm>
            <a:off x="50749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63" name="6"/>
          <p:cNvSpPr txBox="1"/>
          <p:nvPr/>
        </p:nvSpPr>
        <p:spPr>
          <a:xfrm>
            <a:off x="8097519" y="9067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grpSp>
        <p:nvGrpSpPr>
          <p:cNvPr id="1268" name="Group"/>
          <p:cNvGrpSpPr/>
          <p:nvPr/>
        </p:nvGrpSpPr>
        <p:grpSpPr>
          <a:xfrm>
            <a:off x="11094719" y="9067799"/>
            <a:ext cx="9357361" cy="863601"/>
            <a:chOff x="0" y="0"/>
            <a:chExt cx="9357360" cy="863600"/>
          </a:xfrm>
        </p:grpSpPr>
        <p:sp>
          <p:nvSpPr>
            <p:cNvPr id="1264" name="6"/>
            <p:cNvSpPr txBox="1"/>
            <p:nvPr/>
          </p:nvSpPr>
          <p:spPr>
            <a:xfrm>
              <a:off x="-1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65" name="6"/>
            <p:cNvSpPr txBox="1"/>
            <p:nvPr/>
          </p:nvSpPr>
          <p:spPr>
            <a:xfrm>
              <a:off x="29971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66" name="6"/>
            <p:cNvSpPr txBox="1"/>
            <p:nvPr/>
          </p:nvSpPr>
          <p:spPr>
            <a:xfrm>
              <a:off x="5943599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  <p:sp>
          <p:nvSpPr>
            <p:cNvPr id="1267" name="6"/>
            <p:cNvSpPr txBox="1"/>
            <p:nvPr/>
          </p:nvSpPr>
          <p:spPr>
            <a:xfrm>
              <a:off x="8890000" y="-1"/>
              <a:ext cx="467361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1269" name="0"/>
          <p:cNvSpPr txBox="1"/>
          <p:nvPr/>
        </p:nvSpPr>
        <p:spPr>
          <a:xfrm>
            <a:off x="50749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70" name="6"/>
          <p:cNvSpPr txBox="1"/>
          <p:nvPr/>
        </p:nvSpPr>
        <p:spPr>
          <a:xfrm>
            <a:off x="8097519" y="10464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271" name="10"/>
          <p:cNvSpPr txBox="1"/>
          <p:nvPr/>
        </p:nvSpPr>
        <p:spPr>
          <a:xfrm>
            <a:off x="109181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272" name="16"/>
          <p:cNvSpPr txBox="1"/>
          <p:nvPr/>
        </p:nvSpPr>
        <p:spPr>
          <a:xfrm>
            <a:off x="139153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73" name="16"/>
          <p:cNvSpPr txBox="1"/>
          <p:nvPr/>
        </p:nvSpPr>
        <p:spPr>
          <a:xfrm>
            <a:off x="169125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74" name="16"/>
          <p:cNvSpPr txBox="1"/>
          <p:nvPr/>
        </p:nvSpPr>
        <p:spPr>
          <a:xfrm>
            <a:off x="19731989" y="10464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75" name="0"/>
          <p:cNvSpPr txBox="1"/>
          <p:nvPr/>
        </p:nvSpPr>
        <p:spPr>
          <a:xfrm>
            <a:off x="5074919" y="118617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276" name="6"/>
          <p:cNvSpPr txBox="1"/>
          <p:nvPr/>
        </p:nvSpPr>
        <p:spPr>
          <a:xfrm>
            <a:off x="8097519" y="11849099"/>
            <a:ext cx="4673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277" name="10"/>
          <p:cNvSpPr txBox="1"/>
          <p:nvPr/>
        </p:nvSpPr>
        <p:spPr>
          <a:xfrm>
            <a:off x="10953749" y="118998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1278" name="16"/>
          <p:cNvSpPr txBox="1"/>
          <p:nvPr/>
        </p:nvSpPr>
        <p:spPr>
          <a:xfrm>
            <a:off x="13915389" y="118871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16</a:t>
            </a:r>
          </a:p>
        </p:txBody>
      </p:sp>
      <p:sp>
        <p:nvSpPr>
          <p:cNvPr id="1279" name="18"/>
          <p:cNvSpPr txBox="1"/>
          <p:nvPr/>
        </p:nvSpPr>
        <p:spPr>
          <a:xfrm>
            <a:off x="16877029" y="118617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18</a:t>
            </a:r>
          </a:p>
        </p:txBody>
      </p:sp>
      <p:sp>
        <p:nvSpPr>
          <p:cNvPr id="1280" name="22"/>
          <p:cNvSpPr txBox="1"/>
          <p:nvPr/>
        </p:nvSpPr>
        <p:spPr>
          <a:xfrm>
            <a:off x="19731989" y="11849099"/>
            <a:ext cx="8204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实践：使用动态规划解决0-1背包问题"/>
          <p:cNvSpPr txBox="1"/>
          <p:nvPr>
            <p:ph type="ctrTitle"/>
          </p:nvPr>
        </p:nvSpPr>
        <p:spPr>
          <a:xfrm>
            <a:off x="1778000" y="5772150"/>
            <a:ext cx="20828000" cy="2171700"/>
          </a:xfrm>
          <a:prstGeom prst="rect">
            <a:avLst/>
          </a:prstGeom>
        </p:spPr>
        <p:txBody>
          <a:bodyPr/>
          <a:lstStyle/>
          <a:p>
            <a:pPr lvl="1" indent="198881" defTabSz="718184">
              <a:defRPr sz="9744">
                <a:solidFill>
                  <a:srgbClr val="C9394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实践：使用动态规划解决0-1背包问题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