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  <p:sldMasterId id="2147484015" r:id="rId2"/>
  </p:sldMasterIdLst>
  <p:notesMasterIdLst>
    <p:notesMasterId r:id="rId72"/>
  </p:notesMasterIdLst>
  <p:sldIdLst>
    <p:sldId id="413" r:id="rId3"/>
    <p:sldId id="390" r:id="rId4"/>
    <p:sldId id="306" r:id="rId5"/>
    <p:sldId id="385" r:id="rId6"/>
    <p:sldId id="258" r:id="rId7"/>
    <p:sldId id="399" r:id="rId8"/>
    <p:sldId id="400" r:id="rId9"/>
    <p:sldId id="398" r:id="rId10"/>
    <p:sldId id="310" r:id="rId11"/>
    <p:sldId id="344" r:id="rId12"/>
    <p:sldId id="419" r:id="rId13"/>
    <p:sldId id="433" r:id="rId14"/>
    <p:sldId id="434" r:id="rId15"/>
    <p:sldId id="415" r:id="rId16"/>
    <p:sldId id="403" r:id="rId17"/>
    <p:sldId id="345" r:id="rId18"/>
    <p:sldId id="421" r:id="rId19"/>
    <p:sldId id="420" r:id="rId20"/>
    <p:sldId id="422" r:id="rId21"/>
    <p:sldId id="436" r:id="rId22"/>
    <p:sldId id="351" r:id="rId23"/>
    <p:sldId id="424" r:id="rId24"/>
    <p:sldId id="423" r:id="rId25"/>
    <p:sldId id="355" r:id="rId26"/>
    <p:sldId id="425" r:id="rId27"/>
    <p:sldId id="358" r:id="rId28"/>
    <p:sldId id="435" r:id="rId29"/>
    <p:sldId id="391" r:id="rId30"/>
    <p:sldId id="392" r:id="rId31"/>
    <p:sldId id="426" r:id="rId32"/>
    <p:sldId id="416" r:id="rId33"/>
    <p:sldId id="427" r:id="rId34"/>
    <p:sldId id="366" r:id="rId35"/>
    <p:sldId id="367" r:id="rId36"/>
    <p:sldId id="439" r:id="rId37"/>
    <p:sldId id="368" r:id="rId38"/>
    <p:sldId id="406" r:id="rId39"/>
    <p:sldId id="370" r:id="rId40"/>
    <p:sldId id="407" r:id="rId41"/>
    <p:sldId id="371" r:id="rId42"/>
    <p:sldId id="437" r:id="rId43"/>
    <p:sldId id="438" r:id="rId44"/>
    <p:sldId id="440" r:id="rId45"/>
    <p:sldId id="441" r:id="rId46"/>
    <p:sldId id="442" r:id="rId47"/>
    <p:sldId id="443" r:id="rId48"/>
    <p:sldId id="417" r:id="rId49"/>
    <p:sldId id="372" r:id="rId50"/>
    <p:sldId id="373" r:id="rId51"/>
    <p:sldId id="408" r:id="rId52"/>
    <p:sldId id="375" r:id="rId53"/>
    <p:sldId id="409" r:id="rId54"/>
    <p:sldId id="428" r:id="rId55"/>
    <p:sldId id="444" r:id="rId56"/>
    <p:sldId id="445" r:id="rId57"/>
    <p:sldId id="446" r:id="rId58"/>
    <p:sldId id="377" r:id="rId59"/>
    <p:sldId id="429" r:id="rId60"/>
    <p:sldId id="410" r:id="rId61"/>
    <p:sldId id="418" r:id="rId62"/>
    <p:sldId id="402" r:id="rId63"/>
    <p:sldId id="401" r:id="rId64"/>
    <p:sldId id="430" r:id="rId65"/>
    <p:sldId id="411" r:id="rId66"/>
    <p:sldId id="431" r:id="rId67"/>
    <p:sldId id="432" r:id="rId68"/>
    <p:sldId id="383" r:id="rId69"/>
    <p:sldId id="412" r:id="rId70"/>
    <p:sldId id="308" r:id="rId7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9ED6"/>
    <a:srgbClr val="FFFF00"/>
    <a:srgbClr val="A3D3FF"/>
    <a:srgbClr val="D5F2FF"/>
    <a:srgbClr val="3BCC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7852" autoAdjust="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992F051-33CC-42C3-9579-2A5CD3364EE2}" type="datetimeFigureOut">
              <a:rPr lang="zh-CN" altLang="en-US"/>
              <a:pPr>
                <a:defRPr/>
              </a:pPr>
              <a:t>2018/12/7</a:t>
            </a:fld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517B5271-9FDE-492E-B437-3AB0437E82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065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启动至少启动了垃圾回收线程和主线程，所以是多线程的。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CBF7C8-892E-4A44-A9D5-9BF2B7B6AAF0}" type="slidenum">
              <a:rPr lang="zh-CN" altLang="en-US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C7C208-859D-4306-AF83-F04F399080C3}" type="slidenum">
              <a:rPr lang="zh-CN" altLang="en-US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0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B5271-9FDE-492E-B437-3AB0437E8233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72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1</a:t>
            </a:r>
            <a:r>
              <a:rPr lang="zh-CN" altLang="en-US" smtClean="0"/>
              <a:t>：讲解完毕同步特点后，把刚才的代码改进下引出同步方法。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17C24-C92D-4A40-B2AE-2E2339C75292}" type="slidenum">
              <a:rPr lang="zh-CN" altLang="en-US">
                <a:latin typeface="Times New Roman" panose="02020603050405020304" pitchFamily="18" charset="0"/>
              </a:rPr>
              <a:pPr eaLnBrk="1" hangingPunct="1"/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5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回顾前面的线程安全问题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看看源码</a:t>
            </a:r>
            <a:r>
              <a:rPr lang="en-US" altLang="zh-CN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StringBuilder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Vector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Hashtable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Collections</a:t>
            </a:r>
            <a:r>
              <a:rPr lang="zh-CN" altLang="en-US" dirty="0" smtClean="0"/>
              <a:t>中的让集合同步功能。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5AD27E-FED6-481E-97B4-B15403ED830C}" type="slidenum">
              <a:rPr lang="zh-CN" altLang="en-US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7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5483E70-61DD-430F-A3EB-7E742837E255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1F832152-5FA5-4BC1-88DA-3349F1AC8E7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896780" y="735586"/>
            <a:ext cx="3339127" cy="616695"/>
          </a:xfrm>
          <a:prstGeom prst="rect">
            <a:avLst/>
          </a:prstGeom>
          <a:solidFill>
            <a:srgbClr val="1369B2"/>
          </a:solidFill>
          <a:ln>
            <a:noFill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河南大学软件学院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409121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85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236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61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64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2725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8345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77350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68703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431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E51E874-D9A8-44BE-8702-26E71E750097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D6409682-C3E6-4555-88CA-C31951E90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6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53178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F291CD-DA0D-4584-9A6E-464B59827EF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cs typeface="+mn-ea"/>
              </a:defRPr>
            </a:lvl1pPr>
          </a:lstStyle>
          <a:p>
            <a:fld id="{7DD338D5-DB43-4FA7-AAC0-5A68225E0065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772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7D56251-35F6-472D-AA74-9DBE2D25FE19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4CC9773D-65A4-49D0-8D81-D2859A4AE68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896780" y="735586"/>
            <a:ext cx="3339127" cy="616695"/>
          </a:xfrm>
          <a:prstGeom prst="rect">
            <a:avLst/>
          </a:prstGeom>
          <a:solidFill>
            <a:srgbClr val="1369B2"/>
          </a:solidFill>
          <a:ln>
            <a:noFill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河南大学软件学院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2246522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88C8ED8-FDA0-4706-B5F4-CAB99BFD5B1E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E183CD3C-1CED-46E2-BE59-E83F909822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14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3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C92D956-EC9D-4114-B36C-A48C6D60689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0DB199AB-CD3B-45D9-BBBD-37DC8AC0B6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70B2996-8C15-4FED-B3EC-43CFE23935E4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E03D20F0-5714-450A-ABA3-E379305944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86D3A79-E976-4E30-BF55-96F30E6FC2F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C8806A05-FA1A-492F-84E5-5DA77C5B52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7F45145-2391-49C8-8236-19C323A60AB7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FD142493-8A6E-4F7D-89C6-7F173CDB62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6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8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3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74613"/>
            <a:ext cx="26860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360363" y="6661150"/>
            <a:ext cx="1617662" cy="180975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EB3CE0AC-C6E2-4D94-A4D2-BCFB743D31E7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26EF71A-40E6-4C42-AB21-F4196FC06B6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71" r:id="rId15"/>
    <p:sldLayoutId id="2147484172" r:id="rId16"/>
    <p:sldLayoutId id="2147484173" r:id="rId17"/>
    <p:sldLayoutId id="2147484174" r:id="rId18"/>
    <p:sldLayoutId id="2147484175" r:id="rId19"/>
    <p:sldLayoutId id="2147484176" r:id="rId20"/>
    <p:sldLayoutId id="2147484177" r:id="rId2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0C5D8F56-8E3F-4208-8F78-78B81EB6B73B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ACD257A-49FE-43C2-976B-DD08BA46BEB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Microsoft_Excel_97-2003____1.xls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ctrTitle"/>
          </p:nvPr>
        </p:nvSpPr>
        <p:spPr>
          <a:xfrm>
            <a:off x="539750" y="1352550"/>
            <a:ext cx="8135938" cy="2157413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Java</a:t>
            </a:r>
            <a:r>
              <a:rPr lang="zh-CN" altLang="en-US" b="1" smtClean="0"/>
              <a:t>基础入门</a:t>
            </a:r>
          </a:p>
        </p:txBody>
      </p:sp>
      <p:sp>
        <p:nvSpPr>
          <p:cNvPr id="28675" name="副标题 2"/>
          <p:cNvSpPr txBox="1">
            <a:spLocks/>
          </p:cNvSpPr>
          <p:nvPr/>
        </p:nvSpPr>
        <p:spPr bwMode="auto">
          <a:xfrm>
            <a:off x="1143000" y="3860800"/>
            <a:ext cx="68580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多线程</a:t>
            </a:r>
          </a:p>
        </p:txBody>
      </p:sp>
      <p:sp>
        <p:nvSpPr>
          <p:cNvPr id="7" name="TextBox 13"/>
          <p:cNvSpPr>
            <a:spLocks noChangeArrowheads="1"/>
          </p:cNvSpPr>
          <p:nvPr/>
        </p:nvSpPr>
        <p:spPr bwMode="auto">
          <a:xfrm>
            <a:off x="2587625" y="5300663"/>
            <a:ext cx="3462338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多线程的概念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线程创建的两种方式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线程的生命周期及状态转换</a:t>
            </a:r>
          </a:p>
        </p:txBody>
      </p:sp>
      <p:sp>
        <p:nvSpPr>
          <p:cNvPr id="28677" name="矩形 7"/>
          <p:cNvSpPr>
            <a:spLocks noChangeArrowheads="1"/>
          </p:cNvSpPr>
          <p:nvPr/>
        </p:nvSpPr>
        <p:spPr bwMode="auto">
          <a:xfrm>
            <a:off x="5715000" y="5295900"/>
            <a:ext cx="457200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线程的调度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线程的安全和同步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多线程通信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00663"/>
            <a:ext cx="9477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274320" y="1005838"/>
            <a:ext cx="8412480" cy="492288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5.1.2 </a:t>
            </a:r>
            <a:r>
              <a:rPr lang="zh-CN" altLang="en-US" b="1" dirty="0" smtClean="0">
                <a:solidFill>
                  <a:srgbClr val="0070C0"/>
                </a:solidFill>
              </a:rPr>
              <a:t>线程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/>
              <a:t>前面章节所接触过的程序中，代码都是按照调用顺序依次往下执行，没有出现两段程序代码交替运行的效果，这样的程序称作</a:t>
            </a:r>
            <a:r>
              <a:rPr lang="zh-CN" altLang="en-US" b="1" dirty="0" smtClean="0">
                <a:solidFill>
                  <a:srgbClr val="FF0000"/>
                </a:solidFill>
              </a:rPr>
              <a:t>单线程程序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如果希望程序中实现多段程序代码交替运行的效果，则需要创建多个线程，即</a:t>
            </a:r>
            <a:r>
              <a:rPr lang="zh-CN" altLang="en-US" b="1" dirty="0" smtClean="0">
                <a:solidFill>
                  <a:srgbClr val="FF0000"/>
                </a:solidFill>
              </a:rPr>
              <a:t>多线程程序</a:t>
            </a:r>
            <a:r>
              <a:rPr lang="zh-CN" altLang="en-US" dirty="0" smtClean="0"/>
              <a:t>。多线程程序在运行时，每个线程之间都是独立的，它们可以并发执行。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多</a:t>
            </a:r>
            <a:r>
              <a:rPr lang="zh-CN" altLang="en-US" dirty="0" smtClean="0"/>
              <a:t>条线程看似同时执行，其实与进程一样，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zh-CN" altLang="en-US" dirty="0" smtClean="0"/>
              <a:t>     也是由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轮流执行的。</a:t>
            </a:r>
            <a:endParaRPr lang="en-US" altLang="zh-CN" dirty="0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198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140130"/>
              </p:ext>
            </p:extLst>
          </p:nvPr>
        </p:nvGraphicFramePr>
        <p:xfrm>
          <a:off x="5439542" y="4082596"/>
          <a:ext cx="3540990" cy="248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8" r:id="rId3" imgW="2920320" imgH="2217960" progId="Visio.Drawing.11">
                  <p:embed/>
                </p:oleObj>
              </mc:Choice>
              <mc:Fallback>
                <p:oleObj r:id="rId3" imgW="2920320" imgH="22179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42" y="4082596"/>
                        <a:ext cx="3540990" cy="2488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5275" y="1487079"/>
            <a:ext cx="8448675" cy="51244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noProof="1">
                <a:latin typeface="+mn-ea"/>
                <a:ea typeface="+mn-ea"/>
                <a:cs typeface="+mn-ea"/>
              </a:rPr>
              <a:t>    </a:t>
            </a:r>
            <a:r>
              <a:rPr lang="zh-CN" altLang="en-US" sz="2000" noProof="1">
                <a:latin typeface="+mn-ea"/>
                <a:ea typeface="+mn-ea"/>
                <a:cs typeface="+mn-ea"/>
              </a:rPr>
              <a:t>在实际的应用中，多线程非常有用，多线程具有以下优势： </a:t>
            </a:r>
            <a:endParaRPr lang="zh-CN" altLang="en-US" sz="2000" noProof="1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noProof="1">
                <a:latin typeface="+mn-ea"/>
                <a:ea typeface="+mn-ea"/>
                <a:cs typeface="+mn-ea"/>
              </a:rPr>
              <a:t>相对多任务来讲，多个线程能够直接共享数据和资源，多线程编程简单，效率高，</a:t>
            </a:r>
            <a:r>
              <a:rPr lang="zh-CN" altLang="en-US" sz="2000" noProof="1" smtClean="0">
                <a:latin typeface="+mn-ea"/>
                <a:ea typeface="+mn-ea"/>
                <a:cs typeface="+mn-ea"/>
              </a:rPr>
              <a:t>能够轻易</a:t>
            </a:r>
            <a:r>
              <a:rPr lang="zh-CN" altLang="en-US" sz="2000" noProof="1">
                <a:latin typeface="+mn-ea"/>
                <a:ea typeface="+mn-ea"/>
                <a:cs typeface="+mn-ea"/>
              </a:rPr>
              <a:t>地实现线程间的</a:t>
            </a:r>
            <a:r>
              <a:rPr lang="zh-CN" altLang="en-US" sz="2000" noProof="1" smtClean="0">
                <a:latin typeface="+mn-ea"/>
                <a:ea typeface="+mn-ea"/>
                <a:cs typeface="+mn-ea"/>
              </a:rPr>
              <a:t>通信。</a:t>
            </a:r>
            <a:endParaRPr lang="zh-CN" altLang="en-US" sz="2000" noProof="1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noProof="1" smtClean="0">
                <a:latin typeface="+mn-ea"/>
                <a:ea typeface="+mn-ea"/>
                <a:cs typeface="+mn-ea"/>
              </a:rPr>
              <a:t>在</a:t>
            </a:r>
            <a:r>
              <a:rPr lang="zh-CN" altLang="en-US" sz="2000" noProof="1">
                <a:latin typeface="+mn-ea"/>
                <a:ea typeface="+mn-ea"/>
                <a:cs typeface="+mn-ea"/>
              </a:rPr>
              <a:t>网络开发中，每个客户端与服务器建立连结时，就相当于服务器开辟一个新线程。</a:t>
            </a:r>
            <a:r>
              <a:rPr lang="zh-CN" altLang="en-US" sz="2000" noProof="1" smtClean="0">
                <a:latin typeface="+mn-ea"/>
                <a:ea typeface="+mn-ea"/>
                <a:cs typeface="+mn-ea"/>
              </a:rPr>
              <a:t>因此</a:t>
            </a:r>
            <a:r>
              <a:rPr lang="zh-CN" altLang="en-US" sz="2000" noProof="1">
                <a:latin typeface="+mn-ea"/>
                <a:ea typeface="+mn-ea"/>
                <a:cs typeface="+mn-ea"/>
              </a:rPr>
              <a:t>多线程技术适合于开发服务程序如 Web 服务，聊天服务</a:t>
            </a:r>
            <a:r>
              <a:rPr lang="zh-CN" altLang="en-US" sz="2000" noProof="1" smtClean="0">
                <a:latin typeface="+mn-ea"/>
                <a:ea typeface="+mn-ea"/>
                <a:cs typeface="+mn-ea"/>
              </a:rPr>
              <a:t>等</a:t>
            </a:r>
            <a:r>
              <a:rPr lang="zh-CN" altLang="en-US" sz="2000" noProof="1">
                <a:latin typeface="+mn-ea"/>
                <a:ea typeface="+mn-ea"/>
                <a:cs typeface="+mn-ea"/>
              </a:rPr>
              <a:t>。</a:t>
            </a:r>
            <a:endParaRPr lang="zh-CN" altLang="en-US" sz="2000" noProof="1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noProof="1">
                <a:latin typeface="+mn-ea"/>
                <a:ea typeface="+mn-ea"/>
                <a:cs typeface="+mn-ea"/>
              </a:rPr>
              <a:t>多线程技术适合于开发有多种交互接口的程序，如聊天程序的客户端，网络下载工具</a:t>
            </a:r>
            <a:r>
              <a:rPr lang="zh-CN" altLang="en-US" sz="2000" noProof="1" smtClean="0">
                <a:latin typeface="+mn-ea"/>
                <a:ea typeface="+mn-ea"/>
                <a:cs typeface="+mn-ea"/>
              </a:rPr>
              <a:t>等。 </a:t>
            </a:r>
            <a:endParaRPr lang="zh-CN" altLang="en-US" sz="2000" noProof="1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noProof="1">
                <a:latin typeface="+mn-ea"/>
                <a:ea typeface="+mn-ea"/>
                <a:cs typeface="+mn-ea"/>
              </a:rPr>
              <a:t>适合于有人机交互又有计算量的程序（如字处理程序程序），由于这些程序频繁交互</a:t>
            </a:r>
            <a:r>
              <a:rPr lang="zh-CN" altLang="en-US" sz="2000" noProof="1" smtClean="0">
                <a:latin typeface="+mn-ea"/>
                <a:ea typeface="+mn-ea"/>
                <a:cs typeface="+mn-ea"/>
              </a:rPr>
              <a:t>，事件</a:t>
            </a:r>
            <a:r>
              <a:rPr lang="zh-CN" altLang="en-US" sz="2000" noProof="1">
                <a:latin typeface="+mn-ea"/>
                <a:ea typeface="+mn-ea"/>
                <a:cs typeface="+mn-ea"/>
              </a:rPr>
              <a:t>众多，使用多线程技术可以减轻编写交互频繁、涉及面多的程序的困难，同时</a:t>
            </a:r>
            <a:r>
              <a:rPr lang="zh-CN" altLang="en-US" sz="2000" noProof="1" smtClean="0">
                <a:latin typeface="+mn-ea"/>
                <a:ea typeface="+mn-ea"/>
                <a:cs typeface="+mn-ea"/>
              </a:rPr>
              <a:t>提高程序</a:t>
            </a:r>
            <a:r>
              <a:rPr lang="zh-CN" altLang="en-US" sz="2000" noProof="1">
                <a:latin typeface="+mn-ea"/>
                <a:ea typeface="+mn-ea"/>
                <a:cs typeface="+mn-ea"/>
              </a:rPr>
              <a:t>的吞吐量。</a:t>
            </a:r>
            <a:endParaRPr lang="zh-CN" altLang="en-US" sz="2000" noProof="1">
              <a:latin typeface="+mn-ea"/>
              <a:ea typeface="+mn-ea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622591" y="1118416"/>
            <a:ext cx="2377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+mn-ea"/>
                <a:cs typeface="等线"/>
                <a:sym typeface="Arial" panose="020B0604020202020204" pitchFamily="34" charset="0"/>
              </a:rPr>
              <a:t>多线程的优势</a:t>
            </a:r>
            <a:endParaRPr lang="zh-CN" altLang="en-US" sz="2400" b="1" dirty="0">
              <a:solidFill>
                <a:srgbClr val="0070C0"/>
              </a:solidFill>
              <a:latin typeface="+mn-lt"/>
              <a:ea typeface="+mn-ea"/>
              <a:cs typeface="等线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  <p:extLst>
      <p:ext uri="{BB962C8B-B14F-4D97-AF65-F5344CB8AC3E}">
        <p14:creationId xmlns:p14="http://schemas.microsoft.com/office/powerpoint/2010/main" val="18235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658" y="1258479"/>
            <a:ext cx="8448675" cy="38779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noProof="1">
                <a:solidFill>
                  <a:srgbClr val="0070C0"/>
                </a:solidFill>
                <a:latin typeface="+mn-lt"/>
                <a:ea typeface="+mn-ea"/>
                <a:cs typeface="等线"/>
              </a:rPr>
              <a:t>多线程有什么意义呢</a:t>
            </a:r>
            <a:r>
              <a:rPr lang="en-US" altLang="zh-CN" sz="2400" b="1" noProof="1">
                <a:solidFill>
                  <a:srgbClr val="0070C0"/>
                </a:solidFill>
                <a:latin typeface="+mn-lt"/>
                <a:ea typeface="+mn-ea"/>
                <a:cs typeface="等线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000" noProof="1">
                <a:latin typeface="+mn-ea"/>
                <a:ea typeface="+mn-ea"/>
                <a:cs typeface="+mn-ea"/>
              </a:rPr>
              <a:t>	</a:t>
            </a:r>
            <a:r>
              <a:rPr lang="zh-CN" altLang="en-US" sz="2000" noProof="1">
                <a:latin typeface="+mn-lt"/>
                <a:ea typeface="+mn-ea"/>
                <a:cs typeface="等线"/>
              </a:rPr>
              <a:t>多线程的存在，不是提高程序的执行速度。其实是为了提高应用程序的使用率。</a:t>
            </a:r>
          </a:p>
          <a:p>
            <a:pPr>
              <a:lnSpc>
                <a:spcPct val="150000"/>
              </a:lnSpc>
            </a:pPr>
            <a:r>
              <a:rPr lang="zh-CN" altLang="en-US" sz="2000" noProof="1">
                <a:latin typeface="+mn-lt"/>
                <a:ea typeface="+mn-ea"/>
                <a:cs typeface="等线"/>
              </a:rPr>
              <a:t>	程序的执行其实都是在抢</a:t>
            </a:r>
            <a:r>
              <a:rPr lang="en-US" altLang="zh-CN" sz="2000" noProof="1">
                <a:latin typeface="+mn-lt"/>
                <a:ea typeface="+mn-ea"/>
                <a:cs typeface="等线"/>
              </a:rPr>
              <a:t>CPU</a:t>
            </a:r>
            <a:r>
              <a:rPr lang="zh-CN" altLang="en-US" sz="2000" noProof="1">
                <a:latin typeface="+mn-lt"/>
                <a:ea typeface="+mn-ea"/>
                <a:cs typeface="等线"/>
              </a:rPr>
              <a:t>的资源，</a:t>
            </a:r>
            <a:r>
              <a:rPr lang="en-US" altLang="zh-CN" sz="2000" noProof="1">
                <a:latin typeface="+mn-lt"/>
                <a:ea typeface="+mn-ea"/>
                <a:cs typeface="等线"/>
              </a:rPr>
              <a:t>CPU</a:t>
            </a:r>
            <a:r>
              <a:rPr lang="zh-CN" altLang="en-US" sz="2000" noProof="1">
                <a:latin typeface="+mn-lt"/>
                <a:ea typeface="+mn-ea"/>
                <a:cs typeface="等线"/>
              </a:rPr>
              <a:t>的执行权。</a:t>
            </a:r>
          </a:p>
          <a:p>
            <a:pPr>
              <a:lnSpc>
                <a:spcPct val="150000"/>
              </a:lnSpc>
            </a:pPr>
            <a:r>
              <a:rPr lang="zh-CN" altLang="en-US" sz="2000" noProof="1">
                <a:latin typeface="+mn-lt"/>
                <a:ea typeface="+mn-ea"/>
                <a:cs typeface="等线"/>
              </a:rPr>
              <a:t>	多个进程是在抢这个资源，而其中的某一个进程如果执行路径比较多，就会有更高的几率抢到</a:t>
            </a:r>
            <a:r>
              <a:rPr lang="en-US" altLang="zh-CN" sz="2000" noProof="1">
                <a:latin typeface="+mn-lt"/>
                <a:ea typeface="+mn-ea"/>
                <a:cs typeface="等线"/>
              </a:rPr>
              <a:t>CPU</a:t>
            </a:r>
            <a:r>
              <a:rPr lang="zh-CN" altLang="en-US" sz="2000" noProof="1">
                <a:latin typeface="+mn-lt"/>
                <a:ea typeface="+mn-ea"/>
                <a:cs typeface="等线"/>
              </a:rPr>
              <a:t>的执行权。</a:t>
            </a:r>
          </a:p>
          <a:p>
            <a:pPr>
              <a:lnSpc>
                <a:spcPct val="150000"/>
              </a:lnSpc>
            </a:pPr>
            <a:r>
              <a:rPr lang="zh-CN" altLang="en-US" sz="2000" noProof="1">
                <a:latin typeface="+mn-lt"/>
                <a:ea typeface="+mn-ea"/>
                <a:cs typeface="等线"/>
              </a:rPr>
              <a:t>	我们不敢保证哪一个线程能够在哪个时刻抢到，所以线程的执行具有随机性。</a:t>
            </a: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  <p:extLst>
      <p:ext uri="{BB962C8B-B14F-4D97-AF65-F5344CB8AC3E}">
        <p14:creationId xmlns:p14="http://schemas.microsoft.com/office/powerpoint/2010/main" val="2964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28650" y="1173480"/>
            <a:ext cx="7886700" cy="52273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Java</a:t>
            </a:r>
            <a:r>
              <a:rPr lang="zh-CN" altLang="en-US" sz="2400" b="1" dirty="0">
                <a:solidFill>
                  <a:srgbClr val="0070C0"/>
                </a:solidFill>
              </a:rPr>
              <a:t>程序运行原理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+mn-ea"/>
                <a:cs typeface="+mn-ea"/>
              </a:rPr>
              <a:t>	</a:t>
            </a:r>
            <a:r>
              <a:rPr lang="en-US" altLang="zh-CN" sz="2400" dirty="0"/>
              <a:t>java </a:t>
            </a:r>
            <a:r>
              <a:rPr lang="zh-CN" altLang="en-US" sz="2400" dirty="0"/>
              <a:t>命令会启动 </a:t>
            </a:r>
            <a:r>
              <a:rPr lang="en-US" altLang="zh-CN" sz="2400" dirty="0"/>
              <a:t>Java </a:t>
            </a:r>
            <a:r>
              <a:rPr lang="zh-CN" altLang="en-US" sz="2400" dirty="0"/>
              <a:t>虚拟机，启动 </a:t>
            </a:r>
            <a:r>
              <a:rPr lang="en-US" altLang="zh-CN" sz="2400" dirty="0"/>
              <a:t>JVM</a:t>
            </a:r>
            <a:r>
              <a:rPr lang="zh-CN" altLang="en-US" sz="2400" dirty="0"/>
              <a:t>，等于启动了一个应用程序，也就是启动了一个进程。该进程会自动启动一个 “</a:t>
            </a:r>
            <a:r>
              <a:rPr lang="zh-CN" altLang="en-US" sz="2400" b="1" dirty="0">
                <a:solidFill>
                  <a:srgbClr val="FF0000"/>
                </a:solidFill>
              </a:rPr>
              <a:t>主线程</a:t>
            </a:r>
            <a:r>
              <a:rPr lang="zh-CN" altLang="en-US" sz="2400" dirty="0"/>
              <a:t>” ，然后主线程去调用某个类的 </a:t>
            </a:r>
            <a:r>
              <a:rPr lang="en-US" altLang="zh-CN" sz="2400" dirty="0"/>
              <a:t>main </a:t>
            </a:r>
            <a:r>
              <a:rPr lang="zh-CN" altLang="en-US" sz="2400" dirty="0"/>
              <a:t>方法。所以 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方法运行在主线程中。在此之前的所有程序都是单线程的。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思考：</a:t>
            </a:r>
            <a:r>
              <a:rPr lang="en-US" altLang="zh-CN" sz="2400" dirty="0"/>
              <a:t>JVM</a:t>
            </a:r>
            <a:r>
              <a:rPr lang="zh-CN" altLang="en-US" sz="2400" dirty="0"/>
              <a:t>的启动是单线程的还是多线程的？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多线程的。原因是垃圾回收线程也要先启动，否则很容易会出现内存溢出。现在的垃圾回收线程加上前面的主线程，最低启动了两个</a:t>
            </a:r>
            <a:r>
              <a:rPr lang="zh-CN" altLang="en-US" dirty="0" smtClean="0"/>
              <a:t>线程。</a:t>
            </a:r>
            <a:endParaRPr lang="zh-CN" altLang="en-US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  <p:extLst>
      <p:ext uri="{BB962C8B-B14F-4D97-AF65-F5344CB8AC3E}">
        <p14:creationId xmlns:p14="http://schemas.microsoft.com/office/powerpoint/2010/main" val="385602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181"/>
          <p:cNvSpPr>
            <a:spLocks noChangeArrowheads="1"/>
          </p:cNvSpPr>
          <p:nvPr/>
        </p:nvSpPr>
        <p:spPr bwMode="auto">
          <a:xfrm>
            <a:off x="2579688" y="5151438"/>
            <a:ext cx="6142037" cy="561975"/>
          </a:xfrm>
          <a:prstGeom prst="roundRect">
            <a:avLst>
              <a:gd name="adj" fmla="val 50000"/>
            </a:avLst>
          </a:prstGeom>
          <a:solidFill>
            <a:srgbClr val="D5EBFF"/>
          </a:soli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3011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AutoShape 208"/>
          <p:cNvSpPr>
            <a:spLocks noChangeArrowheads="1"/>
          </p:cNvSpPr>
          <p:nvPr/>
        </p:nvSpPr>
        <p:spPr bwMode="auto">
          <a:xfrm>
            <a:off x="2670175" y="15303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32776" name="组合 311"/>
          <p:cNvGrpSpPr>
            <a:grpSpLocks/>
          </p:cNvGrpSpPr>
          <p:nvPr/>
        </p:nvGrpSpPr>
        <p:grpSpPr bwMode="auto">
          <a:xfrm>
            <a:off x="1106488" y="2987675"/>
            <a:ext cx="7629525" cy="668338"/>
            <a:chOff x="1029300" y="5045322"/>
            <a:chExt cx="7628925" cy="669008"/>
          </a:xfrm>
        </p:grpSpPr>
        <p:grpSp>
          <p:nvGrpSpPr>
            <p:cNvPr id="32824" name="组合 345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47" name="AutoShape 218"/>
              <p:cNvSpPr>
                <a:spLocks noChangeArrowheads="1"/>
              </p:cNvSpPr>
              <p:nvPr/>
            </p:nvSpPr>
            <p:spPr bwMode="auto">
              <a:xfrm>
                <a:off x="2721442" y="5393590"/>
                <a:ext cx="5806618" cy="3207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2830" name="组合 351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49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6136792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0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4196"/>
                  <a:ext cx="5689152" cy="4904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3" name="Line 188"/>
            <p:cNvSpPr>
              <a:spLocks noChangeShapeType="1"/>
            </p:cNvSpPr>
            <p:nvPr/>
          </p:nvSpPr>
          <p:spPr bwMode="auto">
            <a:xfrm flipH="1">
              <a:off x="1500750" y="5329770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2826" name="组合 347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5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41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6" name="Oval 151"/>
              <p:cNvSpPr>
                <a:spLocks noChangeArrowheads="1"/>
              </p:cNvSpPr>
              <p:nvPr/>
            </p:nvSpPr>
            <p:spPr bwMode="auto">
              <a:xfrm>
                <a:off x="1414740" y="4803243"/>
                <a:ext cx="241600" cy="24186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2777" name="TextBox 312"/>
          <p:cNvSpPr txBox="1">
            <a:spLocks noChangeArrowheads="1"/>
          </p:cNvSpPr>
          <p:nvPr/>
        </p:nvSpPr>
        <p:spPr bwMode="auto">
          <a:xfrm>
            <a:off x="3870325" y="1700213"/>
            <a:ext cx="377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</a:rPr>
              <a:t>5.2  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zh-CN" altLang="en-US" sz="2800" b="1">
                <a:solidFill>
                  <a:srgbClr val="009E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grpSp>
        <p:nvGrpSpPr>
          <p:cNvPr id="32778" name="组合 313"/>
          <p:cNvGrpSpPr>
            <a:grpSpLocks/>
          </p:cNvGrpSpPr>
          <p:nvPr/>
        </p:nvGrpSpPr>
        <p:grpSpPr bwMode="auto">
          <a:xfrm>
            <a:off x="1328738" y="3713163"/>
            <a:ext cx="7407275" cy="668337"/>
            <a:chOff x="1252258" y="5045323"/>
            <a:chExt cx="7405967" cy="669007"/>
          </a:xfrm>
        </p:grpSpPr>
        <p:grpSp>
          <p:nvGrpSpPr>
            <p:cNvPr id="32817" name="组合 338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0436" y="5393591"/>
                <a:ext cx="5807637" cy="3207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2821" name="组合 342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2" y="4868193"/>
                  <a:ext cx="6140953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B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3" y="4984196"/>
                  <a:ext cx="5690183" cy="4904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6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7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2" cy="1700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2779" name="组合 314"/>
          <p:cNvGrpSpPr>
            <a:grpSpLocks/>
          </p:cNvGrpSpPr>
          <p:nvPr/>
        </p:nvGrpSpPr>
        <p:grpSpPr bwMode="auto">
          <a:xfrm>
            <a:off x="1328738" y="4438650"/>
            <a:ext cx="7407275" cy="668338"/>
            <a:chOff x="1252258" y="5045323"/>
            <a:chExt cx="7405967" cy="669007"/>
          </a:xfrm>
        </p:grpSpPr>
        <p:grpSp>
          <p:nvGrpSpPr>
            <p:cNvPr id="32810" name="组合 331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31" name="AutoShape 218"/>
              <p:cNvSpPr>
                <a:spLocks noChangeArrowheads="1"/>
              </p:cNvSpPr>
              <p:nvPr/>
            </p:nvSpPr>
            <p:spPr bwMode="auto">
              <a:xfrm>
                <a:off x="2720436" y="5393590"/>
                <a:ext cx="5807637" cy="3207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2814" name="组合 335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33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2" y="4868193"/>
                  <a:ext cx="6140953" cy="7204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34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3" y="4984197"/>
                  <a:ext cx="5690183" cy="4904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9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0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2" cy="170033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2780" name="组合 315"/>
          <p:cNvGrpSpPr>
            <a:grpSpLocks/>
          </p:cNvGrpSpPr>
          <p:nvPr/>
        </p:nvGrpSpPr>
        <p:grpSpPr bwMode="auto">
          <a:xfrm>
            <a:off x="1112838" y="3678238"/>
            <a:ext cx="635000" cy="638175"/>
            <a:chOff x="1190461" y="2772022"/>
            <a:chExt cx="635025" cy="637257"/>
          </a:xfrm>
        </p:grpSpPr>
        <p:sp>
          <p:nvSpPr>
            <p:cNvPr id="26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27" name="Oval 151"/>
            <p:cNvSpPr>
              <a:spLocks noChangeArrowheads="1"/>
            </p:cNvSpPr>
            <p:nvPr/>
          </p:nvSpPr>
          <p:spPr bwMode="auto">
            <a:xfrm>
              <a:off x="1412720" y="2791045"/>
              <a:ext cx="169869" cy="16961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2781" name="组合 316"/>
          <p:cNvGrpSpPr>
            <a:grpSpLocks/>
          </p:cNvGrpSpPr>
          <p:nvPr/>
        </p:nvGrpSpPr>
        <p:grpSpPr bwMode="auto">
          <a:xfrm>
            <a:off x="1112838" y="4402138"/>
            <a:ext cx="635000" cy="636587"/>
            <a:chOff x="1190461" y="2772022"/>
            <a:chExt cx="635025" cy="637257"/>
          </a:xfrm>
        </p:grpSpPr>
        <p:sp>
          <p:nvSpPr>
            <p:cNvPr id="24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25" name="Oval 151"/>
            <p:cNvSpPr>
              <a:spLocks noChangeArrowheads="1"/>
            </p:cNvSpPr>
            <p:nvPr/>
          </p:nvSpPr>
          <p:spPr bwMode="auto">
            <a:xfrm>
              <a:off x="1412720" y="2791092"/>
              <a:ext cx="169869" cy="170041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32782" name="TextBox 317"/>
          <p:cNvSpPr txBox="1">
            <a:spLocks noChangeArrowheads="1"/>
          </p:cNvSpPr>
          <p:nvPr/>
        </p:nvSpPr>
        <p:spPr bwMode="auto">
          <a:xfrm>
            <a:off x="1055688" y="3105150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5.2.1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83" name="TextBox 318"/>
          <p:cNvSpPr txBox="1">
            <a:spLocks noChangeArrowheads="1"/>
          </p:cNvSpPr>
          <p:nvPr/>
        </p:nvSpPr>
        <p:spPr bwMode="auto">
          <a:xfrm>
            <a:off x="1055688" y="382746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5.2.2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84" name="TextBox 319"/>
          <p:cNvSpPr txBox="1">
            <a:spLocks noChangeArrowheads="1"/>
          </p:cNvSpPr>
          <p:nvPr/>
        </p:nvSpPr>
        <p:spPr bwMode="auto">
          <a:xfrm>
            <a:off x="1055688" y="4551363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5.2.3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85" name="TextBox 320"/>
          <p:cNvSpPr txBox="1">
            <a:spLocks noChangeArrowheads="1"/>
          </p:cNvSpPr>
          <p:nvPr/>
        </p:nvSpPr>
        <p:spPr bwMode="auto">
          <a:xfrm>
            <a:off x="3213100" y="3089275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类创建多线程</a:t>
            </a:r>
          </a:p>
        </p:txBody>
      </p:sp>
      <p:sp>
        <p:nvSpPr>
          <p:cNvPr id="32786" name="TextBox 321"/>
          <p:cNvSpPr txBox="1">
            <a:spLocks noChangeArrowheads="1"/>
          </p:cNvSpPr>
          <p:nvPr/>
        </p:nvSpPr>
        <p:spPr bwMode="auto">
          <a:xfrm>
            <a:off x="3213100" y="3814763"/>
            <a:ext cx="353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接口创建多线程</a:t>
            </a:r>
          </a:p>
        </p:txBody>
      </p:sp>
      <p:sp>
        <p:nvSpPr>
          <p:cNvPr id="32787" name="TextBox 322"/>
          <p:cNvSpPr txBox="1">
            <a:spLocks noChangeArrowheads="1"/>
          </p:cNvSpPr>
          <p:nvPr/>
        </p:nvSpPr>
        <p:spPr bwMode="auto">
          <a:xfrm>
            <a:off x="3213100" y="4541838"/>
            <a:ext cx="3662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两种实现多线程方式的对比分析</a:t>
            </a:r>
          </a:p>
        </p:txBody>
      </p:sp>
      <p:pic>
        <p:nvPicPr>
          <p:cNvPr id="3278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8859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89" name="图片 32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9065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hlinkClick r:id="rId2" action="ppaction://hlinksldjump"/>
          </p:cNvPr>
          <p:cNvSpPr/>
          <p:nvPr/>
        </p:nvSpPr>
        <p:spPr bwMode="auto">
          <a:xfrm>
            <a:off x="971550" y="19542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sp>
        <p:nvSpPr>
          <p:cNvPr id="77" name="AutoShape 202"/>
          <p:cNvSpPr>
            <a:spLocks noChangeArrowheads="1"/>
          </p:cNvSpPr>
          <p:nvPr/>
        </p:nvSpPr>
        <p:spPr bwMode="auto">
          <a:xfrm>
            <a:off x="2867025" y="5297488"/>
            <a:ext cx="5691188" cy="382587"/>
          </a:xfrm>
          <a:prstGeom prst="roundRect">
            <a:avLst>
              <a:gd name="adj" fmla="val 50000"/>
            </a:avLst>
          </a:prstGeom>
          <a:solidFill>
            <a:srgbClr val="FFFFFF">
              <a:alpha val="45882"/>
            </a:srgbClr>
          </a:soli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32792" name="组合 313"/>
          <p:cNvGrpSpPr>
            <a:grpSpLocks/>
          </p:cNvGrpSpPr>
          <p:nvPr/>
        </p:nvGrpSpPr>
        <p:grpSpPr bwMode="auto">
          <a:xfrm>
            <a:off x="1320800" y="5145088"/>
            <a:ext cx="7407275" cy="668337"/>
            <a:chOff x="1252258" y="5045323"/>
            <a:chExt cx="7405967" cy="669007"/>
          </a:xfrm>
        </p:grpSpPr>
        <p:grpSp>
          <p:nvGrpSpPr>
            <p:cNvPr id="32799" name="组合 338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82" name="AutoShape 218"/>
              <p:cNvSpPr>
                <a:spLocks noChangeArrowheads="1"/>
              </p:cNvSpPr>
              <p:nvPr/>
            </p:nvSpPr>
            <p:spPr bwMode="auto">
              <a:xfrm>
                <a:off x="2720437" y="5393591"/>
                <a:ext cx="5807636" cy="3207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2803" name="组合 342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84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3" y="4868193"/>
                  <a:ext cx="6140952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B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85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4" y="4984196"/>
                  <a:ext cx="5690182" cy="4904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80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1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3" cy="1700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2793" name="组合 315"/>
          <p:cNvGrpSpPr>
            <a:grpSpLocks/>
          </p:cNvGrpSpPr>
          <p:nvPr/>
        </p:nvGrpSpPr>
        <p:grpSpPr bwMode="auto">
          <a:xfrm>
            <a:off x="1104900" y="5110163"/>
            <a:ext cx="635000" cy="638175"/>
            <a:chOff x="1190461" y="2772022"/>
            <a:chExt cx="635025" cy="637257"/>
          </a:xfrm>
        </p:grpSpPr>
        <p:sp>
          <p:nvSpPr>
            <p:cNvPr id="87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88" name="Oval 151"/>
            <p:cNvSpPr>
              <a:spLocks noChangeArrowheads="1"/>
            </p:cNvSpPr>
            <p:nvPr/>
          </p:nvSpPr>
          <p:spPr bwMode="auto">
            <a:xfrm>
              <a:off x="1412720" y="2791045"/>
              <a:ext cx="169870" cy="16961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32794" name="TextBox 318"/>
          <p:cNvSpPr txBox="1">
            <a:spLocks noChangeArrowheads="1"/>
          </p:cNvSpPr>
          <p:nvPr/>
        </p:nvSpPr>
        <p:spPr bwMode="auto">
          <a:xfrm>
            <a:off x="1047750" y="525938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5.2.4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5" name="TextBox 321"/>
          <p:cNvSpPr txBox="1">
            <a:spLocks noChangeArrowheads="1"/>
          </p:cNvSpPr>
          <p:nvPr/>
        </p:nvSpPr>
        <p:spPr bwMode="auto">
          <a:xfrm>
            <a:off x="3205163" y="5246688"/>
            <a:ext cx="353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</a:p>
        </p:txBody>
      </p:sp>
      <p:sp>
        <p:nvSpPr>
          <p:cNvPr id="3279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知识架构</a:t>
            </a:r>
          </a:p>
        </p:txBody>
      </p:sp>
    </p:spTree>
    <p:extLst>
      <p:ext uri="{BB962C8B-B14F-4D97-AF65-F5344CB8AC3E}">
        <p14:creationId xmlns:p14="http://schemas.microsoft.com/office/powerpoint/2010/main" val="1406379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008063"/>
            <a:ext cx="8229600" cy="5059362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5.2.1 </a:t>
            </a:r>
            <a:r>
              <a:rPr lang="zh-CN" altLang="en-US" b="1" smtClean="0">
                <a:solidFill>
                  <a:srgbClr val="0070C0"/>
                </a:solidFill>
              </a:rPr>
              <a:t>继承</a:t>
            </a:r>
            <a:r>
              <a:rPr lang="en-US" altLang="en-US" b="1" smtClean="0">
                <a:solidFill>
                  <a:srgbClr val="0070C0"/>
                </a:solidFill>
                <a:ea typeface="等线" panose="02010600030101010101" pitchFamily="2" charset="-122"/>
              </a:rPr>
              <a:t>Thread</a:t>
            </a:r>
            <a:r>
              <a:rPr lang="zh-CN" altLang="en-US" b="1" smtClean="0">
                <a:solidFill>
                  <a:srgbClr val="0070C0"/>
                </a:solidFill>
              </a:rPr>
              <a:t>类创建多线程</a:t>
            </a:r>
            <a:endParaRPr lang="en-US" altLang="zh-CN" b="1" smtClean="0">
              <a:solidFill>
                <a:srgbClr val="0070C0"/>
              </a:solidFill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9888" y="1499553"/>
            <a:ext cx="8245475" cy="51398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000" dirty="0">
                <a:latin typeface="Arial" charset="0"/>
              </a:rPr>
              <a:t>JDK</a:t>
            </a:r>
            <a:r>
              <a:rPr lang="zh-CN" altLang="en-US" sz="2000" dirty="0">
                <a:latin typeface="Arial" charset="0"/>
              </a:rPr>
              <a:t>中提供了一个线程类</a:t>
            </a:r>
            <a:r>
              <a:rPr lang="en-US" altLang="zh-CN" sz="2000" dirty="0">
                <a:latin typeface="Arial" charset="0"/>
              </a:rPr>
              <a:t>Thread</a:t>
            </a:r>
            <a:r>
              <a:rPr lang="zh-CN" altLang="en-US" sz="2000" dirty="0">
                <a:latin typeface="Arial" charset="0"/>
              </a:rPr>
              <a:t>，通过继承</a:t>
            </a:r>
            <a:r>
              <a:rPr lang="en-US" altLang="zh-CN" sz="2000" dirty="0">
                <a:latin typeface="Arial" charset="0"/>
              </a:rPr>
              <a:t>Thread</a:t>
            </a:r>
            <a:r>
              <a:rPr lang="zh-CN" altLang="en-US" sz="2000" dirty="0">
                <a:latin typeface="Arial" charset="0"/>
              </a:rPr>
              <a:t>类，并重写</a:t>
            </a:r>
            <a:r>
              <a:rPr lang="en-US" altLang="zh-CN" sz="2000" dirty="0">
                <a:latin typeface="Arial" charset="0"/>
              </a:rPr>
              <a:t>Thread</a:t>
            </a:r>
            <a:r>
              <a:rPr lang="zh-CN" altLang="en-US" sz="2000" dirty="0">
                <a:latin typeface="Arial" charset="0"/>
              </a:rPr>
              <a:t>类中的</a:t>
            </a:r>
            <a:r>
              <a:rPr lang="en-US" altLang="zh-CN" sz="2000" dirty="0">
                <a:latin typeface="Arial" charset="0"/>
              </a:rPr>
              <a:t>run()</a:t>
            </a:r>
            <a:r>
              <a:rPr lang="zh-CN" altLang="en-US" sz="2000" dirty="0">
                <a:latin typeface="Arial" charset="0"/>
              </a:rPr>
              <a:t>方法便可实现多线程。</a:t>
            </a:r>
            <a:endParaRPr lang="en-US" altLang="zh-CN" sz="2000" dirty="0">
              <a:latin typeface="Arial" charset="0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dirty="0">
                <a:latin typeface="Arial" charset="0"/>
              </a:rPr>
              <a:t>在</a:t>
            </a:r>
            <a:r>
              <a:rPr lang="en-US" altLang="zh-CN" sz="2000" dirty="0">
                <a:latin typeface="Arial" charset="0"/>
              </a:rPr>
              <a:t>Thread</a:t>
            </a:r>
            <a:r>
              <a:rPr lang="zh-CN" altLang="en-US" sz="2000" dirty="0">
                <a:latin typeface="Arial" charset="0"/>
              </a:rPr>
              <a:t>类中，提供了一个</a:t>
            </a:r>
            <a:r>
              <a:rPr lang="en-US" altLang="zh-CN" sz="2000" dirty="0">
                <a:latin typeface="Arial" charset="0"/>
              </a:rPr>
              <a:t>start()</a:t>
            </a:r>
            <a:r>
              <a:rPr lang="zh-CN" altLang="en-US" sz="2000" dirty="0">
                <a:latin typeface="Arial" charset="0"/>
              </a:rPr>
              <a:t>方法用于启动新线程，线程启动后，系统会自动调用</a:t>
            </a:r>
            <a:r>
              <a:rPr lang="en-US" altLang="zh-CN" sz="2000" dirty="0">
                <a:latin typeface="Arial" charset="0"/>
              </a:rPr>
              <a:t>run()</a:t>
            </a:r>
            <a:r>
              <a:rPr lang="zh-CN" altLang="en-US" sz="2000" dirty="0">
                <a:latin typeface="Arial" charset="0"/>
              </a:rPr>
              <a:t>方法，如果子类重写了该方法便会执行子类中的方法</a:t>
            </a:r>
            <a:r>
              <a:rPr lang="zh-CN" altLang="en-US" sz="2000" dirty="0" smtClean="0">
                <a:latin typeface="Arial" charset="0"/>
              </a:rPr>
              <a:t>。</a:t>
            </a:r>
            <a:endParaRPr lang="en-US" altLang="zh-CN" sz="2000" dirty="0" smtClean="0">
              <a:latin typeface="Arial" charset="0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000" dirty="0" smtClean="0">
                <a:latin typeface="Arial" charset="0"/>
              </a:rPr>
              <a:t>run()</a:t>
            </a:r>
            <a:r>
              <a:rPr lang="zh-CN" altLang="en-US" sz="2000" dirty="0" smtClean="0">
                <a:latin typeface="Arial" charset="0"/>
              </a:rPr>
              <a:t>方法中就是写能够被线程执行的程序。如果直接调用则相当于普通方法，必须使用</a:t>
            </a:r>
            <a:r>
              <a:rPr lang="en-US" altLang="zh-CN" sz="2000" dirty="0" smtClean="0">
                <a:latin typeface="Arial" charset="0"/>
              </a:rPr>
              <a:t>start()</a:t>
            </a:r>
            <a:r>
              <a:rPr lang="zh-CN" altLang="en-US" sz="2000" dirty="0">
                <a:latin typeface="Arial" charset="0"/>
              </a:rPr>
              <a:t>方法，才能启动线程，然后再</a:t>
            </a:r>
            <a:r>
              <a:rPr lang="zh-CN" altLang="en-US" sz="2000" dirty="0" smtClean="0">
                <a:latin typeface="Arial" charset="0"/>
              </a:rPr>
              <a:t>由</a:t>
            </a:r>
            <a:r>
              <a:rPr lang="en-US" altLang="zh-CN" sz="2000" dirty="0" smtClean="0">
                <a:latin typeface="Arial" charset="0"/>
              </a:rPr>
              <a:t>JVM</a:t>
            </a:r>
            <a:r>
              <a:rPr lang="zh-CN" altLang="en-US" sz="2000" dirty="0" smtClean="0">
                <a:latin typeface="Arial" charset="0"/>
              </a:rPr>
              <a:t>去</a:t>
            </a:r>
            <a:r>
              <a:rPr lang="zh-CN" altLang="en-US" sz="2000" dirty="0">
                <a:latin typeface="Arial" charset="0"/>
              </a:rPr>
              <a:t>调用该线程的</a:t>
            </a:r>
            <a:r>
              <a:rPr lang="en-US" altLang="zh-CN" sz="2000" dirty="0">
                <a:latin typeface="Arial" charset="0"/>
              </a:rPr>
              <a:t>run()</a:t>
            </a:r>
            <a:r>
              <a:rPr lang="zh-CN" altLang="en-US" sz="2000" dirty="0">
                <a:latin typeface="Arial" charset="0"/>
              </a:rPr>
              <a:t>方法</a:t>
            </a:r>
            <a:r>
              <a:rPr lang="zh-CN" altLang="en-US" sz="2000" dirty="0" smtClean="0">
                <a:latin typeface="Arial" charset="0"/>
              </a:rPr>
              <a:t>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43014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290513" y="1008063"/>
            <a:ext cx="8229600" cy="505936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5.2.1 </a:t>
            </a:r>
            <a:r>
              <a:rPr lang="zh-CN" altLang="en-US" b="1" dirty="0" smtClean="0">
                <a:solidFill>
                  <a:srgbClr val="0070C0"/>
                </a:solidFill>
              </a:rPr>
              <a:t>继承</a:t>
            </a:r>
            <a:r>
              <a:rPr lang="en-US" altLang="en-US" b="1" dirty="0" smtClean="0">
                <a:solidFill>
                  <a:srgbClr val="0070C0"/>
                </a:solidFill>
                <a:ea typeface="等线" panose="02010600030101010101" pitchFamily="2" charset="-122"/>
              </a:rPr>
              <a:t>Thread</a:t>
            </a:r>
            <a:r>
              <a:rPr lang="zh-CN" altLang="en-US" b="1" dirty="0" smtClean="0">
                <a:solidFill>
                  <a:srgbClr val="0070C0"/>
                </a:solidFill>
              </a:rPr>
              <a:t>类创建多线程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在学习多线程之前，我们先来看一个熟悉的单线程程序，具体如例</a:t>
            </a:r>
            <a:r>
              <a:rPr lang="en-US" altLang="zh-CN" dirty="0" smtClean="0"/>
              <a:t>5-1</a:t>
            </a:r>
            <a:r>
              <a:rPr lang="zh-CN" altLang="en-US" dirty="0" smtClean="0"/>
              <a:t>所示。</a:t>
            </a:r>
            <a:endParaRPr lang="en-US" altLang="zh-CN" dirty="0" smtClean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403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1"/>
          <a:stretch>
            <a:fillRect/>
          </a:stretch>
        </p:blipFill>
        <p:spPr bwMode="auto">
          <a:xfrm>
            <a:off x="131990" y="1680075"/>
            <a:ext cx="8927370" cy="459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13" y="3501526"/>
            <a:ext cx="4613423" cy="124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>
            <a:off x="3170311" y="4875712"/>
            <a:ext cx="5724525" cy="1741442"/>
          </a:xfrm>
          <a:prstGeom prst="wedgeRoundRectCallout">
            <a:avLst>
              <a:gd name="adj1" fmla="val 11097"/>
              <a:gd name="adj2" fmla="val -72085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charset="0"/>
              </a:rPr>
              <a:t>结果可以看出，程序一直打印的是“</a:t>
            </a:r>
            <a:r>
              <a:rPr lang="en-US" altLang="zh-CN" dirty="0" err="1">
                <a:latin typeface="Arial" charset="0"/>
              </a:rPr>
              <a:t>MyThread</a:t>
            </a:r>
            <a:r>
              <a:rPr lang="zh-CN" altLang="en-US" dirty="0">
                <a:latin typeface="Arial" charset="0"/>
              </a:rPr>
              <a:t>类的</a:t>
            </a:r>
            <a:r>
              <a:rPr lang="en-US" altLang="zh-CN" dirty="0">
                <a:latin typeface="Arial" charset="0"/>
              </a:rPr>
              <a:t>run()</a:t>
            </a:r>
            <a:r>
              <a:rPr lang="zh-CN" altLang="en-US" dirty="0">
                <a:latin typeface="Arial" charset="0"/>
              </a:rPr>
              <a:t>方法在运行”，这是因为该程序是一个单线程程序，当调用</a:t>
            </a:r>
            <a:r>
              <a:rPr lang="en-US" altLang="zh-CN" dirty="0" err="1">
                <a:latin typeface="Arial" charset="0"/>
              </a:rPr>
              <a:t>MyThread</a:t>
            </a:r>
            <a:r>
              <a:rPr lang="zh-CN" altLang="en-US" dirty="0">
                <a:latin typeface="Arial" charset="0"/>
              </a:rPr>
              <a:t>类的</a:t>
            </a:r>
            <a:r>
              <a:rPr lang="en-US" altLang="zh-CN" dirty="0">
                <a:latin typeface="Arial" charset="0"/>
              </a:rPr>
              <a:t>run()</a:t>
            </a:r>
            <a:r>
              <a:rPr lang="zh-CN" altLang="en-US" dirty="0">
                <a:latin typeface="Arial" charset="0"/>
              </a:rPr>
              <a:t>方法时，遇到死循环，循环会一直进行。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b="1" noProof="1" smtClean="0">
                <a:solidFill>
                  <a:srgbClr val="0070C0"/>
                </a:solidFill>
              </a:rPr>
              <a:t>5.2.1 </a:t>
            </a:r>
            <a:r>
              <a:rPr lang="zh-CN" altLang="en-US" b="1" noProof="1">
                <a:solidFill>
                  <a:srgbClr val="0070C0"/>
                </a:solidFill>
              </a:rPr>
              <a:t>继承</a:t>
            </a:r>
            <a:r>
              <a:rPr lang="en-US" altLang="en-US" b="1" noProof="1">
                <a:solidFill>
                  <a:srgbClr val="0070C0"/>
                </a:solidFill>
              </a:rPr>
              <a:t>Thread</a:t>
            </a:r>
            <a:r>
              <a:rPr lang="zh-CN" altLang="en-US" b="1" noProof="1">
                <a:solidFill>
                  <a:srgbClr val="0070C0"/>
                </a:solidFill>
              </a:rPr>
              <a:t>类创建多线程</a:t>
            </a:r>
            <a:endParaRPr lang="en-US" altLang="zh-CN" b="1" noProof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noProof="1" smtClean="0"/>
              <a:t>        JDK</a:t>
            </a:r>
            <a:r>
              <a:rPr lang="zh-CN" altLang="en-US" sz="2000" noProof="1"/>
              <a:t>中提供了一个线程类</a:t>
            </a:r>
            <a:r>
              <a:rPr lang="en-US" altLang="zh-CN" sz="2000" noProof="1"/>
              <a:t>Thread</a:t>
            </a:r>
            <a:r>
              <a:rPr lang="zh-CN" altLang="en-US" sz="2000" noProof="1"/>
              <a:t>，通过继承</a:t>
            </a:r>
            <a:r>
              <a:rPr lang="en-US" altLang="zh-CN" sz="2000" noProof="1"/>
              <a:t>Thread</a:t>
            </a:r>
            <a:r>
              <a:rPr lang="zh-CN" altLang="en-US" sz="2000" noProof="1"/>
              <a:t>类，并重写</a:t>
            </a:r>
            <a:r>
              <a:rPr lang="en-US" altLang="zh-CN" sz="2000" noProof="1"/>
              <a:t>Thread</a:t>
            </a:r>
            <a:r>
              <a:rPr lang="zh-CN" altLang="en-US" sz="2000" noProof="1"/>
              <a:t>类中的</a:t>
            </a:r>
            <a:r>
              <a:rPr lang="en-US" altLang="zh-CN" sz="2000" noProof="1"/>
              <a:t>run()</a:t>
            </a:r>
            <a:r>
              <a:rPr lang="zh-CN" altLang="en-US" sz="2000" noProof="1"/>
              <a:t>方法便可实现多线程。</a:t>
            </a:r>
            <a:endParaRPr lang="en-US" altLang="zh-CN" sz="2000" noProof="1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200" dirty="0" smtClean="0">
                <a:solidFill>
                  <a:srgbClr val="00359E"/>
                </a:solidFill>
                <a:sym typeface="+mn-ea"/>
              </a:rPr>
              <a:t>通过</a:t>
            </a:r>
            <a:r>
              <a:rPr lang="zh-CN" altLang="en-US" sz="2000" b="1" kern="1200" dirty="0">
                <a:solidFill>
                  <a:srgbClr val="FF0000"/>
                </a:solidFill>
                <a:sym typeface="+mn-ea"/>
              </a:rPr>
              <a:t>继承</a:t>
            </a:r>
            <a:r>
              <a:rPr lang="en-US" altLang="zh-CN" sz="2000" b="1" kern="1200" dirty="0">
                <a:solidFill>
                  <a:srgbClr val="FF0000"/>
                </a:solidFill>
                <a:sym typeface="+mn-ea"/>
              </a:rPr>
              <a:t>Thread</a:t>
            </a:r>
            <a:r>
              <a:rPr lang="zh-CN" altLang="en-US" sz="2000" b="1" kern="1200" dirty="0">
                <a:solidFill>
                  <a:srgbClr val="FF0000"/>
                </a:solidFill>
                <a:sym typeface="+mn-ea"/>
              </a:rPr>
              <a:t>类</a:t>
            </a:r>
            <a:r>
              <a:rPr lang="zh-CN" altLang="en-US" sz="2000" b="1" kern="1200" dirty="0">
                <a:solidFill>
                  <a:srgbClr val="00359E"/>
                </a:solidFill>
                <a:sym typeface="+mn-ea"/>
              </a:rPr>
              <a:t>来创建并启动多线程的步骤：</a:t>
            </a:r>
            <a:endParaRPr lang="en-US" altLang="zh-CN" sz="2000" b="1" kern="1200" dirty="0">
              <a:solidFill>
                <a:srgbClr val="00359E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2000" kern="1200" dirty="0">
                <a:sym typeface="+mn-ea"/>
              </a:rPr>
              <a:t>定义</a:t>
            </a:r>
            <a:r>
              <a:rPr lang="en-US" altLang="zh-CN" sz="2000" kern="1200" dirty="0">
                <a:sym typeface="+mn-ea"/>
              </a:rPr>
              <a:t>Thread</a:t>
            </a:r>
            <a:r>
              <a:rPr lang="zh-CN" altLang="en-US" sz="2000" kern="1200" dirty="0">
                <a:sym typeface="+mn-ea"/>
              </a:rPr>
              <a:t>类的子类，并</a:t>
            </a:r>
            <a:r>
              <a:rPr lang="zh-CN" altLang="en-US" sz="2000" b="1" kern="1200" dirty="0">
                <a:solidFill>
                  <a:srgbClr val="FF0000"/>
                </a:solidFill>
                <a:sym typeface="+mn-ea"/>
              </a:rPr>
              <a:t>重写该类的</a:t>
            </a:r>
            <a:r>
              <a:rPr lang="en-US" altLang="zh-CN" sz="2000" b="1" kern="1200" dirty="0">
                <a:solidFill>
                  <a:srgbClr val="FF0000"/>
                </a:solidFill>
                <a:sym typeface="+mn-ea"/>
              </a:rPr>
              <a:t>run</a:t>
            </a:r>
            <a:r>
              <a:rPr lang="zh-CN" altLang="en-US" sz="2000" b="1" kern="1200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sz="2000" kern="1200" dirty="0" smtClean="0">
                <a:sym typeface="+mn-ea"/>
              </a:rPr>
              <a:t>，其方法体代表线程</a:t>
            </a:r>
            <a:r>
              <a:rPr lang="zh-CN" altLang="en-US" sz="2000" kern="1200" dirty="0">
                <a:sym typeface="+mn-ea"/>
              </a:rPr>
              <a:t>需要完成的任务。</a:t>
            </a:r>
            <a:r>
              <a:rPr lang="zh-CN" altLang="en-US" sz="2000" kern="1200" dirty="0" smtClean="0">
                <a:sym typeface="+mn-ea"/>
              </a:rPr>
              <a:t>因此常</a:t>
            </a:r>
            <a:r>
              <a:rPr lang="zh-CN" altLang="en-US" sz="2000" kern="1200" dirty="0">
                <a:sym typeface="+mn-ea"/>
              </a:rPr>
              <a:t>把</a:t>
            </a:r>
            <a:r>
              <a:rPr lang="en-US" altLang="zh-CN" sz="2000" kern="1200" dirty="0">
                <a:sym typeface="+mn-ea"/>
              </a:rPr>
              <a:t>run</a:t>
            </a:r>
            <a:r>
              <a:rPr lang="zh-CN" altLang="en-US" sz="2000" kern="1200" dirty="0">
                <a:sym typeface="+mn-ea"/>
              </a:rPr>
              <a:t>方法称为</a:t>
            </a:r>
            <a:r>
              <a:rPr lang="zh-CN" altLang="en-US" sz="2000" b="1" kern="1200" dirty="0">
                <a:solidFill>
                  <a:srgbClr val="FF0000"/>
                </a:solidFill>
                <a:sym typeface="+mn-ea"/>
              </a:rPr>
              <a:t>线程执行体</a:t>
            </a:r>
            <a:r>
              <a:rPr lang="zh-CN" altLang="en-US" sz="2000" kern="1200" dirty="0">
                <a:sym typeface="+mn-ea"/>
              </a:rPr>
              <a:t>。</a:t>
            </a:r>
            <a:endParaRPr lang="en-US" altLang="zh-CN" sz="2000" kern="12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2000" kern="1200" dirty="0">
                <a:sym typeface="+mn-ea"/>
              </a:rPr>
              <a:t>创建</a:t>
            </a:r>
            <a:r>
              <a:rPr lang="en-US" altLang="zh-CN" sz="2000" kern="1200" dirty="0">
                <a:sym typeface="+mn-ea"/>
              </a:rPr>
              <a:t>Thread</a:t>
            </a:r>
            <a:r>
              <a:rPr lang="zh-CN" altLang="en-US" sz="2000" kern="1200" dirty="0">
                <a:sym typeface="+mn-ea"/>
              </a:rPr>
              <a:t>子类的实例，即</a:t>
            </a:r>
            <a:r>
              <a:rPr lang="zh-CN" altLang="en-US" sz="2000" b="1" kern="1200" dirty="0">
                <a:solidFill>
                  <a:srgbClr val="FF0000"/>
                </a:solidFill>
                <a:sym typeface="+mn-ea"/>
              </a:rPr>
              <a:t>创建线程对象</a:t>
            </a:r>
            <a:r>
              <a:rPr lang="zh-CN" altLang="en-US" sz="2000" kern="1200" dirty="0">
                <a:sym typeface="+mn-ea"/>
              </a:rPr>
              <a:t>。</a:t>
            </a:r>
            <a:endParaRPr lang="en-US" altLang="zh-CN" sz="2000" kern="12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2000" kern="1200" dirty="0">
                <a:sym typeface="+mn-ea"/>
              </a:rPr>
              <a:t>用线程对象的</a:t>
            </a:r>
            <a:r>
              <a:rPr lang="en-US" altLang="zh-CN" sz="2000" b="1" kern="1200" dirty="0">
                <a:solidFill>
                  <a:srgbClr val="FF0000"/>
                </a:solidFill>
                <a:sym typeface="+mn-ea"/>
              </a:rPr>
              <a:t>start</a:t>
            </a:r>
            <a:r>
              <a:rPr lang="zh-CN" altLang="en-US" sz="2000" b="1" kern="1200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sz="2000" kern="1200" dirty="0">
                <a:sym typeface="+mn-ea"/>
              </a:rPr>
              <a:t>来启动该线程。</a:t>
            </a:r>
            <a:endParaRPr lang="en-US" altLang="zh-CN" sz="2000" noProof="1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</p:spTree>
    <p:extLst>
      <p:ext uri="{BB962C8B-B14F-4D97-AF65-F5344CB8AC3E}">
        <p14:creationId xmlns:p14="http://schemas.microsoft.com/office/powerpoint/2010/main" val="2574736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290513" y="1008063"/>
            <a:ext cx="8229600" cy="505936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5.2.1 </a:t>
            </a:r>
            <a:r>
              <a:rPr lang="zh-CN" altLang="en-US" b="1" dirty="0" smtClean="0">
                <a:solidFill>
                  <a:srgbClr val="0070C0"/>
                </a:solidFill>
              </a:rPr>
              <a:t>继承</a:t>
            </a:r>
            <a:r>
              <a:rPr lang="en-US" altLang="en-US" b="1" dirty="0" smtClean="0">
                <a:solidFill>
                  <a:srgbClr val="0070C0"/>
                </a:solidFill>
                <a:ea typeface="等线" panose="02010600030101010101" pitchFamily="2" charset="-122"/>
              </a:rPr>
              <a:t>Thread</a:t>
            </a:r>
            <a:r>
              <a:rPr lang="zh-CN" altLang="en-US" b="1" dirty="0" smtClean="0">
                <a:solidFill>
                  <a:srgbClr val="0070C0"/>
                </a:solidFill>
              </a:rPr>
              <a:t>类创建多线程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>
                <a:latin typeface="Arial" charset="0"/>
              </a:rPr>
              <a:t>如果</a:t>
            </a:r>
            <a:r>
              <a:rPr lang="zh-CN" altLang="en-US" dirty="0">
                <a:latin typeface="Arial" charset="0"/>
              </a:rPr>
              <a:t>希望例</a:t>
            </a:r>
            <a:r>
              <a:rPr lang="en-US" altLang="zh-CN" dirty="0">
                <a:latin typeface="Arial" charset="0"/>
              </a:rPr>
              <a:t>5-1</a:t>
            </a:r>
            <a:r>
              <a:rPr lang="zh-CN" altLang="en-US" dirty="0">
                <a:latin typeface="Arial" charset="0"/>
              </a:rPr>
              <a:t>中两个</a:t>
            </a:r>
            <a:r>
              <a:rPr lang="en-US" altLang="zh-CN" dirty="0">
                <a:latin typeface="Arial" charset="0"/>
              </a:rPr>
              <a:t>while</a:t>
            </a:r>
            <a:r>
              <a:rPr lang="zh-CN" altLang="en-US" dirty="0">
                <a:latin typeface="Arial" charset="0"/>
              </a:rPr>
              <a:t>循环中的打印语句能够并发执行，就需要实现多线程。</a:t>
            </a:r>
            <a:r>
              <a:rPr lang="zh-CN" altLang="en-US" dirty="0"/>
              <a:t>接下来，通过一个案例来演示如何通过继承</a:t>
            </a:r>
            <a:r>
              <a:rPr lang="en-US" altLang="zh-CN" dirty="0"/>
              <a:t>Thread</a:t>
            </a:r>
            <a:r>
              <a:rPr lang="zh-CN" altLang="en-US" dirty="0"/>
              <a:t>类的方式实现多线程，如例</a:t>
            </a:r>
            <a:r>
              <a:rPr lang="en-US" altLang="zh-CN" dirty="0"/>
              <a:t>5-2</a:t>
            </a:r>
            <a:r>
              <a:rPr lang="zh-CN" altLang="en-US" dirty="0"/>
              <a:t>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403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6"/>
          <a:stretch>
            <a:fillRect/>
          </a:stretch>
        </p:blipFill>
        <p:spPr bwMode="auto">
          <a:xfrm>
            <a:off x="39188" y="1972038"/>
            <a:ext cx="9021521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562" y="3669530"/>
            <a:ext cx="4059147" cy="145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16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5.2.1 </a:t>
            </a:r>
            <a:r>
              <a:rPr lang="zh-CN" altLang="en-US" b="1" dirty="0">
                <a:solidFill>
                  <a:srgbClr val="0070C0"/>
                </a:solidFill>
              </a:rPr>
              <a:t>继承</a:t>
            </a:r>
            <a:r>
              <a:rPr lang="en-US" altLang="en-US" b="1" dirty="0">
                <a:solidFill>
                  <a:srgbClr val="0070C0"/>
                </a:solidFill>
              </a:rPr>
              <a:t>Thread</a:t>
            </a:r>
            <a:r>
              <a:rPr lang="zh-CN" altLang="en-US" b="1" dirty="0">
                <a:solidFill>
                  <a:srgbClr val="0070C0"/>
                </a:solidFill>
              </a:rPr>
              <a:t>类创建多线程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单线程的程序在运行时，会按照代码的调用顺序进行执行。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而在多线程中，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方法和</a:t>
            </a:r>
            <a:r>
              <a:rPr lang="en-US" altLang="zh-CN" dirty="0" err="1" smtClean="0"/>
              <a:t>MyThread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方法却可以同时运行，互不影响，这正是单线程和多线程的区别。</a:t>
            </a:r>
            <a:endParaRPr lang="en-US" altLang="zh-CN" dirty="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graphicFrame>
        <p:nvGraphicFramePr>
          <p:cNvPr id="184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03781"/>
              </p:ext>
            </p:extLst>
          </p:nvPr>
        </p:nvGraphicFramePr>
        <p:xfrm>
          <a:off x="1794539" y="3056709"/>
          <a:ext cx="5403095" cy="3722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3" r:id="rId3" imgW="5989680" imgH="4144680" progId="Visio.Drawing.11">
                  <p:embed/>
                </p:oleObj>
              </mc:Choice>
              <mc:Fallback>
                <p:oleObj r:id="rId3" imgW="5989680" imgH="4144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539" y="3056709"/>
                        <a:ext cx="5403095" cy="3722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</p:spTree>
    <p:extLst>
      <p:ext uri="{BB962C8B-B14F-4D97-AF65-F5344CB8AC3E}">
        <p14:creationId xmlns:p14="http://schemas.microsoft.com/office/powerpoint/2010/main" val="1272734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81013" y="4286250"/>
            <a:ext cx="2557462" cy="1104900"/>
            <a:chOff x="547807" y="3950799"/>
            <a:chExt cx="2557021" cy="1104147"/>
          </a:xfrm>
        </p:grpSpPr>
        <p:sp>
          <p:nvSpPr>
            <p:cNvPr id="29723" name="矩形 21"/>
            <p:cNvSpPr>
              <a:spLocks noChangeArrowheads="1"/>
            </p:cNvSpPr>
            <p:nvPr/>
          </p:nvSpPr>
          <p:spPr bwMode="auto">
            <a:xfrm>
              <a:off x="1145394" y="4173112"/>
              <a:ext cx="1959434" cy="830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Calibri" panose="020F0502020204030204" pitchFamily="34" charset="0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多线程</a:t>
              </a:r>
              <a:endPara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buFont typeface="Calibri" panose="020F0502020204030204" pitchFamily="34" charset="0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的概念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29724" name="组合 26"/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9728" name="直接连接符 2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29" name="直接连接符 28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725" name="组合 29"/>
            <p:cNvGrpSpPr>
              <a:grpSpLocks/>
            </p:cNvGrpSpPr>
            <p:nvPr/>
          </p:nvGrpSpPr>
          <p:grpSpPr bwMode="auto">
            <a:xfrm>
              <a:off x="547807" y="4531428"/>
              <a:ext cx="474580" cy="523518"/>
              <a:chOff x="1232465" y="3533639"/>
              <a:chExt cx="474580" cy="523518"/>
            </a:xfrm>
          </p:grpSpPr>
          <p:sp>
            <p:nvSpPr>
              <p:cNvPr id="31" name="椭圆 30"/>
              <p:cNvSpPr/>
              <p:nvPr/>
            </p:nvSpPr>
            <p:spPr bwMode="auto">
              <a:xfrm>
                <a:off x="1232465" y="3559022"/>
                <a:ext cx="474580" cy="47434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275320" y="3533639"/>
                <a:ext cx="334905" cy="52351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044700" y="2498725"/>
            <a:ext cx="5224463" cy="3551238"/>
            <a:chOff x="2024127" y="1971739"/>
            <a:chExt cx="5224334" cy="3551110"/>
          </a:xfrm>
        </p:grpSpPr>
        <p:sp>
          <p:nvSpPr>
            <p:cNvPr id="69" name="弧形 68"/>
            <p:cNvSpPr/>
            <p:nvPr/>
          </p:nvSpPr>
          <p:spPr bwMode="auto">
            <a:xfrm rot="5400000">
              <a:off x="3977504" y="3085323"/>
              <a:ext cx="1312816" cy="1314418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弧形 69"/>
            <p:cNvSpPr/>
            <p:nvPr/>
          </p:nvSpPr>
          <p:spPr bwMode="auto">
            <a:xfrm>
              <a:off x="4092589" y="3203595"/>
              <a:ext cx="1082648" cy="1084224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弧形 70"/>
            <p:cNvSpPr/>
            <p:nvPr/>
          </p:nvSpPr>
          <p:spPr bwMode="auto">
            <a:xfrm rot="16200000">
              <a:off x="4172760" y="3347255"/>
              <a:ext cx="898493" cy="823892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9718" name="组合 3"/>
            <p:cNvGrpSpPr>
              <a:grpSpLocks/>
            </p:cNvGrpSpPr>
            <p:nvPr/>
          </p:nvGrpSpPr>
          <p:grpSpPr bwMode="auto">
            <a:xfrm>
              <a:off x="2024127" y="1971739"/>
              <a:ext cx="5224334" cy="3551110"/>
              <a:chOff x="2024127" y="1971739"/>
              <a:chExt cx="5224334" cy="3551110"/>
            </a:xfrm>
          </p:grpSpPr>
          <p:graphicFrame>
            <p:nvGraphicFramePr>
              <p:cNvPr id="29721" name="图表 2"/>
              <p:cNvGraphicFramePr>
                <a:graphicFrameLocks/>
              </p:cNvGraphicFramePr>
              <p:nvPr/>
            </p:nvGraphicFramePr>
            <p:xfrm>
              <a:off x="1973328" y="1920940"/>
              <a:ext cx="5325933" cy="36527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87" r:id="rId5" imgW="5328366" imgH="3651820" progId="Excel.Chart.8">
                      <p:embed/>
                    </p:oleObj>
                  </mc:Choice>
                  <mc:Fallback>
                    <p:oleObj r:id="rId5" imgW="5328366" imgH="3651820" progId="Excel.Char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328" y="1920940"/>
                            <a:ext cx="5325933" cy="36527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" name="TextBox 75"/>
              <p:cNvSpPr txBox="1"/>
              <p:nvPr/>
            </p:nvSpPr>
            <p:spPr>
              <a:xfrm>
                <a:off x="4294196" y="2455910"/>
                <a:ext cx="1041374" cy="3698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 rot="13580827" flipV="1">
              <a:off x="3526665" y="4441004"/>
              <a:ext cx="1041362" cy="3698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8019173" flipH="1" flipV="1">
              <a:off x="4979985" y="4179870"/>
              <a:ext cx="1041362" cy="368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7174" name="组合 1"/>
          <p:cNvGrpSpPr>
            <a:grpSpLocks/>
          </p:cNvGrpSpPr>
          <p:nvPr/>
        </p:nvGrpSpPr>
        <p:grpSpPr bwMode="auto">
          <a:xfrm>
            <a:off x="1597025" y="1112838"/>
            <a:ext cx="3924300" cy="1516062"/>
            <a:chOff x="1597025" y="1112126"/>
            <a:chExt cx="3924345" cy="1516774"/>
          </a:xfrm>
        </p:grpSpPr>
        <p:cxnSp>
          <p:nvCxnSpPr>
            <p:cNvPr id="29710" name="直接连接符 40"/>
            <p:cNvCxnSpPr>
              <a:cxnSpLocks noChangeShapeType="1"/>
            </p:cNvCxnSpPr>
            <p:nvPr/>
          </p:nvCxnSpPr>
          <p:spPr bwMode="auto">
            <a:xfrm>
              <a:off x="2732088" y="2628900"/>
              <a:ext cx="1909762" cy="0"/>
            </a:xfrm>
            <a:prstGeom prst="lin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1" name="直接连接符 7"/>
            <p:cNvCxnSpPr>
              <a:cxnSpLocks noChangeShapeType="1"/>
            </p:cNvCxnSpPr>
            <p:nvPr/>
          </p:nvCxnSpPr>
          <p:spPr bwMode="auto">
            <a:xfrm>
              <a:off x="1909763" y="1603375"/>
              <a:ext cx="822325" cy="1012825"/>
            </a:xfrm>
            <a:prstGeom prst="lin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/>
            <p:cNvSpPr/>
            <p:nvPr/>
          </p:nvSpPr>
          <p:spPr bwMode="auto">
            <a:xfrm>
              <a:off x="1597025" y="1140714"/>
              <a:ext cx="474668" cy="474885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 bwMode="auto">
            <a:xfrm>
              <a:off x="1652589" y="1112126"/>
              <a:ext cx="334966" cy="522532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4" name="矩形 5"/>
            <p:cNvSpPr>
              <a:spLocks noChangeArrowheads="1"/>
            </p:cNvSpPr>
            <p:nvPr/>
          </p:nvSpPr>
          <p:spPr bwMode="auto">
            <a:xfrm>
              <a:off x="3014725" y="1205978"/>
              <a:ext cx="2506645" cy="1200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线程的创建、  </a:t>
              </a:r>
              <a:endPara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线程的调度、</a:t>
              </a:r>
              <a:endPara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线程通信</a:t>
              </a:r>
              <a:endParaRPr lang="zh-CN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6143625" y="4271963"/>
            <a:ext cx="2632075" cy="1865312"/>
            <a:chOff x="6064063" y="4225925"/>
            <a:chExt cx="2632262" cy="1864099"/>
          </a:xfrm>
        </p:grpSpPr>
        <p:grpSp>
          <p:nvGrpSpPr>
            <p:cNvPr id="29703" name="组合 38"/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29708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09" name="直接连接符 4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704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45" name="椭圆 44"/>
              <p:cNvSpPr/>
              <p:nvPr/>
            </p:nvSpPr>
            <p:spPr bwMode="auto">
              <a:xfrm>
                <a:off x="1232465" y="3558603"/>
                <a:ext cx="474449" cy="47376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305702" y="3533252"/>
                <a:ext cx="335935" cy="52288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5" name="矩形 51"/>
            <p:cNvSpPr>
              <a:spLocks noChangeArrowheads="1"/>
            </p:cNvSpPr>
            <p:nvPr/>
          </p:nvSpPr>
          <p:spPr bwMode="auto">
            <a:xfrm>
              <a:off x="6064063" y="4428423"/>
              <a:ext cx="2075697" cy="166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熟悉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线程的生命周期及状态转换</a:t>
              </a:r>
              <a:endParaRPr lang="zh-CN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endParaRPr lang="en-US" altLang="zh-CN" sz="2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9702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</p:spTree>
    <p:custDataLst>
      <p:tags r:id="rId2"/>
    </p:custDataLst>
  </p:cSld>
  <p:clrMapOvr>
    <a:masterClrMapping/>
  </p:clrMapOvr>
  <p:transition spd="slow"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2930" y="1139824"/>
            <a:ext cx="8225790" cy="524573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5.2.1 </a:t>
            </a:r>
            <a:r>
              <a:rPr lang="zh-CN" altLang="en-US" sz="2400" b="1" dirty="0">
                <a:solidFill>
                  <a:srgbClr val="0070C0"/>
                </a:solidFill>
              </a:rPr>
              <a:t>继承</a:t>
            </a:r>
            <a:r>
              <a:rPr lang="en-US" altLang="en-US" sz="2400" b="1" dirty="0">
                <a:solidFill>
                  <a:srgbClr val="0070C0"/>
                </a:solidFill>
              </a:rPr>
              <a:t>Thread</a:t>
            </a:r>
            <a:r>
              <a:rPr lang="zh-CN" altLang="en-US" sz="2400" b="1" dirty="0">
                <a:solidFill>
                  <a:srgbClr val="0070C0"/>
                </a:solidFill>
              </a:rPr>
              <a:t>类创建多线程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如何</a:t>
            </a:r>
            <a:r>
              <a:rPr lang="zh-CN" altLang="en-US" sz="2400" dirty="0"/>
              <a:t>获取线程对象的名称呢</a:t>
            </a:r>
            <a:r>
              <a:rPr lang="en-US" altLang="zh-CN" sz="2400" dirty="0"/>
              <a:t>?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final String </a:t>
            </a:r>
            <a:r>
              <a:rPr lang="en-US" altLang="zh-CN" dirty="0" err="1">
                <a:solidFill>
                  <a:srgbClr val="FF0000"/>
                </a:solidFill>
              </a:rPr>
              <a:t>getName</a:t>
            </a:r>
            <a:r>
              <a:rPr lang="en-US" altLang="zh-CN" dirty="0"/>
              <a:t>():</a:t>
            </a:r>
            <a:r>
              <a:rPr lang="zh-CN" altLang="en-US" dirty="0"/>
              <a:t>获取线程的名称。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如何</a:t>
            </a:r>
            <a:r>
              <a:rPr lang="zh-CN" altLang="en-US" sz="2400" dirty="0"/>
              <a:t>设置线程对象的名称呢</a:t>
            </a:r>
            <a:r>
              <a:rPr lang="en-US" altLang="zh-CN" sz="2400" dirty="0"/>
              <a:t>?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final void </a:t>
            </a:r>
            <a:r>
              <a:rPr lang="en-US" altLang="zh-CN" dirty="0" err="1">
                <a:solidFill>
                  <a:srgbClr val="FF0000"/>
                </a:solidFill>
              </a:rPr>
              <a:t>setName</a:t>
            </a:r>
            <a:r>
              <a:rPr lang="en-US" altLang="zh-CN" dirty="0"/>
              <a:t>(String name):</a:t>
            </a:r>
            <a:r>
              <a:rPr lang="zh-CN" altLang="en-US" dirty="0"/>
              <a:t>设置线程的</a:t>
            </a:r>
            <a:r>
              <a:rPr lang="zh-CN" altLang="en-US" dirty="0" smtClean="0"/>
              <a:t>名称。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针对</a:t>
            </a:r>
            <a:r>
              <a:rPr lang="zh-CN" altLang="en-US" sz="2400" dirty="0"/>
              <a:t>不是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类的子类中如何获取线程对象名称呢</a:t>
            </a:r>
            <a:r>
              <a:rPr lang="en-US" altLang="zh-CN" sz="2400" dirty="0"/>
              <a:t>?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public static </a:t>
            </a:r>
            <a:r>
              <a:rPr lang="en-US" altLang="zh-CN" dirty="0"/>
              <a:t>Thread </a:t>
            </a:r>
            <a:r>
              <a:rPr lang="en-US" altLang="zh-CN" dirty="0" err="1">
                <a:solidFill>
                  <a:srgbClr val="FF0000"/>
                </a:solidFill>
              </a:rPr>
              <a:t>currentThread</a:t>
            </a:r>
            <a:r>
              <a:rPr lang="en-US" altLang="zh-CN" dirty="0"/>
              <a:t>():</a:t>
            </a:r>
            <a:r>
              <a:rPr lang="zh-CN" altLang="en-US" dirty="0"/>
              <a:t>返回当前正在</a:t>
            </a:r>
            <a:r>
              <a:rPr lang="zh-CN" altLang="en-US" dirty="0" smtClean="0"/>
              <a:t>执行</a:t>
            </a:r>
            <a:r>
              <a:rPr lang="zh-CN" altLang="en-US" dirty="0"/>
              <a:t>的线程</a:t>
            </a:r>
            <a:r>
              <a:rPr lang="zh-CN" altLang="en-US" dirty="0" smtClean="0"/>
              <a:t>对象，</a:t>
            </a:r>
            <a:r>
              <a:rPr lang="zh-CN" altLang="en-US" dirty="0"/>
              <a:t>这样就可以获取任意方法所在的线程</a:t>
            </a:r>
            <a:r>
              <a:rPr lang="zh-CN" altLang="en-US" dirty="0" smtClean="0"/>
              <a:t>名称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err="1" smtClean="0"/>
              <a:t>Thread.currentThread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</p:spTree>
    <p:extLst>
      <p:ext uri="{BB962C8B-B14F-4D97-AF65-F5344CB8AC3E}">
        <p14:creationId xmlns:p14="http://schemas.microsoft.com/office/powerpoint/2010/main" val="37222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350838" y="1066800"/>
            <a:ext cx="8401050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5.2.2 </a:t>
            </a:r>
            <a:r>
              <a:rPr lang="zh-CN" altLang="en-US" b="1" dirty="0" smtClean="0">
                <a:solidFill>
                  <a:srgbClr val="0070C0"/>
                </a:solidFill>
              </a:rPr>
              <a:t>实现</a:t>
            </a:r>
            <a:r>
              <a:rPr lang="en-US" altLang="en-US" b="1" dirty="0" smtClean="0">
                <a:solidFill>
                  <a:srgbClr val="0070C0"/>
                </a:solidFill>
                <a:ea typeface="等线" panose="02010600030101010101" pitchFamily="2" charset="-122"/>
              </a:rPr>
              <a:t>Runnable</a:t>
            </a:r>
            <a:r>
              <a:rPr lang="zh-CN" altLang="en-US" b="1" dirty="0" smtClean="0">
                <a:solidFill>
                  <a:srgbClr val="0070C0"/>
                </a:solidFill>
              </a:rPr>
              <a:t>接口创建多线程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/>
              <a:t>通过继承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类实现了多线程，但是这种方式有一定的局限性。因为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中只支持单继承，一个类一旦继承了某个父类就无法再继承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Thread</a:t>
            </a:r>
            <a:r>
              <a:rPr lang="zh-CN" altLang="en-US" dirty="0" smtClean="0"/>
              <a:t>类提供了另外一个构造方法</a:t>
            </a:r>
            <a:r>
              <a:rPr lang="en-US" altLang="zh-CN" dirty="0" smtClean="0"/>
              <a:t>Thread(Runnable target)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是一个接口，它只有一个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当通过</a:t>
            </a:r>
            <a:r>
              <a:rPr lang="en-US" altLang="zh-CN" dirty="0"/>
              <a:t>Thread(Runnable target))</a:t>
            </a:r>
            <a:r>
              <a:rPr lang="zh-CN" altLang="en-US" dirty="0"/>
              <a:t>构造方法创建线程对象时，只需为该方法传递一个实现了</a:t>
            </a:r>
            <a:r>
              <a:rPr lang="en-US" altLang="zh-CN" dirty="0"/>
              <a:t>Runnable</a:t>
            </a:r>
            <a:r>
              <a:rPr lang="zh-CN" altLang="en-US" dirty="0"/>
              <a:t>接口的实例对象，这样创建的线程将调用实现了</a:t>
            </a:r>
            <a:r>
              <a:rPr lang="en-US" altLang="zh-CN" dirty="0"/>
              <a:t>Runnable</a:t>
            </a:r>
            <a:r>
              <a:rPr lang="zh-CN" altLang="en-US" dirty="0"/>
              <a:t>接口中的</a:t>
            </a:r>
            <a:r>
              <a:rPr lang="en-US" altLang="zh-CN" dirty="0"/>
              <a:t>run()</a:t>
            </a:r>
            <a:r>
              <a:rPr lang="zh-CN" altLang="en-US" dirty="0"/>
              <a:t>方法作为运行代码，而不需要调用</a:t>
            </a:r>
            <a:r>
              <a:rPr lang="en-US" altLang="zh-CN" dirty="0"/>
              <a:t>Thread</a:t>
            </a:r>
            <a:r>
              <a:rPr lang="zh-CN" altLang="en-US" dirty="0"/>
              <a:t>类中的</a:t>
            </a:r>
            <a:r>
              <a:rPr lang="en-US" altLang="zh-CN" dirty="0"/>
              <a:t>run()</a:t>
            </a:r>
            <a:r>
              <a:rPr lang="zh-CN" altLang="en-US" dirty="0" smtClean="0"/>
              <a:t>方法。</a:t>
            </a:r>
            <a:endParaRPr lang="en-US" altLang="zh-CN" dirty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62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101816"/>
            <a:ext cx="8229600" cy="2935288"/>
          </a:xfrm>
          <a:ln>
            <a:miter/>
          </a:ln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70C0"/>
                </a:solidFill>
              </a:rPr>
              <a:t>5.2.2 </a:t>
            </a:r>
            <a:r>
              <a:rPr lang="zh-CN" altLang="en-US" b="1" dirty="0">
                <a:solidFill>
                  <a:srgbClr val="0070C0"/>
                </a:solidFill>
              </a:rPr>
              <a:t>实现</a:t>
            </a:r>
            <a:r>
              <a:rPr lang="en-US" altLang="en-US" b="1" dirty="0">
                <a:solidFill>
                  <a:srgbClr val="0070C0"/>
                </a:solidFill>
                <a:ea typeface="等线" panose="02010600030101010101" pitchFamily="2" charset="-122"/>
              </a:rPr>
              <a:t>Runnable</a:t>
            </a:r>
            <a:r>
              <a:rPr lang="zh-CN" altLang="en-US" b="1" dirty="0">
                <a:solidFill>
                  <a:srgbClr val="0070C0"/>
                </a:solidFill>
              </a:rPr>
              <a:t>接口创建多线程</a:t>
            </a:r>
            <a:endParaRPr lang="en-US" altLang="zh-CN" b="1" dirty="0">
              <a:solidFill>
                <a:srgbClr val="0070C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200" dirty="0" smtClean="0">
                <a:solidFill>
                  <a:srgbClr val="00359E"/>
                </a:solidFill>
                <a:sym typeface="+mn-ea"/>
              </a:rPr>
              <a:t>实现</a:t>
            </a:r>
            <a:r>
              <a:rPr lang="en-US" altLang="zh-CN" sz="2000" b="1" kern="1200" dirty="0" err="1">
                <a:solidFill>
                  <a:srgbClr val="FF0000"/>
                </a:solidFill>
                <a:sym typeface="+mn-ea"/>
              </a:rPr>
              <a:t>Runnable</a:t>
            </a:r>
            <a:r>
              <a:rPr lang="zh-CN" altLang="en-US" sz="2000" b="1" kern="1200" dirty="0">
                <a:solidFill>
                  <a:srgbClr val="FF0000"/>
                </a:solidFill>
                <a:sym typeface="+mn-ea"/>
              </a:rPr>
              <a:t>接口</a:t>
            </a:r>
            <a:r>
              <a:rPr lang="zh-CN" altLang="en-US" sz="2000" b="1" kern="1200" dirty="0">
                <a:solidFill>
                  <a:srgbClr val="00359E"/>
                </a:solidFill>
                <a:sym typeface="+mn-ea"/>
              </a:rPr>
              <a:t>来创建并启动多条线程的步骤如下：</a:t>
            </a:r>
            <a:endParaRPr lang="en-US" altLang="zh-CN" sz="2000" b="1" kern="1200" dirty="0">
              <a:solidFill>
                <a:srgbClr val="00359E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2000" kern="1200" dirty="0" smtClean="0">
                <a:sym typeface="+mn-ea"/>
              </a:rPr>
              <a:t>定义</a:t>
            </a:r>
            <a:r>
              <a:rPr lang="en-US" altLang="zh-CN" sz="2000" kern="1200" dirty="0" err="1">
                <a:sym typeface="+mn-ea"/>
              </a:rPr>
              <a:t>Runnable</a:t>
            </a:r>
            <a:r>
              <a:rPr lang="zh-CN" altLang="en-US" sz="2000" kern="1200" dirty="0">
                <a:sym typeface="+mn-ea"/>
              </a:rPr>
              <a:t>接口的实现类，并重写该接口的</a:t>
            </a:r>
            <a:r>
              <a:rPr lang="en-US" altLang="zh-CN" sz="2000" kern="1200" dirty="0">
                <a:sym typeface="+mn-ea"/>
              </a:rPr>
              <a:t>run</a:t>
            </a:r>
            <a:r>
              <a:rPr lang="zh-CN" altLang="en-US" sz="2000" kern="1200" dirty="0">
                <a:sym typeface="+mn-ea"/>
              </a:rPr>
              <a:t>方法，该</a:t>
            </a:r>
            <a:r>
              <a:rPr lang="en-US" altLang="zh-CN" sz="2000" kern="1200" dirty="0">
                <a:sym typeface="+mn-ea"/>
              </a:rPr>
              <a:t>run</a:t>
            </a:r>
            <a:r>
              <a:rPr lang="zh-CN" altLang="en-US" sz="2000" kern="1200" dirty="0">
                <a:sym typeface="+mn-ea"/>
              </a:rPr>
              <a:t>方法的方法体同样是该线程的线程执行体。</a:t>
            </a:r>
            <a:endParaRPr lang="en-US" altLang="zh-CN" sz="2000" kern="12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2000" kern="1200" dirty="0">
                <a:sym typeface="+mn-ea"/>
              </a:rPr>
              <a:t>创建</a:t>
            </a:r>
            <a:r>
              <a:rPr lang="en-US" altLang="zh-CN" sz="2000" kern="1200" dirty="0" err="1">
                <a:sym typeface="+mn-ea"/>
              </a:rPr>
              <a:t>Runnable</a:t>
            </a:r>
            <a:r>
              <a:rPr lang="zh-CN" altLang="en-US" sz="2000" kern="1200" dirty="0">
                <a:sym typeface="+mn-ea"/>
              </a:rPr>
              <a:t>实现类的实例，并以此为实例作为</a:t>
            </a:r>
            <a:r>
              <a:rPr lang="en-US" altLang="zh-CN" sz="2000" kern="1200" dirty="0">
                <a:sym typeface="+mn-ea"/>
              </a:rPr>
              <a:t>Thread</a:t>
            </a:r>
            <a:r>
              <a:rPr lang="zh-CN" altLang="en-US" sz="2000" kern="1200" dirty="0">
                <a:sym typeface="+mn-ea"/>
              </a:rPr>
              <a:t>的参数来创建</a:t>
            </a:r>
            <a:r>
              <a:rPr lang="en-US" altLang="zh-CN" sz="2000" kern="1200" dirty="0">
                <a:sym typeface="+mn-ea"/>
              </a:rPr>
              <a:t>Thread</a:t>
            </a:r>
            <a:r>
              <a:rPr lang="zh-CN" altLang="en-US" sz="2000" kern="1200" dirty="0">
                <a:sym typeface="+mn-ea"/>
              </a:rPr>
              <a:t>对象，该</a:t>
            </a:r>
            <a:r>
              <a:rPr lang="en-US" altLang="zh-CN" sz="2000" kern="1200" dirty="0">
                <a:sym typeface="+mn-ea"/>
              </a:rPr>
              <a:t>Thread</a:t>
            </a:r>
            <a:r>
              <a:rPr lang="zh-CN" altLang="en-US" sz="2000" kern="1200" dirty="0">
                <a:sym typeface="+mn-ea"/>
              </a:rPr>
              <a:t>对象才是真正的线程对象。</a:t>
            </a:r>
            <a:endParaRPr lang="en-US" altLang="zh-CN" noProof="1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9462" name="矩形 5"/>
          <p:cNvSpPr>
            <a:spLocks noChangeArrowheads="1"/>
          </p:cNvSpPr>
          <p:nvPr/>
        </p:nvSpPr>
        <p:spPr bwMode="auto">
          <a:xfrm>
            <a:off x="946650" y="4037104"/>
            <a:ext cx="61928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latin typeface="+mn-ea"/>
                <a:ea typeface="+mn-ea"/>
              </a:rPr>
              <a:t>例如：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en-US" altLang="zh-CN" sz="2000" dirty="0">
                <a:latin typeface="+mn-lt"/>
                <a:ea typeface="+mn-ea"/>
                <a:cs typeface="等线"/>
              </a:rPr>
              <a:t>class </a:t>
            </a:r>
            <a:r>
              <a:rPr lang="en-US" altLang="zh-CN" sz="2000" dirty="0" err="1">
                <a:latin typeface="+mn-lt"/>
                <a:ea typeface="+mn-ea"/>
                <a:cs typeface="等线"/>
              </a:rPr>
              <a:t>SencondThread</a:t>
            </a:r>
            <a:r>
              <a:rPr lang="en-US" altLang="zh-CN" sz="2000" dirty="0">
                <a:latin typeface="+mn-lt"/>
                <a:ea typeface="+mn-ea"/>
                <a:cs typeface="等线"/>
              </a:rPr>
              <a:t> implements Runnable{}</a:t>
            </a:r>
          </a:p>
          <a:p>
            <a:endParaRPr lang="zh-CN" altLang="en-US" sz="2000" dirty="0">
              <a:latin typeface="+mn-lt"/>
              <a:ea typeface="+mn-ea"/>
              <a:cs typeface="等线"/>
            </a:endParaRPr>
          </a:p>
        </p:txBody>
      </p:sp>
      <p:sp>
        <p:nvSpPr>
          <p:cNvPr id="19463" name="矩形 6"/>
          <p:cNvSpPr>
            <a:spLocks noChangeArrowheads="1"/>
          </p:cNvSpPr>
          <p:nvPr/>
        </p:nvSpPr>
        <p:spPr bwMode="auto">
          <a:xfrm>
            <a:off x="946650" y="4784976"/>
            <a:ext cx="6767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latin typeface="+mn-lt"/>
                <a:ea typeface="+mn-ea"/>
                <a:cs typeface="等线"/>
              </a:rPr>
              <a:t>SencondThread</a:t>
            </a:r>
            <a:r>
              <a:rPr lang="en-US" altLang="zh-CN" sz="2000" dirty="0">
                <a:latin typeface="+mn-lt"/>
                <a:ea typeface="+mn-ea"/>
                <a:cs typeface="等线"/>
              </a:rPr>
              <a:t> </a:t>
            </a:r>
            <a:r>
              <a:rPr lang="en-US" altLang="zh-CN" sz="2000" dirty="0" err="1">
                <a:latin typeface="+mn-lt"/>
                <a:ea typeface="+mn-ea"/>
                <a:cs typeface="等线"/>
              </a:rPr>
              <a:t>st</a:t>
            </a:r>
            <a:r>
              <a:rPr lang="en-US" altLang="zh-CN" sz="2000" dirty="0">
                <a:latin typeface="+mn-lt"/>
                <a:ea typeface="+mn-ea"/>
                <a:cs typeface="等线"/>
              </a:rPr>
              <a:t> = new </a:t>
            </a:r>
            <a:r>
              <a:rPr lang="en-US" altLang="zh-CN" sz="2000" dirty="0" err="1">
                <a:latin typeface="+mn-lt"/>
                <a:ea typeface="+mn-ea"/>
                <a:cs typeface="等线"/>
              </a:rPr>
              <a:t>SencondThread</a:t>
            </a:r>
            <a:r>
              <a:rPr lang="en-US" altLang="zh-CN" sz="2000" dirty="0">
                <a:latin typeface="+mn-lt"/>
                <a:ea typeface="+mn-ea"/>
                <a:cs typeface="等线"/>
              </a:rPr>
              <a:t>();</a:t>
            </a:r>
          </a:p>
          <a:p>
            <a:r>
              <a:rPr lang="en-US" altLang="zh-CN" sz="2000" dirty="0">
                <a:latin typeface="+mn-lt"/>
                <a:ea typeface="+mn-ea"/>
                <a:cs typeface="等线"/>
              </a:rPr>
              <a:t>new Thread(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+mn-ea"/>
                <a:cs typeface="等线"/>
              </a:rPr>
              <a:t>st</a:t>
            </a:r>
            <a:r>
              <a:rPr lang="en-US" altLang="zh-CN" sz="2000" dirty="0">
                <a:latin typeface="+mn-lt"/>
                <a:ea typeface="+mn-ea"/>
                <a:cs typeface="等线"/>
              </a:rPr>
              <a:t>);</a:t>
            </a:r>
            <a:endParaRPr lang="zh-CN" altLang="en-US" sz="2000" dirty="0">
              <a:latin typeface="+mn-lt"/>
              <a:ea typeface="+mn-ea"/>
              <a:cs typeface="等线"/>
            </a:endParaRP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457200" y="5612722"/>
            <a:ext cx="799446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创建</a:t>
            </a:r>
            <a:r>
              <a:rPr lang="en-US" altLang="zh-CN" sz="2000" dirty="0">
                <a:latin typeface="+mn-lt"/>
                <a:ea typeface="+mn-ea"/>
                <a:cs typeface="等线"/>
              </a:rPr>
              <a:t>Thread</a:t>
            </a:r>
            <a:r>
              <a:rPr lang="zh-CN" altLang="en-US" sz="2000" dirty="0">
                <a:latin typeface="+mn-lt"/>
                <a:ea typeface="+mn-ea"/>
                <a:cs typeface="等线"/>
              </a:rPr>
              <a:t>对象时也可以为该</a:t>
            </a:r>
            <a:r>
              <a:rPr lang="en-US" altLang="zh-CN" sz="2000" dirty="0">
                <a:latin typeface="+mn-lt"/>
                <a:ea typeface="+mn-ea"/>
                <a:cs typeface="等线"/>
              </a:rPr>
              <a:t>Thread</a:t>
            </a:r>
            <a:r>
              <a:rPr lang="zh-CN" altLang="en-US" sz="2000" dirty="0">
                <a:latin typeface="+mn-lt"/>
                <a:ea typeface="+mn-ea"/>
                <a:cs typeface="等线"/>
              </a:rPr>
              <a:t>对象指定一个名字，例如：</a:t>
            </a:r>
            <a:endParaRPr lang="en-US" altLang="zh-CN" sz="2000" dirty="0">
              <a:latin typeface="+mn-lt"/>
              <a:ea typeface="+mn-ea"/>
              <a:cs typeface="等线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+mn-lt"/>
                <a:ea typeface="+mn-ea"/>
                <a:cs typeface="等线"/>
              </a:rPr>
              <a:t>        new Thread(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+mn-ea"/>
                <a:cs typeface="等线"/>
              </a:rPr>
              <a:t>st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等线"/>
              </a:rPr>
              <a:t>,”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cs typeface="等线"/>
              </a:rPr>
              <a:t>新线程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等线"/>
              </a:rPr>
              <a:t>1”);</a:t>
            </a:r>
            <a:endParaRPr lang="zh-CN" altLang="en-US" sz="2000" dirty="0">
              <a:solidFill>
                <a:srgbClr val="FF0000"/>
              </a:solidFill>
              <a:latin typeface="+mn-lt"/>
              <a:ea typeface="+mn-ea"/>
              <a:cs typeface="等线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</p:spTree>
    <p:extLst>
      <p:ext uri="{BB962C8B-B14F-4D97-AF65-F5344CB8AC3E}">
        <p14:creationId xmlns:p14="http://schemas.microsoft.com/office/powerpoint/2010/main" val="3031071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33388" y="1066800"/>
            <a:ext cx="8401050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5.2.2 </a:t>
            </a:r>
            <a:r>
              <a:rPr lang="zh-CN" altLang="en-US" b="1" dirty="0" smtClean="0">
                <a:solidFill>
                  <a:srgbClr val="0070C0"/>
                </a:solidFill>
              </a:rPr>
              <a:t>实现</a:t>
            </a:r>
            <a:r>
              <a:rPr lang="en-US" altLang="en-US" b="1" dirty="0" smtClean="0">
                <a:solidFill>
                  <a:srgbClr val="0070C0"/>
                </a:solidFill>
                <a:ea typeface="等线" panose="02010600030101010101" pitchFamily="2" charset="-122"/>
              </a:rPr>
              <a:t>Runnable</a:t>
            </a:r>
            <a:r>
              <a:rPr lang="zh-CN" altLang="en-US" b="1" dirty="0" smtClean="0">
                <a:solidFill>
                  <a:srgbClr val="0070C0"/>
                </a:solidFill>
              </a:rPr>
              <a:t>接口创建多线程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接下来，通过一个案例来演示如何通过实现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接口的方式创建多线程，如例</a:t>
            </a:r>
            <a:r>
              <a:rPr lang="en-US" altLang="zh-CN" dirty="0" smtClean="0"/>
              <a:t>5-3</a:t>
            </a:r>
            <a:r>
              <a:rPr lang="zh-CN" altLang="en-US" dirty="0" smtClean="0"/>
              <a:t>所示。</a:t>
            </a:r>
            <a:endParaRPr lang="en-US" altLang="zh-CN" dirty="0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608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6"/>
          <a:stretch>
            <a:fillRect/>
          </a:stretch>
        </p:blipFill>
        <p:spPr bwMode="auto">
          <a:xfrm>
            <a:off x="90011" y="1667359"/>
            <a:ext cx="8963977" cy="48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45" y="3782105"/>
            <a:ext cx="4737360" cy="156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>
            <a:off x="3644537" y="932679"/>
            <a:ext cx="5312268" cy="2459945"/>
          </a:xfrm>
          <a:prstGeom prst="wedgeRoundRectCallout">
            <a:avLst>
              <a:gd name="adj1" fmla="val -4605"/>
              <a:gd name="adj2" fmla="val 64165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+mn-lt"/>
                <a:ea typeface="+mn-ea"/>
                <a:cs typeface="等线"/>
              </a:rPr>
              <a:t>MyThread</a:t>
            </a:r>
            <a:r>
              <a:rPr lang="zh-CN" altLang="en-US" dirty="0">
                <a:latin typeface="+mn-lt"/>
                <a:ea typeface="+mn-ea"/>
                <a:cs typeface="等线"/>
              </a:rPr>
              <a:t>类实现了</a:t>
            </a:r>
            <a:r>
              <a:rPr lang="en-US" altLang="zh-CN" dirty="0">
                <a:latin typeface="+mn-lt"/>
                <a:ea typeface="+mn-ea"/>
                <a:cs typeface="等线"/>
              </a:rPr>
              <a:t>Runnable</a:t>
            </a:r>
            <a:r>
              <a:rPr lang="zh-CN" altLang="en-US" dirty="0">
                <a:latin typeface="+mn-lt"/>
                <a:ea typeface="+mn-ea"/>
                <a:cs typeface="等线"/>
              </a:rPr>
              <a:t>接口，并重写了</a:t>
            </a:r>
            <a:r>
              <a:rPr lang="en-US" altLang="zh-CN" dirty="0">
                <a:latin typeface="+mn-lt"/>
                <a:ea typeface="+mn-ea"/>
                <a:cs typeface="等线"/>
              </a:rPr>
              <a:t>Runnable</a:t>
            </a:r>
            <a:r>
              <a:rPr lang="zh-CN" altLang="en-US" dirty="0">
                <a:latin typeface="+mn-lt"/>
                <a:ea typeface="+mn-ea"/>
                <a:cs typeface="等线"/>
              </a:rPr>
              <a:t>接口中的</a:t>
            </a:r>
            <a:r>
              <a:rPr lang="en-US" altLang="zh-CN" dirty="0">
                <a:latin typeface="+mn-lt"/>
                <a:ea typeface="+mn-ea"/>
                <a:cs typeface="等线"/>
              </a:rPr>
              <a:t>run()</a:t>
            </a:r>
            <a:r>
              <a:rPr lang="zh-CN" altLang="en-US" dirty="0">
                <a:latin typeface="+mn-lt"/>
                <a:ea typeface="+mn-ea"/>
                <a:cs typeface="等线"/>
              </a:rPr>
              <a:t>方法，通过</a:t>
            </a:r>
            <a:r>
              <a:rPr lang="en-US" altLang="zh-CN" dirty="0">
                <a:latin typeface="+mn-lt"/>
                <a:ea typeface="+mn-ea"/>
                <a:cs typeface="等线"/>
              </a:rPr>
              <a:t>Thread</a:t>
            </a:r>
            <a:r>
              <a:rPr lang="zh-CN" altLang="en-US" dirty="0">
                <a:latin typeface="+mn-lt"/>
                <a:ea typeface="+mn-ea"/>
                <a:cs typeface="等线"/>
              </a:rPr>
              <a:t>类的构造方法将</a:t>
            </a:r>
            <a:r>
              <a:rPr lang="en-US" altLang="zh-CN" dirty="0" err="1">
                <a:latin typeface="+mn-lt"/>
                <a:ea typeface="+mn-ea"/>
                <a:cs typeface="等线"/>
              </a:rPr>
              <a:t>MyThread</a:t>
            </a:r>
            <a:r>
              <a:rPr lang="zh-CN" altLang="en-US" dirty="0">
                <a:latin typeface="+mn-lt"/>
                <a:ea typeface="+mn-ea"/>
                <a:cs typeface="等线"/>
              </a:rPr>
              <a:t>类的实例对象作为参数传入。从运行结果可以看出，</a:t>
            </a:r>
            <a:r>
              <a:rPr lang="en-US" altLang="zh-CN" dirty="0">
                <a:latin typeface="+mn-lt"/>
                <a:ea typeface="+mn-ea"/>
                <a:cs typeface="等线"/>
              </a:rPr>
              <a:t>main()</a:t>
            </a:r>
            <a:r>
              <a:rPr lang="zh-CN" altLang="en-US" dirty="0">
                <a:latin typeface="+mn-lt"/>
                <a:ea typeface="+mn-ea"/>
                <a:cs typeface="等线"/>
              </a:rPr>
              <a:t>方法和</a:t>
            </a:r>
            <a:r>
              <a:rPr lang="en-US" altLang="zh-CN" dirty="0">
                <a:latin typeface="+mn-lt"/>
                <a:ea typeface="+mn-ea"/>
                <a:cs typeface="等线"/>
              </a:rPr>
              <a:t>run()</a:t>
            </a:r>
            <a:r>
              <a:rPr lang="zh-CN" altLang="en-US" dirty="0">
                <a:latin typeface="+mn-lt"/>
                <a:ea typeface="+mn-ea"/>
                <a:cs typeface="等线"/>
              </a:rPr>
              <a:t>方法中的打印语句都执行了，说明例程实现了多线程。</a:t>
            </a:r>
            <a:endParaRPr lang="en-US" altLang="zh-CN" dirty="0">
              <a:latin typeface="+mn-lt"/>
              <a:ea typeface="+mn-ea"/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264674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55588" y="1114425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5.2.3 </a:t>
            </a:r>
            <a:r>
              <a:rPr lang="zh-CN" altLang="en-US" b="1" dirty="0" smtClean="0">
                <a:solidFill>
                  <a:srgbClr val="0070C0"/>
                </a:solidFill>
              </a:rPr>
              <a:t>两种实现多线程方式的对比分析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假设售票厅有四个窗口可发售某日某次列车的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张车票，这时，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张车票可以看做共享资源，四个售票窗口需要创建四个线程。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接下来，通过继承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类的方式来实现多线程的创建，具体代码如例</a:t>
            </a:r>
            <a:r>
              <a:rPr lang="en-US" altLang="zh-CN" dirty="0" smtClean="0"/>
              <a:t>5-4</a:t>
            </a:r>
            <a:r>
              <a:rPr lang="zh-CN" altLang="en-US" dirty="0" smtClean="0"/>
              <a:t>所示。</a:t>
            </a:r>
            <a:endParaRPr lang="en-US" altLang="zh-CN" dirty="0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110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"/>
          <a:stretch>
            <a:fillRect/>
          </a:stretch>
        </p:blipFill>
        <p:spPr bwMode="auto">
          <a:xfrm>
            <a:off x="242525" y="1059153"/>
            <a:ext cx="8695372" cy="55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4" y="2715087"/>
            <a:ext cx="4139883" cy="248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>
            <a:off x="3581400" y="2527300"/>
            <a:ext cx="5438775" cy="2800350"/>
          </a:xfrm>
          <a:prstGeom prst="wedgeRoundRectCallout">
            <a:avLst>
              <a:gd name="adj1" fmla="val -54890"/>
              <a:gd name="adj2" fmla="val -27274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  <a:cs typeface="等线"/>
              </a:rPr>
              <a:t>可以看出，每张票都被打印了四次。出现这样现象的原因是四个线程没有共享</a:t>
            </a:r>
            <a:r>
              <a:rPr lang="en-US" altLang="zh-CN" dirty="0">
                <a:latin typeface="+mn-lt"/>
                <a:ea typeface="+mn-ea"/>
                <a:cs typeface="等线"/>
              </a:rPr>
              <a:t>100</a:t>
            </a:r>
            <a:r>
              <a:rPr lang="zh-CN" altLang="en-US" dirty="0">
                <a:latin typeface="+mn-lt"/>
                <a:ea typeface="+mn-ea"/>
                <a:cs typeface="等线"/>
              </a:rPr>
              <a:t>张票，而是各自出售了</a:t>
            </a:r>
            <a:r>
              <a:rPr lang="en-US" altLang="zh-CN" dirty="0">
                <a:latin typeface="+mn-lt"/>
                <a:ea typeface="+mn-ea"/>
                <a:cs typeface="等线"/>
              </a:rPr>
              <a:t>100</a:t>
            </a:r>
            <a:r>
              <a:rPr lang="zh-CN" altLang="en-US" dirty="0">
                <a:latin typeface="+mn-lt"/>
                <a:ea typeface="+mn-ea"/>
                <a:cs typeface="等线"/>
              </a:rPr>
              <a:t>张票。在程序中创建了四个</a:t>
            </a:r>
            <a:r>
              <a:rPr lang="en-US" altLang="zh-CN" dirty="0" err="1">
                <a:latin typeface="+mn-lt"/>
                <a:ea typeface="+mn-ea"/>
                <a:cs typeface="等线"/>
              </a:rPr>
              <a:t>TicketWindow</a:t>
            </a:r>
            <a:r>
              <a:rPr lang="zh-CN" altLang="en-US" dirty="0">
                <a:latin typeface="+mn-lt"/>
                <a:ea typeface="+mn-ea"/>
                <a:cs typeface="等线"/>
              </a:rPr>
              <a:t>对象，就等于创建了四个售票程序，每个程序中都有</a:t>
            </a:r>
            <a:r>
              <a:rPr lang="en-US" altLang="zh-CN" dirty="0">
                <a:latin typeface="+mn-lt"/>
                <a:ea typeface="+mn-ea"/>
                <a:cs typeface="等线"/>
              </a:rPr>
              <a:t>100</a:t>
            </a:r>
            <a:r>
              <a:rPr lang="zh-CN" altLang="en-US" dirty="0">
                <a:latin typeface="+mn-lt"/>
                <a:ea typeface="+mn-ea"/>
                <a:cs typeface="等线"/>
              </a:rPr>
              <a:t>张票，每个线程在独立地处理各自的资源。</a:t>
            </a:r>
            <a:endParaRPr lang="en-US" altLang="zh-CN" dirty="0">
              <a:latin typeface="+mn-lt"/>
              <a:ea typeface="+mn-ea"/>
              <a:cs typeface="等线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55588" y="1114425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5.2.3 </a:t>
            </a:r>
            <a:r>
              <a:rPr lang="zh-CN" altLang="en-US" b="1" dirty="0" smtClean="0">
                <a:solidFill>
                  <a:srgbClr val="0070C0"/>
                </a:solidFill>
              </a:rPr>
              <a:t>两种实现多线程方式的对比分析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为了保证资源共享，在程序中只能创建一个售票对象，然后开启多个线程去运行这同一个售票对象的售票方法，简单来说就是四个线程运行同一个售票程序，这时就需要用到多线程的第二种实现方式。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将例程</a:t>
            </a:r>
            <a:r>
              <a:rPr lang="en-US" altLang="zh-CN" dirty="0"/>
              <a:t>5-4</a:t>
            </a:r>
            <a:r>
              <a:rPr lang="zh-CN" altLang="en-US" dirty="0"/>
              <a:t>进行修改，</a:t>
            </a:r>
            <a:r>
              <a:rPr lang="zh-CN" altLang="en-US" dirty="0" smtClean="0"/>
              <a:t>通过实现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接口实现多线程的创建，具体代码如例</a:t>
            </a:r>
            <a:r>
              <a:rPr lang="en-US" altLang="zh-CN" dirty="0" smtClean="0"/>
              <a:t>5-5</a:t>
            </a:r>
            <a:r>
              <a:rPr lang="zh-CN" altLang="en-US" dirty="0" smtClean="0"/>
              <a:t>所示。</a:t>
            </a:r>
            <a:endParaRPr lang="en-US" altLang="zh-CN" dirty="0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110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"/>
          <a:stretch>
            <a:fillRect/>
          </a:stretch>
        </p:blipFill>
        <p:spPr bwMode="auto">
          <a:xfrm>
            <a:off x="255588" y="580753"/>
            <a:ext cx="8680677" cy="615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75" y="2615405"/>
            <a:ext cx="38004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>
            <a:off x="1188720" y="4851603"/>
            <a:ext cx="7140893" cy="1485697"/>
          </a:xfrm>
          <a:prstGeom prst="wedgeRoundRectCallout">
            <a:avLst>
              <a:gd name="adj1" fmla="val 11062"/>
              <a:gd name="adj2" fmla="val -68874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只创建了一个</a:t>
            </a:r>
            <a:r>
              <a:rPr lang="en-US" altLang="en-US" dirty="0" err="1">
                <a:latin typeface="+mn-ea"/>
                <a:ea typeface="+mn-ea"/>
              </a:rPr>
              <a:t>TicketWindow</a:t>
            </a:r>
            <a:r>
              <a:rPr lang="zh-CN" altLang="en-US" dirty="0">
                <a:latin typeface="+mn-ea"/>
                <a:ea typeface="+mn-ea"/>
              </a:rPr>
              <a:t>对象，然后创建了四个线程，在每个线程上都去调用这个</a:t>
            </a:r>
            <a:r>
              <a:rPr lang="en-US" altLang="en-US" dirty="0" err="1">
                <a:latin typeface="+mn-ea"/>
                <a:ea typeface="+mn-ea"/>
              </a:rPr>
              <a:t>TicketWindow</a:t>
            </a:r>
            <a:r>
              <a:rPr lang="zh-CN" altLang="en-US" dirty="0">
                <a:latin typeface="+mn-ea"/>
                <a:ea typeface="+mn-ea"/>
              </a:rPr>
              <a:t>对象中的</a:t>
            </a:r>
            <a:r>
              <a:rPr lang="en-US" altLang="en-US" dirty="0">
                <a:latin typeface="+mn-ea"/>
                <a:ea typeface="+mn-ea"/>
              </a:rPr>
              <a:t>run()</a:t>
            </a:r>
            <a:r>
              <a:rPr lang="zh-CN" altLang="en-US" dirty="0">
                <a:latin typeface="+mn-ea"/>
                <a:ea typeface="+mn-ea"/>
              </a:rPr>
              <a:t>方法，这样就可以确保四个线程访问的是同一个</a:t>
            </a:r>
            <a:r>
              <a:rPr lang="en-US" altLang="en-US" dirty="0">
                <a:latin typeface="+mn-ea"/>
                <a:ea typeface="+mn-ea"/>
              </a:rPr>
              <a:t>tickets</a:t>
            </a:r>
            <a:r>
              <a:rPr lang="zh-CN" altLang="en-US" dirty="0">
                <a:latin typeface="+mn-ea"/>
                <a:ea typeface="+mn-ea"/>
              </a:rPr>
              <a:t>变量，共享</a:t>
            </a:r>
            <a:r>
              <a:rPr lang="en-US" altLang="en-US" dirty="0">
                <a:latin typeface="+mn-ea"/>
                <a:ea typeface="+mn-ea"/>
              </a:rPr>
              <a:t>100</a:t>
            </a:r>
            <a:r>
              <a:rPr lang="zh-CN" altLang="en-US" dirty="0">
                <a:latin typeface="+mn-ea"/>
                <a:ea typeface="+mn-ea"/>
              </a:rPr>
              <a:t>张车票。</a:t>
            </a:r>
            <a:endParaRPr lang="zh-CN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5170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263" y="1055688"/>
            <a:ext cx="840581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+mn-ea"/>
              </a:rPr>
              <a:t>5.2.3 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+mn-ea"/>
              </a:rPr>
              <a:t>两种实现多线程方式的对比分析</a:t>
            </a:r>
            <a:endParaRPr lang="en-US" altLang="zh-CN" sz="24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451" y="1603375"/>
            <a:ext cx="831387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+mn-lt"/>
                <a:ea typeface="+mn-ea"/>
              </a:rPr>
              <a:t>实现</a:t>
            </a:r>
            <a:r>
              <a:rPr lang="en-US" altLang="zh-CN" sz="2000" dirty="0">
                <a:latin typeface="+mn-lt"/>
                <a:ea typeface="+mn-ea"/>
              </a:rPr>
              <a:t>Runnable</a:t>
            </a:r>
            <a:r>
              <a:rPr lang="zh-CN" altLang="en-US" sz="2000" dirty="0">
                <a:latin typeface="+mn-lt"/>
                <a:ea typeface="+mn-ea"/>
              </a:rPr>
              <a:t>接口相对于继承</a:t>
            </a:r>
            <a:r>
              <a:rPr lang="en-US" altLang="zh-CN" sz="2000" dirty="0">
                <a:latin typeface="+mn-lt"/>
                <a:ea typeface="+mn-ea"/>
              </a:rPr>
              <a:t>Thread</a:t>
            </a:r>
            <a:r>
              <a:rPr lang="zh-CN" altLang="en-US" sz="2000" dirty="0">
                <a:latin typeface="+mn-lt"/>
                <a:ea typeface="+mn-ea"/>
              </a:rPr>
              <a:t>类来说，有如下显著好处：</a:t>
            </a:r>
            <a:endParaRPr lang="en-US" altLang="zh-CN" sz="2000" dirty="0">
              <a:latin typeface="+mn-lt"/>
              <a:ea typeface="+mn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000" dirty="0">
                <a:latin typeface="+mn-lt"/>
                <a:ea typeface="+mn-ea"/>
              </a:rPr>
              <a:t>（</a:t>
            </a:r>
            <a:r>
              <a:rPr lang="en-US" altLang="zh-CN" sz="2000" dirty="0">
                <a:latin typeface="+mn-lt"/>
                <a:ea typeface="+mn-ea"/>
              </a:rPr>
              <a:t>1</a:t>
            </a:r>
            <a:r>
              <a:rPr lang="zh-CN" altLang="en-US" sz="2000" dirty="0">
                <a:latin typeface="+mn-lt"/>
                <a:ea typeface="+mn-ea"/>
              </a:rPr>
              <a:t>）适合多个相同程序代码的线程去处理同一个资源的情况，把线程同程序代码、数据有效地分离，很好的体现出面向对象的编程</a:t>
            </a:r>
            <a:r>
              <a:rPr lang="zh-CN" altLang="en-US" sz="2000" dirty="0" smtClean="0">
                <a:latin typeface="+mn-lt"/>
                <a:ea typeface="+mn-ea"/>
              </a:rPr>
              <a:t>思想。</a:t>
            </a:r>
            <a:endParaRPr lang="en-US" altLang="zh-CN" sz="2000" dirty="0">
              <a:latin typeface="+mn-lt"/>
              <a:ea typeface="+mn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000" dirty="0">
                <a:latin typeface="+mn-lt"/>
                <a:ea typeface="+mn-ea"/>
              </a:rPr>
              <a:t>（</a:t>
            </a:r>
            <a:r>
              <a:rPr lang="en-US" altLang="zh-CN" sz="2000" dirty="0">
                <a:latin typeface="+mn-lt"/>
                <a:ea typeface="+mn-ea"/>
              </a:rPr>
              <a:t>2</a:t>
            </a:r>
            <a:r>
              <a:rPr lang="zh-CN" altLang="en-US" sz="2000" dirty="0">
                <a:latin typeface="+mn-lt"/>
                <a:ea typeface="+mn-ea"/>
              </a:rPr>
              <a:t>）可以避免由于</a:t>
            </a:r>
            <a:r>
              <a:rPr lang="en-US" altLang="zh-CN" sz="2000" dirty="0">
                <a:latin typeface="+mn-lt"/>
                <a:ea typeface="+mn-ea"/>
              </a:rPr>
              <a:t>Java</a:t>
            </a:r>
            <a:r>
              <a:rPr lang="zh-CN" altLang="en-US" sz="2000" dirty="0">
                <a:latin typeface="+mn-lt"/>
                <a:ea typeface="+mn-ea"/>
              </a:rPr>
              <a:t>单继承带来的局限性。</a:t>
            </a:r>
            <a:endParaRPr lang="en-US" altLang="zh-CN" sz="2000" dirty="0">
              <a:latin typeface="+mn-lt"/>
              <a:ea typeface="+mn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000" dirty="0">
                <a:latin typeface="+mn-lt"/>
                <a:ea typeface="+mn-ea"/>
              </a:rPr>
              <a:t>（</a:t>
            </a:r>
            <a:r>
              <a:rPr lang="en-US" altLang="zh-CN" sz="2000" dirty="0">
                <a:latin typeface="+mn-lt"/>
                <a:ea typeface="+mn-ea"/>
              </a:rPr>
              <a:t>3</a:t>
            </a:r>
            <a:r>
              <a:rPr lang="zh-CN" altLang="en-US" sz="2000" dirty="0">
                <a:latin typeface="+mn-lt"/>
                <a:ea typeface="+mn-ea"/>
              </a:rPr>
              <a:t>）大多数的应用程序都会采用实现</a:t>
            </a:r>
            <a:r>
              <a:rPr lang="en-US" altLang="zh-CN" sz="2000" dirty="0">
                <a:latin typeface="+mn-lt"/>
                <a:ea typeface="+mn-ea"/>
              </a:rPr>
              <a:t>Runnable</a:t>
            </a:r>
            <a:r>
              <a:rPr lang="zh-CN" altLang="en-US" sz="2000" dirty="0">
                <a:latin typeface="+mn-lt"/>
                <a:ea typeface="+mn-ea"/>
              </a:rPr>
              <a:t>的方式实现多线程的</a:t>
            </a:r>
            <a:r>
              <a:rPr lang="zh-CN" altLang="en-US" sz="2000" dirty="0" smtClean="0">
                <a:latin typeface="+mn-lt"/>
                <a:ea typeface="+mn-ea"/>
              </a:rPr>
              <a:t>创建</a:t>
            </a:r>
            <a:r>
              <a:rPr lang="zh-CN" altLang="en-US" sz="2000" dirty="0">
                <a:latin typeface="+mn-lt"/>
                <a:ea typeface="+mn-ea"/>
              </a:rPr>
              <a:t>。</a:t>
            </a:r>
            <a:endParaRPr lang="en-US" altLang="zh-CN" sz="2000" dirty="0">
              <a:latin typeface="+mn-lt"/>
              <a:ea typeface="+mn-ea"/>
            </a:endParaRPr>
          </a:p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4813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444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使用两种方式创建两个线程，分别打印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次两个线程的名称，并打印</a:t>
            </a:r>
            <a:r>
              <a:rPr lang="en-US" altLang="zh-CN" dirty="0" smtClean="0"/>
              <a:t>50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线程。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8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184150" y="1031875"/>
            <a:ext cx="8674100" cy="5499100"/>
          </a:xfrm>
        </p:spPr>
        <p:txBody>
          <a:bodyPr/>
          <a:lstStyle/>
          <a:p>
            <a:pPr lvl="1" eaLnBrk="1" hangingPunct="1"/>
            <a:r>
              <a:rPr lang="zh-CN" altLang="en-US" sz="2400" b="1" dirty="0" smtClean="0">
                <a:solidFill>
                  <a:srgbClr val="0070C0"/>
                </a:solidFill>
              </a:rPr>
              <a:t>线程的生命周期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/>
              <a:t>线程整个生命周期可以分为五个阶段</a:t>
            </a:r>
            <a:endParaRPr lang="en-US" altLang="zh-CN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dirty="0" smtClean="0"/>
              <a:t>新建状态</a:t>
            </a:r>
            <a:r>
              <a:rPr lang="en-US" altLang="zh-CN" dirty="0" smtClean="0"/>
              <a:t>(New)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dirty="0" smtClean="0"/>
              <a:t>就绪状态</a:t>
            </a:r>
            <a:r>
              <a:rPr lang="en-US" altLang="zh-CN" dirty="0" smtClean="0"/>
              <a:t>(Runnable)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dirty="0" smtClean="0"/>
              <a:t>运行状态</a:t>
            </a:r>
            <a:r>
              <a:rPr lang="en-US" altLang="zh-CN" dirty="0" smtClean="0"/>
              <a:t>(Running)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dirty="0" smtClean="0"/>
              <a:t>阻塞状态</a:t>
            </a:r>
            <a:r>
              <a:rPr lang="en-US" altLang="zh-CN" dirty="0" smtClean="0"/>
              <a:t>(Blocked)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zh-CN" altLang="en-US" dirty="0" smtClean="0"/>
              <a:t>死亡状态</a:t>
            </a:r>
            <a:r>
              <a:rPr lang="en-US" altLang="zh-CN" dirty="0" smtClean="0"/>
              <a:t>(Terminated)</a:t>
            </a: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276600" y="1982787"/>
            <a:ext cx="5616575" cy="1958159"/>
          </a:xfrm>
          <a:prstGeom prst="wedgeRoundRectCallout">
            <a:avLst>
              <a:gd name="adj1" fmla="val -55763"/>
              <a:gd name="adj2" fmla="val -25578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ea typeface="+mn-ea"/>
                <a:cs typeface="等线"/>
              </a:rPr>
              <a:t>创建一个线程对象后，该线程对象就处于新建状态，此时它不能运行，和其他</a:t>
            </a:r>
            <a:r>
              <a:rPr lang="en-US" altLang="zh-CN" dirty="0">
                <a:latin typeface="+mn-lt"/>
                <a:ea typeface="+mn-ea"/>
                <a:cs typeface="等线"/>
              </a:rPr>
              <a:t>Java</a:t>
            </a:r>
            <a:r>
              <a:rPr lang="zh-CN" altLang="en-US" dirty="0">
                <a:latin typeface="+mn-lt"/>
                <a:ea typeface="+mn-ea"/>
                <a:cs typeface="等线"/>
              </a:rPr>
              <a:t>对象一样，仅仅由</a:t>
            </a:r>
            <a:r>
              <a:rPr lang="en-US" altLang="zh-CN" dirty="0">
                <a:latin typeface="+mn-lt"/>
                <a:ea typeface="+mn-ea"/>
                <a:cs typeface="等线"/>
              </a:rPr>
              <a:t>Java</a:t>
            </a:r>
            <a:r>
              <a:rPr lang="zh-CN" altLang="en-US" dirty="0">
                <a:latin typeface="+mn-lt"/>
                <a:ea typeface="+mn-ea"/>
                <a:cs typeface="等线"/>
              </a:rPr>
              <a:t>虚拟机为其分配内存，没有表现出任何线程的动态特征。</a:t>
            </a:r>
            <a:endParaRPr lang="zh-CN" altLang="zh-CN" dirty="0">
              <a:latin typeface="+mn-lt"/>
              <a:ea typeface="+mn-ea"/>
              <a:cs typeface="等线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3276600" y="2540206"/>
            <a:ext cx="5438775" cy="1986733"/>
          </a:xfrm>
          <a:prstGeom prst="wedgeRoundRectCallout">
            <a:avLst>
              <a:gd name="adj1" fmla="val -54890"/>
              <a:gd name="adj2" fmla="val -27274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ea typeface="+mn-ea"/>
                <a:cs typeface="等线"/>
              </a:rPr>
              <a:t>当线程对象调用了</a:t>
            </a:r>
            <a:r>
              <a:rPr lang="en-US" altLang="zh-CN" dirty="0">
                <a:latin typeface="+mn-lt"/>
                <a:ea typeface="+mn-ea"/>
                <a:cs typeface="等线"/>
              </a:rPr>
              <a:t>start()</a:t>
            </a:r>
            <a:r>
              <a:rPr lang="zh-CN" altLang="en-US" dirty="0">
                <a:latin typeface="+mn-lt"/>
                <a:ea typeface="+mn-ea"/>
                <a:cs typeface="等线"/>
              </a:rPr>
              <a:t>方法后，该线程就进入就绪状态，处于就绪状态的线程位于可运行池中，此时它只是具备了运行的条件，能否获得</a:t>
            </a:r>
            <a:r>
              <a:rPr lang="en-US" altLang="zh-CN" dirty="0">
                <a:latin typeface="+mn-lt"/>
                <a:ea typeface="+mn-ea"/>
                <a:cs typeface="等线"/>
              </a:rPr>
              <a:t>CPU</a:t>
            </a:r>
            <a:r>
              <a:rPr lang="zh-CN" altLang="en-US" dirty="0">
                <a:latin typeface="+mn-lt"/>
                <a:ea typeface="+mn-ea"/>
                <a:cs typeface="等线"/>
              </a:rPr>
              <a:t>的使用权开始，还需要</a:t>
            </a:r>
            <a:r>
              <a:rPr lang="zh-CN" altLang="en-US" dirty="0">
                <a:latin typeface="+mn-ea"/>
                <a:ea typeface="+mn-ea"/>
              </a:rPr>
              <a:t>等待系统的</a:t>
            </a:r>
            <a:r>
              <a:rPr lang="zh-CN" altLang="en-US" dirty="0" smtClean="0">
                <a:latin typeface="+mn-ea"/>
                <a:ea typeface="+mn-ea"/>
              </a:rPr>
              <a:t>调度。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3454400" y="2802708"/>
            <a:ext cx="5438775" cy="3235325"/>
          </a:xfrm>
          <a:prstGeom prst="wedgeRoundRectCallout">
            <a:avLst>
              <a:gd name="adj1" fmla="val -55763"/>
              <a:gd name="adj2" fmla="val -25578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ea typeface="+mn-ea"/>
                <a:cs typeface="等线"/>
              </a:rPr>
              <a:t>如果处于就绪状态的线程获得了</a:t>
            </a:r>
            <a:r>
              <a:rPr lang="en-US" altLang="zh-CN" dirty="0">
                <a:latin typeface="+mn-lt"/>
                <a:ea typeface="+mn-ea"/>
                <a:cs typeface="等线"/>
              </a:rPr>
              <a:t>CPU</a:t>
            </a:r>
            <a:r>
              <a:rPr lang="zh-CN" altLang="en-US" dirty="0">
                <a:latin typeface="+mn-lt"/>
                <a:ea typeface="+mn-ea"/>
                <a:cs typeface="等线"/>
              </a:rPr>
              <a:t>的使用权，开始执行</a:t>
            </a:r>
            <a:r>
              <a:rPr lang="en-US" altLang="zh-CN" dirty="0">
                <a:latin typeface="+mn-lt"/>
                <a:ea typeface="+mn-ea"/>
                <a:cs typeface="等线"/>
              </a:rPr>
              <a:t>run()</a:t>
            </a:r>
            <a:r>
              <a:rPr lang="zh-CN" altLang="en-US" dirty="0">
                <a:latin typeface="+mn-lt"/>
                <a:ea typeface="+mn-ea"/>
                <a:cs typeface="等线"/>
              </a:rPr>
              <a:t>方法中的线程执行体，则该线程处于运行状态。当一个线程启动后，它不可能一直处于运行状态，当使用完系统分配的时间后，系统就会剥夺该线程占用的</a:t>
            </a:r>
            <a:r>
              <a:rPr lang="en-US" altLang="zh-CN" dirty="0">
                <a:latin typeface="+mn-lt"/>
                <a:ea typeface="+mn-ea"/>
                <a:cs typeface="等线"/>
              </a:rPr>
              <a:t>CPU</a:t>
            </a:r>
            <a:r>
              <a:rPr lang="zh-CN" altLang="en-US" dirty="0">
                <a:latin typeface="+mn-lt"/>
                <a:ea typeface="+mn-ea"/>
                <a:cs typeface="等线"/>
              </a:rPr>
              <a:t>资源，让其他线程获得执行的机会，需要注意的是，只有处于就绪状态的线程才可能转换到运行状态。</a:t>
            </a:r>
            <a:endParaRPr lang="zh-CN" altLang="zh-CN" dirty="0">
              <a:latin typeface="+mn-lt"/>
              <a:ea typeface="+mn-ea"/>
              <a:cs typeface="等线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3417887" y="3371827"/>
            <a:ext cx="5440363" cy="3235325"/>
          </a:xfrm>
          <a:prstGeom prst="wedgeRoundRectCallout">
            <a:avLst>
              <a:gd name="adj1" fmla="val -55763"/>
              <a:gd name="adj2" fmla="val -25578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ea typeface="+mn-ea"/>
                <a:cs typeface="等线"/>
              </a:rPr>
              <a:t>一个正在执行的线程在某些特殊情况下，如执行耗时的输入</a:t>
            </a:r>
            <a:r>
              <a:rPr lang="en-US" altLang="zh-CN" dirty="0">
                <a:latin typeface="+mn-lt"/>
                <a:ea typeface="+mn-ea"/>
                <a:cs typeface="等线"/>
              </a:rPr>
              <a:t>/</a:t>
            </a:r>
            <a:r>
              <a:rPr lang="zh-CN" altLang="en-US" dirty="0">
                <a:latin typeface="+mn-lt"/>
                <a:ea typeface="+mn-ea"/>
                <a:cs typeface="等线"/>
              </a:rPr>
              <a:t>输出操作时，会放弃</a:t>
            </a:r>
            <a:r>
              <a:rPr lang="en-US" altLang="zh-CN" dirty="0">
                <a:latin typeface="+mn-lt"/>
                <a:ea typeface="+mn-ea"/>
                <a:cs typeface="等线"/>
              </a:rPr>
              <a:t>CPU</a:t>
            </a:r>
            <a:r>
              <a:rPr lang="zh-CN" altLang="en-US" dirty="0">
                <a:latin typeface="+mn-lt"/>
                <a:ea typeface="+mn-ea"/>
                <a:cs typeface="等线"/>
              </a:rPr>
              <a:t>的使用权，进入阻塞状态，线程进入阻塞状态后，就不能进入排队队列，只有当引起阻塞的原因被消除时，线程才可以转入就绪状态。需要注意的是，线程从阻塞状态只能进入就绪状态，不能直接进入运行状态。</a:t>
            </a:r>
            <a:endParaRPr lang="zh-CN" altLang="zh-CN" dirty="0">
              <a:latin typeface="+mn-lt"/>
              <a:ea typeface="+mn-ea"/>
              <a:cs typeface="等线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3419475" y="4431141"/>
            <a:ext cx="5438775" cy="1925660"/>
          </a:xfrm>
          <a:prstGeom prst="wedgeRoundRectCallout">
            <a:avLst>
              <a:gd name="adj1" fmla="val -53601"/>
              <a:gd name="adj2" fmla="val -4055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ea typeface="+mn-ea"/>
                <a:cs typeface="等线"/>
              </a:rPr>
              <a:t>线程的</a:t>
            </a:r>
            <a:r>
              <a:rPr lang="en-US" altLang="zh-CN" dirty="0">
                <a:latin typeface="+mn-lt"/>
                <a:ea typeface="+mn-ea"/>
                <a:cs typeface="等线"/>
              </a:rPr>
              <a:t>run()</a:t>
            </a:r>
            <a:r>
              <a:rPr lang="zh-CN" altLang="en-US" dirty="0">
                <a:latin typeface="+mn-lt"/>
                <a:ea typeface="+mn-ea"/>
                <a:cs typeface="等线"/>
              </a:rPr>
              <a:t>方法正常执行完毕或者线程抛出一个未捕获的异常、错误，线程就会进入死亡状态。一旦进入死亡状态，线程将不再拥有运行的资格，也不能再转换到其他状态。</a:t>
            </a:r>
            <a:endParaRPr lang="zh-CN" altLang="zh-CN" dirty="0">
              <a:latin typeface="+mn-lt"/>
              <a:ea typeface="+mn-ea"/>
              <a:cs typeface="等线"/>
            </a:endParaRPr>
          </a:p>
        </p:txBody>
      </p:sp>
      <p:sp>
        <p:nvSpPr>
          <p:cNvPr id="51211" name="标题 1"/>
          <p:cNvSpPr>
            <a:spLocks noChangeArrowheads="1"/>
          </p:cNvSpPr>
          <p:nvPr/>
        </p:nvSpPr>
        <p:spPr bwMode="auto">
          <a:xfrm>
            <a:off x="1643063" y="388938"/>
            <a:ext cx="64246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线程的生命周期及状态转换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266700" y="1001261"/>
            <a:ext cx="8328660" cy="5059363"/>
          </a:xfrm>
          <a:extLst/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cs typeface="+mn-cs"/>
              </a:rPr>
              <a:t>线程的状态转换</a:t>
            </a:r>
            <a:endParaRPr lang="en-US" altLang="zh-CN" sz="2400" b="1" dirty="0" smtClean="0">
              <a:solidFill>
                <a:srgbClr val="0070C0"/>
              </a:solidFill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zh-CN" dirty="0" smtClean="0">
                <a:cs typeface="+mn-cs"/>
              </a:rPr>
              <a:t>在</a:t>
            </a:r>
            <a:r>
              <a:rPr lang="zh-CN" altLang="zh-CN" dirty="0">
                <a:cs typeface="+mn-cs"/>
              </a:rPr>
              <a:t>程序中</a:t>
            </a:r>
            <a:r>
              <a:rPr lang="zh-CN" altLang="zh-CN" dirty="0" smtClean="0">
                <a:cs typeface="+mn-cs"/>
              </a:rPr>
              <a:t>，</a:t>
            </a:r>
            <a:r>
              <a:rPr lang="zh-CN" altLang="en-US" dirty="0" smtClean="0">
                <a:cs typeface="+mn-cs"/>
              </a:rPr>
              <a:t>线程不同的状态是可以转换的。</a:t>
            </a: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在线程的转换关系中，箭头表示可转换的方向</a:t>
            </a:r>
            <a:r>
              <a:rPr lang="zh-CN" altLang="en-US" dirty="0">
                <a:cs typeface="+mn-cs"/>
              </a:rPr>
              <a:t>。</a:t>
            </a:r>
            <a:r>
              <a:rPr lang="zh-CN" altLang="en-US" dirty="0" smtClean="0">
                <a:cs typeface="+mn-cs"/>
              </a:rPr>
              <a:t>其中，单箭头表示状态只能单向的转换，比如线程只能从新建状态转换到就绪状态，反之则不能，双箭头表示两种状态可以互相转换，比如就绪状态和运行状态可以互相转换。</a:t>
            </a:r>
            <a:endParaRPr lang="en-US" altLang="zh-CN" dirty="0" smtClean="0">
              <a:cs typeface="+mn-cs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223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496541"/>
              </p:ext>
            </p:extLst>
          </p:nvPr>
        </p:nvGraphicFramePr>
        <p:xfrm>
          <a:off x="312677" y="2194560"/>
          <a:ext cx="8518646" cy="192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9" r:id="rId3" imgW="7227000" imgH="1629720" progId="Visio.Drawing.11">
                  <p:embed/>
                </p:oleObj>
              </mc:Choice>
              <mc:Fallback>
                <p:oleObj r:id="rId3" imgW="7227000" imgH="162972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77" y="2194560"/>
                        <a:ext cx="8518646" cy="1921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标题 1"/>
          <p:cNvSpPr>
            <a:spLocks noChangeArrowheads="1"/>
          </p:cNvSpPr>
          <p:nvPr/>
        </p:nvSpPr>
        <p:spPr bwMode="auto">
          <a:xfrm>
            <a:off x="1643063" y="388938"/>
            <a:ext cx="64246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线程的生命周期及状态转换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1"/>
          <p:cNvGrpSpPr>
            <a:grpSpLocks/>
          </p:cNvGrpSpPr>
          <p:nvPr/>
        </p:nvGrpSpPr>
        <p:grpSpPr bwMode="auto">
          <a:xfrm>
            <a:off x="1711325" y="1020763"/>
            <a:ext cx="4041775" cy="682625"/>
            <a:chOff x="1710657" y="1174135"/>
            <a:chExt cx="4042443" cy="682125"/>
          </a:xfrm>
        </p:grpSpPr>
        <p:grpSp>
          <p:nvGrpSpPr>
            <p:cNvPr id="3076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077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6" y="1273616"/>
                  <a:ext cx="1296104" cy="1730182"/>
                </a:xfrm>
                <a:prstGeom prst="roundRect">
                  <a:avLst/>
                </a:prstGeom>
                <a:solidFill>
                  <a:srgbClr val="0070C0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6" y="1347634"/>
                  <a:ext cx="1189063" cy="158214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3" y="2064641"/>
                <a:ext cx="1293777" cy="934484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580237"/>
              <a:ext cx="294371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0771" name="矩形 35"/>
            <p:cNvSpPr>
              <a:spLocks noChangeArrowheads="1"/>
            </p:cNvSpPr>
            <p:nvPr/>
          </p:nvSpPr>
          <p:spPr bwMode="auto">
            <a:xfrm>
              <a:off x="2836056" y="1174135"/>
              <a:ext cx="141600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线程概述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23" name="组合 195"/>
          <p:cNvGrpSpPr>
            <a:grpSpLocks/>
          </p:cNvGrpSpPr>
          <p:nvPr/>
        </p:nvGrpSpPr>
        <p:grpSpPr bwMode="auto">
          <a:xfrm>
            <a:off x="2809875" y="1876425"/>
            <a:ext cx="4019550" cy="738188"/>
            <a:chOff x="1710657" y="1117344"/>
            <a:chExt cx="4019861" cy="738916"/>
          </a:xfrm>
        </p:grpSpPr>
        <p:grpSp>
          <p:nvGrpSpPr>
            <p:cNvPr id="30762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0765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273"/>
                  <a:ext cx="1295990" cy="1728525"/>
                </a:xfrm>
                <a:prstGeom prst="roundRect">
                  <a:avLst/>
                </a:prstGeom>
                <a:solidFill>
                  <a:srgbClr val="0070C0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0" y="1349418"/>
                  <a:ext cx="1188959" cy="1580233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7" y="2063026"/>
                <a:ext cx="1293663" cy="93609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787065" y="1546392"/>
              <a:ext cx="294345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0764" name="矩形 35"/>
            <p:cNvSpPr>
              <a:spLocks noChangeArrowheads="1"/>
            </p:cNvSpPr>
            <p:nvPr/>
          </p:nvSpPr>
          <p:spPr bwMode="auto">
            <a:xfrm>
              <a:off x="2813474" y="1117344"/>
              <a:ext cx="1723834" cy="46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/>
                <a:t>线程的创建</a:t>
              </a:r>
              <a:endParaRPr lang="en-US" altLang="zh-CN" sz="2400" b="1"/>
            </a:p>
          </p:txBody>
        </p:sp>
      </p:grpSp>
      <p:grpSp>
        <p:nvGrpSpPr>
          <p:cNvPr id="30724" name="组合 221"/>
          <p:cNvGrpSpPr>
            <a:grpSpLocks/>
          </p:cNvGrpSpPr>
          <p:nvPr/>
        </p:nvGrpSpPr>
        <p:grpSpPr bwMode="auto">
          <a:xfrm>
            <a:off x="1711325" y="2865438"/>
            <a:ext cx="5022850" cy="728662"/>
            <a:chOff x="1710657" y="1129063"/>
            <a:chExt cx="5023264" cy="727197"/>
          </a:xfrm>
        </p:grpSpPr>
        <p:grpSp>
          <p:nvGrpSpPr>
            <p:cNvPr id="30755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0758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830"/>
                  <a:ext cx="1295997" cy="1727968"/>
                </a:xfrm>
                <a:prstGeom prst="roundRect">
                  <a:avLst/>
                </a:prstGeom>
                <a:solidFill>
                  <a:srgbClr val="0070C0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0" y="1349753"/>
                  <a:ext cx="1188965" cy="1580120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846"/>
                <a:ext cx="1293670" cy="93328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298" y="1547320"/>
              <a:ext cx="294346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0757" name="矩形 35"/>
            <p:cNvSpPr>
              <a:spLocks noChangeArrowheads="1"/>
            </p:cNvSpPr>
            <p:nvPr/>
          </p:nvSpPr>
          <p:spPr bwMode="auto">
            <a:xfrm>
              <a:off x="2836056" y="1129063"/>
              <a:ext cx="3897865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/>
                <a:t>线程的生命周期及状态转换</a:t>
              </a:r>
            </a:p>
          </p:txBody>
        </p:sp>
      </p:grpSp>
      <p:grpSp>
        <p:nvGrpSpPr>
          <p:cNvPr id="30725" name="组合 234"/>
          <p:cNvGrpSpPr>
            <a:grpSpLocks/>
          </p:cNvGrpSpPr>
          <p:nvPr/>
        </p:nvGrpSpPr>
        <p:grpSpPr bwMode="auto">
          <a:xfrm>
            <a:off x="2844800" y="3767138"/>
            <a:ext cx="4043363" cy="738187"/>
            <a:chOff x="1710657" y="1117344"/>
            <a:chExt cx="4042443" cy="738916"/>
          </a:xfrm>
        </p:grpSpPr>
        <p:grpSp>
          <p:nvGrpSpPr>
            <p:cNvPr id="30748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0751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41" name="圆角矩形 240"/>
                <p:cNvSpPr/>
                <p:nvPr/>
              </p:nvSpPr>
              <p:spPr>
                <a:xfrm>
                  <a:off x="1907704" y="1275271"/>
                  <a:ext cx="1295595" cy="1728525"/>
                </a:xfrm>
                <a:prstGeom prst="roundRect">
                  <a:avLst/>
                </a:prstGeom>
                <a:solidFill>
                  <a:srgbClr val="0070C0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2" name="圆角矩形 241"/>
                <p:cNvSpPr/>
                <p:nvPr/>
              </p:nvSpPr>
              <p:spPr>
                <a:xfrm>
                  <a:off x="1961204" y="1349417"/>
                  <a:ext cx="1188597" cy="1580233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0" name="圆角矩形 5"/>
              <p:cNvSpPr/>
              <p:nvPr/>
            </p:nvSpPr>
            <p:spPr>
              <a:xfrm>
                <a:off x="1931239" y="2062879"/>
                <a:ext cx="1253728" cy="936092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37" name="直接连接符 236"/>
            <p:cNvCxnSpPr/>
            <p:nvPr/>
          </p:nvCxnSpPr>
          <p:spPr bwMode="auto">
            <a:xfrm>
              <a:off x="2810545" y="1535268"/>
              <a:ext cx="294255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0750" name="矩形 35"/>
            <p:cNvSpPr>
              <a:spLocks noChangeArrowheads="1"/>
            </p:cNvSpPr>
            <p:nvPr/>
          </p:nvSpPr>
          <p:spPr bwMode="auto">
            <a:xfrm>
              <a:off x="2836056" y="1117344"/>
              <a:ext cx="1731170" cy="46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/>
                <a:t>线程的调度</a:t>
              </a:r>
            </a:p>
          </p:txBody>
        </p:sp>
      </p:grpSp>
      <p:grpSp>
        <p:nvGrpSpPr>
          <p:cNvPr id="30726" name="组合 242"/>
          <p:cNvGrpSpPr>
            <a:grpSpLocks/>
          </p:cNvGrpSpPr>
          <p:nvPr/>
        </p:nvGrpSpPr>
        <p:grpSpPr bwMode="auto">
          <a:xfrm>
            <a:off x="1704975" y="4733925"/>
            <a:ext cx="4043363" cy="704850"/>
            <a:chOff x="1710657" y="1151238"/>
            <a:chExt cx="4042443" cy="705022"/>
          </a:xfrm>
        </p:grpSpPr>
        <p:grpSp>
          <p:nvGrpSpPr>
            <p:cNvPr id="30741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0744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49" name="圆角矩形 248"/>
                <p:cNvSpPr/>
                <p:nvPr/>
              </p:nvSpPr>
              <p:spPr>
                <a:xfrm>
                  <a:off x="1907703" y="1276555"/>
                  <a:ext cx="1295595" cy="1727241"/>
                </a:xfrm>
                <a:prstGeom prst="roundRect">
                  <a:avLst/>
                </a:prstGeom>
                <a:solidFill>
                  <a:srgbClr val="0070C0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50" name="圆角矩形 249"/>
                <p:cNvSpPr/>
                <p:nvPr/>
              </p:nvSpPr>
              <p:spPr>
                <a:xfrm>
                  <a:off x="1961202" y="1350646"/>
                  <a:ext cx="1188597" cy="157905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8" name="圆角矩形 5"/>
              <p:cNvSpPr/>
              <p:nvPr/>
            </p:nvSpPr>
            <p:spPr>
              <a:xfrm>
                <a:off x="1931237" y="2063578"/>
                <a:ext cx="1253728" cy="93539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45" name="直接连接符 244"/>
            <p:cNvCxnSpPr/>
            <p:nvPr/>
          </p:nvCxnSpPr>
          <p:spPr bwMode="auto">
            <a:xfrm>
              <a:off x="2810545" y="1568853"/>
              <a:ext cx="294255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0743" name="矩形 35"/>
            <p:cNvSpPr>
              <a:spLocks noChangeArrowheads="1"/>
            </p:cNvSpPr>
            <p:nvPr/>
          </p:nvSpPr>
          <p:spPr bwMode="auto">
            <a:xfrm>
              <a:off x="2836056" y="1151238"/>
              <a:ext cx="1723157" cy="46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/>
                <a:t>多线程同步</a:t>
              </a:r>
              <a:endParaRPr lang="en-US" altLang="zh-CN" sz="2400" b="1"/>
            </a:p>
          </p:txBody>
        </p:sp>
      </p:grpSp>
      <p:grpSp>
        <p:nvGrpSpPr>
          <p:cNvPr id="30727" name="组合 234"/>
          <p:cNvGrpSpPr>
            <a:grpSpLocks/>
          </p:cNvGrpSpPr>
          <p:nvPr/>
        </p:nvGrpSpPr>
        <p:grpSpPr bwMode="auto">
          <a:xfrm>
            <a:off x="2846388" y="5611813"/>
            <a:ext cx="4048125" cy="760412"/>
            <a:chOff x="1706985" y="1094748"/>
            <a:chExt cx="4046115" cy="761519"/>
          </a:xfrm>
        </p:grpSpPr>
        <p:grpSp>
          <p:nvGrpSpPr>
            <p:cNvPr id="30734" name="组合 29"/>
            <p:cNvGrpSpPr>
              <a:grpSpLocks/>
            </p:cNvGrpSpPr>
            <p:nvPr/>
          </p:nvGrpSpPr>
          <p:grpSpPr bwMode="auto">
            <a:xfrm rot="-12767">
              <a:off x="1706985" y="1263659"/>
              <a:ext cx="887709" cy="592608"/>
              <a:chOff x="1931238" y="1275604"/>
              <a:chExt cx="1300977" cy="1728192"/>
            </a:xfrm>
          </p:grpSpPr>
          <p:grpSp>
            <p:nvGrpSpPr>
              <p:cNvPr id="30737" name="组合 31"/>
              <p:cNvGrpSpPr>
                <a:grpSpLocks/>
              </p:cNvGrpSpPr>
              <p:nvPr/>
            </p:nvGrpSpPr>
            <p:grpSpPr bwMode="auto">
              <a:xfrm>
                <a:off x="1936620" y="1275604"/>
                <a:ext cx="1295595" cy="1728192"/>
                <a:chOff x="1907704" y="1275604"/>
                <a:chExt cx="1295595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830383" y="1195093"/>
                  <a:ext cx="1295246" cy="1729334"/>
                </a:xfrm>
                <a:prstGeom prst="roundRect">
                  <a:avLst/>
                </a:prstGeom>
                <a:solidFill>
                  <a:srgbClr val="0070C0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883867" y="1269273"/>
                  <a:ext cx="1188277" cy="1580973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30509" y="2062462"/>
                <a:ext cx="1255714" cy="93652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11336" y="1535125"/>
              <a:ext cx="294176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0736" name="矩形 35"/>
            <p:cNvSpPr>
              <a:spLocks noChangeArrowheads="1"/>
            </p:cNvSpPr>
            <p:nvPr/>
          </p:nvSpPr>
          <p:spPr bwMode="auto">
            <a:xfrm>
              <a:off x="2836056" y="1094748"/>
              <a:ext cx="1723157" cy="46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/>
                <a:t>多线程通信</a:t>
              </a:r>
              <a:endParaRPr lang="en-US" altLang="zh-CN" sz="2400" b="1"/>
            </a:p>
          </p:txBody>
        </p:sp>
      </p:grpSp>
      <p:sp>
        <p:nvSpPr>
          <p:cNvPr id="30728" name="TextBox 12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809875" y="1435100"/>
            <a:ext cx="302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点击查看本小节知识架构</a:t>
            </a:r>
          </a:p>
        </p:txBody>
      </p:sp>
      <p:sp>
        <p:nvSpPr>
          <p:cNvPr id="30729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86200" y="2314575"/>
            <a:ext cx="302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点击查看本小节知识架构</a:t>
            </a:r>
          </a:p>
        </p:txBody>
      </p:sp>
      <p:sp>
        <p:nvSpPr>
          <p:cNvPr id="30730" name="TextBox 12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44938" y="4194175"/>
            <a:ext cx="302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点击查看本小节知识架构</a:t>
            </a:r>
          </a:p>
        </p:txBody>
      </p:sp>
      <p:sp>
        <p:nvSpPr>
          <p:cNvPr id="30731" name="TextBox 12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805113" y="5164138"/>
            <a:ext cx="302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点击查看本小节知识架构</a:t>
            </a:r>
          </a:p>
        </p:txBody>
      </p:sp>
      <p:sp>
        <p:nvSpPr>
          <p:cNvPr id="30732" name="TextBox 12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951288" y="6064250"/>
            <a:ext cx="302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点击查看本小节知识架构</a:t>
            </a:r>
          </a:p>
        </p:txBody>
      </p:sp>
      <p:sp>
        <p:nvSpPr>
          <p:cNvPr id="30733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045027"/>
            <a:ext cx="8370888" cy="55909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出现阻塞状态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(Blocked)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的原因，以及如何从阻塞状态转换为就绪状态：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dirty="0"/>
              <a:t>当线程试图获取某个对象的同步锁时，如果该锁被其它线程所持有，则当前线程会进入阻塞状态，如果想从阻塞状态进入就绪状态必须得获取到其它线程所持有的锁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dirty="0"/>
              <a:t>当线程调用了一个阻塞式的</a:t>
            </a:r>
            <a:r>
              <a:rPr lang="en-US" altLang="zh-CN" sz="2000" dirty="0"/>
              <a:t>IO</a:t>
            </a:r>
            <a:r>
              <a:rPr lang="zh-CN" altLang="en-US" sz="2000" dirty="0"/>
              <a:t>方法时，该线程就会进入阻塞状态，如果想进入就绪状态就必须要等到这个阻塞的</a:t>
            </a:r>
            <a:r>
              <a:rPr lang="en-US" altLang="zh-CN" sz="2000" dirty="0"/>
              <a:t>IO</a:t>
            </a:r>
            <a:r>
              <a:rPr lang="zh-CN" altLang="en-US" sz="2000" dirty="0"/>
              <a:t>方法返回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dirty="0"/>
              <a:t>当线程调用了某个对象的</a:t>
            </a:r>
            <a:r>
              <a:rPr lang="en-US" altLang="zh-CN" sz="2000" dirty="0"/>
              <a:t>wait()</a:t>
            </a:r>
            <a:r>
              <a:rPr lang="zh-CN" altLang="en-US" sz="2000" dirty="0"/>
              <a:t>方法时，也会使线程进入阻塞状态，如果想进入就绪状态就需要使用</a:t>
            </a:r>
            <a:r>
              <a:rPr lang="en-US" altLang="zh-CN" sz="2000" dirty="0"/>
              <a:t>notify()</a:t>
            </a:r>
            <a:r>
              <a:rPr lang="zh-CN" altLang="en-US" sz="2000" dirty="0"/>
              <a:t>方法唤醒该线程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线程调用了</a:t>
            </a:r>
            <a:r>
              <a:rPr lang="en-US" altLang="zh-CN" sz="2000" dirty="0"/>
              <a:t>Thread</a:t>
            </a:r>
            <a:r>
              <a:rPr lang="zh-CN" altLang="en-US" sz="2000" dirty="0"/>
              <a:t>的</a:t>
            </a:r>
            <a:r>
              <a:rPr lang="en-US" altLang="zh-CN" sz="2000" dirty="0"/>
              <a:t>sleep(long </a:t>
            </a:r>
            <a:r>
              <a:rPr lang="en-US" altLang="zh-CN" sz="2000" dirty="0" err="1"/>
              <a:t>millis</a:t>
            </a:r>
            <a:r>
              <a:rPr lang="en-US" altLang="zh-CN" sz="2000" dirty="0"/>
              <a:t>)</a:t>
            </a:r>
            <a:r>
              <a:rPr lang="zh-CN" altLang="en-US" sz="2000" dirty="0"/>
              <a:t>方法时，也会使线程进入阻塞状态，在这种情况下，只需等到线程睡眠的时间到了以后，线程就会自动进入就绪状态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在一个线程中调用了另一个线程的</a:t>
            </a:r>
            <a:r>
              <a:rPr lang="en-US" altLang="zh-CN" sz="2000" dirty="0"/>
              <a:t>join()</a:t>
            </a:r>
            <a:r>
              <a:rPr lang="zh-CN" altLang="en-US" sz="2000" dirty="0"/>
              <a:t>方法时，会使当前线程进入阻塞状态，在这种情况下，需要等到新加入的线程运行结束后才会结束阻塞状态，进入就绪状态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43063" y="388938"/>
            <a:ext cx="64246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线程的生命周期及状态转换</a:t>
            </a:r>
          </a:p>
        </p:txBody>
      </p:sp>
    </p:spTree>
    <p:extLst>
      <p:ext uri="{BB962C8B-B14F-4D97-AF65-F5344CB8AC3E}">
        <p14:creationId xmlns:p14="http://schemas.microsoft.com/office/powerpoint/2010/main" val="3485219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181"/>
          <p:cNvSpPr>
            <a:spLocks noChangeArrowheads="1"/>
          </p:cNvSpPr>
          <p:nvPr/>
        </p:nvSpPr>
        <p:spPr bwMode="auto">
          <a:xfrm>
            <a:off x="2579688" y="5151438"/>
            <a:ext cx="6142037" cy="561975"/>
          </a:xfrm>
          <a:prstGeom prst="roundRect">
            <a:avLst>
              <a:gd name="adj" fmla="val 50000"/>
            </a:avLst>
          </a:prstGeom>
          <a:solidFill>
            <a:srgbClr val="D5EBFF"/>
          </a:soli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3011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AutoShape 208"/>
          <p:cNvSpPr>
            <a:spLocks noChangeArrowheads="1"/>
          </p:cNvSpPr>
          <p:nvPr/>
        </p:nvSpPr>
        <p:spPr bwMode="auto">
          <a:xfrm>
            <a:off x="2670175" y="15303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33800" name="组合 311"/>
          <p:cNvGrpSpPr>
            <a:grpSpLocks/>
          </p:cNvGrpSpPr>
          <p:nvPr/>
        </p:nvGrpSpPr>
        <p:grpSpPr bwMode="auto">
          <a:xfrm>
            <a:off x="1106488" y="2987675"/>
            <a:ext cx="7629525" cy="668338"/>
            <a:chOff x="1029300" y="5045322"/>
            <a:chExt cx="7628925" cy="669008"/>
          </a:xfrm>
        </p:grpSpPr>
        <p:grpSp>
          <p:nvGrpSpPr>
            <p:cNvPr id="33848" name="组合 345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47" name="AutoShape 218"/>
              <p:cNvSpPr>
                <a:spLocks noChangeArrowheads="1"/>
              </p:cNvSpPr>
              <p:nvPr/>
            </p:nvSpPr>
            <p:spPr bwMode="auto">
              <a:xfrm>
                <a:off x="2721442" y="5393590"/>
                <a:ext cx="5806618" cy="3207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3854" name="组合 351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49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6136792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0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4196"/>
                  <a:ext cx="5689152" cy="4904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3" name="Line 188"/>
            <p:cNvSpPr>
              <a:spLocks noChangeShapeType="1"/>
            </p:cNvSpPr>
            <p:nvPr/>
          </p:nvSpPr>
          <p:spPr bwMode="auto">
            <a:xfrm flipH="1">
              <a:off x="1500750" y="5329770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3850" name="组合 347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5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41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6" name="Oval 151"/>
              <p:cNvSpPr>
                <a:spLocks noChangeArrowheads="1"/>
              </p:cNvSpPr>
              <p:nvPr/>
            </p:nvSpPr>
            <p:spPr bwMode="auto">
              <a:xfrm>
                <a:off x="1414740" y="4803243"/>
                <a:ext cx="241600" cy="24186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3801" name="TextBox 312"/>
          <p:cNvSpPr txBox="1">
            <a:spLocks noChangeArrowheads="1"/>
          </p:cNvSpPr>
          <p:nvPr/>
        </p:nvSpPr>
        <p:spPr bwMode="auto">
          <a:xfrm>
            <a:off x="3870325" y="1700213"/>
            <a:ext cx="377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</a:rPr>
              <a:t>5.4  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zh-CN" altLang="en-US" sz="2800" b="1">
                <a:solidFill>
                  <a:srgbClr val="009E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grpSp>
        <p:nvGrpSpPr>
          <p:cNvPr id="33802" name="组合 313"/>
          <p:cNvGrpSpPr>
            <a:grpSpLocks/>
          </p:cNvGrpSpPr>
          <p:nvPr/>
        </p:nvGrpSpPr>
        <p:grpSpPr bwMode="auto">
          <a:xfrm>
            <a:off x="1328738" y="3713163"/>
            <a:ext cx="7407275" cy="668337"/>
            <a:chOff x="1252258" y="5045323"/>
            <a:chExt cx="7405967" cy="669007"/>
          </a:xfrm>
        </p:grpSpPr>
        <p:grpSp>
          <p:nvGrpSpPr>
            <p:cNvPr id="33841" name="组合 338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0436" y="5393591"/>
                <a:ext cx="5807637" cy="3207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3845" name="组合 342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2" y="4868193"/>
                  <a:ext cx="6140953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B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3" y="4984196"/>
                  <a:ext cx="5690183" cy="4904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6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7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2" cy="1700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3803" name="组合 314"/>
          <p:cNvGrpSpPr>
            <a:grpSpLocks/>
          </p:cNvGrpSpPr>
          <p:nvPr/>
        </p:nvGrpSpPr>
        <p:grpSpPr bwMode="auto">
          <a:xfrm>
            <a:off x="1328738" y="4438650"/>
            <a:ext cx="7407275" cy="668338"/>
            <a:chOff x="1252258" y="5045323"/>
            <a:chExt cx="7405967" cy="669007"/>
          </a:xfrm>
        </p:grpSpPr>
        <p:grpSp>
          <p:nvGrpSpPr>
            <p:cNvPr id="33834" name="组合 331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31" name="AutoShape 218"/>
              <p:cNvSpPr>
                <a:spLocks noChangeArrowheads="1"/>
              </p:cNvSpPr>
              <p:nvPr/>
            </p:nvSpPr>
            <p:spPr bwMode="auto">
              <a:xfrm>
                <a:off x="2720436" y="5393590"/>
                <a:ext cx="5807637" cy="3207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3838" name="组合 335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33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2" y="4868193"/>
                  <a:ext cx="6140953" cy="7204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34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3" y="4984197"/>
                  <a:ext cx="5690183" cy="4904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9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0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2" cy="170033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3804" name="组合 315"/>
          <p:cNvGrpSpPr>
            <a:grpSpLocks/>
          </p:cNvGrpSpPr>
          <p:nvPr/>
        </p:nvGrpSpPr>
        <p:grpSpPr bwMode="auto">
          <a:xfrm>
            <a:off x="1112838" y="3678238"/>
            <a:ext cx="635000" cy="638175"/>
            <a:chOff x="1190461" y="2772022"/>
            <a:chExt cx="635025" cy="637257"/>
          </a:xfrm>
        </p:grpSpPr>
        <p:sp>
          <p:nvSpPr>
            <p:cNvPr id="26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27" name="Oval 151"/>
            <p:cNvSpPr>
              <a:spLocks noChangeArrowheads="1"/>
            </p:cNvSpPr>
            <p:nvPr/>
          </p:nvSpPr>
          <p:spPr bwMode="auto">
            <a:xfrm>
              <a:off x="1412720" y="2791045"/>
              <a:ext cx="169869" cy="16961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3805" name="组合 316"/>
          <p:cNvGrpSpPr>
            <a:grpSpLocks/>
          </p:cNvGrpSpPr>
          <p:nvPr/>
        </p:nvGrpSpPr>
        <p:grpSpPr bwMode="auto">
          <a:xfrm>
            <a:off x="1112838" y="4402138"/>
            <a:ext cx="635000" cy="636587"/>
            <a:chOff x="1190461" y="2772022"/>
            <a:chExt cx="635025" cy="637257"/>
          </a:xfrm>
        </p:grpSpPr>
        <p:sp>
          <p:nvSpPr>
            <p:cNvPr id="24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25" name="Oval 151"/>
            <p:cNvSpPr>
              <a:spLocks noChangeArrowheads="1"/>
            </p:cNvSpPr>
            <p:nvPr/>
          </p:nvSpPr>
          <p:spPr bwMode="auto">
            <a:xfrm>
              <a:off x="1412720" y="2791092"/>
              <a:ext cx="169869" cy="170041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33806" name="TextBox 317"/>
          <p:cNvSpPr txBox="1">
            <a:spLocks noChangeArrowheads="1"/>
          </p:cNvSpPr>
          <p:nvPr/>
        </p:nvSpPr>
        <p:spPr bwMode="auto">
          <a:xfrm>
            <a:off x="1055688" y="3105150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5.4.1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7" name="TextBox 318"/>
          <p:cNvSpPr txBox="1">
            <a:spLocks noChangeArrowheads="1"/>
          </p:cNvSpPr>
          <p:nvPr/>
        </p:nvSpPr>
        <p:spPr bwMode="auto">
          <a:xfrm>
            <a:off x="1055688" y="382746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5.4.2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8" name="TextBox 319"/>
          <p:cNvSpPr txBox="1">
            <a:spLocks noChangeArrowheads="1"/>
          </p:cNvSpPr>
          <p:nvPr/>
        </p:nvSpPr>
        <p:spPr bwMode="auto">
          <a:xfrm>
            <a:off x="1055688" y="4551363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5.4.3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9" name="TextBox 320"/>
          <p:cNvSpPr txBox="1">
            <a:spLocks noChangeArrowheads="1"/>
          </p:cNvSpPr>
          <p:nvPr/>
        </p:nvSpPr>
        <p:spPr bwMode="auto">
          <a:xfrm>
            <a:off x="3213100" y="3089275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线程的优先级</a:t>
            </a:r>
          </a:p>
        </p:txBody>
      </p:sp>
      <p:sp>
        <p:nvSpPr>
          <p:cNvPr id="33810" name="TextBox 321"/>
          <p:cNvSpPr txBox="1">
            <a:spLocks noChangeArrowheads="1"/>
          </p:cNvSpPr>
          <p:nvPr/>
        </p:nvSpPr>
        <p:spPr bwMode="auto">
          <a:xfrm>
            <a:off x="3213100" y="3814763"/>
            <a:ext cx="353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线程休眠</a:t>
            </a:r>
          </a:p>
        </p:txBody>
      </p:sp>
      <p:sp>
        <p:nvSpPr>
          <p:cNvPr id="33811" name="TextBox 322"/>
          <p:cNvSpPr txBox="1">
            <a:spLocks noChangeArrowheads="1"/>
          </p:cNvSpPr>
          <p:nvPr/>
        </p:nvSpPr>
        <p:spPr bwMode="auto">
          <a:xfrm>
            <a:off x="3213100" y="4541838"/>
            <a:ext cx="3662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线程让步</a:t>
            </a:r>
          </a:p>
        </p:txBody>
      </p:sp>
      <p:pic>
        <p:nvPicPr>
          <p:cNvPr id="3381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8859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13" name="图片 32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9065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hlinkClick r:id="rId2" action="ppaction://hlinksldjump"/>
          </p:cNvPr>
          <p:cNvSpPr/>
          <p:nvPr/>
        </p:nvSpPr>
        <p:spPr bwMode="auto">
          <a:xfrm>
            <a:off x="971550" y="19542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sp>
        <p:nvSpPr>
          <p:cNvPr id="77" name="AutoShape 202"/>
          <p:cNvSpPr>
            <a:spLocks noChangeArrowheads="1"/>
          </p:cNvSpPr>
          <p:nvPr/>
        </p:nvSpPr>
        <p:spPr bwMode="auto">
          <a:xfrm>
            <a:off x="2867025" y="5297488"/>
            <a:ext cx="5691188" cy="382587"/>
          </a:xfrm>
          <a:prstGeom prst="roundRect">
            <a:avLst>
              <a:gd name="adj" fmla="val 50000"/>
            </a:avLst>
          </a:prstGeom>
          <a:solidFill>
            <a:srgbClr val="FFFFFF">
              <a:alpha val="45882"/>
            </a:srgbClr>
          </a:soli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33816" name="组合 313"/>
          <p:cNvGrpSpPr>
            <a:grpSpLocks/>
          </p:cNvGrpSpPr>
          <p:nvPr/>
        </p:nvGrpSpPr>
        <p:grpSpPr bwMode="auto">
          <a:xfrm>
            <a:off x="1320800" y="5145088"/>
            <a:ext cx="7407275" cy="668337"/>
            <a:chOff x="1252258" y="5045323"/>
            <a:chExt cx="7405967" cy="669007"/>
          </a:xfrm>
        </p:grpSpPr>
        <p:grpSp>
          <p:nvGrpSpPr>
            <p:cNvPr id="33823" name="组合 338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82" name="AutoShape 218"/>
              <p:cNvSpPr>
                <a:spLocks noChangeArrowheads="1"/>
              </p:cNvSpPr>
              <p:nvPr/>
            </p:nvSpPr>
            <p:spPr bwMode="auto">
              <a:xfrm>
                <a:off x="2720437" y="5393591"/>
                <a:ext cx="5807636" cy="3207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3827" name="组合 342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84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3" y="4868193"/>
                  <a:ext cx="6140952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B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85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4" y="4984196"/>
                  <a:ext cx="5690182" cy="4904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80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1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3" cy="1700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3817" name="组合 315"/>
          <p:cNvGrpSpPr>
            <a:grpSpLocks/>
          </p:cNvGrpSpPr>
          <p:nvPr/>
        </p:nvGrpSpPr>
        <p:grpSpPr bwMode="auto">
          <a:xfrm>
            <a:off x="1104900" y="5110163"/>
            <a:ext cx="635000" cy="638175"/>
            <a:chOff x="1190461" y="2772022"/>
            <a:chExt cx="635025" cy="637257"/>
          </a:xfrm>
        </p:grpSpPr>
        <p:sp>
          <p:nvSpPr>
            <p:cNvPr id="87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88" name="Oval 151"/>
            <p:cNvSpPr>
              <a:spLocks noChangeArrowheads="1"/>
            </p:cNvSpPr>
            <p:nvPr/>
          </p:nvSpPr>
          <p:spPr bwMode="auto">
            <a:xfrm>
              <a:off x="1412720" y="2791045"/>
              <a:ext cx="169870" cy="16961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33818" name="TextBox 318"/>
          <p:cNvSpPr txBox="1">
            <a:spLocks noChangeArrowheads="1"/>
          </p:cNvSpPr>
          <p:nvPr/>
        </p:nvSpPr>
        <p:spPr bwMode="auto">
          <a:xfrm>
            <a:off x="1047750" y="525938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5.4.4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19" name="TextBox 321"/>
          <p:cNvSpPr txBox="1">
            <a:spLocks noChangeArrowheads="1"/>
          </p:cNvSpPr>
          <p:nvPr/>
        </p:nvSpPr>
        <p:spPr bwMode="auto">
          <a:xfrm>
            <a:off x="3205163" y="5246688"/>
            <a:ext cx="353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线程插队</a:t>
            </a:r>
          </a:p>
        </p:txBody>
      </p:sp>
      <p:sp>
        <p:nvSpPr>
          <p:cNvPr id="33820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知识架构</a:t>
            </a:r>
          </a:p>
        </p:txBody>
      </p:sp>
    </p:spTree>
    <p:extLst>
      <p:ext uri="{BB962C8B-B14F-4D97-AF65-F5344CB8AC3E}">
        <p14:creationId xmlns:p14="http://schemas.microsoft.com/office/powerpoint/2010/main" val="970376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0693" y="1230423"/>
            <a:ext cx="819785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>
                <a:latin typeface="+mn-ea"/>
                <a:ea typeface="+mn-ea"/>
                <a:sym typeface="+mn-ea"/>
              </a:rPr>
              <a:t>在计算机中，线程调度有两种模型：分时调度模型和抢占式调度模型。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分时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调度模型：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让所有的线程轮流获得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CPU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的使用权，并且平均分配每个线程占用的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CPU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的时间片。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抢占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式调度模型：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让可运行池中优先级高的线程优先占用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CPU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，而对于优先级相同的的线程，随机选择一个线程使其占用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CPU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，当它失去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CPU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的使用权后，再随机选择其它线程获得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CPU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的使用权。</a:t>
            </a:r>
            <a:endParaRPr lang="zh-CN" altLang="en-US" sz="2000" noProof="1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039" y="4307044"/>
            <a:ext cx="8435159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200" dirty="0"/>
              <a:t> Java</a:t>
            </a:r>
            <a:r>
              <a:rPr lang="zh-CN" altLang="en-US" sz="2200" dirty="0"/>
              <a:t>虚拟机默认采用抢占式调度模型，大多数情况下程序员无需关心它，但在某些特定的需求下需要改变这种模式，由程序自己来控制</a:t>
            </a:r>
            <a:r>
              <a:rPr lang="en-US" altLang="zh-CN" sz="2200" dirty="0"/>
              <a:t>CPU</a:t>
            </a:r>
            <a:r>
              <a:rPr lang="zh-CN" altLang="en-US" sz="2200" dirty="0"/>
              <a:t>的调度。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</p:spTree>
    <p:extLst>
      <p:ext uri="{BB962C8B-B14F-4D97-AF65-F5344CB8AC3E}">
        <p14:creationId xmlns:p14="http://schemas.microsoft.com/office/powerpoint/2010/main" val="35015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5.4.1 </a:t>
            </a:r>
            <a:r>
              <a:rPr lang="zh-CN" altLang="en-US" b="1" dirty="0" smtClean="0">
                <a:solidFill>
                  <a:srgbClr val="0070C0"/>
                </a:solidFill>
              </a:rPr>
              <a:t>线程的优先级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/>
              <a:t>优先级越高的线程获得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执行的机会越大，而优先级越低的线程获得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执行的机会越小。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线程的优先级用</a:t>
            </a:r>
            <a:r>
              <a:rPr lang="en-US" altLang="zh-CN" dirty="0" smtClean="0"/>
              <a:t>1~10</a:t>
            </a:r>
            <a:r>
              <a:rPr lang="zh-CN" altLang="en-US" dirty="0" smtClean="0"/>
              <a:t>之间的整数来表示，数字越大优先级越高。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除了可以直接使用数字表示线程的优先级，还可以使用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类中提供的三个静态常量表示线程的优先级。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6619"/>
              </p:ext>
            </p:extLst>
          </p:nvPr>
        </p:nvGraphicFramePr>
        <p:xfrm>
          <a:off x="1147445" y="4192588"/>
          <a:ext cx="7113588" cy="2203450"/>
        </p:xfrm>
        <a:graphic>
          <a:graphicData uri="http://schemas.openxmlformats.org/drawingml/2006/table">
            <a:tbl>
              <a:tblPr/>
              <a:tblGrid>
                <a:gridCol w="2939594"/>
                <a:gridCol w="4173994"/>
              </a:tblGrid>
              <a:tr h="45141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zh-CN" sz="1600" b="1" kern="100" dirty="0">
                          <a:latin typeface="Calibri"/>
                          <a:ea typeface="宋体"/>
                          <a:cs typeface="Times New Roman"/>
                        </a:rPr>
                        <a:t>类的静态常量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314" marR="6831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314" marR="68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84013">
                <a:tc>
                  <a:txBody>
                    <a:bodyPr/>
                    <a:lstStyle/>
                    <a:p>
                      <a:pPr indent="46672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宋体"/>
                        </a:rPr>
                        <a:t>static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宋体"/>
                        </a:rPr>
                        <a:t> MAX_PRIORITY</a:t>
                      </a:r>
                      <a:endParaRPr lang="zh-CN" sz="16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314" marR="6831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表示线程的最高优先级，相当于值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314" marR="68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13">
                <a:tc>
                  <a:txBody>
                    <a:bodyPr/>
                    <a:lstStyle/>
                    <a:p>
                      <a:pPr indent="46672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宋体"/>
                        </a:rPr>
                        <a:t>static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 MIN_PRIORITY</a:t>
                      </a:r>
                      <a:endParaRPr lang="zh-CN" sz="16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314" marR="6831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表示线程的最低优先级，相当于值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314" marR="68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13">
                <a:tc>
                  <a:txBody>
                    <a:bodyPr/>
                    <a:lstStyle/>
                    <a:p>
                      <a:pPr indent="46672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static int NORM_PRIORIY</a:t>
                      </a:r>
                      <a:endParaRPr lang="zh-CN" sz="1600" kern="10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314" marR="6831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表示线程的普通优先级，相当于值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314" marR="68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270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5.4.1 </a:t>
            </a:r>
            <a:r>
              <a:rPr lang="zh-CN" altLang="en-US" b="1" dirty="0" smtClean="0">
                <a:solidFill>
                  <a:srgbClr val="0070C0"/>
                </a:solidFill>
              </a:rPr>
              <a:t>线程的优先级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/>
              <a:t>程序在运行期间，处于就绪状态的每个线程都有自己的优先级，例如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线程具有普通优先级。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线程优先级不是固定不变的，可以通过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setPriority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newPriority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方法对其进行设置，该方法中的参数</a:t>
            </a:r>
            <a:r>
              <a:rPr lang="en-US" altLang="zh-CN" dirty="0" err="1" smtClean="0"/>
              <a:t>newPriority</a:t>
            </a:r>
            <a:r>
              <a:rPr lang="zh-CN" altLang="en-US" dirty="0" smtClean="0"/>
              <a:t>接收的是</a:t>
            </a:r>
            <a:r>
              <a:rPr lang="en-US" altLang="zh-CN" dirty="0" smtClean="0"/>
              <a:t>1~10</a:t>
            </a:r>
            <a:r>
              <a:rPr lang="zh-CN" altLang="en-US" dirty="0" smtClean="0"/>
              <a:t>之间的整数或者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类的三个静态常量。</a:t>
            </a:r>
            <a:endParaRPr lang="en-US" altLang="zh-CN" dirty="0" smtClean="0"/>
          </a:p>
          <a:p>
            <a:pPr lvl="1" eaLnBrk="1" hangingPunct="1"/>
            <a:r>
              <a:rPr lang="zh-CN" altLang="zh-CN" dirty="0" smtClean="0"/>
              <a:t>通过一个案例来演示不同优先级的两个线程在程序中的运行情况</a:t>
            </a:r>
            <a:r>
              <a:rPr lang="zh-CN" altLang="en-US" dirty="0" smtClean="0"/>
              <a:t>，如例</a:t>
            </a:r>
            <a:r>
              <a:rPr lang="en-US" altLang="zh-CN" dirty="0" smtClean="0"/>
              <a:t>5-7</a:t>
            </a:r>
            <a:r>
              <a:rPr lang="zh-CN" altLang="en-US" dirty="0" smtClean="0"/>
              <a:t>所示。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8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85" y="50266"/>
            <a:ext cx="7310029" cy="676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83" y="886619"/>
            <a:ext cx="4676775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2122487" y="4657974"/>
            <a:ext cx="7021513" cy="1814513"/>
          </a:xfrm>
          <a:prstGeom prst="wedgeRoundRectCallout">
            <a:avLst>
              <a:gd name="adj1" fmla="val -1795"/>
              <a:gd name="adj2" fmla="val -73098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创建了两个线程</a:t>
            </a:r>
            <a:r>
              <a:rPr lang="en-US" altLang="en-US" dirty="0" err="1">
                <a:latin typeface="+mn-ea"/>
                <a:ea typeface="+mn-ea"/>
              </a:rPr>
              <a:t>minPriority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en-US" dirty="0" err="1">
                <a:latin typeface="+mn-ea"/>
                <a:ea typeface="+mn-ea"/>
              </a:rPr>
              <a:t>maxPriority</a:t>
            </a:r>
            <a:r>
              <a:rPr lang="zh-CN" altLang="en-US" dirty="0">
                <a:latin typeface="+mn-ea"/>
                <a:ea typeface="+mn-ea"/>
              </a:rPr>
              <a:t>，分别将线程的优先级设置为</a:t>
            </a:r>
            <a:r>
              <a:rPr lang="en-US" altLang="en-US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en-US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，从运行结果可以看出，优先级较高的</a:t>
            </a:r>
            <a:r>
              <a:rPr lang="en-US" altLang="en-US" dirty="0" err="1">
                <a:latin typeface="+mn-ea"/>
                <a:ea typeface="+mn-ea"/>
              </a:rPr>
              <a:t>maxPriority</a:t>
            </a:r>
            <a:r>
              <a:rPr lang="zh-CN" altLang="en-US" dirty="0">
                <a:latin typeface="+mn-ea"/>
                <a:ea typeface="+mn-ea"/>
              </a:rPr>
              <a:t>线程会先运行，运行完毕后优先级较低的</a:t>
            </a:r>
            <a:r>
              <a:rPr lang="en-US" altLang="en-US" dirty="0" err="1">
                <a:latin typeface="+mn-ea"/>
                <a:ea typeface="+mn-ea"/>
              </a:rPr>
              <a:t>minPriority</a:t>
            </a:r>
            <a:r>
              <a:rPr lang="zh-CN" altLang="en-US" dirty="0">
                <a:latin typeface="+mn-ea"/>
                <a:ea typeface="+mn-ea"/>
              </a:rPr>
              <a:t>线程才开始运行。</a:t>
            </a:r>
            <a:endParaRPr lang="zh-CN" altLang="zh-CN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628650" y="1063624"/>
            <a:ext cx="7886700" cy="53219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300" dirty="0" smtClean="0"/>
              <a:t>我们已经知道了线程的调度，接下来我们就可以使用如下方法对象线程进行控制</a:t>
            </a:r>
            <a:r>
              <a:rPr lang="zh-CN" altLang="en-US" sz="2300" dirty="0"/>
              <a:t>：</a:t>
            </a:r>
            <a:endParaRPr lang="en-US" altLang="zh-CN" sz="23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线程休眠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public static void sleep(long </a:t>
            </a:r>
            <a:r>
              <a:rPr lang="en-US" altLang="zh-CN" dirty="0" err="1" smtClean="0"/>
              <a:t>millis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线程礼让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public static void yield()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线程加入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public final void join()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后台线程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public final void </a:t>
            </a:r>
            <a:r>
              <a:rPr lang="en-US" altLang="zh-CN" dirty="0" err="1" smtClean="0"/>
              <a:t>setDaemon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on)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中断线程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public final void stop()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public void interrupt()</a:t>
            </a:r>
          </a:p>
          <a:p>
            <a:pPr>
              <a:lnSpc>
                <a:spcPct val="120000"/>
              </a:lnSpc>
            </a:pPr>
            <a:endParaRPr lang="en-US" altLang="zh-CN" sz="1900" dirty="0" smtClean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</p:spTree>
    <p:extLst>
      <p:ext uri="{BB962C8B-B14F-4D97-AF65-F5344CB8AC3E}">
        <p14:creationId xmlns:p14="http://schemas.microsoft.com/office/powerpoint/2010/main" val="464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8"/>
          <p:cNvSpPr>
            <a:spLocks noGrp="1"/>
          </p:cNvSpPr>
          <p:nvPr>
            <p:ph idx="1"/>
          </p:nvPr>
        </p:nvSpPr>
        <p:spPr>
          <a:xfrm>
            <a:off x="457200" y="1066800"/>
            <a:ext cx="8223250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5.4.2 </a:t>
            </a:r>
            <a:r>
              <a:rPr lang="zh-CN" altLang="en-US" b="1" dirty="0" smtClean="0">
                <a:solidFill>
                  <a:srgbClr val="0070C0"/>
                </a:solidFill>
              </a:rPr>
              <a:t>线程休眠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如果希望人为地控制线程，使正在执行的线程暂停，将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让给别的线程，这时可以使用静态方法</a:t>
            </a:r>
            <a:r>
              <a:rPr lang="en-US" altLang="zh-CN" dirty="0" smtClean="0"/>
              <a:t>sleep(long </a:t>
            </a:r>
            <a:r>
              <a:rPr lang="en-US" altLang="zh-CN" dirty="0" err="1" smtClean="0"/>
              <a:t>millis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，该方法可以让当前正在执行的线程暂停一段时间，进入休眠等待状态。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当前线程调用</a:t>
            </a:r>
            <a:r>
              <a:rPr lang="en-US" altLang="zh-CN" dirty="0" smtClean="0"/>
              <a:t>sleep(long </a:t>
            </a:r>
            <a:r>
              <a:rPr lang="en-US" altLang="zh-CN" dirty="0" err="1" smtClean="0"/>
              <a:t>millis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方法后，在指定时间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millis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内该线程是不会执行的（进入阻塞状态），这样其它的线程就可以得到执行的机会了（进入就绪状态）。</a:t>
            </a:r>
            <a:endParaRPr lang="en-US" altLang="zh-CN" dirty="0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302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8"/>
          <p:cNvSpPr>
            <a:spLocks noGrp="1"/>
          </p:cNvSpPr>
          <p:nvPr>
            <p:ph idx="1"/>
          </p:nvPr>
        </p:nvSpPr>
        <p:spPr>
          <a:xfrm>
            <a:off x="350838" y="1066800"/>
            <a:ext cx="8223250" cy="505936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5.4.2 </a:t>
            </a:r>
            <a:r>
              <a:rPr lang="zh-CN" altLang="en-US" b="1" smtClean="0">
                <a:solidFill>
                  <a:srgbClr val="0070C0"/>
                </a:solidFill>
              </a:rPr>
              <a:t>线程休眠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zh-CN" smtClean="0"/>
              <a:t>通过一个案例来演示一下</a:t>
            </a:r>
            <a:r>
              <a:rPr lang="en-US" altLang="zh-CN" smtClean="0"/>
              <a:t>sleep(long millis)</a:t>
            </a:r>
            <a:r>
              <a:rPr lang="zh-CN" altLang="zh-CN" smtClean="0"/>
              <a:t>方法在程序中的使用</a:t>
            </a:r>
            <a:r>
              <a:rPr lang="zh-CN" altLang="en-US" smtClean="0"/>
              <a:t>，如例</a:t>
            </a:r>
            <a:r>
              <a:rPr lang="en-US" altLang="zh-CN" smtClean="0"/>
              <a:t>5-8</a:t>
            </a:r>
            <a:r>
              <a:rPr lang="zh-CN" altLang="en-US" smtClean="0"/>
              <a:t>所示。</a:t>
            </a: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6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"/>
          <a:stretch>
            <a:fillRect/>
          </a:stretch>
        </p:blipFill>
        <p:spPr bwMode="auto">
          <a:xfrm>
            <a:off x="56674" y="79418"/>
            <a:ext cx="7863840" cy="504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93"/>
          <a:stretch/>
        </p:blipFill>
        <p:spPr bwMode="auto">
          <a:xfrm>
            <a:off x="3641637" y="115888"/>
            <a:ext cx="5406700" cy="3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3"/>
          <a:stretch>
            <a:fillRect/>
          </a:stretch>
        </p:blipFill>
        <p:spPr bwMode="auto">
          <a:xfrm>
            <a:off x="4093749" y="2814846"/>
            <a:ext cx="4954588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1129602" y="619240"/>
            <a:ext cx="7219950" cy="1820091"/>
          </a:xfrm>
          <a:prstGeom prst="wedgeRoundRectCallout">
            <a:avLst>
              <a:gd name="adj1" fmla="val -27921"/>
              <a:gd name="adj2" fmla="val 49540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例程中开启了两个线程，在这两个线程中分别调用了</a:t>
            </a:r>
            <a:r>
              <a:rPr lang="en-US" altLang="en-US" dirty="0">
                <a:latin typeface="+mn-ea"/>
                <a:ea typeface="+mn-ea"/>
              </a:rPr>
              <a:t>Thread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en-US" dirty="0">
                <a:latin typeface="+mn-ea"/>
                <a:ea typeface="+mn-ea"/>
              </a:rPr>
              <a:t>sleep(500)</a:t>
            </a:r>
            <a:r>
              <a:rPr lang="zh-CN" altLang="en-US" dirty="0">
                <a:latin typeface="+mn-ea"/>
                <a:ea typeface="+mn-ea"/>
              </a:rPr>
              <a:t>方法</a:t>
            </a:r>
            <a:r>
              <a:rPr lang="en-US" altLang="en-US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代码的第</a:t>
            </a:r>
            <a:r>
              <a:rPr lang="en-US" altLang="en-US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行和第</a:t>
            </a:r>
            <a:r>
              <a:rPr lang="en-US" altLang="en-US" dirty="0">
                <a:latin typeface="+mn-ea"/>
                <a:ea typeface="+mn-ea"/>
              </a:rPr>
              <a:t>27</a:t>
            </a:r>
            <a:r>
              <a:rPr lang="zh-CN" altLang="en-US" dirty="0">
                <a:latin typeface="+mn-ea"/>
                <a:ea typeface="+mn-ea"/>
              </a:rPr>
              <a:t>行</a:t>
            </a:r>
            <a:r>
              <a:rPr lang="en-US" altLang="en-US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，目的是让一个线程在打印一次后休眠</a:t>
            </a:r>
            <a:r>
              <a:rPr lang="en-US" altLang="en-US" dirty="0">
                <a:latin typeface="+mn-ea"/>
                <a:ea typeface="+mn-ea"/>
              </a:rPr>
              <a:t>500</a:t>
            </a:r>
            <a:r>
              <a:rPr lang="zh-CN" altLang="en-US" dirty="0">
                <a:latin typeface="+mn-ea"/>
                <a:ea typeface="+mn-ea"/>
              </a:rPr>
              <a:t>毫秒，从而使另一个线程获得执行的机会，这样就可以实现两个线程的交替执行。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1129602" y="36471"/>
            <a:ext cx="7085076" cy="2913063"/>
          </a:xfrm>
          <a:prstGeom prst="wedgeRoundRectCallout">
            <a:avLst>
              <a:gd name="adj1" fmla="val -29920"/>
              <a:gd name="adj2" fmla="val -50515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在线程一的</a:t>
            </a:r>
            <a:r>
              <a:rPr lang="en-US" altLang="en-US" dirty="0">
                <a:latin typeface="+mn-ea"/>
                <a:ea typeface="+mn-ea"/>
              </a:rPr>
              <a:t>for</a:t>
            </a:r>
            <a:r>
              <a:rPr lang="zh-CN" altLang="en-US" dirty="0">
                <a:latin typeface="+mn-ea"/>
                <a:ea typeface="+mn-ea"/>
              </a:rPr>
              <a:t>循环中，当</a:t>
            </a:r>
            <a:r>
              <a:rPr lang="en-US" altLang="en-US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等于</a:t>
            </a:r>
            <a:r>
              <a:rPr lang="en-US" altLang="en-US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时，调用了</a:t>
            </a:r>
            <a:r>
              <a:rPr lang="en-US" altLang="en-US" dirty="0">
                <a:latin typeface="+mn-ea"/>
                <a:ea typeface="+mn-ea"/>
              </a:rPr>
              <a:t>Thread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en-US" dirty="0">
                <a:latin typeface="+mn-ea"/>
                <a:ea typeface="+mn-ea"/>
              </a:rPr>
              <a:t>sleep(2000)</a:t>
            </a:r>
            <a:r>
              <a:rPr lang="zh-CN" altLang="en-US" dirty="0">
                <a:latin typeface="+mn-ea"/>
                <a:ea typeface="+mn-ea"/>
              </a:rPr>
              <a:t>方法</a:t>
            </a:r>
            <a:r>
              <a:rPr lang="en-US" altLang="en-US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代码的第</a:t>
            </a:r>
            <a:r>
              <a:rPr lang="en-US" altLang="en-US" dirty="0">
                <a:latin typeface="+mn-ea"/>
                <a:ea typeface="+mn-ea"/>
              </a:rPr>
              <a:t>20</a:t>
            </a:r>
            <a:r>
              <a:rPr lang="zh-CN" altLang="en-US" dirty="0">
                <a:latin typeface="+mn-ea"/>
                <a:ea typeface="+mn-ea"/>
              </a:rPr>
              <a:t>行</a:t>
            </a:r>
            <a:r>
              <a:rPr lang="en-US" altLang="en-US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，使线程休眠</a:t>
            </a:r>
            <a:r>
              <a:rPr lang="en-US" altLang="en-US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秒钟。从运行结果可以看出，主线程输出</a:t>
            </a:r>
            <a:r>
              <a:rPr lang="en-US" altLang="en-US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后，线程一没有交替输出</a:t>
            </a:r>
            <a:r>
              <a:rPr lang="en-US" altLang="en-US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，而是主线程接着输出了</a:t>
            </a:r>
            <a:r>
              <a:rPr lang="en-US" altLang="en-US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en-US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，这说明了线程一进入了休眠等待状态。</a:t>
            </a:r>
            <a:endParaRPr lang="en-US" altLang="zh-CN" dirty="0">
              <a:latin typeface="+mn-ea"/>
              <a:ea typeface="+mn-ea"/>
            </a:endParaRPr>
          </a:p>
          <a:p>
            <a:pPr eaLnBrk="0" hangingPunct="0">
              <a:buFontTx/>
              <a:buNone/>
              <a:defRPr/>
            </a:pPr>
            <a:endParaRPr lang="zh-CN" altLang="en-US" dirty="0">
              <a:latin typeface="+mn-ea"/>
              <a:ea typeface="+mn-ea"/>
            </a:endParaRPr>
          </a:p>
          <a:p>
            <a:pPr eaLnBrk="0" hangingPunct="0">
              <a:buFontTx/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在主线程的</a:t>
            </a:r>
            <a:r>
              <a:rPr lang="en-US" altLang="en-US" dirty="0">
                <a:latin typeface="+mn-ea"/>
                <a:ea typeface="+mn-ea"/>
              </a:rPr>
              <a:t>for</a:t>
            </a:r>
            <a:r>
              <a:rPr lang="zh-CN" altLang="en-US" dirty="0">
                <a:latin typeface="+mn-ea"/>
                <a:ea typeface="+mn-ea"/>
              </a:rPr>
              <a:t>循环中，当</a:t>
            </a:r>
            <a:r>
              <a:rPr lang="en-US" altLang="en-US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等于</a:t>
            </a:r>
            <a:r>
              <a:rPr lang="en-US" altLang="en-US" dirty="0">
                <a:latin typeface="+mn-ea"/>
                <a:ea typeface="+mn-ea"/>
              </a:rPr>
              <a:t>5</a:t>
            </a:r>
            <a:r>
              <a:rPr lang="zh-CN" altLang="en-US" dirty="0">
                <a:latin typeface="+mn-ea"/>
                <a:ea typeface="+mn-ea"/>
              </a:rPr>
              <a:t>时，也调用了</a:t>
            </a:r>
            <a:r>
              <a:rPr lang="en-US" altLang="en-US" dirty="0">
                <a:latin typeface="+mn-ea"/>
                <a:ea typeface="+mn-ea"/>
              </a:rPr>
              <a:t>Thread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en-US" dirty="0">
                <a:latin typeface="+mn-ea"/>
                <a:ea typeface="+mn-ea"/>
              </a:rPr>
              <a:t>sleep(2000)</a:t>
            </a:r>
            <a:r>
              <a:rPr lang="zh-CN" altLang="en-US" dirty="0">
                <a:latin typeface="+mn-ea"/>
                <a:ea typeface="+mn-ea"/>
              </a:rPr>
              <a:t>方法</a:t>
            </a:r>
            <a:r>
              <a:rPr lang="en-US" altLang="en-US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代码的第</a:t>
            </a:r>
            <a:r>
              <a:rPr lang="en-US" altLang="en-US" dirty="0">
                <a:latin typeface="+mn-ea"/>
                <a:ea typeface="+mn-ea"/>
              </a:rPr>
              <a:t>7</a:t>
            </a:r>
            <a:r>
              <a:rPr lang="zh-CN" altLang="en-US" dirty="0">
                <a:latin typeface="+mn-ea"/>
                <a:ea typeface="+mn-ea"/>
              </a:rPr>
              <a:t>行</a:t>
            </a:r>
            <a:r>
              <a:rPr lang="en-US" altLang="en-US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，使线程休眠</a:t>
            </a:r>
            <a:r>
              <a:rPr lang="en-US" altLang="en-US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秒钟。从运行结果可以看出，在主线程输出</a:t>
            </a:r>
            <a:r>
              <a:rPr lang="en-US" altLang="en-US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后，下面连续</a:t>
            </a:r>
            <a:r>
              <a:rPr lang="en-US" altLang="en-US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句话都是线程一输出的。只有当主线程</a:t>
            </a:r>
            <a:r>
              <a:rPr lang="en-US" altLang="en-US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秒钟休眠完毕后，两个线程才会恢复交替执行。</a:t>
            </a:r>
            <a:endParaRPr lang="zh-CN" altLang="zh-CN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8"/>
          <p:cNvSpPr>
            <a:spLocks noGrp="1"/>
          </p:cNvSpPr>
          <p:nvPr>
            <p:ph idx="1"/>
          </p:nvPr>
        </p:nvSpPr>
        <p:spPr>
          <a:xfrm>
            <a:off x="457200" y="1129030"/>
            <a:ext cx="8088313" cy="56070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5.4.3 </a:t>
            </a:r>
            <a:r>
              <a:rPr lang="zh-CN" altLang="en-US" b="1" dirty="0" smtClean="0">
                <a:solidFill>
                  <a:srgbClr val="0070C0"/>
                </a:solidFill>
              </a:rPr>
              <a:t>线程让步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线程让步可以通过</a:t>
            </a:r>
            <a:r>
              <a:rPr lang="en-US" altLang="zh-CN" dirty="0" smtClean="0"/>
              <a:t>yield()</a:t>
            </a:r>
            <a:r>
              <a:rPr lang="zh-CN" altLang="en-US" dirty="0" smtClean="0"/>
              <a:t>方法来实现，该方法可以让当前正在运行的线程暂停。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r>
              <a:rPr lang="en-US" altLang="zh-CN" dirty="0" smtClean="0"/>
              <a:t>yield()</a:t>
            </a:r>
            <a:r>
              <a:rPr lang="zh-CN" altLang="en-US" dirty="0" smtClean="0"/>
              <a:t>方法不会阻塞该线程，它只是将线程转换成</a:t>
            </a:r>
            <a:r>
              <a:rPr lang="zh-CN" altLang="en-US" b="1" dirty="0" smtClean="0">
                <a:solidFill>
                  <a:srgbClr val="FF0000"/>
                </a:solidFill>
              </a:rPr>
              <a:t>就绪状态</a:t>
            </a:r>
            <a:r>
              <a:rPr lang="zh-CN" altLang="en-US" dirty="0" smtClean="0"/>
              <a:t>，让系统的调度器重新调度一次</a:t>
            </a:r>
            <a:r>
              <a:rPr lang="zh-CN" altLang="en-US" dirty="0"/>
              <a:t>。让多个线程的执行更和谐，但是不能靠它保证一人一</a:t>
            </a:r>
            <a:r>
              <a:rPr lang="zh-CN" altLang="en-US" dirty="0" smtClean="0"/>
              <a:t>次，即不能百分之百达到让出效果。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当某个线程调用</a:t>
            </a:r>
            <a:r>
              <a:rPr lang="en-US" altLang="zh-CN" dirty="0" smtClean="0"/>
              <a:t>yield()</a:t>
            </a:r>
            <a:r>
              <a:rPr lang="zh-CN" altLang="en-US" dirty="0" smtClean="0"/>
              <a:t>方法之后，只有与当前线程优先级相同或者更高的线程才能获得执行的机会。</a:t>
            </a:r>
            <a:endParaRPr lang="en-US" altLang="zh-CN" dirty="0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350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8"/>
          <p:cNvSpPr>
            <a:spLocks noGrp="1"/>
          </p:cNvSpPr>
          <p:nvPr>
            <p:ph idx="1"/>
          </p:nvPr>
        </p:nvSpPr>
        <p:spPr>
          <a:xfrm>
            <a:off x="398463" y="995363"/>
            <a:ext cx="8088312" cy="56070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5.4.3 </a:t>
            </a:r>
            <a:r>
              <a:rPr lang="zh-CN" altLang="en-US" b="1" smtClean="0">
                <a:solidFill>
                  <a:srgbClr val="0070C0"/>
                </a:solidFill>
              </a:rPr>
              <a:t>线程让步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zh-CN" smtClean="0"/>
              <a:t>通过一个案例来演示一下</a:t>
            </a:r>
            <a:r>
              <a:rPr lang="en-US" altLang="zh-CN" smtClean="0"/>
              <a:t>yield()</a:t>
            </a:r>
            <a:r>
              <a:rPr lang="zh-CN" altLang="zh-CN" smtClean="0"/>
              <a:t>方法的使用</a:t>
            </a:r>
            <a:r>
              <a:rPr lang="zh-CN" altLang="en-US" smtClean="0"/>
              <a:t>，具体代码如例</a:t>
            </a:r>
            <a:r>
              <a:rPr lang="en-US" altLang="zh-CN" smtClean="0"/>
              <a:t>5-9</a:t>
            </a:r>
            <a:r>
              <a:rPr lang="zh-CN" altLang="en-US" smtClean="0"/>
              <a:t>所示。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4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/>
          <a:stretch>
            <a:fillRect/>
          </a:stretch>
        </p:blipFill>
        <p:spPr bwMode="auto">
          <a:xfrm>
            <a:off x="723419" y="100558"/>
            <a:ext cx="7847654" cy="655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60"/>
          <a:stretch>
            <a:fillRect/>
          </a:stretch>
        </p:blipFill>
        <p:spPr bwMode="auto">
          <a:xfrm>
            <a:off x="3683321" y="3176270"/>
            <a:ext cx="49720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1530823" y="4755289"/>
            <a:ext cx="7219950" cy="1879282"/>
          </a:xfrm>
          <a:prstGeom prst="wedgeRoundRectCallout">
            <a:avLst>
              <a:gd name="adj1" fmla="val 5060"/>
              <a:gd name="adj2" fmla="val -61360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en-US" sz="2000" dirty="0">
                <a:latin typeface="+mn-ea"/>
                <a:ea typeface="+mn-ea"/>
              </a:rPr>
              <a:t>例程</a:t>
            </a:r>
            <a:r>
              <a:rPr lang="zh-CN" altLang="en-US" sz="2000" dirty="0">
                <a:latin typeface="+mn-ea"/>
                <a:ea typeface="+mn-ea"/>
              </a:rPr>
              <a:t>中创建了两个线程</a:t>
            </a:r>
            <a:r>
              <a:rPr lang="en-US" sz="2000" dirty="0">
                <a:latin typeface="+mn-ea"/>
                <a:ea typeface="+mn-ea"/>
              </a:rPr>
              <a:t>t1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sz="2000" dirty="0">
                <a:latin typeface="+mn-ea"/>
                <a:ea typeface="+mn-ea"/>
              </a:rPr>
              <a:t>t2</a:t>
            </a:r>
            <a:r>
              <a:rPr lang="zh-CN" altLang="en-US" sz="2000" dirty="0">
                <a:latin typeface="+mn-ea"/>
                <a:ea typeface="+mn-ea"/>
              </a:rPr>
              <a:t>，它们的优先级相同。两个线程在循环变量</a:t>
            </a:r>
            <a:r>
              <a:rPr lang="en-US" sz="2000" dirty="0" err="1">
                <a:latin typeface="+mn-ea"/>
                <a:ea typeface="+mn-ea"/>
              </a:rPr>
              <a:t>i</a:t>
            </a:r>
            <a:r>
              <a:rPr lang="zh-CN" altLang="en-US" sz="2000" dirty="0">
                <a:latin typeface="+mn-ea"/>
                <a:ea typeface="+mn-ea"/>
              </a:rPr>
              <a:t>等于</a:t>
            </a:r>
            <a:r>
              <a:rPr lang="en-US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时，都会调用</a:t>
            </a:r>
            <a:r>
              <a:rPr lang="en-US" sz="2000" dirty="0">
                <a:latin typeface="+mn-ea"/>
                <a:ea typeface="+mn-ea"/>
              </a:rPr>
              <a:t>Thread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en-US" sz="2000" dirty="0">
                <a:latin typeface="+mn-ea"/>
                <a:ea typeface="+mn-ea"/>
              </a:rPr>
              <a:t>yield()</a:t>
            </a:r>
            <a:r>
              <a:rPr lang="zh-CN" altLang="en-US" sz="2000" dirty="0">
                <a:latin typeface="+mn-ea"/>
                <a:ea typeface="+mn-ea"/>
              </a:rPr>
              <a:t>方法，使当前线程暂停，这时另一个线程就会获得执行，从运行结果可以看出，当线程</a:t>
            </a:r>
            <a:r>
              <a:rPr lang="en-US" sz="2000" dirty="0">
                <a:latin typeface="+mn-ea"/>
                <a:ea typeface="+mn-ea"/>
              </a:rPr>
              <a:t>B</a:t>
            </a:r>
            <a:r>
              <a:rPr lang="zh-CN" altLang="en-US" sz="2000" dirty="0">
                <a:latin typeface="+mn-ea"/>
                <a:ea typeface="+mn-ea"/>
              </a:rPr>
              <a:t>输出</a:t>
            </a:r>
            <a:r>
              <a:rPr lang="en-US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以后，会做出让步，线程</a:t>
            </a:r>
            <a:r>
              <a:rPr lang="en-US" sz="2000" dirty="0">
                <a:latin typeface="+mn-ea"/>
                <a:ea typeface="+mn-ea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继续执行，同样，线程</a:t>
            </a:r>
            <a:r>
              <a:rPr lang="en-US" sz="2000" dirty="0">
                <a:latin typeface="+mn-ea"/>
                <a:ea typeface="+mn-ea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输出</a:t>
            </a:r>
            <a:r>
              <a:rPr lang="en-US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后，也会做出让步，线程</a:t>
            </a:r>
            <a:r>
              <a:rPr lang="en-US" sz="2000" dirty="0">
                <a:latin typeface="+mn-ea"/>
                <a:ea typeface="+mn-ea"/>
              </a:rPr>
              <a:t>B</a:t>
            </a:r>
            <a:r>
              <a:rPr lang="zh-CN" altLang="en-US" sz="2000" dirty="0">
                <a:latin typeface="+mn-ea"/>
                <a:ea typeface="+mn-ea"/>
              </a:rPr>
              <a:t>继续执行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AutoShape 132"/>
          <p:cNvSpPr>
            <a:spLocks noChangeArrowheads="1"/>
          </p:cNvSpPr>
          <p:nvPr/>
        </p:nvSpPr>
        <p:spPr bwMode="auto">
          <a:xfrm>
            <a:off x="392113" y="13011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" name="AutoShape 208"/>
          <p:cNvSpPr>
            <a:spLocks noChangeArrowheads="1"/>
          </p:cNvSpPr>
          <p:nvPr/>
        </p:nvSpPr>
        <p:spPr bwMode="auto">
          <a:xfrm>
            <a:off x="2670175" y="15303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31751" name="组合 153"/>
          <p:cNvGrpSpPr>
            <a:grpSpLocks/>
          </p:cNvGrpSpPr>
          <p:nvPr/>
        </p:nvGrpSpPr>
        <p:grpSpPr bwMode="auto">
          <a:xfrm>
            <a:off x="1106488" y="3255963"/>
            <a:ext cx="7629525" cy="669925"/>
            <a:chOff x="1029300" y="5045322"/>
            <a:chExt cx="7628925" cy="669008"/>
          </a:xfrm>
        </p:grpSpPr>
        <p:grpSp>
          <p:nvGrpSpPr>
            <p:cNvPr id="31772" name="组合 219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74" name="AutoShape 218"/>
              <p:cNvSpPr>
                <a:spLocks noChangeArrowheads="1"/>
              </p:cNvSpPr>
              <p:nvPr/>
            </p:nvSpPr>
            <p:spPr bwMode="auto">
              <a:xfrm>
                <a:off x="2721442" y="5394349"/>
                <a:ext cx="5806618" cy="3199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1778" name="组合 225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7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6136792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7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5689152" cy="4913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70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1774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72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73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1752" name="TextBox 154"/>
          <p:cNvSpPr txBox="1">
            <a:spLocks noChangeArrowheads="1"/>
          </p:cNvSpPr>
          <p:nvPr/>
        </p:nvSpPr>
        <p:spPr bwMode="auto">
          <a:xfrm>
            <a:off x="3870325" y="1700213"/>
            <a:ext cx="3771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</a:rPr>
              <a:t>5.1  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800" b="1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53" name="组合 155"/>
          <p:cNvGrpSpPr>
            <a:grpSpLocks/>
          </p:cNvGrpSpPr>
          <p:nvPr/>
        </p:nvGrpSpPr>
        <p:grpSpPr bwMode="auto">
          <a:xfrm>
            <a:off x="1328738" y="3981450"/>
            <a:ext cx="7407275" cy="668338"/>
            <a:chOff x="1252258" y="5045323"/>
            <a:chExt cx="7405967" cy="669007"/>
          </a:xfrm>
        </p:grpSpPr>
        <p:grpSp>
          <p:nvGrpSpPr>
            <p:cNvPr id="31765" name="组合 212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65" name="AutoShape 218"/>
              <p:cNvSpPr>
                <a:spLocks noChangeArrowheads="1"/>
              </p:cNvSpPr>
              <p:nvPr/>
            </p:nvSpPr>
            <p:spPr bwMode="auto">
              <a:xfrm>
                <a:off x="2720436" y="5393590"/>
                <a:ext cx="5807637" cy="3207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1769" name="组合 216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67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2" y="4868193"/>
                  <a:ext cx="6140953" cy="7204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B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68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3" y="4984197"/>
                  <a:ext cx="5690183" cy="4904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3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4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2" cy="170033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1754" name="组合 159"/>
          <p:cNvGrpSpPr>
            <a:grpSpLocks/>
          </p:cNvGrpSpPr>
          <p:nvPr/>
        </p:nvGrpSpPr>
        <p:grpSpPr bwMode="auto">
          <a:xfrm>
            <a:off x="1112838" y="3984625"/>
            <a:ext cx="635000" cy="636588"/>
            <a:chOff x="1190461" y="2772022"/>
            <a:chExt cx="635025" cy="637257"/>
          </a:xfrm>
        </p:grpSpPr>
        <p:sp>
          <p:nvSpPr>
            <p:cNvPr id="39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40" name="Oval 151"/>
            <p:cNvSpPr>
              <a:spLocks noChangeArrowheads="1"/>
            </p:cNvSpPr>
            <p:nvPr/>
          </p:nvSpPr>
          <p:spPr bwMode="auto">
            <a:xfrm>
              <a:off x="1412720" y="2791092"/>
              <a:ext cx="169869" cy="17004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31755" name="TextBox 163"/>
          <p:cNvSpPr txBox="1">
            <a:spLocks noChangeArrowheads="1"/>
          </p:cNvSpPr>
          <p:nvPr/>
        </p:nvSpPr>
        <p:spPr bwMode="auto">
          <a:xfrm>
            <a:off x="1055688" y="337343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5.1.1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6" name="TextBox 164"/>
          <p:cNvSpPr txBox="1">
            <a:spLocks noChangeArrowheads="1"/>
          </p:cNvSpPr>
          <p:nvPr/>
        </p:nvSpPr>
        <p:spPr bwMode="auto">
          <a:xfrm>
            <a:off x="1055688" y="409733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5.1.2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7" name="TextBox 168"/>
          <p:cNvSpPr txBox="1">
            <a:spLocks noChangeArrowheads="1"/>
          </p:cNvSpPr>
          <p:nvPr/>
        </p:nvSpPr>
        <p:spPr bwMode="auto">
          <a:xfrm>
            <a:off x="3213100" y="3357563"/>
            <a:ext cx="170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31758" name="TextBox 169"/>
          <p:cNvSpPr txBox="1">
            <a:spLocks noChangeArrowheads="1"/>
          </p:cNvSpPr>
          <p:nvPr/>
        </p:nvSpPr>
        <p:spPr bwMode="auto">
          <a:xfrm>
            <a:off x="3213100" y="4084638"/>
            <a:ext cx="170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pic>
        <p:nvPicPr>
          <p:cNvPr id="31759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8859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0" name="图片 18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9065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>
            <a:hlinkClick r:id="rId2" action="ppaction://hlinksldjump"/>
          </p:cNvPr>
          <p:cNvSpPr/>
          <p:nvPr/>
        </p:nvSpPr>
        <p:spPr bwMode="auto">
          <a:xfrm>
            <a:off x="971550" y="19542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sp>
        <p:nvSpPr>
          <p:cNvPr id="31762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知识架构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8"/>
          <p:cNvSpPr>
            <a:spLocks noGrp="1"/>
          </p:cNvSpPr>
          <p:nvPr>
            <p:ph idx="1"/>
          </p:nvPr>
        </p:nvSpPr>
        <p:spPr>
          <a:xfrm>
            <a:off x="338138" y="1162050"/>
            <a:ext cx="8223250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5.4.4 </a:t>
            </a:r>
            <a:r>
              <a:rPr lang="zh-CN" altLang="en-US" b="1" dirty="0" smtClean="0">
                <a:solidFill>
                  <a:srgbClr val="0070C0"/>
                </a:solidFill>
              </a:rPr>
              <a:t>线程插队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类中也提供了一个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方法可以实现线程的</a:t>
            </a:r>
            <a:r>
              <a:rPr lang="zh-CN" altLang="en-US" b="1" dirty="0" smtClean="0">
                <a:solidFill>
                  <a:srgbClr val="FF0000"/>
                </a:solidFill>
              </a:rPr>
              <a:t>插队</a:t>
            </a:r>
            <a:r>
              <a:rPr lang="zh-CN" altLang="en-US" dirty="0" smtClean="0"/>
              <a:t>，且等待</a:t>
            </a:r>
            <a:r>
              <a:rPr lang="zh-CN" altLang="en-US" dirty="0"/>
              <a:t>该线程终止。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当在某个线程中调用其它线程的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方法时，调用的线程将被阻塞，直到被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方法加入的线程执行完成后它才会继续运行。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r>
              <a:rPr lang="zh-CN" altLang="zh-CN" dirty="0" smtClean="0"/>
              <a:t>通过一个案例来演示一下</a:t>
            </a:r>
            <a:r>
              <a:rPr lang="en-US" altLang="zh-CN" dirty="0" smtClean="0"/>
              <a:t>join()</a:t>
            </a:r>
            <a:r>
              <a:rPr lang="zh-CN" altLang="zh-CN" dirty="0" smtClean="0"/>
              <a:t>方法的使用</a:t>
            </a:r>
            <a:r>
              <a:rPr lang="zh-CN" altLang="en-US" dirty="0" smtClean="0"/>
              <a:t>，如例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所示。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398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8"/>
          <a:stretch>
            <a:fillRect/>
          </a:stretch>
        </p:blipFill>
        <p:spPr bwMode="auto">
          <a:xfrm>
            <a:off x="618331" y="202779"/>
            <a:ext cx="7662863" cy="636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92"/>
          <a:stretch>
            <a:fillRect/>
          </a:stretch>
        </p:blipFill>
        <p:spPr bwMode="auto">
          <a:xfrm>
            <a:off x="2774950" y="4148708"/>
            <a:ext cx="5786438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1643063" y="2229974"/>
            <a:ext cx="7386910" cy="1716087"/>
          </a:xfrm>
          <a:prstGeom prst="wedgeRoundRectCallout">
            <a:avLst>
              <a:gd name="adj1" fmla="val -25698"/>
              <a:gd name="adj2" fmla="val -76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en-US" dirty="0">
                <a:latin typeface="+mn-ea"/>
                <a:ea typeface="+mn-ea"/>
              </a:rPr>
              <a:t>例程</a:t>
            </a:r>
            <a:r>
              <a:rPr lang="zh-CN" altLang="en-US" dirty="0">
                <a:latin typeface="+mn-ea"/>
                <a:ea typeface="+mn-ea"/>
              </a:rPr>
              <a:t>中，在</a:t>
            </a:r>
            <a:r>
              <a:rPr lang="en-US" dirty="0">
                <a:latin typeface="+mn-ea"/>
                <a:ea typeface="+mn-ea"/>
              </a:rPr>
              <a:t>main</a:t>
            </a:r>
            <a:r>
              <a:rPr lang="zh-CN" altLang="en-US" dirty="0">
                <a:latin typeface="+mn-ea"/>
                <a:ea typeface="+mn-ea"/>
              </a:rPr>
              <a:t>线程中开启了一个线程</a:t>
            </a:r>
            <a:r>
              <a:rPr lang="en-US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，两个线程的循环体中都调用了</a:t>
            </a:r>
            <a:r>
              <a:rPr lang="en-US" dirty="0">
                <a:latin typeface="+mn-ea"/>
                <a:ea typeface="+mn-ea"/>
              </a:rPr>
              <a:t>Thread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dirty="0">
                <a:latin typeface="+mn-ea"/>
                <a:ea typeface="+mn-ea"/>
              </a:rPr>
              <a:t>sleep(500)</a:t>
            </a:r>
            <a:r>
              <a:rPr lang="zh-CN" altLang="en-US" dirty="0">
                <a:latin typeface="+mn-ea"/>
                <a:ea typeface="+mn-ea"/>
              </a:rPr>
              <a:t>方法，以实现两个线程的交替执行。当</a:t>
            </a:r>
            <a:r>
              <a:rPr lang="en-US" dirty="0">
                <a:latin typeface="+mn-ea"/>
                <a:ea typeface="+mn-ea"/>
              </a:rPr>
              <a:t>main</a:t>
            </a:r>
            <a:r>
              <a:rPr lang="zh-CN" altLang="en-US" dirty="0">
                <a:latin typeface="+mn-ea"/>
                <a:ea typeface="+mn-ea"/>
              </a:rPr>
              <a:t>线程中的循环变量为</a:t>
            </a:r>
            <a:r>
              <a:rPr lang="en-US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时，调用</a:t>
            </a:r>
            <a:r>
              <a:rPr lang="en-US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en-US" dirty="0">
                <a:latin typeface="+mn-ea"/>
                <a:ea typeface="+mn-ea"/>
              </a:rPr>
              <a:t>join()</a:t>
            </a:r>
            <a:r>
              <a:rPr lang="zh-CN" altLang="en-US" dirty="0">
                <a:latin typeface="+mn-ea"/>
                <a:ea typeface="+mn-ea"/>
              </a:rPr>
              <a:t>方法，这时，</a:t>
            </a:r>
            <a:r>
              <a:rPr lang="en-US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线程就会“插队”优先执行。从运行结果可以看出，当</a:t>
            </a:r>
            <a:r>
              <a:rPr lang="en-US" dirty="0">
                <a:latin typeface="+mn-ea"/>
                <a:ea typeface="+mn-ea"/>
              </a:rPr>
              <a:t>main</a:t>
            </a:r>
            <a:r>
              <a:rPr lang="zh-CN" altLang="en-US" dirty="0">
                <a:latin typeface="+mn-ea"/>
                <a:ea typeface="+mn-ea"/>
              </a:rPr>
              <a:t>线程输出</a:t>
            </a:r>
            <a:r>
              <a:rPr lang="en-US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以后，线程一就开始执行，直到线程一执行完毕，</a:t>
            </a:r>
            <a:r>
              <a:rPr lang="en-US" dirty="0">
                <a:latin typeface="+mn-ea"/>
                <a:ea typeface="+mn-ea"/>
              </a:rPr>
              <a:t>main</a:t>
            </a:r>
            <a:r>
              <a:rPr lang="zh-CN" altLang="en-US" dirty="0">
                <a:latin typeface="+mn-ea"/>
                <a:ea typeface="+mn-ea"/>
              </a:rPr>
              <a:t>线程才继续执行。</a:t>
            </a:r>
            <a:endParaRPr lang="zh-CN" altLang="zh-CN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398463" y="1101725"/>
            <a:ext cx="8294687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5.2.4 </a:t>
            </a:r>
            <a:r>
              <a:rPr lang="zh-CN" altLang="en-US" b="1" dirty="0" smtClean="0">
                <a:solidFill>
                  <a:srgbClr val="0070C0"/>
                </a:solidFill>
              </a:rPr>
              <a:t>后台线程（守护线程）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程序来说，只要还有一个前台线程在运行，这个进程就不会结束。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前台线程和后台线程是一种相对的概念，新创建的线程默认都是前台线程，如果某个线程对象在启动之前调用了</a:t>
            </a:r>
            <a:r>
              <a:rPr lang="en-US" altLang="zh-CN" dirty="0" err="1" smtClean="0"/>
              <a:t>setDaemon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方法，这个线程就变成一个后台线程。该语句必须在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方法之前执行，否则抛出一个非法线程状态异常。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endParaRPr lang="en-US" altLang="zh-CN" dirty="0" smtClean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</p:spTree>
    <p:extLst>
      <p:ext uri="{BB962C8B-B14F-4D97-AF65-F5344CB8AC3E}">
        <p14:creationId xmlns:p14="http://schemas.microsoft.com/office/powerpoint/2010/main" val="2619286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327025" y="1066800"/>
            <a:ext cx="8294688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5.2.4 </a:t>
            </a:r>
            <a:r>
              <a:rPr lang="zh-CN" altLang="en-US" b="1" dirty="0" smtClean="0">
                <a:solidFill>
                  <a:srgbClr val="0070C0"/>
                </a:solidFill>
              </a:rPr>
              <a:t>后台线程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zh-CN" dirty="0" smtClean="0"/>
              <a:t>通过一个案例来演示当程序只有后台线程时就会结束的情况</a:t>
            </a:r>
            <a:r>
              <a:rPr lang="zh-CN" altLang="en-US" dirty="0" smtClean="0"/>
              <a:t>，具体代码如例</a:t>
            </a:r>
            <a:r>
              <a:rPr lang="en-US" altLang="zh-CN" dirty="0" smtClean="0"/>
              <a:t>5-6</a:t>
            </a:r>
            <a:r>
              <a:rPr lang="zh-CN" altLang="en-US" dirty="0" smtClean="0"/>
              <a:t>所示。</a:t>
            </a:r>
            <a:endParaRPr lang="en-US" altLang="zh-CN" dirty="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2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/>
          <a:stretch>
            <a:fillRect/>
          </a:stretch>
        </p:blipFill>
        <p:spPr bwMode="auto">
          <a:xfrm>
            <a:off x="327025" y="879566"/>
            <a:ext cx="8501063" cy="5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69" y="1215243"/>
            <a:ext cx="4770419" cy="300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>
            <a:off x="1619794" y="4404203"/>
            <a:ext cx="7169105" cy="2126864"/>
          </a:xfrm>
          <a:prstGeom prst="wedgeRoundRectCallout">
            <a:avLst>
              <a:gd name="adj1" fmla="val 19898"/>
              <a:gd name="adj2" fmla="val -7840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当开启线程</a:t>
            </a:r>
            <a:r>
              <a:rPr lang="en-US" altLang="en-US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后，会执行死循环中的打印语句，但我们将线程</a:t>
            </a:r>
            <a:r>
              <a:rPr lang="en-US" altLang="en-US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设置为后台线程后，当前台线程死亡后，</a:t>
            </a:r>
            <a:r>
              <a:rPr lang="en-US" altLang="en-US" dirty="0">
                <a:latin typeface="+mn-ea"/>
                <a:ea typeface="+mn-ea"/>
              </a:rPr>
              <a:t>JVM</a:t>
            </a:r>
            <a:r>
              <a:rPr lang="zh-CN" altLang="en-US" dirty="0">
                <a:latin typeface="+mn-ea"/>
                <a:ea typeface="+mn-ea"/>
              </a:rPr>
              <a:t>会通知后台线程。由于后台线程从接受指令，到作出响应，需要一定的时间，因此，打印了几次“后台线程</a:t>
            </a:r>
            <a:r>
              <a:rPr lang="en-US" altLang="en-US" dirty="0">
                <a:latin typeface="+mn-ea"/>
                <a:ea typeface="+mn-ea"/>
              </a:rPr>
              <a:t>---is running.</a:t>
            </a:r>
            <a:r>
              <a:rPr lang="zh-CN" altLang="en-US" dirty="0">
                <a:latin typeface="+mn-ea"/>
                <a:ea typeface="+mn-ea"/>
              </a:rPr>
              <a:t>”语句后，后台线程也结束了。由此说明进程中只有后台线程运行时，进程就会结束。</a:t>
            </a:r>
            <a:endParaRPr lang="zh-CN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0412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线程的创建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86" y="139485"/>
            <a:ext cx="6462551" cy="64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3953" y="1115877"/>
            <a:ext cx="8338088" cy="5439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线程</a:t>
            </a:r>
            <a:r>
              <a:rPr lang="zh-CN" altLang="en-US" b="1" dirty="0">
                <a:solidFill>
                  <a:srgbClr val="0070C0"/>
                </a:solidFill>
              </a:rPr>
              <a:t>中断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public final void stop():</a:t>
            </a:r>
            <a:r>
              <a:rPr lang="zh-CN" altLang="en-US" sz="2400" dirty="0"/>
              <a:t>让</a:t>
            </a:r>
            <a:r>
              <a:rPr lang="zh-CN" altLang="en-US" sz="2400" dirty="0" smtClean="0"/>
              <a:t>线程停止不再执行，</a:t>
            </a:r>
            <a:r>
              <a:rPr lang="zh-CN" altLang="en-US" sz="2400" dirty="0"/>
              <a:t>过时了，但是还可以</a:t>
            </a:r>
            <a:r>
              <a:rPr lang="zh-CN" altLang="en-US" sz="2400" dirty="0" smtClean="0"/>
              <a:t>使用，不安全。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void interrupt():</a:t>
            </a:r>
            <a:r>
              <a:rPr lang="zh-CN" altLang="en-US" sz="2400" dirty="0"/>
              <a:t>中断线程。 把线程的状态终止，并抛出一个</a:t>
            </a:r>
            <a:r>
              <a:rPr lang="en-US" altLang="zh-CN" sz="2400" dirty="0" err="1"/>
              <a:t>InterruptedException</a:t>
            </a:r>
            <a:r>
              <a:rPr lang="zh-CN" altLang="en-US" sz="2400" dirty="0" smtClean="0"/>
              <a:t>。经常用来“吵醒”休眠的线程。当一些线程处于休眠状态时，一个占有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资源的线程可以让休眠的线程调用</a:t>
            </a:r>
            <a:r>
              <a:rPr lang="en-US" altLang="zh-CN" sz="2400" dirty="0" smtClean="0"/>
              <a:t>interrupt()</a:t>
            </a:r>
            <a:r>
              <a:rPr lang="zh-CN" altLang="en-US" sz="2400" dirty="0" smtClean="0"/>
              <a:t>方法“吵醒”自己，即导致休眠的线程发生</a:t>
            </a:r>
            <a:r>
              <a:rPr lang="en-US" altLang="zh-CN" sz="2400" dirty="0" err="1" smtClean="0"/>
              <a:t>InterruptedException</a:t>
            </a:r>
            <a:r>
              <a:rPr lang="zh-CN" altLang="en-US" sz="2400" dirty="0" smtClean="0"/>
              <a:t>异常，从而结束休眠，重新排队等待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资源。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97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线程的调度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86"/>
            <a:ext cx="6889734" cy="6361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67" y="3812582"/>
            <a:ext cx="5618512" cy="3192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444" y="1319586"/>
            <a:ext cx="2061606" cy="20900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346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4875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编写一个多线程程序，要求：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个线程：</a:t>
            </a:r>
            <a:r>
              <a:rPr lang="en-US" altLang="zh-CN" dirty="0" smtClean="0"/>
              <a:t>student1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student2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student1</a:t>
            </a:r>
            <a:r>
              <a:rPr lang="zh-CN" altLang="en-US" dirty="0" smtClean="0"/>
              <a:t>准备睡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分钟后再开始听课，</a:t>
            </a:r>
            <a:r>
              <a:rPr lang="en-US" altLang="zh-CN" dirty="0" smtClean="0"/>
              <a:t>student2</a:t>
            </a:r>
            <a:r>
              <a:rPr lang="zh-CN" altLang="en-US" dirty="0" smtClean="0"/>
              <a:t>准备睡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个小时后再开始听课。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t</a:t>
            </a:r>
            <a:r>
              <a:rPr lang="en-US" altLang="zh-CN" dirty="0" smtClean="0"/>
              <a:t>eacher</a:t>
            </a:r>
            <a:r>
              <a:rPr lang="zh-CN" altLang="en-US" dirty="0" smtClean="0"/>
              <a:t>在输出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次“开始上课”后，吵醒休眠的线程</a:t>
            </a:r>
            <a:r>
              <a:rPr lang="en-US" altLang="zh-CN" dirty="0" smtClean="0"/>
              <a:t>student1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student1</a:t>
            </a:r>
            <a:r>
              <a:rPr lang="zh-CN" altLang="en-US" dirty="0" smtClean="0"/>
              <a:t>被吵醒后，负责叫醒休眠的线程</a:t>
            </a:r>
            <a:r>
              <a:rPr lang="en-US" altLang="zh-CN" dirty="0" smtClean="0"/>
              <a:t>student2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181"/>
          <p:cNvSpPr>
            <a:spLocks noChangeArrowheads="1"/>
          </p:cNvSpPr>
          <p:nvPr/>
        </p:nvSpPr>
        <p:spPr bwMode="auto">
          <a:xfrm>
            <a:off x="2579688" y="5151438"/>
            <a:ext cx="6142037" cy="561975"/>
          </a:xfrm>
          <a:prstGeom prst="roundRect">
            <a:avLst>
              <a:gd name="adj" fmla="val 50000"/>
            </a:avLst>
          </a:prstGeom>
          <a:solidFill>
            <a:srgbClr val="D5EBFF"/>
          </a:soli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3011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AutoShape 208"/>
          <p:cNvSpPr>
            <a:spLocks noChangeArrowheads="1"/>
          </p:cNvSpPr>
          <p:nvPr/>
        </p:nvSpPr>
        <p:spPr bwMode="auto">
          <a:xfrm>
            <a:off x="2670175" y="15303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34824" name="组合 311"/>
          <p:cNvGrpSpPr>
            <a:grpSpLocks/>
          </p:cNvGrpSpPr>
          <p:nvPr/>
        </p:nvGrpSpPr>
        <p:grpSpPr bwMode="auto">
          <a:xfrm>
            <a:off x="1106488" y="2987675"/>
            <a:ext cx="7629525" cy="668338"/>
            <a:chOff x="1029300" y="5045322"/>
            <a:chExt cx="7628925" cy="669008"/>
          </a:xfrm>
        </p:grpSpPr>
        <p:grpSp>
          <p:nvGrpSpPr>
            <p:cNvPr id="34872" name="组合 345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47" name="AutoShape 218"/>
              <p:cNvSpPr>
                <a:spLocks noChangeArrowheads="1"/>
              </p:cNvSpPr>
              <p:nvPr/>
            </p:nvSpPr>
            <p:spPr bwMode="auto">
              <a:xfrm>
                <a:off x="2721442" y="5393590"/>
                <a:ext cx="5806618" cy="3207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4878" name="组合 351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49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6136792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0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4196"/>
                  <a:ext cx="5689152" cy="4904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3" name="Line 188"/>
            <p:cNvSpPr>
              <a:spLocks noChangeShapeType="1"/>
            </p:cNvSpPr>
            <p:nvPr/>
          </p:nvSpPr>
          <p:spPr bwMode="auto">
            <a:xfrm flipH="1">
              <a:off x="1500750" y="5329770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4874" name="组合 347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5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41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6" name="Oval 151"/>
              <p:cNvSpPr>
                <a:spLocks noChangeArrowheads="1"/>
              </p:cNvSpPr>
              <p:nvPr/>
            </p:nvSpPr>
            <p:spPr bwMode="auto">
              <a:xfrm>
                <a:off x="1414740" y="4803243"/>
                <a:ext cx="241600" cy="24186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4825" name="TextBox 312"/>
          <p:cNvSpPr txBox="1">
            <a:spLocks noChangeArrowheads="1"/>
          </p:cNvSpPr>
          <p:nvPr/>
        </p:nvSpPr>
        <p:spPr bwMode="auto">
          <a:xfrm>
            <a:off x="3870325" y="1700213"/>
            <a:ext cx="377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</a:rPr>
              <a:t>5.5  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zh-CN" altLang="en-US" sz="2800" b="1">
                <a:solidFill>
                  <a:srgbClr val="009E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</a:p>
        </p:txBody>
      </p:sp>
      <p:grpSp>
        <p:nvGrpSpPr>
          <p:cNvPr id="34826" name="组合 313"/>
          <p:cNvGrpSpPr>
            <a:grpSpLocks/>
          </p:cNvGrpSpPr>
          <p:nvPr/>
        </p:nvGrpSpPr>
        <p:grpSpPr bwMode="auto">
          <a:xfrm>
            <a:off x="1328738" y="3713163"/>
            <a:ext cx="7407275" cy="668337"/>
            <a:chOff x="1252258" y="5045323"/>
            <a:chExt cx="7405967" cy="669007"/>
          </a:xfrm>
        </p:grpSpPr>
        <p:grpSp>
          <p:nvGrpSpPr>
            <p:cNvPr id="34865" name="组合 338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0436" y="5393591"/>
                <a:ext cx="5807637" cy="3207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4869" name="组合 342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2" y="4868193"/>
                  <a:ext cx="6140953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B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3" y="4984196"/>
                  <a:ext cx="5690183" cy="4904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6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7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2" cy="1700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4827" name="组合 314"/>
          <p:cNvGrpSpPr>
            <a:grpSpLocks/>
          </p:cNvGrpSpPr>
          <p:nvPr/>
        </p:nvGrpSpPr>
        <p:grpSpPr bwMode="auto">
          <a:xfrm>
            <a:off x="1328738" y="4438650"/>
            <a:ext cx="7407275" cy="668338"/>
            <a:chOff x="1252258" y="5045323"/>
            <a:chExt cx="7405967" cy="669007"/>
          </a:xfrm>
        </p:grpSpPr>
        <p:grpSp>
          <p:nvGrpSpPr>
            <p:cNvPr id="34858" name="组合 331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31" name="AutoShape 218"/>
              <p:cNvSpPr>
                <a:spLocks noChangeArrowheads="1"/>
              </p:cNvSpPr>
              <p:nvPr/>
            </p:nvSpPr>
            <p:spPr bwMode="auto">
              <a:xfrm>
                <a:off x="2720436" y="5393590"/>
                <a:ext cx="5807637" cy="3207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4862" name="组合 335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33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2" y="4868193"/>
                  <a:ext cx="6140953" cy="7204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34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3" y="4984197"/>
                  <a:ext cx="5690183" cy="4904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9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0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2" cy="170033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4828" name="组合 315"/>
          <p:cNvGrpSpPr>
            <a:grpSpLocks/>
          </p:cNvGrpSpPr>
          <p:nvPr/>
        </p:nvGrpSpPr>
        <p:grpSpPr bwMode="auto">
          <a:xfrm>
            <a:off x="1112838" y="3678238"/>
            <a:ext cx="635000" cy="638175"/>
            <a:chOff x="1190461" y="2772022"/>
            <a:chExt cx="635025" cy="637257"/>
          </a:xfrm>
        </p:grpSpPr>
        <p:sp>
          <p:nvSpPr>
            <p:cNvPr id="26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27" name="Oval 151"/>
            <p:cNvSpPr>
              <a:spLocks noChangeArrowheads="1"/>
            </p:cNvSpPr>
            <p:nvPr/>
          </p:nvSpPr>
          <p:spPr bwMode="auto">
            <a:xfrm>
              <a:off x="1412720" y="2791045"/>
              <a:ext cx="169869" cy="16961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4829" name="组合 316"/>
          <p:cNvGrpSpPr>
            <a:grpSpLocks/>
          </p:cNvGrpSpPr>
          <p:nvPr/>
        </p:nvGrpSpPr>
        <p:grpSpPr bwMode="auto">
          <a:xfrm>
            <a:off x="1112838" y="4402138"/>
            <a:ext cx="635000" cy="636587"/>
            <a:chOff x="1190461" y="2772022"/>
            <a:chExt cx="635025" cy="637257"/>
          </a:xfrm>
        </p:grpSpPr>
        <p:sp>
          <p:nvSpPr>
            <p:cNvPr id="24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25" name="Oval 151"/>
            <p:cNvSpPr>
              <a:spLocks noChangeArrowheads="1"/>
            </p:cNvSpPr>
            <p:nvPr/>
          </p:nvSpPr>
          <p:spPr bwMode="auto">
            <a:xfrm>
              <a:off x="1412720" y="2791092"/>
              <a:ext cx="169869" cy="170041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34830" name="TextBox 317"/>
          <p:cNvSpPr txBox="1">
            <a:spLocks noChangeArrowheads="1"/>
          </p:cNvSpPr>
          <p:nvPr/>
        </p:nvSpPr>
        <p:spPr bwMode="auto">
          <a:xfrm>
            <a:off x="1055688" y="3105150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5.5.1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31" name="TextBox 318"/>
          <p:cNvSpPr txBox="1">
            <a:spLocks noChangeArrowheads="1"/>
          </p:cNvSpPr>
          <p:nvPr/>
        </p:nvSpPr>
        <p:spPr bwMode="auto">
          <a:xfrm>
            <a:off x="1055688" y="382746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5.5.2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32" name="TextBox 319"/>
          <p:cNvSpPr txBox="1">
            <a:spLocks noChangeArrowheads="1"/>
          </p:cNvSpPr>
          <p:nvPr/>
        </p:nvSpPr>
        <p:spPr bwMode="auto">
          <a:xfrm>
            <a:off x="1055688" y="4551363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5.5.3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33" name="TextBox 320"/>
          <p:cNvSpPr txBox="1">
            <a:spLocks noChangeArrowheads="1"/>
          </p:cNvSpPr>
          <p:nvPr/>
        </p:nvSpPr>
        <p:spPr bwMode="auto">
          <a:xfrm>
            <a:off x="3213100" y="3089275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</a:t>
            </a:r>
          </a:p>
        </p:txBody>
      </p:sp>
      <p:sp>
        <p:nvSpPr>
          <p:cNvPr id="34834" name="TextBox 321"/>
          <p:cNvSpPr txBox="1">
            <a:spLocks noChangeArrowheads="1"/>
          </p:cNvSpPr>
          <p:nvPr/>
        </p:nvSpPr>
        <p:spPr bwMode="auto">
          <a:xfrm>
            <a:off x="3213100" y="3814763"/>
            <a:ext cx="353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同步代码块</a:t>
            </a:r>
          </a:p>
        </p:txBody>
      </p:sp>
      <p:sp>
        <p:nvSpPr>
          <p:cNvPr id="34835" name="TextBox 322"/>
          <p:cNvSpPr txBox="1">
            <a:spLocks noChangeArrowheads="1"/>
          </p:cNvSpPr>
          <p:nvPr/>
        </p:nvSpPr>
        <p:spPr bwMode="auto">
          <a:xfrm>
            <a:off x="3213100" y="4541838"/>
            <a:ext cx="3662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同步方法</a:t>
            </a:r>
          </a:p>
        </p:txBody>
      </p:sp>
      <p:pic>
        <p:nvPicPr>
          <p:cNvPr id="3483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8859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37" name="图片 32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9065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hlinkClick r:id="rId2" action="ppaction://hlinksldjump"/>
          </p:cNvPr>
          <p:cNvSpPr/>
          <p:nvPr/>
        </p:nvSpPr>
        <p:spPr bwMode="auto">
          <a:xfrm>
            <a:off x="971550" y="19542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sp>
        <p:nvSpPr>
          <p:cNvPr id="77" name="AutoShape 202"/>
          <p:cNvSpPr>
            <a:spLocks noChangeArrowheads="1"/>
          </p:cNvSpPr>
          <p:nvPr/>
        </p:nvSpPr>
        <p:spPr bwMode="auto">
          <a:xfrm>
            <a:off x="2867025" y="5297488"/>
            <a:ext cx="5691188" cy="382587"/>
          </a:xfrm>
          <a:prstGeom prst="roundRect">
            <a:avLst>
              <a:gd name="adj" fmla="val 50000"/>
            </a:avLst>
          </a:prstGeom>
          <a:solidFill>
            <a:srgbClr val="FFFFFF">
              <a:alpha val="45882"/>
            </a:srgbClr>
          </a:soli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34840" name="组合 313"/>
          <p:cNvGrpSpPr>
            <a:grpSpLocks/>
          </p:cNvGrpSpPr>
          <p:nvPr/>
        </p:nvGrpSpPr>
        <p:grpSpPr bwMode="auto">
          <a:xfrm>
            <a:off x="1320800" y="5145088"/>
            <a:ext cx="7407275" cy="668337"/>
            <a:chOff x="1252258" y="5045323"/>
            <a:chExt cx="7405967" cy="669007"/>
          </a:xfrm>
        </p:grpSpPr>
        <p:grpSp>
          <p:nvGrpSpPr>
            <p:cNvPr id="34847" name="组合 338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82" name="AutoShape 218"/>
              <p:cNvSpPr>
                <a:spLocks noChangeArrowheads="1"/>
              </p:cNvSpPr>
              <p:nvPr/>
            </p:nvSpPr>
            <p:spPr bwMode="auto">
              <a:xfrm>
                <a:off x="2720437" y="5393591"/>
                <a:ext cx="5807636" cy="3207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4851" name="组合 342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84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3" y="4868193"/>
                  <a:ext cx="6140952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B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85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4" y="4984196"/>
                  <a:ext cx="5690182" cy="4904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80" name="Line 188"/>
            <p:cNvSpPr>
              <a:spLocks noChangeShapeType="1"/>
            </p:cNvSpPr>
            <p:nvPr/>
          </p:nvSpPr>
          <p:spPr bwMode="auto">
            <a:xfrm flipH="1">
              <a:off x="1499864" y="5329770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1" name="Oval 151"/>
            <p:cNvSpPr>
              <a:spLocks noChangeArrowheads="1"/>
            </p:cNvSpPr>
            <p:nvPr/>
          </p:nvSpPr>
          <p:spPr bwMode="auto">
            <a:xfrm>
              <a:off x="1252258" y="5064392"/>
              <a:ext cx="169833" cy="17003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4841" name="组合 315"/>
          <p:cNvGrpSpPr>
            <a:grpSpLocks/>
          </p:cNvGrpSpPr>
          <p:nvPr/>
        </p:nvGrpSpPr>
        <p:grpSpPr bwMode="auto">
          <a:xfrm>
            <a:off x="1104900" y="5110163"/>
            <a:ext cx="635000" cy="638175"/>
            <a:chOff x="1190461" y="2772022"/>
            <a:chExt cx="635025" cy="637257"/>
          </a:xfrm>
        </p:grpSpPr>
        <p:sp>
          <p:nvSpPr>
            <p:cNvPr id="87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88" name="Oval 151"/>
            <p:cNvSpPr>
              <a:spLocks noChangeArrowheads="1"/>
            </p:cNvSpPr>
            <p:nvPr/>
          </p:nvSpPr>
          <p:spPr bwMode="auto">
            <a:xfrm>
              <a:off x="1412720" y="2791045"/>
              <a:ext cx="169870" cy="16961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34842" name="TextBox 318"/>
          <p:cNvSpPr txBox="1">
            <a:spLocks noChangeArrowheads="1"/>
          </p:cNvSpPr>
          <p:nvPr/>
        </p:nvSpPr>
        <p:spPr bwMode="auto">
          <a:xfrm>
            <a:off x="1047750" y="525938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5.5.4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43" name="TextBox 321"/>
          <p:cNvSpPr txBox="1">
            <a:spLocks noChangeArrowheads="1"/>
          </p:cNvSpPr>
          <p:nvPr/>
        </p:nvSpPr>
        <p:spPr bwMode="auto">
          <a:xfrm>
            <a:off x="3205163" y="5246688"/>
            <a:ext cx="353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死锁问题</a:t>
            </a:r>
          </a:p>
        </p:txBody>
      </p:sp>
      <p:sp>
        <p:nvSpPr>
          <p:cNvPr id="34844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知识架构</a:t>
            </a:r>
          </a:p>
        </p:txBody>
      </p:sp>
    </p:spTree>
    <p:extLst>
      <p:ext uri="{BB962C8B-B14F-4D97-AF65-F5344CB8AC3E}">
        <p14:creationId xmlns:p14="http://schemas.microsoft.com/office/powerpoint/2010/main" val="3823660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8"/>
          <p:cNvSpPr>
            <a:spLocks noGrp="1"/>
          </p:cNvSpPr>
          <p:nvPr>
            <p:ph idx="1"/>
          </p:nvPr>
        </p:nvSpPr>
        <p:spPr>
          <a:xfrm>
            <a:off x="457200" y="1066800"/>
            <a:ext cx="8088313" cy="5059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5.5.1 </a:t>
            </a:r>
            <a:r>
              <a:rPr lang="zh-CN" altLang="en-US" b="1" dirty="0" smtClean="0">
                <a:solidFill>
                  <a:srgbClr val="0070C0"/>
                </a:solidFill>
              </a:rPr>
              <a:t>线程安全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在前面的售票案例中，极有可能碰到“意外”情况，如一张票被打印多次，或者打印出的票号为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甚至负数。这些“意外”都是由多线程操作共享资源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所导致的线程安全问题。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接下来，模拟四个窗口出售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张票，并在售票的代码中每次售票时线程休眠</a:t>
            </a:r>
            <a:r>
              <a:rPr lang="en-US" altLang="zh-CN" dirty="0" smtClean="0"/>
              <a:t>10</a:t>
            </a:r>
            <a:r>
              <a:rPr lang="zh-CN" altLang="en-US" dirty="0" smtClean="0"/>
              <a:t>毫秒，如例</a:t>
            </a:r>
            <a:r>
              <a:rPr lang="en-US" altLang="zh-CN" dirty="0" smtClean="0"/>
              <a:t>5-11</a:t>
            </a:r>
            <a:r>
              <a:rPr lang="zh-CN" altLang="en-US" dirty="0" smtClean="0"/>
              <a:t>所示。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2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"/>
          <a:stretch>
            <a:fillRect/>
          </a:stretch>
        </p:blipFill>
        <p:spPr bwMode="auto">
          <a:xfrm>
            <a:off x="580499" y="197526"/>
            <a:ext cx="7841714" cy="62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17712"/>
            <a:ext cx="520065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1643063" y="4495800"/>
            <a:ext cx="7219950" cy="2100262"/>
          </a:xfrm>
          <a:prstGeom prst="wedgeRoundRectCallout">
            <a:avLst>
              <a:gd name="adj1" fmla="val 10267"/>
              <a:gd name="adj2" fmla="val -72195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b="1" dirty="0"/>
              <a:t>在售票程序的</a:t>
            </a:r>
            <a:r>
              <a:rPr lang="en-US" b="1" dirty="0"/>
              <a:t>while</a:t>
            </a:r>
            <a:r>
              <a:rPr lang="zh-CN" altLang="en-US" b="1" dirty="0"/>
              <a:t>循环中添加了</a:t>
            </a:r>
            <a:r>
              <a:rPr lang="en-US" b="1" dirty="0"/>
              <a:t>sleep()</a:t>
            </a:r>
            <a:r>
              <a:rPr lang="zh-CN" altLang="en-US" b="1" dirty="0"/>
              <a:t>方法，这样就模拟了售票过程中线程的延迟。由于线程有延迟，当票号减为</a:t>
            </a:r>
            <a:r>
              <a:rPr lang="en-US" b="1" dirty="0"/>
              <a:t>1</a:t>
            </a:r>
            <a:r>
              <a:rPr lang="zh-CN" altLang="en-US" b="1" dirty="0"/>
              <a:t>时，假设线程</a:t>
            </a:r>
            <a:r>
              <a:rPr lang="en-US" b="1" dirty="0"/>
              <a:t>1</a:t>
            </a:r>
            <a:r>
              <a:rPr lang="zh-CN" altLang="en-US" b="1" dirty="0"/>
              <a:t>此时出售</a:t>
            </a:r>
            <a:r>
              <a:rPr lang="en-US" b="1" dirty="0"/>
              <a:t>1</a:t>
            </a:r>
            <a:r>
              <a:rPr lang="zh-CN" altLang="en-US" b="1" dirty="0"/>
              <a:t>号票，对票号进行判断后，进入</a:t>
            </a:r>
            <a:r>
              <a:rPr lang="en-US" b="1" dirty="0"/>
              <a:t>while</a:t>
            </a:r>
            <a:r>
              <a:rPr lang="zh-CN" altLang="en-US" b="1" dirty="0"/>
              <a:t>循环，在售票之前通过</a:t>
            </a:r>
            <a:r>
              <a:rPr lang="en-US" b="1" dirty="0"/>
              <a:t>sleep()</a:t>
            </a:r>
            <a:r>
              <a:rPr lang="zh-CN" altLang="en-US" b="1" dirty="0"/>
              <a:t>方法让线程休眠，这时线程二会进行售票，由于此时票号仍为</a:t>
            </a:r>
            <a:r>
              <a:rPr lang="en-US" b="1" dirty="0"/>
              <a:t>1</a:t>
            </a:r>
            <a:r>
              <a:rPr lang="zh-CN" altLang="en-US" b="1" dirty="0"/>
              <a:t>，因此线程二也会进入循环，同理，四个线程都会进入</a:t>
            </a:r>
            <a:r>
              <a:rPr lang="en-US" b="1" dirty="0"/>
              <a:t>while</a:t>
            </a:r>
            <a:r>
              <a:rPr lang="zh-CN" altLang="en-US" b="1" dirty="0"/>
              <a:t>循环，休眠结束后，四个线程都会进行售票，这样就相当于将票号减了四次，结果中出现了</a:t>
            </a:r>
            <a:r>
              <a:rPr lang="en-US" b="1" dirty="0"/>
              <a:t>0</a:t>
            </a:r>
            <a:r>
              <a:rPr lang="zh-CN" altLang="en-US" b="1" dirty="0"/>
              <a:t>、</a:t>
            </a:r>
            <a:r>
              <a:rPr lang="en-US" b="1" dirty="0"/>
              <a:t>-1</a:t>
            </a:r>
            <a:r>
              <a:rPr lang="zh-CN" altLang="en-US" b="1" dirty="0"/>
              <a:t>、</a:t>
            </a:r>
            <a:r>
              <a:rPr lang="en-US" b="1" dirty="0"/>
              <a:t>-2</a:t>
            </a:r>
            <a:r>
              <a:rPr lang="zh-CN" altLang="en-US" b="1" dirty="0"/>
              <a:t>这样的票号。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8"/>
          <p:cNvSpPr>
            <a:spLocks noGrp="1"/>
          </p:cNvSpPr>
          <p:nvPr>
            <p:ph idx="1"/>
          </p:nvPr>
        </p:nvSpPr>
        <p:spPr>
          <a:xfrm>
            <a:off x="398462" y="1162594"/>
            <a:ext cx="8379777" cy="54602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0070C0"/>
                </a:solidFill>
              </a:rPr>
              <a:t>5.5.2 </a:t>
            </a:r>
            <a:r>
              <a:rPr lang="zh-CN" altLang="en-US" b="1" dirty="0" smtClean="0">
                <a:solidFill>
                  <a:srgbClr val="0070C0"/>
                </a:solidFill>
              </a:rPr>
              <a:t>同步代码块</a:t>
            </a:r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 smtClean="0"/>
              <a:t>当多个线程使用同一个共享资源时，可以将处理共享资源的代码放置在一个代码块中，使用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关键字来修饰，被称作同步代码块，其语法格式如下：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</a:pP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</a:pPr>
            <a:endParaRPr lang="en-US" altLang="zh-CN" dirty="0" smtClean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zh-CN" altLang="en-US" sz="1800" dirty="0" smtClean="0"/>
              <a:t>其中：</a:t>
            </a:r>
            <a:r>
              <a:rPr lang="en-US" altLang="zh-CN" sz="1800" dirty="0" smtClean="0"/>
              <a:t>lock</a:t>
            </a:r>
            <a:r>
              <a:rPr lang="zh-CN" altLang="en-US" sz="1800" dirty="0" smtClean="0"/>
              <a:t>是一个锁对象，它是同步代码块的关键。当线程执行同步代码块时，首先会检查锁对象的标志位，默认情况下，标志位为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，此时线程会执行同步代码块，同时将锁对象的标志位置为</a:t>
            </a:r>
            <a:r>
              <a:rPr lang="en-US" altLang="zh-CN" sz="1800" dirty="0"/>
              <a:t>0</a:t>
            </a:r>
            <a:r>
              <a:rPr lang="zh-CN" altLang="en-US" sz="1800" dirty="0"/>
              <a:t>。当一个新的线程执行到这段同步代码块时，由于锁对象的标志位为</a:t>
            </a:r>
            <a:r>
              <a:rPr lang="en-US" altLang="zh-CN" sz="1800" dirty="0"/>
              <a:t>0</a:t>
            </a:r>
            <a:r>
              <a:rPr lang="zh-CN" altLang="en-US" sz="1800" dirty="0"/>
              <a:t>，新线程会发生阻塞，等待当前线程执行完同步代码块后，锁对象的标志位被置为</a:t>
            </a:r>
            <a:r>
              <a:rPr lang="en-US" altLang="zh-CN" sz="1800" dirty="0"/>
              <a:t>1</a:t>
            </a:r>
            <a:r>
              <a:rPr lang="zh-CN" altLang="en-US" sz="1800" dirty="0"/>
              <a:t>，新线程才能进入同步代码块执行其中的代码。循环往复，直到共享资源被处理完为止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52"/>
          <a:stretch/>
        </p:blipFill>
        <p:spPr bwMode="auto">
          <a:xfrm>
            <a:off x="2718685" y="3020731"/>
            <a:ext cx="4046883" cy="86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379663" y="623888"/>
            <a:ext cx="7170737" cy="4635500"/>
            <a:chOff x="2379663" y="623888"/>
            <a:chExt cx="7170737" cy="4635500"/>
          </a:xfrm>
        </p:grpSpPr>
        <p:pic>
          <p:nvPicPr>
            <p:cNvPr id="36869" name="Picture 6" descr="云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663" y="623888"/>
              <a:ext cx="7170737" cy="463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0" name="Text Box 7"/>
            <p:cNvSpPr txBox="1">
              <a:spLocks noChangeArrowheads="1"/>
            </p:cNvSpPr>
            <p:nvPr/>
          </p:nvSpPr>
          <p:spPr bwMode="auto">
            <a:xfrm>
              <a:off x="4641609" y="2097488"/>
              <a:ext cx="40433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b="1">
                  <a:solidFill>
                    <a:schemeClr val="bg1"/>
                  </a:solidFill>
                  <a:ea typeface="黑体" panose="02010609060101010101" pitchFamily="49" charset="-122"/>
                </a:rPr>
                <a:t>什么是线程？</a:t>
              </a:r>
            </a:p>
          </p:txBody>
        </p:sp>
      </p:grpSp>
      <p:pic>
        <p:nvPicPr>
          <p:cNvPr id="25" name="Picture 8" descr="问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405063"/>
            <a:ext cx="34115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8"/>
          <p:cNvSpPr>
            <a:spLocks noGrp="1"/>
          </p:cNvSpPr>
          <p:nvPr>
            <p:ph idx="1"/>
          </p:nvPr>
        </p:nvSpPr>
        <p:spPr>
          <a:xfrm>
            <a:off x="398463" y="1227909"/>
            <a:ext cx="8088312" cy="4803004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5.5.2 </a:t>
            </a:r>
            <a:r>
              <a:rPr lang="zh-CN" altLang="en-US" b="1" dirty="0" smtClean="0">
                <a:solidFill>
                  <a:srgbClr val="0070C0"/>
                </a:solidFill>
              </a:rPr>
              <a:t>同步代码块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 smtClean="0"/>
              <a:t>接下来，将</a:t>
            </a:r>
            <a:r>
              <a:rPr lang="en-US" altLang="zh-CN" dirty="0" smtClean="0"/>
              <a:t>5-11</a:t>
            </a:r>
            <a:r>
              <a:rPr lang="zh-CN" altLang="en-US" dirty="0" smtClean="0"/>
              <a:t>中售票的代码放到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区域中，修改后的代码如例</a:t>
            </a:r>
            <a:r>
              <a:rPr lang="en-US" altLang="zh-CN" dirty="0" smtClean="0"/>
              <a:t>5-12</a:t>
            </a:r>
            <a:r>
              <a:rPr lang="zh-CN" altLang="en-US" dirty="0" smtClean="0"/>
              <a:t>所示。</a:t>
            </a:r>
            <a:endParaRPr lang="en-US" altLang="zh-CN" dirty="0" smtClean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2470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"/>
          <a:stretch>
            <a:fillRect/>
          </a:stretch>
        </p:blipFill>
        <p:spPr bwMode="auto">
          <a:xfrm>
            <a:off x="117566" y="49576"/>
            <a:ext cx="7223759" cy="673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517" y="3490124"/>
            <a:ext cx="4987925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1855492" y="990436"/>
            <a:ext cx="7219950" cy="2262215"/>
          </a:xfrm>
          <a:prstGeom prst="wedgeRoundRectCallout">
            <a:avLst>
              <a:gd name="adj1" fmla="val 10919"/>
              <a:gd name="adj2" fmla="val 6240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例程中，将有关</a:t>
            </a:r>
            <a:r>
              <a:rPr lang="en-US" dirty="0">
                <a:latin typeface="+mn-ea"/>
                <a:ea typeface="+mn-ea"/>
              </a:rPr>
              <a:t>tickets</a:t>
            </a:r>
            <a:r>
              <a:rPr lang="zh-CN" altLang="en-US" dirty="0">
                <a:latin typeface="+mn-ea"/>
                <a:ea typeface="+mn-ea"/>
              </a:rPr>
              <a:t>变量的操作全部都放到同步代码块中。为了保证线程的持续执行，将同步代码块放在死循环中，直到</a:t>
            </a:r>
            <a:r>
              <a:rPr lang="en-US" dirty="0">
                <a:latin typeface="+mn-ea"/>
                <a:ea typeface="+mn-ea"/>
              </a:rPr>
              <a:t>ticket&lt;0</a:t>
            </a:r>
            <a:r>
              <a:rPr lang="zh-CN" altLang="en-US" dirty="0">
                <a:latin typeface="+mn-ea"/>
                <a:ea typeface="+mn-ea"/>
              </a:rPr>
              <a:t>时跳出循环。因此，从图</a:t>
            </a:r>
            <a:r>
              <a:rPr lang="en-US" dirty="0">
                <a:latin typeface="+mn-ea"/>
                <a:ea typeface="+mn-ea"/>
              </a:rPr>
              <a:t>5-16</a:t>
            </a:r>
            <a:r>
              <a:rPr lang="zh-CN" altLang="en-US" dirty="0">
                <a:latin typeface="+mn-ea"/>
                <a:ea typeface="+mn-ea"/>
              </a:rPr>
              <a:t>所示的运行结果可以看出，售出的票不再出现</a:t>
            </a:r>
            <a:r>
              <a:rPr lang="en-US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和负数的情况，这是因为售票的代码实现了同步，之前出现的线程安全问题得以解决。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内容占位符 8"/>
          <p:cNvSpPr>
            <a:spLocks noGrp="1"/>
          </p:cNvSpPr>
          <p:nvPr>
            <p:ph idx="1"/>
          </p:nvPr>
        </p:nvSpPr>
        <p:spPr>
          <a:xfrm>
            <a:off x="457200" y="1052513"/>
            <a:ext cx="8088313" cy="6019800"/>
          </a:xfrm>
          <a:extLst/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5.5.3 </a:t>
            </a:r>
            <a:r>
              <a:rPr lang="zh-CN" altLang="en-US" b="1" dirty="0">
                <a:solidFill>
                  <a:srgbClr val="0070C0"/>
                </a:solidFill>
              </a:rPr>
              <a:t>同步方法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同步代码块可以有效解决线程的安全问题，当把共享资源的操作放在</a:t>
            </a:r>
            <a:r>
              <a:rPr lang="en-US" altLang="zh-CN" dirty="0"/>
              <a:t>synchronized</a:t>
            </a:r>
            <a:r>
              <a:rPr lang="zh-CN" altLang="en-US" dirty="0"/>
              <a:t>定义的区域内时，便为这些操作加了同步锁。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在方法前面同样可以使用</a:t>
            </a:r>
            <a:r>
              <a:rPr lang="en-US" altLang="zh-CN" dirty="0" smtClean="0">
                <a:cs typeface="+mn-cs"/>
              </a:rPr>
              <a:t>synchronized</a:t>
            </a:r>
            <a:r>
              <a:rPr lang="zh-CN" altLang="en-US" dirty="0" smtClean="0">
                <a:cs typeface="+mn-cs"/>
              </a:rPr>
              <a:t>关键字来修饰，被修饰的方法为同步方法，它能实现和同步代码块同样的功能，具体语法格式如下：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被</a:t>
            </a:r>
            <a:r>
              <a:rPr lang="en-US" altLang="zh-CN" dirty="0" smtClean="0">
                <a:cs typeface="+mn-cs"/>
              </a:rPr>
              <a:t>synchronized</a:t>
            </a:r>
            <a:r>
              <a:rPr lang="zh-CN" altLang="en-US" dirty="0" smtClean="0">
                <a:cs typeface="+mn-cs"/>
              </a:rPr>
              <a:t>修饰的方法在某一时刻只允许一个线程访问，访问该方法的其它线程都会发生阻塞，直到当前线程访问完毕后，其它线程才有机会执行方法。</a:t>
            </a: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dirty="0" smtClean="0">
              <a:cs typeface="+mn-cs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6349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1" b="7389"/>
          <a:stretch/>
        </p:blipFill>
        <p:spPr bwMode="auto">
          <a:xfrm>
            <a:off x="1111386" y="4192180"/>
            <a:ext cx="7354389" cy="41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内容占位符 8"/>
          <p:cNvSpPr>
            <a:spLocks noGrp="1"/>
          </p:cNvSpPr>
          <p:nvPr>
            <p:ph idx="1"/>
          </p:nvPr>
        </p:nvSpPr>
        <p:spPr>
          <a:xfrm>
            <a:off x="314325" y="1004888"/>
            <a:ext cx="8088313" cy="6019800"/>
          </a:xfrm>
          <a:extLst/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5.5.3 </a:t>
            </a:r>
            <a:r>
              <a:rPr lang="zh-CN" altLang="en-US" b="1" dirty="0">
                <a:solidFill>
                  <a:srgbClr val="0070C0"/>
                </a:solidFill>
              </a:rPr>
              <a:t>同步方法</a:t>
            </a:r>
          </a:p>
          <a:p>
            <a:pPr lv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接下来，使用同步方法模拟实现售票程序，具体代码如例</a:t>
            </a:r>
            <a:r>
              <a:rPr lang="en-US" altLang="zh-CN" dirty="0" smtClean="0">
                <a:cs typeface="+mn-cs"/>
              </a:rPr>
              <a:t>5-13</a:t>
            </a:r>
            <a:r>
              <a:rPr lang="zh-CN" altLang="en-US" dirty="0" smtClean="0">
                <a:cs typeface="+mn-cs"/>
              </a:rPr>
              <a:t>所示。</a:t>
            </a: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dirty="0" smtClean="0">
              <a:cs typeface="+mn-cs"/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4518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>
            <a:fillRect/>
          </a:stretch>
        </p:blipFill>
        <p:spPr bwMode="auto">
          <a:xfrm>
            <a:off x="24765" y="1017307"/>
            <a:ext cx="7760512" cy="423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791434"/>
            <a:ext cx="7293152" cy="398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56" y="669925"/>
            <a:ext cx="4808538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1267097" y="3132627"/>
            <a:ext cx="7420037" cy="2100263"/>
          </a:xfrm>
          <a:prstGeom prst="wedgeRoundRectCallout">
            <a:avLst>
              <a:gd name="adj1" fmla="val 17926"/>
              <a:gd name="adj2" fmla="val -7997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例程中，将售票代码抽取为售票方法</a:t>
            </a:r>
            <a:r>
              <a:rPr lang="en-US" dirty="0" err="1">
                <a:latin typeface="+mn-ea"/>
                <a:ea typeface="+mn-ea"/>
              </a:rPr>
              <a:t>saleTicket</a:t>
            </a:r>
            <a:r>
              <a:rPr lang="en-US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，并用</a:t>
            </a:r>
            <a:r>
              <a:rPr lang="en-US" dirty="0">
                <a:latin typeface="+mn-ea"/>
                <a:ea typeface="+mn-ea"/>
              </a:rPr>
              <a:t>synchronized</a:t>
            </a:r>
            <a:r>
              <a:rPr lang="zh-CN" altLang="en-US" dirty="0">
                <a:latin typeface="+mn-ea"/>
                <a:ea typeface="+mn-ea"/>
              </a:rPr>
              <a:t>关键字把</a:t>
            </a:r>
            <a:r>
              <a:rPr lang="en-US" dirty="0" err="1">
                <a:latin typeface="+mn-ea"/>
                <a:ea typeface="+mn-ea"/>
              </a:rPr>
              <a:t>saleTicket</a:t>
            </a:r>
            <a:r>
              <a:rPr lang="en-US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修饰为同步方法，然后在</a:t>
            </a:r>
            <a:r>
              <a:rPr lang="en-US" dirty="0">
                <a:latin typeface="+mn-ea"/>
                <a:ea typeface="+mn-ea"/>
              </a:rPr>
              <a:t>run()</a:t>
            </a:r>
            <a:r>
              <a:rPr lang="zh-CN" altLang="en-US" dirty="0">
                <a:latin typeface="+mn-ea"/>
                <a:ea typeface="+mn-ea"/>
              </a:rPr>
              <a:t>方法中调用该方法。从图</a:t>
            </a:r>
            <a:r>
              <a:rPr lang="en-US" dirty="0">
                <a:latin typeface="+mn-ea"/>
                <a:ea typeface="+mn-ea"/>
              </a:rPr>
              <a:t>5-17</a:t>
            </a:r>
            <a:r>
              <a:rPr lang="zh-CN" altLang="en-US" dirty="0">
                <a:latin typeface="+mn-ea"/>
                <a:ea typeface="+mn-ea"/>
              </a:rPr>
              <a:t>所示的运行结果可以看出，同样没有出现</a:t>
            </a:r>
            <a:r>
              <a:rPr lang="en-US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号和负数号的票，说明同步方法实现了和同步代码块一样的效果。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552450" y="1202780"/>
            <a:ext cx="8064500" cy="5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举例：银行</a:t>
            </a:r>
            <a:r>
              <a:rPr lang="zh-CN" altLang="en-US" sz="2400" dirty="0">
                <a:latin typeface="+mn-ea"/>
                <a:ea typeface="+mn-ea"/>
              </a:rPr>
              <a:t>取钱问题。</a:t>
            </a:r>
          </a:p>
        </p:txBody>
      </p:sp>
      <p:grpSp>
        <p:nvGrpSpPr>
          <p:cNvPr id="47108" name="Group 27"/>
          <p:cNvGrpSpPr>
            <a:grpSpLocks/>
          </p:cNvGrpSpPr>
          <p:nvPr/>
        </p:nvGrpSpPr>
        <p:grpSpPr bwMode="auto">
          <a:xfrm>
            <a:off x="357188" y="2286000"/>
            <a:ext cx="4314825" cy="2235200"/>
            <a:chOff x="144" y="1344"/>
            <a:chExt cx="2562" cy="1408"/>
          </a:xfrm>
        </p:grpSpPr>
        <p:sp>
          <p:nvSpPr>
            <p:cNvPr id="47109" name="Text Box 3"/>
            <p:cNvSpPr txBox="1">
              <a:spLocks noChangeArrowheads="1"/>
            </p:cNvSpPr>
            <p:nvPr/>
          </p:nvSpPr>
          <p:spPr bwMode="auto">
            <a:xfrm>
              <a:off x="144" y="1344"/>
              <a:ext cx="532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</a:rPr>
                <a:t>线程 </a:t>
              </a: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10" name="Text Box 4"/>
            <p:cNvSpPr txBox="1">
              <a:spLocks noChangeArrowheads="1"/>
            </p:cNvSpPr>
            <p:nvPr/>
          </p:nvSpPr>
          <p:spPr bwMode="auto">
            <a:xfrm>
              <a:off x="144" y="1872"/>
              <a:ext cx="532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</a:rPr>
                <a:t>线程 </a:t>
              </a: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11" name="Text Box 5"/>
            <p:cNvSpPr txBox="1">
              <a:spLocks noChangeArrowheads="1"/>
            </p:cNvSpPr>
            <p:nvPr/>
          </p:nvSpPr>
          <p:spPr bwMode="auto">
            <a:xfrm>
              <a:off x="183" y="2496"/>
              <a:ext cx="607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</a:rPr>
                <a:t>线程 </a:t>
              </a:r>
              <a:r>
                <a:rPr lang="en-US" altLang="zh-CN" sz="2000" b="1">
                  <a:latin typeface="Times New Roman" panose="02020603050405020304" pitchFamily="18" charset="0"/>
                </a:rPr>
                <a:t>10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697" y="1392"/>
              <a:ext cx="1009" cy="1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2046" y="1488"/>
              <a:ext cx="4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</a:rPr>
                <a:t>资源</a:t>
              </a:r>
            </a:p>
          </p:txBody>
        </p:sp>
        <p:sp>
          <p:nvSpPr>
            <p:cNvPr id="47114" name="Line 8"/>
            <p:cNvSpPr>
              <a:spLocks noChangeShapeType="1"/>
            </p:cNvSpPr>
            <p:nvPr/>
          </p:nvSpPr>
          <p:spPr bwMode="auto">
            <a:xfrm>
              <a:off x="720" y="1584"/>
              <a:ext cx="1249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47115" name="Line 9"/>
            <p:cNvSpPr>
              <a:spLocks noChangeShapeType="1"/>
            </p:cNvSpPr>
            <p:nvPr/>
          </p:nvSpPr>
          <p:spPr bwMode="auto">
            <a:xfrm>
              <a:off x="672" y="1920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 flipV="1">
              <a:off x="816" y="2208"/>
              <a:ext cx="14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47117" name="Line 11"/>
            <p:cNvSpPr>
              <a:spLocks noChangeShapeType="1"/>
            </p:cNvSpPr>
            <p:nvPr/>
          </p:nvSpPr>
          <p:spPr bwMode="auto">
            <a:xfrm flipH="1" flipV="1">
              <a:off x="672" y="1488"/>
              <a:ext cx="137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47118" name="Text Box 12"/>
            <p:cNvSpPr txBox="1">
              <a:spLocks noChangeArrowheads="1"/>
            </p:cNvSpPr>
            <p:nvPr/>
          </p:nvSpPr>
          <p:spPr bwMode="auto">
            <a:xfrm rot="844978">
              <a:off x="959" y="1402"/>
              <a:ext cx="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</a:rPr>
                <a:t>取过来</a:t>
              </a:r>
            </a:p>
          </p:txBody>
        </p:sp>
        <p:sp>
          <p:nvSpPr>
            <p:cNvPr id="47119" name="Text Box 13"/>
            <p:cNvSpPr txBox="1">
              <a:spLocks noChangeArrowheads="1"/>
            </p:cNvSpPr>
            <p:nvPr/>
          </p:nvSpPr>
          <p:spPr bwMode="auto">
            <a:xfrm rot="913042">
              <a:off x="722" y="1700"/>
              <a:ext cx="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</a:rPr>
                <a:t>加</a:t>
              </a: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  <a:r>
                <a:rPr lang="zh-CN" altLang="en-US" sz="2000" b="1">
                  <a:latin typeface="Times New Roman" panose="02020603050405020304" pitchFamily="18" charset="0"/>
                </a:rPr>
                <a:t>后送回去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 flipH="1" flipV="1">
              <a:off x="672" y="2016"/>
              <a:ext cx="14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47121" name="Line 15"/>
            <p:cNvSpPr>
              <a:spLocks noChangeShapeType="1"/>
            </p:cNvSpPr>
            <p:nvPr/>
          </p:nvSpPr>
          <p:spPr bwMode="auto">
            <a:xfrm flipH="1">
              <a:off x="816" y="2160"/>
              <a:ext cx="12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47122" name="Oval 23"/>
            <p:cNvSpPr>
              <a:spLocks noChangeArrowheads="1"/>
            </p:cNvSpPr>
            <p:nvPr/>
          </p:nvSpPr>
          <p:spPr bwMode="auto">
            <a:xfrm>
              <a:off x="1969" y="1824"/>
              <a:ext cx="543" cy="33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存款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5286375" y="2357438"/>
            <a:ext cx="3357563" cy="230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/>
              <a:t>if(</a:t>
            </a:r>
            <a:r>
              <a:rPr lang="zh-CN" altLang="en-US" sz="2400" dirty="0"/>
              <a:t>余额</a:t>
            </a:r>
            <a:r>
              <a:rPr lang="en-US" altLang="zh-CN" sz="2400" dirty="0"/>
              <a:t> &gt;= </a:t>
            </a:r>
            <a:r>
              <a:rPr lang="zh-CN" altLang="en-US" sz="2400" dirty="0"/>
              <a:t>取款额</a:t>
            </a:r>
            <a:r>
              <a:rPr lang="en-US" altLang="zh-CN" sz="2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/>
              <a:t>        </a:t>
            </a:r>
            <a:r>
              <a:rPr lang="zh-CN" altLang="en-US" sz="2400" dirty="0"/>
              <a:t>取款；</a:t>
            </a: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/>
              <a:t>        </a:t>
            </a:r>
            <a:r>
              <a:rPr lang="zh-CN" altLang="en-US" sz="2400" dirty="0"/>
              <a:t>余额 </a:t>
            </a:r>
            <a:r>
              <a:rPr lang="en-US" altLang="zh-CN" sz="2400" dirty="0"/>
              <a:t>= </a:t>
            </a:r>
            <a:r>
              <a:rPr lang="zh-CN" altLang="en-US" sz="2400" dirty="0"/>
              <a:t>余额</a:t>
            </a:r>
            <a:r>
              <a:rPr lang="en-US" altLang="zh-CN" sz="2400" dirty="0"/>
              <a:t>-</a:t>
            </a:r>
            <a:r>
              <a:rPr lang="zh-CN" altLang="en-US" sz="2400" dirty="0"/>
              <a:t>取款额</a:t>
            </a: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/>
              <a:t>			</a:t>
            </a:r>
            <a:endParaRPr lang="zh-CN" altLang="en-US" sz="2400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</p:spTree>
    <p:extLst>
      <p:ext uri="{BB962C8B-B14F-4D97-AF65-F5344CB8AC3E}">
        <p14:creationId xmlns:p14="http://schemas.microsoft.com/office/powerpoint/2010/main" val="9588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628650" y="1146875"/>
            <a:ext cx="7886700" cy="52074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同步的特点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同步的前提：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多个线程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多个线程使用的是同一个锁对象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同步的好处：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dirty="0" smtClean="0"/>
              <a:t>同步的出现解决了多线程的安全问题。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同步的弊端：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dirty="0" smtClean="0"/>
              <a:t>当线程相当多时，因为每个线程都会去判断同步上的锁，这是很耗费资源的，无形中会降低程序的运行效率。</a:t>
            </a:r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</p:spTree>
    <p:extLst>
      <p:ext uri="{BB962C8B-B14F-4D97-AF65-F5344CB8AC3E}">
        <p14:creationId xmlns:p14="http://schemas.microsoft.com/office/powerpoint/2010/main" val="28420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628650" y="1084881"/>
            <a:ext cx="7886700" cy="577311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 smtClean="0"/>
              <a:t>思考：</a:t>
            </a:r>
            <a:endParaRPr lang="en-US" altLang="zh-CN" sz="28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同步代码块的锁对象是谁呢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任意对象</a:t>
            </a:r>
            <a:endParaRPr lang="en-US" altLang="zh-CN" sz="20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 smtClean="0"/>
              <a:t>同步方法的锁对象是什么呢</a:t>
            </a:r>
            <a:r>
              <a:rPr lang="en-US" altLang="zh-CN" sz="2800" dirty="0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/>
              <a:t>this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 smtClean="0"/>
              <a:t>如果是静态方法，同步方法的锁对象又是什么呢</a:t>
            </a:r>
            <a:r>
              <a:rPr lang="en-US" altLang="zh-CN" sz="2800" dirty="0" smtClean="0"/>
              <a:t>?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类的字节码文件</a:t>
            </a:r>
            <a:r>
              <a:rPr lang="zh-CN" altLang="en-US" sz="2000" dirty="0" smtClean="0"/>
              <a:t>对象（反射机制）</a:t>
            </a:r>
            <a:endParaRPr lang="en-US" altLang="zh-CN" sz="20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 smtClean="0"/>
              <a:t>那么，我们到底使用谁</a:t>
            </a:r>
            <a:r>
              <a:rPr lang="en-US" altLang="zh-CN" sz="2800" dirty="0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如果锁对象是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，就可以考虑使用同步方法。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否则能使用同步代码块的尽量使用同步代码块。</a:t>
            </a:r>
            <a:endParaRPr lang="en-US" altLang="zh-CN" sz="2000" dirty="0" smtClean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</p:spTree>
    <p:extLst>
      <p:ext uri="{BB962C8B-B14F-4D97-AF65-F5344CB8AC3E}">
        <p14:creationId xmlns:p14="http://schemas.microsoft.com/office/powerpoint/2010/main" val="31047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565329"/>
            <a:ext cx="7886700" cy="46116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模拟三个老师同时分发</a:t>
            </a:r>
            <a:r>
              <a:rPr lang="en-US" altLang="zh-CN" dirty="0" smtClean="0"/>
              <a:t>80</a:t>
            </a:r>
            <a:r>
              <a:rPr lang="zh-CN" altLang="en-US" dirty="0" smtClean="0"/>
              <a:t>份学习笔记，每个老师相当于一个线程。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要求：用同步来实现。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3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内容占位符 8"/>
          <p:cNvSpPr>
            <a:spLocks noGrp="1"/>
          </p:cNvSpPr>
          <p:nvPr>
            <p:ph idx="1"/>
          </p:nvPr>
        </p:nvSpPr>
        <p:spPr>
          <a:xfrm>
            <a:off x="266700" y="1016000"/>
            <a:ext cx="8088313" cy="5668963"/>
          </a:xfrm>
          <a:extLst/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5.5.4 </a:t>
            </a:r>
            <a:r>
              <a:rPr lang="zh-CN" altLang="en-US" b="1" dirty="0">
                <a:solidFill>
                  <a:srgbClr val="0070C0"/>
                </a:solidFill>
              </a:rPr>
              <a:t>死锁问题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先来看一个场景</a:t>
            </a: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100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如果把中国人和美国人看作两个不同的线程，筷子和刀叉就相当于锁。两个线程在运行时都在等待对方的锁，这样便造成了程序的停滞，这种现象称为</a:t>
            </a: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死锁</a:t>
            </a:r>
            <a:r>
              <a:rPr lang="zh-CN" altLang="en-US" dirty="0" smtClean="0">
                <a:cs typeface="+mn-cs"/>
              </a:rPr>
              <a:t>。 </a:t>
            </a:r>
            <a:r>
              <a:rPr lang="en-US" altLang="zh-CN" dirty="0" smtClean="0">
                <a:cs typeface="+mn-cs"/>
              </a:rPr>
              <a:t>	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dirty="0" smtClean="0">
              <a:cs typeface="+mn-cs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174875"/>
            <a:ext cx="72675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圆角矩形标注 33"/>
          <p:cNvSpPr/>
          <p:nvPr/>
        </p:nvSpPr>
        <p:spPr bwMode="auto">
          <a:xfrm>
            <a:off x="5421313" y="2949893"/>
            <a:ext cx="2933700" cy="1092200"/>
          </a:xfrm>
          <a:prstGeom prst="wedgeRoundRectCallout">
            <a:avLst>
              <a:gd name="adj1" fmla="val -58697"/>
              <a:gd name="adj2" fmla="val -13348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>
              <a:lnSpc>
                <a:spcPct val="200000"/>
              </a:lnSpc>
              <a:defRPr/>
            </a:pPr>
            <a:r>
              <a:rPr lang="zh-CN" altLang="en-US" dirty="0"/>
              <a:t>结果两个人都吃不到饭</a:t>
            </a:r>
          </a:p>
        </p:txBody>
      </p:sp>
      <p:sp>
        <p:nvSpPr>
          <p:cNvPr id="65544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/>
          <p:nvPr/>
        </p:nvSpPr>
        <p:spPr>
          <a:xfrm>
            <a:off x="435769" y="1137989"/>
            <a:ext cx="3552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en-US" altLang="zh-CN" sz="2400" b="1" noProof="1">
                <a:solidFill>
                  <a:srgbClr val="0070C0"/>
                </a:solidFill>
                <a:latin typeface="+mn-lt"/>
                <a:ea typeface="+mn-ea"/>
                <a:cs typeface="等线"/>
                <a:sym typeface="+mn-ea"/>
              </a:rPr>
              <a:t>5.5.4 </a:t>
            </a:r>
            <a:r>
              <a:rPr lang="zh-CN" altLang="en-US" sz="2400" b="1" noProof="1">
                <a:solidFill>
                  <a:srgbClr val="0070C0"/>
                </a:solidFill>
                <a:latin typeface="+mn-lt"/>
                <a:ea typeface="+mn-ea"/>
                <a:cs typeface="等线"/>
                <a:sym typeface="+mn-ea"/>
              </a:rPr>
              <a:t>死锁问题</a:t>
            </a:r>
            <a:endParaRPr lang="zh-CN" altLang="en-US" sz="2400" b="1" noProof="1">
              <a:solidFill>
                <a:srgbClr val="0070C0"/>
              </a:solidFill>
              <a:latin typeface="+mn-lt"/>
              <a:ea typeface="+mn-ea"/>
              <a:cs typeface="等线"/>
            </a:endParaRPr>
          </a:p>
        </p:txBody>
      </p:sp>
      <p:sp>
        <p:nvSpPr>
          <p:cNvPr id="50178" name="TextBox 2"/>
          <p:cNvSpPr txBox="1">
            <a:spLocks noChangeArrowheads="1"/>
          </p:cNvSpPr>
          <p:nvPr/>
        </p:nvSpPr>
        <p:spPr bwMode="auto">
          <a:xfrm>
            <a:off x="305753" y="1595189"/>
            <a:ext cx="856932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死锁</a:t>
            </a:r>
            <a:r>
              <a:rPr lang="zh-CN" altLang="en-US" sz="2000" dirty="0">
                <a:latin typeface="+mn-ea"/>
                <a:ea typeface="+mn-ea"/>
              </a:rPr>
              <a:t>出现的原因是线程在占有资源的同时还在等待资源，</a:t>
            </a:r>
            <a:r>
              <a:rPr lang="en-US" altLang="zh-CN" sz="2000" dirty="0">
                <a:latin typeface="+mn-ea"/>
                <a:ea typeface="+mn-ea"/>
              </a:rPr>
              <a:t>Java</a:t>
            </a:r>
            <a:r>
              <a:rPr lang="zh-CN" altLang="en-US" sz="2000" dirty="0">
                <a:latin typeface="+mn-ea"/>
                <a:ea typeface="+mn-ea"/>
              </a:rPr>
              <a:t>虚拟机没有监测，也没有采用措施来处理死锁，所以编程时应该采取措施避免死锁的出现。一旦出现死锁，整个程序既不会发生任何异常，也不会给出任何提示，只是所有线程处于阻塞状态，无法继续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产生</a:t>
            </a:r>
            <a:r>
              <a:rPr lang="zh-CN" altLang="en-US" sz="2000" dirty="0">
                <a:latin typeface="+mn-ea"/>
                <a:ea typeface="+mn-ea"/>
              </a:rPr>
              <a:t>死锁的原因可以归纳为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点：</a:t>
            </a:r>
          </a:p>
          <a:p>
            <a:pPr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    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）竞争资源。当系统中有多个线程共享的资源，不能满足所有线程的需要时，引起线程之间因为争夺资源而引发死锁。</a:t>
            </a:r>
          </a:p>
          <a:p>
            <a:pPr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    （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）线程推进顺序错误。在线程的运行过程中，请求和释放资源的顺序不当，导致了线程的死锁。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如果出现了同步嵌套，就容易产生死锁问题。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</p:spTree>
    <p:extLst>
      <p:ext uri="{BB962C8B-B14F-4D97-AF65-F5344CB8AC3E}">
        <p14:creationId xmlns:p14="http://schemas.microsoft.com/office/powerpoint/2010/main" val="30945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8"/>
          <p:cNvSpPr>
            <a:spLocks noGrp="1"/>
          </p:cNvSpPr>
          <p:nvPr>
            <p:ph idx="1"/>
          </p:nvPr>
        </p:nvSpPr>
        <p:spPr>
          <a:xfrm>
            <a:off x="266700" y="1016000"/>
            <a:ext cx="8088313" cy="566896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5.5.4 </a:t>
            </a:r>
            <a:r>
              <a:rPr lang="zh-CN" altLang="en-US" b="1" smtClean="0">
                <a:solidFill>
                  <a:srgbClr val="0070C0"/>
                </a:solidFill>
              </a:rPr>
              <a:t>死锁问题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zh-CN" smtClean="0"/>
              <a:t>接下来通过</a:t>
            </a:r>
            <a:r>
              <a:rPr lang="zh-CN" altLang="en-US" smtClean="0"/>
              <a:t>中国人和外国人吃饭的案例来模拟死锁问题，具体代码如例</a:t>
            </a:r>
            <a:r>
              <a:rPr lang="en-US" altLang="zh-CN" smtClean="0"/>
              <a:t>5-14</a:t>
            </a:r>
            <a:r>
              <a:rPr lang="zh-CN" altLang="en-US" smtClean="0"/>
              <a:t>所示。</a:t>
            </a: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565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多线程同步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/>
          <a:stretch>
            <a:fillRect/>
          </a:stretch>
        </p:blipFill>
        <p:spPr bwMode="auto">
          <a:xfrm>
            <a:off x="115797" y="1184275"/>
            <a:ext cx="7541018" cy="507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1833538"/>
            <a:ext cx="6708942" cy="476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14"/>
          <a:stretch>
            <a:fillRect/>
          </a:stretch>
        </p:blipFill>
        <p:spPr bwMode="auto">
          <a:xfrm>
            <a:off x="3105286" y="3109277"/>
            <a:ext cx="58277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>
            <a:off x="1233685" y="4384607"/>
            <a:ext cx="7473950" cy="2448742"/>
          </a:xfrm>
          <a:prstGeom prst="wedgeRoundRectCallout">
            <a:avLst>
              <a:gd name="adj1" fmla="val 14923"/>
              <a:gd name="adj2" fmla="val -6148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例程中，创建了</a:t>
            </a:r>
            <a:r>
              <a:rPr lang="en-US" dirty="0">
                <a:latin typeface="+mn-ea"/>
                <a:ea typeface="+mn-ea"/>
              </a:rPr>
              <a:t>Chinese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dirty="0">
                <a:latin typeface="+mn-ea"/>
                <a:ea typeface="+mn-ea"/>
              </a:rPr>
              <a:t>American</a:t>
            </a:r>
            <a:r>
              <a:rPr lang="zh-CN" altLang="en-US" dirty="0">
                <a:latin typeface="+mn-ea"/>
                <a:ea typeface="+mn-ea"/>
              </a:rPr>
              <a:t>两个线程，分别执行</a:t>
            </a:r>
            <a:r>
              <a:rPr lang="en-US" dirty="0">
                <a:latin typeface="+mn-ea"/>
                <a:ea typeface="+mn-ea"/>
              </a:rPr>
              <a:t>run()</a:t>
            </a:r>
            <a:r>
              <a:rPr lang="zh-CN" altLang="en-US" dirty="0">
                <a:latin typeface="+mn-ea"/>
                <a:ea typeface="+mn-ea"/>
              </a:rPr>
              <a:t>方法中</a:t>
            </a:r>
            <a:r>
              <a:rPr lang="en-US" dirty="0">
                <a:latin typeface="+mn-ea"/>
                <a:ea typeface="+mn-ea"/>
              </a:rPr>
              <a:t>if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dirty="0">
                <a:latin typeface="+mn-ea"/>
                <a:ea typeface="+mn-ea"/>
              </a:rPr>
              <a:t>else</a:t>
            </a:r>
            <a:r>
              <a:rPr lang="zh-CN" altLang="en-US" dirty="0">
                <a:latin typeface="+mn-ea"/>
                <a:ea typeface="+mn-ea"/>
              </a:rPr>
              <a:t>代码块中的同步代码块。</a:t>
            </a:r>
            <a:r>
              <a:rPr lang="en-US" dirty="0">
                <a:latin typeface="+mn-ea"/>
                <a:ea typeface="+mn-ea"/>
              </a:rPr>
              <a:t>Chinese</a:t>
            </a:r>
            <a:r>
              <a:rPr lang="zh-CN" altLang="en-US" dirty="0">
                <a:latin typeface="+mn-ea"/>
                <a:ea typeface="+mn-ea"/>
              </a:rPr>
              <a:t>线程中拥有</a:t>
            </a:r>
            <a:r>
              <a:rPr lang="en-US" dirty="0">
                <a:latin typeface="+mn-ea"/>
                <a:ea typeface="+mn-ea"/>
              </a:rPr>
              <a:t>chopsticks</a:t>
            </a:r>
            <a:r>
              <a:rPr lang="zh-CN" altLang="en-US" dirty="0">
                <a:latin typeface="+mn-ea"/>
                <a:ea typeface="+mn-ea"/>
              </a:rPr>
              <a:t>锁，只有获得</a:t>
            </a:r>
            <a:r>
              <a:rPr lang="en-US" dirty="0" err="1">
                <a:latin typeface="+mn-ea"/>
                <a:ea typeface="+mn-ea"/>
              </a:rPr>
              <a:t>knifeAndFork</a:t>
            </a:r>
            <a:r>
              <a:rPr lang="zh-CN" altLang="en-US" dirty="0">
                <a:latin typeface="+mn-ea"/>
                <a:ea typeface="+mn-ea"/>
              </a:rPr>
              <a:t>锁才能执行完毕，而</a:t>
            </a:r>
            <a:r>
              <a:rPr lang="en-US" dirty="0">
                <a:latin typeface="+mn-ea"/>
                <a:ea typeface="+mn-ea"/>
              </a:rPr>
              <a:t>American</a:t>
            </a:r>
            <a:r>
              <a:rPr lang="zh-CN" altLang="en-US" dirty="0">
                <a:latin typeface="+mn-ea"/>
                <a:ea typeface="+mn-ea"/>
              </a:rPr>
              <a:t>线程拥有</a:t>
            </a:r>
            <a:r>
              <a:rPr lang="en-US" dirty="0" err="1">
                <a:latin typeface="+mn-ea"/>
                <a:ea typeface="+mn-ea"/>
              </a:rPr>
              <a:t>knifeAndFork</a:t>
            </a:r>
            <a:r>
              <a:rPr lang="zh-CN" altLang="en-US" dirty="0">
                <a:latin typeface="+mn-ea"/>
                <a:ea typeface="+mn-ea"/>
              </a:rPr>
              <a:t>锁，只有获得</a:t>
            </a:r>
            <a:r>
              <a:rPr lang="en-US" dirty="0">
                <a:latin typeface="+mn-ea"/>
                <a:ea typeface="+mn-ea"/>
              </a:rPr>
              <a:t>chopsticks</a:t>
            </a:r>
            <a:r>
              <a:rPr lang="zh-CN" altLang="en-US" dirty="0">
                <a:latin typeface="+mn-ea"/>
                <a:ea typeface="+mn-ea"/>
              </a:rPr>
              <a:t>锁才能执行完毕，两个线程都需要对方所占用的锁，但是都无法释放自己所拥有的锁，于是这两个线程都处于了挂起状态，从而造成了死锁。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 descr="http://image.zcool.com.cn/2012/07/51/12/b_13430282252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840038"/>
            <a:ext cx="185261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AutoShape 4" descr="http://img.taopic.com/uploads/allimg/120918/219077-12091P95P47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893" name="AutoShape 10" descr="http://img.taopic.com/uploads/allimg/131107/234972-13110F93J329-lp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7894" name="Picture 12" descr="http://img.taopic.com/uploads/allimg/131107/234972-13110F93J329-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1125538"/>
            <a:ext cx="2381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4" descr="http://sogoupic.bjcnc.scs.sohucs.com/2048251486225334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2881313"/>
            <a:ext cx="23955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2671763" y="3086100"/>
            <a:ext cx="2922587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+mn-ea"/>
                <a:ea typeface="+mn-ea"/>
              </a:rPr>
              <a:t>想一想</a:t>
            </a:r>
            <a:endParaRPr lang="en-US" altLang="zh-CN" sz="2400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sz="2400" b="1" dirty="0">
                <a:latin typeface="+mn-ea"/>
                <a:ea typeface="+mn-ea"/>
              </a:rPr>
              <a:t>在程序中应用程序可以像这些事物同时活动吗？</a:t>
            </a:r>
          </a:p>
        </p:txBody>
      </p:sp>
      <p:sp>
        <p:nvSpPr>
          <p:cNvPr id="20" name="虚尾箭头 19"/>
          <p:cNvSpPr/>
          <p:nvPr/>
        </p:nvSpPr>
        <p:spPr>
          <a:xfrm rot="5400000">
            <a:off x="3739357" y="4856956"/>
            <a:ext cx="785812" cy="71437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5752073"/>
            <a:ext cx="9188399" cy="584775"/>
          </a:xfrm>
          <a:prstGeom prst="rect">
            <a:avLst/>
          </a:prstGeom>
          <a:gradFill flip="none" rotWithShape="1">
            <a:gsLst>
              <a:gs pos="100000">
                <a:srgbClr val="8FE2FF"/>
              </a:gs>
              <a:gs pos="0">
                <a:srgbClr val="F9FAE2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latin typeface="+mn-ea"/>
                <a:ea typeface="+mn-ea"/>
              </a:rPr>
              <a:t>在程序中，不同程序是可以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同时运行</a:t>
            </a:r>
            <a:r>
              <a:rPr lang="zh-CN" altLang="en-US" sz="3200" b="1" dirty="0">
                <a:latin typeface="+mn-ea"/>
                <a:ea typeface="+mn-ea"/>
              </a:rPr>
              <a:t>的。</a:t>
            </a:r>
          </a:p>
        </p:txBody>
      </p:sp>
      <p:sp>
        <p:nvSpPr>
          <p:cNvPr id="37901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3011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latinLnBrk="1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AutoShape 208"/>
          <p:cNvSpPr>
            <a:spLocks noChangeArrowheads="1"/>
          </p:cNvSpPr>
          <p:nvPr/>
        </p:nvSpPr>
        <p:spPr bwMode="auto">
          <a:xfrm>
            <a:off x="2670175" y="15303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35847" name="组合 358"/>
          <p:cNvGrpSpPr>
            <a:grpSpLocks/>
          </p:cNvGrpSpPr>
          <p:nvPr/>
        </p:nvGrpSpPr>
        <p:grpSpPr bwMode="auto">
          <a:xfrm>
            <a:off x="1106488" y="3219450"/>
            <a:ext cx="7629525" cy="668338"/>
            <a:chOff x="1029300" y="5045322"/>
            <a:chExt cx="7628925" cy="669008"/>
          </a:xfrm>
        </p:grpSpPr>
        <p:grpSp>
          <p:nvGrpSpPr>
            <p:cNvPr id="35868" name="组合 379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34" name="AutoShape 218"/>
              <p:cNvSpPr>
                <a:spLocks noChangeArrowheads="1"/>
              </p:cNvSpPr>
              <p:nvPr/>
            </p:nvSpPr>
            <p:spPr bwMode="auto">
              <a:xfrm>
                <a:off x="2721442" y="5393590"/>
                <a:ext cx="5806618" cy="3207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5874" name="组合 385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6136792" cy="7204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3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4196"/>
                  <a:ext cx="5689152" cy="4904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0" name="Line 188"/>
            <p:cNvSpPr>
              <a:spLocks noChangeShapeType="1"/>
            </p:cNvSpPr>
            <p:nvPr/>
          </p:nvSpPr>
          <p:spPr bwMode="auto">
            <a:xfrm flipH="1">
              <a:off x="1500750" y="5329770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870" name="组合 38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2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41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3" name="Oval 151"/>
              <p:cNvSpPr>
                <a:spLocks noChangeArrowheads="1"/>
              </p:cNvSpPr>
              <p:nvPr/>
            </p:nvSpPr>
            <p:spPr bwMode="auto">
              <a:xfrm>
                <a:off x="1414740" y="4803243"/>
                <a:ext cx="241600" cy="24186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5848" name="TextBox 359"/>
          <p:cNvSpPr txBox="1">
            <a:spLocks noChangeArrowheads="1"/>
          </p:cNvSpPr>
          <p:nvPr/>
        </p:nvSpPr>
        <p:spPr bwMode="auto">
          <a:xfrm>
            <a:off x="3878263" y="1700213"/>
            <a:ext cx="48656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</a:rPr>
              <a:t>5.6  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zh-CN" altLang="en-US" sz="2800" b="1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  <a:p>
            <a:endParaRPr lang="zh-CN" altLang="en-US" sz="2800" b="1">
              <a:solidFill>
                <a:srgbClr val="009E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9" name="组合 360"/>
          <p:cNvGrpSpPr>
            <a:grpSpLocks/>
          </p:cNvGrpSpPr>
          <p:nvPr/>
        </p:nvGrpSpPr>
        <p:grpSpPr bwMode="auto">
          <a:xfrm>
            <a:off x="1328738" y="3943350"/>
            <a:ext cx="7407275" cy="669925"/>
            <a:chOff x="1252258" y="5045323"/>
            <a:chExt cx="7405967" cy="669007"/>
          </a:xfrm>
        </p:grpSpPr>
        <p:grpSp>
          <p:nvGrpSpPr>
            <p:cNvPr id="35861" name="组合 372"/>
            <p:cNvGrpSpPr>
              <a:grpSpLocks/>
            </p:cNvGrpSpPr>
            <p:nvPr/>
          </p:nvGrpSpPr>
          <p:grpSpPr bwMode="auto">
            <a:xfrm>
              <a:off x="2520950" y="5045323"/>
              <a:ext cx="6137275" cy="669007"/>
              <a:chOff x="2520950" y="4924673"/>
              <a:chExt cx="6137275" cy="789657"/>
            </a:xfrm>
          </p:grpSpPr>
          <p:sp>
            <p:nvSpPr>
              <p:cNvPr id="25" name="AutoShape 218"/>
              <p:cNvSpPr>
                <a:spLocks noChangeArrowheads="1"/>
              </p:cNvSpPr>
              <p:nvPr/>
            </p:nvSpPr>
            <p:spPr bwMode="auto">
              <a:xfrm>
                <a:off x="2720436" y="5394351"/>
                <a:ext cx="5807637" cy="3199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5865" name="组合 376"/>
              <p:cNvGrpSpPr>
                <a:grpSpLocks/>
              </p:cNvGrpSpPr>
              <p:nvPr/>
            </p:nvGrpSpPr>
            <p:grpSpPr bwMode="auto">
              <a:xfrm>
                <a:off x="2520950" y="4924673"/>
                <a:ext cx="6137275" cy="664245"/>
                <a:chOff x="2520950" y="4868193"/>
                <a:chExt cx="6137275" cy="720725"/>
              </a:xfrm>
            </p:grpSpPr>
            <p:sp>
              <p:nvSpPr>
                <p:cNvPr id="27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17272" y="4868193"/>
                  <a:ext cx="6140953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B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8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1703" y="4983923"/>
                  <a:ext cx="5690183" cy="4913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45882"/>
                  </a:srgbClr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3" name="Line 188"/>
            <p:cNvSpPr>
              <a:spLocks noChangeShapeType="1"/>
            </p:cNvSpPr>
            <p:nvPr/>
          </p:nvSpPr>
          <p:spPr bwMode="auto">
            <a:xfrm flipH="1">
              <a:off x="1499864" y="5330681"/>
              <a:ext cx="1498335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4" name="Oval 151"/>
            <p:cNvSpPr>
              <a:spLocks noChangeArrowheads="1"/>
            </p:cNvSpPr>
            <p:nvPr/>
          </p:nvSpPr>
          <p:spPr bwMode="auto">
            <a:xfrm>
              <a:off x="1252258" y="5064347"/>
              <a:ext cx="169832" cy="1696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35850" name="组合 361"/>
          <p:cNvGrpSpPr>
            <a:grpSpLocks/>
          </p:cNvGrpSpPr>
          <p:nvPr/>
        </p:nvGrpSpPr>
        <p:grpSpPr bwMode="auto">
          <a:xfrm>
            <a:off x="1112838" y="3910013"/>
            <a:ext cx="635000" cy="638175"/>
            <a:chOff x="1190461" y="2772022"/>
            <a:chExt cx="635025" cy="637257"/>
          </a:xfrm>
        </p:grpSpPr>
        <p:sp>
          <p:nvSpPr>
            <p:cNvPr id="20" name="Oval 148"/>
            <p:cNvSpPr>
              <a:spLocks noChangeArrowheads="1"/>
            </p:cNvSpPr>
            <p:nvPr/>
          </p:nvSpPr>
          <p:spPr bwMode="auto">
            <a:xfrm>
              <a:off x="1190461" y="2772022"/>
              <a:ext cx="635025" cy="637257"/>
            </a:xfrm>
            <a:prstGeom prst="ellipse">
              <a:avLst/>
            </a:prstGeom>
            <a:gradFill flip="none" rotWithShape="1">
              <a:gsLst>
                <a:gs pos="0">
                  <a:srgbClr val="A3D3FF"/>
                </a:gs>
                <a:gs pos="100000">
                  <a:srgbClr val="B9E9FF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21" name="Oval 151"/>
            <p:cNvSpPr>
              <a:spLocks noChangeArrowheads="1"/>
            </p:cNvSpPr>
            <p:nvPr/>
          </p:nvSpPr>
          <p:spPr bwMode="auto">
            <a:xfrm>
              <a:off x="1412720" y="2791045"/>
              <a:ext cx="169869" cy="16961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35851" name="TextBox 362"/>
          <p:cNvSpPr txBox="1">
            <a:spLocks noChangeArrowheads="1"/>
          </p:cNvSpPr>
          <p:nvPr/>
        </p:nvSpPr>
        <p:spPr bwMode="auto">
          <a:xfrm>
            <a:off x="1055688" y="33369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5.6.1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52" name="TextBox 363"/>
          <p:cNvSpPr txBox="1">
            <a:spLocks noChangeArrowheads="1"/>
          </p:cNvSpPr>
          <p:nvPr/>
        </p:nvSpPr>
        <p:spPr bwMode="auto">
          <a:xfrm>
            <a:off x="1055688" y="405923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5.6.2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53" name="TextBox 364"/>
          <p:cNvSpPr txBox="1">
            <a:spLocks noChangeArrowheads="1"/>
          </p:cNvSpPr>
          <p:nvPr/>
        </p:nvSpPr>
        <p:spPr bwMode="auto">
          <a:xfrm>
            <a:off x="3213100" y="3319463"/>
            <a:ext cx="3221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问题引出</a:t>
            </a:r>
          </a:p>
        </p:txBody>
      </p:sp>
      <p:sp>
        <p:nvSpPr>
          <p:cNvPr id="35854" name="TextBox 365"/>
          <p:cNvSpPr txBox="1">
            <a:spLocks noChangeArrowheads="1"/>
          </p:cNvSpPr>
          <p:nvPr/>
        </p:nvSpPr>
        <p:spPr bwMode="auto">
          <a:xfrm>
            <a:off x="3213100" y="4046538"/>
            <a:ext cx="3219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问题如何解决</a:t>
            </a:r>
          </a:p>
        </p:txBody>
      </p:sp>
      <p:pic>
        <p:nvPicPr>
          <p:cNvPr id="35855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8859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6" name="图片 36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9065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>
            <a:hlinkClick r:id="rId2" action="ppaction://hlinksldjump"/>
          </p:cNvPr>
          <p:cNvSpPr/>
          <p:nvPr/>
        </p:nvSpPr>
        <p:spPr bwMode="auto">
          <a:xfrm>
            <a:off x="971550" y="19542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sp>
        <p:nvSpPr>
          <p:cNvPr id="3585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知识架构</a:t>
            </a:r>
          </a:p>
        </p:txBody>
      </p:sp>
    </p:spTree>
    <p:extLst>
      <p:ext uri="{BB962C8B-B14F-4D97-AF65-F5344CB8AC3E}">
        <p14:creationId xmlns:p14="http://schemas.microsoft.com/office/powerpoint/2010/main" val="18350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8"/>
          <p:cNvSpPr>
            <a:spLocks noGrp="1"/>
          </p:cNvSpPr>
          <p:nvPr>
            <p:ph idx="1"/>
          </p:nvPr>
        </p:nvSpPr>
        <p:spPr>
          <a:xfrm>
            <a:off x="338138" y="1089025"/>
            <a:ext cx="8378825" cy="5059363"/>
          </a:xfrm>
          <a:extLst/>
        </p:spPr>
        <p:txBody>
          <a:bodyPr rtlCol="0">
            <a:normAutofit/>
          </a:bodyPr>
          <a:lstStyle/>
          <a:p>
            <a:pPr marL="228600" lvl="1" eaLnBrk="1" hangingPunct="1">
              <a:spcBef>
                <a:spcPts val="1000"/>
              </a:spcBef>
              <a:defRPr/>
            </a:pPr>
            <a:r>
              <a:rPr lang="zh-CN" altLang="en-US" sz="2400" b="1" dirty="0">
                <a:solidFill>
                  <a:srgbClr val="0070C0"/>
                </a:solidFill>
              </a:rPr>
              <a:t>多线程通信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现代生活崇尚合作精神，分工合作在日常生活和工作中无处不在，比如一条生产线的上下两个工序，它们必须以规定的速度完成各自的工作，才能保证产品在流水线上顺利的流转。</a:t>
            </a:r>
            <a:endParaRPr lang="en-US" altLang="zh-CN" dirty="0" smtClean="0">
              <a:cs typeface="+mn-cs"/>
            </a:endParaRPr>
          </a:p>
          <a:p>
            <a:pPr lv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在多线程的程序中，上下工序可以看做是两个线程，这两个线程同样需要协同完成工作，这时就需要多线程之间进行通信。</a:t>
            </a: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dirty="0" smtClean="0">
              <a:cs typeface="+mn-cs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89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5.6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多线程通信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内容占位符 8"/>
          <p:cNvSpPr>
            <a:spLocks noGrp="1"/>
          </p:cNvSpPr>
          <p:nvPr>
            <p:ph idx="1"/>
          </p:nvPr>
        </p:nvSpPr>
        <p:spPr>
          <a:xfrm>
            <a:off x="327025" y="1098550"/>
            <a:ext cx="8088313" cy="5059363"/>
          </a:xfrm>
          <a:extLst/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5.6.1 </a:t>
            </a:r>
            <a:r>
              <a:rPr lang="zh-CN" altLang="en-US" b="1" dirty="0">
                <a:solidFill>
                  <a:srgbClr val="0070C0"/>
                </a:solidFill>
              </a:rPr>
              <a:t>问题引出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生产者消费者问题是一个经典的进程通信问题，它指的两个线程同时去操作同一个存储空间，其中一个线程负责向存储空间中存入数据，另一个线程负责则取出数据。</a:t>
            </a:r>
            <a:endParaRPr lang="en-US" altLang="zh-CN" dirty="0" smtClean="0">
              <a:cs typeface="+mn-cs"/>
            </a:endParaRPr>
          </a:p>
          <a:p>
            <a:pPr lv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当生产者线程存入数据后，消费者才能够获得数据，生产者和消费者的模式应该是按照一定的顺序轮流执行。</a:t>
            </a:r>
            <a:endParaRPr lang="en-US" altLang="zh-CN" dirty="0" smtClean="0"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dirty="0" smtClean="0">
              <a:cs typeface="+mn-cs"/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613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5.6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多线程通信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2"/>
          <p:cNvSpPr txBox="1">
            <a:spLocks noChangeArrowheads="1"/>
          </p:cNvSpPr>
          <p:nvPr/>
        </p:nvSpPr>
        <p:spPr bwMode="auto">
          <a:xfrm>
            <a:off x="179388" y="1262270"/>
            <a:ext cx="8713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>
                <a:latin typeface="+mn-ea"/>
                <a:ea typeface="+mn-ea"/>
              </a:rPr>
              <a:t>    程序</a:t>
            </a:r>
            <a:r>
              <a:rPr lang="zh-CN" altLang="en-US" sz="2400" dirty="0">
                <a:latin typeface="+mn-ea"/>
                <a:ea typeface="+mn-ea"/>
              </a:rPr>
              <a:t>无法准确控制线程的轮换执行，但可以通过一些机制来保证线程协调运行。</a:t>
            </a:r>
          </a:p>
        </p:txBody>
      </p:sp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277123" y="2420032"/>
            <a:ext cx="86423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）线程的协调运行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可以通过</a:t>
            </a:r>
            <a:r>
              <a:rPr lang="en-US" altLang="zh-CN" sz="2400" dirty="0">
                <a:latin typeface="+mn-ea"/>
                <a:ea typeface="+mn-ea"/>
              </a:rPr>
              <a:t>Object</a:t>
            </a:r>
            <a:r>
              <a:rPr lang="zh-CN" altLang="en-US" sz="2400" dirty="0">
                <a:latin typeface="+mn-ea"/>
                <a:ea typeface="+mn-ea"/>
              </a:rPr>
              <a:t>类的</a:t>
            </a:r>
            <a:r>
              <a:rPr lang="en-US" altLang="zh-CN" sz="2400" dirty="0">
                <a:latin typeface="+mn-ea"/>
                <a:ea typeface="+mn-ea"/>
              </a:rPr>
              <a:t>wait(),notify()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 err="1">
                <a:latin typeface="+mn-ea"/>
                <a:ea typeface="+mn-ea"/>
              </a:rPr>
              <a:t>notifyAll</a:t>
            </a:r>
            <a:r>
              <a:rPr lang="zh-CN" altLang="en-US" sz="2400" dirty="0">
                <a:latin typeface="+mn-ea"/>
                <a:ea typeface="+mn-ea"/>
              </a:rPr>
              <a:t>方法来协调线程运行。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）使用管道流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可以使用管道流在两个线程之间进行更多的信息交互。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5.6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多线程通信</a:t>
            </a:r>
          </a:p>
        </p:txBody>
      </p:sp>
    </p:spTree>
    <p:extLst>
      <p:ext uri="{BB962C8B-B14F-4D97-AF65-F5344CB8AC3E}">
        <p14:creationId xmlns:p14="http://schemas.microsoft.com/office/powerpoint/2010/main" val="24287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内容占位符 8"/>
          <p:cNvSpPr>
            <a:spLocks noGrp="1"/>
          </p:cNvSpPr>
          <p:nvPr>
            <p:ph idx="1"/>
          </p:nvPr>
        </p:nvSpPr>
        <p:spPr>
          <a:xfrm>
            <a:off x="374650" y="968375"/>
            <a:ext cx="8088313" cy="5059363"/>
          </a:xfrm>
          <a:extLst/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5.6.1 </a:t>
            </a:r>
            <a:r>
              <a:rPr lang="zh-CN" altLang="en-US" b="1" dirty="0">
                <a:solidFill>
                  <a:srgbClr val="0070C0"/>
                </a:solidFill>
              </a:rPr>
              <a:t>问题引出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通过一个案例来实现上述情况，首先定义一个类，在类中使用一个数组表示存储空间，并提供数据的存取方法，具体代码如例</a:t>
            </a:r>
            <a:r>
              <a:rPr lang="en-US" altLang="zh-CN" dirty="0" smtClean="0">
                <a:cs typeface="+mn-cs"/>
              </a:rPr>
              <a:t>5-15</a:t>
            </a:r>
            <a:r>
              <a:rPr lang="zh-CN" altLang="en-US" dirty="0" smtClean="0">
                <a:cs typeface="+mn-cs"/>
              </a:rPr>
              <a:t>所示。</a:t>
            </a:r>
            <a:endParaRPr lang="en-US" altLang="zh-CN" dirty="0" smtClean="0">
              <a:cs typeface="+mn-cs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9637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5.6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多线程通信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4" y="1563757"/>
            <a:ext cx="8858789" cy="48519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内容占位符 8"/>
          <p:cNvSpPr>
            <a:spLocks noGrp="1"/>
          </p:cNvSpPr>
          <p:nvPr>
            <p:ph idx="1"/>
          </p:nvPr>
        </p:nvSpPr>
        <p:spPr>
          <a:xfrm>
            <a:off x="374650" y="968375"/>
            <a:ext cx="8088313" cy="5059363"/>
          </a:xfrm>
          <a:extLst/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5.6.1 </a:t>
            </a:r>
            <a:r>
              <a:rPr lang="zh-CN" altLang="en-US" b="1" dirty="0">
                <a:solidFill>
                  <a:srgbClr val="0070C0"/>
                </a:solidFill>
              </a:rPr>
              <a:t>问题引出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接下来实现两个线程同时访问共享的数据，这两个线程都要实现</a:t>
            </a:r>
            <a:r>
              <a:rPr lang="en-US" altLang="zh-CN" dirty="0" smtClean="0">
                <a:cs typeface="+mn-cs"/>
              </a:rPr>
              <a:t>Runnable</a:t>
            </a:r>
            <a:r>
              <a:rPr lang="zh-CN" altLang="en-US" dirty="0" smtClean="0">
                <a:cs typeface="+mn-cs"/>
              </a:rPr>
              <a:t>接口，如例</a:t>
            </a:r>
            <a:r>
              <a:rPr lang="en-US" altLang="zh-CN" dirty="0" smtClean="0">
                <a:cs typeface="+mn-cs"/>
              </a:rPr>
              <a:t>5-16</a:t>
            </a:r>
            <a:r>
              <a:rPr lang="zh-CN" altLang="en-US" dirty="0" smtClean="0">
                <a:cs typeface="+mn-cs"/>
              </a:rPr>
              <a:t>所示。</a:t>
            </a:r>
            <a:endParaRPr lang="en-US" altLang="zh-CN" dirty="0" smtClean="0">
              <a:cs typeface="+mn-cs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9637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5.6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多线程通信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339850"/>
            <a:ext cx="8839200" cy="53304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3001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内容占位符 8"/>
          <p:cNvSpPr>
            <a:spLocks noGrp="1"/>
          </p:cNvSpPr>
          <p:nvPr>
            <p:ph idx="1"/>
          </p:nvPr>
        </p:nvSpPr>
        <p:spPr>
          <a:xfrm>
            <a:off x="374650" y="968375"/>
            <a:ext cx="8088313" cy="5059363"/>
          </a:xfrm>
          <a:extLst/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5.6.1 </a:t>
            </a:r>
            <a:r>
              <a:rPr lang="zh-CN" altLang="en-US" b="1" dirty="0">
                <a:solidFill>
                  <a:srgbClr val="0070C0"/>
                </a:solidFill>
              </a:rPr>
              <a:t>问题引出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cs typeface="+mn-cs"/>
              </a:rPr>
              <a:t>编写一个测试程序，如例</a:t>
            </a:r>
            <a:r>
              <a:rPr lang="en-US" altLang="zh-CN" dirty="0" smtClean="0">
                <a:cs typeface="+mn-cs"/>
              </a:rPr>
              <a:t>5-17</a:t>
            </a:r>
            <a:r>
              <a:rPr lang="zh-CN" altLang="en-US" dirty="0" smtClean="0">
                <a:cs typeface="+mn-cs"/>
              </a:rPr>
              <a:t>所示。</a:t>
            </a:r>
            <a:endParaRPr lang="en-US" altLang="zh-CN" dirty="0" smtClean="0">
              <a:cs typeface="+mn-cs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9637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5.6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多线程通信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8" y="2466975"/>
            <a:ext cx="8953868" cy="2171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32" y="47625"/>
            <a:ext cx="24860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52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8"/>
          <p:cNvSpPr>
            <a:spLocks noGrp="1"/>
          </p:cNvSpPr>
          <p:nvPr>
            <p:ph idx="1"/>
          </p:nvPr>
        </p:nvSpPr>
        <p:spPr>
          <a:xfrm>
            <a:off x="350838" y="1004887"/>
            <a:ext cx="8247062" cy="527664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5.6.2 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问题如何解决</a:t>
            </a:r>
            <a:endParaRPr lang="en-US" altLang="zh-CN" b="1" dirty="0" smtClean="0">
              <a:solidFill>
                <a:srgbClr val="0070C0"/>
              </a:solidFill>
              <a:latin typeface="+mn-ea"/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如果想控制多个线程按照一定的顺序轮流执行，此时需要让线程间进行通信。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Object</a:t>
            </a:r>
            <a:r>
              <a:rPr lang="zh-CN" altLang="en-US" dirty="0" smtClean="0">
                <a:latin typeface="+mn-ea"/>
              </a:rPr>
              <a:t>类中提供了用于解决线程间的通信问题的相关方法，具体如下所示：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需要指出的是：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notify()/</a:t>
            </a:r>
            <a:r>
              <a:rPr lang="en-US" altLang="zh-CN" dirty="0" err="1">
                <a:latin typeface="+mn-ea"/>
              </a:rPr>
              <a:t>notifyAll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方法和</a:t>
            </a:r>
            <a:r>
              <a:rPr lang="en-US" altLang="zh-CN" dirty="0">
                <a:latin typeface="+mn-ea"/>
              </a:rPr>
              <a:t>wait ()</a:t>
            </a:r>
            <a:r>
              <a:rPr lang="zh-CN" altLang="en-US" dirty="0">
                <a:latin typeface="+mn-ea"/>
              </a:rPr>
              <a:t>方法都只能在被声明为</a:t>
            </a:r>
            <a:r>
              <a:rPr lang="en-US" altLang="zh-CN" dirty="0">
                <a:latin typeface="+mn-ea"/>
              </a:rPr>
              <a:t>synchronized</a:t>
            </a:r>
            <a:r>
              <a:rPr lang="zh-CN" altLang="en-US" dirty="0">
                <a:latin typeface="+mn-ea"/>
              </a:rPr>
              <a:t>的方法或代码段中调用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81010"/>
              </p:ext>
            </p:extLst>
          </p:nvPr>
        </p:nvGraphicFramePr>
        <p:xfrm>
          <a:off x="350838" y="3435969"/>
          <a:ext cx="8521458" cy="1861059"/>
        </p:xfrm>
        <a:graphic>
          <a:graphicData uri="http://schemas.openxmlformats.org/drawingml/2006/table">
            <a:tbl>
              <a:tblPr/>
              <a:tblGrid>
                <a:gridCol w="2094154"/>
                <a:gridCol w="6427304"/>
              </a:tblGrid>
              <a:tr h="393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latin typeface="Calibri"/>
                          <a:ea typeface="宋体"/>
                          <a:cs typeface="宋体"/>
                        </a:rPr>
                        <a:t>方法声明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299" marR="6829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latin typeface="Calibri"/>
                          <a:ea typeface="宋体"/>
                          <a:cs typeface="宋体"/>
                        </a:rPr>
                        <a:t>功能描述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299" marR="682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362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void wait()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299" marR="6829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</a:rPr>
                        <a:t>使当前线程放弃同步锁并进入等待，直到其它线程进入此同步锁，并调用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notify()</a:t>
                      </a:r>
                      <a:r>
                        <a:rPr lang="zh-CN" sz="1600" kern="100" dirty="0">
                          <a:latin typeface="Calibri"/>
                          <a:ea typeface="宋体"/>
                        </a:rPr>
                        <a:t>方法，或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</a:rPr>
                        <a:t>notifyAll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600" kern="100" dirty="0">
                          <a:latin typeface="Calibri"/>
                          <a:ea typeface="宋体"/>
                        </a:rPr>
                        <a:t>方法唤醒该线程为止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299" marR="682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3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</a:rPr>
                        <a:t>void notify()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299" marR="6829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</a:rPr>
                        <a:t>唤醒此同步锁上等待的第一个调用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wait()</a:t>
                      </a:r>
                      <a:r>
                        <a:rPr lang="zh-CN" sz="1600" kern="100" dirty="0">
                          <a:latin typeface="Calibri"/>
                          <a:ea typeface="宋体"/>
                        </a:rPr>
                        <a:t>方法的线程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299" marR="682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</a:rPr>
                        <a:t>notifyAll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()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299" marR="6829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</a:rPr>
                        <a:t>唤醒此同步锁上调用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wait()</a:t>
                      </a:r>
                      <a:r>
                        <a:rPr lang="zh-CN" sz="1600" kern="100" dirty="0">
                          <a:latin typeface="Calibri"/>
                          <a:ea typeface="宋体"/>
                        </a:rPr>
                        <a:t>方法的所有线程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299" marR="682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676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5.6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多线程通信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8"/>
          <p:cNvSpPr>
            <a:spLocks noGrp="1"/>
          </p:cNvSpPr>
          <p:nvPr>
            <p:ph idx="1"/>
          </p:nvPr>
        </p:nvSpPr>
        <p:spPr>
          <a:xfrm>
            <a:off x="315913" y="1004888"/>
            <a:ext cx="8247062" cy="5059362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5.6.2 </a:t>
            </a:r>
            <a:r>
              <a:rPr lang="zh-CN" altLang="en-US" b="1" smtClean="0">
                <a:solidFill>
                  <a:srgbClr val="0070C0"/>
                </a:solidFill>
              </a:rPr>
              <a:t>问题如何解决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smtClean="0"/>
              <a:t>接下来，使用</a:t>
            </a:r>
            <a:r>
              <a:rPr lang="en-US" altLang="zh-CN" smtClean="0"/>
              <a:t>wait()</a:t>
            </a:r>
            <a:r>
              <a:rPr lang="zh-CN" altLang="en-US" smtClean="0"/>
              <a:t>和</a:t>
            </a:r>
            <a:r>
              <a:rPr lang="en-US" altLang="zh-CN" smtClean="0"/>
              <a:t>notify()</a:t>
            </a:r>
            <a:r>
              <a:rPr lang="zh-CN" altLang="en-US" smtClean="0"/>
              <a:t>方法，对例</a:t>
            </a:r>
            <a:r>
              <a:rPr lang="en-US" altLang="zh-CN" smtClean="0"/>
              <a:t>5-15</a:t>
            </a:r>
            <a:r>
              <a:rPr lang="zh-CN" altLang="en-US" smtClean="0"/>
              <a:t>进行改写，实现线程间的通信，如例</a:t>
            </a:r>
            <a:r>
              <a:rPr lang="en-US" altLang="zh-CN" smtClean="0"/>
              <a:t>5-18</a:t>
            </a:r>
            <a:r>
              <a:rPr lang="zh-CN" altLang="en-US" smtClean="0"/>
              <a:t>所示。</a:t>
            </a:r>
            <a:endParaRPr lang="en-US" altLang="zh-CN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685" name="标题 1"/>
          <p:cNvSpPr>
            <a:spLocks noChangeArrowheads="1"/>
          </p:cNvSpPr>
          <p:nvPr/>
        </p:nvSpPr>
        <p:spPr bwMode="auto">
          <a:xfrm>
            <a:off x="1643063" y="388938"/>
            <a:ext cx="4691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5.6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多线程通信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" y="176004"/>
            <a:ext cx="9024730" cy="4493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5" y="2949613"/>
            <a:ext cx="8401050" cy="379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7957" b="16375"/>
          <a:stretch/>
        </p:blipFill>
        <p:spPr>
          <a:xfrm>
            <a:off x="6374295" y="53954"/>
            <a:ext cx="2500657" cy="67704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1"/>
          <p:cNvSpPr>
            <a:spLocks noGrp="1"/>
          </p:cNvSpPr>
          <p:nvPr>
            <p:ph idx="1"/>
          </p:nvPr>
        </p:nvSpPr>
        <p:spPr>
          <a:xfrm>
            <a:off x="457200" y="1209675"/>
            <a:ext cx="8229600" cy="5059363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zh-CN" sz="2000" dirty="0" smtClean="0"/>
              <a:t>本章主要介绍了</a:t>
            </a:r>
            <a:r>
              <a:rPr lang="zh-CN" altLang="zh-CN" sz="2000" dirty="0" smtClean="0">
                <a:solidFill>
                  <a:srgbClr val="FF0000"/>
                </a:solidFill>
              </a:rPr>
              <a:t>线程</a:t>
            </a:r>
            <a:r>
              <a:rPr lang="zh-CN" altLang="zh-CN" sz="2000" dirty="0" smtClean="0"/>
              <a:t>是如何</a:t>
            </a:r>
            <a:r>
              <a:rPr lang="zh-CN" altLang="zh-CN" sz="2000" dirty="0" smtClean="0">
                <a:solidFill>
                  <a:srgbClr val="FF0000"/>
                </a:solidFill>
              </a:rPr>
              <a:t>创建</a:t>
            </a:r>
            <a:r>
              <a:rPr lang="zh-CN" altLang="zh-CN" sz="2000" dirty="0" smtClean="0"/>
              <a:t>的，线程的</a:t>
            </a:r>
            <a:r>
              <a:rPr lang="zh-CN" altLang="zh-CN" sz="2000" dirty="0" smtClean="0">
                <a:solidFill>
                  <a:srgbClr val="FF0000"/>
                </a:solidFill>
              </a:rPr>
              <a:t>生命周期</a:t>
            </a:r>
            <a:r>
              <a:rPr lang="zh-CN" altLang="zh-CN" sz="2000" dirty="0" smtClean="0"/>
              <a:t>和</a:t>
            </a:r>
            <a:r>
              <a:rPr lang="zh-CN" altLang="zh-CN" sz="2000" dirty="0" smtClean="0">
                <a:solidFill>
                  <a:srgbClr val="FF0000"/>
                </a:solidFill>
              </a:rPr>
              <a:t>执行顺序</a:t>
            </a:r>
            <a:r>
              <a:rPr lang="zh-CN" altLang="zh-CN" sz="2000" dirty="0" smtClean="0"/>
              <a:t>，控制线程的</a:t>
            </a:r>
            <a:r>
              <a:rPr lang="zh-CN" altLang="zh-CN" sz="2000" dirty="0" smtClean="0">
                <a:solidFill>
                  <a:srgbClr val="FF0000"/>
                </a:solidFill>
              </a:rPr>
              <a:t>启动</a:t>
            </a:r>
            <a:r>
              <a:rPr lang="zh-CN" altLang="zh-CN" sz="2000" dirty="0" smtClean="0"/>
              <a:t>和</a:t>
            </a:r>
            <a:r>
              <a:rPr lang="zh-CN" altLang="zh-CN" sz="2000" dirty="0" smtClean="0">
                <a:solidFill>
                  <a:srgbClr val="FF0000"/>
                </a:solidFill>
              </a:rPr>
              <a:t>挂起</a:t>
            </a:r>
            <a:r>
              <a:rPr lang="zh-CN" altLang="zh-CN" sz="2000" dirty="0" smtClean="0"/>
              <a:t>，以及正确</a:t>
            </a:r>
            <a:r>
              <a:rPr lang="zh-CN" altLang="zh-CN" sz="2000" dirty="0" smtClean="0">
                <a:solidFill>
                  <a:srgbClr val="FF0000"/>
                </a:solidFill>
              </a:rPr>
              <a:t>结束</a:t>
            </a:r>
            <a:r>
              <a:rPr lang="zh-CN" altLang="zh-CN" sz="2000" dirty="0" smtClean="0"/>
              <a:t>线程。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sz="2000" dirty="0" smtClean="0"/>
              <a:t>本章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重点在于线程的控制和线程的同步，以及线程的通信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难点在于线程之间的同步</a:t>
            </a:r>
            <a:r>
              <a:rPr lang="zh-CN" altLang="zh-CN" sz="2000" dirty="0" smtClean="0"/>
              <a:t>，控制不好会产生资源冲突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sz="2000" dirty="0" smtClean="0"/>
              <a:t>合理使用</a:t>
            </a:r>
            <a:r>
              <a:rPr lang="en-US" altLang="zh-CN" sz="2000" dirty="0" smtClean="0"/>
              <a:t>synchronized</a:t>
            </a:r>
            <a:r>
              <a:rPr lang="zh-CN" altLang="zh-CN" sz="2000" dirty="0" smtClean="0"/>
              <a:t>关键字</a:t>
            </a:r>
            <a:r>
              <a:rPr lang="zh-CN" altLang="en-US" sz="2000" dirty="0" smtClean="0"/>
              <a:t>，可以解决资源冲突问题</a:t>
            </a:r>
            <a:r>
              <a:rPr lang="zh-CN" altLang="zh-CN" sz="2000" dirty="0" smtClean="0"/>
              <a:t>，但是同步也会带来一定的效能延迟，并且可能产生死锁。</a:t>
            </a:r>
            <a:endParaRPr lang="zh-CN" altLang="en-US" sz="2000" dirty="0" smtClean="0"/>
          </a:p>
        </p:txBody>
      </p:sp>
      <p:sp>
        <p:nvSpPr>
          <p:cNvPr id="72707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70C0"/>
                </a:solidFill>
                <a:sym typeface="Wingdings" panose="05000000000000000000" pitchFamily="2" charset="2"/>
              </a:rPr>
              <a:t>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 descr="http://img.taopic.com/uploads/allimg/120918/219077-12091P95P47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5" name="AutoShape 10" descr="http://img.taopic.com/uploads/allimg/131107/234972-13110F93J329-lp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4" name="Picture 7" descr="总结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938" y="887413"/>
            <a:ext cx="3649663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041649" y="1433642"/>
            <a:ext cx="55406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在应用程序中，不同的程序块是可以同时运行的，这种多个程序块同时运行的现象被称作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并发执行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多线程</a:t>
            </a:r>
            <a:r>
              <a:rPr lang="zh-CN" altLang="en-US" sz="2400" dirty="0" smtClean="0">
                <a:latin typeface="+mn-ea"/>
                <a:ea typeface="+mn-ea"/>
              </a:rPr>
              <a:t>就是指一个应用程序中有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多条并发执行的线索</a:t>
            </a:r>
            <a:r>
              <a:rPr lang="zh-CN" altLang="en-US" sz="2400" dirty="0" smtClean="0">
                <a:latin typeface="+mn-ea"/>
                <a:ea typeface="+mn-ea"/>
              </a:rPr>
              <a:t>，每条线索都被称作一个线程。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线程</a:t>
            </a:r>
            <a:r>
              <a:rPr lang="zh-CN" altLang="en-US" sz="2400" dirty="0">
                <a:latin typeface="+mn-ea"/>
                <a:ea typeface="+mn-ea"/>
              </a:rPr>
              <a:t>会交替执行，彼此间可以进行通信。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891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b="1" dirty="0" smtClean="0">
                <a:solidFill>
                  <a:srgbClr val="0070C0"/>
                </a:solidFill>
              </a:rPr>
              <a:t>5.1.1 </a:t>
            </a:r>
            <a:r>
              <a:rPr lang="zh-CN" altLang="en-US" b="1" dirty="0" smtClean="0">
                <a:solidFill>
                  <a:srgbClr val="0070C0"/>
                </a:solidFill>
              </a:rPr>
              <a:t>进程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 smtClean="0"/>
              <a:t>在一个操作系统中，每个独立执行的程序都可称之为一个</a:t>
            </a:r>
            <a:r>
              <a:rPr lang="zh-CN" altLang="en-US" b="1" dirty="0" smtClean="0">
                <a:solidFill>
                  <a:srgbClr val="FF0000"/>
                </a:solidFill>
              </a:rPr>
              <a:t>进程</a:t>
            </a:r>
            <a:r>
              <a:rPr lang="zh-CN" altLang="en-US" dirty="0" smtClean="0"/>
              <a:t>，其本质上是一个正在执行的程序。每个进程都要占用一定的内存空间和系统资源，各个进程之间是互相独立的。</a:t>
            </a:r>
            <a:endParaRPr lang="en-US" altLang="zh-CN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 smtClean="0"/>
              <a:t>目前大部分计算机上安装的都是多任务操作系统，即能够同时执行多个应用程序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即</a:t>
            </a:r>
            <a:r>
              <a:rPr lang="zh-CN" altLang="en-US" b="1" dirty="0" smtClean="0">
                <a:solidFill>
                  <a:srgbClr val="FF0000"/>
                </a:solidFill>
              </a:rPr>
              <a:t>多进程</a:t>
            </a:r>
            <a:r>
              <a:rPr lang="zh-CN" altLang="en-US" dirty="0" smtClean="0"/>
              <a:t>可以</a:t>
            </a:r>
            <a:r>
              <a:rPr lang="zh-CN" altLang="en-US" dirty="0"/>
              <a:t>提高</a:t>
            </a:r>
            <a:r>
              <a:rPr lang="en-US" altLang="zh-CN" dirty="0"/>
              <a:t>CPU</a:t>
            </a:r>
            <a:r>
              <a:rPr lang="zh-CN" altLang="en-US" dirty="0"/>
              <a:t>的使用率。</a:t>
            </a:r>
            <a:endParaRPr lang="en-US" altLang="zh-CN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 smtClean="0"/>
              <a:t>在计算机中，所有的应用程序都是由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执行的，对于一个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而言，在</a:t>
            </a:r>
            <a:r>
              <a:rPr lang="zh-CN" altLang="en-US" b="1" dirty="0" smtClean="0">
                <a:solidFill>
                  <a:srgbClr val="FF0000"/>
                </a:solidFill>
              </a:rPr>
              <a:t>某个时间点只能运行一个程序</a:t>
            </a:r>
            <a:r>
              <a:rPr lang="zh-CN" altLang="en-US" dirty="0" smtClean="0"/>
              <a:t>，也就是说只能执行一个进程。</a:t>
            </a:r>
          </a:p>
        </p:txBody>
      </p:sp>
      <p:sp>
        <p:nvSpPr>
          <p:cNvPr id="39939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4924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b="1" dirty="0" smtClean="0">
                <a:solidFill>
                  <a:srgbClr val="0070C0"/>
                </a:solidFill>
              </a:rPr>
              <a:t>5.1.2 </a:t>
            </a:r>
            <a:r>
              <a:rPr lang="zh-CN" altLang="en-US" b="1" dirty="0" smtClean="0">
                <a:solidFill>
                  <a:srgbClr val="0070C0"/>
                </a:solidFill>
              </a:rPr>
              <a:t>线程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 smtClean="0"/>
              <a:t>每个运行的程序都是一个进程，在一个进程中还可以有多个执行单元同时运行，这些执行单元可以看做程序执行的一条条线索，被称为</a:t>
            </a:r>
            <a:r>
              <a:rPr lang="zh-CN" altLang="en-US" b="1" dirty="0" smtClean="0">
                <a:solidFill>
                  <a:srgbClr val="FF0000"/>
                </a:solidFill>
              </a:rPr>
              <a:t>线程</a:t>
            </a:r>
            <a:r>
              <a:rPr lang="zh-CN" altLang="en-US" dirty="0" smtClean="0"/>
              <a:t>。</a:t>
            </a:r>
            <a:r>
              <a:rPr lang="zh-CN" altLang="en-US" dirty="0"/>
              <a:t>一</a:t>
            </a:r>
            <a:r>
              <a:rPr lang="zh-CN" altLang="en-US" dirty="0" smtClean="0"/>
              <a:t>个线程是一个程序内部的一个顺序控制流，是</a:t>
            </a:r>
            <a:r>
              <a:rPr lang="zh-CN" altLang="en-US" dirty="0"/>
              <a:t>程序的执行单元，执行路径。是程序使用</a:t>
            </a:r>
            <a:r>
              <a:rPr lang="en-US" altLang="zh-CN" dirty="0"/>
              <a:t>CPU</a:t>
            </a:r>
            <a:r>
              <a:rPr lang="zh-CN" altLang="en-US" dirty="0"/>
              <a:t>的最基本单位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单</a:t>
            </a:r>
            <a:r>
              <a:rPr lang="zh-CN" altLang="en-US" b="1" dirty="0" smtClean="0">
                <a:solidFill>
                  <a:srgbClr val="FF0000"/>
                </a:solidFill>
              </a:rPr>
              <a:t>线程</a:t>
            </a:r>
            <a:r>
              <a:rPr lang="zh-CN" altLang="en-US" dirty="0" smtClean="0"/>
              <a:t>是指程序</a:t>
            </a:r>
            <a:r>
              <a:rPr lang="zh-CN" altLang="en-US" dirty="0"/>
              <a:t>只有一条执行路径。</a:t>
            </a:r>
            <a:r>
              <a:rPr lang="zh-CN" altLang="en-US" b="1" dirty="0">
                <a:solidFill>
                  <a:srgbClr val="FF0000"/>
                </a:solidFill>
              </a:rPr>
              <a:t>多线程</a:t>
            </a:r>
            <a:r>
              <a:rPr lang="zh-CN" altLang="en-US" dirty="0" smtClean="0"/>
              <a:t>就是程序</a:t>
            </a:r>
            <a:r>
              <a:rPr lang="zh-CN" altLang="en-US" dirty="0"/>
              <a:t>有多条执行路径。</a:t>
            </a:r>
            <a:endParaRPr lang="zh-CN" alt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 smtClean="0"/>
              <a:t>操作系统中的每一个进程中都至少存在一个线程。当一个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程序启动时，就会产生了一个进程，该进程中会默认创建一个线程，在这个线程上会运行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方法中的代码。</a:t>
            </a:r>
          </a:p>
        </p:txBody>
      </p:sp>
      <p:sp>
        <p:nvSpPr>
          <p:cNvPr id="40963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2|0.8|0.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8863</TotalTime>
  <Pages>0</Pages>
  <Words>6398</Words>
  <Characters>0</Characters>
  <Application>Microsoft Office PowerPoint</Application>
  <DocSecurity>0</DocSecurity>
  <PresentationFormat>全屏显示(4:3)</PresentationFormat>
  <Lines>0</Lines>
  <Paragraphs>452</Paragraphs>
  <Slides>69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7" baseType="lpstr">
      <vt:lpstr>Gulim</vt:lpstr>
      <vt:lpstr>等线</vt:lpstr>
      <vt:lpstr>等线 Light</vt:lpstr>
      <vt:lpstr>汉仪综艺体简</vt:lpstr>
      <vt:lpstr>黑体</vt:lpstr>
      <vt:lpstr>宋体</vt:lpstr>
      <vt:lpstr>微软雅黑</vt:lpstr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Office 主题​​</vt:lpstr>
      <vt:lpstr>1_Office 主题​​</vt:lpstr>
      <vt:lpstr>Microsoft Excel 图表</vt:lpstr>
      <vt:lpstr>Visio.Drawing.11</vt:lpstr>
      <vt:lpstr>Java基础入门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王哲</dc:creator>
  <cp:keywords/>
  <dc:description/>
  <cp:lastModifiedBy>Liang</cp:lastModifiedBy>
  <cp:revision>388</cp:revision>
  <dcterms:created xsi:type="dcterms:W3CDTF">2013-01-25T01:44:32Z</dcterms:created>
  <dcterms:modified xsi:type="dcterms:W3CDTF">2018-12-07T01:01:09Z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