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74"/>
  </p:notesMasterIdLst>
  <p:handoutMasterIdLst>
    <p:handoutMasterId r:id="rId75"/>
  </p:handoutMasterIdLst>
  <p:sldIdLst>
    <p:sldId id="478" r:id="rId2"/>
    <p:sldId id="484" r:id="rId3"/>
    <p:sldId id="445" r:id="rId4"/>
    <p:sldId id="446" r:id="rId5"/>
    <p:sldId id="447" r:id="rId6"/>
    <p:sldId id="463" r:id="rId7"/>
    <p:sldId id="258" r:id="rId8"/>
    <p:sldId id="386" r:id="rId9"/>
    <p:sldId id="461" r:id="rId10"/>
    <p:sldId id="464" r:id="rId11"/>
    <p:sldId id="465" r:id="rId12"/>
    <p:sldId id="462" r:id="rId13"/>
    <p:sldId id="485" r:id="rId14"/>
    <p:sldId id="466" r:id="rId15"/>
    <p:sldId id="486" r:id="rId16"/>
    <p:sldId id="502" r:id="rId17"/>
    <p:sldId id="520" r:id="rId18"/>
    <p:sldId id="395" r:id="rId19"/>
    <p:sldId id="501" r:id="rId20"/>
    <p:sldId id="467" r:id="rId21"/>
    <p:sldId id="488" r:id="rId22"/>
    <p:sldId id="397" r:id="rId23"/>
    <p:sldId id="522" r:id="rId24"/>
    <p:sldId id="521" r:id="rId25"/>
    <p:sldId id="523" r:id="rId26"/>
    <p:sldId id="524" r:id="rId27"/>
    <p:sldId id="525" r:id="rId28"/>
    <p:sldId id="526" r:id="rId29"/>
    <p:sldId id="527" r:id="rId30"/>
    <p:sldId id="528" r:id="rId31"/>
    <p:sldId id="529" r:id="rId32"/>
    <p:sldId id="530" r:id="rId33"/>
    <p:sldId id="531" r:id="rId34"/>
    <p:sldId id="489" r:id="rId35"/>
    <p:sldId id="490" r:id="rId36"/>
    <p:sldId id="533" r:id="rId37"/>
    <p:sldId id="491" r:id="rId38"/>
    <p:sldId id="492" r:id="rId39"/>
    <p:sldId id="498" r:id="rId40"/>
    <p:sldId id="499" r:id="rId41"/>
    <p:sldId id="500" r:id="rId42"/>
    <p:sldId id="503" r:id="rId43"/>
    <p:sldId id="480" r:id="rId44"/>
    <p:sldId id="398" r:id="rId45"/>
    <p:sldId id="399" r:id="rId46"/>
    <p:sldId id="504" r:id="rId47"/>
    <p:sldId id="404" r:id="rId48"/>
    <p:sldId id="408" r:id="rId49"/>
    <p:sldId id="409" r:id="rId50"/>
    <p:sldId id="505" r:id="rId51"/>
    <p:sldId id="506" r:id="rId52"/>
    <p:sldId id="532" r:id="rId53"/>
    <p:sldId id="482" r:id="rId54"/>
    <p:sldId id="419" r:id="rId55"/>
    <p:sldId id="513" r:id="rId56"/>
    <p:sldId id="425" r:id="rId57"/>
    <p:sldId id="426" r:id="rId58"/>
    <p:sldId id="514" r:id="rId59"/>
    <p:sldId id="427" r:id="rId60"/>
    <p:sldId id="515" r:id="rId61"/>
    <p:sldId id="476" r:id="rId62"/>
    <p:sldId id="516" r:id="rId63"/>
    <p:sldId id="429" r:id="rId64"/>
    <p:sldId id="431" r:id="rId65"/>
    <p:sldId id="432" r:id="rId66"/>
    <p:sldId id="517" r:id="rId67"/>
    <p:sldId id="477" r:id="rId68"/>
    <p:sldId id="433" r:id="rId69"/>
    <p:sldId id="518" r:id="rId70"/>
    <p:sldId id="435" r:id="rId71"/>
    <p:sldId id="308" r:id="rId72"/>
    <p:sldId id="519" r:id="rId7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p15:clr>
            <a:srgbClr val="A4A3A4"/>
          </p15:clr>
        </p15:guide>
        <p15:guide id="2" pos="28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6FF"/>
    <a:srgbClr val="0070C0"/>
    <a:srgbClr val="009ED6"/>
    <a:srgbClr val="29C7FF"/>
    <a:srgbClr val="FFFF00"/>
    <a:srgbClr val="A3D3FF"/>
    <a:srgbClr val="D5F2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4667" autoAdjust="0"/>
  </p:normalViewPr>
  <p:slideViewPr>
    <p:cSldViewPr snapToGrid="0" snapToObjects="1">
      <p:cViewPr varScale="1">
        <p:scale>
          <a:sx n="109" d="100"/>
          <a:sy n="109" d="100"/>
        </p:scale>
        <p:origin x="1686" y="108"/>
      </p:cViewPr>
      <p:guideLst>
        <p:guide orient="horz" pos="2113"/>
        <p:guide pos="288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5" d="100"/>
          <a:sy n="65" d="100"/>
        </p:scale>
        <p:origin x="-2844" y="-102"/>
      </p:cViewPr>
      <p:guideLst>
        <p:guide orient="horz" pos="2880"/>
        <p:guide pos="2160"/>
      </p:guideLst>
    </p:cSldViewPr>
  </p:notes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BDCF1F82-1385-4C34-9877-258252220F9A}" type="datetimeFigureOut">
              <a:rPr lang="zh-CN" altLang="en-US"/>
              <a:pPr>
                <a:defRPr/>
              </a:pPr>
              <a:t>2020/11/23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4CD6EF-06A8-4919-8D9A-FF3C1946FBBF}" type="slidenum">
              <a:rPr lang="zh-CN" altLang="en-US"/>
              <a:pPr/>
              <a:t>‹#›</a:t>
            </a:fld>
            <a:endParaRPr lang="zh-CN" altLang="en-US"/>
          </a:p>
        </p:txBody>
      </p:sp>
    </p:spTree>
    <p:extLst>
      <p:ext uri="{BB962C8B-B14F-4D97-AF65-F5344CB8AC3E}">
        <p14:creationId xmlns:p14="http://schemas.microsoft.com/office/powerpoint/2010/main" val="2768371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766CC9E3-18E7-4883-8F27-CEFE2DFC443D}" type="datetimeFigureOut">
              <a:rPr lang="zh-CN" altLang="en-US"/>
              <a:pPr>
                <a:defRPr/>
              </a:pPr>
              <a:t>2020/11/23</a:t>
            </a:fld>
            <a:endParaRPr lang="en-US"/>
          </a:p>
        </p:txBody>
      </p:sp>
      <p:sp>
        <p:nvSpPr>
          <p:cNvPr id="634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610B92FF-E2E3-4E44-AD8B-7610224FA66D}" type="slidenum">
              <a:rPr lang="zh-CN" altLang="en-US"/>
              <a:pPr/>
              <a:t>‹#›</a:t>
            </a:fld>
            <a:endParaRPr lang="en-US" altLang="zh-CN"/>
          </a:p>
        </p:txBody>
      </p:sp>
    </p:spTree>
    <p:extLst>
      <p:ext uri="{BB962C8B-B14F-4D97-AF65-F5344CB8AC3E}">
        <p14:creationId xmlns:p14="http://schemas.microsoft.com/office/powerpoint/2010/main" val="3257675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0B92FF-E2E3-4E44-AD8B-7610224FA66D}" type="slidenum">
              <a:rPr lang="zh-CN" altLang="en-US" smtClean="0"/>
              <a:pPr/>
              <a:t>9</a:t>
            </a:fld>
            <a:endParaRPr lang="en-US" altLang="zh-CN"/>
          </a:p>
        </p:txBody>
      </p:sp>
    </p:spTree>
    <p:extLst>
      <p:ext uri="{BB962C8B-B14F-4D97-AF65-F5344CB8AC3E}">
        <p14:creationId xmlns:p14="http://schemas.microsoft.com/office/powerpoint/2010/main" val="193653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8471AFA-65E6-4590-93D1-19806E54807E}" type="slidenum">
              <a:rPr lang="zh-CN" altLang="en-US">
                <a:latin typeface="Times New Roman" panose="02020603050405020304" pitchFamily="18" charset="0"/>
              </a:rPr>
              <a:pPr eaLnBrk="1" hangingPunct="1"/>
              <a:t>23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96447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0B92FF-E2E3-4E44-AD8B-7610224FA66D}" type="slidenum">
              <a:rPr lang="zh-CN" altLang="en-US" smtClean="0"/>
              <a:pPr/>
              <a:t>35</a:t>
            </a:fld>
            <a:endParaRPr lang="en-US" altLang="zh-CN"/>
          </a:p>
        </p:txBody>
      </p:sp>
    </p:spTree>
    <p:extLst>
      <p:ext uri="{BB962C8B-B14F-4D97-AF65-F5344CB8AC3E}">
        <p14:creationId xmlns:p14="http://schemas.microsoft.com/office/powerpoint/2010/main" val="1771237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D70152FC-E079-40DE-A7B2-C82F9905B379}" type="datetimeFigureOut">
              <a:rPr lang="zh-CN" altLang="en-US"/>
              <a:pPr>
                <a:defRPr/>
              </a:pPr>
              <a:t>2020/11/23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2FF566D5-B11D-40CE-8620-7515C4EA465D}" type="slidenum">
              <a:rPr lang="zh-CN" altLang="en-US"/>
              <a:pPr/>
              <a:t>‹#›</a:t>
            </a:fld>
            <a:endParaRPr lang="zh-CN" altLang="en-US"/>
          </a:p>
        </p:txBody>
      </p:sp>
      <p:sp>
        <p:nvSpPr>
          <p:cNvPr id="8" name="矩形 7"/>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Tree>
    <p:extLst>
      <p:ext uri="{BB962C8B-B14F-4D97-AF65-F5344CB8AC3E}">
        <p14:creationId xmlns:p14="http://schemas.microsoft.com/office/powerpoint/2010/main" val="61522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02340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41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1376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533761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447370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2A99C8E-F0B0-4A48-ACF8-517DA74DB5D0}" type="datetimeFigureOut">
              <a:rPr lang="zh-CN" altLang="en-US"/>
              <a:pPr>
                <a:defRPr/>
              </a:pPr>
              <a:t>2020/11/23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A006CC0-C316-41FA-B979-832F067D0E6B}" type="slidenum">
              <a:rPr lang="zh-CN" altLang="en-US"/>
              <a:pPr/>
              <a:t>‹#›</a:t>
            </a:fld>
            <a:endParaRPr lang="zh-CN" altLang="en-US"/>
          </a:p>
        </p:txBody>
      </p:sp>
    </p:spTree>
    <p:extLst>
      <p:ext uri="{BB962C8B-B14F-4D97-AF65-F5344CB8AC3E}">
        <p14:creationId xmlns:p14="http://schemas.microsoft.com/office/powerpoint/2010/main" val="327010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83848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97479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92041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4135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468F195B-7489-450D-B27F-8B5DE52568F6}" type="datetimeFigureOut">
              <a:rPr lang="zh-CN" altLang="en-US"/>
              <a:pPr>
                <a:defRPr/>
              </a:pPr>
              <a:t>2020/11/23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C69A2B5E-E5E4-4913-A827-D318ADD19B11}" type="slidenum">
              <a:rPr lang="zh-CN" altLang="en-US"/>
              <a:pPr/>
              <a:t>‹#›</a:t>
            </a:fld>
            <a:endParaRPr lang="zh-CN" altLang="en-US"/>
          </a:p>
        </p:txBody>
      </p:sp>
    </p:spTree>
    <p:extLst>
      <p:ext uri="{BB962C8B-B14F-4D97-AF65-F5344CB8AC3E}">
        <p14:creationId xmlns:p14="http://schemas.microsoft.com/office/powerpoint/2010/main" val="2282180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7912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77740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E84973C-3D8D-4C91-AD1A-EA5D3E7299CD}" type="datetimeFigureOut">
              <a:rPr lang="zh-CN" altLang="en-US"/>
              <a:pPr>
                <a:defRPr/>
              </a:pPr>
              <a:t>2020/11/23</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FE69F380-D682-487B-B249-47BB0B6A4642}" type="slidenum">
              <a:rPr lang="zh-CN" altLang="en-US"/>
              <a:pPr/>
              <a:t>‹#›</a:t>
            </a:fld>
            <a:endParaRPr lang="zh-CN" altLang="en-US"/>
          </a:p>
        </p:txBody>
      </p:sp>
    </p:spTree>
    <p:extLst>
      <p:ext uri="{BB962C8B-B14F-4D97-AF65-F5344CB8AC3E}">
        <p14:creationId xmlns:p14="http://schemas.microsoft.com/office/powerpoint/2010/main" val="333869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5C92CCCC-927B-4099-B943-964C426998B7}" type="datetimeFigureOut">
              <a:rPr lang="zh-CN" altLang="en-US"/>
              <a:pPr>
                <a:defRPr/>
              </a:pPr>
              <a:t>2020/11/23</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fld id="{93C9E303-5E34-49CA-99E2-D41AFD4354C0}" type="slidenum">
              <a:rPr lang="zh-CN" altLang="en-US"/>
              <a:pPr/>
              <a:t>‹#›</a:t>
            </a:fld>
            <a:endParaRPr lang="zh-CN" altLang="en-US"/>
          </a:p>
        </p:txBody>
      </p:sp>
    </p:spTree>
    <p:extLst>
      <p:ext uri="{BB962C8B-B14F-4D97-AF65-F5344CB8AC3E}">
        <p14:creationId xmlns:p14="http://schemas.microsoft.com/office/powerpoint/2010/main" val="343844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26A98259-EF7A-4D93-9524-AB29F623AC52}" type="datetimeFigureOut">
              <a:rPr lang="zh-CN" altLang="en-US"/>
              <a:pPr>
                <a:defRPr/>
              </a:pPr>
              <a:t>2020/11/23</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fld id="{FEE31485-EE24-4E56-90E8-E54084DFF908}" type="slidenum">
              <a:rPr lang="zh-CN" altLang="en-US"/>
              <a:pPr/>
              <a:t>‹#›</a:t>
            </a:fld>
            <a:endParaRPr lang="zh-CN" altLang="en-US"/>
          </a:p>
        </p:txBody>
      </p:sp>
    </p:spTree>
    <p:extLst>
      <p:ext uri="{BB962C8B-B14F-4D97-AF65-F5344CB8AC3E}">
        <p14:creationId xmlns:p14="http://schemas.microsoft.com/office/powerpoint/2010/main" val="376527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930E1D0D-EDA8-41A4-9FD3-5124756888D3}" type="datetimeFigureOut">
              <a:rPr lang="zh-CN" altLang="en-US"/>
              <a:pPr>
                <a:defRPr/>
              </a:pPr>
              <a:t>2020/11/23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C8CB6ECE-32BE-46AB-9C16-82372138BF84}" type="slidenum">
              <a:rPr lang="zh-CN" altLang="en-US"/>
              <a:pPr/>
              <a:t>‹#›</a:t>
            </a:fld>
            <a:endParaRPr lang="zh-CN" altLang="en-US"/>
          </a:p>
        </p:txBody>
      </p:sp>
    </p:spTree>
    <p:extLst>
      <p:ext uri="{BB962C8B-B14F-4D97-AF65-F5344CB8AC3E}">
        <p14:creationId xmlns:p14="http://schemas.microsoft.com/office/powerpoint/2010/main" val="131894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82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4966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03654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 name="矩形 9"/>
          <p:cNvSpPr/>
          <p:nvPr userDrawn="1"/>
        </p:nvSpPr>
        <p:spPr>
          <a:xfrm>
            <a:off x="360363" y="6661150"/>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028"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17E203E5-1390-42E3-B659-5803E8F94867}" type="datetimeFigureOut">
              <a:rPr lang="zh-CN" altLang="en-US"/>
              <a:pPr>
                <a:defRPr/>
              </a:pPr>
              <a:t>2020/11/23</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0FD18AA8-3352-4EAD-8B5F-59350C25A17F}" type="slidenum">
              <a:rPr lang="zh-CN" altLang="en-US"/>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7" r:id="rId11"/>
    <p:sldLayoutId id="2147483978" r:id="rId12"/>
    <p:sldLayoutId id="2147483979" r:id="rId13"/>
    <p:sldLayoutId id="2147483980" r:id="rId14"/>
    <p:sldLayoutId id="2147483981" r:id="rId15"/>
    <p:sldLayoutId id="2147483984" r:id="rId16"/>
    <p:sldLayoutId id="2147483985" r:id="rId17"/>
    <p:sldLayoutId id="2147483986" r:id="rId18"/>
    <p:sldLayoutId id="2147483987" r:id="rId19"/>
    <p:sldLayoutId id="2147483988" r:id="rId20"/>
    <p:sldLayoutId id="2147483989" r:id="rId2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chapter06&#8212;Example/6-8.doc" TargetMode="Externa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8.xml"/><Relationship Id="rId5" Type="http://schemas.openxmlformats.org/officeDocument/2006/relationships/slide" Target="slide7.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p:nvPr>
        </p:nvSpPr>
        <p:spPr>
          <a:xfrm>
            <a:off x="539750" y="1352550"/>
            <a:ext cx="8135938" cy="2157413"/>
          </a:xfrm>
        </p:spPr>
        <p:txBody>
          <a:bodyPr/>
          <a:lstStyle/>
          <a:p>
            <a:pPr eaLnBrk="1" hangingPunct="1"/>
            <a:r>
              <a:rPr lang="en-US" altLang="zh-CN" b="1" smtClean="0"/>
              <a:t>Java</a:t>
            </a:r>
            <a:r>
              <a:rPr lang="zh-CN" altLang="en-US" b="1" smtClean="0"/>
              <a:t>基础入门</a:t>
            </a:r>
          </a:p>
        </p:txBody>
      </p:sp>
      <p:sp>
        <p:nvSpPr>
          <p:cNvPr id="20483" name="副标题 2"/>
          <p:cNvSpPr txBox="1">
            <a:spLocks/>
          </p:cNvSpPr>
          <p:nvPr/>
        </p:nvSpPr>
        <p:spPr bwMode="auto">
          <a:xfrm>
            <a:off x="1143000" y="3860800"/>
            <a:ext cx="6858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dirty="0">
                <a:solidFill>
                  <a:srgbClr val="FFFFFF"/>
                </a:solidFill>
                <a:latin typeface="微软雅黑" panose="020B0503020204020204" pitchFamily="34" charset="-122"/>
                <a:ea typeface="微软雅黑" panose="020B0503020204020204" pitchFamily="34" charset="-122"/>
              </a:rPr>
              <a:t>第</a:t>
            </a:r>
            <a:r>
              <a:rPr lang="en-US" altLang="zh-CN" sz="3200" b="1" dirty="0">
                <a:solidFill>
                  <a:srgbClr val="FFFFFF"/>
                </a:solidFill>
                <a:latin typeface="微软雅黑" panose="020B0503020204020204" pitchFamily="34" charset="-122"/>
                <a:ea typeface="微软雅黑" panose="020B0503020204020204" pitchFamily="34" charset="-122"/>
              </a:rPr>
              <a:t>6</a:t>
            </a:r>
            <a:r>
              <a:rPr lang="zh-CN" altLang="en-US" sz="3200" b="1" dirty="0">
                <a:solidFill>
                  <a:srgbClr val="FFFFFF"/>
                </a:solidFill>
                <a:latin typeface="微软雅黑" panose="020B0503020204020204" pitchFamily="34" charset="-122"/>
                <a:ea typeface="微软雅黑" panose="020B0503020204020204" pitchFamily="34" charset="-122"/>
              </a:rPr>
              <a:t>章 </a:t>
            </a:r>
            <a:r>
              <a:rPr lang="en-US" altLang="zh-CN" sz="3200" b="1" dirty="0">
                <a:solidFill>
                  <a:srgbClr val="FFFFFF"/>
                </a:solidFill>
                <a:latin typeface="微软雅黑" panose="020B0503020204020204" pitchFamily="34" charset="-122"/>
                <a:ea typeface="微软雅黑" panose="020B0503020204020204" pitchFamily="34" charset="-122"/>
              </a:rPr>
              <a:t>Java API</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7" name="TextBox 13"/>
          <p:cNvSpPr>
            <a:spLocks noChangeArrowheads="1"/>
          </p:cNvSpPr>
          <p:nvPr/>
        </p:nvSpPr>
        <p:spPr bwMode="auto">
          <a:xfrm>
            <a:off x="2679700" y="5300663"/>
            <a:ext cx="34623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String</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类和</a:t>
            </a:r>
            <a:r>
              <a:rPr lang="en-US" altLang="zh-CN" dirty="0" err="1">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StringBuffer</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p>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System</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类和</a:t>
            </a: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Runtime</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p>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Math</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类和</a:t>
            </a: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Random</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p>
        </p:txBody>
      </p:sp>
      <p:sp>
        <p:nvSpPr>
          <p:cNvPr id="20485" name="矩形 7"/>
          <p:cNvSpPr>
            <a:spLocks noChangeArrowheads="1"/>
          </p:cNvSpPr>
          <p:nvPr/>
        </p:nvSpPr>
        <p:spPr bwMode="auto">
          <a:xfrm>
            <a:off x="5715000" y="5295900"/>
            <a:ext cx="4572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包装类</a:t>
            </a:r>
          </a:p>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Date</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Calendar</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endPar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err="1">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DateFormat</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p>
        </p:txBody>
      </p:sp>
      <p:pic>
        <p:nvPicPr>
          <p:cNvPr id="20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268288" y="996950"/>
            <a:ext cx="8229600" cy="5463796"/>
          </a:xfrm>
        </p:spPr>
        <p:txBody>
          <a:bodyPr/>
          <a:lstStyle/>
          <a:p>
            <a:pPr eaLnBrk="1" hangingPunct="1">
              <a:lnSpc>
                <a:spcPct val="120000"/>
              </a:lnSpc>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ct val="120000"/>
              </a:lnSpc>
              <a:buFontTx/>
              <a:buNone/>
            </a:pPr>
            <a:r>
              <a:rPr lang="en-US" altLang="zh-CN" sz="2000" b="1" dirty="0" smtClean="0"/>
              <a:t>        2</a:t>
            </a:r>
            <a:r>
              <a:rPr lang="zh-CN" altLang="en-US" sz="2000" b="1" dirty="0" smtClean="0"/>
              <a:t>、字符串的转换操作</a:t>
            </a:r>
            <a:endParaRPr lang="en-US" altLang="zh-CN" sz="2000" b="1" dirty="0" smtClean="0"/>
          </a:p>
          <a:p>
            <a:pPr eaLnBrk="1" hangingPunct="1">
              <a:lnSpc>
                <a:spcPct val="120000"/>
              </a:lnSpc>
              <a:buFontTx/>
              <a:buNone/>
            </a:pPr>
            <a:r>
              <a:rPr lang="zh-CN" altLang="en-US" sz="2000" dirty="0" smtClean="0"/>
              <a:t>            程序开发中，经常需要对字符串进行转换操作，例如将字符串转换成数组的形式，将字符串中的字符进行大小写转换等。</a:t>
            </a:r>
            <a:endParaRPr lang="en-US" altLang="zh-CN" sz="2000" dirty="0" smtClean="0"/>
          </a:p>
          <a:p>
            <a:pPr marL="457200" indent="-457200" eaLnBrk="1" hangingPunct="1">
              <a:lnSpc>
                <a:spcPct val="120000"/>
              </a:lnSpc>
              <a:buFont typeface="+mj-lt"/>
              <a:buAutoNum type="arabicPeriod"/>
            </a:pPr>
            <a:r>
              <a:rPr lang="en-US" altLang="zh-CN" sz="2000" dirty="0">
                <a:latin typeface="Arial Unicode MS" panose="020B0604020202020204" pitchFamily="34" charset="-122"/>
              </a:rPr>
              <a:t>public String </a:t>
            </a:r>
            <a:r>
              <a:rPr lang="en-US" altLang="zh-CN" sz="2000" dirty="0" err="1">
                <a:latin typeface="Arial Unicode MS" panose="020B0604020202020204" pitchFamily="34" charset="-122"/>
              </a:rPr>
              <a:t>toLowerCase</a:t>
            </a:r>
            <a:r>
              <a:rPr lang="en-US" altLang="zh-CN" sz="2000" dirty="0">
                <a:latin typeface="Arial Unicode MS" panose="020B0604020202020204" pitchFamily="34" charset="-122"/>
              </a:rPr>
              <a:t>()</a:t>
            </a:r>
            <a:r>
              <a:rPr lang="zh-CN" altLang="en-US" sz="2000" dirty="0">
                <a:latin typeface="Arial Unicode MS" panose="020B0604020202020204" pitchFamily="34" charset="-122"/>
              </a:rPr>
              <a:t>：把串中的所有字符转换成小写。</a:t>
            </a:r>
            <a:r>
              <a:rPr lang="en-US" altLang="zh-CN" sz="2000" dirty="0">
                <a:latin typeface="Arial Unicode MS" panose="020B0604020202020204" pitchFamily="34" charset="-122"/>
              </a:rPr>
              <a:t>public String </a:t>
            </a:r>
            <a:r>
              <a:rPr lang="en-US" altLang="zh-CN" sz="2000" dirty="0" err="1">
                <a:latin typeface="Arial Unicode MS" panose="020B0604020202020204" pitchFamily="34" charset="-122"/>
              </a:rPr>
              <a:t>toUpperCase</a:t>
            </a:r>
            <a:r>
              <a:rPr lang="en-US" altLang="zh-CN" sz="2000" dirty="0">
                <a:latin typeface="Arial Unicode MS" panose="020B0604020202020204" pitchFamily="34" charset="-122"/>
              </a:rPr>
              <a:t>()</a:t>
            </a:r>
            <a:r>
              <a:rPr lang="zh-CN" altLang="en-US" sz="2000" dirty="0">
                <a:latin typeface="Arial Unicode MS" panose="020B0604020202020204" pitchFamily="34" charset="-122"/>
              </a:rPr>
              <a:t>：把串中的所有字符转换成大写。</a:t>
            </a:r>
            <a:endParaRPr lang="en-US" altLang="zh-CN" sz="2000" dirty="0">
              <a:latin typeface="Arial Unicode MS" panose="020B0604020202020204" pitchFamily="34" charset="-122"/>
            </a:endParaRPr>
          </a:p>
          <a:p>
            <a:pPr marL="457200" indent="-457200" eaLnBrk="1" hangingPunct="1">
              <a:lnSpc>
                <a:spcPct val="120000"/>
              </a:lnSpc>
              <a:buFont typeface="+mj-lt"/>
              <a:buAutoNum type="arabicPeriod"/>
            </a:pPr>
            <a:r>
              <a:rPr lang="en-US" altLang="zh-CN" sz="2000" dirty="0">
                <a:latin typeface="Arial Unicode MS" panose="020B0604020202020204" pitchFamily="34" charset="-122"/>
              </a:rPr>
              <a:t>public char[] </a:t>
            </a:r>
            <a:r>
              <a:rPr lang="en-US" altLang="zh-CN" sz="2000" dirty="0" err="1">
                <a:latin typeface="Arial Unicode MS" panose="020B0604020202020204" pitchFamily="34" charset="-122"/>
              </a:rPr>
              <a:t>toCharArray</a:t>
            </a:r>
            <a:r>
              <a:rPr lang="en-US" altLang="zh-CN" sz="2000" dirty="0">
                <a:latin typeface="Arial Unicode MS" panose="020B0604020202020204" pitchFamily="34" charset="-122"/>
              </a:rPr>
              <a:t>()</a:t>
            </a:r>
            <a:r>
              <a:rPr lang="zh-CN" altLang="en-US" sz="2000" dirty="0">
                <a:latin typeface="Arial Unicode MS" panose="020B0604020202020204" pitchFamily="34" charset="-122"/>
              </a:rPr>
              <a:t>：返回字符串的字符数组</a:t>
            </a:r>
            <a:r>
              <a:rPr lang="zh-CN" altLang="en-US" sz="2000" dirty="0" smtClean="0">
                <a:latin typeface="Arial Unicode MS" panose="020B0604020202020204" pitchFamily="34" charset="-122"/>
              </a:rPr>
              <a:t>形式。</a:t>
            </a:r>
            <a:endParaRPr lang="en-US" altLang="zh-CN" sz="2000" dirty="0" smtClean="0">
              <a:latin typeface="Arial Unicode MS" panose="020B0604020202020204" pitchFamily="34" charset="-122"/>
            </a:endParaRPr>
          </a:p>
          <a:p>
            <a:pPr marL="457200" indent="-457200" eaLnBrk="1" hangingPunct="1">
              <a:lnSpc>
                <a:spcPct val="120000"/>
              </a:lnSpc>
              <a:buFont typeface="+mj-lt"/>
              <a:buAutoNum type="arabicPeriod"/>
            </a:pPr>
            <a:r>
              <a:rPr lang="en-US" altLang="zh-CN" sz="2000" dirty="0" err="1" smtClean="0">
                <a:latin typeface="Arial Unicode MS" panose="020B0604020202020204" pitchFamily="34" charset="-122"/>
              </a:rPr>
              <a:t>valueOf</a:t>
            </a:r>
            <a:r>
              <a:rPr lang="en-US" altLang="zh-CN" sz="2000" dirty="0" smtClean="0">
                <a:latin typeface="Arial Unicode MS" panose="020B0604020202020204" pitchFamily="34" charset="-122"/>
              </a:rPr>
              <a:t>()</a:t>
            </a:r>
            <a:r>
              <a:rPr lang="zh-CN" altLang="en-US" sz="2000" dirty="0" smtClean="0">
                <a:latin typeface="Arial Unicode MS" panose="020B0604020202020204" pitchFamily="34" charset="-122"/>
              </a:rPr>
              <a:t>：将一个</a:t>
            </a:r>
            <a:r>
              <a:rPr lang="en-US" altLang="zh-CN" sz="2000" dirty="0" err="1" smtClean="0">
                <a:latin typeface="Arial Unicode MS" panose="020B0604020202020204" pitchFamily="34" charset="-122"/>
              </a:rPr>
              <a:t>int</a:t>
            </a:r>
            <a:r>
              <a:rPr lang="zh-CN" altLang="en-US" sz="2000" dirty="0" smtClean="0">
                <a:latin typeface="Arial Unicode MS" panose="020B0604020202020204" pitchFamily="34" charset="-122"/>
              </a:rPr>
              <a:t>类型的整数转换为字符串，有很多重载，</a:t>
            </a:r>
            <a:r>
              <a:rPr lang="en-US" altLang="zh-CN" sz="2000" dirty="0" smtClean="0">
                <a:latin typeface="Arial Unicode MS" panose="020B0604020202020204" pitchFamily="34" charset="-122"/>
              </a:rPr>
              <a:t>float</a:t>
            </a:r>
            <a:r>
              <a:rPr lang="zh-CN" altLang="en-US" sz="2000" dirty="0" smtClean="0">
                <a:latin typeface="Arial Unicode MS" panose="020B0604020202020204" pitchFamily="34" charset="-122"/>
              </a:rPr>
              <a:t>、</a:t>
            </a:r>
            <a:r>
              <a:rPr lang="en-US" altLang="zh-CN" sz="2000" dirty="0" smtClean="0">
                <a:latin typeface="Arial Unicode MS" panose="020B0604020202020204" pitchFamily="34" charset="-122"/>
              </a:rPr>
              <a:t>double</a:t>
            </a:r>
            <a:r>
              <a:rPr lang="zh-CN" altLang="en-US" sz="2000" dirty="0" smtClean="0">
                <a:latin typeface="Arial Unicode MS" panose="020B0604020202020204" pitchFamily="34" charset="-122"/>
              </a:rPr>
              <a:t>、</a:t>
            </a:r>
            <a:r>
              <a:rPr lang="en-US" altLang="zh-CN" sz="2000" dirty="0" smtClean="0">
                <a:latin typeface="Arial Unicode MS" panose="020B0604020202020204" pitchFamily="34" charset="-122"/>
              </a:rPr>
              <a:t>char</a:t>
            </a:r>
            <a:r>
              <a:rPr lang="zh-CN" altLang="en-US" sz="2000" dirty="0" smtClean="0">
                <a:latin typeface="Arial Unicode MS" panose="020B0604020202020204" pitchFamily="34" charset="-122"/>
              </a:rPr>
              <a:t>等其它基本类型都可以通过该方法转换为字符串类型。</a:t>
            </a:r>
            <a:endParaRPr lang="en-US" altLang="zh-CN" sz="2000" dirty="0" smtClean="0">
              <a:latin typeface="Arial Unicode MS" panose="020B0604020202020204" pitchFamily="34" charset="-122"/>
            </a:endParaRPr>
          </a:p>
          <a:p>
            <a:pPr eaLnBrk="1" hangingPunct="1">
              <a:lnSpc>
                <a:spcPct val="120000"/>
              </a:lnSpc>
            </a:pPr>
            <a:r>
              <a:rPr lang="zh-CN" altLang="en-US" sz="2000" dirty="0" smtClean="0"/>
              <a:t>接下来，通过一个案例来演示字符串的转换操作，如例</a:t>
            </a:r>
            <a:r>
              <a:rPr lang="en-US" altLang="zh-CN" sz="2000" dirty="0" smtClean="0"/>
              <a:t>6-3</a:t>
            </a:r>
            <a:r>
              <a:rPr lang="zh-CN" altLang="en-US" sz="2000" dirty="0" smtClean="0"/>
              <a:t>所示。</a:t>
            </a:r>
            <a:endParaRPr lang="en-US" altLang="zh-CN" sz="2000" dirty="0" smtClean="0"/>
          </a:p>
          <a:p>
            <a:pPr eaLnBrk="1" hangingPunct="1">
              <a:lnSpc>
                <a:spcPct val="120000"/>
              </a:lnSpc>
              <a:buFontTx/>
              <a:buNone/>
            </a:pPr>
            <a:endParaRPr lang="zh-CN" altLang="en-US" sz="1800" b="1" dirty="0" smtClean="0"/>
          </a:p>
        </p:txBody>
      </p:sp>
      <p:sp>
        <p:nvSpPr>
          <p:cNvPr id="31747"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118162" y="1232491"/>
            <a:ext cx="8767133" cy="3394100"/>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4383088" y="4672628"/>
            <a:ext cx="4299695" cy="171987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68288" y="960438"/>
            <a:ext cx="8229600" cy="5003634"/>
          </a:xfrm>
        </p:spPr>
        <p:txBody>
          <a:bodyPr/>
          <a:lstStyle/>
          <a:p>
            <a:pPr eaLnBrk="1" hangingPunct="1">
              <a:lnSpc>
                <a:spcPct val="130000"/>
              </a:lnSpc>
              <a:spcBef>
                <a:spcPts val="1200"/>
              </a:spcBef>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ct val="130000"/>
              </a:lnSpc>
              <a:spcBef>
                <a:spcPts val="1200"/>
              </a:spcBef>
              <a:buFontTx/>
              <a:buNone/>
            </a:pPr>
            <a:r>
              <a:rPr lang="en-US" altLang="zh-CN" sz="2000" b="1" dirty="0" smtClean="0"/>
              <a:t>        3</a:t>
            </a:r>
            <a:r>
              <a:rPr lang="zh-CN" altLang="en-US" sz="2000" b="1" dirty="0" smtClean="0"/>
              <a:t>、字符串的替换和去除空格操作</a:t>
            </a:r>
            <a:endParaRPr lang="en-US" altLang="zh-CN" sz="2000" b="1" dirty="0" smtClean="0"/>
          </a:p>
          <a:p>
            <a:pPr eaLnBrk="1" hangingPunct="1">
              <a:lnSpc>
                <a:spcPct val="130000"/>
              </a:lnSpc>
              <a:spcBef>
                <a:spcPts val="1200"/>
              </a:spcBef>
              <a:buFontTx/>
              <a:buNone/>
            </a:pPr>
            <a:r>
              <a:rPr lang="en-US" altLang="zh-CN" sz="2000" dirty="0" smtClean="0"/>
              <a:t>            </a:t>
            </a:r>
            <a:r>
              <a:rPr lang="zh-CN" altLang="en-US" sz="2000" dirty="0" smtClean="0"/>
              <a:t>程序开发中，用户输入数据时经常会有一些错误和空格，这时可以使用</a:t>
            </a:r>
            <a:r>
              <a:rPr lang="en-US" altLang="zh-CN" sz="2000" dirty="0" smtClean="0"/>
              <a:t>String</a:t>
            </a:r>
            <a:r>
              <a:rPr lang="zh-CN" altLang="en-US" sz="2000" dirty="0" smtClean="0"/>
              <a:t>类的</a:t>
            </a:r>
            <a:r>
              <a:rPr lang="en-US" altLang="zh-CN" sz="2000" dirty="0" smtClean="0"/>
              <a:t>replace()</a:t>
            </a:r>
            <a:r>
              <a:rPr lang="zh-CN" altLang="en-US" sz="2000" dirty="0" smtClean="0"/>
              <a:t>和</a:t>
            </a:r>
            <a:r>
              <a:rPr lang="en-US" altLang="zh-CN" sz="2000" dirty="0" smtClean="0"/>
              <a:t>trim()</a:t>
            </a:r>
            <a:r>
              <a:rPr lang="zh-CN" altLang="en-US" sz="2000" dirty="0" smtClean="0"/>
              <a:t>方法，进行字符串的替换和去除空格操作。</a:t>
            </a:r>
            <a:endParaRPr lang="en-US" altLang="zh-CN" sz="2000" dirty="0" smtClean="0"/>
          </a:p>
          <a:p>
            <a:pPr marL="457200" indent="-457200" fontAlgn="auto">
              <a:lnSpc>
                <a:spcPct val="130000"/>
              </a:lnSpc>
              <a:spcBef>
                <a:spcPts val="1200"/>
              </a:spcBef>
              <a:spcAft>
                <a:spcPts val="0"/>
              </a:spcAft>
              <a:buFont typeface="+mj-lt"/>
              <a:buAutoNum type="arabicPeriod"/>
              <a:defRPr/>
            </a:pPr>
            <a:r>
              <a:rPr kumimoji="1" lang="en-US" altLang="zh-CN" sz="2000" dirty="0">
                <a:latin typeface="Arial Unicode MS" pitchFamily="34" charset="-122"/>
              </a:rPr>
              <a:t>public String replace(char </a:t>
            </a:r>
            <a:r>
              <a:rPr kumimoji="1" lang="en-US" altLang="zh-CN" sz="2000" dirty="0" err="1">
                <a:latin typeface="Arial Unicode MS" pitchFamily="34" charset="-122"/>
              </a:rPr>
              <a:t>oldChar,char</a:t>
            </a:r>
            <a:r>
              <a:rPr kumimoji="1" lang="en-US" altLang="zh-CN" sz="2000" dirty="0">
                <a:latin typeface="Arial Unicode MS" pitchFamily="34" charset="-122"/>
              </a:rPr>
              <a:t> </a:t>
            </a:r>
            <a:r>
              <a:rPr kumimoji="1" lang="en-US" altLang="zh-CN" sz="2000" dirty="0" err="1">
                <a:latin typeface="Arial Unicode MS" pitchFamily="34" charset="-122"/>
              </a:rPr>
              <a:t>newChar</a:t>
            </a:r>
            <a:r>
              <a:rPr kumimoji="1" lang="en-US" altLang="zh-CN" sz="2000" dirty="0" smtClean="0">
                <a:latin typeface="Arial Unicode MS" pitchFamily="34" charset="-122"/>
              </a:rPr>
              <a:t>)</a:t>
            </a:r>
            <a:r>
              <a:rPr kumimoji="1" lang="zh-CN" altLang="en-US" sz="2000" dirty="0" smtClean="0">
                <a:latin typeface="Arial Unicode MS" pitchFamily="34" charset="-122"/>
              </a:rPr>
              <a:t>：将</a:t>
            </a:r>
            <a:r>
              <a:rPr kumimoji="1" lang="zh-CN" altLang="en-US" sz="2000" dirty="0">
                <a:latin typeface="Arial Unicode MS" pitchFamily="34" charset="-122"/>
              </a:rPr>
              <a:t>串中出现的特定字符用新的字符代替。</a:t>
            </a:r>
          </a:p>
          <a:p>
            <a:pPr marL="457200" indent="-457200" eaLnBrk="1" hangingPunct="1">
              <a:lnSpc>
                <a:spcPct val="130000"/>
              </a:lnSpc>
              <a:spcBef>
                <a:spcPts val="1200"/>
              </a:spcBef>
              <a:buFont typeface="+mj-lt"/>
              <a:buAutoNum type="arabicPeriod"/>
            </a:pPr>
            <a:r>
              <a:rPr lang="en-US" altLang="zh-CN" sz="2000" dirty="0" smtClean="0">
                <a:latin typeface="Arial Unicode MS" panose="020B0604020202020204" pitchFamily="34" charset="-122"/>
              </a:rPr>
              <a:t>public </a:t>
            </a:r>
            <a:r>
              <a:rPr lang="en-US" altLang="zh-CN" sz="2000" dirty="0">
                <a:latin typeface="Arial Unicode MS" panose="020B0604020202020204" pitchFamily="34" charset="-122"/>
              </a:rPr>
              <a:t>String trim()</a:t>
            </a:r>
            <a:r>
              <a:rPr lang="zh-CN" altLang="en-US" sz="2000" dirty="0">
                <a:latin typeface="Arial Unicode MS" panose="020B0604020202020204" pitchFamily="34" charset="-122"/>
              </a:rPr>
              <a:t>： 清除字符串两端的空白</a:t>
            </a:r>
            <a:r>
              <a:rPr lang="zh-CN" altLang="en-US" sz="2000" dirty="0" smtClean="0">
                <a:latin typeface="Arial Unicode MS" panose="020B0604020202020204" pitchFamily="34" charset="-122"/>
              </a:rPr>
              <a:t>。若想去除字符串中间的空格，可以使用</a:t>
            </a:r>
            <a:r>
              <a:rPr lang="en-US" altLang="zh-CN" sz="2000" dirty="0" smtClean="0">
                <a:latin typeface="Arial Unicode MS" panose="020B0604020202020204" pitchFamily="34" charset="-122"/>
              </a:rPr>
              <a:t>replace()</a:t>
            </a:r>
            <a:r>
              <a:rPr lang="zh-CN" altLang="en-US" sz="2000" dirty="0" smtClean="0">
                <a:latin typeface="Arial Unicode MS" panose="020B0604020202020204" pitchFamily="34" charset="-122"/>
              </a:rPr>
              <a:t>方法。</a:t>
            </a:r>
            <a:endParaRPr lang="en-US" altLang="zh-CN" sz="2000" dirty="0">
              <a:latin typeface="Arial Unicode MS" panose="020B0604020202020204" pitchFamily="34" charset="-122"/>
            </a:endParaRPr>
          </a:p>
          <a:p>
            <a:pPr eaLnBrk="1" hangingPunct="1">
              <a:lnSpc>
                <a:spcPct val="130000"/>
              </a:lnSpc>
              <a:spcBef>
                <a:spcPts val="1200"/>
              </a:spcBef>
            </a:pPr>
            <a:r>
              <a:rPr lang="zh-CN" altLang="en-US" sz="2000" dirty="0" smtClean="0"/>
              <a:t>接下来，通过一个案例来学习，如例</a:t>
            </a:r>
            <a:r>
              <a:rPr lang="en-US" altLang="zh-CN" sz="2000" dirty="0" smtClean="0"/>
              <a:t>6-4</a:t>
            </a:r>
            <a:r>
              <a:rPr lang="zh-CN" altLang="en-US" sz="2000" dirty="0" smtClean="0"/>
              <a:t>所示。</a:t>
            </a:r>
          </a:p>
        </p:txBody>
      </p:sp>
      <p:sp>
        <p:nvSpPr>
          <p:cNvPr id="32771"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240992" y="1252040"/>
            <a:ext cx="8808872" cy="2187196"/>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3926293" y="4295633"/>
            <a:ext cx="4571595" cy="167796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350838" y="1214203"/>
            <a:ext cx="8229600" cy="5145654"/>
          </a:xfrm>
        </p:spPr>
        <p:txBody>
          <a:bodyPr/>
          <a:lstStyle/>
          <a:p>
            <a:pPr eaLnBrk="1" hangingPunct="1">
              <a:lnSpc>
                <a:spcPct val="120000"/>
              </a:lnSpc>
              <a:spcBef>
                <a:spcPts val="600"/>
              </a:spcBef>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ct val="120000"/>
              </a:lnSpc>
              <a:spcBef>
                <a:spcPts val="600"/>
              </a:spcBef>
              <a:buFontTx/>
              <a:buNone/>
            </a:pPr>
            <a:r>
              <a:rPr lang="en-US" altLang="zh-CN" sz="2000" b="1" dirty="0" smtClean="0"/>
              <a:t>       4</a:t>
            </a:r>
            <a:r>
              <a:rPr lang="zh-CN" altLang="en-US" sz="2000" b="1" dirty="0" smtClean="0"/>
              <a:t>．字符串的判断操作</a:t>
            </a:r>
            <a:endParaRPr lang="zh-CN" altLang="en-US" sz="2000" dirty="0" smtClean="0"/>
          </a:p>
          <a:p>
            <a:pPr eaLnBrk="1" hangingPunct="1">
              <a:lnSpc>
                <a:spcPct val="120000"/>
              </a:lnSpc>
              <a:spcBef>
                <a:spcPts val="600"/>
              </a:spcBef>
              <a:buFontTx/>
              <a:buNone/>
            </a:pPr>
            <a:r>
              <a:rPr lang="zh-CN" altLang="en-US" sz="2000" dirty="0" smtClean="0"/>
              <a:t>            操作字符串时，经常需要对字符串进行一些判断，如判断字符串是否以指定的字符串开始、结束，是否包含指定的字符串，字符串是否为空等。</a:t>
            </a:r>
            <a:endParaRPr lang="en-US" altLang="zh-CN" sz="2000" dirty="0" smtClean="0"/>
          </a:p>
          <a:p>
            <a:pPr marL="457200" indent="-457200" fontAlgn="auto">
              <a:lnSpc>
                <a:spcPct val="120000"/>
              </a:lnSpc>
              <a:spcBef>
                <a:spcPts val="600"/>
              </a:spcBef>
              <a:spcAft>
                <a:spcPts val="0"/>
              </a:spcAft>
              <a:buNone/>
              <a:defRPr/>
            </a:pPr>
            <a:r>
              <a:rPr lang="en-US" altLang="zh-CN" sz="2000" dirty="0">
                <a:latin typeface="Arial Unicode MS" panose="020B0604020202020204" pitchFamily="34" charset="-122"/>
              </a:rPr>
              <a:t> </a:t>
            </a:r>
            <a:r>
              <a:rPr lang="en-US" altLang="zh-CN" sz="2000" dirty="0" smtClean="0">
                <a:latin typeface="Arial Unicode MS" panose="020B0604020202020204" pitchFamily="34" charset="-122"/>
              </a:rPr>
              <a:t>1.  </a:t>
            </a:r>
            <a:r>
              <a:rPr lang="en-US" altLang="zh-CN" sz="2000" dirty="0">
                <a:latin typeface="Arial Unicode MS" panose="020B0604020202020204" pitchFamily="34" charset="-122"/>
              </a:rPr>
              <a:t>public </a:t>
            </a:r>
            <a:r>
              <a:rPr lang="en-US" altLang="zh-CN" sz="2000" dirty="0" err="1">
                <a:latin typeface="Arial Unicode MS" panose="020B0604020202020204" pitchFamily="34" charset="-122"/>
              </a:rPr>
              <a:t>boolean</a:t>
            </a: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startsWith</a:t>
            </a:r>
            <a:r>
              <a:rPr lang="en-US" altLang="zh-CN" sz="2000" dirty="0">
                <a:latin typeface="Arial Unicode MS" panose="020B0604020202020204" pitchFamily="34" charset="-122"/>
              </a:rPr>
              <a:t>(String prefix)</a:t>
            </a:r>
            <a:r>
              <a:rPr lang="zh-CN" altLang="en-US" sz="2000" dirty="0">
                <a:latin typeface="Arial Unicode MS" panose="020B0604020202020204" pitchFamily="34" charset="-122"/>
              </a:rPr>
              <a:t>，</a:t>
            </a:r>
            <a:r>
              <a:rPr lang="en-US" altLang="zh-CN" sz="2000" dirty="0">
                <a:latin typeface="Arial Unicode MS" panose="020B0604020202020204" pitchFamily="34" charset="-122"/>
              </a:rPr>
              <a:t>public </a:t>
            </a:r>
            <a:r>
              <a:rPr lang="en-US" altLang="zh-CN" sz="2000" dirty="0" err="1">
                <a:latin typeface="Arial Unicode MS" panose="020B0604020202020204" pitchFamily="34" charset="-122"/>
              </a:rPr>
              <a:t>boolean</a:t>
            </a: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startsWith</a:t>
            </a:r>
            <a:r>
              <a:rPr lang="en-US" altLang="zh-CN" sz="2000" dirty="0">
                <a:latin typeface="Arial Unicode MS" panose="020B0604020202020204" pitchFamily="34" charset="-122"/>
              </a:rPr>
              <a:t>(String </a:t>
            </a:r>
            <a:r>
              <a:rPr lang="en-US" altLang="zh-CN" sz="2000" dirty="0" err="1">
                <a:latin typeface="Arial Unicode MS" panose="020B0604020202020204" pitchFamily="34" charset="-122"/>
              </a:rPr>
              <a:t>prefix,int</a:t>
            </a: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toffset</a:t>
            </a:r>
            <a:r>
              <a:rPr lang="en-US" altLang="zh-CN" sz="2000" dirty="0">
                <a:latin typeface="Arial Unicode MS" panose="020B0604020202020204" pitchFamily="34" charset="-122"/>
              </a:rPr>
              <a:t>)</a:t>
            </a:r>
            <a:r>
              <a:rPr lang="zh-CN" altLang="en-US" sz="2000" dirty="0">
                <a:latin typeface="Arial Unicode MS" panose="020B0604020202020204" pitchFamily="34" charset="-122"/>
              </a:rPr>
              <a:t>，测试字符串是否以指定前缀开始。第二个重载函数是以指定索引开始，如字符串以</a:t>
            </a:r>
            <a:r>
              <a:rPr lang="en-US" altLang="zh-CN" sz="2000" dirty="0">
                <a:latin typeface="Arial Unicode MS" panose="020B0604020202020204" pitchFamily="34" charset="-122"/>
              </a:rPr>
              <a:t>prefix</a:t>
            </a:r>
            <a:r>
              <a:rPr lang="zh-CN" altLang="en-US" sz="2000" dirty="0">
                <a:latin typeface="Arial Unicode MS" panose="020B0604020202020204" pitchFamily="34" charset="-122"/>
              </a:rPr>
              <a:t>为前缀返回</a:t>
            </a:r>
            <a:r>
              <a:rPr lang="en-US" altLang="zh-CN" sz="2000" dirty="0">
                <a:latin typeface="Arial Unicode MS" panose="020B0604020202020204" pitchFamily="34" charset="-122"/>
              </a:rPr>
              <a:t>true</a:t>
            </a:r>
            <a:r>
              <a:rPr lang="zh-CN" altLang="en-US" sz="2000" dirty="0">
                <a:latin typeface="Arial Unicode MS" panose="020B0604020202020204" pitchFamily="34" charset="-122"/>
              </a:rPr>
              <a:t>，否则返回</a:t>
            </a:r>
            <a:r>
              <a:rPr lang="en-US" altLang="zh-CN" sz="2000" dirty="0">
                <a:latin typeface="Arial Unicode MS" panose="020B0604020202020204" pitchFamily="34" charset="-122"/>
              </a:rPr>
              <a:t>false</a:t>
            </a:r>
            <a:r>
              <a:rPr lang="zh-CN" altLang="en-US" sz="2000" dirty="0">
                <a:latin typeface="Arial Unicode MS" panose="020B0604020202020204" pitchFamily="34" charset="-122"/>
              </a:rPr>
              <a:t>。</a:t>
            </a:r>
            <a:endParaRPr lang="en-US" altLang="zh-CN" sz="2000" dirty="0">
              <a:latin typeface="Arial Unicode MS" panose="020B0604020202020204" pitchFamily="34" charset="-122"/>
            </a:endParaRPr>
          </a:p>
          <a:p>
            <a:pPr marL="457200" indent="-457200" fontAlgn="auto">
              <a:lnSpc>
                <a:spcPct val="120000"/>
              </a:lnSpc>
              <a:spcBef>
                <a:spcPts val="600"/>
              </a:spcBef>
              <a:spcAft>
                <a:spcPts val="0"/>
              </a:spcAft>
              <a:buNone/>
              <a:defRPr/>
            </a:pPr>
            <a:r>
              <a:rPr lang="en-US" altLang="zh-CN" sz="2000" dirty="0">
                <a:latin typeface="Arial Unicode MS" panose="020B0604020202020204" pitchFamily="34" charset="-122"/>
              </a:rPr>
              <a:t>       public </a:t>
            </a:r>
            <a:r>
              <a:rPr lang="en-US" altLang="zh-CN" sz="2000" dirty="0" err="1">
                <a:latin typeface="Arial Unicode MS" panose="020B0604020202020204" pitchFamily="34" charset="-122"/>
              </a:rPr>
              <a:t>boolean</a:t>
            </a: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endsWith</a:t>
            </a:r>
            <a:r>
              <a:rPr lang="en-US" altLang="zh-CN" sz="2000" dirty="0">
                <a:latin typeface="Arial Unicode MS" panose="020B0604020202020204" pitchFamily="34" charset="-122"/>
              </a:rPr>
              <a:t>(String suffix)</a:t>
            </a:r>
            <a:r>
              <a:rPr lang="zh-CN" altLang="en-US" sz="2000" dirty="0">
                <a:latin typeface="Arial Unicode MS" panose="020B0604020202020204" pitchFamily="34" charset="-122"/>
              </a:rPr>
              <a:t>，测试该字符串是否以</a:t>
            </a:r>
            <a:r>
              <a:rPr lang="en-US" altLang="zh-CN" sz="2000" dirty="0">
                <a:latin typeface="Arial Unicode MS" panose="020B0604020202020204" pitchFamily="34" charset="-122"/>
              </a:rPr>
              <a:t>suffix</a:t>
            </a:r>
            <a:r>
              <a:rPr lang="zh-CN" altLang="en-US" sz="2000" dirty="0">
                <a:latin typeface="Arial Unicode MS" panose="020B0604020202020204" pitchFamily="34" charset="-122"/>
              </a:rPr>
              <a:t>后缀结束，如是返回</a:t>
            </a:r>
            <a:r>
              <a:rPr lang="en-US" altLang="zh-CN" sz="2000" dirty="0">
                <a:latin typeface="Arial Unicode MS" panose="020B0604020202020204" pitchFamily="34" charset="-122"/>
              </a:rPr>
              <a:t>true</a:t>
            </a:r>
            <a:r>
              <a:rPr lang="zh-CN" altLang="en-US" sz="2000" dirty="0">
                <a:latin typeface="Arial Unicode MS" panose="020B0604020202020204" pitchFamily="34" charset="-122"/>
              </a:rPr>
              <a:t>，否则返回</a:t>
            </a:r>
            <a:r>
              <a:rPr lang="en-US" altLang="zh-CN" sz="2000" dirty="0">
                <a:latin typeface="Arial Unicode MS" panose="020B0604020202020204" pitchFamily="34" charset="-122"/>
              </a:rPr>
              <a:t>false</a:t>
            </a:r>
            <a:r>
              <a:rPr lang="zh-CN" altLang="en-US" sz="2000" dirty="0" smtClean="0">
                <a:latin typeface="Arial Unicode MS" panose="020B0604020202020204" pitchFamily="34" charset="-122"/>
              </a:rPr>
              <a:t>。</a:t>
            </a:r>
            <a:endParaRPr lang="en-US" altLang="zh-CN" sz="2000" dirty="0" smtClean="0">
              <a:latin typeface="Arial Unicode MS" panose="020B0604020202020204" pitchFamily="34" charset="-122"/>
            </a:endParaRPr>
          </a:p>
          <a:p>
            <a:pPr fontAlgn="auto">
              <a:lnSpc>
                <a:spcPct val="120000"/>
              </a:lnSpc>
              <a:spcBef>
                <a:spcPts val="600"/>
              </a:spcBef>
              <a:spcAft>
                <a:spcPts val="0"/>
              </a:spcAft>
              <a:defRPr/>
            </a:pPr>
            <a:r>
              <a:rPr lang="zh-CN" altLang="en-US" sz="2000" dirty="0"/>
              <a:t>接下来，通过一个案例来学习，如例</a:t>
            </a:r>
            <a:r>
              <a:rPr lang="en-US" altLang="zh-CN" sz="2000" dirty="0"/>
              <a:t>6-5</a:t>
            </a:r>
            <a:r>
              <a:rPr lang="zh-CN" altLang="en-US" sz="2000" dirty="0"/>
              <a:t>所示</a:t>
            </a:r>
            <a:r>
              <a:rPr lang="zh-CN" altLang="en-US" sz="1800" dirty="0"/>
              <a:t>。</a:t>
            </a:r>
            <a:r>
              <a:rPr lang="en-US" altLang="zh-CN" sz="1800" dirty="0"/>
              <a:t>     </a:t>
            </a:r>
          </a:p>
        </p:txBody>
      </p:sp>
      <p:sp>
        <p:nvSpPr>
          <p:cNvPr id="33795"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140165" y="1314051"/>
            <a:ext cx="8650946" cy="2306919"/>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4502680" y="3970336"/>
            <a:ext cx="3936604" cy="205740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350838" y="1169233"/>
            <a:ext cx="8229600" cy="5411449"/>
          </a:xfrm>
        </p:spPr>
        <p:txBody>
          <a:bodyPr/>
          <a:lstStyle/>
          <a:p>
            <a:pPr eaLnBrk="1" hangingPunct="1">
              <a:lnSpc>
                <a:spcPct val="120000"/>
              </a:lnSpc>
              <a:spcBef>
                <a:spcPts val="600"/>
              </a:spcBef>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ct val="120000"/>
              </a:lnSpc>
              <a:spcBef>
                <a:spcPts val="600"/>
              </a:spcBef>
              <a:buFontTx/>
              <a:buNone/>
            </a:pPr>
            <a:r>
              <a:rPr lang="en-US" altLang="zh-CN" sz="2000" b="1" dirty="0" smtClean="0"/>
              <a:t>       4</a:t>
            </a:r>
            <a:r>
              <a:rPr lang="zh-CN" altLang="en-US" sz="2000" b="1" dirty="0" smtClean="0"/>
              <a:t>．字符串的判断操作</a:t>
            </a:r>
            <a:endParaRPr lang="zh-CN" altLang="en-US" sz="2000" dirty="0" smtClean="0"/>
          </a:p>
          <a:p>
            <a:pPr eaLnBrk="1" hangingPunct="1">
              <a:lnSpc>
                <a:spcPct val="120000"/>
              </a:lnSpc>
              <a:spcBef>
                <a:spcPts val="600"/>
              </a:spcBef>
              <a:buFontTx/>
              <a:buNone/>
            </a:pPr>
            <a:r>
              <a:rPr kumimoji="1" lang="en-US" altLang="zh-CN" sz="2000" dirty="0" smtClean="0">
                <a:latin typeface="Arial Unicode MS" pitchFamily="34" charset="-122"/>
              </a:rPr>
              <a:t> 2. </a:t>
            </a:r>
            <a:r>
              <a:rPr kumimoji="1" lang="en-US" altLang="zh-CN" sz="2000" dirty="0" err="1">
                <a:latin typeface="Arial Unicode MS" pitchFamily="34" charset="-122"/>
              </a:rPr>
              <a:t>equals和</a:t>
            </a:r>
            <a:r>
              <a:rPr kumimoji="1" lang="en-US" altLang="zh-CN" sz="2000" dirty="0" err="1" smtClean="0">
                <a:latin typeface="Arial Unicode MS" pitchFamily="34" charset="-122"/>
              </a:rPr>
              <a:t>equalsIgnoreCase</a:t>
            </a:r>
            <a:r>
              <a:rPr kumimoji="1" lang="zh-CN" altLang="en-US" sz="2000" dirty="0" smtClean="0">
                <a:latin typeface="Arial Unicode MS" pitchFamily="34" charset="-122"/>
              </a:rPr>
              <a:t>：格式  </a:t>
            </a:r>
            <a:r>
              <a:rPr kumimoji="1" lang="en-US" altLang="zh-CN" sz="2000" dirty="0" smtClean="0">
                <a:latin typeface="Arial Unicode MS" pitchFamily="34" charset="-122"/>
              </a:rPr>
              <a:t>public </a:t>
            </a:r>
            <a:r>
              <a:rPr kumimoji="1" lang="en-US" altLang="zh-CN" sz="2000" dirty="0" err="1">
                <a:latin typeface="Arial Unicode MS" pitchFamily="34" charset="-122"/>
              </a:rPr>
              <a:t>boolean</a:t>
            </a:r>
            <a:r>
              <a:rPr kumimoji="1" lang="en-US" altLang="zh-CN" sz="2000" dirty="0">
                <a:latin typeface="Arial Unicode MS" pitchFamily="34" charset="-122"/>
              </a:rPr>
              <a:t> equals( object </a:t>
            </a:r>
            <a:r>
              <a:rPr kumimoji="1" lang="en-US" altLang="zh-CN" sz="2000" dirty="0" err="1">
                <a:latin typeface="Arial Unicode MS" pitchFamily="34" charset="-122"/>
              </a:rPr>
              <a:t>str</a:t>
            </a:r>
            <a:r>
              <a:rPr kumimoji="1" lang="en-US" altLang="zh-CN" sz="2000" dirty="0">
                <a:latin typeface="Arial Unicode MS" pitchFamily="34" charset="-122"/>
              </a:rPr>
              <a:t>) </a:t>
            </a:r>
          </a:p>
          <a:p>
            <a:pPr marL="457200" indent="-457200" fontAlgn="auto">
              <a:spcBef>
                <a:spcPts val="0"/>
              </a:spcBef>
              <a:spcAft>
                <a:spcPts val="0"/>
              </a:spcAft>
              <a:buFontTx/>
              <a:buNone/>
              <a:defRPr/>
            </a:pPr>
            <a:r>
              <a:rPr kumimoji="1" lang="en-US" altLang="zh-CN" sz="2000" dirty="0">
                <a:latin typeface="Arial Unicode MS" pitchFamily="34" charset="-122"/>
              </a:rPr>
              <a:t>	public </a:t>
            </a:r>
            <a:r>
              <a:rPr kumimoji="1" lang="en-US" altLang="zh-CN" sz="2000" dirty="0" err="1">
                <a:latin typeface="Arial Unicode MS" pitchFamily="34" charset="-122"/>
              </a:rPr>
              <a:t>boolean</a:t>
            </a:r>
            <a:r>
              <a:rPr kumimoji="1" lang="en-US" altLang="zh-CN" sz="2000" dirty="0">
                <a:latin typeface="Arial Unicode MS" pitchFamily="34" charset="-122"/>
              </a:rPr>
              <a:t> </a:t>
            </a:r>
            <a:r>
              <a:rPr kumimoji="1" lang="en-US" altLang="zh-CN" sz="2000" dirty="0" err="1">
                <a:latin typeface="Arial Unicode MS" pitchFamily="34" charset="-122"/>
              </a:rPr>
              <a:t>equalsIgnoreCase</a:t>
            </a:r>
            <a:r>
              <a:rPr kumimoji="1" lang="en-US" altLang="zh-CN" sz="2000" dirty="0">
                <a:latin typeface="Arial Unicode MS" pitchFamily="34" charset="-122"/>
              </a:rPr>
              <a:t>( object </a:t>
            </a:r>
            <a:r>
              <a:rPr kumimoji="1" lang="en-US" altLang="zh-CN" sz="2000" dirty="0" err="1">
                <a:latin typeface="Arial Unicode MS" pitchFamily="34" charset="-122"/>
              </a:rPr>
              <a:t>str</a:t>
            </a:r>
            <a:r>
              <a:rPr kumimoji="1" lang="en-US" altLang="zh-CN" sz="2000" dirty="0">
                <a:latin typeface="Arial Unicode MS" pitchFamily="34" charset="-122"/>
              </a:rPr>
              <a:t> </a:t>
            </a:r>
            <a:r>
              <a:rPr kumimoji="1" lang="en-US" altLang="zh-CN" sz="2000" dirty="0" smtClean="0">
                <a:latin typeface="Arial Unicode MS" pitchFamily="34" charset="-122"/>
              </a:rPr>
              <a:t>)</a:t>
            </a:r>
            <a:r>
              <a:rPr kumimoji="1" lang="zh-CN" altLang="en-US" sz="2000" dirty="0" smtClean="0">
                <a:latin typeface="Arial Unicode MS" pitchFamily="34" charset="-122"/>
              </a:rPr>
              <a:t>，</a:t>
            </a:r>
            <a:r>
              <a:rPr kumimoji="1" lang="en-US" altLang="zh-CN" sz="2000" dirty="0" err="1" smtClean="0">
                <a:latin typeface="Arial Unicode MS" pitchFamily="34" charset="-122"/>
              </a:rPr>
              <a:t>判断两个字符串是否相等</a:t>
            </a:r>
            <a:r>
              <a:rPr kumimoji="1" lang="en-US" altLang="zh-CN" sz="2000" dirty="0" err="1">
                <a:latin typeface="Arial Unicode MS" pitchFamily="34" charset="-122"/>
              </a:rPr>
              <a:t>，则可以用此方法。</a:t>
            </a:r>
            <a:r>
              <a:rPr kumimoji="1" lang="en-US" altLang="zh-CN" sz="2000" dirty="0" err="1" smtClean="0">
                <a:latin typeface="Arial Unicode MS" pitchFamily="34" charset="-122"/>
              </a:rPr>
              <a:t>相等则返回</a:t>
            </a:r>
            <a:r>
              <a:rPr kumimoji="1" lang="en-US" altLang="zh-CN" sz="2000" dirty="0" smtClean="0">
                <a:latin typeface="Arial Unicode MS" pitchFamily="34" charset="-122"/>
              </a:rPr>
              <a:t> </a:t>
            </a:r>
            <a:r>
              <a:rPr kumimoji="1" lang="en-US" altLang="zh-CN" sz="2000" dirty="0" err="1">
                <a:latin typeface="Arial Unicode MS" pitchFamily="34" charset="-122"/>
              </a:rPr>
              <a:t>true，不等则返回false</a:t>
            </a:r>
            <a:r>
              <a:rPr kumimoji="1" lang="zh-CN" altLang="en-US" sz="2000" dirty="0">
                <a:latin typeface="Arial Unicode MS" pitchFamily="34" charset="-122"/>
              </a:rPr>
              <a:t>，</a:t>
            </a:r>
            <a:r>
              <a:rPr kumimoji="1" lang="en-US" altLang="zh-CN" sz="2000" dirty="0" err="1" smtClean="0">
                <a:latin typeface="Arial Unicode MS" pitchFamily="34" charset="-122"/>
              </a:rPr>
              <a:t>两种方法的区别在于equalsIgnoreCase</a:t>
            </a:r>
            <a:r>
              <a:rPr kumimoji="1" lang="en-US" altLang="zh-CN" sz="2000" dirty="0" err="1">
                <a:latin typeface="Arial Unicode MS" pitchFamily="34" charset="-122"/>
              </a:rPr>
              <a:t>不区分字母大小写，而equals则须区分</a:t>
            </a:r>
            <a:r>
              <a:rPr kumimoji="1" lang="en-US" altLang="zh-CN" sz="2000" dirty="0" smtClean="0">
                <a:latin typeface="Arial Unicode MS" pitchFamily="34" charset="-122"/>
              </a:rPr>
              <a:t>。</a:t>
            </a:r>
          </a:p>
          <a:p>
            <a:pPr marL="457200" indent="-457200" fontAlgn="auto">
              <a:spcBef>
                <a:spcPts val="0"/>
              </a:spcBef>
              <a:spcAft>
                <a:spcPts val="0"/>
              </a:spcAft>
              <a:buFontTx/>
              <a:buNone/>
              <a:defRPr/>
            </a:pPr>
            <a:r>
              <a:rPr lang="en-US" altLang="zh-CN" sz="2000" dirty="0" smtClean="0">
                <a:latin typeface="Arial Unicode MS" panose="020B0604020202020204" pitchFamily="34" charset="-122"/>
              </a:rPr>
              <a:t> 3. </a:t>
            </a:r>
            <a:r>
              <a:rPr lang="en-US" altLang="zh-CN" sz="2000" dirty="0" err="1" smtClean="0">
                <a:latin typeface="Arial Unicode MS" panose="020B0604020202020204" pitchFamily="34" charset="-122"/>
              </a:rPr>
              <a:t>compareTo</a:t>
            </a:r>
            <a:r>
              <a:rPr lang="zh-CN" altLang="en-US" sz="2000" dirty="0" smtClean="0">
                <a:latin typeface="Arial Unicode MS" panose="020B0604020202020204" pitchFamily="34" charset="-122"/>
              </a:rPr>
              <a:t>：格式 </a:t>
            </a:r>
            <a:r>
              <a:rPr lang="en-US" altLang="zh-CN" sz="2000" dirty="0" smtClean="0">
                <a:latin typeface="Arial Unicode MS" panose="020B0604020202020204" pitchFamily="34" charset="-122"/>
              </a:rPr>
              <a:t>public </a:t>
            </a:r>
            <a:r>
              <a:rPr lang="en-US" altLang="zh-CN" sz="2000" dirty="0" err="1">
                <a:latin typeface="Arial Unicode MS" panose="020B0604020202020204" pitchFamily="34" charset="-122"/>
              </a:rPr>
              <a:t>int</a:t>
            </a: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compareTo</a:t>
            </a:r>
            <a:r>
              <a:rPr lang="en-US" altLang="zh-CN" sz="2000" dirty="0">
                <a:latin typeface="Arial Unicode MS" panose="020B0604020202020204" pitchFamily="34" charset="-122"/>
              </a:rPr>
              <a:t> ( String </a:t>
            </a:r>
            <a:r>
              <a:rPr lang="en-US" altLang="zh-CN" sz="2000" dirty="0" err="1">
                <a:latin typeface="Arial Unicode MS" panose="020B0604020202020204" pitchFamily="34" charset="-122"/>
              </a:rPr>
              <a:t>str</a:t>
            </a:r>
            <a:r>
              <a:rPr lang="en-US" altLang="zh-CN" sz="2000" dirty="0">
                <a:latin typeface="Arial Unicode MS" panose="020B0604020202020204" pitchFamily="34" charset="-122"/>
              </a:rPr>
              <a:t> </a:t>
            </a:r>
            <a:r>
              <a:rPr lang="en-US" altLang="zh-CN" sz="2000" dirty="0" smtClean="0">
                <a:latin typeface="Arial Unicode MS" panose="020B0604020202020204" pitchFamily="34" charset="-122"/>
              </a:rPr>
              <a:t>)</a:t>
            </a:r>
            <a:r>
              <a:rPr lang="zh-CN" altLang="en-US" sz="2000" dirty="0" smtClean="0">
                <a:latin typeface="Arial Unicode MS" panose="020B0604020202020204" pitchFamily="34" charset="-122"/>
              </a:rPr>
              <a:t>，按字典</a:t>
            </a:r>
            <a:r>
              <a:rPr lang="zh-CN" altLang="en-US" sz="2000" dirty="0">
                <a:latin typeface="Arial Unicode MS" panose="020B0604020202020204" pitchFamily="34" charset="-122"/>
              </a:rPr>
              <a:t>次序比较两个字符串的大小，如果源串较小，则返回一个小于</a:t>
            </a:r>
            <a:r>
              <a:rPr lang="en-US" altLang="zh-CN" sz="2000" dirty="0">
                <a:latin typeface="Arial Unicode MS" panose="020B0604020202020204" pitchFamily="34" charset="-122"/>
              </a:rPr>
              <a:t>0</a:t>
            </a:r>
            <a:r>
              <a:rPr lang="zh-CN" altLang="en-US" sz="2000" dirty="0">
                <a:latin typeface="Arial Unicode MS" panose="020B0604020202020204" pitchFamily="34" charset="-122"/>
              </a:rPr>
              <a:t>的值，如相等则返回</a:t>
            </a:r>
            <a:r>
              <a:rPr lang="en-US" altLang="zh-CN" sz="2000" dirty="0">
                <a:latin typeface="Arial Unicode MS" panose="020B0604020202020204" pitchFamily="34" charset="-122"/>
              </a:rPr>
              <a:t>0</a:t>
            </a:r>
            <a:r>
              <a:rPr lang="zh-CN" altLang="en-US" sz="2000" dirty="0">
                <a:latin typeface="Arial Unicode MS" panose="020B0604020202020204" pitchFamily="34" charset="-122"/>
              </a:rPr>
              <a:t>，否则返回一个大于</a:t>
            </a:r>
            <a:r>
              <a:rPr lang="en-US" altLang="zh-CN" sz="2000" dirty="0">
                <a:latin typeface="Arial Unicode MS" panose="020B0604020202020204" pitchFamily="34" charset="-122"/>
              </a:rPr>
              <a:t>0</a:t>
            </a:r>
            <a:r>
              <a:rPr lang="zh-CN" altLang="en-US" sz="2000" dirty="0">
                <a:latin typeface="Arial Unicode MS" panose="020B0604020202020204" pitchFamily="34" charset="-122"/>
              </a:rPr>
              <a:t>的值</a:t>
            </a:r>
            <a:r>
              <a:rPr lang="zh-CN" altLang="en-US" sz="2000" dirty="0" smtClean="0">
                <a:latin typeface="Arial Unicode MS" panose="020B0604020202020204" pitchFamily="34" charset="-122"/>
              </a:rPr>
              <a:t>。</a:t>
            </a:r>
            <a:endParaRPr kumimoji="1" lang="en-US" altLang="zh-CN" sz="2000" dirty="0">
              <a:latin typeface="Arial Unicode MS" pitchFamily="34" charset="-122"/>
            </a:endParaRPr>
          </a:p>
        </p:txBody>
      </p:sp>
      <p:sp>
        <p:nvSpPr>
          <p:cNvPr id="33795"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95250" y="2633662"/>
            <a:ext cx="9334500" cy="1590675"/>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350838" y="4350428"/>
            <a:ext cx="3917087" cy="1338338"/>
          </a:xfrm>
          <a:prstGeom prst="rect">
            <a:avLst/>
          </a:prstGeom>
        </p:spPr>
      </p:pic>
      <p:pic>
        <p:nvPicPr>
          <p:cNvPr id="4" name="图片 3"/>
          <p:cNvPicPr>
            <a:picLocks noChangeAspect="1"/>
          </p:cNvPicPr>
          <p:nvPr/>
        </p:nvPicPr>
        <p:blipFill>
          <a:blip r:embed="rId4"/>
          <a:stretch>
            <a:fillRect/>
          </a:stretch>
        </p:blipFill>
        <p:spPr>
          <a:xfrm>
            <a:off x="4574820" y="4224337"/>
            <a:ext cx="3687762" cy="1450923"/>
          </a:xfrm>
          <a:prstGeom prst="rect">
            <a:avLst/>
          </a:prstGeom>
        </p:spPr>
      </p:pic>
    </p:spTree>
    <p:extLst>
      <p:ext uri="{BB962C8B-B14F-4D97-AF65-F5344CB8AC3E}">
        <p14:creationId xmlns:p14="http://schemas.microsoft.com/office/powerpoint/2010/main" val="3642612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350838" y="1154242"/>
            <a:ext cx="8229600" cy="5170357"/>
          </a:xfrm>
        </p:spPr>
        <p:txBody>
          <a:bodyPr/>
          <a:lstStyle/>
          <a:p>
            <a:pPr eaLnBrk="1" hangingPunct="1">
              <a:lnSpc>
                <a:spcPct val="120000"/>
              </a:lnSpc>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ct val="120000"/>
              </a:lnSpc>
              <a:buFontTx/>
              <a:buNone/>
            </a:pPr>
            <a:r>
              <a:rPr lang="en-US" altLang="zh-CN" sz="2000" b="1" dirty="0" smtClean="0"/>
              <a:t>        5</a:t>
            </a:r>
            <a:r>
              <a:rPr lang="zh-CN" altLang="en-US" sz="2000" b="1" dirty="0" smtClean="0"/>
              <a:t>、字符串的截取和分割</a:t>
            </a:r>
            <a:endParaRPr lang="en-US" altLang="zh-CN" sz="2000" b="1" dirty="0" smtClean="0"/>
          </a:p>
          <a:p>
            <a:pPr eaLnBrk="1" hangingPunct="1">
              <a:lnSpc>
                <a:spcPct val="120000"/>
              </a:lnSpc>
              <a:buFontTx/>
              <a:buNone/>
            </a:pPr>
            <a:r>
              <a:rPr lang="zh-CN" altLang="en-US" sz="2000" dirty="0" smtClean="0"/>
              <a:t>           在</a:t>
            </a:r>
            <a:r>
              <a:rPr lang="en-US" altLang="zh-CN" sz="2000" dirty="0"/>
              <a:t>String</a:t>
            </a:r>
            <a:r>
              <a:rPr lang="zh-CN" altLang="en-US" sz="2000" dirty="0"/>
              <a:t>类中针对字符串的截取和分割操作提供了两个方法，其中，</a:t>
            </a:r>
            <a:r>
              <a:rPr lang="en-US" altLang="zh-CN" sz="2000" dirty="0"/>
              <a:t>substring()</a:t>
            </a:r>
            <a:r>
              <a:rPr lang="zh-CN" altLang="en-US" sz="2000" dirty="0"/>
              <a:t>方法用于截取字符串的一部分，</a:t>
            </a:r>
            <a:r>
              <a:rPr lang="en-US" altLang="zh-CN" sz="2000" dirty="0"/>
              <a:t>split()</a:t>
            </a:r>
            <a:r>
              <a:rPr lang="zh-CN" altLang="en-US" sz="2000" dirty="0"/>
              <a:t>方法可以将字符串按照某个字符进行分割</a:t>
            </a:r>
            <a:r>
              <a:rPr lang="zh-CN" altLang="en-US" sz="2000" dirty="0" smtClean="0"/>
              <a:t>。</a:t>
            </a:r>
            <a:endParaRPr lang="en-US" altLang="zh-CN" sz="2000" dirty="0" smtClean="0"/>
          </a:p>
          <a:p>
            <a:pPr marL="457200" indent="-457200" algn="just">
              <a:lnSpc>
                <a:spcPct val="120000"/>
              </a:lnSpc>
              <a:buFont typeface="+mj-lt"/>
              <a:buAutoNum type="arabicPeriod"/>
            </a:pPr>
            <a:r>
              <a:rPr lang="en-US" altLang="zh-CN" sz="2000" dirty="0"/>
              <a:t>substring</a:t>
            </a:r>
            <a:r>
              <a:rPr lang="en-US" altLang="zh-CN" sz="2000" dirty="0" smtClean="0"/>
              <a:t>()</a:t>
            </a:r>
            <a:r>
              <a:rPr lang="zh-CN" altLang="en-US" sz="2000" dirty="0" smtClean="0"/>
              <a:t>：格式 </a:t>
            </a:r>
            <a:r>
              <a:rPr lang="en-US" altLang="zh-CN" sz="2000" dirty="0" smtClean="0"/>
              <a:t>public String substring(</a:t>
            </a:r>
            <a:r>
              <a:rPr lang="en-US" altLang="zh-CN" sz="2000" dirty="0" err="1" smtClean="0"/>
              <a:t>int</a:t>
            </a:r>
            <a:r>
              <a:rPr lang="en-US" altLang="zh-CN" sz="2000" dirty="0" smtClean="0"/>
              <a:t> </a:t>
            </a:r>
            <a:r>
              <a:rPr lang="en-US" altLang="zh-CN" sz="2000" dirty="0" err="1" smtClean="0"/>
              <a:t>startpoint</a:t>
            </a:r>
            <a:r>
              <a:rPr lang="en-US" altLang="zh-CN" sz="2000" dirty="0" smtClean="0"/>
              <a:t>)</a:t>
            </a:r>
            <a:r>
              <a:rPr lang="zh-CN" altLang="en-US" sz="2000" dirty="0" smtClean="0"/>
              <a:t>，</a:t>
            </a:r>
            <a:r>
              <a:rPr lang="en-US" altLang="zh-CN" sz="2000" dirty="0"/>
              <a:t>public String </a:t>
            </a:r>
            <a:r>
              <a:rPr lang="en-US" altLang="zh-CN" sz="2000" dirty="0" smtClean="0"/>
              <a:t>substring(</a:t>
            </a:r>
            <a:r>
              <a:rPr lang="en-US" altLang="zh-CN" sz="2000" dirty="0" err="1" smtClean="0"/>
              <a:t>int</a:t>
            </a:r>
            <a:r>
              <a:rPr lang="en-US" altLang="zh-CN" sz="2000" dirty="0" smtClean="0"/>
              <a:t> </a:t>
            </a:r>
            <a:r>
              <a:rPr lang="en-US" altLang="zh-CN" sz="2000" dirty="0"/>
              <a:t>start ,</a:t>
            </a:r>
            <a:r>
              <a:rPr lang="en-US" altLang="zh-CN" sz="2000" dirty="0" err="1"/>
              <a:t>int</a:t>
            </a:r>
            <a:r>
              <a:rPr lang="en-US" altLang="zh-CN" sz="2000" dirty="0"/>
              <a:t> end</a:t>
            </a:r>
            <a:r>
              <a:rPr lang="en-US" altLang="zh-CN" sz="2000" dirty="0" smtClean="0"/>
              <a:t>)</a:t>
            </a:r>
            <a:r>
              <a:rPr lang="zh-CN" altLang="en-US" sz="2000" dirty="0" smtClean="0"/>
              <a:t>，获得一个当前字符串的子串 。</a:t>
            </a:r>
            <a:endParaRPr lang="en-US" altLang="zh-CN" sz="2000" dirty="0" smtClean="0"/>
          </a:p>
          <a:p>
            <a:pPr marL="457200" indent="-457200" algn="just">
              <a:lnSpc>
                <a:spcPct val="120000"/>
              </a:lnSpc>
              <a:buFont typeface="+mj-lt"/>
              <a:buAutoNum type="arabicPeriod"/>
            </a:pPr>
            <a:r>
              <a:rPr lang="en-US" altLang="zh-CN" sz="2000" dirty="0"/>
              <a:t>split</a:t>
            </a:r>
            <a:r>
              <a:rPr lang="en-US" altLang="zh-CN" sz="2000" dirty="0" smtClean="0"/>
              <a:t>()</a:t>
            </a:r>
            <a:r>
              <a:rPr lang="zh-CN" altLang="en-US" sz="2000" dirty="0" smtClean="0"/>
              <a:t>：根据指定的符号将字符串分割成若干部分，并存放在一个</a:t>
            </a:r>
            <a:r>
              <a:rPr lang="en-US" altLang="zh-CN" sz="2000" dirty="0" smtClean="0"/>
              <a:t>String</a:t>
            </a:r>
            <a:r>
              <a:rPr lang="zh-CN" altLang="en-US" sz="2000" dirty="0" smtClean="0"/>
              <a:t>类型的数组中。</a:t>
            </a:r>
            <a:endParaRPr lang="en-US" altLang="zh-CN" sz="2000" dirty="0" smtClean="0"/>
          </a:p>
          <a:p>
            <a:pPr algn="just">
              <a:lnSpc>
                <a:spcPct val="120000"/>
              </a:lnSpc>
            </a:pPr>
            <a:r>
              <a:rPr lang="zh-CN" altLang="en-US" sz="2000" dirty="0" smtClean="0"/>
              <a:t>接下来，通过一个案例来学习，如例</a:t>
            </a:r>
            <a:r>
              <a:rPr lang="en-US" altLang="zh-CN" sz="2000" dirty="0" smtClean="0"/>
              <a:t>6-6</a:t>
            </a:r>
            <a:r>
              <a:rPr lang="zh-CN" altLang="en-US" sz="2000" dirty="0" smtClean="0"/>
              <a:t>所示。</a:t>
            </a:r>
            <a:endParaRPr lang="en-US" altLang="zh-CN" sz="2000" dirty="0" smtClean="0"/>
          </a:p>
        </p:txBody>
      </p:sp>
      <p:sp>
        <p:nvSpPr>
          <p:cNvPr id="34819"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144722" y="1154242"/>
            <a:ext cx="8938416" cy="3716621"/>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3679247" y="4981679"/>
            <a:ext cx="5107307" cy="154624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350838" y="852488"/>
            <a:ext cx="8229600" cy="5472112"/>
          </a:xfrm>
        </p:spPr>
        <p:txBody>
          <a:bodyPr/>
          <a:lstStyle/>
          <a:p>
            <a:pPr eaLnBrk="1" hangingPunct="1">
              <a:lnSpc>
                <a:spcPts val="4000"/>
              </a:lnSpc>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ts val="4000"/>
              </a:lnSpc>
              <a:buFontTx/>
              <a:buNone/>
            </a:pPr>
            <a:r>
              <a:rPr lang="en-US" altLang="zh-CN" sz="2000" b="1" dirty="0" smtClean="0"/>
              <a:t>        5</a:t>
            </a:r>
            <a:r>
              <a:rPr lang="zh-CN" altLang="en-US" sz="2000" b="1" dirty="0" smtClean="0"/>
              <a:t>、字符串的截取和分割</a:t>
            </a:r>
            <a:endParaRPr lang="en-US" altLang="zh-CN" sz="2000" b="1" dirty="0" smtClean="0"/>
          </a:p>
          <a:p>
            <a:pPr eaLnBrk="1" hangingPunct="1">
              <a:lnSpc>
                <a:spcPts val="4000"/>
              </a:lnSpc>
              <a:buFontTx/>
              <a:buNone/>
            </a:pPr>
            <a:r>
              <a:rPr lang="en-US" altLang="zh-CN" sz="2000" dirty="0" smtClean="0"/>
              <a:t>		</a:t>
            </a:r>
            <a:r>
              <a:rPr lang="zh-CN" altLang="en-US" sz="2000" dirty="0" smtClean="0"/>
              <a:t>需要注意的是，</a:t>
            </a:r>
            <a:r>
              <a:rPr lang="en-US" altLang="zh-CN" sz="2000" dirty="0" smtClean="0"/>
              <a:t>String</a:t>
            </a:r>
            <a:r>
              <a:rPr lang="zh-CN" altLang="en-US" sz="2000" dirty="0" smtClean="0"/>
              <a:t>字符串在获取某个字符时，会用到字符的索引，当访问字符串中的字符时，如果字符的索引不存在，则会发生字符串角标越界异常，通过一个案例来演示，如例</a:t>
            </a:r>
            <a:r>
              <a:rPr lang="en-US" altLang="zh-CN" sz="2000" dirty="0" smtClean="0"/>
              <a:t>6-7</a:t>
            </a:r>
            <a:r>
              <a:rPr lang="zh-CN" altLang="en-US" sz="2000" dirty="0" smtClean="0"/>
              <a:t>所示。</a:t>
            </a:r>
            <a:r>
              <a:rPr lang="en-US" altLang="zh-CN" sz="2000" dirty="0" smtClean="0"/>
              <a:t> </a:t>
            </a:r>
          </a:p>
        </p:txBody>
      </p:sp>
      <p:sp>
        <p:nvSpPr>
          <p:cNvPr id="34819" name="标题 1"/>
          <p:cNvSpPr>
            <a:spLocks noChangeArrowheads="1"/>
          </p:cNvSpPr>
          <p:nvPr/>
        </p:nvSpPr>
        <p:spPr bwMode="auto">
          <a:xfrm>
            <a:off x="1643063" y="354984"/>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 y="3745371"/>
            <a:ext cx="8902621" cy="197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98" y="1414463"/>
            <a:ext cx="7969318" cy="189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858043" y="5302355"/>
            <a:ext cx="8080375" cy="1398587"/>
          </a:xfrm>
          <a:prstGeom prst="wedgeRoundRectCallout">
            <a:avLst>
              <a:gd name="adj1" fmla="val -23125"/>
              <a:gd name="adj2" fmla="val -7846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200000"/>
              </a:lnSpc>
              <a:buFontTx/>
              <a:buNone/>
              <a:defRPr/>
            </a:pPr>
            <a:r>
              <a:rPr lang="zh-CN" altLang="en-US" b="1" dirty="0">
                <a:latin typeface="Arial" charset="0"/>
              </a:rPr>
              <a:t>可以看出，访问字符串中的字符时，不能超出字符的索引范围，否则会出现异常，这与数组中的角标越界异常非常相似。</a:t>
            </a:r>
            <a:endParaRPr lang="zh-CN" altLang="en-US" b="1" dirty="0"/>
          </a:p>
        </p:txBody>
      </p:sp>
    </p:spTree>
    <p:extLst>
      <p:ext uri="{BB962C8B-B14F-4D97-AF65-F5344CB8AC3E}">
        <p14:creationId xmlns:p14="http://schemas.microsoft.com/office/powerpoint/2010/main" val="41595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矩形 1"/>
          <p:cNvSpPr>
            <a:spLocks noChangeArrowheads="1"/>
          </p:cNvSpPr>
          <p:nvPr/>
        </p:nvSpPr>
        <p:spPr bwMode="auto">
          <a:xfrm>
            <a:off x="299803" y="1000125"/>
            <a:ext cx="8499424"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smtClean="0">
                <a:solidFill>
                  <a:srgbClr val="0070C0"/>
                </a:solidFill>
                <a:latin typeface="+mn-lt"/>
                <a:ea typeface="+mn-ea"/>
              </a:rPr>
              <a:t>//If(</a:t>
            </a:r>
            <a:r>
              <a:rPr lang="en-US" altLang="zh-CN" sz="2400" dirty="0" err="1" smtClean="0">
                <a:solidFill>
                  <a:srgbClr val="0070C0"/>
                </a:solidFill>
                <a:latin typeface="+mn-lt"/>
                <a:ea typeface="+mn-ea"/>
              </a:rPr>
              <a:t>s.length</a:t>
            </a:r>
            <a:r>
              <a:rPr lang="en-US" altLang="zh-CN" sz="2400" dirty="0" smtClean="0">
                <a:solidFill>
                  <a:srgbClr val="0070C0"/>
                </a:solidFill>
                <a:latin typeface="+mn-lt"/>
                <a:ea typeface="+mn-ea"/>
              </a:rPr>
              <a:t>() </a:t>
            </a:r>
            <a:r>
              <a:rPr lang="en-US" altLang="zh-CN" sz="2400" dirty="0">
                <a:solidFill>
                  <a:srgbClr val="0070C0"/>
                </a:solidFill>
                <a:latin typeface="+mn-lt"/>
                <a:ea typeface="+mn-ea"/>
              </a:rPr>
              <a:t>== </a:t>
            </a:r>
            <a:r>
              <a:rPr lang="en-US" altLang="zh-CN" sz="2400" dirty="0" smtClean="0">
                <a:solidFill>
                  <a:srgbClr val="0070C0"/>
                </a:solidFill>
                <a:latin typeface="+mn-lt"/>
                <a:ea typeface="+mn-ea"/>
              </a:rPr>
              <a:t>0)     //</a:t>
            </a:r>
            <a:r>
              <a:rPr lang="zh-CN" altLang="en-US" sz="2400" dirty="0">
                <a:solidFill>
                  <a:srgbClr val="0070C0"/>
                </a:solidFill>
                <a:latin typeface="+mn-lt"/>
                <a:ea typeface="+mn-ea"/>
              </a:rPr>
              <a:t>是否有多个空白字符</a:t>
            </a:r>
            <a:endParaRPr lang="en-US" altLang="zh-CN" sz="2400" dirty="0">
              <a:solidFill>
                <a:srgbClr val="0070C0"/>
              </a:solidFill>
              <a:latin typeface="+mn-lt"/>
              <a:ea typeface="+mn-ea"/>
            </a:endParaRPr>
          </a:p>
          <a:p>
            <a:pPr eaLnBrk="1" hangingPunct="1"/>
            <a:r>
              <a:rPr lang="en-US" altLang="zh-CN" sz="2400" dirty="0">
                <a:latin typeface="+mn-lt"/>
                <a:ea typeface="+mn-ea"/>
              </a:rPr>
              <a:t>public class </a:t>
            </a:r>
            <a:r>
              <a:rPr lang="en-US" altLang="zh-CN" sz="2400" dirty="0" err="1">
                <a:latin typeface="+mn-lt"/>
                <a:ea typeface="+mn-ea"/>
              </a:rPr>
              <a:t>StringTest</a:t>
            </a:r>
            <a:r>
              <a:rPr lang="en-US" altLang="zh-CN" sz="2400" dirty="0">
                <a:latin typeface="+mn-lt"/>
                <a:ea typeface="+mn-ea"/>
              </a:rPr>
              <a:t>{</a:t>
            </a:r>
          </a:p>
          <a:p>
            <a:pPr lvl="1" eaLnBrk="1" hangingPunct="1"/>
            <a:r>
              <a:rPr lang="en-US" altLang="zh-CN" sz="2400" dirty="0">
                <a:latin typeface="+mn-lt"/>
                <a:ea typeface="+mn-ea"/>
              </a:rPr>
              <a:t>static String s1;</a:t>
            </a:r>
          </a:p>
          <a:p>
            <a:pPr lvl="1" eaLnBrk="1" hangingPunct="1"/>
            <a:r>
              <a:rPr lang="en-US" altLang="zh-CN" sz="2400" dirty="0">
                <a:latin typeface="+mn-lt"/>
                <a:ea typeface="+mn-ea"/>
              </a:rPr>
              <a:t>public static void main(String[] </a:t>
            </a:r>
            <a:r>
              <a:rPr lang="en-US" altLang="zh-CN" sz="2400" dirty="0" err="1">
                <a:latin typeface="+mn-lt"/>
                <a:ea typeface="+mn-ea"/>
              </a:rPr>
              <a:t>args</a:t>
            </a:r>
            <a:r>
              <a:rPr lang="en-US" altLang="zh-CN" sz="2400" dirty="0">
                <a:latin typeface="+mn-lt"/>
                <a:ea typeface="+mn-ea"/>
              </a:rPr>
              <a:t>) </a:t>
            </a:r>
            <a:r>
              <a:rPr lang="en-US" altLang="zh-CN" sz="2400" dirty="0" smtClean="0">
                <a:latin typeface="+mn-lt"/>
                <a:ea typeface="+mn-ea"/>
              </a:rPr>
              <a:t>{</a:t>
            </a:r>
            <a:endParaRPr lang="en-US" altLang="zh-CN" sz="2400" dirty="0">
              <a:latin typeface="+mn-lt"/>
              <a:ea typeface="+mn-ea"/>
            </a:endParaRPr>
          </a:p>
          <a:p>
            <a:pPr lvl="2" eaLnBrk="1" hangingPunct="1"/>
            <a:r>
              <a:rPr lang="en-US" altLang="zh-CN" sz="2400" dirty="0">
                <a:latin typeface="+mn-lt"/>
                <a:ea typeface="+mn-ea"/>
              </a:rPr>
              <a:t>String s2;</a:t>
            </a:r>
          </a:p>
          <a:p>
            <a:pPr lvl="2" eaLnBrk="1" hangingPunct="1"/>
            <a:r>
              <a:rPr lang="en-US" altLang="zh-CN" sz="2400" dirty="0">
                <a:latin typeface="+mn-lt"/>
                <a:ea typeface="+mn-ea"/>
              </a:rPr>
              <a:t>String s3 = </a:t>
            </a:r>
            <a:r>
              <a:rPr lang="en-US" altLang="zh-CN" sz="2400" dirty="0"/>
              <a:t>""</a:t>
            </a:r>
            <a:r>
              <a:rPr lang="en-US" altLang="zh-CN" sz="2400" dirty="0" smtClean="0">
                <a:latin typeface="+mn-lt"/>
                <a:ea typeface="+mn-ea"/>
              </a:rPr>
              <a:t>;</a:t>
            </a:r>
            <a:endParaRPr lang="en-US" altLang="zh-CN" sz="2400" dirty="0">
              <a:latin typeface="+mn-lt"/>
              <a:ea typeface="+mn-ea"/>
            </a:endParaRPr>
          </a:p>
          <a:p>
            <a:pPr lvl="2"/>
            <a:r>
              <a:rPr lang="en-US" altLang="zh-CN" sz="2400" dirty="0" err="1">
                <a:latin typeface="+mn-lt"/>
                <a:ea typeface="+mn-ea"/>
              </a:rPr>
              <a:t>System.out.println</a:t>
            </a:r>
            <a:r>
              <a:rPr lang="en-US" altLang="zh-CN" sz="2400" dirty="0">
                <a:latin typeface="+mn-lt"/>
                <a:ea typeface="+mn-ea"/>
              </a:rPr>
              <a:t>(s1.isEmpty()); //</a:t>
            </a:r>
            <a:r>
              <a:rPr lang="zh-CN" altLang="en-US" sz="2400" dirty="0">
                <a:latin typeface="+mn-lt"/>
                <a:ea typeface="+mn-ea"/>
              </a:rPr>
              <a:t>运行时异常</a:t>
            </a:r>
          </a:p>
          <a:p>
            <a:pPr lvl="2"/>
            <a:r>
              <a:rPr lang="en-US" altLang="zh-CN" sz="2400" dirty="0" err="1">
                <a:latin typeface="+mn-lt"/>
                <a:ea typeface="+mn-ea"/>
              </a:rPr>
              <a:t>System.out.println</a:t>
            </a:r>
            <a:r>
              <a:rPr lang="en-US" altLang="zh-CN" sz="2400" dirty="0">
                <a:latin typeface="+mn-lt"/>
                <a:ea typeface="+mn-ea"/>
              </a:rPr>
              <a:t>(s2.length</a:t>
            </a:r>
            <a:r>
              <a:rPr lang="en-US" altLang="zh-CN" sz="2400" dirty="0" smtClean="0">
                <a:latin typeface="+mn-lt"/>
                <a:ea typeface="+mn-ea"/>
              </a:rPr>
              <a:t>()==0); </a:t>
            </a:r>
            <a:r>
              <a:rPr lang="en-US" altLang="zh-CN" sz="2400" dirty="0">
                <a:latin typeface="+mn-lt"/>
                <a:ea typeface="+mn-ea"/>
              </a:rPr>
              <a:t>//</a:t>
            </a:r>
            <a:r>
              <a:rPr lang="zh-CN" altLang="en-US" sz="2400" dirty="0">
                <a:latin typeface="+mn-lt"/>
                <a:ea typeface="+mn-ea"/>
              </a:rPr>
              <a:t>编译出错</a:t>
            </a:r>
          </a:p>
          <a:p>
            <a:pPr lvl="2"/>
            <a:r>
              <a:rPr lang="en-US" altLang="zh-CN" sz="2400" dirty="0" err="1">
                <a:latin typeface="+mn-lt"/>
                <a:ea typeface="+mn-ea"/>
              </a:rPr>
              <a:t>System.out.println</a:t>
            </a:r>
            <a:r>
              <a:rPr lang="en-US" altLang="zh-CN" sz="2400" dirty="0">
                <a:latin typeface="+mn-lt"/>
                <a:ea typeface="+mn-ea"/>
              </a:rPr>
              <a:t>(s3.isEmpty()); //ok</a:t>
            </a:r>
            <a:r>
              <a:rPr lang="zh-CN" altLang="en-US" sz="2400" dirty="0">
                <a:latin typeface="+mn-lt"/>
                <a:ea typeface="+mn-ea"/>
              </a:rPr>
              <a:t>！输出</a:t>
            </a:r>
            <a:r>
              <a:rPr lang="en-US" altLang="zh-CN" sz="2400" dirty="0">
                <a:latin typeface="+mn-lt"/>
                <a:ea typeface="+mn-ea"/>
              </a:rPr>
              <a:t>true}</a:t>
            </a:r>
          </a:p>
          <a:p>
            <a:pPr eaLnBrk="1" hangingPunct="1"/>
            <a:r>
              <a:rPr lang="en-US" altLang="zh-CN" sz="2400" dirty="0">
                <a:latin typeface="+mn-lt"/>
                <a:ea typeface="+mn-ea"/>
              </a:rPr>
              <a:t>}</a:t>
            </a:r>
          </a:p>
        </p:txBody>
      </p:sp>
      <p:sp>
        <p:nvSpPr>
          <p:cNvPr id="3" name="矩形 2"/>
          <p:cNvSpPr/>
          <p:nvPr/>
        </p:nvSpPr>
        <p:spPr>
          <a:xfrm>
            <a:off x="799046" y="4815357"/>
            <a:ext cx="7820298" cy="1631216"/>
          </a:xfrm>
          <a:prstGeom prst="rect">
            <a:avLst/>
          </a:prstGeom>
          <a:solidFill>
            <a:srgbClr val="D5E6FF"/>
          </a:solidFill>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000" dirty="0"/>
              <a:t>//</a:t>
            </a:r>
            <a:r>
              <a:rPr lang="zh-CN" altLang="en-US" sz="2000" dirty="0"/>
              <a:t>未初始化、</a:t>
            </a:r>
            <a:r>
              <a:rPr lang="zh-CN" altLang="en-US" sz="2000" dirty="0" smtClean="0"/>
              <a:t>空串</a:t>
            </a:r>
            <a:r>
              <a:rPr lang="en-US" altLang="zh-CN" sz="2000" dirty="0" smtClean="0"/>
              <a:t>””</a:t>
            </a:r>
            <a:r>
              <a:rPr lang="zh-CN" altLang="en-US" sz="2000" dirty="0" smtClean="0"/>
              <a:t>与</a:t>
            </a:r>
            <a:r>
              <a:rPr lang="en-US" altLang="zh-CN" sz="2000" dirty="0" smtClean="0"/>
              <a:t>null</a:t>
            </a:r>
            <a:r>
              <a:rPr lang="zh-CN" altLang="en-US" sz="2000" dirty="0" smtClean="0"/>
              <a:t>，是</a:t>
            </a:r>
            <a:r>
              <a:rPr lang="zh-CN" altLang="en-US" sz="2000" dirty="0"/>
              <a:t>不同的概念。对未初始化的对象操作会被编译器挡在门</a:t>
            </a:r>
            <a:r>
              <a:rPr lang="zh-CN" altLang="en-US" sz="2000" dirty="0" smtClean="0"/>
              <a:t>外。</a:t>
            </a:r>
            <a:r>
              <a:rPr lang="en-US" altLang="zh-CN" sz="2000" dirty="0" smtClean="0"/>
              <a:t>null</a:t>
            </a:r>
            <a:r>
              <a:rPr lang="zh-CN" altLang="en-US" sz="2000" dirty="0"/>
              <a:t>是一个特殊的初始化值，是一个不指向任何对象的引 用，对引用为</a:t>
            </a:r>
            <a:r>
              <a:rPr lang="en-US" altLang="zh-CN" sz="2000" dirty="0"/>
              <a:t>null</a:t>
            </a:r>
            <a:r>
              <a:rPr lang="zh-CN" altLang="en-US" sz="2000" dirty="0"/>
              <a:t>的对象操作会在运行时抛出异常</a:t>
            </a:r>
            <a:r>
              <a:rPr lang="en-US" altLang="zh-CN" sz="2000" dirty="0" err="1" smtClean="0"/>
              <a:t>NullPointerException</a:t>
            </a:r>
            <a:r>
              <a:rPr lang="zh-CN" altLang="en-US" sz="2000" dirty="0" smtClean="0"/>
              <a:t>。而</a:t>
            </a:r>
            <a:r>
              <a:rPr lang="zh-CN" altLang="en-US" sz="2000" dirty="0"/>
              <a:t>空串是长度为</a:t>
            </a:r>
            <a:r>
              <a:rPr lang="en-US" altLang="zh-CN" sz="2000" dirty="0"/>
              <a:t>0</a:t>
            </a:r>
            <a:r>
              <a:rPr lang="zh-CN" altLang="en-US" sz="2000" dirty="0"/>
              <a:t>的字符串，和别的字符串的唯一区别就是</a:t>
            </a:r>
            <a:r>
              <a:rPr lang="zh-CN" altLang="en-US" sz="2000" dirty="0" smtClean="0"/>
              <a:t>长度</a:t>
            </a:r>
            <a:r>
              <a:rPr lang="zh-CN" altLang="en-US" sz="2000" dirty="0"/>
              <a:t>为</a:t>
            </a:r>
            <a:r>
              <a:rPr lang="en-US" altLang="zh-CN" sz="2000" dirty="0"/>
              <a:t>0</a:t>
            </a:r>
            <a:r>
              <a:rPr lang="zh-CN" altLang="en-US" sz="2000" dirty="0"/>
              <a:t>。</a:t>
            </a:r>
            <a:endParaRPr lang="en-US" altLang="zh-CN" sz="2000" dirty="0"/>
          </a:p>
        </p:txBody>
      </p:sp>
      <p:sp>
        <p:nvSpPr>
          <p:cNvPr id="5" name="标题 1"/>
          <p:cNvSpPr>
            <a:spLocks noChangeArrowheads="1"/>
          </p:cNvSpPr>
          <p:nvPr/>
        </p:nvSpPr>
        <p:spPr bwMode="auto">
          <a:xfrm>
            <a:off x="1643063" y="354984"/>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55180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6720" y="1219200"/>
            <a:ext cx="8389734" cy="5364480"/>
          </a:xfrm>
        </p:spPr>
        <p:txBody>
          <a:bodyPr/>
          <a:lstStyle/>
          <a:p>
            <a:pPr marL="514350" indent="-514350">
              <a:lnSpc>
                <a:spcPct val="130000"/>
              </a:lnSpc>
              <a:buFont typeface="+mj-lt"/>
              <a:buAutoNum type="arabicPeriod"/>
            </a:pPr>
            <a:r>
              <a:rPr lang="zh-CN" altLang="en-US" sz="2000" dirty="0" smtClean="0"/>
              <a:t>从文件路径中提取出文件名(包含后缀) 。比如从c:\a\b.txt中提取出b.txt这个文件名出来。</a:t>
            </a:r>
            <a:endParaRPr lang="en-US" altLang="zh-CN" sz="2000" dirty="0" smtClean="0"/>
          </a:p>
          <a:p>
            <a:pPr marL="514350" indent="-514350">
              <a:lnSpc>
                <a:spcPct val="130000"/>
              </a:lnSpc>
              <a:buFont typeface="+mj-lt"/>
              <a:buAutoNum type="arabicPeriod"/>
            </a:pPr>
            <a:r>
              <a:rPr lang="zh-CN" altLang="en-US" sz="2000" dirty="0" smtClean="0"/>
              <a:t>统计一个字符串中</a:t>
            </a:r>
            <a:r>
              <a:rPr lang="zh-CN" altLang="en-US" sz="2000" dirty="0"/>
              <a:t>各</a:t>
            </a:r>
            <a:r>
              <a:rPr lang="zh-CN" altLang="en-US" sz="2000" dirty="0" smtClean="0"/>
              <a:t>大写字母、小写字母、数字的个数。</a:t>
            </a:r>
            <a:endParaRPr lang="en-US" altLang="zh-CN" sz="2000" dirty="0" smtClean="0"/>
          </a:p>
          <a:p>
            <a:pPr marL="0" indent="0">
              <a:lnSpc>
                <a:spcPct val="130000"/>
              </a:lnSpc>
              <a:buNone/>
            </a:pPr>
            <a:r>
              <a:rPr lang="zh-CN" altLang="en-US" sz="2000" dirty="0" smtClean="0"/>
              <a:t>（提示：不考虑字符内容，例如：</a:t>
            </a:r>
            <a:r>
              <a:rPr lang="en-US" altLang="zh-CN" sz="2000" dirty="0" smtClean="0"/>
              <a:t>Hello123World</a:t>
            </a:r>
            <a:r>
              <a:rPr lang="zh-CN" altLang="en-US" sz="2000" dirty="0" smtClean="0"/>
              <a:t>，大写</a:t>
            </a:r>
            <a:r>
              <a:rPr lang="en-US" altLang="zh-CN" sz="2000" dirty="0" smtClean="0"/>
              <a:t>2</a:t>
            </a:r>
            <a:r>
              <a:rPr lang="zh-CN" altLang="en-US" sz="2000" dirty="0" smtClean="0"/>
              <a:t>个，小写</a:t>
            </a:r>
            <a:r>
              <a:rPr lang="en-US" altLang="zh-CN" sz="2000" dirty="0" smtClean="0"/>
              <a:t>8</a:t>
            </a:r>
            <a:r>
              <a:rPr lang="zh-CN" altLang="en-US" sz="2000" dirty="0" smtClean="0"/>
              <a:t>个，数字</a:t>
            </a:r>
            <a:r>
              <a:rPr lang="en-US" altLang="zh-CN" sz="2000" dirty="0" smtClean="0"/>
              <a:t>3</a:t>
            </a:r>
            <a:r>
              <a:rPr lang="zh-CN" altLang="en-US" sz="2000" dirty="0" smtClean="0"/>
              <a:t>个。）</a:t>
            </a:r>
            <a:endParaRPr lang="en-US" altLang="zh-CN" sz="2000" dirty="0" smtClean="0"/>
          </a:p>
          <a:p>
            <a:pPr marL="514350" indent="-514350">
              <a:lnSpc>
                <a:spcPct val="130000"/>
              </a:lnSpc>
              <a:buFont typeface="+mj-lt"/>
              <a:buAutoNum type="arabicPeriod" startAt="3"/>
            </a:pPr>
            <a:r>
              <a:rPr lang="zh-CN" altLang="en-US" sz="2000" dirty="0"/>
              <a:t>把一个字符串首字母转成大写，其余为小写</a:t>
            </a:r>
            <a:r>
              <a:rPr lang="zh-CN" altLang="en-US" sz="2000" dirty="0" smtClean="0"/>
              <a:t>。（</a:t>
            </a:r>
            <a:r>
              <a:rPr lang="zh-CN" altLang="en-US" sz="2000" dirty="0"/>
              <a:t>只考虑英文大小写字母</a:t>
            </a:r>
            <a:r>
              <a:rPr lang="zh-CN" altLang="en-US" sz="2000" dirty="0" smtClean="0"/>
              <a:t>字符</a:t>
            </a:r>
            <a:r>
              <a:rPr lang="zh-CN" altLang="en-US" sz="2000" dirty="0"/>
              <a:t>）</a:t>
            </a:r>
            <a:endParaRPr lang="en-US" altLang="zh-CN" sz="2000" dirty="0"/>
          </a:p>
          <a:p>
            <a:pPr marL="514350" indent="-514350">
              <a:lnSpc>
                <a:spcPct val="130000"/>
              </a:lnSpc>
              <a:buFont typeface="+mj-lt"/>
              <a:buAutoNum type="arabicPeriod" startAt="3"/>
            </a:pPr>
            <a:r>
              <a:rPr lang="zh-CN" altLang="en-US" sz="2000" dirty="0" smtClean="0"/>
              <a:t>对一个字符串实现大小写的转换，即原来的小写字母转换为大写字母，原来的大写字母转换为小写字母。</a:t>
            </a:r>
            <a:endParaRPr lang="en-US" altLang="zh-CN" sz="2000" dirty="0" smtClean="0"/>
          </a:p>
          <a:p>
            <a:pPr marL="0" indent="0">
              <a:lnSpc>
                <a:spcPct val="130000"/>
              </a:lnSpc>
              <a:buNone/>
            </a:pPr>
            <a:r>
              <a:rPr lang="zh-CN" altLang="en-US" sz="2000" dirty="0" smtClean="0"/>
              <a:t>（提示：使用</a:t>
            </a:r>
            <a:r>
              <a:rPr lang="en-US" altLang="zh-CN" sz="2000" dirty="0" smtClean="0"/>
              <a:t>Character</a:t>
            </a:r>
            <a:r>
              <a:rPr lang="zh-CN" altLang="en-US" sz="2000" dirty="0" smtClean="0"/>
              <a:t>类的</a:t>
            </a:r>
            <a:r>
              <a:rPr lang="en-US" altLang="zh-CN" sz="2000" dirty="0" err="1" smtClean="0"/>
              <a:t>isUpperCase</a:t>
            </a:r>
            <a:r>
              <a:rPr lang="en-US" altLang="zh-CN" sz="2000" dirty="0" smtClean="0"/>
              <a:t>() / </a:t>
            </a:r>
            <a:r>
              <a:rPr lang="en-US" altLang="zh-CN" sz="2000" dirty="0" err="1" smtClean="0"/>
              <a:t>isLowerCase</a:t>
            </a:r>
            <a:r>
              <a:rPr lang="en-US" altLang="zh-CN" sz="2000" dirty="0" smtClean="0"/>
              <a:t>() </a:t>
            </a:r>
            <a:r>
              <a:rPr lang="zh-CN" altLang="en-US" sz="2000" dirty="0" smtClean="0"/>
              <a:t>方法判断字符的大小写状态）</a:t>
            </a:r>
          </a:p>
        </p:txBody>
      </p:sp>
      <p:sp>
        <p:nvSpPr>
          <p:cNvPr id="3" name="标题 2"/>
          <p:cNvSpPr>
            <a:spLocks noGrp="1"/>
          </p:cNvSpPr>
          <p:nvPr>
            <p:ph type="title"/>
          </p:nvPr>
        </p:nvSpPr>
        <p:spPr/>
        <p:txBody>
          <a:bodyPr/>
          <a:lstStyle/>
          <a:p>
            <a:r>
              <a:rPr lang="zh-CN" altLang="en-US" dirty="0" smtClean="0"/>
              <a:t>练习</a:t>
            </a:r>
            <a:r>
              <a:rPr lang="en-US" altLang="zh-CN" dirty="0" smtClean="0"/>
              <a:t>1</a:t>
            </a:r>
            <a:endParaRPr lang="zh-CN" altLang="en-US" dirty="0"/>
          </a:p>
        </p:txBody>
      </p:sp>
    </p:spTree>
    <p:extLst>
      <p:ext uri="{BB962C8B-B14F-4D97-AF65-F5344CB8AC3E}">
        <p14:creationId xmlns:p14="http://schemas.microsoft.com/office/powerpoint/2010/main" val="3055389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385763" y="1562100"/>
            <a:ext cx="8226425" cy="4744893"/>
          </a:xfrm>
        </p:spPr>
        <p:txBody>
          <a:bodyPr/>
          <a:lstStyle/>
          <a:p>
            <a:pPr marL="698500" lvl="1" indent="-342900" eaLnBrk="1" hangingPunct="1">
              <a:lnSpc>
                <a:spcPct val="200000"/>
              </a:lnSpc>
            </a:pPr>
            <a:r>
              <a:rPr lang="zh-CN" altLang="en-US" dirty="0" smtClean="0"/>
              <a:t>为了便于对字符串的修改，在</a:t>
            </a:r>
            <a:r>
              <a:rPr lang="en-US" altLang="zh-CN" dirty="0" smtClean="0"/>
              <a:t>JDK</a:t>
            </a:r>
            <a:r>
              <a:rPr lang="zh-CN" altLang="en-US" dirty="0" smtClean="0"/>
              <a:t>中提供了一个</a:t>
            </a:r>
            <a:r>
              <a:rPr lang="en-US" altLang="zh-CN" dirty="0" err="1" smtClean="0"/>
              <a:t>StringBuffer</a:t>
            </a:r>
            <a:r>
              <a:rPr lang="zh-CN" altLang="en-US" dirty="0" smtClean="0"/>
              <a:t>类（也称字符串缓冲区）。是线程</a:t>
            </a:r>
            <a:r>
              <a:rPr lang="zh-CN" altLang="en-US" dirty="0"/>
              <a:t>安全的可变字符</a:t>
            </a:r>
            <a:r>
              <a:rPr lang="zh-CN" altLang="en-US" dirty="0" smtClean="0"/>
              <a:t>序列。</a:t>
            </a:r>
            <a:endParaRPr lang="en-US" altLang="zh-CN" dirty="0" smtClean="0"/>
          </a:p>
          <a:p>
            <a:pPr marL="698500" lvl="1" indent="-342900" eaLnBrk="1" hangingPunct="1">
              <a:lnSpc>
                <a:spcPct val="200000"/>
              </a:lnSpc>
            </a:pPr>
            <a:r>
              <a:rPr lang="en-US" altLang="zh-CN" dirty="0" err="1" smtClean="0"/>
              <a:t>StringBuffer</a:t>
            </a:r>
            <a:r>
              <a:rPr lang="zh-CN" altLang="en-US" dirty="0" smtClean="0"/>
              <a:t>类和</a:t>
            </a:r>
            <a:r>
              <a:rPr lang="en-US" altLang="zh-CN" dirty="0" smtClean="0"/>
              <a:t>String</a:t>
            </a:r>
            <a:r>
              <a:rPr lang="zh-CN" altLang="en-US" dirty="0" smtClean="0"/>
              <a:t>类最大的区别在于它的内容和长度都是可以改变的。</a:t>
            </a:r>
            <a:r>
              <a:rPr lang="en-US" altLang="zh-CN" dirty="0" err="1" smtClean="0"/>
              <a:t>StringBuffer</a:t>
            </a:r>
            <a:r>
              <a:rPr lang="zh-CN" altLang="en-US" dirty="0" smtClean="0"/>
              <a:t>类似一个字符容器，当在其中添加或删除字符时，并不会产生新的</a:t>
            </a:r>
            <a:r>
              <a:rPr lang="en-US" altLang="zh-CN" dirty="0" err="1" smtClean="0"/>
              <a:t>StringBuffer</a:t>
            </a:r>
            <a:r>
              <a:rPr lang="zh-CN" altLang="en-US" dirty="0" smtClean="0"/>
              <a:t>对象。</a:t>
            </a:r>
            <a:endParaRPr lang="en-US" altLang="zh-CN" dirty="0" smtClean="0"/>
          </a:p>
          <a:p>
            <a:pPr marL="698500" lvl="1" indent="-342900" eaLnBrk="1" hangingPunct="1">
              <a:lnSpc>
                <a:spcPct val="200000"/>
              </a:lnSpc>
            </a:pPr>
            <a:r>
              <a:rPr lang="zh-CN" altLang="en-US" dirty="0"/>
              <a:t>如果对字符串进行拼接操作，每次拼接，都会构建一个新的</a:t>
            </a:r>
            <a:r>
              <a:rPr lang="en-US" altLang="zh-CN" dirty="0"/>
              <a:t>String</a:t>
            </a:r>
            <a:r>
              <a:rPr lang="zh-CN" altLang="en-US" dirty="0"/>
              <a:t>对象，既耗时，又浪费空间。而</a:t>
            </a:r>
            <a:r>
              <a:rPr lang="en-US" altLang="zh-CN" dirty="0" err="1"/>
              <a:t>StringBuffer</a:t>
            </a:r>
            <a:r>
              <a:rPr lang="zh-CN" altLang="en-US" dirty="0"/>
              <a:t>就可以解决这个</a:t>
            </a:r>
            <a:r>
              <a:rPr lang="zh-CN" altLang="en-US" dirty="0" smtClean="0"/>
              <a:t>问题</a:t>
            </a:r>
            <a:r>
              <a:rPr lang="zh-CN" altLang="en-US" dirty="0"/>
              <a:t>。</a:t>
            </a:r>
            <a:endParaRPr lang="en-US" altLang="zh-CN" dirty="0"/>
          </a:p>
        </p:txBody>
      </p:sp>
      <p:sp>
        <p:nvSpPr>
          <p:cNvPr id="5" name="TextBox 1"/>
          <p:cNvSpPr txBox="1">
            <a:spLocks noChangeArrowheads="1"/>
          </p:cNvSpPr>
          <p:nvPr/>
        </p:nvSpPr>
        <p:spPr bwMode="auto">
          <a:xfrm>
            <a:off x="304800" y="1100138"/>
            <a:ext cx="284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6.1.3 </a:t>
            </a:r>
            <a:r>
              <a:rPr lang="en-US" altLang="en-US" sz="2400" b="1" dirty="0" err="1" smtClean="0">
                <a:solidFill>
                  <a:srgbClr val="0070C0"/>
                </a:solidFill>
                <a:latin typeface="+mn-lt"/>
                <a:ea typeface="+mn-ea"/>
              </a:rPr>
              <a:t>StringBuffer</a:t>
            </a:r>
            <a:endParaRPr lang="en-US" altLang="zh-CN" sz="2400" b="1" dirty="0">
              <a:solidFill>
                <a:srgbClr val="0070C0"/>
              </a:solidFill>
              <a:latin typeface="+mn-lt"/>
              <a:ea typeface="+mn-ea"/>
            </a:endParaRPr>
          </a:p>
        </p:txBody>
      </p:sp>
      <p:sp>
        <p:nvSpPr>
          <p:cNvPr id="35844"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385763" y="1711325"/>
            <a:ext cx="8226425" cy="4210050"/>
          </a:xfrm>
        </p:spPr>
        <p:txBody>
          <a:bodyPr/>
          <a:lstStyle/>
          <a:p>
            <a:pPr eaLnBrk="1" hangingPunct="1">
              <a:lnSpc>
                <a:spcPct val="130000"/>
              </a:lnSpc>
              <a:buClr>
                <a:schemeClr val="folHlink"/>
              </a:buClr>
              <a:buFont typeface="Wingdings" panose="05000000000000000000" pitchFamily="2" charset="2"/>
              <a:buNone/>
            </a:pPr>
            <a:r>
              <a:rPr kumimoji="1" lang="zh-CN" altLang="en-US" dirty="0" smtClean="0">
                <a:latin typeface="+mn-ea"/>
              </a:rPr>
              <a:t>构造方法：</a:t>
            </a:r>
            <a:endParaRPr kumimoji="1" lang="en-US" altLang="zh-CN" dirty="0">
              <a:latin typeface="+mn-ea"/>
            </a:endParaRPr>
          </a:p>
          <a:p>
            <a:pPr marL="457200" indent="-457200" eaLnBrk="1" hangingPunct="1">
              <a:lnSpc>
                <a:spcPct val="130000"/>
              </a:lnSpc>
              <a:buClr>
                <a:schemeClr val="folHlink"/>
              </a:buClr>
              <a:buFont typeface="+mj-lt"/>
              <a:buAutoNum type="arabicPeriod"/>
            </a:pPr>
            <a:r>
              <a:rPr kumimoji="1" lang="en-US" altLang="zh-CN" sz="2000" dirty="0" err="1" smtClean="0">
                <a:latin typeface="+mn-ea"/>
              </a:rPr>
              <a:t>StringBuffer</a:t>
            </a:r>
            <a:r>
              <a:rPr kumimoji="1" lang="en-US" altLang="zh-CN" sz="2000" dirty="0">
                <a:latin typeface="+mn-ea"/>
              </a:rPr>
              <a:t>( </a:t>
            </a:r>
            <a:r>
              <a:rPr kumimoji="1" lang="en-US" altLang="zh-CN" sz="2000" dirty="0" smtClean="0">
                <a:latin typeface="+mn-ea"/>
              </a:rPr>
              <a:t>)</a:t>
            </a:r>
            <a:r>
              <a:rPr kumimoji="1" lang="zh-CN" altLang="en-US" sz="2000" dirty="0" smtClean="0">
                <a:latin typeface="+mn-ea"/>
              </a:rPr>
              <a:t>：建立</a:t>
            </a:r>
            <a:r>
              <a:rPr kumimoji="1" lang="zh-CN" altLang="en-US" sz="2000" dirty="0">
                <a:latin typeface="+mn-ea"/>
              </a:rPr>
              <a:t>一个空串的缓冲区，长度为</a:t>
            </a:r>
            <a:r>
              <a:rPr kumimoji="1" lang="en-US" altLang="zh-CN" sz="2000" u="sng" dirty="0" smtClean="0">
                <a:solidFill>
                  <a:srgbClr val="FF0000"/>
                </a:solidFill>
                <a:latin typeface="+mn-ea"/>
              </a:rPr>
              <a:t>16</a:t>
            </a:r>
            <a:r>
              <a:rPr kumimoji="1" lang="zh-CN" altLang="en-US" sz="2000" u="sng" dirty="0" smtClean="0">
                <a:solidFill>
                  <a:srgbClr val="FF0000"/>
                </a:solidFill>
                <a:latin typeface="+mn-ea"/>
              </a:rPr>
              <a:t>个字符</a:t>
            </a:r>
            <a:r>
              <a:rPr kumimoji="1" lang="zh-CN" altLang="en-US" sz="2000" dirty="0" smtClean="0">
                <a:latin typeface="+mn-ea"/>
              </a:rPr>
              <a:t>。</a:t>
            </a:r>
            <a:endParaRPr kumimoji="1" lang="zh-CN" altLang="en-US" sz="2000" dirty="0">
              <a:latin typeface="+mn-ea"/>
            </a:endParaRPr>
          </a:p>
          <a:p>
            <a:pPr marL="457200" indent="-457200" eaLnBrk="1" hangingPunct="1">
              <a:lnSpc>
                <a:spcPct val="130000"/>
              </a:lnSpc>
              <a:buFont typeface="+mj-lt"/>
              <a:buAutoNum type="arabicPeriod"/>
            </a:pPr>
            <a:r>
              <a:rPr kumimoji="1" lang="en-US" altLang="zh-CN" sz="2000" dirty="0" err="1" smtClean="0">
                <a:latin typeface="+mn-ea"/>
              </a:rPr>
              <a:t>StringBuffer</a:t>
            </a:r>
            <a:r>
              <a:rPr kumimoji="1" lang="en-US" altLang="zh-CN" sz="2000" dirty="0" smtClean="0">
                <a:latin typeface="+mn-ea"/>
              </a:rPr>
              <a:t> </a:t>
            </a:r>
            <a:r>
              <a:rPr kumimoji="1" lang="en-US" altLang="zh-CN" sz="2000" dirty="0">
                <a:latin typeface="+mn-ea"/>
              </a:rPr>
              <a:t>( </a:t>
            </a:r>
            <a:r>
              <a:rPr kumimoji="1" lang="en-US" altLang="zh-CN" sz="2000" dirty="0" err="1">
                <a:latin typeface="+mn-ea"/>
              </a:rPr>
              <a:t>int</a:t>
            </a:r>
            <a:r>
              <a:rPr kumimoji="1" lang="en-US" altLang="zh-CN" sz="2000" dirty="0">
                <a:latin typeface="+mn-ea"/>
              </a:rPr>
              <a:t> capacity</a:t>
            </a:r>
            <a:r>
              <a:rPr kumimoji="1" lang="en-US" altLang="zh-CN" sz="2000" dirty="0" smtClean="0">
                <a:latin typeface="+mn-ea"/>
              </a:rPr>
              <a:t>)</a:t>
            </a:r>
            <a:r>
              <a:rPr kumimoji="1" lang="zh-CN" altLang="en-US" sz="2000" dirty="0" smtClean="0">
                <a:latin typeface="+mn-ea"/>
              </a:rPr>
              <a:t>：建立</a:t>
            </a:r>
            <a:r>
              <a:rPr kumimoji="1" lang="zh-CN" altLang="en-US" sz="2000" dirty="0">
                <a:latin typeface="+mn-ea"/>
              </a:rPr>
              <a:t>一</a:t>
            </a:r>
            <a:r>
              <a:rPr kumimoji="1" lang="zh-CN" altLang="en-US" sz="2000" dirty="0" smtClean="0">
                <a:latin typeface="+mn-ea"/>
              </a:rPr>
              <a:t>个容量为</a:t>
            </a:r>
            <a:r>
              <a:rPr kumimoji="1" lang="en-US" altLang="zh-CN" sz="2000" dirty="0" smtClean="0">
                <a:latin typeface="+mn-ea"/>
              </a:rPr>
              <a:t>capacity</a:t>
            </a:r>
            <a:r>
              <a:rPr kumimoji="1" lang="zh-CN" altLang="en-US" sz="2000" dirty="0" smtClean="0">
                <a:latin typeface="+mn-ea"/>
              </a:rPr>
              <a:t>的</a:t>
            </a:r>
            <a:r>
              <a:rPr kumimoji="1" lang="zh-CN" altLang="en-US" sz="2000" dirty="0">
                <a:latin typeface="+mn-ea"/>
              </a:rPr>
              <a:t>空串缓冲区</a:t>
            </a:r>
            <a:r>
              <a:rPr kumimoji="1" lang="zh-CN" altLang="en-US" sz="2000" dirty="0" smtClean="0">
                <a:latin typeface="+mn-ea"/>
              </a:rPr>
              <a:t>。</a:t>
            </a:r>
            <a:endParaRPr kumimoji="1" lang="zh-CN" altLang="en-US" sz="2000" dirty="0">
              <a:latin typeface="+mn-ea"/>
            </a:endParaRPr>
          </a:p>
          <a:p>
            <a:pPr marL="457200" indent="-457200" eaLnBrk="1" hangingPunct="1">
              <a:lnSpc>
                <a:spcPct val="130000"/>
              </a:lnSpc>
              <a:buFont typeface="+mj-lt"/>
              <a:buAutoNum type="arabicPeriod"/>
            </a:pPr>
            <a:r>
              <a:rPr kumimoji="1" lang="en-US" altLang="zh-CN" sz="2000" dirty="0" err="1" smtClean="0">
                <a:latin typeface="+mn-ea"/>
              </a:rPr>
              <a:t>StringBuffer</a:t>
            </a:r>
            <a:r>
              <a:rPr kumimoji="1" lang="en-US" altLang="zh-CN" sz="2000" dirty="0" smtClean="0">
                <a:latin typeface="+mn-ea"/>
              </a:rPr>
              <a:t> </a:t>
            </a:r>
            <a:r>
              <a:rPr kumimoji="1" lang="en-US" altLang="zh-CN" sz="2000" dirty="0">
                <a:latin typeface="+mn-ea"/>
              </a:rPr>
              <a:t>( String </a:t>
            </a:r>
            <a:r>
              <a:rPr kumimoji="1" lang="en-US" altLang="zh-CN" sz="2000" dirty="0" err="1">
                <a:latin typeface="+mn-ea"/>
              </a:rPr>
              <a:t>str</a:t>
            </a:r>
            <a:r>
              <a:rPr kumimoji="1" lang="en-US" altLang="zh-CN" sz="2000" dirty="0" smtClean="0">
                <a:latin typeface="+mn-ea"/>
              </a:rPr>
              <a:t>)</a:t>
            </a:r>
            <a:r>
              <a:rPr kumimoji="1" lang="zh-CN" altLang="en-US" sz="2000" dirty="0" smtClean="0">
                <a:latin typeface="+mn-ea"/>
              </a:rPr>
              <a:t>：初始化</a:t>
            </a:r>
            <a:r>
              <a:rPr kumimoji="1" lang="zh-CN" altLang="en-US" sz="2000" dirty="0">
                <a:latin typeface="+mn-ea"/>
              </a:rPr>
              <a:t>缓冲区内容为给定的字符串</a:t>
            </a:r>
            <a:r>
              <a:rPr kumimoji="1" lang="en-US" altLang="zh-CN" sz="2000" dirty="0" err="1">
                <a:latin typeface="+mn-ea"/>
              </a:rPr>
              <a:t>str</a:t>
            </a:r>
            <a:r>
              <a:rPr kumimoji="1" lang="zh-CN" altLang="en-US" sz="2000" dirty="0">
                <a:latin typeface="+mn-ea"/>
              </a:rPr>
              <a:t>，并</a:t>
            </a:r>
            <a:r>
              <a:rPr kumimoji="1" lang="zh-CN" altLang="en-US" sz="2000" dirty="0" smtClean="0">
                <a:latin typeface="+mn-ea"/>
              </a:rPr>
              <a:t>提供</a:t>
            </a:r>
            <a:r>
              <a:rPr kumimoji="1" lang="en-US" altLang="zh-CN" sz="2000" u="sng" dirty="0" smtClean="0">
                <a:solidFill>
                  <a:srgbClr val="FF0000"/>
                </a:solidFill>
                <a:latin typeface="+mn-ea"/>
              </a:rPr>
              <a:t>16</a:t>
            </a:r>
            <a:r>
              <a:rPr kumimoji="1" lang="zh-CN" altLang="en-US" sz="2000" u="sng" dirty="0">
                <a:solidFill>
                  <a:srgbClr val="FF0000"/>
                </a:solidFill>
                <a:latin typeface="+mn-ea"/>
              </a:rPr>
              <a:t>个</a:t>
            </a:r>
            <a:r>
              <a:rPr kumimoji="1" lang="zh-CN" altLang="en-US" sz="2000" u="sng" dirty="0" smtClean="0">
                <a:solidFill>
                  <a:srgbClr val="FF0000"/>
                </a:solidFill>
                <a:latin typeface="+mn-ea"/>
              </a:rPr>
              <a:t>字符</a:t>
            </a:r>
            <a:r>
              <a:rPr kumimoji="1" lang="en-US" altLang="zh-CN" sz="2000" u="sng" dirty="0" smtClean="0">
                <a:solidFill>
                  <a:srgbClr val="FF0000"/>
                </a:solidFill>
                <a:latin typeface="+mn-ea"/>
              </a:rPr>
              <a:t>+</a:t>
            </a:r>
            <a:r>
              <a:rPr kumimoji="1" lang="en-US" altLang="zh-CN" sz="2000" u="sng" dirty="0" err="1" smtClean="0">
                <a:solidFill>
                  <a:srgbClr val="FF0000"/>
                </a:solidFill>
                <a:latin typeface="+mn-ea"/>
              </a:rPr>
              <a:t>str</a:t>
            </a:r>
            <a:r>
              <a:rPr kumimoji="1" lang="zh-CN" altLang="en-US" sz="2000" u="sng" dirty="0" smtClean="0">
                <a:solidFill>
                  <a:srgbClr val="FF0000"/>
                </a:solidFill>
                <a:latin typeface="+mn-ea"/>
              </a:rPr>
              <a:t>的长度</a:t>
            </a:r>
            <a:r>
              <a:rPr kumimoji="1" lang="zh-CN" altLang="en-US" sz="2000" dirty="0" smtClean="0">
                <a:latin typeface="+mn-ea"/>
              </a:rPr>
              <a:t>的</a:t>
            </a:r>
            <a:r>
              <a:rPr kumimoji="1" lang="zh-CN" altLang="en-US" sz="2000" dirty="0">
                <a:latin typeface="+mn-ea"/>
              </a:rPr>
              <a:t>空间供再次分配</a:t>
            </a:r>
            <a:r>
              <a:rPr kumimoji="1" lang="zh-CN" altLang="en-US" sz="2000" dirty="0" smtClean="0">
                <a:latin typeface="+mn-ea"/>
              </a:rPr>
              <a:t>。</a:t>
            </a:r>
            <a:endParaRPr kumimoji="1" lang="en-US" altLang="zh-CN" sz="2000" dirty="0" smtClean="0">
              <a:latin typeface="+mn-ea"/>
            </a:endParaRPr>
          </a:p>
          <a:p>
            <a:pPr eaLnBrk="1" hangingPunct="1">
              <a:lnSpc>
                <a:spcPct val="130000"/>
              </a:lnSpc>
            </a:pPr>
            <a:r>
              <a:rPr kumimoji="1" lang="zh-CN" altLang="en-US" sz="2000" dirty="0" smtClean="0">
                <a:latin typeface="+mn-ea"/>
              </a:rPr>
              <a:t>通过以下方法，可以求得当前字符缓冲区的容量：</a:t>
            </a:r>
          </a:p>
          <a:p>
            <a:pPr eaLnBrk="1" hangingPunct="1">
              <a:lnSpc>
                <a:spcPct val="130000"/>
              </a:lnSpc>
            </a:pPr>
            <a:r>
              <a:rPr lang="en-US" altLang="zh-CN" sz="2000" dirty="0" smtClean="0">
                <a:latin typeface="+mn-ea"/>
              </a:rPr>
              <a:t>capacity</a:t>
            </a:r>
            <a:r>
              <a:rPr lang="en-US" altLang="zh-CN" sz="2000" dirty="0">
                <a:latin typeface="+mn-ea"/>
              </a:rPr>
              <a:t>()</a:t>
            </a:r>
            <a:r>
              <a:rPr lang="zh-CN" altLang="en-US" sz="2000" dirty="0">
                <a:latin typeface="+mn-ea"/>
              </a:rPr>
              <a:t>：格式</a:t>
            </a:r>
            <a:r>
              <a:rPr lang="en-US" altLang="zh-CN" sz="2000" dirty="0">
                <a:latin typeface="+mn-ea"/>
              </a:rPr>
              <a:t>    public </a:t>
            </a:r>
            <a:r>
              <a:rPr lang="en-US" altLang="zh-CN" sz="2000" dirty="0" err="1">
                <a:latin typeface="+mn-ea"/>
              </a:rPr>
              <a:t>int</a:t>
            </a:r>
            <a:r>
              <a:rPr lang="en-US" altLang="zh-CN" sz="2000" dirty="0">
                <a:latin typeface="+mn-ea"/>
              </a:rPr>
              <a:t> capacity( )</a:t>
            </a:r>
            <a:r>
              <a:rPr lang="zh-CN" altLang="en-US" sz="2000" dirty="0">
                <a:latin typeface="+mn-ea"/>
              </a:rPr>
              <a:t>，</a:t>
            </a:r>
            <a:r>
              <a:rPr lang="en-US" altLang="zh-CN" sz="2000" dirty="0" err="1">
                <a:latin typeface="+mn-ea"/>
              </a:rPr>
              <a:t>返回字符串缓冲区的长度</a:t>
            </a:r>
            <a:r>
              <a:rPr lang="zh-CN" altLang="en-US" sz="2000" dirty="0">
                <a:latin typeface="+mn-ea"/>
              </a:rPr>
              <a:t>，</a:t>
            </a:r>
            <a:r>
              <a:rPr lang="en-US" altLang="zh-CN" sz="2000" dirty="0" err="1">
                <a:latin typeface="+mn-ea"/>
              </a:rPr>
              <a:t>即总的可供分配的字符个数</a:t>
            </a:r>
            <a:r>
              <a:rPr lang="en-US" altLang="zh-CN" sz="2000" dirty="0" smtClean="0">
                <a:latin typeface="+mn-ea"/>
              </a:rPr>
              <a:t>。</a:t>
            </a:r>
            <a:endParaRPr lang="en-US" altLang="zh-CN" sz="2000" dirty="0">
              <a:latin typeface="+mn-ea"/>
            </a:endParaRPr>
          </a:p>
        </p:txBody>
      </p:sp>
      <p:sp>
        <p:nvSpPr>
          <p:cNvPr id="5" name="TextBox 1"/>
          <p:cNvSpPr txBox="1">
            <a:spLocks noChangeArrowheads="1"/>
          </p:cNvSpPr>
          <p:nvPr/>
        </p:nvSpPr>
        <p:spPr bwMode="auto">
          <a:xfrm>
            <a:off x="304800" y="1100138"/>
            <a:ext cx="284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6.1.3 </a:t>
            </a:r>
            <a:r>
              <a:rPr lang="en-US" altLang="en-US" sz="2400" b="1" dirty="0" err="1" smtClean="0">
                <a:solidFill>
                  <a:srgbClr val="0070C0"/>
                </a:solidFill>
                <a:latin typeface="+mn-lt"/>
                <a:ea typeface="+mn-ea"/>
              </a:rPr>
              <a:t>StringBuffer</a:t>
            </a:r>
            <a:endParaRPr lang="en-US" altLang="zh-CN" sz="2400" b="1" dirty="0">
              <a:solidFill>
                <a:srgbClr val="0070C0"/>
              </a:solidFill>
              <a:latin typeface="+mn-lt"/>
              <a:ea typeface="+mn-ea"/>
            </a:endParaRPr>
          </a:p>
        </p:txBody>
      </p:sp>
      <p:sp>
        <p:nvSpPr>
          <p:cNvPr id="35844"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209616137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4294967295"/>
          </p:nvPr>
        </p:nvSpPr>
        <p:spPr bwMode="auto">
          <a:xfrm>
            <a:off x="452723" y="1308788"/>
            <a:ext cx="8229600" cy="4866936"/>
          </a:xfrm>
          <a:prstGeom prst="rect">
            <a:avLst/>
          </a:prstGeom>
          <a:noFill/>
          <a:ln>
            <a:solidFill>
              <a:srgbClr val="009ED6"/>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en-US" altLang="zh-CN" sz="2000" b="1" dirty="0" smtClean="0">
                <a:solidFill>
                  <a:srgbClr val="FF0000"/>
                </a:solidFill>
              </a:rPr>
              <a:t>API</a:t>
            </a:r>
            <a:r>
              <a:rPr lang="en-US" altLang="zh-CN" sz="2000" dirty="0" smtClean="0"/>
              <a:t>(Application Programming Interface)</a:t>
            </a:r>
            <a:r>
              <a:rPr lang="zh-CN" altLang="zh-CN" sz="2000" dirty="0" smtClean="0"/>
              <a:t>指的是应用程序编程接口。</a:t>
            </a:r>
            <a:endParaRPr lang="en-US" altLang="zh-CN" sz="2000" dirty="0" smtClean="0"/>
          </a:p>
          <a:p>
            <a:pPr>
              <a:lnSpc>
                <a:spcPct val="150000"/>
              </a:lnSpc>
            </a:pPr>
            <a:r>
              <a:rPr lang="zh-CN" altLang="zh-CN" sz="2000" dirty="0" smtClean="0"/>
              <a:t>假设使用</a:t>
            </a:r>
            <a:r>
              <a:rPr lang="en-US" altLang="zh-CN" sz="2000" dirty="0" smtClean="0"/>
              <a:t>Java</a:t>
            </a:r>
            <a:r>
              <a:rPr lang="zh-CN" altLang="zh-CN" sz="2000" dirty="0" smtClean="0"/>
              <a:t>语言编写一个机器人程序去控制机器人踢足球，程序就需要向机器人发出向前跑、向后跑、射门、抢球等各种命令，没有编过程序的人很难想象这样</a:t>
            </a:r>
            <a:r>
              <a:rPr lang="en-US" altLang="zh-CN" sz="2000" dirty="0" smtClean="0"/>
              <a:t> </a:t>
            </a:r>
            <a:r>
              <a:rPr lang="zh-CN" altLang="zh-CN" sz="2000" dirty="0" smtClean="0"/>
              <a:t>的程序如何编写。但是对于有经验的开发人员来说，知道机器人厂商一定会提供一些用于控制机器人的</a:t>
            </a:r>
            <a:r>
              <a:rPr lang="en-US" altLang="zh-CN" sz="2000" dirty="0" smtClean="0"/>
              <a:t>Java</a:t>
            </a:r>
            <a:r>
              <a:rPr lang="zh-CN" altLang="zh-CN" sz="2000" dirty="0" smtClean="0"/>
              <a:t>类，这些类中定义好了操作机器人各种动作的方法。其实，这些</a:t>
            </a:r>
            <a:r>
              <a:rPr lang="en-US" altLang="zh-CN" sz="2000" dirty="0" smtClean="0"/>
              <a:t>Java</a:t>
            </a:r>
            <a:r>
              <a:rPr lang="zh-CN" altLang="zh-CN" sz="2000" dirty="0" smtClean="0"/>
              <a:t>类就是机器人厂商提供给应用程序编程的接口，通常把这些类称为</a:t>
            </a:r>
            <a:r>
              <a:rPr lang="en-US" altLang="zh-CN" sz="2000" dirty="0" smtClean="0"/>
              <a:t>xxx Robot API</a:t>
            </a:r>
            <a:r>
              <a:rPr lang="zh-CN" altLang="zh-CN" sz="2000" dirty="0" smtClean="0"/>
              <a:t>（意思就是</a:t>
            </a:r>
            <a:r>
              <a:rPr lang="en-US" altLang="zh-CN" sz="2000" dirty="0" smtClean="0"/>
              <a:t>xxx</a:t>
            </a:r>
            <a:r>
              <a:rPr lang="zh-CN" altLang="zh-CN" sz="2000" dirty="0" smtClean="0"/>
              <a:t>厂家的机器人</a:t>
            </a:r>
            <a:r>
              <a:rPr lang="en-US" altLang="zh-CN" sz="2000" dirty="0" smtClean="0"/>
              <a:t>API</a:t>
            </a:r>
            <a:r>
              <a:rPr lang="zh-CN" altLang="zh-CN" sz="2000" dirty="0" smtClean="0"/>
              <a:t>）。</a:t>
            </a:r>
            <a:endParaRPr lang="en-US" altLang="zh-CN" sz="2000" dirty="0" smtClean="0"/>
          </a:p>
          <a:p>
            <a:pPr>
              <a:lnSpc>
                <a:spcPct val="150000"/>
              </a:lnSpc>
            </a:pPr>
            <a:r>
              <a:rPr lang="zh-CN" altLang="zh-CN" sz="2000" dirty="0" smtClean="0"/>
              <a:t>本章涉及的</a:t>
            </a:r>
            <a:r>
              <a:rPr lang="en-US" altLang="zh-CN" sz="2000" dirty="0" smtClean="0"/>
              <a:t>Java API</a:t>
            </a:r>
            <a:r>
              <a:rPr lang="zh-CN" altLang="zh-CN" sz="2000" dirty="0" smtClean="0"/>
              <a:t>指的就是</a:t>
            </a:r>
            <a:r>
              <a:rPr lang="en-US" altLang="zh-CN" sz="2000" dirty="0" smtClean="0"/>
              <a:t>JDK</a:t>
            </a:r>
            <a:r>
              <a:rPr lang="zh-CN" altLang="zh-CN" sz="2000" dirty="0" smtClean="0"/>
              <a:t>中提供的各种功能的</a:t>
            </a:r>
            <a:r>
              <a:rPr lang="en-US" altLang="zh-CN" sz="2000" dirty="0" smtClean="0"/>
              <a:t>Java</a:t>
            </a:r>
            <a:r>
              <a:rPr lang="zh-CN" altLang="zh-CN" sz="2000" dirty="0" smtClean="0"/>
              <a:t>类，本章将针对这些</a:t>
            </a:r>
            <a:r>
              <a:rPr lang="en-US" altLang="zh-CN" sz="2000" dirty="0" smtClean="0"/>
              <a:t>Java</a:t>
            </a:r>
            <a:r>
              <a:rPr lang="zh-CN" altLang="zh-CN" sz="2000" dirty="0" smtClean="0"/>
              <a:t>类进行逐一地讲解。</a:t>
            </a:r>
          </a:p>
          <a:p>
            <a:pPr>
              <a:lnSpc>
                <a:spcPct val="150000"/>
              </a:lnSpc>
            </a:pPr>
            <a:endParaRPr lang="zh-CN" altLang="zh-CN" sz="2000" dirty="0" smtClean="0"/>
          </a:p>
          <a:p>
            <a:pPr lvl="1">
              <a:lnSpc>
                <a:spcPct val="150000"/>
              </a:lnSpc>
            </a:pPr>
            <a:endParaRPr lang="en-US" altLang="zh-CN" sz="2000" dirty="0" smtClean="0"/>
          </a:p>
          <a:p>
            <a:pPr lvl="1">
              <a:lnSpc>
                <a:spcPct val="150000"/>
              </a:lnSpc>
            </a:pPr>
            <a:endParaRPr lang="zh-CN" altLang="zh-CN" sz="2000" dirty="0" smtClean="0"/>
          </a:p>
          <a:p>
            <a:pPr>
              <a:lnSpc>
                <a:spcPct val="150000"/>
              </a:lnSpc>
            </a:pPr>
            <a:endParaRPr lang="en-US" altLang="zh-CN" sz="2000" dirty="0" smtClean="0"/>
          </a:p>
        </p:txBody>
      </p:sp>
      <p:sp>
        <p:nvSpPr>
          <p:cNvPr id="4" name="标题 1"/>
          <p:cNvSpPr>
            <a:spLocks noChangeArrowheads="1"/>
          </p:cNvSpPr>
          <p:nvPr/>
        </p:nvSpPr>
        <p:spPr bwMode="auto">
          <a:xfrm>
            <a:off x="1741488" y="155575"/>
            <a:ext cx="79454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defRPr/>
            </a:pPr>
            <a:r>
              <a:rPr lang="zh-CN" altLang="en-US" sz="3600" b="1" dirty="0" smtClean="0">
                <a:solidFill>
                  <a:schemeClr val="accent1">
                    <a:lumMod val="75000"/>
                  </a:schemeClr>
                </a:solidFill>
                <a:latin typeface="微软雅黑" pitchFamily="34" charset="-122"/>
                <a:ea typeface="微软雅黑" pitchFamily="34" charset="-122"/>
                <a:sym typeface="宋体" pitchFamily="2" charset="-122"/>
              </a:rPr>
              <a:t>什么是</a:t>
            </a:r>
            <a:r>
              <a:rPr lang="en-US" altLang="zh-CN" sz="3600" b="1" dirty="0" smtClean="0">
                <a:solidFill>
                  <a:schemeClr val="accent1">
                    <a:lumMod val="75000"/>
                  </a:schemeClr>
                </a:solidFill>
                <a:latin typeface="微软雅黑" pitchFamily="34" charset="-122"/>
                <a:ea typeface="微软雅黑" pitchFamily="34" charset="-122"/>
                <a:sym typeface="宋体" pitchFamily="2" charset="-122"/>
              </a:rPr>
              <a:t>API</a:t>
            </a:r>
            <a:endParaRPr lang="zh-CN" altLang="en-US" sz="3600" b="1" dirty="0">
              <a:solidFill>
                <a:schemeClr val="accent1">
                  <a:lumMod val="75000"/>
                </a:schemeClr>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287971000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Box 11"/>
          <p:cNvSpPr txBox="1">
            <a:spLocks noChangeArrowheads="1"/>
          </p:cNvSpPr>
          <p:nvPr/>
        </p:nvSpPr>
        <p:spPr bwMode="auto">
          <a:xfrm>
            <a:off x="436562" y="1633538"/>
            <a:ext cx="8317693"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698500" lvl="1" indent="-342900">
              <a:lnSpc>
                <a:spcPct val="130000"/>
              </a:lnSpc>
              <a:spcBef>
                <a:spcPts val="1200"/>
              </a:spcBef>
              <a:buFontTx/>
              <a:buChar char="–"/>
              <a:defRPr/>
            </a:pPr>
            <a:r>
              <a:rPr lang="en-US" altLang="zh-CN" sz="2000" dirty="0" err="1" smtClean="0">
                <a:latin typeface="+mn-ea"/>
                <a:ea typeface="+mn-ea"/>
              </a:rPr>
              <a:t>StringBuffer</a:t>
            </a:r>
            <a:r>
              <a:rPr lang="zh-CN" altLang="en-US" sz="2000" dirty="0">
                <a:latin typeface="+mn-ea"/>
                <a:ea typeface="+mn-ea"/>
              </a:rPr>
              <a:t>类的常用</a:t>
            </a:r>
            <a:r>
              <a:rPr lang="zh-CN" altLang="en-US" sz="2000" dirty="0" smtClean="0">
                <a:latin typeface="+mn-ea"/>
                <a:ea typeface="+mn-ea"/>
              </a:rPr>
              <a:t>方法：</a:t>
            </a:r>
            <a:endParaRPr lang="en-US" altLang="zh-CN" sz="2000" dirty="0" smtClean="0">
              <a:latin typeface="+mn-ea"/>
              <a:ea typeface="+mn-ea"/>
            </a:endParaRPr>
          </a:p>
          <a:p>
            <a:pPr marL="698500" lvl="1" indent="-342900">
              <a:lnSpc>
                <a:spcPct val="130000"/>
              </a:lnSpc>
              <a:spcBef>
                <a:spcPts val="1200"/>
              </a:spcBef>
              <a:buFontTx/>
              <a:buChar char="–"/>
              <a:defRPr/>
            </a:pPr>
            <a:endParaRPr lang="en-US" altLang="zh-CN" sz="2000" dirty="0">
              <a:latin typeface="+mn-ea"/>
              <a:ea typeface="+mn-ea"/>
            </a:endParaRPr>
          </a:p>
          <a:p>
            <a:pPr marL="698500" lvl="1" indent="-342900">
              <a:lnSpc>
                <a:spcPct val="130000"/>
              </a:lnSpc>
              <a:spcBef>
                <a:spcPts val="1200"/>
              </a:spcBef>
              <a:buFontTx/>
              <a:buChar char="–"/>
              <a:defRPr/>
            </a:pPr>
            <a:endParaRPr lang="en-US" altLang="zh-CN" sz="2000" dirty="0" smtClean="0">
              <a:latin typeface="+mn-ea"/>
              <a:ea typeface="+mn-ea"/>
            </a:endParaRPr>
          </a:p>
          <a:p>
            <a:pPr marL="698500" lvl="1" indent="-342900">
              <a:lnSpc>
                <a:spcPct val="130000"/>
              </a:lnSpc>
              <a:spcBef>
                <a:spcPts val="1200"/>
              </a:spcBef>
              <a:buFontTx/>
              <a:buChar char="–"/>
              <a:defRPr/>
            </a:pPr>
            <a:endParaRPr lang="en-US" altLang="zh-CN" sz="2000" dirty="0">
              <a:latin typeface="+mn-ea"/>
              <a:ea typeface="+mn-ea"/>
            </a:endParaRPr>
          </a:p>
          <a:p>
            <a:pPr marL="698500" lvl="1" indent="-342900">
              <a:lnSpc>
                <a:spcPct val="130000"/>
              </a:lnSpc>
              <a:spcBef>
                <a:spcPts val="1200"/>
              </a:spcBef>
              <a:buFontTx/>
              <a:buChar char="–"/>
              <a:defRPr/>
            </a:pPr>
            <a:endParaRPr lang="en-US" altLang="zh-CN" sz="2000" dirty="0" smtClean="0">
              <a:latin typeface="+mn-ea"/>
              <a:ea typeface="+mn-ea"/>
            </a:endParaRPr>
          </a:p>
        </p:txBody>
      </p:sp>
      <p:sp>
        <p:nvSpPr>
          <p:cNvPr id="9" name="TextBox 1"/>
          <p:cNvSpPr txBox="1">
            <a:spLocks noChangeArrowheads="1"/>
          </p:cNvSpPr>
          <p:nvPr/>
        </p:nvSpPr>
        <p:spPr bwMode="auto">
          <a:xfrm>
            <a:off x="417596" y="1108185"/>
            <a:ext cx="284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6.1.3 </a:t>
            </a:r>
            <a:r>
              <a:rPr lang="en-US" altLang="en-US" sz="2400" b="1" dirty="0" err="1" smtClean="0">
                <a:solidFill>
                  <a:srgbClr val="0070C0"/>
                </a:solidFill>
                <a:latin typeface="+mn-lt"/>
                <a:ea typeface="+mn-ea"/>
              </a:rPr>
              <a:t>StringBuffer</a:t>
            </a:r>
            <a:endParaRPr lang="en-US" altLang="zh-CN" sz="2400" b="1" dirty="0">
              <a:solidFill>
                <a:srgbClr val="0070C0"/>
              </a:solidFill>
              <a:latin typeface="+mn-lt"/>
              <a:ea typeface="+mn-ea"/>
            </a:endParaRPr>
          </a:p>
        </p:txBody>
      </p:sp>
      <p:grpSp>
        <p:nvGrpSpPr>
          <p:cNvPr id="36868" name="组合 18"/>
          <p:cNvGrpSpPr>
            <a:grpSpLocks/>
          </p:cNvGrpSpPr>
          <p:nvPr/>
        </p:nvGrpSpPr>
        <p:grpSpPr bwMode="auto">
          <a:xfrm>
            <a:off x="2949575" y="3246438"/>
            <a:ext cx="2303463" cy="387350"/>
            <a:chOff x="6356350" y="4724088"/>
            <a:chExt cx="2085975" cy="387349"/>
          </a:xfrm>
        </p:grpSpPr>
        <p:grpSp>
          <p:nvGrpSpPr>
            <p:cNvPr id="36871" name="组合 15"/>
            <p:cNvGrpSpPr>
              <a:grpSpLocks/>
            </p:cNvGrpSpPr>
            <p:nvPr/>
          </p:nvGrpSpPr>
          <p:grpSpPr bwMode="auto">
            <a:xfrm>
              <a:off x="6356350" y="4728496"/>
              <a:ext cx="2085975" cy="344841"/>
              <a:chOff x="2225739" y="5060870"/>
              <a:chExt cx="2478788" cy="410818"/>
            </a:xfrm>
          </p:grpSpPr>
          <p:sp>
            <p:nvSpPr>
              <p:cNvPr id="36873" name="矩形 10">
                <a:hlinkClick r:id="rId2" action="ppaction://hlinkfile"/>
              </p:cNvPr>
              <p:cNvSpPr>
                <a:spLocks noChangeArrowheads="1"/>
              </p:cNvSpPr>
              <p:nvPr/>
            </p:nvSpPr>
            <p:spPr bwMode="auto">
              <a:xfrm>
                <a:off x="2519540" y="5060870"/>
                <a:ext cx="1603470"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00"/>
                  </a:spcBef>
                  <a:spcAft>
                    <a:spcPts val="500"/>
                  </a:spcAft>
                </a:pPr>
                <a:r>
                  <a:rPr lang="en-US" altLang="zh-CN" sz="1400">
                    <a:solidFill>
                      <a:srgbClr val="F0A000"/>
                    </a:solidFill>
                    <a:latin typeface="微软雅黑" panose="020B0503020204020204" pitchFamily="34" charset="-122"/>
                    <a:ea typeface="微软雅黑" panose="020B0503020204020204" pitchFamily="34" charset="-122"/>
                  </a:rPr>
                  <a:t>[</a:t>
                </a:r>
                <a:r>
                  <a:rPr lang="zh-CN" altLang="en-US" sz="1400">
                    <a:solidFill>
                      <a:srgbClr val="F0A000"/>
                    </a:solidFill>
                    <a:latin typeface="微软雅黑" panose="020B0503020204020204" pitchFamily="34" charset="-122"/>
                    <a:ea typeface="微软雅黑" panose="020B0503020204020204" pitchFamily="34" charset="-122"/>
                  </a:rPr>
                  <a:t>点击查看例</a:t>
                </a:r>
                <a:r>
                  <a:rPr lang="en-US" altLang="zh-CN" sz="1400">
                    <a:solidFill>
                      <a:srgbClr val="F0A000"/>
                    </a:solidFill>
                    <a:latin typeface="微软雅黑" panose="020B0503020204020204" pitchFamily="34" charset="-122"/>
                    <a:ea typeface="微软雅黑" panose="020B0503020204020204" pitchFamily="34" charset="-122"/>
                  </a:rPr>
                  <a:t>6-8]</a:t>
                </a:r>
                <a:endParaRPr lang="zh-CN" altLang="zh-CN" sz="1400">
                  <a:solidFill>
                    <a:srgbClr val="F0A000"/>
                  </a:solidFill>
                  <a:latin typeface="微软雅黑" panose="020B0503020204020204" pitchFamily="34" charset="-122"/>
                  <a:ea typeface="微软雅黑" panose="020B0503020204020204" pitchFamily="34" charset="-122"/>
                </a:endParaRPr>
              </a:p>
            </p:txBody>
          </p:sp>
          <p:sp>
            <p:nvSpPr>
              <p:cNvPr id="36874"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 name="半闭框 12"/>
              <p:cNvSpPr/>
              <p:nvPr/>
            </p:nvSpPr>
            <p:spPr bwMode="auto">
              <a:xfrm>
                <a:off x="2225739" y="5068857"/>
                <a:ext cx="107625"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p>
            </p:txBody>
          </p:sp>
          <p:sp>
            <p:nvSpPr>
              <p:cNvPr id="14" name="半闭框 13"/>
              <p:cNvSpPr/>
              <p:nvPr/>
            </p:nvSpPr>
            <p:spPr bwMode="auto">
              <a:xfrm flipH="1" flipV="1">
                <a:off x="4596902" y="5337410"/>
                <a:ext cx="107625"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p>
            </p:txBody>
          </p:sp>
          <p:cxnSp>
            <p:nvCxnSpPr>
              <p:cNvPr id="36877"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6872" name="Picture 13" descr="C:\Users\Administrator\Desktop\未标题-2.png">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416" y="472408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686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2148564"/>
            <a:ext cx="8767987" cy="2758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6870"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2" name="内容占位符 1"/>
          <p:cNvSpPr>
            <a:spLocks noGrp="1"/>
          </p:cNvSpPr>
          <p:nvPr>
            <p:ph idx="1"/>
          </p:nvPr>
        </p:nvSpPr>
        <p:spPr/>
        <p:txBody>
          <a:bodyPr/>
          <a:lstStyle/>
          <a:p>
            <a:r>
              <a:rPr lang="en-US" altLang="zh-CN" b="1" dirty="0">
                <a:solidFill>
                  <a:srgbClr val="0070C0"/>
                </a:solidFill>
              </a:rPr>
              <a:t>6.1.3 </a:t>
            </a:r>
            <a:r>
              <a:rPr lang="en-US" altLang="en-US" b="1" dirty="0" err="1">
                <a:solidFill>
                  <a:srgbClr val="0070C0"/>
                </a:solidFill>
              </a:rPr>
              <a:t>StringBuffer</a:t>
            </a:r>
            <a:endParaRPr lang="en-US" altLang="zh-CN" b="1" dirty="0">
              <a:solidFill>
                <a:srgbClr val="0070C0"/>
              </a:solidFill>
            </a:endParaRPr>
          </a:p>
          <a:p>
            <a:r>
              <a:rPr lang="zh-CN" altLang="zh-CN" sz="2000" dirty="0" smtClean="0"/>
              <a:t>接下来</a:t>
            </a:r>
            <a:r>
              <a:rPr lang="zh-CN" altLang="zh-CN" sz="2000" dirty="0"/>
              <a:t>通过一个案例来学习</a:t>
            </a:r>
            <a:r>
              <a:rPr lang="en-US" altLang="zh-CN" sz="2000" dirty="0" err="1"/>
              <a:t>StringBuffer</a:t>
            </a:r>
            <a:r>
              <a:rPr lang="zh-CN" altLang="en-US" sz="2000" dirty="0"/>
              <a:t>常用方法的使用，具体如例</a:t>
            </a:r>
            <a:r>
              <a:rPr lang="en-US" altLang="zh-CN" sz="2000" dirty="0"/>
              <a:t>6-8</a:t>
            </a:r>
            <a:r>
              <a:rPr lang="zh-CN" altLang="en-US" sz="2000" dirty="0"/>
              <a:t>所示。</a:t>
            </a:r>
          </a:p>
          <a:p>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t="2573"/>
          <a:stretch>
            <a:fillRect/>
          </a:stretch>
        </p:blipFill>
        <p:spPr bwMode="auto">
          <a:xfrm>
            <a:off x="2790031" y="0"/>
            <a:ext cx="6115050" cy="675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1762125"/>
            <a:ext cx="6415508" cy="288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457200" y="3995738"/>
            <a:ext cx="8080375" cy="2427287"/>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200000"/>
              </a:lnSpc>
              <a:buFontTx/>
              <a:buNone/>
              <a:defRPr/>
            </a:pPr>
            <a:r>
              <a:rPr lang="zh-CN" altLang="en-US" b="1" dirty="0">
                <a:latin typeface="Arial" charset="0"/>
              </a:rPr>
              <a:t>例程中涉及到</a:t>
            </a:r>
            <a:r>
              <a:rPr lang="en-US" b="1" dirty="0" err="1">
                <a:latin typeface="Arial" charset="0"/>
              </a:rPr>
              <a:t>StringBuffer</a:t>
            </a:r>
            <a:r>
              <a:rPr lang="zh-CN" altLang="en-US" b="1" dirty="0">
                <a:latin typeface="Arial" charset="0"/>
              </a:rPr>
              <a:t>类的很多方法，其中</a:t>
            </a:r>
            <a:r>
              <a:rPr lang="en-US" b="1" dirty="0">
                <a:latin typeface="Arial" charset="0"/>
              </a:rPr>
              <a:t>append()</a:t>
            </a:r>
            <a:r>
              <a:rPr lang="zh-CN" altLang="en-US" b="1" dirty="0">
                <a:latin typeface="Arial" charset="0"/>
              </a:rPr>
              <a:t>和</a:t>
            </a:r>
            <a:r>
              <a:rPr lang="en-US" b="1" dirty="0">
                <a:latin typeface="Arial" charset="0"/>
              </a:rPr>
              <a:t>insert()</a:t>
            </a:r>
            <a:r>
              <a:rPr lang="zh-CN" altLang="en-US" b="1" dirty="0">
                <a:latin typeface="Arial" charset="0"/>
              </a:rPr>
              <a:t>方法是最常用的，并且这两个方法有很多重载形式，它们都用于添加字符。不同的是，</a:t>
            </a:r>
            <a:r>
              <a:rPr lang="en-US" b="1" dirty="0">
                <a:latin typeface="Arial" charset="0"/>
              </a:rPr>
              <a:t>append()</a:t>
            </a:r>
            <a:r>
              <a:rPr lang="zh-CN" altLang="en-US" b="1" dirty="0">
                <a:latin typeface="Arial" charset="0"/>
              </a:rPr>
              <a:t>方法始终将这些字符添加到缓冲区的末尾，而</a:t>
            </a:r>
            <a:r>
              <a:rPr lang="en-US" b="1" dirty="0">
                <a:latin typeface="Arial" charset="0"/>
              </a:rPr>
              <a:t>insert()</a:t>
            </a:r>
            <a:r>
              <a:rPr lang="zh-CN" altLang="en-US" b="1" dirty="0">
                <a:latin typeface="Arial" charset="0"/>
              </a:rPr>
              <a:t>方法则可以在指定的位置添加字符。</a:t>
            </a:r>
            <a:endParaRPr lang="zh-CN" altLang="en-US" b="1" dirty="0"/>
          </a:p>
        </p:txBody>
      </p:sp>
    </p:spTree>
    <p:extLst>
      <p:ext uri="{BB962C8B-B14F-4D97-AF65-F5344CB8AC3E}">
        <p14:creationId xmlns:p14="http://schemas.microsoft.com/office/powerpoint/2010/main" val="34908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0" y="2166965"/>
            <a:ext cx="8739265" cy="4443699"/>
          </a:xfrm>
        </p:spPr>
        <p:txBody>
          <a:bodyPr/>
          <a:lstStyle/>
          <a:p>
            <a:pPr marL="457200" lvl="1" indent="0" eaLnBrk="1" hangingPunct="1">
              <a:lnSpc>
                <a:spcPct val="120000"/>
              </a:lnSpc>
              <a:spcBef>
                <a:spcPts val="1200"/>
              </a:spcBef>
              <a:buNone/>
            </a:pPr>
            <a:r>
              <a:rPr lang="zh-CN" altLang="en-US" dirty="0" smtClean="0"/>
              <a:t>（</a:t>
            </a:r>
            <a:r>
              <a:rPr lang="en-US" altLang="zh-CN" dirty="0" smtClean="0"/>
              <a:t>1</a:t>
            </a:r>
            <a:r>
              <a:rPr lang="zh-CN" altLang="en-US" dirty="0" smtClean="0"/>
              <a:t>）</a:t>
            </a:r>
            <a:r>
              <a:rPr lang="en-US" altLang="zh-CN" dirty="0" smtClean="0"/>
              <a:t>String</a:t>
            </a:r>
            <a:r>
              <a:rPr lang="zh-CN" altLang="en-US" dirty="0" smtClean="0"/>
              <a:t>类表示字符串常量，创建后内容和长度都是无法改变的。</a:t>
            </a:r>
            <a:r>
              <a:rPr lang="en-US" altLang="zh-CN" dirty="0" err="1" smtClean="0"/>
              <a:t>StringBuffer</a:t>
            </a:r>
            <a:r>
              <a:rPr lang="zh-CN" altLang="en-US" dirty="0" smtClean="0"/>
              <a:t>表示字符容器，其内容和长度都可以随时修改。</a:t>
            </a:r>
            <a:endParaRPr lang="en-US" altLang="zh-CN" dirty="0" smtClean="0"/>
          </a:p>
          <a:p>
            <a:pPr marL="457200" lvl="1" indent="0" eaLnBrk="1" hangingPunct="1">
              <a:lnSpc>
                <a:spcPct val="120000"/>
              </a:lnSpc>
              <a:spcBef>
                <a:spcPts val="1200"/>
              </a:spcBef>
              <a:buNone/>
            </a:pPr>
            <a:r>
              <a:rPr lang="zh-CN" altLang="en-US" dirty="0" smtClean="0"/>
              <a:t>（</a:t>
            </a:r>
            <a:r>
              <a:rPr lang="en-US" altLang="zh-CN" dirty="0" smtClean="0"/>
              <a:t>2</a:t>
            </a:r>
            <a:r>
              <a:rPr lang="zh-CN" altLang="en-US" dirty="0" smtClean="0"/>
              <a:t>）</a:t>
            </a:r>
            <a:r>
              <a:rPr lang="en-US" altLang="zh-CN" dirty="0" smtClean="0"/>
              <a:t>String</a:t>
            </a:r>
            <a:r>
              <a:rPr lang="zh-CN" altLang="en-US" dirty="0" smtClean="0"/>
              <a:t>类覆盖了</a:t>
            </a:r>
            <a:r>
              <a:rPr lang="en-US" altLang="zh-CN" dirty="0" smtClean="0"/>
              <a:t>Object</a:t>
            </a:r>
            <a:r>
              <a:rPr lang="zh-CN" altLang="en-US" dirty="0" smtClean="0"/>
              <a:t>类的</a:t>
            </a:r>
            <a:r>
              <a:rPr lang="en-US" altLang="zh-CN" dirty="0" smtClean="0"/>
              <a:t>equals()</a:t>
            </a:r>
            <a:r>
              <a:rPr lang="zh-CN" altLang="en-US" dirty="0" smtClean="0"/>
              <a:t>方法，而</a:t>
            </a:r>
            <a:r>
              <a:rPr lang="en-US" altLang="zh-CN" dirty="0" err="1" smtClean="0"/>
              <a:t>StringBuffer</a:t>
            </a:r>
            <a:r>
              <a:rPr lang="zh-CN" altLang="en-US" dirty="0" smtClean="0"/>
              <a:t>类没有覆盖</a:t>
            </a:r>
            <a:r>
              <a:rPr lang="en-US" altLang="zh-CN" dirty="0" smtClean="0"/>
              <a:t>Object</a:t>
            </a:r>
            <a:r>
              <a:rPr lang="zh-CN" altLang="en-US" dirty="0" smtClean="0"/>
              <a:t>类的</a:t>
            </a:r>
            <a:r>
              <a:rPr lang="en-US" altLang="zh-CN" dirty="0" smtClean="0"/>
              <a:t>equals()</a:t>
            </a:r>
            <a:r>
              <a:rPr lang="zh-CN" altLang="en-US" dirty="0" smtClean="0"/>
              <a:t>方法。</a:t>
            </a:r>
            <a:endParaRPr lang="en-US" altLang="zh-CN" dirty="0" smtClean="0"/>
          </a:p>
          <a:p>
            <a:pPr marL="457200" lvl="1" indent="0" eaLnBrk="1" hangingPunct="1">
              <a:lnSpc>
                <a:spcPct val="120000"/>
              </a:lnSpc>
              <a:spcBef>
                <a:spcPts val="1200"/>
              </a:spcBef>
              <a:buNone/>
            </a:pPr>
            <a:r>
              <a:rPr lang="zh-CN" altLang="en-US" dirty="0" smtClean="0"/>
              <a:t>（</a:t>
            </a:r>
            <a:r>
              <a:rPr lang="en-US" altLang="zh-CN" dirty="0" smtClean="0"/>
              <a:t>3</a:t>
            </a:r>
            <a:r>
              <a:rPr lang="zh-CN" altLang="en-US" dirty="0" smtClean="0"/>
              <a:t>）</a:t>
            </a:r>
            <a:r>
              <a:rPr lang="en-US" altLang="zh-CN" dirty="0" smtClean="0"/>
              <a:t>String</a:t>
            </a:r>
            <a:r>
              <a:rPr lang="zh-CN" altLang="en-US" dirty="0" smtClean="0"/>
              <a:t>类对象可以用操作符“</a:t>
            </a:r>
            <a:r>
              <a:rPr lang="en-US" altLang="zh-CN" dirty="0" smtClean="0"/>
              <a:t>+</a:t>
            </a:r>
            <a:r>
              <a:rPr lang="zh-CN" altLang="en-US" dirty="0" smtClean="0"/>
              <a:t>”进行连接，而</a:t>
            </a:r>
            <a:r>
              <a:rPr lang="en-US" altLang="zh-CN" dirty="0" err="1" smtClean="0"/>
              <a:t>StringBuffer</a:t>
            </a:r>
            <a:r>
              <a:rPr lang="zh-CN" altLang="en-US" dirty="0" smtClean="0"/>
              <a:t>类对象之间不能。</a:t>
            </a:r>
            <a:endParaRPr lang="en-US" altLang="zh-CN" dirty="0" smtClean="0"/>
          </a:p>
          <a:p>
            <a:pPr marL="457200" lvl="1" indent="0" eaLnBrk="1" hangingPunct="1">
              <a:lnSpc>
                <a:spcPct val="120000"/>
              </a:lnSpc>
              <a:spcBef>
                <a:spcPts val="1200"/>
              </a:spcBef>
              <a:buNone/>
            </a:pPr>
            <a:r>
              <a:rPr lang="zh-CN" altLang="en-US" dirty="0" smtClean="0"/>
              <a:t>（</a:t>
            </a:r>
            <a:r>
              <a:rPr lang="en-US" altLang="zh-CN" dirty="0" smtClean="0"/>
              <a:t>4</a:t>
            </a:r>
            <a:r>
              <a:rPr lang="zh-CN" altLang="en-US" dirty="0" smtClean="0"/>
              <a:t>）</a:t>
            </a:r>
            <a:r>
              <a:rPr lang="en-US" altLang="zh-CN" dirty="0" smtClean="0"/>
              <a:t>String</a:t>
            </a:r>
            <a:r>
              <a:rPr lang="zh-CN" altLang="en-US" dirty="0"/>
              <a:t>作为参数</a:t>
            </a:r>
            <a:r>
              <a:rPr lang="zh-CN" altLang="en-US" dirty="0" smtClean="0"/>
              <a:t>传递时与</a:t>
            </a:r>
            <a:r>
              <a:rPr lang="en-US" altLang="zh-CN" dirty="0" err="1" smtClean="0"/>
              <a:t>StringBuffer</a:t>
            </a:r>
            <a:r>
              <a:rPr lang="zh-CN" altLang="en-US" dirty="0" smtClean="0"/>
              <a:t>不同</a:t>
            </a:r>
            <a:endParaRPr lang="zh-CN" altLang="en-US" dirty="0"/>
          </a:p>
          <a:p>
            <a:pPr lvl="1" eaLnBrk="1" hangingPunct="1">
              <a:lnSpc>
                <a:spcPct val="120000"/>
              </a:lnSpc>
              <a:spcBef>
                <a:spcPts val="1200"/>
              </a:spcBef>
            </a:pPr>
            <a:r>
              <a:rPr lang="zh-CN" altLang="en-US" dirty="0" smtClean="0"/>
              <a:t>在</a:t>
            </a:r>
            <a:r>
              <a:rPr lang="zh-CN" altLang="en-US" dirty="0"/>
              <a:t>操作字符串时，如果该字符串仅用于表示数据类型，则使用</a:t>
            </a:r>
            <a:r>
              <a:rPr lang="en-US" altLang="zh-CN" dirty="0"/>
              <a:t>String</a:t>
            </a:r>
            <a:r>
              <a:rPr lang="zh-CN" altLang="en-US" dirty="0"/>
              <a:t>类即可，但是如果需要对字符串中的字符进行增删操作，则使用</a:t>
            </a:r>
            <a:r>
              <a:rPr lang="en-US" altLang="zh-CN" dirty="0" err="1"/>
              <a:t>StringBuffer</a:t>
            </a:r>
            <a:r>
              <a:rPr lang="zh-CN" altLang="en-US" dirty="0"/>
              <a:t>类</a:t>
            </a:r>
            <a:r>
              <a:rPr lang="zh-CN" altLang="en-US" dirty="0" smtClean="0"/>
              <a:t>。</a:t>
            </a:r>
            <a:endParaRPr lang="zh-CN" altLang="en-US" dirty="0"/>
          </a:p>
        </p:txBody>
      </p:sp>
      <p:sp>
        <p:nvSpPr>
          <p:cNvPr id="5" name="TextBox 1"/>
          <p:cNvSpPr txBox="1">
            <a:spLocks noChangeArrowheads="1"/>
          </p:cNvSpPr>
          <p:nvPr/>
        </p:nvSpPr>
        <p:spPr bwMode="auto">
          <a:xfrm>
            <a:off x="161925" y="1063625"/>
            <a:ext cx="284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6.1.3 </a:t>
            </a:r>
            <a:r>
              <a:rPr lang="en-US" altLang="en-US" sz="2400" b="1" dirty="0" err="1" smtClean="0">
                <a:solidFill>
                  <a:srgbClr val="0070C0"/>
                </a:solidFill>
                <a:latin typeface="+mn-lt"/>
                <a:ea typeface="+mn-ea"/>
              </a:rPr>
              <a:t>StringBuffer</a:t>
            </a:r>
            <a:endParaRPr lang="en-US" altLang="zh-CN" sz="2400" b="1" dirty="0">
              <a:solidFill>
                <a:srgbClr val="0070C0"/>
              </a:solidFill>
              <a:latin typeface="+mn-lt"/>
              <a:ea typeface="+mn-ea"/>
            </a:endParaRPr>
          </a:p>
        </p:txBody>
      </p:sp>
      <p:sp>
        <p:nvSpPr>
          <p:cNvPr id="20485" name="TextBox 1"/>
          <p:cNvSpPr txBox="1">
            <a:spLocks noChangeArrowheads="1"/>
          </p:cNvSpPr>
          <p:nvPr/>
        </p:nvSpPr>
        <p:spPr bwMode="auto">
          <a:xfrm>
            <a:off x="795338" y="1698625"/>
            <a:ext cx="5418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534988" indent="-357188">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Char char="−"/>
              <a:defRPr/>
            </a:pPr>
            <a:r>
              <a:rPr lang="en-US" altLang="zh-CN" sz="2000" dirty="0" err="1" smtClean="0">
                <a:latin typeface="+mn-ea"/>
                <a:ea typeface="+mn-ea"/>
              </a:rPr>
              <a:t>StringBuffer</a:t>
            </a:r>
            <a:r>
              <a:rPr lang="zh-CN" altLang="en-US" sz="2000" dirty="0" smtClean="0">
                <a:latin typeface="+mn-ea"/>
                <a:ea typeface="+mn-ea"/>
              </a:rPr>
              <a:t>类和</a:t>
            </a:r>
            <a:r>
              <a:rPr lang="en-US" altLang="zh-CN" sz="2000" dirty="0" smtClean="0">
                <a:latin typeface="+mn-ea"/>
                <a:ea typeface="+mn-ea"/>
              </a:rPr>
              <a:t>String</a:t>
            </a:r>
            <a:r>
              <a:rPr lang="zh-CN" altLang="en-US" sz="2000" dirty="0" smtClean="0">
                <a:latin typeface="+mn-ea"/>
                <a:ea typeface="+mn-ea"/>
              </a:rPr>
              <a:t>类</a:t>
            </a:r>
            <a:r>
              <a:rPr lang="zh-CN" altLang="en-US" sz="2200" dirty="0" smtClean="0">
                <a:latin typeface="+mn-ea"/>
                <a:ea typeface="+mn-ea"/>
              </a:rPr>
              <a:t>的不同之处</a:t>
            </a:r>
            <a:r>
              <a:rPr lang="zh-CN" altLang="en-US" sz="2200" dirty="0">
                <a:latin typeface="+mn-ea"/>
                <a:ea typeface="+mn-ea"/>
              </a:rPr>
              <a:t>：</a:t>
            </a:r>
            <a:endParaRPr lang="en-US" altLang="zh-CN" sz="2200" dirty="0" smtClean="0">
              <a:latin typeface="+mn-ea"/>
              <a:ea typeface="+mn-ea"/>
            </a:endParaRPr>
          </a:p>
        </p:txBody>
      </p:sp>
      <p:sp>
        <p:nvSpPr>
          <p:cNvPr id="37893"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91" y="1698625"/>
            <a:ext cx="8815365" cy="1869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14" y="4388814"/>
            <a:ext cx="8159518" cy="1981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628650" y="1541588"/>
            <a:ext cx="7886700" cy="4824044"/>
          </a:xfrm>
        </p:spPr>
        <p:txBody>
          <a:bodyPr/>
          <a:lstStyle/>
          <a:p>
            <a:pPr>
              <a:lnSpc>
                <a:spcPct val="100000"/>
              </a:lnSpc>
              <a:spcBef>
                <a:spcPts val="1200"/>
              </a:spcBef>
              <a:defRPr/>
            </a:pPr>
            <a:r>
              <a:rPr lang="en-US" altLang="zh-CN" dirty="0"/>
              <a:t>String</a:t>
            </a:r>
            <a:r>
              <a:rPr lang="zh-CN" altLang="en-US" dirty="0"/>
              <a:t>和</a:t>
            </a:r>
            <a:r>
              <a:rPr lang="en-US" altLang="zh-CN" dirty="0" err="1"/>
              <a:t>StringBuffer</a:t>
            </a:r>
            <a:r>
              <a:rPr lang="zh-CN" altLang="en-US" dirty="0"/>
              <a:t>的相互</a:t>
            </a:r>
            <a:r>
              <a:rPr lang="zh-CN" altLang="en-US" dirty="0" smtClean="0"/>
              <a:t>转换</a:t>
            </a:r>
            <a:endParaRPr lang="en-US" altLang="zh-CN" dirty="0" smtClean="0"/>
          </a:p>
          <a:p>
            <a:pPr lvl="1">
              <a:lnSpc>
                <a:spcPct val="100000"/>
              </a:lnSpc>
              <a:spcBef>
                <a:spcPts val="1200"/>
              </a:spcBef>
              <a:defRPr/>
            </a:pPr>
            <a:r>
              <a:rPr lang="en-US" altLang="zh-CN" dirty="0" err="1" smtClean="0"/>
              <a:t>String</a:t>
            </a:r>
            <a:r>
              <a:rPr lang="en-US" altLang="zh-CN" dirty="0" err="1" smtClean="0">
                <a:sym typeface="Wingdings" pitchFamily="2" charset="2"/>
              </a:rPr>
              <a:t>StringBuffer</a:t>
            </a:r>
            <a:r>
              <a:rPr lang="zh-CN" altLang="en-US" dirty="0" smtClean="0">
                <a:sym typeface="Wingdings" pitchFamily="2" charset="2"/>
              </a:rPr>
              <a:t>：用构造方法、用</a:t>
            </a:r>
            <a:r>
              <a:rPr lang="en-US" altLang="zh-CN" dirty="0" smtClean="0">
                <a:sym typeface="Wingdings" pitchFamily="2" charset="2"/>
              </a:rPr>
              <a:t>append</a:t>
            </a:r>
            <a:r>
              <a:rPr lang="zh-CN" altLang="en-US" dirty="0" smtClean="0">
                <a:sym typeface="Wingdings" pitchFamily="2" charset="2"/>
              </a:rPr>
              <a:t>方法</a:t>
            </a:r>
            <a:endParaRPr lang="en-US" altLang="zh-CN" dirty="0" smtClean="0">
              <a:sym typeface="Wingdings" pitchFamily="2" charset="2"/>
            </a:endParaRPr>
          </a:p>
          <a:p>
            <a:pPr lvl="1">
              <a:lnSpc>
                <a:spcPct val="100000"/>
              </a:lnSpc>
              <a:spcBef>
                <a:spcPts val="1200"/>
              </a:spcBef>
              <a:defRPr/>
            </a:pPr>
            <a:r>
              <a:rPr lang="en-US" altLang="zh-CN" dirty="0" err="1" smtClean="0">
                <a:sym typeface="Wingdings" pitchFamily="2" charset="2"/>
              </a:rPr>
              <a:t>StringBufferString</a:t>
            </a:r>
            <a:r>
              <a:rPr lang="zh-CN" altLang="en-US" dirty="0" smtClean="0">
                <a:sym typeface="Wingdings" pitchFamily="2" charset="2"/>
              </a:rPr>
              <a:t>：用构造方法、用</a:t>
            </a:r>
            <a:r>
              <a:rPr lang="en-US" altLang="zh-CN" dirty="0" err="1" smtClean="0">
                <a:sym typeface="Wingdings" pitchFamily="2" charset="2"/>
              </a:rPr>
              <a:t>toString</a:t>
            </a:r>
            <a:r>
              <a:rPr lang="zh-CN" altLang="en-US" dirty="0" smtClean="0">
                <a:sym typeface="Wingdings" pitchFamily="2" charset="2"/>
              </a:rPr>
              <a:t>方法</a:t>
            </a:r>
            <a:endParaRPr lang="en-US" altLang="zh-CN" dirty="0" smtClean="0"/>
          </a:p>
          <a:p>
            <a:pPr>
              <a:lnSpc>
                <a:spcPct val="100000"/>
              </a:lnSpc>
              <a:spcBef>
                <a:spcPts val="1200"/>
              </a:spcBef>
              <a:defRPr/>
            </a:pPr>
            <a:r>
              <a:rPr lang="zh-CN" altLang="en-US" sz="2800" kern="1200" dirty="0" smtClean="0"/>
              <a:t>截取功能</a:t>
            </a:r>
            <a:endParaRPr lang="en-US" altLang="zh-CN" sz="2800" kern="1200" dirty="0" smtClean="0"/>
          </a:p>
          <a:p>
            <a:pPr lvl="1">
              <a:lnSpc>
                <a:spcPct val="100000"/>
              </a:lnSpc>
              <a:spcBef>
                <a:spcPts val="1200"/>
              </a:spcBef>
              <a:defRPr/>
            </a:pPr>
            <a:r>
              <a:rPr lang="en-US" altLang="zh-CN" sz="2300" kern="1200" dirty="0" smtClean="0"/>
              <a:t>public </a:t>
            </a:r>
            <a:r>
              <a:rPr lang="en-US" altLang="zh-CN" sz="2300" kern="1200" dirty="0"/>
              <a:t>String substring(</a:t>
            </a:r>
            <a:r>
              <a:rPr lang="en-US" altLang="zh-CN" sz="2300" kern="1200" dirty="0" err="1"/>
              <a:t>int</a:t>
            </a:r>
            <a:r>
              <a:rPr lang="en-US" altLang="zh-CN" sz="2300" kern="1200" dirty="0"/>
              <a:t> start)</a:t>
            </a:r>
          </a:p>
          <a:p>
            <a:pPr lvl="1">
              <a:lnSpc>
                <a:spcPct val="100000"/>
              </a:lnSpc>
              <a:spcBef>
                <a:spcPts val="1200"/>
              </a:spcBef>
              <a:defRPr/>
            </a:pPr>
            <a:r>
              <a:rPr lang="en-US" altLang="zh-CN" sz="2300" kern="1200" dirty="0"/>
              <a:t>public String substring(</a:t>
            </a:r>
            <a:r>
              <a:rPr lang="en-US" altLang="zh-CN" sz="2300" kern="1200" dirty="0" err="1"/>
              <a:t>int</a:t>
            </a:r>
            <a:r>
              <a:rPr lang="en-US" altLang="zh-CN" sz="2300" kern="1200" dirty="0"/>
              <a:t> </a:t>
            </a:r>
            <a:r>
              <a:rPr lang="en-US" altLang="zh-CN" sz="2300" kern="1200" dirty="0" err="1"/>
              <a:t>start,int</a:t>
            </a:r>
            <a:r>
              <a:rPr lang="en-US" altLang="zh-CN" sz="2300" kern="1200" dirty="0"/>
              <a:t> end</a:t>
            </a:r>
            <a:r>
              <a:rPr lang="en-US" altLang="zh-CN" sz="2300" kern="1200" dirty="0" smtClean="0"/>
              <a:t>)</a:t>
            </a:r>
          </a:p>
          <a:p>
            <a:pPr>
              <a:lnSpc>
                <a:spcPct val="100000"/>
              </a:lnSpc>
              <a:spcBef>
                <a:spcPts val="1200"/>
              </a:spcBef>
              <a:defRPr/>
            </a:pPr>
            <a:r>
              <a:rPr lang="zh-CN" altLang="en-US" sz="2800" kern="1200" dirty="0"/>
              <a:t>截取</a:t>
            </a:r>
            <a:r>
              <a:rPr lang="zh-CN" altLang="en-US" sz="2800" kern="1200" dirty="0" smtClean="0"/>
              <a:t>功能和前面几个功能的不同</a:t>
            </a:r>
            <a:endParaRPr lang="en-US" altLang="zh-CN" sz="2800" kern="1200" dirty="0"/>
          </a:p>
          <a:p>
            <a:pPr lvl="1">
              <a:lnSpc>
                <a:spcPct val="100000"/>
              </a:lnSpc>
              <a:spcBef>
                <a:spcPts val="1200"/>
              </a:spcBef>
              <a:defRPr/>
            </a:pPr>
            <a:r>
              <a:rPr lang="zh-CN" altLang="en-US" sz="2300" kern="1200" dirty="0"/>
              <a:t>返回</a:t>
            </a:r>
            <a:r>
              <a:rPr lang="zh-CN" altLang="en-US" sz="2300" kern="1200" dirty="0" smtClean="0"/>
              <a:t>值类型是</a:t>
            </a:r>
            <a:r>
              <a:rPr lang="en-US" altLang="zh-CN" sz="2300" kern="1200" dirty="0" smtClean="0"/>
              <a:t>String</a:t>
            </a:r>
            <a:r>
              <a:rPr lang="zh-CN" altLang="en-US" sz="2300" kern="1200" dirty="0" smtClean="0"/>
              <a:t>类型，本身没有发生改变</a:t>
            </a:r>
            <a:endParaRPr lang="en-US" altLang="zh-CN" sz="2300" kern="1200" dirty="0"/>
          </a:p>
          <a:p>
            <a:pPr>
              <a:lnSpc>
                <a:spcPct val="100000"/>
              </a:lnSpc>
              <a:spcBef>
                <a:spcPts val="1200"/>
              </a:spcBef>
              <a:defRPr/>
            </a:pPr>
            <a:r>
              <a:rPr lang="zh-CN" altLang="en-US" dirty="0" smtClean="0"/>
              <a:t>通过查看</a:t>
            </a:r>
            <a:r>
              <a:rPr lang="en-US" altLang="zh-CN" dirty="0" smtClean="0"/>
              <a:t>API</a:t>
            </a:r>
            <a:r>
              <a:rPr lang="zh-CN" altLang="en-US" dirty="0" smtClean="0"/>
              <a:t>了解一下</a:t>
            </a:r>
            <a:r>
              <a:rPr lang="en-US" altLang="zh-CN" dirty="0" err="1" smtClean="0"/>
              <a:t>StringBuilder</a:t>
            </a:r>
            <a:r>
              <a:rPr lang="zh-CN" altLang="en-US" dirty="0" smtClean="0"/>
              <a:t>类</a:t>
            </a:r>
            <a:endParaRPr lang="en-US" altLang="zh-CN" dirty="0" smtClean="0"/>
          </a:p>
          <a:p>
            <a:pPr>
              <a:lnSpc>
                <a:spcPct val="100000"/>
              </a:lnSpc>
              <a:spcBef>
                <a:spcPts val="1200"/>
              </a:spcBef>
              <a:defRPr/>
            </a:pPr>
            <a:endParaRPr lang="en-US" altLang="zh-CN" dirty="0"/>
          </a:p>
        </p:txBody>
      </p:sp>
      <p:sp>
        <p:nvSpPr>
          <p:cNvPr id="6"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7" name="TextBox 1"/>
          <p:cNvSpPr txBox="1">
            <a:spLocks noChangeArrowheads="1"/>
          </p:cNvSpPr>
          <p:nvPr/>
        </p:nvSpPr>
        <p:spPr bwMode="auto">
          <a:xfrm>
            <a:off x="161925" y="1063625"/>
            <a:ext cx="284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6.1.3 </a:t>
            </a:r>
            <a:r>
              <a:rPr lang="en-US" altLang="en-US" sz="2400" b="1" dirty="0" err="1" smtClean="0">
                <a:solidFill>
                  <a:srgbClr val="0070C0"/>
                </a:solidFill>
                <a:latin typeface="+mn-lt"/>
                <a:ea typeface="+mn-ea"/>
              </a:rPr>
              <a:t>StringBuffer</a:t>
            </a:r>
            <a:endParaRPr lang="en-US" altLang="zh-CN" sz="2400" b="1" dirty="0">
              <a:solidFill>
                <a:srgbClr val="0070C0"/>
              </a:solidFill>
              <a:latin typeface="+mn-lt"/>
              <a:ea typeface="+mn-ea"/>
            </a:endParaRPr>
          </a:p>
        </p:txBody>
      </p:sp>
    </p:spTree>
    <p:extLst>
      <p:ext uri="{BB962C8B-B14F-4D97-AF65-F5344CB8AC3E}">
        <p14:creationId xmlns:p14="http://schemas.microsoft.com/office/powerpoint/2010/main" val="1711870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417320"/>
            <a:ext cx="7886700" cy="4729163"/>
          </a:xfrm>
        </p:spPr>
        <p:txBody>
          <a:bodyPr/>
          <a:lstStyle/>
          <a:p>
            <a:pPr marL="514350" indent="-514350">
              <a:lnSpc>
                <a:spcPct val="130000"/>
              </a:lnSpc>
              <a:buFont typeface="+mj-lt"/>
              <a:buAutoNum type="arabicPeriod"/>
            </a:pPr>
            <a:r>
              <a:rPr lang="zh-CN" altLang="en-US" dirty="0" smtClean="0"/>
              <a:t>使用</a:t>
            </a:r>
            <a:r>
              <a:rPr lang="en-US" altLang="zh-CN" dirty="0" smtClean="0"/>
              <a:t>String</a:t>
            </a:r>
            <a:r>
              <a:rPr lang="zh-CN" altLang="en-US" dirty="0" smtClean="0"/>
              <a:t>和</a:t>
            </a:r>
            <a:r>
              <a:rPr lang="en-US" altLang="zh-CN" dirty="0" err="1" smtClean="0"/>
              <a:t>StringBuffer</a:t>
            </a:r>
            <a:r>
              <a:rPr lang="zh-CN" altLang="en-US" dirty="0" smtClean="0"/>
              <a:t>类分别对数组进行字符串拼接，使其变成一个字符串。</a:t>
            </a:r>
            <a:endParaRPr lang="en-US" altLang="zh-CN" dirty="0" smtClean="0"/>
          </a:p>
          <a:p>
            <a:pPr marL="514350" indent="-514350">
              <a:lnSpc>
                <a:spcPct val="130000"/>
              </a:lnSpc>
              <a:buFont typeface="+mj-lt"/>
              <a:buAutoNum type="arabicPeriod"/>
            </a:pPr>
            <a:r>
              <a:rPr lang="zh-CN" altLang="en-US" dirty="0" smtClean="0"/>
              <a:t>使用</a:t>
            </a:r>
            <a:r>
              <a:rPr lang="en-US" altLang="zh-CN" dirty="0" err="1" smtClean="0"/>
              <a:t>StringBuffer</a:t>
            </a:r>
            <a:r>
              <a:rPr lang="zh-CN" altLang="en-US" dirty="0" smtClean="0"/>
              <a:t>类对键盘输入的字符串进行反转。</a:t>
            </a:r>
            <a:endParaRPr lang="zh-CN" altLang="en-US" dirty="0"/>
          </a:p>
        </p:txBody>
      </p:sp>
      <p:sp>
        <p:nvSpPr>
          <p:cNvPr id="3" name="标题 2"/>
          <p:cNvSpPr>
            <a:spLocks noGrp="1"/>
          </p:cNvSpPr>
          <p:nvPr>
            <p:ph type="title"/>
          </p:nvPr>
        </p:nvSpPr>
        <p:spPr/>
        <p:txBody>
          <a:bodyPr/>
          <a:lstStyle/>
          <a:p>
            <a:r>
              <a:rPr lang="zh-CN" altLang="en-US" dirty="0" smtClean="0"/>
              <a:t>练习</a:t>
            </a:r>
            <a:r>
              <a:rPr lang="en-US" altLang="zh-CN" dirty="0" smtClean="0"/>
              <a:t>2</a:t>
            </a:r>
            <a:endParaRPr lang="zh-CN" altLang="en-US" dirty="0"/>
          </a:p>
        </p:txBody>
      </p:sp>
    </p:spTree>
    <p:extLst>
      <p:ext uri="{BB962C8B-B14F-4D97-AF65-F5344CB8AC3E}">
        <p14:creationId xmlns:p14="http://schemas.microsoft.com/office/powerpoint/2010/main" val="4154657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385763" y="950913"/>
            <a:ext cx="8376100" cy="5853112"/>
          </a:xfrm>
          <a:extLst/>
        </p:spPr>
        <p:txBody>
          <a:bodyPr rtlCol="0">
            <a:normAutofit/>
          </a:bodyPr>
          <a:lstStyle/>
          <a:p>
            <a:pPr marL="342900" lvl="1" indent="-342900" eaLnBrk="1" fontAlgn="auto" hangingPunct="1">
              <a:spcBef>
                <a:spcPct val="0"/>
              </a:spcBef>
              <a:spcAft>
                <a:spcPts val="0"/>
              </a:spcAft>
              <a:buFont typeface="Arial" charset="0"/>
              <a:buChar char="•"/>
              <a:defRPr/>
            </a:pPr>
            <a:r>
              <a:rPr lang="zh-CN" altLang="en-US" sz="2400" b="1" dirty="0" smtClean="0">
                <a:solidFill>
                  <a:srgbClr val="0070C0"/>
                </a:solidFill>
                <a:cs typeface="+mn-cs"/>
              </a:rPr>
              <a:t>什么是包装类</a:t>
            </a:r>
            <a:endParaRPr lang="en-US" altLang="zh-CN" sz="2400" b="1" dirty="0">
              <a:solidFill>
                <a:srgbClr val="0070C0"/>
              </a:solidFill>
              <a:cs typeface="+mn-cs"/>
            </a:endParaRPr>
          </a:p>
          <a:p>
            <a:pPr lvl="1" eaLnBrk="1" fontAlgn="auto" hangingPunct="1">
              <a:lnSpc>
                <a:spcPts val="3200"/>
              </a:lnSpc>
              <a:spcAft>
                <a:spcPts val="0"/>
              </a:spcAft>
              <a:defRPr/>
            </a:pPr>
            <a:r>
              <a:rPr lang="zh-CN" altLang="en-US" dirty="0">
                <a:cs typeface="+mn-cs"/>
              </a:rPr>
              <a:t>在</a:t>
            </a:r>
            <a:r>
              <a:rPr lang="en-US" altLang="zh-CN" dirty="0">
                <a:cs typeface="+mn-cs"/>
              </a:rPr>
              <a:t>Java</a:t>
            </a:r>
            <a:r>
              <a:rPr lang="zh-CN" altLang="en-US" dirty="0">
                <a:cs typeface="+mn-cs"/>
              </a:rPr>
              <a:t>中，很多类的方法都需要接收引用类型的对象，此时就无法将一个基本数据类型的值传入。为了解决这样的问题，</a:t>
            </a:r>
            <a:r>
              <a:rPr lang="en-US" altLang="zh-CN" dirty="0">
                <a:cs typeface="+mn-cs"/>
              </a:rPr>
              <a:t>JDK</a:t>
            </a:r>
            <a:r>
              <a:rPr lang="zh-CN" altLang="en-US" dirty="0" smtClean="0">
                <a:cs typeface="+mn-cs"/>
              </a:rPr>
              <a:t>中提供了</a:t>
            </a:r>
            <a:r>
              <a:rPr lang="zh-CN" altLang="en-US" dirty="0">
                <a:cs typeface="+mn-cs"/>
              </a:rPr>
              <a:t>一系列的包装类，</a:t>
            </a:r>
            <a:r>
              <a:rPr lang="zh-CN" altLang="en-US" dirty="0" smtClean="0">
                <a:cs typeface="+mn-cs"/>
              </a:rPr>
              <a:t>通过这些包装类可以将基本数据类型的值包装为引用数据类型的对象。</a:t>
            </a:r>
            <a:endParaRPr lang="en-US" altLang="zh-CN" dirty="0" smtClean="0">
              <a:cs typeface="+mn-cs"/>
            </a:endParaRPr>
          </a:p>
          <a:p>
            <a:pPr lvl="1" eaLnBrk="1" fontAlgn="auto" hangingPunct="1">
              <a:lnSpc>
                <a:spcPts val="3200"/>
              </a:lnSpc>
              <a:spcAft>
                <a:spcPts val="0"/>
              </a:spcAft>
              <a:defRPr/>
            </a:pPr>
            <a:r>
              <a:rPr lang="en-US" altLang="zh-CN" dirty="0" smtClean="0">
                <a:cs typeface="+mn-cs"/>
              </a:rPr>
              <a:t>Java</a:t>
            </a:r>
            <a:r>
              <a:rPr lang="zh-CN" altLang="zh-CN" dirty="0" smtClean="0">
                <a:cs typeface="+mn-cs"/>
              </a:rPr>
              <a:t>中</a:t>
            </a:r>
            <a:r>
              <a:rPr lang="zh-CN" altLang="en-US" dirty="0" smtClean="0">
                <a:cs typeface="+mn-cs"/>
              </a:rPr>
              <a:t>的</a:t>
            </a:r>
            <a:r>
              <a:rPr lang="zh-CN" altLang="zh-CN" dirty="0" smtClean="0">
                <a:cs typeface="+mn-cs"/>
              </a:rPr>
              <a:t>每种基本类型都有对应的包装类，具体如表所示。</a:t>
            </a:r>
            <a:endParaRPr lang="en-US" altLang="zh-CN" dirty="0" smtClean="0">
              <a:cs typeface="+mn-cs"/>
            </a:endParaRPr>
          </a:p>
          <a:p>
            <a:pPr lvl="1" eaLnBrk="1" fontAlgn="auto" hangingPunct="1">
              <a:spcAft>
                <a:spcPts val="0"/>
              </a:spcAft>
              <a:defRPr/>
            </a:pPr>
            <a:endParaRPr lang="zh-CN" altLang="en-US" dirty="0" smtClean="0">
              <a:cs typeface="+mn-cs"/>
            </a:endParaRP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922" y="3698282"/>
            <a:ext cx="5531347" cy="273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47108"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
        <p:nvSpPr>
          <p:cNvPr id="5" name="圆角矩形标注 4"/>
          <p:cNvSpPr/>
          <p:nvPr/>
        </p:nvSpPr>
        <p:spPr bwMode="auto">
          <a:xfrm>
            <a:off x="548446" y="5213531"/>
            <a:ext cx="8080375" cy="1212850"/>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表中列举了八种基本数据类型及其对应的包装类。其中，除了</a:t>
            </a:r>
            <a:r>
              <a:rPr lang="en-US" b="1" dirty="0">
                <a:latin typeface="Arial" charset="0"/>
              </a:rPr>
              <a:t>Integer</a:t>
            </a:r>
            <a:r>
              <a:rPr lang="zh-CN" altLang="en-US" b="1" dirty="0">
                <a:latin typeface="Arial" charset="0"/>
              </a:rPr>
              <a:t>和</a:t>
            </a:r>
            <a:r>
              <a:rPr lang="en-US" b="1" dirty="0">
                <a:latin typeface="Arial" charset="0"/>
              </a:rPr>
              <a:t>Character</a:t>
            </a:r>
            <a:r>
              <a:rPr lang="zh-CN" altLang="en-US" b="1" dirty="0">
                <a:latin typeface="Arial" charset="0"/>
              </a:rPr>
              <a:t>类，其它包装类的名称和基本数据类型的名称一致，只是类名的第一个字母大写即可。</a:t>
            </a:r>
          </a:p>
        </p:txBody>
      </p:sp>
    </p:spTree>
    <p:extLst>
      <p:ext uri="{BB962C8B-B14F-4D97-AF65-F5344CB8AC3E}">
        <p14:creationId xmlns:p14="http://schemas.microsoft.com/office/powerpoint/2010/main" val="3143380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171450" y="1169988"/>
            <a:ext cx="8228013" cy="5329237"/>
          </a:xfrm>
        </p:spPr>
        <p:txBody>
          <a:bodyPr/>
          <a:lstStyle/>
          <a:p>
            <a:pPr lvl="1" eaLnBrk="1" hangingPunct="1"/>
            <a:r>
              <a:rPr lang="zh-CN" altLang="en-US" dirty="0" smtClean="0"/>
              <a:t>下面以</a:t>
            </a:r>
            <a:r>
              <a:rPr lang="en-US" altLang="zh-CN" dirty="0" smtClean="0"/>
              <a:t>Integer</a:t>
            </a:r>
            <a:r>
              <a:rPr lang="zh-CN" altLang="en-US" dirty="0" smtClean="0"/>
              <a:t>类为例，介绍包装类的用法。</a:t>
            </a:r>
            <a:endParaRPr lang="en-US" altLang="zh-CN" dirty="0" smtClean="0"/>
          </a:p>
          <a:p>
            <a:pPr lvl="1" eaLnBrk="1" hangingPunct="1"/>
            <a:r>
              <a:rPr lang="en-US" altLang="zh-CN" dirty="0" smtClean="0"/>
              <a:t>Integer</a:t>
            </a:r>
            <a:r>
              <a:rPr lang="zh-CN" altLang="en-US" dirty="0" smtClean="0"/>
              <a:t>类除了具有</a:t>
            </a:r>
            <a:r>
              <a:rPr lang="en-US" altLang="zh-CN" dirty="0" smtClean="0"/>
              <a:t>Object</a:t>
            </a:r>
            <a:r>
              <a:rPr lang="zh-CN" altLang="en-US" dirty="0" smtClean="0"/>
              <a:t>类的所有方法外，还有一些特有的方法。</a:t>
            </a:r>
            <a:endParaRPr lang="en-US" altLang="zh-CN" dirty="0" smtClean="0"/>
          </a:p>
          <a:p>
            <a:pPr marL="457200" lvl="1" indent="0" eaLnBrk="1" hangingPunct="1">
              <a:buNone/>
            </a:pPr>
            <a:endParaRPr lang="en-US" altLang="zh-CN" dirty="0" smtClean="0"/>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78" y="2383596"/>
            <a:ext cx="8539127" cy="232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48132"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
        <p:nvSpPr>
          <p:cNvPr id="5" name="TextBox 3"/>
          <p:cNvSpPr txBox="1"/>
          <p:nvPr/>
        </p:nvSpPr>
        <p:spPr>
          <a:xfrm>
            <a:off x="642938" y="5643563"/>
            <a:ext cx="5929312"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spcBef>
                <a:spcPts val="0"/>
              </a:spcBef>
              <a:spcAft>
                <a:spcPts val="0"/>
              </a:spcAft>
              <a:buFontTx/>
              <a:buNone/>
              <a:defRPr/>
            </a:pPr>
            <a:r>
              <a:rPr lang="zh-CN" altLang="en-US" sz="2400" dirty="0"/>
              <a:t>其它包装类的相关方法参看</a:t>
            </a:r>
            <a:r>
              <a:rPr lang="en-US" altLang="zh-CN" sz="2400" dirty="0"/>
              <a:t>API</a:t>
            </a:r>
            <a:r>
              <a:rPr lang="zh-CN" altLang="en-US" sz="2400" dirty="0"/>
              <a:t>文档</a:t>
            </a:r>
          </a:p>
        </p:txBody>
      </p:sp>
    </p:spTree>
    <p:extLst>
      <p:ext uri="{BB962C8B-B14F-4D97-AF65-F5344CB8AC3E}">
        <p14:creationId xmlns:p14="http://schemas.microsoft.com/office/powerpoint/2010/main" val="104890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247650" y="1187355"/>
            <a:ext cx="8896350" cy="3807725"/>
          </a:xfrm>
        </p:spPr>
        <p:txBody>
          <a:bodyPr/>
          <a:lstStyle/>
          <a:p>
            <a:pPr lvl="1" eaLnBrk="1" hangingPunct="1">
              <a:spcBef>
                <a:spcPts val="0"/>
              </a:spcBef>
            </a:pPr>
            <a:r>
              <a:rPr lang="zh-CN" altLang="en-US" dirty="0"/>
              <a:t>包装类和基本数据类型在进行转换时，引入了</a:t>
            </a:r>
            <a:r>
              <a:rPr lang="zh-CN" altLang="en-US" b="1" dirty="0">
                <a:solidFill>
                  <a:srgbClr val="FF0000"/>
                </a:solidFill>
              </a:rPr>
              <a:t>装箱</a:t>
            </a:r>
            <a:r>
              <a:rPr lang="zh-CN" altLang="en-US" dirty="0"/>
              <a:t>和</a:t>
            </a:r>
            <a:r>
              <a:rPr lang="zh-CN" altLang="en-US" b="1" dirty="0">
                <a:solidFill>
                  <a:srgbClr val="FF0000"/>
                </a:solidFill>
              </a:rPr>
              <a:t>拆箱</a:t>
            </a:r>
            <a:r>
              <a:rPr lang="zh-CN" altLang="en-US" dirty="0"/>
              <a:t>的</a:t>
            </a:r>
            <a:r>
              <a:rPr lang="zh-CN" altLang="en-US" dirty="0" smtClean="0"/>
              <a:t>概念。</a:t>
            </a:r>
            <a:endParaRPr lang="en-US" altLang="zh-CN" dirty="0"/>
          </a:p>
          <a:p>
            <a:pPr marL="457200" lvl="1" indent="0" eaLnBrk="1" hangingPunct="1">
              <a:spcBef>
                <a:spcPts val="0"/>
              </a:spcBef>
              <a:buNone/>
            </a:pPr>
            <a:r>
              <a:rPr lang="zh-CN" altLang="en-US" dirty="0"/>
              <a:t>（</a:t>
            </a:r>
            <a:r>
              <a:rPr lang="en-US" altLang="zh-CN" dirty="0"/>
              <a:t>1</a:t>
            </a:r>
            <a:r>
              <a:rPr lang="zh-CN" altLang="en-US" dirty="0"/>
              <a:t>）装箱：是指将基本数据类型的值转为引用数据类型</a:t>
            </a:r>
            <a:r>
              <a:rPr lang="zh-CN" altLang="en-US" dirty="0" smtClean="0"/>
              <a:t>。</a:t>
            </a:r>
            <a:endParaRPr lang="en-US" altLang="zh-CN" dirty="0" smtClean="0"/>
          </a:p>
          <a:p>
            <a:pPr marL="457200" lvl="1" indent="0" eaLnBrk="1" hangingPunct="1">
              <a:spcBef>
                <a:spcPts val="0"/>
              </a:spcBef>
              <a:buNone/>
            </a:pPr>
            <a:r>
              <a:rPr lang="en-US" altLang="zh-CN" dirty="0"/>
              <a:t>	</a:t>
            </a:r>
            <a:r>
              <a:rPr lang="en-US" altLang="zh-CN" dirty="0" smtClean="0"/>
              <a:t>	</a:t>
            </a:r>
            <a:r>
              <a:rPr lang="zh-CN" altLang="en-US" dirty="0" smtClean="0"/>
              <a:t>基本类型    →    包装类</a:t>
            </a:r>
            <a:endParaRPr lang="en-US" altLang="zh-CN" dirty="0" smtClean="0"/>
          </a:p>
          <a:p>
            <a:pPr marL="457200" lvl="1" indent="0" eaLnBrk="1" hangingPunct="1">
              <a:spcBef>
                <a:spcPts val="0"/>
              </a:spcBef>
              <a:buNone/>
            </a:pPr>
            <a:endParaRPr lang="en-US" altLang="zh-CN" dirty="0"/>
          </a:p>
          <a:p>
            <a:pPr marL="457200" lvl="1" indent="0" eaLnBrk="1" hangingPunct="1">
              <a:spcBef>
                <a:spcPts val="0"/>
              </a:spcBef>
              <a:buNone/>
            </a:pPr>
            <a:endParaRPr lang="en-US" altLang="zh-CN" dirty="0" smtClean="0"/>
          </a:p>
          <a:p>
            <a:pPr marL="457200" lvl="1" indent="0" eaLnBrk="1" hangingPunct="1">
              <a:spcBef>
                <a:spcPts val="0"/>
              </a:spcBef>
              <a:buNone/>
            </a:pPr>
            <a:r>
              <a:rPr lang="zh-CN" altLang="en-US" dirty="0" smtClean="0"/>
              <a:t>（</a:t>
            </a:r>
            <a:r>
              <a:rPr lang="en-US" altLang="zh-CN" dirty="0"/>
              <a:t>2</a:t>
            </a:r>
            <a:r>
              <a:rPr lang="zh-CN" altLang="en-US" dirty="0"/>
              <a:t>）拆箱：是指将引用数据类型的对象转为基本数据类型</a:t>
            </a:r>
            <a:r>
              <a:rPr lang="zh-CN" altLang="en-US" dirty="0" smtClean="0"/>
              <a:t>。</a:t>
            </a:r>
          </a:p>
          <a:p>
            <a:pPr marL="1371600" lvl="3" indent="0" eaLnBrk="1" hangingPunct="1">
              <a:spcBef>
                <a:spcPts val="0"/>
              </a:spcBef>
              <a:buNone/>
            </a:pPr>
            <a:r>
              <a:rPr lang="en-US" altLang="zh-CN" dirty="0" smtClean="0"/>
              <a:t>	</a:t>
            </a:r>
            <a:r>
              <a:rPr lang="zh-CN" altLang="en-US" sz="2000" dirty="0" smtClean="0"/>
              <a:t>包装类   →   基本类型</a:t>
            </a:r>
            <a:endParaRPr lang="en-US" altLang="zh-CN" dirty="0" smtClean="0"/>
          </a:p>
          <a:p>
            <a:pPr lvl="1" eaLnBrk="1" hangingPunct="1">
              <a:spcBef>
                <a:spcPts val="0"/>
              </a:spcBef>
            </a:pPr>
            <a:endParaRPr lang="en-US" altLang="zh-CN" dirty="0" smtClean="0"/>
          </a:p>
        </p:txBody>
      </p:sp>
      <p:sp>
        <p:nvSpPr>
          <p:cNvPr id="49155"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
        <p:nvSpPr>
          <p:cNvPr id="4" name="TextBox 7"/>
          <p:cNvSpPr txBox="1"/>
          <p:nvPr/>
        </p:nvSpPr>
        <p:spPr>
          <a:xfrm>
            <a:off x="756527" y="4640807"/>
            <a:ext cx="7429500" cy="70788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buFontTx/>
              <a:buNone/>
              <a:defRPr/>
            </a:pPr>
            <a:r>
              <a:rPr lang="zh-CN" altLang="en-US" sz="2000" b="1" dirty="0"/>
              <a:t>具体语法</a:t>
            </a:r>
            <a:r>
              <a:rPr lang="zh-CN" altLang="en-US" sz="2000" b="1" dirty="0" smtClean="0"/>
              <a:t>格式</a:t>
            </a:r>
            <a:r>
              <a:rPr lang="zh-CN" altLang="en-US" sz="2000" b="1" dirty="0"/>
              <a:t>：</a:t>
            </a:r>
            <a:endParaRPr lang="en-US" altLang="zh-CN" sz="2000" b="1" dirty="0"/>
          </a:p>
          <a:p>
            <a:pPr>
              <a:buFontTx/>
              <a:buNone/>
              <a:defRPr/>
            </a:pPr>
            <a:r>
              <a:rPr lang="zh-CN" altLang="en-US" sz="2000" b="1" dirty="0">
                <a:solidFill>
                  <a:srgbClr val="0000CC"/>
                </a:solidFill>
              </a:rPr>
              <a:t>基础类型 </a:t>
            </a:r>
            <a:r>
              <a:rPr lang="zh-CN" altLang="en-US" sz="2000" b="1" dirty="0"/>
              <a:t>  变量 </a:t>
            </a:r>
            <a:r>
              <a:rPr lang="en-US" altLang="zh-CN" sz="2000" b="1" dirty="0"/>
              <a:t>=</a:t>
            </a:r>
            <a:r>
              <a:rPr lang="zh-CN" altLang="en-US" sz="2000" b="1" dirty="0"/>
              <a:t>包装类型变量</a:t>
            </a:r>
            <a:r>
              <a:rPr lang="en-US" altLang="zh-CN" sz="2000" b="1" dirty="0"/>
              <a:t>.</a:t>
            </a:r>
            <a:r>
              <a:rPr lang="en-US" altLang="zh-CN" sz="2000" b="1" dirty="0" err="1"/>
              <a:t>xxxValue</a:t>
            </a:r>
            <a:r>
              <a:rPr lang="en-US" altLang="zh-CN" sz="2000" b="1" dirty="0"/>
              <a:t>()</a:t>
            </a:r>
            <a:endParaRPr lang="zh-CN" altLang="en-US" sz="2000" b="1" dirty="0"/>
          </a:p>
        </p:txBody>
      </p:sp>
      <p:sp>
        <p:nvSpPr>
          <p:cNvPr id="5" name="TextBox 7"/>
          <p:cNvSpPr txBox="1"/>
          <p:nvPr/>
        </p:nvSpPr>
        <p:spPr>
          <a:xfrm>
            <a:off x="756527" y="2667972"/>
            <a:ext cx="7429500" cy="70788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buFontTx/>
              <a:buNone/>
              <a:defRPr/>
            </a:pPr>
            <a:r>
              <a:rPr lang="zh-CN" altLang="en-US" sz="2000" b="1" dirty="0" smtClean="0"/>
              <a:t>具体语法格式：</a:t>
            </a:r>
            <a:r>
              <a:rPr lang="en-US" altLang="zh-CN" sz="2000" b="1" dirty="0" smtClean="0"/>
              <a:t>(</a:t>
            </a:r>
            <a:r>
              <a:rPr lang="zh-CN" altLang="en-US" sz="2000" b="1" dirty="0" smtClean="0"/>
              <a:t>构造方法）</a:t>
            </a:r>
            <a:endParaRPr lang="en-US" altLang="zh-CN" sz="2000" b="1" dirty="0"/>
          </a:p>
          <a:p>
            <a:pPr>
              <a:buFontTx/>
              <a:buNone/>
              <a:defRPr/>
            </a:pPr>
            <a:r>
              <a:rPr lang="zh-CN" altLang="en-US" sz="2000" b="1" dirty="0">
                <a:solidFill>
                  <a:srgbClr val="0000CC"/>
                </a:solidFill>
              </a:rPr>
              <a:t>包装类 </a:t>
            </a:r>
            <a:r>
              <a:rPr lang="zh-CN" altLang="en-US" sz="2000" b="1" dirty="0"/>
              <a:t>  类变量 </a:t>
            </a:r>
            <a:r>
              <a:rPr lang="en-US" altLang="zh-CN" sz="2000" b="1" dirty="0"/>
              <a:t>= new </a:t>
            </a:r>
            <a:r>
              <a:rPr lang="zh-CN" altLang="en-US" sz="2000" b="1" dirty="0">
                <a:solidFill>
                  <a:srgbClr val="0000CC"/>
                </a:solidFill>
              </a:rPr>
              <a:t>包装类</a:t>
            </a:r>
            <a:r>
              <a:rPr lang="zh-CN" altLang="en-US" sz="2000" b="1" dirty="0"/>
              <a:t>（初始化值）</a:t>
            </a:r>
          </a:p>
        </p:txBody>
      </p:sp>
    </p:spTree>
    <p:extLst>
      <p:ext uri="{BB962C8B-B14F-4D97-AF65-F5344CB8AC3E}">
        <p14:creationId xmlns:p14="http://schemas.microsoft.com/office/powerpoint/2010/main" val="18627250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171450" y="1201002"/>
            <a:ext cx="8896350" cy="5431809"/>
          </a:xfrm>
        </p:spPr>
        <p:txBody>
          <a:bodyPr/>
          <a:lstStyle/>
          <a:p>
            <a:pPr lvl="1" eaLnBrk="1" hangingPunct="1">
              <a:lnSpc>
                <a:spcPct val="120000"/>
              </a:lnSpc>
            </a:pPr>
            <a:r>
              <a:rPr lang="zh-CN" altLang="en-US" dirty="0" smtClean="0"/>
              <a:t>以</a:t>
            </a:r>
            <a:r>
              <a:rPr lang="zh-CN" altLang="zh-CN" dirty="0" smtClean="0"/>
              <a:t>包装类</a:t>
            </a:r>
            <a:r>
              <a:rPr lang="en-US" altLang="zh-CN" dirty="0" smtClean="0"/>
              <a:t>Integer</a:t>
            </a:r>
            <a:r>
              <a:rPr lang="zh-CN" altLang="zh-CN" dirty="0" smtClean="0"/>
              <a:t>为例来学习一下</a:t>
            </a:r>
            <a:r>
              <a:rPr lang="zh-CN" altLang="zh-CN" b="1" dirty="0" smtClean="0">
                <a:solidFill>
                  <a:srgbClr val="FF0000"/>
                </a:solidFill>
              </a:rPr>
              <a:t>装箱</a:t>
            </a:r>
            <a:r>
              <a:rPr lang="zh-CN" altLang="zh-CN" dirty="0" smtClean="0"/>
              <a:t>的过程</a:t>
            </a:r>
            <a:r>
              <a:rPr lang="zh-CN" altLang="en-US" dirty="0" smtClean="0"/>
              <a:t>，具体代码如例</a:t>
            </a:r>
            <a:r>
              <a:rPr lang="en-US" altLang="zh-CN" dirty="0" smtClean="0"/>
              <a:t>6-19</a:t>
            </a:r>
            <a:r>
              <a:rPr lang="zh-CN" altLang="en-US" dirty="0" smtClean="0"/>
              <a:t>所示。</a:t>
            </a: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a:p>
            <a:pPr marL="457200" lvl="1" indent="0" eaLnBrk="1" hangingPunct="1">
              <a:lnSpc>
                <a:spcPct val="120000"/>
              </a:lnSpc>
              <a:buNone/>
            </a:pPr>
            <a:endParaRPr lang="en-US" altLang="zh-CN" dirty="0" smtClean="0"/>
          </a:p>
          <a:p>
            <a:pPr marL="457200" lvl="1" indent="0" eaLnBrk="1" hangingPunct="1">
              <a:buNone/>
            </a:pPr>
            <a:endParaRPr lang="en-US" altLang="zh-CN" dirty="0" smtClean="0"/>
          </a:p>
          <a:p>
            <a:pPr marL="457200" lvl="1" indent="0" eaLnBrk="1" hangingPunct="1">
              <a:buNone/>
            </a:pPr>
            <a:endParaRPr lang="en-US" altLang="zh-CN" dirty="0"/>
          </a:p>
          <a:p>
            <a:pPr lvl="1" eaLnBrk="1" hangingPunct="1"/>
            <a:r>
              <a:rPr lang="zh-CN" altLang="en-US" dirty="0" smtClean="0"/>
              <a:t>以</a:t>
            </a:r>
            <a:r>
              <a:rPr lang="zh-CN" altLang="zh-CN" dirty="0" smtClean="0"/>
              <a:t>包装类</a:t>
            </a:r>
            <a:r>
              <a:rPr lang="en-US" altLang="zh-CN" dirty="0" smtClean="0"/>
              <a:t>Integer</a:t>
            </a:r>
            <a:r>
              <a:rPr lang="zh-CN" altLang="zh-CN" dirty="0" smtClean="0"/>
              <a:t>为例来学习一下</a:t>
            </a:r>
            <a:r>
              <a:rPr lang="zh-CN" altLang="en-US" b="1" dirty="0" smtClean="0">
                <a:solidFill>
                  <a:srgbClr val="FF0000"/>
                </a:solidFill>
              </a:rPr>
              <a:t>拆箱</a:t>
            </a:r>
            <a:r>
              <a:rPr lang="zh-CN" altLang="zh-CN" dirty="0" smtClean="0"/>
              <a:t>的过程</a:t>
            </a:r>
            <a:r>
              <a:rPr lang="zh-CN" altLang="en-US" dirty="0" smtClean="0"/>
              <a:t>，具体代码如例</a:t>
            </a:r>
            <a:r>
              <a:rPr lang="en-US" altLang="zh-CN" dirty="0" smtClean="0"/>
              <a:t>6-20</a:t>
            </a:r>
            <a:r>
              <a:rPr lang="zh-CN" altLang="en-US" dirty="0" smtClean="0"/>
              <a:t>所示。</a:t>
            </a:r>
            <a:endParaRPr lang="en-US" altLang="zh-CN" dirty="0" smtClean="0"/>
          </a:p>
          <a:p>
            <a:pPr marL="457200" lvl="1" indent="0" eaLnBrk="1" hangingPunct="1">
              <a:lnSpc>
                <a:spcPct val="120000"/>
              </a:lnSpc>
              <a:buNone/>
            </a:pPr>
            <a:endParaRPr lang="en-US" altLang="zh-CN" dirty="0" smtClean="0"/>
          </a:p>
          <a:p>
            <a:pPr lvl="1" eaLnBrk="1" hangingPunct="1">
              <a:lnSpc>
                <a:spcPct val="120000"/>
              </a:lnSpc>
            </a:pPr>
            <a:endParaRPr lang="en-US" altLang="zh-CN" dirty="0"/>
          </a:p>
        </p:txBody>
      </p:sp>
      <p:sp>
        <p:nvSpPr>
          <p:cNvPr id="49155"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pic>
        <p:nvPicPr>
          <p:cNvPr id="2" name="图片 1"/>
          <p:cNvPicPr>
            <a:picLocks noChangeAspect="1"/>
          </p:cNvPicPr>
          <p:nvPr/>
        </p:nvPicPr>
        <p:blipFill>
          <a:blip r:embed="rId2"/>
          <a:stretch>
            <a:fillRect/>
          </a:stretch>
        </p:blipFill>
        <p:spPr>
          <a:xfrm>
            <a:off x="568520" y="1656232"/>
            <a:ext cx="5614991" cy="1629717"/>
          </a:xfrm>
          <a:prstGeom prst="rect">
            <a:avLst/>
          </a:prstGeom>
        </p:spPr>
      </p:pic>
      <p:pic>
        <p:nvPicPr>
          <p:cNvPr id="3" name="图片 2"/>
          <p:cNvPicPr>
            <a:picLocks noChangeAspect="1"/>
          </p:cNvPicPr>
          <p:nvPr/>
        </p:nvPicPr>
        <p:blipFill rotWithShape="1">
          <a:blip r:embed="rId3"/>
          <a:srcRect r="6325"/>
          <a:stretch/>
        </p:blipFill>
        <p:spPr>
          <a:xfrm>
            <a:off x="5178112" y="2840964"/>
            <a:ext cx="3554555" cy="1094878"/>
          </a:xfrm>
          <a:prstGeom prst="rect">
            <a:avLst/>
          </a:prstGeom>
        </p:spPr>
      </p:pic>
      <p:pic>
        <p:nvPicPr>
          <p:cNvPr id="4" name="图片 3"/>
          <p:cNvPicPr>
            <a:picLocks noChangeAspect="1"/>
          </p:cNvPicPr>
          <p:nvPr/>
        </p:nvPicPr>
        <p:blipFill>
          <a:blip r:embed="rId4"/>
          <a:stretch>
            <a:fillRect/>
          </a:stretch>
        </p:blipFill>
        <p:spPr>
          <a:xfrm>
            <a:off x="375005" y="4608325"/>
            <a:ext cx="5130173" cy="1697296"/>
          </a:xfrm>
          <a:prstGeom prst="rect">
            <a:avLst/>
          </a:prstGeom>
        </p:spPr>
      </p:pic>
      <p:pic>
        <p:nvPicPr>
          <p:cNvPr id="5" name="图片 4"/>
          <p:cNvPicPr>
            <a:picLocks noChangeAspect="1"/>
          </p:cNvPicPr>
          <p:nvPr/>
        </p:nvPicPr>
        <p:blipFill>
          <a:blip r:embed="rId5"/>
          <a:stretch>
            <a:fillRect/>
          </a:stretch>
        </p:blipFill>
        <p:spPr>
          <a:xfrm>
            <a:off x="5311494" y="5408103"/>
            <a:ext cx="3462579" cy="1061113"/>
          </a:xfrm>
          <a:prstGeom prst="rect">
            <a:avLst/>
          </a:prstGeom>
        </p:spPr>
      </p:pic>
    </p:spTree>
    <p:extLst>
      <p:ext uri="{BB962C8B-B14F-4D97-AF65-F5344CB8AC3E}">
        <p14:creationId xmlns:p14="http://schemas.microsoft.com/office/powerpoint/2010/main" val="20243366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171450" y="1201003"/>
            <a:ext cx="8896350" cy="5166460"/>
          </a:xfrm>
        </p:spPr>
        <p:txBody>
          <a:bodyPr/>
          <a:lstStyle/>
          <a:p>
            <a:pPr lvl="1" eaLnBrk="1" hangingPunct="1">
              <a:lnSpc>
                <a:spcPct val="120000"/>
              </a:lnSpc>
            </a:pPr>
            <a:r>
              <a:rPr lang="zh-CN" altLang="en-US" dirty="0" smtClean="0"/>
              <a:t>在</a:t>
            </a:r>
            <a:r>
              <a:rPr lang="en-US" altLang="zh-CN" dirty="0" smtClean="0"/>
              <a:t>Integer</a:t>
            </a:r>
            <a:r>
              <a:rPr lang="zh-CN" altLang="en-US" dirty="0" smtClean="0"/>
              <a:t>类的常用方法中，较为常用的还有一个</a:t>
            </a:r>
            <a:r>
              <a:rPr lang="en-US" altLang="zh-CN" dirty="0" err="1" smtClean="0"/>
              <a:t>parseInt</a:t>
            </a:r>
            <a:r>
              <a:rPr lang="en-US" altLang="zh-CN" dirty="0" smtClean="0"/>
              <a:t>()</a:t>
            </a:r>
            <a:r>
              <a:rPr lang="zh-CN" altLang="en-US" dirty="0" smtClean="0"/>
              <a:t>方法，它是一个静态方法，用于将一个字符串形式的数值转为</a:t>
            </a:r>
            <a:r>
              <a:rPr lang="en-US" altLang="zh-CN" dirty="0" err="1" smtClean="0"/>
              <a:t>int</a:t>
            </a:r>
            <a:r>
              <a:rPr lang="zh-CN" altLang="en-US" dirty="0" smtClean="0"/>
              <a:t>类型。接下来，通过一个案例实现在屏幕上打印“*”矩形，其中宽和高由运行时传入的参数来决定，如例</a:t>
            </a:r>
            <a:r>
              <a:rPr lang="en-US" altLang="zh-CN" dirty="0" smtClean="0"/>
              <a:t>6-21</a:t>
            </a:r>
            <a:r>
              <a:rPr lang="zh-CN" altLang="en-US" dirty="0" smtClean="0"/>
              <a:t>所示。</a:t>
            </a:r>
          </a:p>
        </p:txBody>
      </p:sp>
      <p:sp>
        <p:nvSpPr>
          <p:cNvPr id="49155"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24" y="2679699"/>
            <a:ext cx="8615201" cy="387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531" y="3784233"/>
            <a:ext cx="5518240" cy="230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750888" y="5303078"/>
            <a:ext cx="8080375" cy="1403185"/>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b="1" dirty="0">
                <a:latin typeface="Arial" charset="0"/>
              </a:rPr>
              <a:t>在例程</a:t>
            </a:r>
            <a:r>
              <a:rPr lang="en-US" b="1" dirty="0">
                <a:latin typeface="Arial" charset="0"/>
              </a:rPr>
              <a:t>6-21</a:t>
            </a:r>
            <a:r>
              <a:rPr lang="zh-CN" altLang="en-US" b="1" dirty="0">
                <a:latin typeface="Arial" charset="0"/>
              </a:rPr>
              <a:t>中，程序运行时从键盘输入了两个参数，其中第一个参数作为矩形的宽度，第二个参数作为矩形的高度，由于键盘输入的参数都是字符串类型，不能直接使用，因此，通过调用包装类</a:t>
            </a:r>
            <a:r>
              <a:rPr lang="en-US" b="1" dirty="0">
                <a:latin typeface="Arial" charset="0"/>
              </a:rPr>
              <a:t>Integer</a:t>
            </a:r>
            <a:r>
              <a:rPr lang="zh-CN" altLang="en-US" b="1" dirty="0">
                <a:latin typeface="Arial" charset="0"/>
              </a:rPr>
              <a:t>的</a:t>
            </a:r>
            <a:r>
              <a:rPr lang="en-US" b="1" dirty="0" err="1">
                <a:latin typeface="Arial" charset="0"/>
              </a:rPr>
              <a:t>parseInt</a:t>
            </a:r>
            <a:r>
              <a:rPr lang="en-US" b="1" dirty="0">
                <a:latin typeface="Arial" charset="0"/>
              </a:rPr>
              <a:t>()</a:t>
            </a:r>
            <a:r>
              <a:rPr lang="zh-CN" altLang="en-US" b="1" dirty="0">
                <a:latin typeface="Arial" charset="0"/>
              </a:rPr>
              <a:t>方法将字符串转为整数，从而实现了矩形的打印。</a:t>
            </a:r>
          </a:p>
        </p:txBody>
      </p:sp>
    </p:spTree>
    <p:extLst>
      <p:ext uri="{BB962C8B-B14F-4D97-AF65-F5344CB8AC3E}">
        <p14:creationId xmlns:p14="http://schemas.microsoft.com/office/powerpoint/2010/main" val="458637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18"/>
          <p:cNvGrpSpPr>
            <a:grpSpLocks/>
          </p:cNvGrpSpPr>
          <p:nvPr/>
        </p:nvGrpSpPr>
        <p:grpSpPr bwMode="auto">
          <a:xfrm>
            <a:off x="2763838" y="1357313"/>
            <a:ext cx="3875087" cy="1179512"/>
            <a:chOff x="547807" y="2317658"/>
            <a:chExt cx="3874518" cy="1180275"/>
          </a:xfrm>
        </p:grpSpPr>
        <p:sp>
          <p:nvSpPr>
            <p:cNvPr id="21533" name="矩形 5"/>
            <p:cNvSpPr>
              <a:spLocks noChangeArrowheads="1"/>
            </p:cNvSpPr>
            <p:nvPr/>
          </p:nvSpPr>
          <p:spPr bwMode="auto">
            <a:xfrm>
              <a:off x="1246977" y="2317658"/>
              <a:ext cx="3175348" cy="101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zh-CN" b="1" dirty="0">
                  <a:latin typeface="微软雅黑" panose="020B0503020204020204" pitchFamily="34" charset="-122"/>
                  <a:ea typeface="微软雅黑" panose="020B0503020204020204" pitchFamily="34" charset="-122"/>
                </a:rPr>
                <a:t>掌握</a:t>
              </a:r>
              <a:r>
                <a:rPr lang="zh-CN" altLang="en-US" b="1" dirty="0">
                  <a:solidFill>
                    <a:srgbClr val="0070C0"/>
                  </a:solidFill>
                  <a:latin typeface="微软雅黑" panose="020B0503020204020204" pitchFamily="34" charset="-122"/>
                  <a:ea typeface="微软雅黑" panose="020B0503020204020204" pitchFamily="34" charset="-122"/>
                </a:rPr>
                <a:t>字符串类</a:t>
              </a:r>
              <a:endParaRPr lang="en-US" altLang="zh-CN" b="1" dirty="0">
                <a:solidFill>
                  <a:srgbClr val="0070C0"/>
                </a:solidFill>
                <a:latin typeface="微软雅黑" panose="020B0503020204020204" pitchFamily="34" charset="-122"/>
                <a:ea typeface="微软雅黑" panose="020B0503020204020204" pitchFamily="34" charset="-122"/>
              </a:endParaRPr>
            </a:p>
            <a:p>
              <a:pPr eaLnBrk="1" hangingPunct="1">
                <a:lnSpc>
                  <a:spcPts val="3600"/>
                </a:lnSpc>
              </a:pP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日期类</a:t>
              </a:r>
              <a:endParaRPr lang="en-US" altLang="zh-CN" b="1" dirty="0">
                <a:solidFill>
                  <a:srgbClr val="0070C0"/>
                </a:solidFill>
                <a:latin typeface="微软雅黑" panose="020B0503020204020204" pitchFamily="34" charset="-122"/>
                <a:ea typeface="微软雅黑" panose="020B0503020204020204" pitchFamily="34" charset="-122"/>
              </a:endParaRPr>
            </a:p>
          </p:txBody>
        </p:sp>
        <p:grpSp>
          <p:nvGrpSpPr>
            <p:cNvPr id="21534" name="组合 16"/>
            <p:cNvGrpSpPr>
              <a:grpSpLocks/>
            </p:cNvGrpSpPr>
            <p:nvPr/>
          </p:nvGrpSpPr>
          <p:grpSpPr bwMode="auto">
            <a:xfrm>
              <a:off x="860198" y="2845720"/>
              <a:ext cx="1286740" cy="652213"/>
              <a:chOff x="860198" y="2352244"/>
              <a:chExt cx="1286740" cy="652213"/>
            </a:xfrm>
          </p:grpSpPr>
          <p:cxnSp>
            <p:nvCxnSpPr>
              <p:cNvPr id="21538" name="直接连接符 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9" name="直接连接符 10"/>
              <p:cNvCxnSpPr>
                <a:cxnSpLocks noChangeShapeType="1"/>
              </p:cNvCxnSpPr>
              <p:nvPr/>
            </p:nvCxnSpPr>
            <p:spPr bwMode="auto">
              <a:xfrm>
                <a:off x="1222939" y="3004457"/>
                <a:ext cx="923999"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535" name="组合 15"/>
            <p:cNvGrpSpPr>
              <a:grpSpLocks/>
            </p:cNvGrpSpPr>
            <p:nvPr/>
          </p:nvGrpSpPr>
          <p:grpSpPr bwMode="auto">
            <a:xfrm>
              <a:off x="547807" y="2356492"/>
              <a:ext cx="474581" cy="522300"/>
              <a:chOff x="1232465" y="3529898"/>
              <a:chExt cx="474581" cy="522300"/>
            </a:xfrm>
          </p:grpSpPr>
          <p:sp>
            <p:nvSpPr>
              <p:cNvPr id="86" name="椭圆 85"/>
              <p:cNvSpPr/>
              <p:nvPr/>
            </p:nvSpPr>
            <p:spPr bwMode="auto">
              <a:xfrm>
                <a:off x="1232465" y="3557782"/>
                <a:ext cx="474592" cy="47496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charset="0"/>
                </a:endParaRPr>
              </a:p>
            </p:txBody>
          </p:sp>
          <p:sp>
            <p:nvSpPr>
              <p:cNvPr id="87" name="TextBox 86"/>
              <p:cNvSpPr txBox="1"/>
              <p:nvPr/>
            </p:nvSpPr>
            <p:spPr>
              <a:xfrm>
                <a:off x="1288019" y="3529189"/>
                <a:ext cx="334914" cy="52262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90" name="组合 17"/>
          <p:cNvGrpSpPr>
            <a:grpSpLocks/>
          </p:cNvGrpSpPr>
          <p:nvPr/>
        </p:nvGrpSpPr>
        <p:grpSpPr bwMode="auto">
          <a:xfrm>
            <a:off x="209550" y="4313238"/>
            <a:ext cx="3133725" cy="1104900"/>
            <a:chOff x="547807" y="3950799"/>
            <a:chExt cx="3132987" cy="1104147"/>
          </a:xfrm>
        </p:grpSpPr>
        <p:grpSp>
          <p:nvGrpSpPr>
            <p:cNvPr id="21526" name="组合 26"/>
            <p:cNvGrpSpPr>
              <a:grpSpLocks/>
            </p:cNvGrpSpPr>
            <p:nvPr/>
          </p:nvGrpSpPr>
          <p:grpSpPr bwMode="auto">
            <a:xfrm rot="10800000" flipH="1">
              <a:off x="860198" y="3950799"/>
              <a:ext cx="2178276" cy="652213"/>
              <a:chOff x="860198" y="2352244"/>
              <a:chExt cx="2178276" cy="652213"/>
            </a:xfrm>
          </p:grpSpPr>
          <p:cxnSp>
            <p:nvCxnSpPr>
              <p:cNvPr id="21531" name="直接连接符 2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2" name="直接连接符 28"/>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527" name="组合 29"/>
            <p:cNvGrpSpPr>
              <a:grpSpLocks/>
            </p:cNvGrpSpPr>
            <p:nvPr/>
          </p:nvGrpSpPr>
          <p:grpSpPr bwMode="auto">
            <a:xfrm>
              <a:off x="547807" y="4531428"/>
              <a:ext cx="474580" cy="523518"/>
              <a:chOff x="1232465" y="3533639"/>
              <a:chExt cx="474580" cy="523518"/>
            </a:xfrm>
          </p:grpSpPr>
          <p:sp>
            <p:nvSpPr>
              <p:cNvPr id="94" name="椭圆 93"/>
              <p:cNvSpPr/>
              <p:nvPr/>
            </p:nvSpPr>
            <p:spPr bwMode="auto">
              <a:xfrm>
                <a:off x="1232465" y="3559022"/>
                <a:ext cx="474551" cy="47433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charset="0"/>
                </a:endParaRPr>
              </a:p>
            </p:txBody>
          </p:sp>
          <p:sp>
            <p:nvSpPr>
              <p:cNvPr id="95" name="TextBox 94"/>
              <p:cNvSpPr txBox="1"/>
              <p:nvPr/>
            </p:nvSpPr>
            <p:spPr>
              <a:xfrm>
                <a:off x="1275318" y="3533639"/>
                <a:ext cx="334883"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1528" name="矩形 21"/>
            <p:cNvSpPr>
              <a:spLocks noChangeArrowheads="1"/>
            </p:cNvSpPr>
            <p:nvPr/>
          </p:nvSpPr>
          <p:spPr bwMode="auto">
            <a:xfrm>
              <a:off x="1204654" y="4118895"/>
              <a:ext cx="2476140" cy="49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了解</a:t>
              </a:r>
              <a:r>
                <a:rPr lang="zh-CN" altLang="en-US"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系统类的作用</a:t>
              </a:r>
              <a:endParaRPr lang="en-US" altLang="zh-CN"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98" name="组合 97"/>
          <p:cNvGrpSpPr>
            <a:grpSpLocks/>
          </p:cNvGrpSpPr>
          <p:nvPr/>
        </p:nvGrpSpPr>
        <p:grpSpPr bwMode="auto">
          <a:xfrm>
            <a:off x="5441950" y="4259263"/>
            <a:ext cx="3048000" cy="1158875"/>
            <a:chOff x="5648920" y="4172237"/>
            <a:chExt cx="3047405" cy="1158588"/>
          </a:xfrm>
        </p:grpSpPr>
        <p:grpSp>
          <p:nvGrpSpPr>
            <p:cNvPr id="21519" name="组合 38"/>
            <p:cNvGrpSpPr>
              <a:grpSpLocks/>
            </p:cNvGrpSpPr>
            <p:nvPr/>
          </p:nvGrpSpPr>
          <p:grpSpPr bwMode="auto">
            <a:xfrm rot="10800000">
              <a:off x="6253163" y="4225925"/>
              <a:ext cx="2178050" cy="652463"/>
              <a:chOff x="860198" y="2352244"/>
              <a:chExt cx="2178276" cy="652213"/>
            </a:xfrm>
          </p:grpSpPr>
          <p:cxnSp>
            <p:nvCxnSpPr>
              <p:cNvPr id="21524" name="直接连接符 39"/>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5" name="直接连接符 4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520" name="组合 41"/>
            <p:cNvGrpSpPr>
              <a:grpSpLocks/>
            </p:cNvGrpSpPr>
            <p:nvPr/>
          </p:nvGrpSpPr>
          <p:grpSpPr bwMode="auto">
            <a:xfrm flipH="1">
              <a:off x="8223250" y="4806950"/>
              <a:ext cx="473075" cy="523875"/>
              <a:chOff x="1232465" y="3533629"/>
              <a:chExt cx="474415" cy="523220"/>
            </a:xfrm>
          </p:grpSpPr>
          <p:sp>
            <p:nvSpPr>
              <p:cNvPr id="102" name="椭圆 101"/>
              <p:cNvSpPr/>
              <p:nvPr/>
            </p:nvSpPr>
            <p:spPr bwMode="auto">
              <a:xfrm>
                <a:off x="1232465" y="3559121"/>
                <a:ext cx="474323" cy="473951"/>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charset="0"/>
                </a:endParaRPr>
              </a:p>
            </p:txBody>
          </p:sp>
          <p:sp>
            <p:nvSpPr>
              <p:cNvPr id="103" name="TextBox 102"/>
              <p:cNvSpPr txBox="1"/>
              <p:nvPr/>
            </p:nvSpPr>
            <p:spPr>
              <a:xfrm>
                <a:off x="1305683" y="3533759"/>
                <a:ext cx="335845" cy="52309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1521" name="矩形 51"/>
            <p:cNvSpPr>
              <a:spLocks noChangeArrowheads="1"/>
            </p:cNvSpPr>
            <p:nvPr/>
          </p:nvSpPr>
          <p:spPr bwMode="auto">
            <a:xfrm>
              <a:off x="5648920" y="4172237"/>
              <a:ext cx="2528867" cy="101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熟悉</a:t>
              </a:r>
              <a:r>
                <a:rPr lang="en-US" altLang="zh-CN"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Math</a:t>
              </a:r>
              <a:r>
                <a:rPr lang="zh-CN" altLang="en-US"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r" eaLnBrk="1" hangingPunct="1">
                <a:lnSpc>
                  <a:spcPts val="3600"/>
                </a:lnSpc>
                <a:buFont typeface="Calibri" panose="020F0502020204030204" pitchFamily="34" charset="0"/>
                <a:buNone/>
              </a:pPr>
              <a:r>
                <a:rPr lang="en-US" altLang="zh-CN"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类的使用</a:t>
              </a:r>
              <a:endParaRPr lang="en-US" altLang="zh-CN"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06" name="组合 105"/>
          <p:cNvGrpSpPr>
            <a:grpSpLocks/>
          </p:cNvGrpSpPr>
          <p:nvPr/>
        </p:nvGrpSpPr>
        <p:grpSpPr bwMode="auto">
          <a:xfrm>
            <a:off x="1754188" y="2427288"/>
            <a:ext cx="5224462" cy="3551237"/>
            <a:chOff x="2024127" y="1971739"/>
            <a:chExt cx="5224334" cy="3551110"/>
          </a:xfrm>
        </p:grpSpPr>
        <p:sp>
          <p:nvSpPr>
            <p:cNvPr id="107" name="弧形 106"/>
            <p:cNvSpPr/>
            <p:nvPr/>
          </p:nvSpPr>
          <p:spPr bwMode="auto">
            <a:xfrm rot="5400000">
              <a:off x="3977506" y="3085323"/>
              <a:ext cx="1312815" cy="1314418"/>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charset="0"/>
              </a:endParaRPr>
            </a:p>
          </p:txBody>
        </p:sp>
        <p:sp>
          <p:nvSpPr>
            <p:cNvPr id="108" name="弧形 107"/>
            <p:cNvSpPr/>
            <p:nvPr/>
          </p:nvSpPr>
          <p:spPr bwMode="auto">
            <a:xfrm>
              <a:off x="4092588" y="3203595"/>
              <a:ext cx="1082648" cy="1084223"/>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charset="0"/>
              </a:endParaRPr>
            </a:p>
          </p:txBody>
        </p:sp>
        <p:sp>
          <p:nvSpPr>
            <p:cNvPr id="109" name="弧形 108"/>
            <p:cNvSpPr/>
            <p:nvPr/>
          </p:nvSpPr>
          <p:spPr bwMode="auto">
            <a:xfrm rot="16200000">
              <a:off x="4172760" y="3347253"/>
              <a:ext cx="898493" cy="82389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charset="0"/>
              </a:endParaRPr>
            </a:p>
          </p:txBody>
        </p:sp>
        <p:grpSp>
          <p:nvGrpSpPr>
            <p:cNvPr id="21514" name="组合 3"/>
            <p:cNvGrpSpPr>
              <a:grpSpLocks/>
            </p:cNvGrpSpPr>
            <p:nvPr/>
          </p:nvGrpSpPr>
          <p:grpSpPr bwMode="auto">
            <a:xfrm>
              <a:off x="2024127" y="1971739"/>
              <a:ext cx="5224334" cy="3551110"/>
              <a:chOff x="2024127" y="1971739"/>
              <a:chExt cx="5224334" cy="3551110"/>
            </a:xfrm>
          </p:grpSpPr>
          <p:graphicFrame>
            <p:nvGraphicFramePr>
              <p:cNvPr id="21517" name="图表 2"/>
              <p:cNvGraphicFramePr>
                <a:graphicFrameLocks/>
              </p:cNvGraphicFramePr>
              <p:nvPr/>
            </p:nvGraphicFramePr>
            <p:xfrm>
              <a:off x="1973328" y="1920940"/>
              <a:ext cx="5325933" cy="3652708"/>
            </p:xfrm>
            <a:graphic>
              <a:graphicData uri="http://schemas.openxmlformats.org/presentationml/2006/ole">
                <mc:AlternateContent xmlns:mc="http://schemas.openxmlformats.org/markup-compatibility/2006">
                  <mc:Choice xmlns:v="urn:schemas-microsoft-com:vml" Requires="v">
                    <p:oleObj spid="_x0000_s21854" r:id="rId3" imgW="5328366" imgH="3651820" progId="Excel.Chart.8">
                      <p:embed/>
                    </p:oleObj>
                  </mc:Choice>
                  <mc:Fallback>
                    <p:oleObj r:id="rId3" imgW="5328366" imgH="3651820" progId="Excel.Chart.8">
                      <p:embed/>
                      <p:pic>
                        <p:nvPicPr>
                          <p:cNvPr id="0" name="图表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28" y="1920940"/>
                            <a:ext cx="5325933" cy="365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 name="TextBox 113"/>
              <p:cNvSpPr txBox="1"/>
              <p:nvPr/>
            </p:nvSpPr>
            <p:spPr>
              <a:xfrm>
                <a:off x="4294196" y="2455909"/>
                <a:ext cx="1041374" cy="36987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111" name="TextBox 110"/>
            <p:cNvSpPr txBox="1"/>
            <p:nvPr/>
          </p:nvSpPr>
          <p:spPr>
            <a:xfrm rot="13580827" flipV="1">
              <a:off x="3526665" y="4441005"/>
              <a:ext cx="1041363" cy="369878"/>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112" name="TextBox 111"/>
            <p:cNvSpPr txBox="1"/>
            <p:nvPr/>
          </p:nvSpPr>
          <p:spPr>
            <a:xfrm rot="8019173" flipH="1" flipV="1">
              <a:off x="4979985" y="4179870"/>
              <a:ext cx="1041363" cy="368291"/>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
        <p:nvSpPr>
          <p:cNvPr id="2151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heel(4)">
                                      <p:cBhvr>
                                        <p:cTn id="7" dur="2000"/>
                                        <p:tgtEl>
                                          <p:spTgt spid="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right)">
                                      <p:cBhvr>
                                        <p:cTn id="12" dur="500"/>
                                        <p:tgtEl>
                                          <p:spTgt spid="82"/>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82"/>
                                        </p:tgtEl>
                                      </p:cBhvr>
                                    </p:animEffect>
                                    <p:animScale>
                                      <p:cBhvr>
                                        <p:cTn id="16" dur="250" autoRev="1" fill="hold"/>
                                        <p:tgtEl>
                                          <p:spTgt spid="82"/>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98"/>
                                        </p:tgtEl>
                                      </p:cBhvr>
                                    </p:animEffect>
                                    <p:animScale>
                                      <p:cBhvr>
                                        <p:cTn id="25" dur="250" autoRev="1" fill="hold"/>
                                        <p:tgtEl>
                                          <p:spTgt spid="98"/>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right)">
                                      <p:cBhvr>
                                        <p:cTn id="30" dur="500"/>
                                        <p:tgtEl>
                                          <p:spTgt spid="90"/>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90"/>
                                        </p:tgtEl>
                                      </p:cBhvr>
                                    </p:animEffect>
                                    <p:animScale>
                                      <p:cBhvr>
                                        <p:cTn id="34" dur="250" autoRev="1" fill="hold"/>
                                        <p:tgtEl>
                                          <p:spTgt spid="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173038" y="1187355"/>
            <a:ext cx="8629768" cy="4749421"/>
          </a:xfrm>
        </p:spPr>
        <p:txBody>
          <a:bodyPr/>
          <a:lstStyle/>
          <a:p>
            <a:pPr lvl="1" eaLnBrk="1" hangingPunct="1">
              <a:lnSpc>
                <a:spcPct val="130000"/>
              </a:lnSpc>
            </a:pPr>
            <a:r>
              <a:rPr lang="zh-CN" altLang="en-US" dirty="0" smtClean="0"/>
              <a:t>在使用包装类时，需要注意以下几点：</a:t>
            </a:r>
            <a:endParaRPr lang="en-US" altLang="zh-CN" dirty="0" smtClean="0"/>
          </a:p>
          <a:p>
            <a:pPr marL="457200" lvl="1" indent="0" eaLnBrk="1" hangingPunct="1">
              <a:lnSpc>
                <a:spcPct val="130000"/>
              </a:lnSpc>
              <a:buNone/>
            </a:pPr>
            <a:r>
              <a:rPr lang="zh-CN" altLang="en-US" dirty="0" smtClean="0"/>
              <a:t>（</a:t>
            </a:r>
            <a:r>
              <a:rPr lang="en-US" altLang="zh-CN" dirty="0" smtClean="0"/>
              <a:t>1</a:t>
            </a:r>
            <a:r>
              <a:rPr lang="zh-CN" altLang="en-US" dirty="0" smtClean="0"/>
              <a:t>）包装类重写了</a:t>
            </a:r>
            <a:r>
              <a:rPr lang="en-US" altLang="zh-CN" dirty="0" smtClean="0"/>
              <a:t>Object</a:t>
            </a:r>
            <a:r>
              <a:rPr lang="zh-CN" altLang="en-US" dirty="0" smtClean="0"/>
              <a:t>类中的</a:t>
            </a:r>
            <a:r>
              <a:rPr lang="en-US" altLang="zh-CN" dirty="0" err="1" smtClean="0"/>
              <a:t>toString</a:t>
            </a:r>
            <a:r>
              <a:rPr lang="en-US" altLang="zh-CN" dirty="0" smtClean="0"/>
              <a:t>()</a:t>
            </a:r>
            <a:r>
              <a:rPr lang="zh-CN" altLang="en-US" dirty="0" smtClean="0"/>
              <a:t>方法，以字符串的形式返回被包装的基本数据类型的值。</a:t>
            </a:r>
            <a:endParaRPr lang="en-US" altLang="zh-CN" dirty="0" smtClean="0"/>
          </a:p>
          <a:p>
            <a:pPr marL="457200" lvl="1" indent="0" eaLnBrk="1" hangingPunct="1">
              <a:lnSpc>
                <a:spcPct val="130000"/>
              </a:lnSpc>
              <a:buNone/>
            </a:pPr>
            <a:r>
              <a:rPr lang="zh-CN" altLang="en-US" dirty="0" smtClean="0"/>
              <a:t>（</a:t>
            </a:r>
            <a:r>
              <a:rPr lang="en-US" altLang="zh-CN" dirty="0" smtClean="0"/>
              <a:t>2</a:t>
            </a:r>
            <a:r>
              <a:rPr lang="zh-CN" altLang="en-US" dirty="0" smtClean="0"/>
              <a:t>）除了</a:t>
            </a:r>
            <a:r>
              <a:rPr lang="en-US" altLang="zh-CN" dirty="0" smtClean="0"/>
              <a:t>Character</a:t>
            </a:r>
            <a:r>
              <a:rPr lang="zh-CN" altLang="en-US" dirty="0" smtClean="0"/>
              <a:t>外，包装类都有</a:t>
            </a:r>
            <a:r>
              <a:rPr lang="en-US" altLang="zh-CN" dirty="0" err="1" smtClean="0"/>
              <a:t>valueOf</a:t>
            </a:r>
            <a:r>
              <a:rPr lang="en-US" altLang="zh-CN" dirty="0" smtClean="0"/>
              <a:t>(String s)</a:t>
            </a:r>
            <a:r>
              <a:rPr lang="zh-CN" altLang="en-US" dirty="0" smtClean="0"/>
              <a:t>方法，可以根据</a:t>
            </a:r>
            <a:r>
              <a:rPr lang="en-US" altLang="zh-CN" dirty="0" smtClean="0"/>
              <a:t>String</a:t>
            </a:r>
            <a:r>
              <a:rPr lang="zh-CN" altLang="en-US" dirty="0" smtClean="0"/>
              <a:t>类型的参数创建包装类对象，但参数字符串</a:t>
            </a:r>
            <a:r>
              <a:rPr lang="en-US" altLang="zh-CN" dirty="0" smtClean="0"/>
              <a:t>s</a:t>
            </a:r>
            <a:r>
              <a:rPr lang="zh-CN" altLang="en-US" dirty="0" smtClean="0"/>
              <a:t>不能为</a:t>
            </a:r>
            <a:r>
              <a:rPr lang="en-US" altLang="zh-CN" dirty="0" smtClean="0"/>
              <a:t>null</a:t>
            </a:r>
            <a:r>
              <a:rPr lang="zh-CN" altLang="en-US" dirty="0" smtClean="0"/>
              <a:t>，而且字符串必须是可以解析为相应基本类型的数据，否则虽然编译通过，但运行时会报错。</a:t>
            </a:r>
            <a:endParaRPr lang="en-US" altLang="zh-CN" dirty="0" smtClean="0"/>
          </a:p>
          <a:p>
            <a:pPr lvl="2" eaLnBrk="1" fontAlgn="auto" hangingPunct="1">
              <a:lnSpc>
                <a:spcPct val="130000"/>
              </a:lnSpc>
              <a:spcAft>
                <a:spcPts val="0"/>
              </a:spcAft>
              <a:defRPr/>
            </a:pPr>
            <a:r>
              <a:rPr lang="en-US" altLang="zh-CN" sz="2000" dirty="0"/>
              <a:t>Integer </a:t>
            </a:r>
            <a:r>
              <a:rPr lang="en-US" altLang="zh-CN" sz="2000" dirty="0" err="1"/>
              <a:t>i</a:t>
            </a:r>
            <a:r>
              <a:rPr lang="en-US" altLang="zh-CN" sz="2000" dirty="0"/>
              <a:t> = </a:t>
            </a:r>
            <a:r>
              <a:rPr lang="en-US" altLang="zh-CN" sz="2000" dirty="0" err="1"/>
              <a:t>Integer.valueOf</a:t>
            </a:r>
            <a:r>
              <a:rPr lang="en-US" altLang="zh-CN" sz="2000" dirty="0"/>
              <a:t>("123");       // </a:t>
            </a:r>
            <a:r>
              <a:rPr lang="zh-CN" altLang="zh-CN" sz="2000" dirty="0"/>
              <a:t>合法</a:t>
            </a:r>
          </a:p>
          <a:p>
            <a:pPr lvl="2" eaLnBrk="1" fontAlgn="auto" hangingPunct="1">
              <a:lnSpc>
                <a:spcPct val="130000"/>
              </a:lnSpc>
              <a:spcAft>
                <a:spcPts val="0"/>
              </a:spcAft>
              <a:defRPr/>
            </a:pPr>
            <a:r>
              <a:rPr lang="en-US" altLang="zh-CN" sz="2000" dirty="0"/>
              <a:t>Integer </a:t>
            </a:r>
            <a:r>
              <a:rPr lang="en-US" altLang="zh-CN" sz="2000" dirty="0" err="1"/>
              <a:t>i</a:t>
            </a:r>
            <a:r>
              <a:rPr lang="en-US" altLang="zh-CN" sz="2000" dirty="0"/>
              <a:t> = </a:t>
            </a:r>
            <a:r>
              <a:rPr lang="en-US" altLang="zh-CN" sz="2000" dirty="0" err="1"/>
              <a:t>Integer.valueOf</a:t>
            </a:r>
            <a:r>
              <a:rPr lang="en-US" altLang="zh-CN" sz="2000" dirty="0"/>
              <a:t>("12a");      // </a:t>
            </a:r>
            <a:r>
              <a:rPr lang="zh-CN" altLang="zh-CN" sz="2000" dirty="0"/>
              <a:t>不</a:t>
            </a:r>
            <a:r>
              <a:rPr lang="zh-CN" altLang="zh-CN" sz="2000" dirty="0" smtClean="0"/>
              <a:t>合法</a:t>
            </a:r>
            <a:endParaRPr lang="zh-CN" altLang="zh-CN" sz="2000" dirty="0"/>
          </a:p>
        </p:txBody>
      </p:sp>
      <p:sp>
        <p:nvSpPr>
          <p:cNvPr id="50179"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Tree>
    <p:extLst>
      <p:ext uri="{BB962C8B-B14F-4D97-AF65-F5344CB8AC3E}">
        <p14:creationId xmlns:p14="http://schemas.microsoft.com/office/powerpoint/2010/main" val="120776321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173038" y="1201003"/>
            <a:ext cx="8318500" cy="5309335"/>
          </a:xfrm>
        </p:spPr>
        <p:txBody>
          <a:bodyPr/>
          <a:lstStyle/>
          <a:p>
            <a:pPr lvl="1" eaLnBrk="1" hangingPunct="1"/>
            <a:r>
              <a:rPr lang="zh-CN" altLang="en-US" dirty="0" smtClean="0"/>
              <a:t>在使用包装类时，需要注意以下几点：</a:t>
            </a:r>
            <a:endParaRPr lang="en-US" altLang="zh-CN" dirty="0" smtClean="0"/>
          </a:p>
          <a:p>
            <a:pPr marL="457200" lvl="1" indent="0" eaLnBrk="1" hangingPunct="1">
              <a:buNone/>
            </a:pPr>
            <a:r>
              <a:rPr lang="zh-CN" altLang="en-US" dirty="0" smtClean="0"/>
              <a:t>（</a:t>
            </a:r>
            <a:r>
              <a:rPr lang="en-US" altLang="zh-CN" dirty="0" smtClean="0"/>
              <a:t>3</a:t>
            </a:r>
            <a:r>
              <a:rPr lang="zh-CN" altLang="en-US" dirty="0" smtClean="0"/>
              <a:t>）除了</a:t>
            </a:r>
            <a:r>
              <a:rPr lang="en-US" altLang="zh-CN" dirty="0" smtClean="0"/>
              <a:t>Character</a:t>
            </a:r>
            <a:r>
              <a:rPr lang="zh-CN" altLang="en-US" dirty="0" smtClean="0"/>
              <a:t>外，包装类都有</a:t>
            </a:r>
            <a:r>
              <a:rPr lang="en-US" altLang="zh-CN" dirty="0" err="1" smtClean="0"/>
              <a:t>parseXXX</a:t>
            </a:r>
            <a:r>
              <a:rPr lang="en-US" altLang="zh-CN" dirty="0" smtClean="0"/>
              <a:t>(String s)</a:t>
            </a:r>
            <a:r>
              <a:rPr lang="zh-CN" altLang="en-US" dirty="0" smtClean="0"/>
              <a:t>的</a:t>
            </a:r>
            <a:r>
              <a:rPr lang="zh-CN" altLang="en-US" b="1" dirty="0" smtClean="0">
                <a:solidFill>
                  <a:srgbClr val="FF0000"/>
                </a:solidFill>
              </a:rPr>
              <a:t>静态方法</a:t>
            </a:r>
            <a:r>
              <a:rPr lang="zh-CN" altLang="en-US" dirty="0" smtClean="0"/>
              <a:t>，将字符串转换为对应的基本类型的数据。参数</a:t>
            </a:r>
            <a:r>
              <a:rPr lang="en-US" altLang="zh-CN" dirty="0" smtClean="0"/>
              <a:t>s</a:t>
            </a:r>
            <a:r>
              <a:rPr lang="zh-CN" altLang="en-US" dirty="0" smtClean="0"/>
              <a:t>不能为</a:t>
            </a:r>
            <a:r>
              <a:rPr lang="en-US" altLang="zh-CN" dirty="0" smtClean="0"/>
              <a:t>null</a:t>
            </a:r>
            <a:r>
              <a:rPr lang="zh-CN" altLang="en-US" dirty="0" smtClean="0"/>
              <a:t>，而且同样必须是可以解析为相应基本类型的数据，否则虽然编译通过，但运行时会报错。</a:t>
            </a:r>
            <a:endParaRPr lang="en-US" altLang="zh-CN" dirty="0" smtClean="0"/>
          </a:p>
          <a:p>
            <a:pPr lvl="2" eaLnBrk="1" fontAlgn="auto" hangingPunct="1">
              <a:spcAft>
                <a:spcPts val="0"/>
              </a:spcAft>
              <a:defRPr/>
            </a:pPr>
            <a:r>
              <a:rPr lang="en-US" altLang="zh-CN" sz="2000" dirty="0" err="1"/>
              <a:t>int</a:t>
            </a:r>
            <a:r>
              <a:rPr lang="en-US" altLang="zh-CN" sz="2000" dirty="0"/>
              <a:t> </a:t>
            </a:r>
            <a:r>
              <a:rPr lang="en-US" altLang="zh-CN" sz="2000" dirty="0" err="1"/>
              <a:t>i</a:t>
            </a:r>
            <a:r>
              <a:rPr lang="en-US" altLang="zh-CN" sz="2000" dirty="0"/>
              <a:t> = </a:t>
            </a:r>
            <a:r>
              <a:rPr lang="en-US" altLang="zh-CN" sz="2000" dirty="0" err="1"/>
              <a:t>Integer.parseInt</a:t>
            </a:r>
            <a:r>
              <a:rPr lang="en-US" altLang="zh-CN" sz="2000" dirty="0"/>
              <a:t>("123");      </a:t>
            </a:r>
            <a:r>
              <a:rPr lang="en-US" altLang="zh-CN" sz="2000" dirty="0" smtClean="0"/>
              <a:t>           </a:t>
            </a:r>
            <a:r>
              <a:rPr lang="en-US" altLang="zh-CN" sz="2000" dirty="0"/>
              <a:t>// </a:t>
            </a:r>
            <a:r>
              <a:rPr lang="zh-CN" altLang="zh-CN" sz="2000" dirty="0"/>
              <a:t>合法</a:t>
            </a:r>
            <a:r>
              <a:rPr lang="en-US" altLang="zh-CN" sz="2000" dirty="0"/>
              <a:t>    </a:t>
            </a:r>
            <a:endParaRPr lang="zh-CN" altLang="zh-CN" sz="2000" dirty="0"/>
          </a:p>
          <a:p>
            <a:pPr lvl="2" eaLnBrk="1" fontAlgn="auto" hangingPunct="1">
              <a:spcAft>
                <a:spcPts val="0"/>
              </a:spcAft>
              <a:defRPr/>
            </a:pPr>
            <a:r>
              <a:rPr lang="en-US" altLang="zh-CN" sz="2000" dirty="0"/>
              <a:t>Integer in = </a:t>
            </a:r>
            <a:r>
              <a:rPr lang="en-US" altLang="zh-CN" sz="2000" dirty="0" err="1"/>
              <a:t>Integer.parseInt</a:t>
            </a:r>
            <a:r>
              <a:rPr lang="en-US" altLang="zh-CN" sz="2000" dirty="0"/>
              <a:t>("</a:t>
            </a:r>
            <a:r>
              <a:rPr lang="en-US" altLang="zh-CN" sz="2000" dirty="0" err="1"/>
              <a:t>itcast</a:t>
            </a:r>
            <a:r>
              <a:rPr lang="en-US" altLang="zh-CN" sz="2000" dirty="0" smtClean="0"/>
              <a:t>");    // </a:t>
            </a:r>
            <a:r>
              <a:rPr lang="zh-CN" altLang="zh-CN" sz="2000" dirty="0"/>
              <a:t>不合法 </a:t>
            </a:r>
          </a:p>
          <a:p>
            <a:pPr marL="457200" lvl="1" indent="0" eaLnBrk="1" hangingPunct="1">
              <a:buNone/>
            </a:pPr>
            <a:endParaRPr lang="en-US" altLang="zh-CN" dirty="0" smtClean="0"/>
          </a:p>
          <a:p>
            <a:pPr lvl="1" eaLnBrk="1" hangingPunct="1"/>
            <a:endParaRPr lang="en-US" altLang="zh-CN" dirty="0" smtClean="0"/>
          </a:p>
        </p:txBody>
      </p:sp>
      <p:sp>
        <p:nvSpPr>
          <p:cNvPr id="50179"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Tree>
    <p:extLst>
      <p:ext uri="{BB962C8B-B14F-4D97-AF65-F5344CB8AC3E}">
        <p14:creationId xmlns:p14="http://schemas.microsoft.com/office/powerpoint/2010/main" val="344513528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15925" y="1141413"/>
            <a:ext cx="8229600" cy="4965700"/>
          </a:xfrm>
          <a:ln>
            <a:solidFill>
              <a:srgbClr val="009ED6"/>
            </a:solidFill>
            <a:miter lim="800000"/>
            <a:headEnd/>
            <a:tailEnd/>
          </a:ln>
          <a:extLst/>
        </p:spPr>
        <p:txBody>
          <a:bodyPr rtlCol="0">
            <a:normAutofit/>
          </a:bodyPr>
          <a:lstStyle/>
          <a:p>
            <a:pPr marL="0" indent="0" eaLnBrk="1" fontAlgn="auto" hangingPunct="1">
              <a:spcAft>
                <a:spcPts val="0"/>
              </a:spcAft>
              <a:buFontTx/>
              <a:buNone/>
              <a:defRPr/>
            </a:pPr>
            <a:r>
              <a:rPr lang="en-US" altLang="zh-CN" sz="1800" b="1" dirty="0">
                <a:cs typeface="+mn-cs"/>
              </a:rPr>
              <a:t>JDK5.0</a:t>
            </a:r>
            <a:r>
              <a:rPr lang="zh-CN" altLang="zh-CN" sz="1800" b="1" dirty="0">
                <a:cs typeface="+mn-cs"/>
              </a:rPr>
              <a:t>新特性——自动拆箱和装箱</a:t>
            </a:r>
          </a:p>
          <a:p>
            <a:pPr eaLnBrk="1" fontAlgn="auto" hangingPunct="1">
              <a:lnSpc>
                <a:spcPct val="130000"/>
              </a:lnSpc>
              <a:spcBef>
                <a:spcPts val="600"/>
              </a:spcBef>
              <a:spcAft>
                <a:spcPts val="0"/>
              </a:spcAft>
              <a:defRPr/>
            </a:pPr>
            <a:r>
              <a:rPr lang="zh-CN" altLang="zh-CN" sz="2000" dirty="0">
                <a:cs typeface="+mn-cs"/>
              </a:rPr>
              <a:t>在</a:t>
            </a:r>
            <a:r>
              <a:rPr lang="en-US" altLang="zh-CN" sz="2000" dirty="0">
                <a:cs typeface="+mn-cs"/>
              </a:rPr>
              <a:t>JDK5.0</a:t>
            </a:r>
            <a:r>
              <a:rPr lang="zh-CN" altLang="zh-CN" sz="2000" dirty="0">
                <a:cs typeface="+mn-cs"/>
              </a:rPr>
              <a:t>版本之前，数学运算表达式中的操作数必须是基本类型的，并且运行结果也是基本类型，包装类和基本类型是不允许进行混合数学运算的，如果想运算，必须要通过拆箱将包装类对象转为基本数据类型的值才行，具体示例如下</a:t>
            </a:r>
            <a:r>
              <a:rPr lang="zh-CN" altLang="zh-CN" sz="2000" dirty="0" smtClean="0">
                <a:cs typeface="+mn-cs"/>
              </a:rPr>
              <a:t>：</a:t>
            </a:r>
            <a:endParaRPr lang="en-US" altLang="zh-CN" sz="2000" dirty="0" smtClean="0">
              <a:cs typeface="+mn-cs"/>
            </a:endParaRPr>
          </a:p>
          <a:p>
            <a:pPr lvl="1" eaLnBrk="1" fontAlgn="auto" hangingPunct="1">
              <a:lnSpc>
                <a:spcPct val="130000"/>
              </a:lnSpc>
              <a:spcBef>
                <a:spcPts val="600"/>
              </a:spcBef>
              <a:spcAft>
                <a:spcPts val="0"/>
              </a:spcAft>
              <a:defRPr/>
            </a:pPr>
            <a:r>
              <a:rPr lang="en-US" altLang="zh-CN" dirty="0" err="1">
                <a:cs typeface="+mn-cs"/>
              </a:rPr>
              <a:t>int</a:t>
            </a:r>
            <a:r>
              <a:rPr lang="en-US" altLang="zh-CN" dirty="0">
                <a:cs typeface="+mn-cs"/>
              </a:rPr>
              <a:t> a = 1;                    // </a:t>
            </a:r>
            <a:r>
              <a:rPr lang="zh-CN" altLang="zh-CN" dirty="0">
                <a:cs typeface="+mn-cs"/>
              </a:rPr>
              <a:t>合法</a:t>
            </a:r>
          </a:p>
          <a:p>
            <a:pPr lvl="1" eaLnBrk="1" fontAlgn="auto" hangingPunct="1">
              <a:lnSpc>
                <a:spcPct val="130000"/>
              </a:lnSpc>
              <a:spcBef>
                <a:spcPts val="600"/>
              </a:spcBef>
              <a:spcAft>
                <a:spcPts val="0"/>
              </a:spcAft>
              <a:defRPr/>
            </a:pPr>
            <a:r>
              <a:rPr lang="en-US" altLang="zh-CN" dirty="0" err="1">
                <a:cs typeface="+mn-cs"/>
              </a:rPr>
              <a:t>int</a:t>
            </a:r>
            <a:r>
              <a:rPr lang="en-US" altLang="zh-CN" dirty="0">
                <a:cs typeface="+mn-cs"/>
              </a:rPr>
              <a:t> b = a + 1;               // </a:t>
            </a:r>
            <a:r>
              <a:rPr lang="zh-CN" altLang="zh-CN" dirty="0">
                <a:cs typeface="+mn-cs"/>
              </a:rPr>
              <a:t>合法</a:t>
            </a:r>
          </a:p>
          <a:p>
            <a:pPr lvl="1" eaLnBrk="1" fontAlgn="auto" hangingPunct="1">
              <a:lnSpc>
                <a:spcPct val="130000"/>
              </a:lnSpc>
              <a:spcBef>
                <a:spcPts val="600"/>
              </a:spcBef>
              <a:spcAft>
                <a:spcPts val="0"/>
              </a:spcAft>
              <a:defRPr/>
            </a:pPr>
            <a:r>
              <a:rPr lang="en-US" altLang="zh-CN" dirty="0">
                <a:cs typeface="+mn-cs"/>
              </a:rPr>
              <a:t>Integer c = a + b;          // </a:t>
            </a:r>
            <a:r>
              <a:rPr lang="zh-CN" altLang="zh-CN" dirty="0">
                <a:cs typeface="+mn-cs"/>
              </a:rPr>
              <a:t>不合法，编译报错</a:t>
            </a:r>
          </a:p>
          <a:p>
            <a:pPr lvl="1" eaLnBrk="1" fontAlgn="auto" hangingPunct="1">
              <a:lnSpc>
                <a:spcPct val="130000"/>
              </a:lnSpc>
              <a:spcBef>
                <a:spcPts val="600"/>
              </a:spcBef>
              <a:spcAft>
                <a:spcPts val="0"/>
              </a:spcAft>
              <a:defRPr/>
            </a:pPr>
            <a:r>
              <a:rPr lang="en-US" altLang="zh-CN" dirty="0">
                <a:cs typeface="+mn-cs"/>
              </a:rPr>
              <a:t>b = a + (new Integer(1)); // </a:t>
            </a:r>
            <a:r>
              <a:rPr lang="zh-CN" altLang="zh-CN" dirty="0">
                <a:cs typeface="+mn-cs"/>
              </a:rPr>
              <a:t>不合法，编译报</a:t>
            </a:r>
            <a:r>
              <a:rPr lang="zh-CN" altLang="zh-CN" dirty="0" smtClean="0">
                <a:cs typeface="+mn-cs"/>
              </a:rPr>
              <a:t>错</a:t>
            </a:r>
            <a:endParaRPr lang="en-US" altLang="zh-CN" dirty="0" smtClean="0">
              <a:cs typeface="+mn-cs"/>
            </a:endParaRPr>
          </a:p>
          <a:p>
            <a:pPr eaLnBrk="1" fontAlgn="auto" hangingPunct="1">
              <a:lnSpc>
                <a:spcPct val="130000"/>
              </a:lnSpc>
              <a:spcBef>
                <a:spcPts val="600"/>
              </a:spcBef>
              <a:spcAft>
                <a:spcPts val="0"/>
              </a:spcAft>
              <a:defRPr/>
            </a:pPr>
            <a:r>
              <a:rPr lang="zh-CN" altLang="zh-CN" sz="2000" dirty="0">
                <a:cs typeface="+mn-cs"/>
              </a:rPr>
              <a:t>在</a:t>
            </a:r>
            <a:r>
              <a:rPr lang="en-US" altLang="zh-CN" sz="2000" dirty="0">
                <a:cs typeface="+mn-cs"/>
              </a:rPr>
              <a:t>JDK5.0</a:t>
            </a:r>
            <a:r>
              <a:rPr lang="zh-CN" altLang="zh-CN" sz="2000" dirty="0">
                <a:cs typeface="+mn-cs"/>
              </a:rPr>
              <a:t>的版本中提供了自动拆箱和装箱技术，也就是可以自动进行基本数据类型和包装类对象之间的转换，具体示例如下：</a:t>
            </a:r>
            <a:r>
              <a:rPr lang="zh-CN" altLang="zh-CN" sz="2000" b="1" dirty="0">
                <a:cs typeface="+mn-cs"/>
              </a:rPr>
              <a:t> </a:t>
            </a:r>
            <a:endParaRPr lang="zh-CN" altLang="zh-CN" sz="2000" dirty="0">
              <a:cs typeface="+mn-cs"/>
            </a:endParaRPr>
          </a:p>
          <a:p>
            <a:pPr eaLnBrk="1" fontAlgn="auto" hangingPunct="1">
              <a:spcAft>
                <a:spcPts val="0"/>
              </a:spcAft>
              <a:buFont typeface="Wingdings" panose="05000000000000000000" pitchFamily="2" charset="2"/>
              <a:buChar char="Ø"/>
              <a:defRPr/>
            </a:pPr>
            <a:endParaRPr lang="en-US" altLang="zh-CN" sz="1800" dirty="0" smtClean="0">
              <a:cs typeface="+mn-cs"/>
            </a:endParaRPr>
          </a:p>
          <a:p>
            <a:pPr eaLnBrk="1" fontAlgn="auto" hangingPunct="1">
              <a:spcAft>
                <a:spcPts val="0"/>
              </a:spcAft>
              <a:buFont typeface="Wingdings" panose="05000000000000000000" pitchFamily="2" charset="2"/>
              <a:buChar char="Ø"/>
              <a:defRPr/>
            </a:pPr>
            <a:endParaRPr lang="zh-CN" altLang="zh-CN" sz="1800" dirty="0">
              <a:cs typeface="+mn-cs"/>
            </a:endParaRPr>
          </a:p>
          <a:p>
            <a:pPr lvl="1" eaLnBrk="1" fontAlgn="auto" hangingPunct="1">
              <a:spcAft>
                <a:spcPts val="0"/>
              </a:spcAft>
              <a:buFont typeface="Wingdings" pitchFamily="2" charset="2"/>
              <a:buChar char="Ø"/>
              <a:defRPr/>
            </a:pPr>
            <a:endParaRPr lang="zh-CN" altLang="zh-CN" sz="1600" dirty="0" smtClean="0">
              <a:cs typeface="+mn-cs"/>
            </a:endParaRPr>
          </a:p>
          <a:p>
            <a:pPr marL="457200" lvl="1" indent="0" eaLnBrk="1" fontAlgn="auto" hangingPunct="1">
              <a:spcAft>
                <a:spcPts val="0"/>
              </a:spcAft>
              <a:buFontTx/>
              <a:buNone/>
              <a:defRPr/>
            </a:pPr>
            <a:endParaRPr lang="en-US" altLang="zh-CN" sz="1800" dirty="0" smtClean="0">
              <a:cs typeface="+mn-cs"/>
            </a:endParaRPr>
          </a:p>
          <a:p>
            <a:pPr marL="457200" lvl="1" indent="0" eaLnBrk="1" fontAlgn="auto" hangingPunct="1">
              <a:spcAft>
                <a:spcPts val="0"/>
              </a:spcAft>
              <a:buFontTx/>
              <a:buNone/>
              <a:defRPr/>
            </a:pPr>
            <a:endParaRPr lang="zh-CN" altLang="zh-CN" sz="1800" dirty="0" smtClean="0">
              <a:cs typeface="+mn-cs"/>
            </a:endParaRPr>
          </a:p>
          <a:p>
            <a:pPr eaLnBrk="1" fontAlgn="auto" hangingPunct="1">
              <a:spcAft>
                <a:spcPts val="0"/>
              </a:spcAft>
              <a:buFont typeface="Wingdings" pitchFamily="2" charset="2"/>
              <a:buChar char="Ø"/>
              <a:defRPr/>
            </a:pPr>
            <a:endParaRPr lang="en-US" altLang="zh-CN" sz="1600" dirty="0" smtClean="0">
              <a:cs typeface="+mn-cs"/>
            </a:endParaRPr>
          </a:p>
        </p:txBody>
      </p:sp>
      <p:sp>
        <p:nvSpPr>
          <p:cNvPr id="52227" name="标题 1"/>
          <p:cNvSpPr>
            <a:spLocks noChangeArrowheads="1"/>
          </p:cNvSpPr>
          <p:nvPr/>
        </p:nvSpPr>
        <p:spPr bwMode="auto">
          <a:xfrm>
            <a:off x="1643063" y="388938"/>
            <a:ext cx="78724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Tree>
    <p:extLst>
      <p:ext uri="{BB962C8B-B14F-4D97-AF65-F5344CB8AC3E}">
        <p14:creationId xmlns:p14="http://schemas.microsoft.com/office/powerpoint/2010/main" val="134601980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15925" y="1012540"/>
            <a:ext cx="8229600" cy="5590484"/>
          </a:xfrm>
          <a:ln>
            <a:solidFill>
              <a:srgbClr val="009ED6"/>
            </a:solidFill>
            <a:miter lim="800000"/>
            <a:headEnd/>
            <a:tailEnd/>
          </a:ln>
          <a:extLst/>
        </p:spPr>
        <p:txBody>
          <a:bodyPr rtlCol="0">
            <a:noAutofit/>
          </a:bodyPr>
          <a:lstStyle/>
          <a:p>
            <a:pPr lvl="1" eaLnBrk="1" fontAlgn="auto" hangingPunct="1">
              <a:lnSpc>
                <a:spcPct val="120000"/>
              </a:lnSpc>
              <a:spcBef>
                <a:spcPts val="600"/>
              </a:spcBef>
              <a:spcAft>
                <a:spcPts val="0"/>
              </a:spcAft>
              <a:defRPr/>
            </a:pPr>
            <a:r>
              <a:rPr lang="en-US" altLang="zh-CN" dirty="0" err="1">
                <a:cs typeface="+mn-cs"/>
              </a:rPr>
              <a:t>int</a:t>
            </a:r>
            <a:r>
              <a:rPr lang="en-US" altLang="zh-CN" dirty="0">
                <a:cs typeface="+mn-cs"/>
              </a:rPr>
              <a:t> </a:t>
            </a:r>
            <a:r>
              <a:rPr lang="en-US" altLang="zh-CN" dirty="0" err="1">
                <a:cs typeface="+mn-cs"/>
              </a:rPr>
              <a:t>num</a:t>
            </a:r>
            <a:r>
              <a:rPr lang="en-US" altLang="zh-CN" dirty="0">
                <a:cs typeface="+mn-cs"/>
              </a:rPr>
              <a:t> = 20;</a:t>
            </a:r>
            <a:endParaRPr lang="zh-CN" altLang="zh-CN" dirty="0">
              <a:cs typeface="+mn-cs"/>
            </a:endParaRPr>
          </a:p>
          <a:p>
            <a:pPr lvl="1" eaLnBrk="1" fontAlgn="auto" hangingPunct="1">
              <a:lnSpc>
                <a:spcPct val="120000"/>
              </a:lnSpc>
              <a:spcBef>
                <a:spcPts val="600"/>
              </a:spcBef>
              <a:spcAft>
                <a:spcPts val="0"/>
              </a:spcAft>
              <a:defRPr/>
            </a:pPr>
            <a:r>
              <a:rPr lang="en-US" altLang="zh-CN" dirty="0">
                <a:cs typeface="+mn-cs"/>
              </a:rPr>
              <a:t>Integer number = </a:t>
            </a:r>
            <a:r>
              <a:rPr lang="en-US" altLang="zh-CN" dirty="0" err="1">
                <a:cs typeface="+mn-cs"/>
              </a:rPr>
              <a:t>num</a:t>
            </a:r>
            <a:r>
              <a:rPr lang="en-US" altLang="zh-CN" dirty="0">
                <a:cs typeface="+mn-cs"/>
              </a:rPr>
              <a:t>; 	// </a:t>
            </a:r>
            <a:r>
              <a:rPr lang="zh-CN" altLang="zh-CN" dirty="0">
                <a:cs typeface="+mn-cs"/>
              </a:rPr>
              <a:t>自动装箱</a:t>
            </a:r>
          </a:p>
          <a:p>
            <a:pPr eaLnBrk="1" fontAlgn="auto" hangingPunct="1">
              <a:lnSpc>
                <a:spcPct val="120000"/>
              </a:lnSpc>
              <a:spcBef>
                <a:spcPts val="600"/>
              </a:spcBef>
              <a:spcAft>
                <a:spcPts val="0"/>
              </a:spcAft>
              <a:defRPr/>
            </a:pPr>
            <a:r>
              <a:rPr lang="zh-CN" altLang="zh-CN" sz="2000" dirty="0">
                <a:cs typeface="+mn-cs"/>
              </a:rPr>
              <a:t>上面的代码就是自动装箱，相当于程序自动执行了语句“</a:t>
            </a:r>
            <a:r>
              <a:rPr lang="en-US" altLang="zh-CN" sz="2000" dirty="0">
                <a:cs typeface="+mn-cs"/>
              </a:rPr>
              <a:t>Integer number = new Integer(</a:t>
            </a:r>
            <a:r>
              <a:rPr lang="en-US" altLang="zh-CN" sz="2000" dirty="0" err="1">
                <a:cs typeface="+mn-cs"/>
              </a:rPr>
              <a:t>num</a:t>
            </a:r>
            <a:r>
              <a:rPr lang="en-US" altLang="zh-CN" sz="2000" dirty="0">
                <a:cs typeface="+mn-cs"/>
              </a:rPr>
              <a:t>);</a:t>
            </a:r>
            <a:r>
              <a:rPr lang="zh-CN" altLang="zh-CN" sz="2000" dirty="0">
                <a:cs typeface="+mn-cs"/>
              </a:rPr>
              <a:t>”。</a:t>
            </a:r>
          </a:p>
          <a:p>
            <a:pPr lvl="1" eaLnBrk="1" fontAlgn="auto" hangingPunct="1">
              <a:lnSpc>
                <a:spcPct val="120000"/>
              </a:lnSpc>
              <a:spcBef>
                <a:spcPts val="600"/>
              </a:spcBef>
              <a:spcAft>
                <a:spcPts val="0"/>
              </a:spcAft>
              <a:defRPr/>
            </a:pPr>
            <a:r>
              <a:rPr lang="en-US" altLang="zh-CN" dirty="0">
                <a:cs typeface="+mn-cs"/>
              </a:rPr>
              <a:t>Integer number = new Integer(18);</a:t>
            </a:r>
            <a:endParaRPr lang="zh-CN" altLang="zh-CN" dirty="0">
              <a:cs typeface="+mn-cs"/>
            </a:endParaRPr>
          </a:p>
          <a:p>
            <a:pPr lvl="1" eaLnBrk="1" fontAlgn="auto" hangingPunct="1">
              <a:lnSpc>
                <a:spcPct val="120000"/>
              </a:lnSpc>
              <a:spcBef>
                <a:spcPts val="600"/>
              </a:spcBef>
              <a:spcAft>
                <a:spcPts val="0"/>
              </a:spcAft>
              <a:defRPr/>
            </a:pPr>
            <a:r>
              <a:rPr lang="en-US" altLang="zh-CN" dirty="0" err="1">
                <a:cs typeface="+mn-cs"/>
              </a:rPr>
              <a:t>int</a:t>
            </a:r>
            <a:r>
              <a:rPr lang="en-US" altLang="zh-CN" dirty="0">
                <a:cs typeface="+mn-cs"/>
              </a:rPr>
              <a:t> number2 = number;	// </a:t>
            </a:r>
            <a:r>
              <a:rPr lang="zh-CN" altLang="zh-CN" dirty="0">
                <a:cs typeface="+mn-cs"/>
              </a:rPr>
              <a:t>自动拆箱</a:t>
            </a:r>
          </a:p>
          <a:p>
            <a:pPr eaLnBrk="1" fontAlgn="auto" hangingPunct="1">
              <a:lnSpc>
                <a:spcPct val="120000"/>
              </a:lnSpc>
              <a:spcBef>
                <a:spcPts val="600"/>
              </a:spcBef>
              <a:spcAft>
                <a:spcPts val="0"/>
              </a:spcAft>
              <a:defRPr/>
            </a:pPr>
            <a:r>
              <a:rPr lang="zh-CN" altLang="zh-CN" sz="2000" dirty="0">
                <a:cs typeface="+mn-cs"/>
              </a:rPr>
              <a:t>上面的代码就是自动拆箱，相当于程序自动执行了语句“</a:t>
            </a:r>
            <a:r>
              <a:rPr lang="en-US" altLang="zh-CN" sz="2000" dirty="0" err="1">
                <a:cs typeface="+mn-cs"/>
              </a:rPr>
              <a:t>int</a:t>
            </a:r>
            <a:r>
              <a:rPr lang="en-US" altLang="zh-CN" sz="2000" dirty="0">
                <a:cs typeface="+mn-cs"/>
              </a:rPr>
              <a:t> number2 = </a:t>
            </a:r>
            <a:r>
              <a:rPr lang="en-US" altLang="zh-CN" sz="2000" dirty="0" err="1">
                <a:cs typeface="+mn-cs"/>
              </a:rPr>
              <a:t>number.intValue</a:t>
            </a:r>
            <a:r>
              <a:rPr lang="en-US" altLang="zh-CN" sz="2000" dirty="0">
                <a:cs typeface="+mn-cs"/>
              </a:rPr>
              <a:t>();</a:t>
            </a:r>
            <a:r>
              <a:rPr lang="zh-CN" altLang="zh-CN" sz="2000" dirty="0">
                <a:cs typeface="+mn-cs"/>
              </a:rPr>
              <a:t>”。</a:t>
            </a:r>
          </a:p>
          <a:p>
            <a:pPr eaLnBrk="1" fontAlgn="auto" hangingPunct="1">
              <a:lnSpc>
                <a:spcPct val="120000"/>
              </a:lnSpc>
              <a:spcBef>
                <a:spcPts val="600"/>
              </a:spcBef>
              <a:spcAft>
                <a:spcPts val="0"/>
              </a:spcAft>
              <a:defRPr/>
            </a:pPr>
            <a:r>
              <a:rPr lang="zh-CN" altLang="zh-CN" sz="2000" dirty="0" smtClean="0">
                <a:cs typeface="+mn-cs"/>
              </a:rPr>
              <a:t>自动</a:t>
            </a:r>
            <a:r>
              <a:rPr lang="zh-CN" altLang="zh-CN" sz="2000" dirty="0">
                <a:cs typeface="+mn-cs"/>
              </a:rPr>
              <a:t>拆箱装箱的特性，在</a:t>
            </a:r>
            <a:r>
              <a:rPr lang="en-US" altLang="zh-CN" sz="2000" dirty="0">
                <a:cs typeface="+mn-cs"/>
              </a:rPr>
              <a:t>JDK5.0</a:t>
            </a:r>
            <a:r>
              <a:rPr lang="zh-CN" altLang="zh-CN" sz="2000" dirty="0">
                <a:cs typeface="+mn-cs"/>
              </a:rPr>
              <a:t>版本后，基本类型和包装类型可以进行混合数学运算，也可以直接将两个</a:t>
            </a:r>
            <a:r>
              <a:rPr lang="en-US" altLang="zh-CN" sz="2000" dirty="0">
                <a:cs typeface="+mn-cs"/>
              </a:rPr>
              <a:t>Integer</a:t>
            </a:r>
            <a:r>
              <a:rPr lang="zh-CN" altLang="zh-CN" sz="2000" dirty="0">
                <a:cs typeface="+mn-cs"/>
              </a:rPr>
              <a:t>类型进行数学运算</a:t>
            </a:r>
            <a:r>
              <a:rPr lang="zh-CN" altLang="zh-CN" sz="2000" dirty="0" smtClean="0">
                <a:cs typeface="+mn-cs"/>
              </a:rPr>
              <a:t>，例如：</a:t>
            </a:r>
            <a:endParaRPr lang="zh-CN" altLang="zh-CN" sz="2000" dirty="0">
              <a:cs typeface="+mn-cs"/>
            </a:endParaRPr>
          </a:p>
          <a:p>
            <a:pPr marL="400050" lvl="1" indent="0" eaLnBrk="1" fontAlgn="auto" hangingPunct="1">
              <a:lnSpc>
                <a:spcPct val="120000"/>
              </a:lnSpc>
              <a:spcBef>
                <a:spcPts val="600"/>
              </a:spcBef>
              <a:spcAft>
                <a:spcPts val="0"/>
              </a:spcAft>
              <a:buFontTx/>
              <a:buNone/>
              <a:defRPr/>
            </a:pPr>
            <a:r>
              <a:rPr lang="en-US" altLang="zh-CN" dirty="0">
                <a:cs typeface="+mn-cs"/>
              </a:rPr>
              <a:t>public static Integer add(Integer </a:t>
            </a:r>
            <a:r>
              <a:rPr lang="en-US" altLang="zh-CN" dirty="0" err="1">
                <a:cs typeface="+mn-cs"/>
              </a:rPr>
              <a:t>a,Integer</a:t>
            </a:r>
            <a:r>
              <a:rPr lang="en-US" altLang="zh-CN" dirty="0">
                <a:cs typeface="+mn-cs"/>
              </a:rPr>
              <a:t> b){</a:t>
            </a:r>
            <a:endParaRPr lang="zh-CN" altLang="zh-CN" dirty="0">
              <a:cs typeface="+mn-cs"/>
            </a:endParaRPr>
          </a:p>
          <a:p>
            <a:pPr marL="400050" lvl="1" indent="0" eaLnBrk="1" fontAlgn="auto" hangingPunct="1">
              <a:lnSpc>
                <a:spcPct val="120000"/>
              </a:lnSpc>
              <a:spcBef>
                <a:spcPts val="600"/>
              </a:spcBef>
              <a:spcAft>
                <a:spcPts val="0"/>
              </a:spcAft>
              <a:buFontTx/>
              <a:buNone/>
              <a:defRPr/>
            </a:pPr>
            <a:r>
              <a:rPr lang="en-US" altLang="zh-CN" dirty="0">
                <a:cs typeface="+mn-cs"/>
              </a:rPr>
              <a:t>		return </a:t>
            </a:r>
            <a:r>
              <a:rPr lang="en-US" altLang="zh-CN" dirty="0" err="1">
                <a:cs typeface="+mn-cs"/>
              </a:rPr>
              <a:t>a+b</a:t>
            </a:r>
            <a:r>
              <a:rPr lang="en-US" altLang="zh-CN" dirty="0">
                <a:cs typeface="+mn-cs"/>
              </a:rPr>
              <a:t>;</a:t>
            </a:r>
            <a:endParaRPr lang="zh-CN" altLang="zh-CN" dirty="0">
              <a:cs typeface="+mn-cs"/>
            </a:endParaRPr>
          </a:p>
          <a:p>
            <a:pPr marL="400050" lvl="1" indent="0" eaLnBrk="1" fontAlgn="auto" hangingPunct="1">
              <a:lnSpc>
                <a:spcPct val="120000"/>
              </a:lnSpc>
              <a:spcBef>
                <a:spcPts val="600"/>
              </a:spcBef>
              <a:spcAft>
                <a:spcPts val="0"/>
              </a:spcAft>
              <a:buFontTx/>
              <a:buNone/>
              <a:defRPr/>
            </a:pPr>
            <a:r>
              <a:rPr lang="en-US" altLang="zh-CN" dirty="0" smtClean="0">
                <a:cs typeface="+mn-cs"/>
              </a:rPr>
              <a:t>}</a:t>
            </a:r>
            <a:endParaRPr lang="en-US" altLang="zh-CN" sz="2000" dirty="0" smtClean="0">
              <a:cs typeface="+mn-cs"/>
            </a:endParaRPr>
          </a:p>
          <a:p>
            <a:pPr eaLnBrk="1" fontAlgn="auto" hangingPunct="1">
              <a:lnSpc>
                <a:spcPct val="120000"/>
              </a:lnSpc>
              <a:spcBef>
                <a:spcPts val="600"/>
              </a:spcBef>
              <a:spcAft>
                <a:spcPts val="0"/>
              </a:spcAft>
              <a:buFont typeface="Wingdings" panose="05000000000000000000" pitchFamily="2" charset="2"/>
              <a:buChar char="Ø"/>
              <a:defRPr/>
            </a:pPr>
            <a:endParaRPr lang="zh-CN" altLang="zh-CN" sz="2000" dirty="0">
              <a:cs typeface="+mn-cs"/>
            </a:endParaRPr>
          </a:p>
          <a:p>
            <a:pPr lvl="1" eaLnBrk="1" fontAlgn="auto" hangingPunct="1">
              <a:lnSpc>
                <a:spcPct val="120000"/>
              </a:lnSpc>
              <a:spcBef>
                <a:spcPts val="600"/>
              </a:spcBef>
              <a:spcAft>
                <a:spcPts val="0"/>
              </a:spcAft>
              <a:buFont typeface="Wingdings" pitchFamily="2" charset="2"/>
              <a:buChar char="Ø"/>
              <a:defRPr/>
            </a:pPr>
            <a:endParaRPr lang="zh-CN" altLang="zh-CN" dirty="0" smtClean="0">
              <a:cs typeface="+mn-cs"/>
            </a:endParaRPr>
          </a:p>
          <a:p>
            <a:pPr marL="457200" lvl="1" indent="0" eaLnBrk="1" fontAlgn="auto" hangingPunct="1">
              <a:lnSpc>
                <a:spcPct val="120000"/>
              </a:lnSpc>
              <a:spcBef>
                <a:spcPts val="600"/>
              </a:spcBef>
              <a:spcAft>
                <a:spcPts val="0"/>
              </a:spcAft>
              <a:buFontTx/>
              <a:buNone/>
              <a:defRPr/>
            </a:pPr>
            <a:endParaRPr lang="en-US" altLang="zh-CN" dirty="0" smtClean="0">
              <a:cs typeface="+mn-cs"/>
            </a:endParaRPr>
          </a:p>
          <a:p>
            <a:pPr marL="457200" lvl="1" indent="0" eaLnBrk="1" fontAlgn="auto" hangingPunct="1">
              <a:lnSpc>
                <a:spcPct val="120000"/>
              </a:lnSpc>
              <a:spcBef>
                <a:spcPts val="600"/>
              </a:spcBef>
              <a:spcAft>
                <a:spcPts val="0"/>
              </a:spcAft>
              <a:buFontTx/>
              <a:buNone/>
              <a:defRPr/>
            </a:pPr>
            <a:endParaRPr lang="zh-CN" altLang="zh-CN" dirty="0" smtClean="0">
              <a:cs typeface="+mn-cs"/>
            </a:endParaRPr>
          </a:p>
          <a:p>
            <a:pPr eaLnBrk="1" fontAlgn="auto" hangingPunct="1">
              <a:lnSpc>
                <a:spcPct val="120000"/>
              </a:lnSpc>
              <a:spcBef>
                <a:spcPts val="600"/>
              </a:spcBef>
              <a:spcAft>
                <a:spcPts val="0"/>
              </a:spcAft>
              <a:buFont typeface="Wingdings" pitchFamily="2" charset="2"/>
              <a:buChar char="Ø"/>
              <a:defRPr/>
            </a:pPr>
            <a:endParaRPr lang="en-US" altLang="zh-CN" sz="2000" dirty="0" smtClean="0">
              <a:cs typeface="+mn-cs"/>
            </a:endParaRPr>
          </a:p>
        </p:txBody>
      </p:sp>
      <p:sp>
        <p:nvSpPr>
          <p:cNvPr id="53251" name="标题 1"/>
          <p:cNvSpPr>
            <a:spLocks noChangeArrowheads="1"/>
          </p:cNvSpPr>
          <p:nvPr/>
        </p:nvSpPr>
        <p:spPr bwMode="auto">
          <a:xfrm>
            <a:off x="1643063" y="388938"/>
            <a:ext cx="78724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6.4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包装类</a:t>
            </a:r>
          </a:p>
        </p:txBody>
      </p:sp>
    </p:spTree>
    <p:extLst>
      <p:ext uri="{BB962C8B-B14F-4D97-AF65-F5344CB8AC3E}">
        <p14:creationId xmlns:p14="http://schemas.microsoft.com/office/powerpoint/2010/main" val="222799922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5607" name="组合 358"/>
          <p:cNvGrpSpPr>
            <a:grpSpLocks/>
          </p:cNvGrpSpPr>
          <p:nvPr/>
        </p:nvGrpSpPr>
        <p:grpSpPr bwMode="auto">
          <a:xfrm>
            <a:off x="1106488" y="3241675"/>
            <a:ext cx="7629525" cy="668338"/>
            <a:chOff x="1029300" y="5045322"/>
            <a:chExt cx="7628925" cy="669008"/>
          </a:xfrm>
        </p:grpSpPr>
        <p:grpSp>
          <p:nvGrpSpPr>
            <p:cNvPr id="25628" name="组合 379"/>
            <p:cNvGrpSpPr>
              <a:grpSpLocks/>
            </p:cNvGrpSpPr>
            <p:nvPr/>
          </p:nvGrpSpPr>
          <p:grpSpPr bwMode="auto">
            <a:xfrm>
              <a:off x="2520950" y="5045323"/>
              <a:ext cx="6137275" cy="669007"/>
              <a:chOff x="2520950" y="4924673"/>
              <a:chExt cx="6137275" cy="789657"/>
            </a:xfrm>
          </p:grpSpPr>
          <p:sp>
            <p:nvSpPr>
              <p:cNvPr id="3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5634" name="组合 385"/>
              <p:cNvGrpSpPr>
                <a:grpSpLocks/>
              </p:cNvGrpSpPr>
              <p:nvPr/>
            </p:nvGrpSpPr>
            <p:grpSpPr bwMode="auto">
              <a:xfrm>
                <a:off x="2520950" y="4924673"/>
                <a:ext cx="6137275" cy="664245"/>
                <a:chOff x="2520950" y="4868193"/>
                <a:chExt cx="6137275" cy="720725"/>
              </a:xfrm>
            </p:grpSpPr>
            <p:sp>
              <p:nvSpPr>
                <p:cNvPr id="3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5630" name="组合 381"/>
            <p:cNvGrpSpPr>
              <a:grpSpLocks/>
            </p:cNvGrpSpPr>
            <p:nvPr/>
          </p:nvGrpSpPr>
          <p:grpSpPr bwMode="auto">
            <a:xfrm>
              <a:off x="1029300" y="5045322"/>
              <a:ext cx="635025" cy="637257"/>
              <a:chOff x="1098627" y="4776118"/>
              <a:chExt cx="903287" cy="906462"/>
            </a:xfrm>
          </p:grpSpPr>
          <p:sp>
            <p:nvSpPr>
              <p:cNvPr id="3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5608" name="TextBox 359"/>
          <p:cNvSpPr txBox="1">
            <a:spLocks noChangeArrowheads="1"/>
          </p:cNvSpPr>
          <p:nvPr/>
        </p:nvSpPr>
        <p:spPr bwMode="auto">
          <a:xfrm>
            <a:off x="2840038" y="1700213"/>
            <a:ext cx="53451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6.3  Math</a:t>
            </a:r>
            <a:r>
              <a:rPr lang="zh-CN" altLang="zh-CN" sz="2800" b="1"/>
              <a:t>类与</a:t>
            </a:r>
            <a:r>
              <a:rPr lang="en-US" altLang="zh-CN" sz="2800" b="1"/>
              <a:t>Random</a:t>
            </a:r>
            <a:r>
              <a:rPr lang="zh-CN" altLang="zh-CN" sz="2800" b="1"/>
              <a:t>类</a:t>
            </a:r>
            <a:endParaRPr lang="zh-CN" altLang="en-US" sz="2800" b="1">
              <a:latin typeface="微软雅黑" panose="020B0503020204020204" pitchFamily="34" charset="-122"/>
              <a:ea typeface="微软雅黑" panose="020B0503020204020204" pitchFamily="34" charset="-122"/>
            </a:endParaRPr>
          </a:p>
          <a:p>
            <a:endParaRPr lang="zh-CN" altLang="en-US" sz="2800" b="1">
              <a:solidFill>
                <a:srgbClr val="009ED6"/>
              </a:solidFill>
              <a:latin typeface="微软雅黑" panose="020B0503020204020204" pitchFamily="34" charset="-122"/>
              <a:ea typeface="微软雅黑" panose="020B0503020204020204" pitchFamily="34" charset="-122"/>
            </a:endParaRPr>
          </a:p>
        </p:txBody>
      </p:sp>
      <p:grpSp>
        <p:nvGrpSpPr>
          <p:cNvPr id="25609" name="组合 360"/>
          <p:cNvGrpSpPr>
            <a:grpSpLocks/>
          </p:cNvGrpSpPr>
          <p:nvPr/>
        </p:nvGrpSpPr>
        <p:grpSpPr bwMode="auto">
          <a:xfrm>
            <a:off x="1328738" y="3965575"/>
            <a:ext cx="7407275" cy="669925"/>
            <a:chOff x="1252258" y="5045323"/>
            <a:chExt cx="7405967" cy="669007"/>
          </a:xfrm>
        </p:grpSpPr>
        <p:grpSp>
          <p:nvGrpSpPr>
            <p:cNvPr id="25621" name="组合 372"/>
            <p:cNvGrpSpPr>
              <a:grpSpLocks/>
            </p:cNvGrpSpPr>
            <p:nvPr/>
          </p:nvGrpSpPr>
          <p:grpSpPr bwMode="auto">
            <a:xfrm>
              <a:off x="2520950" y="5045323"/>
              <a:ext cx="6137275" cy="669007"/>
              <a:chOff x="2520950" y="4924673"/>
              <a:chExt cx="6137275" cy="789657"/>
            </a:xfrm>
          </p:grpSpPr>
          <p:sp>
            <p:nvSpPr>
              <p:cNvPr id="25"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5625" name="组合 376"/>
              <p:cNvGrpSpPr>
                <a:grpSpLocks/>
              </p:cNvGrpSpPr>
              <p:nvPr/>
            </p:nvGrpSpPr>
            <p:grpSpPr bwMode="auto">
              <a:xfrm>
                <a:off x="2520950" y="4924673"/>
                <a:ext cx="6137275" cy="664245"/>
                <a:chOff x="2520950" y="4868193"/>
                <a:chExt cx="6137275" cy="720725"/>
              </a:xfrm>
            </p:grpSpPr>
            <p:sp>
              <p:nvSpPr>
                <p:cNvPr id="27"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5610" name="组合 361"/>
          <p:cNvGrpSpPr>
            <a:grpSpLocks/>
          </p:cNvGrpSpPr>
          <p:nvPr/>
        </p:nvGrpSpPr>
        <p:grpSpPr bwMode="auto">
          <a:xfrm>
            <a:off x="1112838" y="3932238"/>
            <a:ext cx="635000" cy="638175"/>
            <a:chOff x="1190461" y="2772022"/>
            <a:chExt cx="635025" cy="637257"/>
          </a:xfrm>
        </p:grpSpPr>
        <p:sp>
          <p:nvSpPr>
            <p:cNvPr id="2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1"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5611" name="TextBox 362"/>
          <p:cNvSpPr txBox="1">
            <a:spLocks noChangeArrowheads="1"/>
          </p:cNvSpPr>
          <p:nvPr/>
        </p:nvSpPr>
        <p:spPr bwMode="auto">
          <a:xfrm>
            <a:off x="1055688" y="335915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6.3.1</a:t>
            </a:r>
            <a:endParaRPr lang="zh-CN" altLang="en-US"/>
          </a:p>
        </p:txBody>
      </p:sp>
      <p:sp>
        <p:nvSpPr>
          <p:cNvPr id="25612" name="TextBox 363"/>
          <p:cNvSpPr txBox="1">
            <a:spLocks noChangeArrowheads="1"/>
          </p:cNvSpPr>
          <p:nvPr/>
        </p:nvSpPr>
        <p:spPr bwMode="auto">
          <a:xfrm>
            <a:off x="1055688" y="4081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6.3.2</a:t>
            </a:r>
            <a:endParaRPr lang="zh-CN" altLang="en-US"/>
          </a:p>
        </p:txBody>
      </p:sp>
      <p:sp>
        <p:nvSpPr>
          <p:cNvPr id="25613" name="TextBox 364"/>
          <p:cNvSpPr txBox="1">
            <a:spLocks noChangeArrowheads="1"/>
          </p:cNvSpPr>
          <p:nvPr/>
        </p:nvSpPr>
        <p:spPr bwMode="auto">
          <a:xfrm>
            <a:off x="3213100" y="3341688"/>
            <a:ext cx="322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Math</a:t>
            </a:r>
            <a:r>
              <a:rPr lang="zh-CN" altLang="zh-CN"/>
              <a:t>类</a:t>
            </a:r>
            <a:endParaRPr lang="zh-CN" altLang="en-US">
              <a:latin typeface="微软雅黑" panose="020B0503020204020204" pitchFamily="34" charset="-122"/>
              <a:ea typeface="微软雅黑" panose="020B0503020204020204" pitchFamily="34" charset="-122"/>
            </a:endParaRPr>
          </a:p>
        </p:txBody>
      </p:sp>
      <p:sp>
        <p:nvSpPr>
          <p:cNvPr id="25614" name="TextBox 365"/>
          <p:cNvSpPr txBox="1">
            <a:spLocks noChangeArrowheads="1"/>
          </p:cNvSpPr>
          <p:nvPr/>
        </p:nvSpPr>
        <p:spPr bwMode="auto">
          <a:xfrm>
            <a:off x="3213100" y="4068763"/>
            <a:ext cx="321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Random</a:t>
            </a:r>
            <a:r>
              <a:rPr lang="zh-CN" altLang="zh-CN"/>
              <a:t>类</a:t>
            </a:r>
            <a:endParaRPr lang="zh-CN" altLang="en-US">
              <a:latin typeface="微软雅黑" panose="020B0503020204020204" pitchFamily="34" charset="-122"/>
              <a:ea typeface="微软雅黑" panose="020B0503020204020204" pitchFamily="34" charset="-122"/>
            </a:endParaRPr>
          </a:p>
        </p:txBody>
      </p:sp>
      <p:pic>
        <p:nvPicPr>
          <p:cNvPr id="25615"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16"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2561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77269524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457200" y="1636713"/>
            <a:ext cx="7964488" cy="4378325"/>
          </a:xfrm>
        </p:spPr>
        <p:txBody>
          <a:bodyPr/>
          <a:lstStyle/>
          <a:p>
            <a:pPr lvl="1" eaLnBrk="1" hangingPunct="1"/>
            <a:r>
              <a:rPr lang="en-US" altLang="zh-CN" dirty="0" smtClean="0"/>
              <a:t>Math</a:t>
            </a:r>
            <a:r>
              <a:rPr lang="zh-CN" altLang="en-US" dirty="0" smtClean="0"/>
              <a:t>类是数学操作类，提供了一系列用于数学运算的静态方法，包括求绝对值、三角函数等。</a:t>
            </a:r>
            <a:endParaRPr lang="en-US" altLang="zh-CN" dirty="0" smtClean="0"/>
          </a:p>
          <a:p>
            <a:pPr lvl="1" eaLnBrk="1" hangingPunct="1"/>
            <a:r>
              <a:rPr lang="en-US" altLang="zh-CN" dirty="0" smtClean="0"/>
              <a:t>Math</a:t>
            </a:r>
            <a:r>
              <a:rPr lang="zh-CN" altLang="en-US" dirty="0" smtClean="0"/>
              <a:t>类中有两个静态常量</a:t>
            </a:r>
            <a:r>
              <a:rPr lang="en-US" altLang="zh-CN" dirty="0" smtClean="0"/>
              <a:t>PI</a:t>
            </a:r>
            <a:r>
              <a:rPr lang="zh-CN" altLang="en-US" dirty="0" smtClean="0"/>
              <a:t>和</a:t>
            </a:r>
            <a:r>
              <a:rPr lang="en-US" altLang="zh-CN" dirty="0" smtClean="0"/>
              <a:t>E</a:t>
            </a:r>
            <a:r>
              <a:rPr lang="zh-CN" altLang="en-US" dirty="0" smtClean="0"/>
              <a:t>，分别代表数学常量</a:t>
            </a:r>
            <a:r>
              <a:rPr lang="en-US" altLang="zh-CN" dirty="0" smtClean="0"/>
              <a:t>π</a:t>
            </a:r>
            <a:r>
              <a:rPr lang="zh-CN" altLang="en-US" dirty="0" smtClean="0"/>
              <a:t>和</a:t>
            </a:r>
            <a:r>
              <a:rPr lang="en-US" altLang="zh-CN" dirty="0" smtClean="0"/>
              <a:t>e</a:t>
            </a:r>
            <a:r>
              <a:rPr lang="zh-CN" altLang="en-US" dirty="0" smtClean="0"/>
              <a:t>。</a:t>
            </a:r>
            <a:endParaRPr lang="en-US" altLang="zh-CN" dirty="0" smtClean="0"/>
          </a:p>
          <a:p>
            <a:pPr lvl="1" eaLnBrk="1" hangingPunct="1"/>
            <a:r>
              <a:rPr lang="zh-CN" altLang="zh-CN" dirty="0" smtClean="0"/>
              <a:t>由于</a:t>
            </a:r>
            <a:r>
              <a:rPr lang="en-US" altLang="zh-CN" dirty="0" smtClean="0"/>
              <a:t>Math</a:t>
            </a:r>
            <a:r>
              <a:rPr lang="zh-CN" altLang="zh-CN" dirty="0" smtClean="0"/>
              <a:t>类比较简单，因此初学者可以通过查看</a:t>
            </a:r>
            <a:r>
              <a:rPr lang="en-US" altLang="zh-CN" dirty="0" smtClean="0"/>
              <a:t>API</a:t>
            </a:r>
            <a:r>
              <a:rPr lang="zh-CN" altLang="zh-CN" dirty="0" smtClean="0"/>
              <a:t>文档来学习</a:t>
            </a:r>
            <a:r>
              <a:rPr lang="en-US" altLang="zh-CN" dirty="0" smtClean="0"/>
              <a:t>Math</a:t>
            </a:r>
            <a:r>
              <a:rPr lang="zh-CN" altLang="zh-CN" dirty="0" smtClean="0"/>
              <a:t>类的具体用法</a:t>
            </a:r>
            <a:r>
              <a:rPr lang="zh-CN" altLang="en-US" dirty="0" smtClean="0"/>
              <a:t>。</a:t>
            </a:r>
            <a:endParaRPr lang="en-US" altLang="zh-CN" dirty="0" smtClean="0"/>
          </a:p>
          <a:p>
            <a:pPr lvl="1" eaLnBrk="1" hangingPunct="1"/>
            <a:r>
              <a:rPr lang="zh-CN" altLang="zh-CN" dirty="0" smtClean="0"/>
              <a:t>接下来通过一个案例对</a:t>
            </a:r>
            <a:r>
              <a:rPr lang="en-US" altLang="zh-CN" dirty="0" smtClean="0"/>
              <a:t>Math</a:t>
            </a:r>
            <a:r>
              <a:rPr lang="zh-CN" altLang="zh-CN" dirty="0" smtClean="0"/>
              <a:t>类中比较常见的方法进行演示</a:t>
            </a:r>
            <a:r>
              <a:rPr lang="zh-CN" altLang="en-US" dirty="0" smtClean="0"/>
              <a:t>，如例</a:t>
            </a:r>
            <a:r>
              <a:rPr lang="en-US" altLang="zh-CN" dirty="0" smtClean="0"/>
              <a:t>6-15</a:t>
            </a:r>
            <a:r>
              <a:rPr lang="zh-CN" altLang="en-US" dirty="0" smtClean="0"/>
              <a:t>所示。</a:t>
            </a:r>
          </a:p>
          <a:p>
            <a:pPr lvl="1" eaLnBrk="1" hangingPunct="1"/>
            <a:endParaRPr lang="en-US" altLang="zh-CN" dirty="0" smtClean="0"/>
          </a:p>
          <a:p>
            <a:pPr lvl="1" eaLnBrk="1" hangingPunct="1"/>
            <a:endParaRPr lang="zh-CN" altLang="en-US" dirty="0" smtClean="0"/>
          </a:p>
        </p:txBody>
      </p:sp>
      <p:sp>
        <p:nvSpPr>
          <p:cNvPr id="44035" name="TextBox 1"/>
          <p:cNvSpPr txBox="1">
            <a:spLocks noChangeArrowheads="1"/>
          </p:cNvSpPr>
          <p:nvPr/>
        </p:nvSpPr>
        <p:spPr bwMode="auto">
          <a:xfrm>
            <a:off x="196850" y="1098550"/>
            <a:ext cx="232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6.3.1 Math</a:t>
            </a:r>
            <a:r>
              <a:rPr lang="zh-CN" altLang="en-US" sz="2400" b="1" dirty="0">
                <a:solidFill>
                  <a:srgbClr val="0070C0"/>
                </a:solidFill>
              </a:rPr>
              <a:t>类</a:t>
            </a:r>
            <a:endParaRPr lang="en-US" altLang="zh-CN" sz="2400" b="1" dirty="0">
              <a:solidFill>
                <a:srgbClr val="0070C0"/>
              </a:solidFill>
            </a:endParaRPr>
          </a:p>
        </p:txBody>
      </p:sp>
      <p:sp>
        <p:nvSpPr>
          <p:cNvPr id="44036"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5" name="圆角矩形标注 4"/>
          <p:cNvSpPr/>
          <p:nvPr/>
        </p:nvSpPr>
        <p:spPr bwMode="auto">
          <a:xfrm>
            <a:off x="457200" y="5275263"/>
            <a:ext cx="8080375" cy="1549400"/>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b="1" dirty="0">
                <a:latin typeface="Arial" charset="0"/>
              </a:rPr>
              <a:t>例程</a:t>
            </a:r>
            <a:r>
              <a:rPr lang="en-US" b="1" dirty="0">
                <a:latin typeface="Arial" charset="0"/>
              </a:rPr>
              <a:t>6-15</a:t>
            </a:r>
            <a:r>
              <a:rPr lang="zh-CN" altLang="en-US" b="1" dirty="0">
                <a:latin typeface="Arial" charset="0"/>
              </a:rPr>
              <a:t>对</a:t>
            </a:r>
            <a:r>
              <a:rPr lang="en-US" b="1" dirty="0">
                <a:latin typeface="Arial" charset="0"/>
              </a:rPr>
              <a:t>Math</a:t>
            </a:r>
            <a:r>
              <a:rPr lang="zh-CN" altLang="en-US" b="1" dirty="0">
                <a:latin typeface="Arial" charset="0"/>
              </a:rPr>
              <a:t>类的常用方法进行了演示。从运行结果中可以看出每个方法的作用。需要注意的是，</a:t>
            </a:r>
            <a:r>
              <a:rPr lang="en-US" b="1" dirty="0">
                <a:latin typeface="Arial" charset="0"/>
              </a:rPr>
              <a:t>round()</a:t>
            </a:r>
            <a:r>
              <a:rPr lang="zh-CN" altLang="en-US" b="1" dirty="0">
                <a:latin typeface="Arial" charset="0"/>
              </a:rPr>
              <a:t>方法用于对某个小数进行四舍五入，此方法会将小数点后面的数字全部忽略，返回一个</a:t>
            </a:r>
            <a:r>
              <a:rPr lang="en-US" b="1" dirty="0" err="1">
                <a:latin typeface="Arial" charset="0"/>
              </a:rPr>
              <a:t>int</a:t>
            </a:r>
            <a:r>
              <a:rPr lang="zh-CN" altLang="en-US" b="1" dirty="0">
                <a:latin typeface="Arial" charset="0"/>
              </a:rPr>
              <a:t>值。而</a:t>
            </a:r>
            <a:r>
              <a:rPr lang="en-US" b="1" dirty="0">
                <a:latin typeface="Arial" charset="0"/>
              </a:rPr>
              <a:t>ceil()</a:t>
            </a:r>
            <a:r>
              <a:rPr lang="zh-CN" altLang="en-US" b="1" dirty="0">
                <a:latin typeface="Arial" charset="0"/>
              </a:rPr>
              <a:t>方法和</a:t>
            </a:r>
            <a:r>
              <a:rPr lang="en-US" b="1" dirty="0">
                <a:latin typeface="Arial" charset="0"/>
              </a:rPr>
              <a:t>floor()</a:t>
            </a:r>
            <a:r>
              <a:rPr lang="zh-CN" altLang="en-US" b="1" dirty="0">
                <a:latin typeface="Arial" charset="0"/>
              </a:rPr>
              <a:t>方法返回的都是</a:t>
            </a:r>
            <a:r>
              <a:rPr lang="en-US" b="1" dirty="0">
                <a:latin typeface="Arial" charset="0"/>
              </a:rPr>
              <a:t>double</a:t>
            </a:r>
            <a:r>
              <a:rPr lang="zh-CN" altLang="en-US" b="1" dirty="0">
                <a:latin typeface="Arial" charset="0"/>
              </a:rPr>
              <a:t>类型的数，这个数在数值上等于一个整数。</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22" y="1560513"/>
            <a:ext cx="8919148" cy="344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3312087"/>
            <a:ext cx="5964458" cy="19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683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solidFill>
                  <a:srgbClr val="0070C0"/>
                </a:solidFill>
                <a:latin typeface="Arial" panose="020B0604020202020204" pitchFamily="34" charset="0"/>
                <a:cs typeface="Arial" panose="020B0604020202020204" pitchFamily="34" charset="0"/>
              </a:rPr>
              <a:t>6.3.1 Math</a:t>
            </a:r>
            <a:r>
              <a:rPr lang="zh-CN" altLang="en-US" b="1" dirty="0">
                <a:solidFill>
                  <a:srgbClr val="0070C0"/>
                </a:solidFill>
                <a:latin typeface="Arial" panose="020B0604020202020204" pitchFamily="34" charset="0"/>
                <a:cs typeface="Arial" panose="020B0604020202020204" pitchFamily="34" charset="0"/>
              </a:rPr>
              <a:t>类</a:t>
            </a:r>
            <a:endParaRPr lang="en-US" altLang="zh-CN" b="1" dirty="0">
              <a:solidFill>
                <a:srgbClr val="0070C0"/>
              </a:solidFill>
              <a:latin typeface="Arial" panose="020B0604020202020204" pitchFamily="34" charset="0"/>
              <a:cs typeface="Arial" panose="020B0604020202020204" pitchFamily="34" charset="0"/>
            </a:endParaRPr>
          </a:p>
          <a:p>
            <a:r>
              <a:rPr lang="en-US" altLang="zh-CN" dirty="0" smtClean="0"/>
              <a:t>round()</a:t>
            </a:r>
            <a:r>
              <a:rPr lang="zh-CN" altLang="en-US" dirty="0" smtClean="0"/>
              <a:t>方法是把小数四舍五入成整数，那么如何保留</a:t>
            </a:r>
            <a:r>
              <a:rPr lang="en-US" altLang="zh-CN" dirty="0" smtClean="0"/>
              <a:t>2</a:t>
            </a:r>
            <a:r>
              <a:rPr lang="zh-CN" altLang="en-US" dirty="0" smtClean="0"/>
              <a:t>位小数？</a:t>
            </a:r>
            <a:endParaRPr lang="en-US" altLang="zh-CN" dirty="0" smtClean="0"/>
          </a:p>
          <a:p>
            <a:r>
              <a:rPr lang="zh-CN" altLang="en-US" dirty="0" smtClean="0"/>
              <a:t>可以使用</a:t>
            </a:r>
            <a:r>
              <a:rPr lang="en-US" altLang="zh-CN" dirty="0" smtClean="0"/>
              <a:t>String</a:t>
            </a:r>
            <a:r>
              <a:rPr lang="zh-CN" altLang="en-US" dirty="0" smtClean="0"/>
              <a:t>类的</a:t>
            </a:r>
            <a:r>
              <a:rPr lang="en-US" altLang="zh-CN" dirty="0" smtClean="0"/>
              <a:t>format</a:t>
            </a:r>
            <a:r>
              <a:rPr lang="zh-CN" altLang="en-US" dirty="0" smtClean="0"/>
              <a:t>方法，例如：</a:t>
            </a:r>
            <a:endParaRPr lang="en-US" altLang="zh-CN" dirty="0" smtClean="0"/>
          </a:p>
          <a:p>
            <a:pPr marL="0" indent="0" algn="ctr">
              <a:buNone/>
            </a:pPr>
            <a:r>
              <a:rPr lang="en-US" altLang="zh-CN" sz="2000" dirty="0" smtClean="0"/>
              <a:t>double d = </a:t>
            </a:r>
            <a:r>
              <a:rPr lang="en-US" altLang="zh-CN" sz="2000" dirty="0" err="1" smtClean="0"/>
              <a:t>Double.parseDouble</a:t>
            </a:r>
            <a:r>
              <a:rPr lang="en-US" altLang="zh-CN" sz="2000" dirty="0" smtClean="0"/>
              <a:t>(</a:t>
            </a:r>
            <a:r>
              <a:rPr lang="en-US" altLang="zh-CN" sz="2000" dirty="0" err="1" smtClean="0"/>
              <a:t>String.format</a:t>
            </a:r>
            <a:r>
              <a:rPr lang="en-US" altLang="zh-CN" sz="2000" dirty="0" smtClean="0"/>
              <a:t>(</a:t>
            </a:r>
            <a:r>
              <a:rPr lang="zh-CN" altLang="en-US" sz="2000" dirty="0" smtClean="0"/>
              <a:t>“</a:t>
            </a:r>
            <a:r>
              <a:rPr lang="en-US" altLang="zh-CN" sz="2000" dirty="0" smtClean="0"/>
              <a:t>%.2f</a:t>
            </a:r>
            <a:r>
              <a:rPr lang="zh-CN" altLang="en-US" sz="2000" dirty="0" smtClean="0"/>
              <a:t>”</a:t>
            </a:r>
            <a:r>
              <a:rPr lang="en-US" altLang="zh-CN" sz="2000" dirty="0" smtClean="0"/>
              <a:t>, 1234.5678));</a:t>
            </a:r>
            <a:endParaRPr lang="zh-CN" altLang="en-US" sz="2000" dirty="0"/>
          </a:p>
        </p:txBody>
      </p:sp>
      <p:sp>
        <p:nvSpPr>
          <p:cNvPr id="3"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3104786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139700" y="1523973"/>
            <a:ext cx="8840787" cy="4771896"/>
          </a:xfrm>
        </p:spPr>
        <p:txBody>
          <a:bodyPr/>
          <a:lstStyle/>
          <a:p>
            <a:pPr lvl="1" eaLnBrk="1" hangingPunct="1">
              <a:lnSpc>
                <a:spcPts val="3500"/>
              </a:lnSpc>
            </a:pPr>
            <a:r>
              <a:rPr lang="zh-CN" altLang="en-US" dirty="0" smtClean="0"/>
              <a:t>在</a:t>
            </a:r>
            <a:r>
              <a:rPr lang="en-US" altLang="zh-CN" dirty="0" smtClean="0"/>
              <a:t>JDK</a:t>
            </a:r>
            <a:r>
              <a:rPr lang="zh-CN" altLang="en-US" dirty="0" smtClean="0"/>
              <a:t>的</a:t>
            </a:r>
            <a:r>
              <a:rPr lang="en-US" altLang="zh-CN" dirty="0" err="1" smtClean="0">
                <a:solidFill>
                  <a:srgbClr val="FF0000"/>
                </a:solidFill>
              </a:rPr>
              <a:t>java.util</a:t>
            </a:r>
            <a:r>
              <a:rPr lang="zh-CN" altLang="en-US" dirty="0" smtClean="0">
                <a:solidFill>
                  <a:srgbClr val="FF0000"/>
                </a:solidFill>
              </a:rPr>
              <a:t>包</a:t>
            </a:r>
            <a:r>
              <a:rPr lang="zh-CN" altLang="en-US" dirty="0" smtClean="0"/>
              <a:t>中有一个</a:t>
            </a:r>
            <a:r>
              <a:rPr lang="en-US" altLang="zh-CN" dirty="0" smtClean="0"/>
              <a:t>Random</a:t>
            </a:r>
            <a:r>
              <a:rPr lang="zh-CN" altLang="en-US" dirty="0" smtClean="0"/>
              <a:t>类，它可以在指定的取值范围内随机产生数字。</a:t>
            </a:r>
            <a:endParaRPr lang="en-US" altLang="zh-CN" dirty="0" smtClean="0"/>
          </a:p>
          <a:p>
            <a:pPr lvl="1" eaLnBrk="1" hangingPunct="1">
              <a:lnSpc>
                <a:spcPts val="3500"/>
              </a:lnSpc>
            </a:pPr>
            <a:r>
              <a:rPr lang="zh-CN" altLang="en-US" dirty="0" smtClean="0"/>
              <a:t>在</a:t>
            </a:r>
            <a:r>
              <a:rPr lang="en-US" altLang="zh-CN" dirty="0" smtClean="0"/>
              <a:t>Random</a:t>
            </a:r>
            <a:r>
              <a:rPr lang="zh-CN" altLang="en-US" dirty="0" smtClean="0"/>
              <a:t>类中提供了两个构造方法，具体如下：</a:t>
            </a:r>
            <a:endParaRPr lang="en-US" altLang="zh-CN" dirty="0" smtClean="0"/>
          </a:p>
          <a:p>
            <a:pPr lvl="1" eaLnBrk="1" hangingPunct="1">
              <a:lnSpc>
                <a:spcPts val="3500"/>
              </a:lnSpc>
            </a:pPr>
            <a:endParaRPr lang="en-US" altLang="zh-CN" dirty="0" smtClean="0"/>
          </a:p>
          <a:p>
            <a:pPr lvl="1" eaLnBrk="1" hangingPunct="1">
              <a:lnSpc>
                <a:spcPts val="3500"/>
              </a:lnSpc>
            </a:pPr>
            <a:endParaRPr lang="en-US" altLang="zh-CN" dirty="0" smtClean="0"/>
          </a:p>
          <a:p>
            <a:pPr marL="442913" lvl="3" indent="0" eaLnBrk="1" hangingPunct="1">
              <a:lnSpc>
                <a:spcPts val="3500"/>
              </a:lnSpc>
              <a:buNone/>
            </a:pPr>
            <a:r>
              <a:rPr lang="zh-CN" altLang="en-US" sz="2000" dirty="0" smtClean="0"/>
              <a:t>（</a:t>
            </a:r>
            <a:r>
              <a:rPr lang="en-US" altLang="zh-CN" sz="2000" dirty="0" smtClean="0"/>
              <a:t>1</a:t>
            </a:r>
            <a:r>
              <a:rPr lang="zh-CN" altLang="en-US" sz="2000" dirty="0" smtClean="0"/>
              <a:t>）</a:t>
            </a:r>
            <a:r>
              <a:rPr lang="zh-CN" altLang="zh-CN" sz="2000" dirty="0" smtClean="0"/>
              <a:t>第一个构造方法是无参的，通过它创建的</a:t>
            </a:r>
            <a:r>
              <a:rPr lang="en-US" altLang="zh-CN" sz="2000" dirty="0" smtClean="0"/>
              <a:t>Random</a:t>
            </a:r>
            <a:r>
              <a:rPr lang="zh-CN" altLang="zh-CN" sz="2000" dirty="0" smtClean="0"/>
              <a:t>实例对象每次使用的种子是随机的，因此</a:t>
            </a:r>
            <a:r>
              <a:rPr lang="zh-CN" altLang="zh-CN" sz="2000" dirty="0" smtClean="0">
                <a:solidFill>
                  <a:srgbClr val="FF0000"/>
                </a:solidFill>
              </a:rPr>
              <a:t>每个对象所产生的随机数不同</a:t>
            </a:r>
            <a:r>
              <a:rPr lang="zh-CN" altLang="en-US" sz="2000" dirty="0" smtClean="0"/>
              <a:t>。</a:t>
            </a:r>
            <a:endParaRPr lang="en-US" altLang="zh-CN" sz="2000" dirty="0" smtClean="0"/>
          </a:p>
          <a:p>
            <a:pPr marL="442913" lvl="3" indent="0" eaLnBrk="1" hangingPunct="1">
              <a:lnSpc>
                <a:spcPts val="3500"/>
              </a:lnSpc>
              <a:buNone/>
            </a:pPr>
            <a:r>
              <a:rPr lang="zh-CN" altLang="en-US" sz="2000" dirty="0" smtClean="0"/>
              <a:t>（</a:t>
            </a:r>
            <a:r>
              <a:rPr lang="en-US" altLang="zh-CN" sz="2000" dirty="0" smtClean="0"/>
              <a:t>2</a:t>
            </a:r>
            <a:r>
              <a:rPr lang="zh-CN" altLang="en-US" sz="2000" dirty="0" smtClean="0"/>
              <a:t>）第二个构造方法是有参的，通过它创建的</a:t>
            </a:r>
            <a:r>
              <a:rPr lang="zh-CN" altLang="en-US" sz="2000" dirty="0" smtClean="0">
                <a:solidFill>
                  <a:srgbClr val="FF0000"/>
                </a:solidFill>
              </a:rPr>
              <a:t>多个</a:t>
            </a:r>
            <a:r>
              <a:rPr lang="en-US" altLang="zh-CN" sz="2000" dirty="0" smtClean="0">
                <a:solidFill>
                  <a:srgbClr val="FF0000"/>
                </a:solidFill>
              </a:rPr>
              <a:t>Random</a:t>
            </a:r>
            <a:r>
              <a:rPr lang="zh-CN" altLang="en-US" sz="2000" dirty="0" smtClean="0">
                <a:solidFill>
                  <a:srgbClr val="FF0000"/>
                </a:solidFill>
              </a:rPr>
              <a:t>实例对象产生的是相同序列的随机数</a:t>
            </a:r>
            <a:r>
              <a:rPr lang="zh-CN" altLang="en-US" sz="2000" dirty="0" smtClean="0"/>
              <a:t>。</a:t>
            </a:r>
            <a:r>
              <a:rPr lang="en-US" altLang="zh-CN" dirty="0" smtClean="0"/>
              <a:t>	</a:t>
            </a:r>
          </a:p>
        </p:txBody>
      </p:sp>
      <p:pic>
        <p:nvPicPr>
          <p:cNvPr id="450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3055846"/>
            <a:ext cx="7446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45060" name="TextBox 1"/>
          <p:cNvSpPr txBox="1">
            <a:spLocks noChangeArrowheads="1"/>
          </p:cNvSpPr>
          <p:nvPr/>
        </p:nvSpPr>
        <p:spPr bwMode="auto">
          <a:xfrm>
            <a:off x="139700" y="1057248"/>
            <a:ext cx="284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6.3.2 </a:t>
            </a:r>
            <a:r>
              <a:rPr lang="en-US" altLang="en-US" sz="2400" b="1" dirty="0">
                <a:solidFill>
                  <a:srgbClr val="0070C0"/>
                </a:solidFill>
              </a:rPr>
              <a:t>Random</a:t>
            </a:r>
            <a:r>
              <a:rPr lang="zh-CN" altLang="en-US" sz="2400" b="1" dirty="0">
                <a:solidFill>
                  <a:srgbClr val="0070C0"/>
                </a:solidFill>
              </a:rPr>
              <a:t>类</a:t>
            </a:r>
            <a:endParaRPr lang="en-US" altLang="zh-CN" sz="2400" b="1" dirty="0">
              <a:solidFill>
                <a:srgbClr val="0070C0"/>
              </a:solidFill>
            </a:endParaRPr>
          </a:p>
        </p:txBody>
      </p:sp>
      <p:sp>
        <p:nvSpPr>
          <p:cNvPr id="45061"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176698490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361949" y="930275"/>
            <a:ext cx="8340957" cy="5275263"/>
          </a:xfrm>
          <a:extLst/>
        </p:spPr>
        <p:txBody>
          <a:bodyPr rtlCol="0">
            <a:normAutofit/>
          </a:bodyPr>
          <a:lstStyle/>
          <a:p>
            <a:pPr marL="457200" lvl="1" indent="0" eaLnBrk="1" fontAlgn="auto" hangingPunct="1">
              <a:spcAft>
                <a:spcPts val="0"/>
              </a:spcAft>
              <a:buFontTx/>
              <a:buNone/>
              <a:defRPr/>
            </a:pPr>
            <a:r>
              <a:rPr lang="en-US" altLang="zh-CN" dirty="0" smtClean="0">
                <a:cs typeface="+mn-cs"/>
              </a:rPr>
              <a:t>	</a:t>
            </a:r>
          </a:p>
          <a:p>
            <a:pPr lvl="1" eaLnBrk="1" fontAlgn="auto" hangingPunct="1">
              <a:spcAft>
                <a:spcPts val="0"/>
              </a:spcAft>
              <a:defRPr/>
            </a:pPr>
            <a:r>
              <a:rPr lang="zh-CN" altLang="en-US" dirty="0" smtClean="0">
                <a:cs typeface="+mn-cs"/>
              </a:rPr>
              <a:t>相对于</a:t>
            </a:r>
            <a:r>
              <a:rPr lang="en-US" altLang="zh-CN" dirty="0">
                <a:cs typeface="+mn-cs"/>
              </a:rPr>
              <a:t>Math</a:t>
            </a:r>
            <a:r>
              <a:rPr lang="zh-CN" altLang="en-US" dirty="0">
                <a:cs typeface="+mn-cs"/>
              </a:rPr>
              <a:t>的</a:t>
            </a:r>
            <a:r>
              <a:rPr lang="en-US" altLang="zh-CN" dirty="0">
                <a:cs typeface="+mn-cs"/>
              </a:rPr>
              <a:t>random()</a:t>
            </a:r>
            <a:r>
              <a:rPr lang="zh-CN" altLang="en-US" dirty="0">
                <a:cs typeface="+mn-cs"/>
              </a:rPr>
              <a:t>方法而言，</a:t>
            </a:r>
            <a:r>
              <a:rPr lang="en-US" altLang="zh-CN" dirty="0">
                <a:cs typeface="+mn-cs"/>
              </a:rPr>
              <a:t>Random</a:t>
            </a:r>
            <a:r>
              <a:rPr lang="zh-CN" altLang="en-US" dirty="0">
                <a:cs typeface="+mn-cs"/>
              </a:rPr>
              <a:t>类提供了更多的方法来生成各种伪随机数，不仅可以生成整数类型的随机数，还可以生成浮点类型的随机数</a:t>
            </a:r>
            <a:r>
              <a:rPr lang="zh-CN" altLang="en-US" dirty="0" smtClean="0">
                <a:cs typeface="+mn-cs"/>
              </a:rPr>
              <a:t>。</a:t>
            </a:r>
            <a:endParaRPr lang="en-US" altLang="zh-CN" dirty="0" smtClean="0">
              <a:cs typeface="+mn-cs"/>
            </a:endParaRPr>
          </a:p>
          <a:p>
            <a:pPr marL="457200" lvl="1" indent="0" eaLnBrk="1" fontAlgn="auto" hangingPunct="1">
              <a:spcAft>
                <a:spcPts val="0"/>
              </a:spcAft>
              <a:buFont typeface="Arial" panose="020B0604020202020204" pitchFamily="34" charset="0"/>
              <a:buNone/>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sz="1000" dirty="0" smtClean="0">
              <a:cs typeface="+mn-cs"/>
            </a:endParaRPr>
          </a:p>
          <a:p>
            <a:pPr marL="457200" lvl="1" indent="0" eaLnBrk="1" fontAlgn="auto" hangingPunct="1">
              <a:spcAft>
                <a:spcPts val="0"/>
              </a:spcAft>
              <a:buFontTx/>
              <a:buNone/>
              <a:defRPr/>
            </a:pPr>
            <a:endParaRPr lang="en-US" altLang="zh-CN" dirty="0" smtClean="0">
              <a:cs typeface="+mn-cs"/>
            </a:endParaRPr>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876915"/>
            <a:ext cx="8411043" cy="206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46084" name="TextBox 1"/>
          <p:cNvSpPr txBox="1">
            <a:spLocks noChangeArrowheads="1"/>
          </p:cNvSpPr>
          <p:nvPr/>
        </p:nvSpPr>
        <p:spPr bwMode="auto">
          <a:xfrm>
            <a:off x="161925" y="1009650"/>
            <a:ext cx="284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6.3.2 </a:t>
            </a:r>
            <a:r>
              <a:rPr lang="en-US" altLang="en-US" sz="2400" b="1" dirty="0">
                <a:solidFill>
                  <a:srgbClr val="0070C0"/>
                </a:solidFill>
              </a:rPr>
              <a:t>Random</a:t>
            </a:r>
            <a:r>
              <a:rPr lang="zh-CN" altLang="en-US" sz="2400" b="1" dirty="0">
                <a:solidFill>
                  <a:srgbClr val="0070C0"/>
                </a:solidFill>
              </a:rPr>
              <a:t>类</a:t>
            </a:r>
            <a:endParaRPr lang="en-US" altLang="zh-CN" sz="2400" b="1" dirty="0">
              <a:solidFill>
                <a:srgbClr val="0070C0"/>
              </a:solidFill>
            </a:endParaRPr>
          </a:p>
        </p:txBody>
      </p:sp>
      <p:sp>
        <p:nvSpPr>
          <p:cNvPr id="46085"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6" name="圆角矩形标注 5"/>
          <p:cNvSpPr/>
          <p:nvPr/>
        </p:nvSpPr>
        <p:spPr bwMode="auto">
          <a:xfrm>
            <a:off x="622532" y="4963670"/>
            <a:ext cx="8080375" cy="1839913"/>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表中列出了</a:t>
            </a:r>
            <a:r>
              <a:rPr lang="en-US" b="1" dirty="0">
                <a:latin typeface="Arial" charset="0"/>
              </a:rPr>
              <a:t>Random</a:t>
            </a:r>
            <a:r>
              <a:rPr lang="zh-CN" altLang="en-US" b="1" dirty="0">
                <a:latin typeface="Arial" charset="0"/>
              </a:rPr>
              <a:t>类常用的方法，其中，</a:t>
            </a:r>
            <a:r>
              <a:rPr lang="en-US" b="1" dirty="0">
                <a:latin typeface="Arial" charset="0"/>
              </a:rPr>
              <a:t>Random</a:t>
            </a:r>
            <a:r>
              <a:rPr lang="zh-CN" altLang="en-US" b="1" dirty="0">
                <a:latin typeface="Arial" charset="0"/>
              </a:rPr>
              <a:t>类的</a:t>
            </a:r>
            <a:r>
              <a:rPr lang="en-US" b="1" dirty="0" err="1">
                <a:latin typeface="Arial" charset="0"/>
              </a:rPr>
              <a:t>nextDouble</a:t>
            </a:r>
            <a:r>
              <a:rPr lang="en-US" b="1" dirty="0">
                <a:latin typeface="Arial" charset="0"/>
              </a:rPr>
              <a:t>()</a:t>
            </a:r>
            <a:r>
              <a:rPr lang="zh-CN" altLang="en-US" b="1" dirty="0">
                <a:latin typeface="Arial" charset="0"/>
              </a:rPr>
              <a:t>方法返回的是</a:t>
            </a:r>
            <a:r>
              <a:rPr lang="en-US" b="1" dirty="0">
                <a:latin typeface="Arial" charset="0"/>
              </a:rPr>
              <a:t>0.0</a:t>
            </a:r>
            <a:r>
              <a:rPr lang="zh-CN" altLang="en-US" b="1" dirty="0">
                <a:latin typeface="Arial" charset="0"/>
              </a:rPr>
              <a:t>和</a:t>
            </a:r>
            <a:r>
              <a:rPr lang="en-US" b="1" dirty="0">
                <a:latin typeface="Arial" charset="0"/>
              </a:rPr>
              <a:t>1.0</a:t>
            </a:r>
            <a:r>
              <a:rPr lang="zh-CN" altLang="en-US" b="1" dirty="0">
                <a:latin typeface="Arial" charset="0"/>
              </a:rPr>
              <a:t>之间</a:t>
            </a:r>
            <a:r>
              <a:rPr lang="en-US" b="1" dirty="0">
                <a:latin typeface="Arial" charset="0"/>
              </a:rPr>
              <a:t>double</a:t>
            </a:r>
            <a:r>
              <a:rPr lang="zh-CN" altLang="en-US" b="1" dirty="0">
                <a:latin typeface="Arial" charset="0"/>
              </a:rPr>
              <a:t>类型的值，</a:t>
            </a:r>
            <a:r>
              <a:rPr lang="en-US" b="1" dirty="0" err="1">
                <a:latin typeface="Arial" charset="0"/>
              </a:rPr>
              <a:t>nextFloat</a:t>
            </a:r>
            <a:r>
              <a:rPr lang="en-US" b="1" dirty="0">
                <a:latin typeface="Arial" charset="0"/>
              </a:rPr>
              <a:t>()</a:t>
            </a:r>
            <a:r>
              <a:rPr lang="zh-CN" altLang="en-US" b="1" dirty="0">
                <a:latin typeface="Arial" charset="0"/>
              </a:rPr>
              <a:t>方法返回的是</a:t>
            </a:r>
            <a:r>
              <a:rPr lang="en-US" b="1" dirty="0">
                <a:latin typeface="Arial" charset="0"/>
              </a:rPr>
              <a:t>0.0</a:t>
            </a:r>
            <a:r>
              <a:rPr lang="zh-CN" altLang="en-US" b="1" dirty="0">
                <a:latin typeface="Arial" charset="0"/>
              </a:rPr>
              <a:t>和</a:t>
            </a:r>
            <a:r>
              <a:rPr lang="en-US" b="1" dirty="0">
                <a:latin typeface="Arial" charset="0"/>
              </a:rPr>
              <a:t>1.0</a:t>
            </a:r>
            <a:r>
              <a:rPr lang="zh-CN" altLang="en-US" b="1" dirty="0">
                <a:latin typeface="Arial" charset="0"/>
              </a:rPr>
              <a:t>之间</a:t>
            </a:r>
            <a:r>
              <a:rPr lang="en-US" b="1" dirty="0">
                <a:latin typeface="Arial" charset="0"/>
              </a:rPr>
              <a:t>float</a:t>
            </a:r>
            <a:r>
              <a:rPr lang="zh-CN" altLang="en-US" b="1" dirty="0">
                <a:latin typeface="Arial" charset="0"/>
              </a:rPr>
              <a:t>类型的值，</a:t>
            </a:r>
            <a:r>
              <a:rPr lang="en-US" b="1" dirty="0" err="1">
                <a:latin typeface="Arial" charset="0"/>
              </a:rPr>
              <a:t>nextInt</a:t>
            </a:r>
            <a:r>
              <a:rPr lang="en-US" b="1" dirty="0">
                <a:latin typeface="Arial" charset="0"/>
              </a:rPr>
              <a:t>(</a:t>
            </a:r>
            <a:r>
              <a:rPr lang="en-US" b="1" dirty="0" err="1">
                <a:latin typeface="Arial" charset="0"/>
              </a:rPr>
              <a:t>int</a:t>
            </a:r>
            <a:r>
              <a:rPr lang="en-US" b="1" dirty="0">
                <a:latin typeface="Arial" charset="0"/>
              </a:rPr>
              <a:t> n)</a:t>
            </a:r>
            <a:r>
              <a:rPr lang="zh-CN" altLang="en-US" b="1" dirty="0">
                <a:latin typeface="Arial" charset="0"/>
              </a:rPr>
              <a:t>返回的是</a:t>
            </a:r>
            <a:r>
              <a:rPr lang="en-US" b="1" dirty="0">
                <a:latin typeface="Arial" charset="0"/>
              </a:rPr>
              <a:t>0</a:t>
            </a:r>
            <a:r>
              <a:rPr lang="zh-CN" altLang="en-US" b="1" dirty="0">
                <a:latin typeface="Arial" charset="0"/>
              </a:rPr>
              <a:t>（包括）和指定值</a:t>
            </a:r>
            <a:r>
              <a:rPr lang="en-US" b="1" dirty="0">
                <a:latin typeface="Arial" charset="0"/>
              </a:rPr>
              <a:t>n</a:t>
            </a:r>
            <a:r>
              <a:rPr lang="zh-CN" altLang="en-US" b="1" dirty="0">
                <a:latin typeface="Arial" charset="0"/>
              </a:rPr>
              <a:t>（不包括）之间的值。</a:t>
            </a:r>
          </a:p>
        </p:txBody>
      </p:sp>
    </p:spTree>
    <p:extLst>
      <p:ext uri="{BB962C8B-B14F-4D97-AF65-F5344CB8AC3E}">
        <p14:creationId xmlns:p14="http://schemas.microsoft.com/office/powerpoint/2010/main" val="468638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noChangeArrowheads="1"/>
          </p:cNvSpPr>
          <p:nvPr>
            <p:ph idx="1"/>
          </p:nvPr>
        </p:nvSpPr>
        <p:spPr bwMode="auto">
          <a:xfrm>
            <a:off x="457200" y="1066800"/>
            <a:ext cx="825569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b="1" dirty="0">
                <a:solidFill>
                  <a:srgbClr val="0070C0"/>
                </a:solidFill>
              </a:rPr>
              <a:t>6.3.2 </a:t>
            </a:r>
            <a:r>
              <a:rPr lang="en-US" altLang="en-US" b="1" dirty="0">
                <a:solidFill>
                  <a:srgbClr val="0070C0"/>
                </a:solidFill>
              </a:rPr>
              <a:t>Random</a:t>
            </a:r>
            <a:r>
              <a:rPr lang="zh-CN" altLang="en-US" b="1" dirty="0" smtClean="0">
                <a:solidFill>
                  <a:srgbClr val="0070C0"/>
                </a:solidFill>
              </a:rPr>
              <a:t>类</a:t>
            </a:r>
            <a:endParaRPr lang="en-US" altLang="zh-CN" b="1" dirty="0" smtClean="0">
              <a:solidFill>
                <a:srgbClr val="0070C0"/>
              </a:solidFill>
            </a:endParaRPr>
          </a:p>
          <a:p>
            <a:pPr lvl="1"/>
            <a:r>
              <a:rPr lang="en-US" altLang="zh-CN" dirty="0" smtClean="0"/>
              <a:t>Random</a:t>
            </a:r>
            <a:r>
              <a:rPr lang="zh-CN" altLang="en-US" dirty="0" smtClean="0"/>
              <a:t>类的方法：</a:t>
            </a:r>
            <a:r>
              <a:rPr lang="en-US" altLang="zh-CN" dirty="0">
                <a:solidFill>
                  <a:schemeClr val="tx1">
                    <a:lumMod val="85000"/>
                    <a:lumOff val="15000"/>
                  </a:schemeClr>
                </a:solidFill>
              </a:rPr>
              <a:t> </a:t>
            </a:r>
            <a:r>
              <a:rPr lang="zh-CN" altLang="en-US" dirty="0" smtClean="0">
                <a:solidFill>
                  <a:schemeClr val="tx1">
                    <a:lumMod val="85000"/>
                    <a:lumOff val="15000"/>
                  </a:schemeClr>
                </a:solidFill>
              </a:rPr>
              <a:t>包括</a:t>
            </a:r>
            <a:r>
              <a:rPr lang="en-US" altLang="zh-CN" dirty="0" err="1" smtClean="0">
                <a:solidFill>
                  <a:schemeClr val="tx1">
                    <a:lumMod val="85000"/>
                    <a:lumOff val="15000"/>
                  </a:schemeClr>
                </a:solidFill>
              </a:rPr>
              <a:t>nextBoolean</a:t>
            </a:r>
            <a:r>
              <a:rPr lang="en-US" altLang="zh-CN" dirty="0">
                <a:solidFill>
                  <a:schemeClr val="tx1">
                    <a:lumMod val="85000"/>
                    <a:lumOff val="15000"/>
                  </a:schemeClr>
                </a:solidFill>
              </a:rPr>
              <a:t>()</a:t>
            </a:r>
            <a:r>
              <a:rPr lang="zh-CN" altLang="en-US" dirty="0">
                <a:solidFill>
                  <a:schemeClr val="tx1">
                    <a:lumMod val="85000"/>
                    <a:lumOff val="15000"/>
                  </a:schemeClr>
                </a:solidFill>
              </a:rPr>
              <a:t>、</a:t>
            </a:r>
            <a:r>
              <a:rPr lang="en-US" altLang="zh-CN" dirty="0" err="1">
                <a:solidFill>
                  <a:schemeClr val="tx1">
                    <a:lumMod val="85000"/>
                    <a:lumOff val="15000"/>
                  </a:schemeClr>
                </a:solidFill>
              </a:rPr>
              <a:t>nextBytes</a:t>
            </a:r>
            <a:r>
              <a:rPr lang="en-US" altLang="zh-CN" dirty="0">
                <a:solidFill>
                  <a:schemeClr val="tx1">
                    <a:lumMod val="85000"/>
                    <a:lumOff val="15000"/>
                  </a:schemeClr>
                </a:solidFill>
              </a:rPr>
              <a:t>()</a:t>
            </a:r>
            <a:r>
              <a:rPr lang="zh-CN" altLang="en-US" dirty="0">
                <a:solidFill>
                  <a:schemeClr val="tx1">
                    <a:lumMod val="85000"/>
                    <a:lumOff val="15000"/>
                  </a:schemeClr>
                </a:solidFill>
              </a:rPr>
              <a:t>、</a:t>
            </a:r>
            <a:r>
              <a:rPr lang="en-US" altLang="zh-CN" dirty="0" err="1">
                <a:solidFill>
                  <a:schemeClr val="tx1">
                    <a:lumMod val="85000"/>
                    <a:lumOff val="15000"/>
                  </a:schemeClr>
                </a:solidFill>
              </a:rPr>
              <a:t>nextDouble</a:t>
            </a:r>
            <a:r>
              <a:rPr lang="en-US" altLang="zh-CN" dirty="0">
                <a:solidFill>
                  <a:schemeClr val="tx1">
                    <a:lumMod val="85000"/>
                    <a:lumOff val="15000"/>
                  </a:schemeClr>
                </a:solidFill>
              </a:rPr>
              <a:t>()</a:t>
            </a:r>
            <a:r>
              <a:rPr lang="zh-CN" altLang="en-US" dirty="0">
                <a:solidFill>
                  <a:schemeClr val="tx1">
                    <a:lumMod val="85000"/>
                    <a:lumOff val="15000"/>
                  </a:schemeClr>
                </a:solidFill>
              </a:rPr>
              <a:t>、</a:t>
            </a:r>
            <a:r>
              <a:rPr lang="en-US" altLang="zh-CN" dirty="0" err="1">
                <a:solidFill>
                  <a:schemeClr val="tx1">
                    <a:lumMod val="85000"/>
                    <a:lumOff val="15000"/>
                  </a:schemeClr>
                </a:solidFill>
              </a:rPr>
              <a:t>nextInt</a:t>
            </a:r>
            <a:r>
              <a:rPr lang="en-US" altLang="zh-CN" dirty="0">
                <a:solidFill>
                  <a:schemeClr val="tx1">
                    <a:lumMod val="85000"/>
                    <a:lumOff val="15000"/>
                  </a:schemeClr>
                </a:solidFill>
              </a:rPr>
              <a:t>()</a:t>
            </a:r>
            <a:r>
              <a:rPr lang="zh-CN" altLang="en-US" dirty="0">
                <a:solidFill>
                  <a:schemeClr val="tx1">
                    <a:lumMod val="85000"/>
                    <a:lumOff val="15000"/>
                  </a:schemeClr>
                </a:solidFill>
              </a:rPr>
              <a:t>、</a:t>
            </a:r>
            <a:r>
              <a:rPr lang="en-US" altLang="zh-CN" dirty="0" err="1">
                <a:solidFill>
                  <a:schemeClr val="tx1">
                    <a:lumMod val="85000"/>
                    <a:lumOff val="15000"/>
                  </a:schemeClr>
                </a:solidFill>
              </a:rPr>
              <a:t>nextInt</a:t>
            </a:r>
            <a:r>
              <a:rPr lang="en-US" altLang="zh-CN" dirty="0">
                <a:solidFill>
                  <a:schemeClr val="tx1">
                    <a:lumMod val="85000"/>
                    <a:lumOff val="15000"/>
                  </a:schemeClr>
                </a:solidFill>
              </a:rPr>
              <a:t>(</a:t>
            </a:r>
            <a:r>
              <a:rPr lang="en-US" altLang="zh-CN" dirty="0" err="1">
                <a:solidFill>
                  <a:schemeClr val="tx1">
                    <a:lumMod val="85000"/>
                    <a:lumOff val="15000"/>
                  </a:schemeClr>
                </a:solidFill>
              </a:rPr>
              <a:t>int</a:t>
            </a:r>
            <a:r>
              <a:rPr lang="en-US" altLang="zh-CN" dirty="0">
                <a:solidFill>
                  <a:schemeClr val="tx1">
                    <a:lumMod val="85000"/>
                    <a:lumOff val="15000"/>
                  </a:schemeClr>
                </a:solidFill>
              </a:rPr>
              <a:t> n)</a:t>
            </a:r>
            <a:r>
              <a:rPr lang="zh-CN" altLang="en-US" dirty="0">
                <a:solidFill>
                  <a:schemeClr val="tx1">
                    <a:lumMod val="85000"/>
                    <a:lumOff val="15000"/>
                  </a:schemeClr>
                </a:solidFill>
              </a:rPr>
              <a:t>、</a:t>
            </a:r>
            <a:r>
              <a:rPr lang="en-US" altLang="zh-CN" dirty="0" err="1">
                <a:solidFill>
                  <a:schemeClr val="tx1">
                    <a:lumMod val="85000"/>
                    <a:lumOff val="15000"/>
                  </a:schemeClr>
                </a:solidFill>
              </a:rPr>
              <a:t>nextLong</a:t>
            </a:r>
            <a:r>
              <a:rPr lang="en-US" altLang="zh-CN" dirty="0">
                <a:solidFill>
                  <a:schemeClr val="tx1">
                    <a:lumMod val="85000"/>
                    <a:lumOff val="15000"/>
                  </a:schemeClr>
                </a:solidFill>
              </a:rPr>
              <a:t>()</a:t>
            </a:r>
            <a:r>
              <a:rPr lang="zh-CN" altLang="en-US" dirty="0">
                <a:solidFill>
                  <a:schemeClr val="tx1">
                    <a:lumMod val="85000"/>
                    <a:lumOff val="15000"/>
                  </a:schemeClr>
                </a:solidFill>
              </a:rPr>
              <a:t>、</a:t>
            </a:r>
            <a:r>
              <a:rPr lang="en-US" altLang="zh-CN" dirty="0" err="1">
                <a:solidFill>
                  <a:schemeClr val="tx1">
                    <a:lumMod val="85000"/>
                    <a:lumOff val="15000"/>
                  </a:schemeClr>
                </a:solidFill>
              </a:rPr>
              <a:t>setSeed</a:t>
            </a:r>
            <a:r>
              <a:rPr lang="en-US" altLang="zh-CN" dirty="0">
                <a:solidFill>
                  <a:schemeClr val="tx1">
                    <a:lumMod val="85000"/>
                    <a:lumOff val="15000"/>
                  </a:schemeClr>
                </a:solidFill>
              </a:rPr>
              <a:t>()</a:t>
            </a:r>
            <a:r>
              <a:rPr lang="zh-CN" altLang="en-US" dirty="0" smtClean="0">
                <a:solidFill>
                  <a:schemeClr val="tx1">
                    <a:lumMod val="85000"/>
                    <a:lumOff val="15000"/>
                  </a:schemeClr>
                </a:solidFill>
              </a:rPr>
              <a:t>等。</a:t>
            </a:r>
            <a:endParaRPr lang="en-US" altLang="zh-CN" dirty="0" smtClean="0"/>
          </a:p>
          <a:p>
            <a:pPr marL="800100" lvl="1" indent="-342900" algn="just">
              <a:buFont typeface="+mj-lt"/>
              <a:buAutoNum type="arabicPeriod"/>
            </a:pPr>
            <a:r>
              <a:rPr lang="en-US" altLang="en-US" dirty="0" err="1" smtClean="0">
                <a:latin typeface="+mn-ea"/>
              </a:rPr>
              <a:t>nextInt</a:t>
            </a:r>
            <a:r>
              <a:rPr lang="en-US" altLang="en-US" dirty="0" smtClean="0">
                <a:latin typeface="+mn-ea"/>
              </a:rPr>
              <a:t>()</a:t>
            </a:r>
            <a:r>
              <a:rPr lang="zh-CN" altLang="en-US" dirty="0" smtClean="0">
                <a:latin typeface="+mn-ea"/>
              </a:rPr>
              <a:t>：</a:t>
            </a:r>
            <a:r>
              <a:rPr lang="en-US" altLang="en-US" dirty="0" err="1" smtClean="0">
                <a:latin typeface="+mn-ea"/>
              </a:rPr>
              <a:t>返回一个</a:t>
            </a:r>
            <a:r>
              <a:rPr lang="zh-CN" altLang="en-US" dirty="0" smtClean="0">
                <a:latin typeface="+mn-ea"/>
              </a:rPr>
              <a:t>随机整数（</a:t>
            </a:r>
            <a:r>
              <a:rPr lang="en-US" altLang="zh-CN" dirty="0" err="1" smtClean="0">
                <a:latin typeface="+mn-ea"/>
              </a:rPr>
              <a:t>int</a:t>
            </a:r>
            <a:r>
              <a:rPr lang="zh-CN" altLang="en-US" dirty="0" smtClean="0">
                <a:latin typeface="+mn-ea"/>
              </a:rPr>
              <a:t>范围内的）</a:t>
            </a:r>
            <a:endParaRPr lang="en-US" altLang="en-US" dirty="0" smtClean="0">
              <a:latin typeface="+mn-ea"/>
            </a:endParaRPr>
          </a:p>
          <a:p>
            <a:pPr marL="800100" lvl="1" indent="-342900" algn="just">
              <a:buFont typeface="+mj-lt"/>
              <a:buAutoNum type="arabicPeriod"/>
            </a:pPr>
            <a:r>
              <a:rPr lang="en-US" altLang="en-US" dirty="0" err="1" smtClean="0">
                <a:latin typeface="+mn-ea"/>
              </a:rPr>
              <a:t>nextInt</a:t>
            </a:r>
            <a:r>
              <a:rPr lang="en-US" altLang="en-US" dirty="0" smtClean="0">
                <a:latin typeface="+mn-ea"/>
              </a:rPr>
              <a:t>(</a:t>
            </a:r>
            <a:r>
              <a:rPr lang="en-US" altLang="en-US" dirty="0" err="1" smtClean="0">
                <a:latin typeface="+mn-ea"/>
              </a:rPr>
              <a:t>int</a:t>
            </a:r>
            <a:r>
              <a:rPr lang="en-US" altLang="en-US" dirty="0" smtClean="0">
                <a:latin typeface="+mn-ea"/>
              </a:rPr>
              <a:t> </a:t>
            </a:r>
            <a:r>
              <a:rPr lang="en-US" altLang="en-US" dirty="0">
                <a:latin typeface="+mn-ea"/>
              </a:rPr>
              <a:t>m</a:t>
            </a:r>
            <a:r>
              <a:rPr lang="en-US" altLang="en-US" dirty="0" smtClean="0">
                <a:latin typeface="+mn-ea"/>
              </a:rPr>
              <a:t>)</a:t>
            </a:r>
            <a:r>
              <a:rPr lang="zh-CN" altLang="en-US" dirty="0" smtClean="0">
                <a:latin typeface="+mn-ea"/>
              </a:rPr>
              <a:t>：</a:t>
            </a:r>
            <a:r>
              <a:rPr lang="en-US" altLang="en-US" dirty="0">
                <a:latin typeface="+mn-ea"/>
              </a:rPr>
              <a:t>返回一个0</a:t>
            </a:r>
            <a:r>
              <a:rPr lang="en-US" altLang="en-US" dirty="0" smtClean="0">
                <a:latin typeface="+mn-ea"/>
              </a:rPr>
              <a:t>至</a:t>
            </a:r>
            <a:r>
              <a:rPr lang="en-US" altLang="zh-CN" dirty="0" smtClean="0">
                <a:latin typeface="+mn-ea"/>
              </a:rPr>
              <a:t>m</a:t>
            </a:r>
            <a:r>
              <a:rPr lang="en-US" altLang="en-US" dirty="0" smtClean="0">
                <a:latin typeface="+mn-ea"/>
              </a:rPr>
              <a:t>之间</a:t>
            </a:r>
            <a:r>
              <a:rPr lang="en-US" altLang="en-US" dirty="0">
                <a:latin typeface="+mn-ea"/>
              </a:rPr>
              <a:t>（包括0，</a:t>
            </a:r>
            <a:r>
              <a:rPr lang="en-US" altLang="en-US" dirty="0" smtClean="0">
                <a:latin typeface="+mn-ea"/>
              </a:rPr>
              <a:t>但不包括</a:t>
            </a:r>
            <a:r>
              <a:rPr lang="en-US" altLang="zh-CN" dirty="0" smtClean="0">
                <a:latin typeface="+mn-ea"/>
              </a:rPr>
              <a:t>m</a:t>
            </a:r>
            <a:r>
              <a:rPr lang="en-US" altLang="en-US" dirty="0" smtClean="0">
                <a:latin typeface="+mn-ea"/>
              </a:rPr>
              <a:t>）的随机数（</a:t>
            </a:r>
            <a:r>
              <a:rPr lang="en-US" altLang="en-US" dirty="0">
                <a:latin typeface="+mn-ea"/>
              </a:rPr>
              <a:t>参数m必须取正整数值</a:t>
            </a:r>
            <a:r>
              <a:rPr lang="en-US" altLang="en-US" dirty="0" smtClean="0">
                <a:latin typeface="+mn-ea"/>
              </a:rPr>
              <a:t>）</a:t>
            </a:r>
            <a:r>
              <a:rPr lang="zh-CN" altLang="en-US" dirty="0" smtClean="0">
                <a:latin typeface="+mn-ea"/>
              </a:rPr>
              <a:t>。</a:t>
            </a:r>
            <a:endParaRPr lang="en-US" altLang="en-US" dirty="0">
              <a:latin typeface="+mn-ea"/>
            </a:endParaRPr>
          </a:p>
          <a:p>
            <a:pPr marL="457200" lvl="1" indent="0" algn="just">
              <a:buNone/>
            </a:pPr>
            <a:r>
              <a:rPr lang="en-US" altLang="en-US" dirty="0" err="1" smtClean="0">
                <a:latin typeface="+mn-ea"/>
              </a:rPr>
              <a:t>例如</a:t>
            </a:r>
            <a:r>
              <a:rPr lang="zh-CN" altLang="en-US" dirty="0" smtClean="0">
                <a:latin typeface="+mn-ea"/>
              </a:rPr>
              <a:t>：</a:t>
            </a:r>
            <a:r>
              <a:rPr lang="en-US" altLang="en-US" dirty="0" err="1" smtClean="0">
                <a:latin typeface="+mn-ea"/>
              </a:rPr>
              <a:t>random.nextInt</a:t>
            </a:r>
            <a:r>
              <a:rPr lang="en-US" altLang="en-US" dirty="0" smtClean="0">
                <a:latin typeface="+mn-ea"/>
              </a:rPr>
              <a:t>(100);  </a:t>
            </a:r>
            <a:r>
              <a:rPr lang="en-US" altLang="en-US" dirty="0" smtClean="0">
                <a:solidFill>
                  <a:srgbClr val="00B050"/>
                </a:solidFill>
                <a:latin typeface="+mn-ea"/>
              </a:rPr>
              <a:t>//返回一个</a:t>
            </a:r>
            <a:r>
              <a:rPr lang="en-US" altLang="en-US" dirty="0">
                <a:solidFill>
                  <a:srgbClr val="00B050"/>
                </a:solidFill>
                <a:latin typeface="+mn-ea"/>
              </a:rPr>
              <a:t>0至100之间的随机整数</a:t>
            </a:r>
            <a:r>
              <a:rPr lang="en-US" altLang="zh-CN" dirty="0">
                <a:solidFill>
                  <a:srgbClr val="00B050"/>
                </a:solidFill>
                <a:latin typeface="+mn-ea"/>
              </a:rPr>
              <a:t>(</a:t>
            </a:r>
            <a:r>
              <a:rPr lang="en-US" altLang="en-US" dirty="0">
                <a:solidFill>
                  <a:srgbClr val="00B050"/>
                </a:solidFill>
                <a:latin typeface="+mn-ea"/>
              </a:rPr>
              <a:t>包括0，但不包括100</a:t>
            </a:r>
            <a:r>
              <a:rPr lang="en-US" altLang="zh-CN" dirty="0">
                <a:solidFill>
                  <a:srgbClr val="00B050"/>
                </a:solidFill>
                <a:latin typeface="+mn-ea"/>
              </a:rPr>
              <a:t>)</a:t>
            </a:r>
            <a:r>
              <a:rPr lang="en-US" altLang="en-US" dirty="0">
                <a:solidFill>
                  <a:srgbClr val="00B050"/>
                </a:solidFill>
                <a:latin typeface="+mn-ea"/>
              </a:rPr>
              <a:t>。</a:t>
            </a:r>
          </a:p>
          <a:p>
            <a:pPr lvl="1"/>
            <a:r>
              <a:rPr lang="zh-CN" altLang="en-US" dirty="0" smtClean="0"/>
              <a:t>举例：例</a:t>
            </a:r>
            <a:r>
              <a:rPr lang="en-US" altLang="zh-CN" dirty="0" smtClean="0"/>
              <a:t>6-16</a:t>
            </a:r>
            <a:r>
              <a:rPr lang="zh-CN" altLang="en-US" dirty="0" smtClean="0"/>
              <a:t>所示。</a:t>
            </a:r>
            <a:endParaRPr lang="en-US" altLang="zh-CN" dirty="0"/>
          </a:p>
          <a:p>
            <a:pPr lvl="1">
              <a:buFontTx/>
              <a:buNone/>
            </a:pPr>
            <a:endParaRPr lang="zh-CN" altLang="en-US" dirty="0" smtClean="0"/>
          </a:p>
        </p:txBody>
      </p:sp>
      <p:sp>
        <p:nvSpPr>
          <p:cNvPr id="9"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89" y="950913"/>
            <a:ext cx="8562372" cy="300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18" y="3269137"/>
            <a:ext cx="4399559" cy="1836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015" y="3269138"/>
            <a:ext cx="4399557" cy="18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标注 13"/>
          <p:cNvSpPr/>
          <p:nvPr/>
        </p:nvSpPr>
        <p:spPr bwMode="auto">
          <a:xfrm>
            <a:off x="750888" y="5192713"/>
            <a:ext cx="8080375" cy="1258887"/>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从运行结果可以看出，例程</a:t>
            </a:r>
            <a:r>
              <a:rPr lang="en-US" b="1" dirty="0">
                <a:latin typeface="Arial" charset="0"/>
              </a:rPr>
              <a:t>6-16</a:t>
            </a:r>
            <a:r>
              <a:rPr lang="zh-CN" altLang="en-US" b="1" dirty="0">
                <a:latin typeface="Arial" charset="0"/>
              </a:rPr>
              <a:t>运行两次产生的随机数序列是不一样的。这是因为当创建</a:t>
            </a:r>
            <a:r>
              <a:rPr lang="en-US" b="1" dirty="0">
                <a:latin typeface="Arial" charset="0"/>
              </a:rPr>
              <a:t>Random</a:t>
            </a:r>
            <a:r>
              <a:rPr lang="zh-CN" altLang="en-US" b="1" dirty="0">
                <a:latin typeface="Arial" charset="0"/>
              </a:rPr>
              <a:t>的实例对象时，没有指定种子，系统会以当前</a:t>
            </a:r>
            <a:r>
              <a:rPr lang="zh-CN" altLang="en-US" b="1" dirty="0" smtClean="0">
                <a:latin typeface="Arial" charset="0"/>
              </a:rPr>
              <a:t>时钟的毫秒值作为</a:t>
            </a:r>
            <a:r>
              <a:rPr lang="zh-CN" altLang="en-US" b="1" dirty="0">
                <a:latin typeface="Arial" charset="0"/>
              </a:rPr>
              <a:t>种子，产生随机数。</a:t>
            </a:r>
          </a:p>
        </p:txBody>
      </p:sp>
    </p:spTree>
    <p:extLst>
      <p:ext uri="{BB962C8B-B14F-4D97-AF65-F5344CB8AC3E}">
        <p14:creationId xmlns:p14="http://schemas.microsoft.com/office/powerpoint/2010/main" val="30139096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1"/>
          <p:cNvGrpSpPr>
            <a:grpSpLocks/>
          </p:cNvGrpSpPr>
          <p:nvPr/>
        </p:nvGrpSpPr>
        <p:grpSpPr bwMode="auto">
          <a:xfrm>
            <a:off x="1519238" y="1076325"/>
            <a:ext cx="4657725" cy="593725"/>
            <a:chOff x="1710657" y="1263652"/>
            <a:chExt cx="4658693" cy="592608"/>
          </a:xfrm>
        </p:grpSpPr>
        <p:grpSp>
          <p:nvGrpSpPr>
            <p:cNvPr id="22576" name="组合 29"/>
            <p:cNvGrpSpPr>
              <a:grpSpLocks/>
            </p:cNvGrpSpPr>
            <p:nvPr/>
          </p:nvGrpSpPr>
          <p:grpSpPr bwMode="auto">
            <a:xfrm rot="-12767">
              <a:off x="1710657" y="1263652"/>
              <a:ext cx="884411" cy="592608"/>
              <a:chOff x="1936620" y="1275606"/>
              <a:chExt cx="1296144" cy="1728192"/>
            </a:xfrm>
          </p:grpSpPr>
          <p:grpSp>
            <p:nvGrpSpPr>
              <p:cNvPr id="22579" name="组合 31"/>
              <p:cNvGrpSpPr>
                <a:grpSpLocks/>
              </p:cNvGrpSpPr>
              <p:nvPr/>
            </p:nvGrpSpPr>
            <p:grpSpPr bwMode="auto">
              <a:xfrm>
                <a:off x="1936620" y="1275606"/>
                <a:ext cx="1296142" cy="1728192"/>
                <a:chOff x="1907704" y="1275606"/>
                <a:chExt cx="1296142" cy="1728192"/>
              </a:xfrm>
            </p:grpSpPr>
            <p:sp>
              <p:nvSpPr>
                <p:cNvPr id="34" name="圆角矩形 33"/>
                <p:cNvSpPr/>
                <p:nvPr/>
              </p:nvSpPr>
              <p:spPr>
                <a:xfrm>
                  <a:off x="1907704" y="1275606"/>
                  <a:ext cx="1296158"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1225" y="1349539"/>
                  <a:ext cx="1189116"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931231" y="2065725"/>
                <a:ext cx="1293832"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 name="直接连接符 6"/>
            <p:cNvCxnSpPr/>
            <p:nvPr/>
          </p:nvCxnSpPr>
          <p:spPr bwMode="auto">
            <a:xfrm>
              <a:off x="2809435" y="1761189"/>
              <a:ext cx="294383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78" name="矩形 35"/>
            <p:cNvSpPr>
              <a:spLocks noChangeArrowheads="1"/>
            </p:cNvSpPr>
            <p:nvPr/>
          </p:nvSpPr>
          <p:spPr bwMode="auto">
            <a:xfrm>
              <a:off x="2836056" y="1286814"/>
              <a:ext cx="3533294"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String</a:t>
              </a:r>
              <a:r>
                <a:rPr lang="zh-CN" altLang="en-US" sz="2400" dirty="0"/>
                <a:t>类和</a:t>
              </a:r>
              <a:r>
                <a:rPr lang="en-US" altLang="zh-CN" sz="2400" dirty="0" err="1"/>
                <a:t>StringBuffer</a:t>
              </a:r>
              <a:r>
                <a:rPr lang="zh-CN" altLang="en-US" sz="2400" dirty="0"/>
                <a:t>类</a:t>
              </a:r>
            </a:p>
          </p:txBody>
        </p:sp>
      </p:grpSp>
      <p:grpSp>
        <p:nvGrpSpPr>
          <p:cNvPr id="22531" name="组合 195"/>
          <p:cNvGrpSpPr>
            <a:grpSpLocks/>
          </p:cNvGrpSpPr>
          <p:nvPr/>
        </p:nvGrpSpPr>
        <p:grpSpPr bwMode="auto">
          <a:xfrm>
            <a:off x="2617788" y="2003425"/>
            <a:ext cx="4406900" cy="592138"/>
            <a:chOff x="1710657" y="1263652"/>
            <a:chExt cx="4407558" cy="592608"/>
          </a:xfrm>
        </p:grpSpPr>
        <p:grpSp>
          <p:nvGrpSpPr>
            <p:cNvPr id="22569" name="组合 29"/>
            <p:cNvGrpSpPr>
              <a:grpSpLocks/>
            </p:cNvGrpSpPr>
            <p:nvPr/>
          </p:nvGrpSpPr>
          <p:grpSpPr bwMode="auto">
            <a:xfrm rot="-12767">
              <a:off x="1710657" y="1263652"/>
              <a:ext cx="884411" cy="592608"/>
              <a:chOff x="1936620" y="1275606"/>
              <a:chExt cx="1296144" cy="1728192"/>
            </a:xfrm>
          </p:grpSpPr>
          <p:grpSp>
            <p:nvGrpSpPr>
              <p:cNvPr id="22572" name="组合 31"/>
              <p:cNvGrpSpPr>
                <a:grpSpLocks/>
              </p:cNvGrpSpPr>
              <p:nvPr/>
            </p:nvGrpSpPr>
            <p:grpSpPr bwMode="auto">
              <a:xfrm>
                <a:off x="1936620" y="1275606"/>
                <a:ext cx="1296142" cy="1728192"/>
                <a:chOff x="1907704" y="1275606"/>
                <a:chExt cx="1296142" cy="1728192"/>
              </a:xfrm>
            </p:grpSpPr>
            <p:sp>
              <p:nvSpPr>
                <p:cNvPr id="217" name="圆角矩形 216"/>
                <p:cNvSpPr/>
                <p:nvPr/>
              </p:nvSpPr>
              <p:spPr>
                <a:xfrm>
                  <a:off x="1907704" y="1275606"/>
                  <a:ext cx="1296082"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0" name="圆角矩形 219"/>
                <p:cNvSpPr/>
                <p:nvPr/>
              </p:nvSpPr>
              <p:spPr>
                <a:xfrm>
                  <a:off x="1961222" y="1349737"/>
                  <a:ext cx="1189046"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13" name="圆角矩形 5"/>
              <p:cNvSpPr/>
              <p:nvPr/>
            </p:nvSpPr>
            <p:spPr>
              <a:xfrm>
                <a:off x="1931236" y="2063207"/>
                <a:ext cx="1293756"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3" name="直接连接符 202"/>
            <p:cNvCxnSpPr/>
            <p:nvPr/>
          </p:nvCxnSpPr>
          <p:spPr bwMode="auto">
            <a:xfrm>
              <a:off x="2809371" y="1760934"/>
              <a:ext cx="2943664"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71" name="矩形 35"/>
            <p:cNvSpPr>
              <a:spLocks noChangeArrowheads="1"/>
            </p:cNvSpPr>
            <p:nvPr/>
          </p:nvSpPr>
          <p:spPr bwMode="auto">
            <a:xfrm>
              <a:off x="2836056" y="1286814"/>
              <a:ext cx="3282159" cy="46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System</a:t>
              </a:r>
              <a:r>
                <a:rPr lang="zh-CN" altLang="en-US" sz="2400" dirty="0"/>
                <a:t>类与</a:t>
              </a:r>
              <a:r>
                <a:rPr lang="en-US" altLang="zh-CN" sz="2400" dirty="0"/>
                <a:t>Runtime</a:t>
              </a:r>
              <a:r>
                <a:rPr lang="zh-CN" altLang="en-US" sz="2400" dirty="0"/>
                <a:t>类</a:t>
              </a:r>
            </a:p>
          </p:txBody>
        </p:sp>
      </p:grpSp>
      <p:grpSp>
        <p:nvGrpSpPr>
          <p:cNvPr id="22532" name="组合 221"/>
          <p:cNvGrpSpPr>
            <a:grpSpLocks/>
          </p:cNvGrpSpPr>
          <p:nvPr/>
        </p:nvGrpSpPr>
        <p:grpSpPr bwMode="auto">
          <a:xfrm>
            <a:off x="1519238" y="2814638"/>
            <a:ext cx="4187825" cy="593725"/>
            <a:chOff x="1710657" y="1263652"/>
            <a:chExt cx="4187708" cy="592608"/>
          </a:xfrm>
        </p:grpSpPr>
        <p:grpSp>
          <p:nvGrpSpPr>
            <p:cNvPr id="22562" name="组合 29"/>
            <p:cNvGrpSpPr>
              <a:grpSpLocks/>
            </p:cNvGrpSpPr>
            <p:nvPr/>
          </p:nvGrpSpPr>
          <p:grpSpPr bwMode="auto">
            <a:xfrm rot="-12767">
              <a:off x="1710657" y="1263652"/>
              <a:ext cx="884411" cy="592608"/>
              <a:chOff x="1936620" y="1275606"/>
              <a:chExt cx="1296144" cy="1728192"/>
            </a:xfrm>
          </p:grpSpPr>
          <p:grpSp>
            <p:nvGrpSpPr>
              <p:cNvPr id="22565" name="组合 31"/>
              <p:cNvGrpSpPr>
                <a:grpSpLocks/>
              </p:cNvGrpSpPr>
              <p:nvPr/>
            </p:nvGrpSpPr>
            <p:grpSpPr bwMode="auto">
              <a:xfrm>
                <a:off x="1936620" y="1275606"/>
                <a:ext cx="1296142" cy="1728192"/>
                <a:chOff x="1907704" y="1275606"/>
                <a:chExt cx="1296142" cy="1728192"/>
              </a:xfrm>
            </p:grpSpPr>
            <p:sp>
              <p:nvSpPr>
                <p:cNvPr id="233" name="圆角矩形 232"/>
                <p:cNvSpPr/>
                <p:nvPr/>
              </p:nvSpPr>
              <p:spPr>
                <a:xfrm>
                  <a:off x="1907704" y="1275605"/>
                  <a:ext cx="1295852"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34" name="圆角矩形 233"/>
                <p:cNvSpPr/>
                <p:nvPr/>
              </p:nvSpPr>
              <p:spPr>
                <a:xfrm>
                  <a:off x="1961212" y="1349538"/>
                  <a:ext cx="1188835"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2" name="圆角矩形 5"/>
              <p:cNvSpPr/>
              <p:nvPr/>
            </p:nvSpPr>
            <p:spPr>
              <a:xfrm>
                <a:off x="1931233" y="2065721"/>
                <a:ext cx="1293527"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29" name="直接连接符 228"/>
            <p:cNvCxnSpPr/>
            <p:nvPr/>
          </p:nvCxnSpPr>
          <p:spPr bwMode="auto">
            <a:xfrm>
              <a:off x="2809176" y="1761189"/>
              <a:ext cx="294314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64" name="矩形 35"/>
            <p:cNvSpPr>
              <a:spLocks noChangeArrowheads="1"/>
            </p:cNvSpPr>
            <p:nvPr/>
          </p:nvSpPr>
          <p:spPr bwMode="auto">
            <a:xfrm>
              <a:off x="2836056" y="1286814"/>
              <a:ext cx="3062309"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Math</a:t>
              </a:r>
              <a:r>
                <a:rPr lang="zh-CN" altLang="en-US" sz="2400" dirty="0"/>
                <a:t>类与</a:t>
              </a:r>
              <a:r>
                <a:rPr lang="en-US" altLang="zh-CN" sz="2400" dirty="0"/>
                <a:t>Random</a:t>
              </a:r>
              <a:r>
                <a:rPr lang="zh-CN" altLang="en-US" sz="2400" dirty="0"/>
                <a:t>类</a:t>
              </a:r>
            </a:p>
          </p:txBody>
        </p:sp>
      </p:grpSp>
      <p:grpSp>
        <p:nvGrpSpPr>
          <p:cNvPr id="22533" name="组合 234"/>
          <p:cNvGrpSpPr>
            <a:grpSpLocks/>
          </p:cNvGrpSpPr>
          <p:nvPr/>
        </p:nvGrpSpPr>
        <p:grpSpPr bwMode="auto">
          <a:xfrm>
            <a:off x="2652713" y="3775075"/>
            <a:ext cx="4043362" cy="592138"/>
            <a:chOff x="1710657" y="1263652"/>
            <a:chExt cx="4042443" cy="592608"/>
          </a:xfrm>
        </p:grpSpPr>
        <p:grpSp>
          <p:nvGrpSpPr>
            <p:cNvPr id="22555" name="组合 29"/>
            <p:cNvGrpSpPr>
              <a:grpSpLocks/>
            </p:cNvGrpSpPr>
            <p:nvPr/>
          </p:nvGrpSpPr>
          <p:grpSpPr bwMode="auto">
            <a:xfrm rot="-12767">
              <a:off x="1710657" y="1263652"/>
              <a:ext cx="884411" cy="592608"/>
              <a:chOff x="1936620" y="1275606"/>
              <a:chExt cx="1296144" cy="1728192"/>
            </a:xfrm>
          </p:grpSpPr>
          <p:grpSp>
            <p:nvGrpSpPr>
              <p:cNvPr id="22558" name="组合 31"/>
              <p:cNvGrpSpPr>
                <a:grpSpLocks/>
              </p:cNvGrpSpPr>
              <p:nvPr/>
            </p:nvGrpSpPr>
            <p:grpSpPr bwMode="auto">
              <a:xfrm>
                <a:off x="1936620" y="1275606"/>
                <a:ext cx="1296142" cy="1728192"/>
                <a:chOff x="1907704" y="1275606"/>
                <a:chExt cx="1296142" cy="1728192"/>
              </a:xfrm>
            </p:grpSpPr>
            <p:sp>
              <p:nvSpPr>
                <p:cNvPr id="241" name="圆角矩形 240"/>
                <p:cNvSpPr/>
                <p:nvPr/>
              </p:nvSpPr>
              <p:spPr>
                <a:xfrm>
                  <a:off x="1907704" y="1275604"/>
                  <a:ext cx="129559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2" name="圆角矩形 241"/>
                <p:cNvSpPr/>
                <p:nvPr/>
              </p:nvSpPr>
              <p:spPr>
                <a:xfrm>
                  <a:off x="1961202" y="1349735"/>
                  <a:ext cx="1188598"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0" name="圆角矩形 5"/>
              <p:cNvSpPr/>
              <p:nvPr/>
            </p:nvSpPr>
            <p:spPr>
              <a:xfrm>
                <a:off x="1931238" y="2062956"/>
                <a:ext cx="1225814"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37" name="直接连接符 236"/>
            <p:cNvCxnSpPr/>
            <p:nvPr/>
          </p:nvCxnSpPr>
          <p:spPr bwMode="auto">
            <a:xfrm>
              <a:off x="2810544" y="1760934"/>
              <a:ext cx="2942556"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57" name="矩形 35"/>
            <p:cNvSpPr>
              <a:spLocks noChangeArrowheads="1"/>
            </p:cNvSpPr>
            <p:nvPr/>
          </p:nvSpPr>
          <p:spPr bwMode="auto">
            <a:xfrm>
              <a:off x="2836056" y="1286814"/>
              <a:ext cx="1112552"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t>包装类</a:t>
              </a:r>
            </a:p>
          </p:txBody>
        </p:sp>
      </p:grpSp>
      <p:grpSp>
        <p:nvGrpSpPr>
          <p:cNvPr id="22534" name="组合 242"/>
          <p:cNvGrpSpPr>
            <a:grpSpLocks/>
          </p:cNvGrpSpPr>
          <p:nvPr/>
        </p:nvGrpSpPr>
        <p:grpSpPr bwMode="auto">
          <a:xfrm>
            <a:off x="1512888" y="4581525"/>
            <a:ext cx="6554787" cy="592138"/>
            <a:chOff x="1710657" y="1263652"/>
            <a:chExt cx="6553855" cy="592608"/>
          </a:xfrm>
        </p:grpSpPr>
        <p:grpSp>
          <p:nvGrpSpPr>
            <p:cNvPr id="22548" name="组合 29"/>
            <p:cNvGrpSpPr>
              <a:grpSpLocks/>
            </p:cNvGrpSpPr>
            <p:nvPr/>
          </p:nvGrpSpPr>
          <p:grpSpPr bwMode="auto">
            <a:xfrm rot="-12767">
              <a:off x="1710657" y="1263652"/>
              <a:ext cx="884411" cy="592608"/>
              <a:chOff x="1936620" y="1275606"/>
              <a:chExt cx="1296144" cy="1728192"/>
            </a:xfrm>
          </p:grpSpPr>
          <p:grpSp>
            <p:nvGrpSpPr>
              <p:cNvPr id="22551" name="组合 31"/>
              <p:cNvGrpSpPr>
                <a:grpSpLocks/>
              </p:cNvGrpSpPr>
              <p:nvPr/>
            </p:nvGrpSpPr>
            <p:grpSpPr bwMode="auto">
              <a:xfrm>
                <a:off x="1936620" y="1275606"/>
                <a:ext cx="1296142" cy="1728192"/>
                <a:chOff x="1907704" y="1275606"/>
                <a:chExt cx="1296142" cy="1728192"/>
              </a:xfrm>
            </p:grpSpPr>
            <p:sp>
              <p:nvSpPr>
                <p:cNvPr id="249" name="圆角矩形 248"/>
                <p:cNvSpPr/>
                <p:nvPr/>
              </p:nvSpPr>
              <p:spPr>
                <a:xfrm>
                  <a:off x="1907704" y="1275604"/>
                  <a:ext cx="129570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50" name="圆角矩形 249"/>
                <p:cNvSpPr/>
                <p:nvPr/>
              </p:nvSpPr>
              <p:spPr>
                <a:xfrm>
                  <a:off x="1961206" y="1349736"/>
                  <a:ext cx="1188699"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8" name="圆角矩形 5"/>
              <p:cNvSpPr/>
              <p:nvPr/>
            </p:nvSpPr>
            <p:spPr>
              <a:xfrm>
                <a:off x="1931238" y="2063171"/>
                <a:ext cx="1284074"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45" name="直接连接符 244"/>
            <p:cNvCxnSpPr/>
            <p:nvPr/>
          </p:nvCxnSpPr>
          <p:spPr bwMode="auto">
            <a:xfrm>
              <a:off x="2810638" y="1760934"/>
              <a:ext cx="294280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50" name="矩形 35"/>
            <p:cNvSpPr>
              <a:spLocks noChangeArrowheads="1"/>
            </p:cNvSpPr>
            <p:nvPr/>
          </p:nvSpPr>
          <p:spPr bwMode="auto">
            <a:xfrm>
              <a:off x="2836056" y="1286814"/>
              <a:ext cx="5428456"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Date</a:t>
              </a:r>
              <a:r>
                <a:rPr lang="zh-CN" altLang="en-US" sz="2400" dirty="0"/>
                <a:t>类、</a:t>
              </a:r>
              <a:r>
                <a:rPr lang="en-US" altLang="zh-CN" sz="2400" dirty="0"/>
                <a:t>Calendar</a:t>
              </a:r>
              <a:r>
                <a:rPr lang="zh-CN" altLang="en-US" sz="2400" dirty="0"/>
                <a:t>类与</a:t>
              </a:r>
              <a:r>
                <a:rPr lang="en-US" altLang="zh-CN" sz="2400" dirty="0" err="1"/>
                <a:t>DateFormat</a:t>
              </a:r>
              <a:r>
                <a:rPr lang="zh-CN" altLang="en-US" sz="2400" dirty="0"/>
                <a:t>类</a:t>
              </a:r>
            </a:p>
          </p:txBody>
        </p:sp>
      </p:grpSp>
      <p:grpSp>
        <p:nvGrpSpPr>
          <p:cNvPr id="22535" name="组合 234"/>
          <p:cNvGrpSpPr>
            <a:grpSpLocks/>
          </p:cNvGrpSpPr>
          <p:nvPr/>
        </p:nvGrpSpPr>
        <p:grpSpPr bwMode="auto">
          <a:xfrm>
            <a:off x="2725738" y="5540375"/>
            <a:ext cx="5942012" cy="609600"/>
            <a:chOff x="1706985" y="1246301"/>
            <a:chExt cx="5940837" cy="609966"/>
          </a:xfrm>
        </p:grpSpPr>
        <p:grpSp>
          <p:nvGrpSpPr>
            <p:cNvPr id="22541" name="组合 29"/>
            <p:cNvGrpSpPr>
              <a:grpSpLocks/>
            </p:cNvGrpSpPr>
            <p:nvPr/>
          </p:nvGrpSpPr>
          <p:grpSpPr bwMode="auto">
            <a:xfrm rot="-12767">
              <a:off x="1706985" y="1263659"/>
              <a:ext cx="887709" cy="592608"/>
              <a:chOff x="1931238" y="1275604"/>
              <a:chExt cx="1300977" cy="1728192"/>
            </a:xfrm>
          </p:grpSpPr>
          <p:grpSp>
            <p:nvGrpSpPr>
              <p:cNvPr id="22544" name="组合 31"/>
              <p:cNvGrpSpPr>
                <a:grpSpLocks/>
              </p:cNvGrpSpPr>
              <p:nvPr/>
            </p:nvGrpSpPr>
            <p:grpSpPr bwMode="auto">
              <a:xfrm>
                <a:off x="1936620" y="1275604"/>
                <a:ext cx="1295595" cy="1728192"/>
                <a:chOff x="1907704" y="1275604"/>
                <a:chExt cx="1295595" cy="1728192"/>
              </a:xfrm>
            </p:grpSpPr>
            <p:sp>
              <p:nvSpPr>
                <p:cNvPr id="48" name="圆角矩形 47"/>
                <p:cNvSpPr/>
                <p:nvPr/>
              </p:nvSpPr>
              <p:spPr>
                <a:xfrm>
                  <a:off x="1774638" y="1140636"/>
                  <a:ext cx="1295633" cy="1727859"/>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828138" y="1214753"/>
                  <a:ext cx="1188631" cy="15796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30508" y="2063163"/>
                <a:ext cx="1228176" cy="93573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bwMode="auto">
            <a:xfrm>
              <a:off x="2811667" y="1760960"/>
              <a:ext cx="294264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43" name="矩形 35"/>
            <p:cNvSpPr>
              <a:spLocks noChangeArrowheads="1"/>
            </p:cNvSpPr>
            <p:nvPr/>
          </p:nvSpPr>
          <p:spPr bwMode="auto">
            <a:xfrm>
              <a:off x="2722756" y="1246301"/>
              <a:ext cx="4925066" cy="4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t>JDK7</a:t>
              </a:r>
              <a:r>
                <a:rPr lang="zh-CN" altLang="en-US" sz="2000" dirty="0"/>
                <a:t>新特性</a:t>
              </a:r>
              <a:r>
                <a:rPr lang="en-US" altLang="zh-CN" sz="2000" dirty="0"/>
                <a:t>—switch</a:t>
              </a:r>
              <a:r>
                <a:rPr lang="zh-CN" altLang="en-US" sz="2000" dirty="0"/>
                <a:t>语句支持字符串类型</a:t>
              </a:r>
            </a:p>
          </p:txBody>
        </p:sp>
      </p:grpSp>
      <p:sp>
        <p:nvSpPr>
          <p:cNvPr id="22536" name="TextBox 126">
            <a:hlinkClick r:id="rId2" action="ppaction://hlinksldjump"/>
          </p:cNvPr>
          <p:cNvSpPr txBox="1">
            <a:spLocks noChangeArrowheads="1"/>
          </p:cNvSpPr>
          <p:nvPr/>
        </p:nvSpPr>
        <p:spPr bwMode="auto">
          <a:xfrm>
            <a:off x="2568575" y="1574800"/>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22537" name="TextBox 126">
            <a:hlinkClick r:id="rId3" action="ppaction://hlinksldjump"/>
          </p:cNvPr>
          <p:cNvSpPr txBox="1">
            <a:spLocks noChangeArrowheads="1"/>
          </p:cNvSpPr>
          <p:nvPr/>
        </p:nvSpPr>
        <p:spPr bwMode="auto">
          <a:xfrm>
            <a:off x="3670300" y="2519363"/>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22538" name="TextBox 126">
            <a:hlinkClick r:id="rId4" action="ppaction://hlinksldjump"/>
          </p:cNvPr>
          <p:cNvSpPr txBox="1">
            <a:spLocks noChangeArrowheads="1"/>
          </p:cNvSpPr>
          <p:nvPr/>
        </p:nvSpPr>
        <p:spPr bwMode="auto">
          <a:xfrm>
            <a:off x="2573338" y="3313113"/>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22539" name="TextBox 126">
            <a:hlinkClick r:id="rId5" action="ppaction://hlinksldjump"/>
          </p:cNvPr>
          <p:cNvSpPr txBox="1">
            <a:spLocks noChangeArrowheads="1"/>
          </p:cNvSpPr>
          <p:nvPr/>
        </p:nvSpPr>
        <p:spPr bwMode="auto">
          <a:xfrm>
            <a:off x="2578100" y="5078413"/>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225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目录</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noChangeArrowheads="1"/>
          </p:cNvSpPr>
          <p:nvPr>
            <p:ph idx="1"/>
          </p:nvPr>
        </p:nvSpPr>
        <p:spPr bwMode="auto">
          <a:xfrm>
            <a:off x="457200" y="1066800"/>
            <a:ext cx="7964488"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b="1" dirty="0">
                <a:solidFill>
                  <a:srgbClr val="0070C0"/>
                </a:solidFill>
              </a:rPr>
              <a:t>6.3.2 </a:t>
            </a:r>
            <a:r>
              <a:rPr lang="en-US" altLang="en-US" b="1" dirty="0">
                <a:solidFill>
                  <a:srgbClr val="0070C0"/>
                </a:solidFill>
              </a:rPr>
              <a:t>Random</a:t>
            </a:r>
            <a:r>
              <a:rPr lang="zh-CN" altLang="en-US" b="1" dirty="0">
                <a:solidFill>
                  <a:srgbClr val="0070C0"/>
                </a:solidFill>
              </a:rPr>
              <a:t>类</a:t>
            </a:r>
            <a:endParaRPr lang="en-US" altLang="zh-CN" b="1" dirty="0">
              <a:solidFill>
                <a:srgbClr val="0070C0"/>
              </a:solidFill>
            </a:endParaRPr>
          </a:p>
          <a:p>
            <a:pPr lvl="1"/>
            <a:r>
              <a:rPr lang="zh-CN" altLang="en-US" dirty="0" smtClean="0"/>
              <a:t>接下来将例程</a:t>
            </a:r>
            <a:r>
              <a:rPr lang="en-US" altLang="zh-CN" dirty="0" smtClean="0"/>
              <a:t>6-16</a:t>
            </a:r>
            <a:r>
              <a:rPr lang="zh-CN" altLang="en-US" dirty="0" smtClean="0"/>
              <a:t>稍作修改，采用第二种构造方法产生随机数。</a:t>
            </a:r>
            <a:endParaRPr lang="en-US" altLang="zh-CN" dirty="0" smtClean="0"/>
          </a:p>
          <a:p>
            <a:pPr lvl="1"/>
            <a:endParaRPr lang="zh-CN" altLang="en-US" dirty="0" smtClean="0"/>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 y="2265607"/>
            <a:ext cx="8831263" cy="31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78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74" y="3957404"/>
            <a:ext cx="4369514" cy="182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3126" y="3957404"/>
            <a:ext cx="4369511" cy="182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981075" y="5861050"/>
            <a:ext cx="8080375" cy="688975"/>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从运行结果可以看出，当创建</a:t>
            </a:r>
            <a:r>
              <a:rPr lang="en-US" b="1" dirty="0">
                <a:latin typeface="Arial" charset="0"/>
              </a:rPr>
              <a:t>Random</a:t>
            </a:r>
            <a:r>
              <a:rPr lang="zh-CN" altLang="en-US" b="1" dirty="0">
                <a:latin typeface="Arial" charset="0"/>
              </a:rPr>
              <a:t>类的实例对象时，如果指定了相同的种子，则每个实例对象产生的随机数具有相同的序列。</a:t>
            </a:r>
          </a:p>
        </p:txBody>
      </p:sp>
      <p:sp>
        <p:nvSpPr>
          <p:cNvPr id="9"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323201303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noChangeArrowheads="1"/>
          </p:cNvSpPr>
          <p:nvPr>
            <p:ph idx="1"/>
          </p:nvPr>
        </p:nvSpPr>
        <p:spPr bwMode="auto">
          <a:xfrm>
            <a:off x="457200" y="1066800"/>
            <a:ext cx="7964488"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b="1" dirty="0">
                <a:solidFill>
                  <a:srgbClr val="0070C0"/>
                </a:solidFill>
              </a:rPr>
              <a:t>6.3.2 </a:t>
            </a:r>
            <a:r>
              <a:rPr lang="en-US" altLang="en-US" b="1" dirty="0">
                <a:solidFill>
                  <a:srgbClr val="0070C0"/>
                </a:solidFill>
              </a:rPr>
              <a:t>Random</a:t>
            </a:r>
            <a:r>
              <a:rPr lang="zh-CN" altLang="en-US" b="1" dirty="0">
                <a:solidFill>
                  <a:srgbClr val="0070C0"/>
                </a:solidFill>
              </a:rPr>
              <a:t>类</a:t>
            </a:r>
            <a:endParaRPr lang="en-US" altLang="zh-CN" b="1" dirty="0">
              <a:solidFill>
                <a:srgbClr val="0070C0"/>
              </a:solidFill>
            </a:endParaRPr>
          </a:p>
          <a:p>
            <a:pPr lvl="1"/>
            <a:r>
              <a:rPr lang="zh-CN" altLang="en-US" dirty="0" smtClean="0"/>
              <a:t>相对于</a:t>
            </a:r>
            <a:r>
              <a:rPr lang="en-US" altLang="zh-CN" dirty="0" smtClean="0"/>
              <a:t>Math</a:t>
            </a:r>
            <a:r>
              <a:rPr lang="zh-CN" altLang="en-US" dirty="0" smtClean="0"/>
              <a:t>的</a:t>
            </a:r>
            <a:r>
              <a:rPr lang="en-US" altLang="zh-CN" dirty="0" smtClean="0"/>
              <a:t>random()</a:t>
            </a:r>
            <a:r>
              <a:rPr lang="zh-CN" altLang="en-US" dirty="0" smtClean="0"/>
              <a:t>方法而言，</a:t>
            </a:r>
            <a:r>
              <a:rPr lang="en-US" altLang="zh-CN" dirty="0" smtClean="0"/>
              <a:t>Random</a:t>
            </a:r>
            <a:r>
              <a:rPr lang="zh-CN" altLang="en-US" dirty="0" smtClean="0"/>
              <a:t>类提供了更多的方法来生成各种伪随机数，不仅可以生成整数类型的随机数，还可以生成浮点类型的随机数。</a:t>
            </a:r>
            <a:endParaRPr lang="en-US" altLang="zh-CN" dirty="0" smtClean="0"/>
          </a:p>
          <a:p>
            <a:pPr lvl="1"/>
            <a:endParaRPr lang="zh-CN" altLang="en-US" dirty="0" smtClean="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33" y="3117785"/>
            <a:ext cx="8827221" cy="284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98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336" y="1717610"/>
            <a:ext cx="6714014"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750888" y="5666582"/>
            <a:ext cx="8080375" cy="919162"/>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从运行结果可以看出，例程</a:t>
            </a:r>
            <a:r>
              <a:rPr lang="en-US" b="1" dirty="0">
                <a:latin typeface="Arial" charset="0"/>
              </a:rPr>
              <a:t>6-18</a:t>
            </a:r>
            <a:r>
              <a:rPr lang="zh-CN" altLang="en-US" b="1" dirty="0">
                <a:latin typeface="Arial" charset="0"/>
              </a:rPr>
              <a:t>中通过调用</a:t>
            </a:r>
            <a:r>
              <a:rPr lang="en-US" b="1" dirty="0">
                <a:latin typeface="Arial" charset="0"/>
              </a:rPr>
              <a:t>Random</a:t>
            </a:r>
            <a:r>
              <a:rPr lang="zh-CN" altLang="en-US" b="1" dirty="0">
                <a:latin typeface="Arial" charset="0"/>
              </a:rPr>
              <a:t>类不同的方法分别产生了不同类型的随机数。</a:t>
            </a:r>
          </a:p>
        </p:txBody>
      </p:sp>
      <p:sp>
        <p:nvSpPr>
          <p:cNvPr id="8"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6.3 Math</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16676879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90287" y="1487606"/>
            <a:ext cx="8621484" cy="4689357"/>
          </a:xfrm>
        </p:spPr>
        <p:txBody>
          <a:bodyPr/>
          <a:lstStyle/>
          <a:p>
            <a:r>
              <a:rPr lang="zh-CN" altLang="en-US" dirty="0"/>
              <a:t>任务</a:t>
            </a:r>
            <a:r>
              <a:rPr lang="en-US" altLang="zh-CN" dirty="0" smtClean="0"/>
              <a:t>2-2</a:t>
            </a:r>
            <a:r>
              <a:rPr lang="zh-CN" altLang="en-US" dirty="0" smtClean="0"/>
              <a:t>：模拟微信发红包</a:t>
            </a:r>
            <a:endParaRPr lang="en-US" altLang="zh-CN" dirty="0" smtClean="0"/>
          </a:p>
          <a:p>
            <a:r>
              <a:rPr lang="zh-CN" altLang="en-US" dirty="0" smtClean="0"/>
              <a:t>定义红包金额和个数</a:t>
            </a:r>
            <a:r>
              <a:rPr lang="en-US" altLang="zh-CN" dirty="0" smtClean="0"/>
              <a:t>,</a:t>
            </a:r>
            <a:r>
              <a:rPr lang="zh-CN" altLang="en-US" dirty="0" smtClean="0"/>
              <a:t>随机生成相应个数的红包</a:t>
            </a:r>
            <a:r>
              <a:rPr lang="en-US" altLang="zh-CN" dirty="0" smtClean="0"/>
              <a:t>,</a:t>
            </a:r>
            <a:r>
              <a:rPr lang="zh-CN" altLang="en-US" dirty="0" smtClean="0"/>
              <a:t>每个红包的大小随机</a:t>
            </a:r>
            <a:r>
              <a:rPr lang="en-US" altLang="zh-CN" dirty="0" smtClean="0"/>
              <a:t>,</a:t>
            </a:r>
            <a:r>
              <a:rPr lang="zh-CN" altLang="en-US" smtClean="0"/>
              <a:t>但总额与红包金额一致。</a:t>
            </a:r>
            <a:endParaRPr lang="en-US" altLang="zh-CN" dirty="0" smtClean="0"/>
          </a:p>
          <a:p>
            <a:endParaRPr lang="zh-CN" altLang="en-US" dirty="0" smtClean="0"/>
          </a:p>
        </p:txBody>
      </p:sp>
      <p:sp>
        <p:nvSpPr>
          <p:cNvPr id="4" name="标题 3"/>
          <p:cNvSpPr>
            <a:spLocks noGrp="1"/>
          </p:cNvSpPr>
          <p:nvPr>
            <p:ph type="title"/>
          </p:nvPr>
        </p:nvSpPr>
        <p:spPr/>
        <p:txBody>
          <a:bodyPr/>
          <a:lstStyle/>
          <a:p>
            <a:r>
              <a:rPr lang="zh-CN" altLang="en-US" dirty="0" smtClean="0"/>
              <a:t>练习</a:t>
            </a:r>
            <a:r>
              <a:rPr lang="en-US" altLang="zh-CN" dirty="0" smtClean="0"/>
              <a:t>3</a:t>
            </a:r>
            <a:endParaRPr lang="zh-CN" altLang="en-US" dirty="0"/>
          </a:p>
        </p:txBody>
      </p:sp>
    </p:spTree>
    <p:extLst>
      <p:ext uri="{BB962C8B-B14F-4D97-AF65-F5344CB8AC3E}">
        <p14:creationId xmlns:p14="http://schemas.microsoft.com/office/powerpoint/2010/main" val="2347575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4583" name="组合 311"/>
          <p:cNvGrpSpPr>
            <a:grpSpLocks/>
          </p:cNvGrpSpPr>
          <p:nvPr/>
        </p:nvGrpSpPr>
        <p:grpSpPr bwMode="auto">
          <a:xfrm>
            <a:off x="1106488" y="3235325"/>
            <a:ext cx="7629525" cy="668338"/>
            <a:chOff x="1029300" y="5045322"/>
            <a:chExt cx="7628925" cy="669008"/>
          </a:xfrm>
        </p:grpSpPr>
        <p:grpSp>
          <p:nvGrpSpPr>
            <p:cNvPr id="24604" name="组合 345"/>
            <p:cNvGrpSpPr>
              <a:grpSpLocks/>
            </p:cNvGrpSpPr>
            <p:nvPr/>
          </p:nvGrpSpPr>
          <p:grpSpPr bwMode="auto">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4610" name="组合 351"/>
              <p:cNvGrpSpPr>
                <a:grpSpLocks/>
              </p:cNvGrpSpPr>
              <p:nvPr/>
            </p:nvGrpSpPr>
            <p:grpSpPr bwMode="auto">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4606" name="组合 347"/>
            <p:cNvGrpSpPr>
              <a:grpSpLocks/>
            </p:cNvGrpSpPr>
            <p:nvPr/>
          </p:nvGrpSpPr>
          <p:grpSpPr bwMode="auto">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4584" name="TextBox 312"/>
          <p:cNvSpPr txBox="1">
            <a:spLocks noChangeArrowheads="1"/>
          </p:cNvSpPr>
          <p:nvPr/>
        </p:nvSpPr>
        <p:spPr bwMode="auto">
          <a:xfrm>
            <a:off x="2840038" y="1700213"/>
            <a:ext cx="5559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6.2  System</a:t>
            </a:r>
            <a:r>
              <a:rPr lang="zh-CN" altLang="zh-CN" sz="2800" b="1"/>
              <a:t>类与</a:t>
            </a:r>
            <a:r>
              <a:rPr lang="en-US" altLang="zh-CN" sz="2800" b="1"/>
              <a:t>Runtime</a:t>
            </a:r>
            <a:r>
              <a:rPr lang="zh-CN" altLang="zh-CN" sz="2800" b="1"/>
              <a:t>类</a:t>
            </a:r>
            <a:endParaRPr lang="zh-CN" altLang="en-US" sz="2800" b="1">
              <a:solidFill>
                <a:srgbClr val="009ED6"/>
              </a:solidFill>
              <a:latin typeface="微软雅黑" panose="020B0503020204020204" pitchFamily="34" charset="-122"/>
              <a:ea typeface="微软雅黑" panose="020B0503020204020204" pitchFamily="34" charset="-122"/>
            </a:endParaRPr>
          </a:p>
        </p:txBody>
      </p:sp>
      <p:grpSp>
        <p:nvGrpSpPr>
          <p:cNvPr id="24585" name="组合 313"/>
          <p:cNvGrpSpPr>
            <a:grpSpLocks/>
          </p:cNvGrpSpPr>
          <p:nvPr/>
        </p:nvGrpSpPr>
        <p:grpSpPr bwMode="auto">
          <a:xfrm>
            <a:off x="1328738" y="3960813"/>
            <a:ext cx="7407275" cy="668337"/>
            <a:chOff x="1252258" y="5045323"/>
            <a:chExt cx="7405967" cy="669007"/>
          </a:xfrm>
        </p:grpSpPr>
        <p:grpSp>
          <p:nvGrpSpPr>
            <p:cNvPr id="24597"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4601"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4586" name="组合 315"/>
          <p:cNvGrpSpPr>
            <a:grpSpLocks/>
          </p:cNvGrpSpPr>
          <p:nvPr/>
        </p:nvGrpSpPr>
        <p:grpSpPr bwMode="auto">
          <a:xfrm>
            <a:off x="1112838" y="392588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4587" name="TextBox 317"/>
          <p:cNvSpPr txBox="1">
            <a:spLocks noChangeArrowheads="1"/>
          </p:cNvSpPr>
          <p:nvPr/>
        </p:nvSpPr>
        <p:spPr bwMode="auto">
          <a:xfrm>
            <a:off x="1055688" y="33528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6.2.1</a:t>
            </a:r>
            <a:endParaRPr lang="zh-CN" altLang="en-US"/>
          </a:p>
        </p:txBody>
      </p:sp>
      <p:sp>
        <p:nvSpPr>
          <p:cNvPr id="24588" name="TextBox 318"/>
          <p:cNvSpPr txBox="1">
            <a:spLocks noChangeArrowheads="1"/>
          </p:cNvSpPr>
          <p:nvPr/>
        </p:nvSpPr>
        <p:spPr bwMode="auto">
          <a:xfrm>
            <a:off x="1055688" y="407511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6.2.2</a:t>
            </a:r>
            <a:endParaRPr lang="zh-CN" altLang="en-US"/>
          </a:p>
        </p:txBody>
      </p:sp>
      <p:sp>
        <p:nvSpPr>
          <p:cNvPr id="24589" name="TextBox 320"/>
          <p:cNvSpPr txBox="1">
            <a:spLocks noChangeArrowheads="1"/>
          </p:cNvSpPr>
          <p:nvPr/>
        </p:nvSpPr>
        <p:spPr bwMode="auto">
          <a:xfrm>
            <a:off x="3213100" y="3336925"/>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System</a:t>
            </a:r>
            <a:r>
              <a:rPr lang="zh-CN" altLang="zh-CN"/>
              <a:t>类</a:t>
            </a:r>
            <a:endParaRPr lang="zh-CN" altLang="en-US">
              <a:latin typeface="微软雅黑" panose="020B0503020204020204" pitchFamily="34" charset="-122"/>
              <a:ea typeface="微软雅黑" panose="020B0503020204020204" pitchFamily="34" charset="-122"/>
            </a:endParaRPr>
          </a:p>
        </p:txBody>
      </p:sp>
      <p:sp>
        <p:nvSpPr>
          <p:cNvPr id="24590" name="TextBox 321"/>
          <p:cNvSpPr txBox="1">
            <a:spLocks noChangeArrowheads="1"/>
          </p:cNvSpPr>
          <p:nvPr/>
        </p:nvSpPr>
        <p:spPr bwMode="auto">
          <a:xfrm>
            <a:off x="3213100" y="406241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Runtime</a:t>
            </a:r>
            <a:r>
              <a:rPr lang="zh-CN" altLang="zh-CN"/>
              <a:t>类</a:t>
            </a:r>
            <a:endParaRPr lang="zh-CN" altLang="en-US">
              <a:latin typeface="微软雅黑" panose="020B0503020204020204" pitchFamily="34" charset="-122"/>
              <a:ea typeface="微软雅黑" panose="020B0503020204020204" pitchFamily="34" charset="-122"/>
            </a:endParaRPr>
          </a:p>
        </p:txBody>
      </p:sp>
      <p:pic>
        <p:nvPicPr>
          <p:cNvPr id="2459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92" name="图片 325">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2459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1821314916"/>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259307" y="1638300"/>
            <a:ext cx="8373518" cy="4381500"/>
          </a:xfrm>
          <a:extLst/>
        </p:spPr>
        <p:txBody>
          <a:bodyPr rtlCol="0">
            <a:normAutofit/>
          </a:bodyPr>
          <a:lstStyle/>
          <a:p>
            <a:pPr marL="457200" lvl="1" indent="0" eaLnBrk="1" fontAlgn="auto" hangingPunct="1">
              <a:spcAft>
                <a:spcPts val="0"/>
              </a:spcAft>
              <a:buFontTx/>
              <a:buNone/>
              <a:defRPr/>
            </a:pPr>
            <a:r>
              <a:rPr lang="en-US" altLang="zh-CN" dirty="0" smtClean="0">
                <a:cs typeface="+mn-cs"/>
              </a:rPr>
              <a:t>	System</a:t>
            </a:r>
            <a:r>
              <a:rPr lang="zh-CN" altLang="en-US" dirty="0" smtClean="0">
                <a:cs typeface="+mn-cs"/>
              </a:rPr>
              <a:t>类定义了一些与</a:t>
            </a:r>
            <a:r>
              <a:rPr lang="zh-CN" altLang="en-US" b="1" dirty="0" smtClean="0">
                <a:solidFill>
                  <a:srgbClr val="FF0000"/>
                </a:solidFill>
                <a:cs typeface="+mn-cs"/>
              </a:rPr>
              <a:t>系统相关</a:t>
            </a:r>
            <a:r>
              <a:rPr lang="zh-CN" altLang="en-US" dirty="0" smtClean="0">
                <a:cs typeface="+mn-cs"/>
              </a:rPr>
              <a:t>的属性和方法，它所提供的属性和方法都是</a:t>
            </a:r>
            <a:r>
              <a:rPr lang="zh-CN" altLang="en-US" b="1" dirty="0" smtClean="0">
                <a:solidFill>
                  <a:srgbClr val="FF0000"/>
                </a:solidFill>
                <a:cs typeface="+mn-cs"/>
              </a:rPr>
              <a:t>静态的</a:t>
            </a:r>
            <a:r>
              <a:rPr lang="zh-CN" altLang="en-US" dirty="0" smtClean="0">
                <a:cs typeface="+mn-cs"/>
              </a:rPr>
              <a:t>，因此，想要引用这些属性和方法，</a:t>
            </a:r>
            <a:r>
              <a:rPr lang="zh-CN" altLang="en-US" b="1" dirty="0" smtClean="0">
                <a:solidFill>
                  <a:srgbClr val="FF0000"/>
                </a:solidFill>
                <a:cs typeface="+mn-cs"/>
              </a:rPr>
              <a:t>直接使用</a:t>
            </a:r>
            <a:r>
              <a:rPr lang="en-US" altLang="zh-CN" b="1" dirty="0" smtClean="0">
                <a:solidFill>
                  <a:srgbClr val="FF0000"/>
                </a:solidFill>
                <a:cs typeface="+mn-cs"/>
              </a:rPr>
              <a:t>System</a:t>
            </a:r>
            <a:r>
              <a:rPr lang="zh-CN" altLang="en-US" b="1" dirty="0" smtClean="0">
                <a:solidFill>
                  <a:srgbClr val="FF0000"/>
                </a:solidFill>
                <a:cs typeface="+mn-cs"/>
              </a:rPr>
              <a:t>类调用</a:t>
            </a:r>
            <a:r>
              <a:rPr lang="zh-CN" altLang="en-US" dirty="0" smtClean="0">
                <a:cs typeface="+mn-cs"/>
              </a:rPr>
              <a:t>即可。</a:t>
            </a:r>
            <a:r>
              <a:rPr lang="en-US" altLang="zh-CN" dirty="0">
                <a:cs typeface="+mn-cs"/>
              </a:rPr>
              <a:t>System</a:t>
            </a:r>
            <a:r>
              <a:rPr lang="zh-CN" altLang="zh-CN" dirty="0">
                <a:cs typeface="+mn-cs"/>
              </a:rPr>
              <a:t>类的常用</a:t>
            </a:r>
            <a:r>
              <a:rPr lang="zh-CN" altLang="zh-CN" dirty="0" smtClean="0">
                <a:cs typeface="+mn-cs"/>
              </a:rPr>
              <a:t>方法</a:t>
            </a:r>
            <a:r>
              <a:rPr lang="zh-CN" altLang="en-US" dirty="0" smtClean="0">
                <a:cs typeface="+mn-cs"/>
              </a:rPr>
              <a:t>如下表</a:t>
            </a:r>
            <a:r>
              <a:rPr lang="zh-CN" altLang="zh-CN" dirty="0" smtClean="0">
                <a:cs typeface="+mn-cs"/>
              </a:rPr>
              <a:t>所</a:t>
            </a:r>
            <a:r>
              <a:rPr lang="zh-CN" altLang="zh-CN" dirty="0">
                <a:cs typeface="+mn-cs"/>
              </a:rPr>
              <a:t>示</a:t>
            </a:r>
            <a:r>
              <a:rPr lang="zh-CN" altLang="zh-CN" dirty="0" smtClean="0">
                <a:cs typeface="+mn-cs"/>
              </a:rPr>
              <a:t>。</a:t>
            </a:r>
            <a:endParaRPr lang="zh-CN"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lnSpc>
                <a:spcPct val="300000"/>
              </a:lnSpc>
              <a:spcAft>
                <a:spcPts val="0"/>
              </a:spcAft>
              <a:buFontTx/>
              <a:buNone/>
              <a:defRPr/>
            </a:pPr>
            <a:endParaRPr lang="en-US" altLang="zh-CN" sz="800" dirty="0" smtClean="0">
              <a:cs typeface="+mn-cs"/>
            </a:endParaRPr>
          </a:p>
          <a:p>
            <a:pPr marL="457200" lvl="1" indent="0" eaLnBrk="1" fontAlgn="auto" hangingPunct="1">
              <a:spcAft>
                <a:spcPts val="0"/>
              </a:spcAft>
              <a:buFontTx/>
              <a:buNone/>
              <a:defRPr/>
            </a:pPr>
            <a:endParaRPr lang="zh-CN" altLang="en-US" dirty="0" smtClean="0">
              <a:cs typeface="+mn-cs"/>
            </a:endParaRP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7" y="3132849"/>
            <a:ext cx="8733739" cy="269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7" name="TextBox 1"/>
          <p:cNvSpPr txBox="1">
            <a:spLocks noChangeArrowheads="1"/>
          </p:cNvSpPr>
          <p:nvPr/>
        </p:nvSpPr>
        <p:spPr bwMode="auto">
          <a:xfrm>
            <a:off x="161925" y="1136650"/>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6.2.1 </a:t>
            </a:r>
            <a:r>
              <a:rPr lang="en-US" altLang="en-US" sz="2400" b="1" dirty="0" smtClean="0">
                <a:solidFill>
                  <a:srgbClr val="0070C0"/>
                </a:solidFill>
              </a:rPr>
              <a:t>System</a:t>
            </a:r>
            <a:r>
              <a:rPr lang="zh-CN" altLang="en-US" sz="2400" b="1" dirty="0" smtClean="0">
                <a:solidFill>
                  <a:srgbClr val="0070C0"/>
                </a:solidFill>
              </a:rPr>
              <a:t>类</a:t>
            </a:r>
            <a:endParaRPr lang="en-US" altLang="zh-CN" sz="2400" b="1" dirty="0">
              <a:solidFill>
                <a:srgbClr val="0070C0"/>
              </a:solidFill>
              <a:latin typeface="+mn-lt"/>
              <a:ea typeface="+mn-ea"/>
            </a:endParaRPr>
          </a:p>
        </p:txBody>
      </p:sp>
      <p:sp>
        <p:nvSpPr>
          <p:cNvPr id="38917"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315913" y="915988"/>
            <a:ext cx="8472487" cy="5462587"/>
          </a:xfrm>
          <a:extLst/>
        </p:spPr>
        <p:txBody>
          <a:bodyPr rtlCol="0">
            <a:normAutofit/>
          </a:bodyPr>
          <a:lstStyle/>
          <a:p>
            <a:pPr marL="457200" lvl="1" indent="0" eaLnBrk="1" fontAlgn="auto" hangingPunct="1">
              <a:spcAft>
                <a:spcPts val="0"/>
              </a:spcAft>
              <a:buFontTx/>
              <a:buNone/>
              <a:defRPr/>
            </a:pPr>
            <a:endParaRPr lang="en-US" altLang="zh-CN" b="1" dirty="0">
              <a:cs typeface="+mn-cs"/>
            </a:endParaRPr>
          </a:p>
          <a:p>
            <a:pPr marL="457200" lvl="1" indent="0" eaLnBrk="1" fontAlgn="auto" hangingPunct="1">
              <a:lnSpc>
                <a:spcPts val="4000"/>
              </a:lnSpc>
              <a:spcAft>
                <a:spcPts val="0"/>
              </a:spcAft>
              <a:buNone/>
              <a:defRPr/>
            </a:pPr>
            <a:r>
              <a:rPr lang="zh-CN" altLang="en-US" b="1" dirty="0"/>
              <a:t>（</a:t>
            </a:r>
            <a:r>
              <a:rPr lang="en-US" altLang="zh-CN" b="1" dirty="0"/>
              <a:t>1</a:t>
            </a:r>
            <a:r>
              <a:rPr lang="zh-CN" altLang="en-US" b="1" dirty="0"/>
              <a:t>）</a:t>
            </a:r>
            <a:r>
              <a:rPr lang="en-US" altLang="zh-CN" b="1" dirty="0" err="1"/>
              <a:t>getProperties</a:t>
            </a:r>
            <a:r>
              <a:rPr lang="en-US" altLang="zh-CN" b="1" dirty="0"/>
              <a:t>()</a:t>
            </a:r>
            <a:r>
              <a:rPr lang="zh-CN" altLang="en-US" b="1" dirty="0"/>
              <a:t>方法</a:t>
            </a:r>
            <a:endParaRPr lang="zh-CN" altLang="en-US" dirty="0"/>
          </a:p>
          <a:p>
            <a:pPr lvl="1" eaLnBrk="1" fontAlgn="auto" hangingPunct="1">
              <a:lnSpc>
                <a:spcPts val="4000"/>
              </a:lnSpc>
              <a:spcAft>
                <a:spcPts val="0"/>
              </a:spcAft>
              <a:defRPr/>
            </a:pPr>
            <a:r>
              <a:rPr lang="en-US" altLang="zh-CN" dirty="0" smtClean="0">
                <a:cs typeface="+mn-cs"/>
              </a:rPr>
              <a:t>System</a:t>
            </a:r>
            <a:r>
              <a:rPr lang="zh-CN" altLang="en-US" dirty="0" smtClean="0">
                <a:cs typeface="+mn-cs"/>
              </a:rPr>
              <a:t>类的</a:t>
            </a:r>
            <a:r>
              <a:rPr lang="en-US" altLang="zh-CN" dirty="0" err="1" smtClean="0">
                <a:cs typeface="+mn-cs"/>
              </a:rPr>
              <a:t>getProperties</a:t>
            </a:r>
            <a:r>
              <a:rPr lang="en-US" altLang="zh-CN" dirty="0" smtClean="0">
                <a:cs typeface="+mn-cs"/>
              </a:rPr>
              <a:t>()</a:t>
            </a:r>
            <a:r>
              <a:rPr lang="zh-CN" altLang="en-US" dirty="0" smtClean="0">
                <a:cs typeface="+mn-cs"/>
              </a:rPr>
              <a:t>方法，该方法用于获取当前系统的全部属性，该方法会返回一个</a:t>
            </a:r>
            <a:r>
              <a:rPr lang="en-US" altLang="zh-CN" dirty="0" smtClean="0">
                <a:cs typeface="+mn-cs"/>
              </a:rPr>
              <a:t>Properties</a:t>
            </a:r>
            <a:r>
              <a:rPr lang="zh-CN" altLang="en-US" dirty="0" smtClean="0">
                <a:cs typeface="+mn-cs"/>
              </a:rPr>
              <a:t>对象，其中封装了系统的所有属性，这些属性是以键值对的形式存在。接下来，通过一个案例来显示系统所有的属性，如例</a:t>
            </a:r>
            <a:r>
              <a:rPr lang="en-US" altLang="zh-CN" dirty="0" smtClean="0">
                <a:cs typeface="+mn-cs"/>
              </a:rPr>
              <a:t>6-9</a:t>
            </a:r>
            <a:r>
              <a:rPr lang="zh-CN" altLang="en-US" dirty="0" smtClean="0">
                <a:cs typeface="+mn-cs"/>
              </a:rPr>
              <a:t>所示。                       </a:t>
            </a:r>
            <a:endParaRPr lang="en-US" altLang="zh-CN" sz="800" dirty="0" smtClean="0">
              <a:cs typeface="+mn-cs"/>
            </a:endParaRPr>
          </a:p>
        </p:txBody>
      </p:sp>
      <p:sp>
        <p:nvSpPr>
          <p:cNvPr id="7" name="TextBox 1"/>
          <p:cNvSpPr txBox="1">
            <a:spLocks noChangeArrowheads="1"/>
          </p:cNvSpPr>
          <p:nvPr/>
        </p:nvSpPr>
        <p:spPr bwMode="auto">
          <a:xfrm>
            <a:off x="161925" y="985413"/>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6.2.1 </a:t>
            </a:r>
            <a:r>
              <a:rPr lang="en-US" altLang="en-US" sz="2400" b="1" dirty="0" smtClean="0">
                <a:solidFill>
                  <a:srgbClr val="0070C0"/>
                </a:solidFill>
              </a:rPr>
              <a:t>System</a:t>
            </a:r>
            <a:r>
              <a:rPr lang="zh-CN" altLang="en-US" sz="2400" b="1" dirty="0" smtClean="0">
                <a:solidFill>
                  <a:srgbClr val="0070C0"/>
                </a:solidFill>
              </a:rPr>
              <a:t>类</a:t>
            </a:r>
            <a:endParaRPr lang="en-US" altLang="zh-CN" sz="2400" b="1" dirty="0">
              <a:solidFill>
                <a:srgbClr val="0070C0"/>
              </a:solidFill>
              <a:latin typeface="+mn-lt"/>
              <a:ea typeface="+mn-ea"/>
            </a:endParaRPr>
          </a:p>
        </p:txBody>
      </p:sp>
      <p:sp>
        <p:nvSpPr>
          <p:cNvPr id="39940"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3" name="图片 2"/>
          <p:cNvPicPr>
            <a:picLocks noChangeAspect="1"/>
          </p:cNvPicPr>
          <p:nvPr/>
        </p:nvPicPr>
        <p:blipFill>
          <a:blip r:embed="rId2"/>
          <a:stretch>
            <a:fillRect/>
          </a:stretch>
        </p:blipFill>
        <p:spPr>
          <a:xfrm>
            <a:off x="132896" y="2756597"/>
            <a:ext cx="8888519" cy="3005573"/>
          </a:xfrm>
          <a:prstGeom prst="rect">
            <a:avLst/>
          </a:prstGeom>
        </p:spPr>
      </p:pic>
      <p:pic>
        <p:nvPicPr>
          <p:cNvPr id="6" name="Picture 4" descr="01"/>
          <p:cNvPicPr>
            <a:picLocks noChangeAspect="1" noChangeArrowheads="1"/>
          </p:cNvPicPr>
          <p:nvPr/>
        </p:nvPicPr>
        <p:blipFill>
          <a:blip r:embed="rId3">
            <a:extLst>
              <a:ext uri="{28A0092B-C50C-407E-A947-70E740481C1C}">
                <a14:useLocalDpi xmlns:a14="http://schemas.microsoft.com/office/drawing/2010/main" val="0"/>
              </a:ext>
            </a:extLst>
          </a:blip>
          <a:srcRect r="30685" b="6546"/>
          <a:stretch>
            <a:fillRect/>
          </a:stretch>
        </p:blipFill>
        <p:spPr bwMode="auto">
          <a:xfrm>
            <a:off x="2721853" y="754732"/>
            <a:ext cx="6220535" cy="578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315913" y="915988"/>
            <a:ext cx="8472487" cy="5462587"/>
          </a:xfrm>
          <a:extLst/>
        </p:spPr>
        <p:txBody>
          <a:bodyPr rtlCol="0">
            <a:normAutofit/>
          </a:bodyPr>
          <a:lstStyle/>
          <a:p>
            <a:pPr marL="457200" lvl="1" indent="0" eaLnBrk="1" fontAlgn="auto" hangingPunct="1">
              <a:spcAft>
                <a:spcPts val="0"/>
              </a:spcAft>
              <a:buFontTx/>
              <a:buNone/>
              <a:defRPr/>
            </a:pPr>
            <a:endParaRPr lang="en-US" altLang="zh-CN" b="1" dirty="0">
              <a:cs typeface="+mn-cs"/>
            </a:endParaRPr>
          </a:p>
          <a:p>
            <a:pPr marL="457200" lvl="1" indent="0" eaLnBrk="1" fontAlgn="auto" hangingPunct="1">
              <a:lnSpc>
                <a:spcPts val="3000"/>
              </a:lnSpc>
              <a:spcAft>
                <a:spcPts val="0"/>
              </a:spcAft>
              <a:buNone/>
              <a:defRPr/>
            </a:pPr>
            <a:r>
              <a:rPr lang="zh-CN" altLang="en-US" b="1" dirty="0"/>
              <a:t>（</a:t>
            </a:r>
            <a:r>
              <a:rPr lang="en-US" altLang="zh-CN" b="1" dirty="0"/>
              <a:t>2</a:t>
            </a:r>
            <a:r>
              <a:rPr lang="zh-CN" altLang="en-US" b="1" dirty="0"/>
              <a:t>）</a:t>
            </a:r>
            <a:r>
              <a:rPr lang="en-US" altLang="zh-CN" b="1" dirty="0" err="1"/>
              <a:t>currentTimeMillis</a:t>
            </a:r>
            <a:r>
              <a:rPr lang="en-US" altLang="zh-CN" b="1" dirty="0"/>
              <a:t>()</a:t>
            </a:r>
            <a:endParaRPr lang="zh-CN" altLang="en-US" dirty="0"/>
          </a:p>
          <a:p>
            <a:pPr lvl="1" eaLnBrk="1" fontAlgn="auto" hangingPunct="1">
              <a:lnSpc>
                <a:spcPts val="3000"/>
              </a:lnSpc>
              <a:spcAft>
                <a:spcPts val="0"/>
              </a:spcAft>
              <a:defRPr/>
            </a:pPr>
            <a:r>
              <a:rPr lang="en-US" altLang="zh-CN" dirty="0" smtClean="0">
                <a:cs typeface="+mn-cs"/>
              </a:rPr>
              <a:t>System</a:t>
            </a:r>
            <a:r>
              <a:rPr lang="zh-CN" altLang="en-US" dirty="0">
                <a:cs typeface="+mn-cs"/>
              </a:rPr>
              <a:t>类的</a:t>
            </a:r>
            <a:r>
              <a:rPr lang="en-US" altLang="zh-CN" dirty="0" err="1" smtClean="0">
                <a:cs typeface="+mn-cs"/>
              </a:rPr>
              <a:t>currentTimeMillis</a:t>
            </a:r>
            <a:r>
              <a:rPr lang="en-US" altLang="zh-CN" dirty="0">
                <a:cs typeface="+mn-cs"/>
              </a:rPr>
              <a:t>()</a:t>
            </a:r>
            <a:r>
              <a:rPr lang="zh-CN" altLang="en-US" dirty="0" smtClean="0">
                <a:cs typeface="+mn-cs"/>
              </a:rPr>
              <a:t>方法，该方法返回一个</a:t>
            </a:r>
            <a:r>
              <a:rPr lang="en-US" altLang="zh-CN" dirty="0" smtClean="0">
                <a:cs typeface="+mn-cs"/>
              </a:rPr>
              <a:t>long</a:t>
            </a:r>
            <a:r>
              <a:rPr lang="zh-CN" altLang="en-US" dirty="0" smtClean="0">
                <a:cs typeface="+mn-cs"/>
              </a:rPr>
              <a:t>类型的值，该值表示当前时间与</a:t>
            </a:r>
            <a:r>
              <a:rPr lang="en-US" altLang="zh-CN" dirty="0" smtClean="0">
                <a:cs typeface="+mn-cs"/>
              </a:rPr>
              <a:t>1970</a:t>
            </a:r>
            <a:r>
              <a:rPr lang="zh-CN" altLang="en-US" dirty="0" smtClean="0">
                <a:cs typeface="+mn-cs"/>
              </a:rPr>
              <a:t>年</a:t>
            </a:r>
            <a:r>
              <a:rPr lang="en-US" altLang="zh-CN" dirty="0" smtClean="0">
                <a:cs typeface="+mn-cs"/>
              </a:rPr>
              <a:t>1</a:t>
            </a:r>
            <a:r>
              <a:rPr lang="zh-CN" altLang="en-US" dirty="0" smtClean="0">
                <a:cs typeface="+mn-cs"/>
              </a:rPr>
              <a:t>月</a:t>
            </a:r>
            <a:r>
              <a:rPr lang="en-US" altLang="zh-CN" dirty="0" smtClean="0">
                <a:cs typeface="+mn-cs"/>
              </a:rPr>
              <a:t>1</a:t>
            </a:r>
            <a:r>
              <a:rPr lang="zh-CN" altLang="en-US" dirty="0" smtClean="0">
                <a:cs typeface="+mn-cs"/>
              </a:rPr>
              <a:t>日</a:t>
            </a:r>
            <a:r>
              <a:rPr lang="en-US" altLang="zh-CN" dirty="0" smtClean="0">
                <a:cs typeface="+mn-cs"/>
              </a:rPr>
              <a:t>0</a:t>
            </a:r>
            <a:r>
              <a:rPr lang="zh-CN" altLang="en-US" dirty="0" smtClean="0">
                <a:cs typeface="+mn-cs"/>
              </a:rPr>
              <a:t>点</a:t>
            </a:r>
            <a:r>
              <a:rPr lang="en-US" altLang="zh-CN" dirty="0" smtClean="0">
                <a:cs typeface="+mn-cs"/>
              </a:rPr>
              <a:t>0</a:t>
            </a:r>
            <a:r>
              <a:rPr lang="zh-CN" altLang="en-US" dirty="0" smtClean="0">
                <a:cs typeface="+mn-cs"/>
              </a:rPr>
              <a:t>分</a:t>
            </a:r>
            <a:r>
              <a:rPr lang="en-US" altLang="zh-CN" dirty="0" smtClean="0">
                <a:cs typeface="+mn-cs"/>
              </a:rPr>
              <a:t>0</a:t>
            </a:r>
            <a:r>
              <a:rPr lang="zh-CN" altLang="en-US" dirty="0" smtClean="0">
                <a:cs typeface="+mn-cs"/>
              </a:rPr>
              <a:t>秒之间的时间差，单位是毫秒，习惯性地被称作时间戳。接下来</a:t>
            </a:r>
            <a:r>
              <a:rPr lang="zh-CN" altLang="en-US" dirty="0">
                <a:cs typeface="+mn-cs"/>
              </a:rPr>
              <a:t>，通过一个案例来计算程序在进行求和操作时所消耗的时间，如例</a:t>
            </a:r>
            <a:r>
              <a:rPr lang="en-US" altLang="zh-CN" dirty="0">
                <a:cs typeface="+mn-cs"/>
              </a:rPr>
              <a:t>6-10</a:t>
            </a:r>
            <a:r>
              <a:rPr lang="zh-CN" altLang="en-US" dirty="0">
                <a:cs typeface="+mn-cs"/>
              </a:rPr>
              <a:t>所示。                               </a:t>
            </a:r>
          </a:p>
          <a:p>
            <a:pPr lvl="1" eaLnBrk="1" fontAlgn="auto" hangingPunct="1">
              <a:spcAft>
                <a:spcPts val="0"/>
              </a:spcAft>
              <a:defRPr/>
            </a:pPr>
            <a:endParaRPr lang="zh-CN" altLang="en-US" dirty="0" smtClean="0">
              <a:cs typeface="+mn-cs"/>
            </a:endParaRPr>
          </a:p>
        </p:txBody>
      </p:sp>
      <p:sp>
        <p:nvSpPr>
          <p:cNvPr id="7" name="TextBox 1"/>
          <p:cNvSpPr txBox="1">
            <a:spLocks noChangeArrowheads="1"/>
          </p:cNvSpPr>
          <p:nvPr/>
        </p:nvSpPr>
        <p:spPr bwMode="auto">
          <a:xfrm>
            <a:off x="161925" y="1003821"/>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6.2.1 </a:t>
            </a:r>
            <a:r>
              <a:rPr lang="en-US" altLang="en-US" sz="2400" b="1" dirty="0" smtClean="0">
                <a:solidFill>
                  <a:srgbClr val="0070C0"/>
                </a:solidFill>
              </a:rPr>
              <a:t>System</a:t>
            </a:r>
            <a:r>
              <a:rPr lang="zh-CN" altLang="en-US" sz="2400" b="1" dirty="0" smtClean="0">
                <a:solidFill>
                  <a:srgbClr val="0070C0"/>
                </a:solidFill>
              </a:rPr>
              <a:t>类</a:t>
            </a:r>
            <a:endParaRPr lang="en-US" altLang="zh-CN" sz="2400" b="1" dirty="0">
              <a:solidFill>
                <a:srgbClr val="0070C0"/>
              </a:solidFill>
              <a:latin typeface="+mn-lt"/>
              <a:ea typeface="+mn-ea"/>
            </a:endParaRPr>
          </a:p>
        </p:txBody>
      </p:sp>
      <p:sp>
        <p:nvSpPr>
          <p:cNvPr id="39940"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 y="3417561"/>
            <a:ext cx="8331200" cy="322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圆角矩形标注 5"/>
          <p:cNvSpPr/>
          <p:nvPr/>
        </p:nvSpPr>
        <p:spPr bwMode="auto">
          <a:xfrm>
            <a:off x="511968" y="684430"/>
            <a:ext cx="8080375" cy="1241425"/>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b="1" dirty="0">
                <a:latin typeface="Arial" charset="0"/>
              </a:rPr>
              <a:t>例程</a:t>
            </a:r>
            <a:r>
              <a:rPr lang="en-US" b="1" dirty="0">
                <a:latin typeface="Arial" charset="0"/>
              </a:rPr>
              <a:t>6-10</a:t>
            </a:r>
            <a:r>
              <a:rPr lang="zh-CN" altLang="en-US" b="1" dirty="0">
                <a:latin typeface="Arial" charset="0"/>
              </a:rPr>
              <a:t>中，演示了数字的求和操作，程序在求和开始和结束时，分别调用了</a:t>
            </a:r>
            <a:r>
              <a:rPr lang="en-US" b="1" dirty="0" err="1">
                <a:latin typeface="Arial" charset="0"/>
              </a:rPr>
              <a:t>currentTimeMillis</a:t>
            </a:r>
            <a:r>
              <a:rPr lang="en-US" b="1" dirty="0">
                <a:latin typeface="Arial" charset="0"/>
              </a:rPr>
              <a:t>()</a:t>
            </a:r>
            <a:r>
              <a:rPr lang="zh-CN" altLang="en-US" b="1" dirty="0">
                <a:latin typeface="Arial" charset="0"/>
              </a:rPr>
              <a:t>方法分别获得了两个时间戳，两个时间戳之间的差值便是求和操作耗费的时间。</a:t>
            </a:r>
          </a:p>
        </p:txBody>
      </p:sp>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529" y="2118116"/>
            <a:ext cx="6635857" cy="117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074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398463" y="1412875"/>
            <a:ext cx="8413750" cy="5059363"/>
          </a:xfrm>
          <a:extLst/>
        </p:spPr>
        <p:txBody>
          <a:bodyPr rtlCol="0">
            <a:normAutofit/>
          </a:bodyPr>
          <a:lstStyle/>
          <a:p>
            <a:pPr marL="457200" lvl="1" indent="0" eaLnBrk="1" fontAlgn="auto" hangingPunct="1">
              <a:spcAft>
                <a:spcPts val="0"/>
              </a:spcAft>
              <a:buNone/>
              <a:defRPr/>
            </a:pPr>
            <a:r>
              <a:rPr lang="zh-CN" altLang="en-US" sz="1800" b="1" dirty="0" smtClean="0">
                <a:cs typeface="+mn-cs"/>
              </a:rPr>
              <a:t>（</a:t>
            </a:r>
            <a:r>
              <a:rPr lang="en-US" altLang="zh-CN" sz="1800" b="1" dirty="0">
                <a:cs typeface="+mn-cs"/>
              </a:rPr>
              <a:t>3</a:t>
            </a:r>
            <a:r>
              <a:rPr lang="zh-CN" altLang="en-US" sz="1800" b="1" dirty="0" smtClean="0">
                <a:cs typeface="+mn-cs"/>
              </a:rPr>
              <a:t>）</a:t>
            </a:r>
            <a:r>
              <a:rPr lang="en-US" altLang="zh-CN" sz="1800" b="1" dirty="0" err="1" smtClean="0">
                <a:cs typeface="+mn-cs"/>
              </a:rPr>
              <a:t>arraycopy</a:t>
            </a:r>
            <a:r>
              <a:rPr lang="en-US" altLang="zh-CN" sz="1800" b="1" dirty="0" smtClean="0">
                <a:cs typeface="+mn-cs"/>
              </a:rPr>
              <a:t>(Object </a:t>
            </a:r>
            <a:r>
              <a:rPr lang="en-US" altLang="zh-CN" sz="1800" b="1" dirty="0" err="1">
                <a:cs typeface="+mn-cs"/>
              </a:rPr>
              <a:t>src,int</a:t>
            </a:r>
            <a:r>
              <a:rPr lang="en-US" altLang="zh-CN" sz="1800" b="1" dirty="0">
                <a:cs typeface="+mn-cs"/>
              </a:rPr>
              <a:t> </a:t>
            </a:r>
            <a:r>
              <a:rPr lang="en-US" altLang="zh-CN" sz="1800" b="1" dirty="0" err="1">
                <a:cs typeface="+mn-cs"/>
              </a:rPr>
              <a:t>srcPos,Object</a:t>
            </a:r>
            <a:r>
              <a:rPr lang="en-US" altLang="zh-CN" sz="1800" b="1" dirty="0">
                <a:cs typeface="+mn-cs"/>
              </a:rPr>
              <a:t> </a:t>
            </a:r>
            <a:r>
              <a:rPr lang="en-US" altLang="zh-CN" sz="1800" b="1" dirty="0" err="1">
                <a:cs typeface="+mn-cs"/>
              </a:rPr>
              <a:t>dest,int</a:t>
            </a:r>
            <a:r>
              <a:rPr lang="en-US" altLang="zh-CN" sz="1800" b="1" dirty="0">
                <a:cs typeface="+mn-cs"/>
              </a:rPr>
              <a:t> </a:t>
            </a:r>
            <a:r>
              <a:rPr lang="en-US" altLang="zh-CN" sz="1800" b="1" dirty="0" err="1">
                <a:cs typeface="+mn-cs"/>
              </a:rPr>
              <a:t>destPos,int</a:t>
            </a:r>
            <a:r>
              <a:rPr lang="en-US" altLang="zh-CN" sz="1800" b="1" dirty="0">
                <a:cs typeface="+mn-cs"/>
              </a:rPr>
              <a:t> length</a:t>
            </a:r>
            <a:r>
              <a:rPr lang="en-US" altLang="zh-CN" sz="1800" b="1" dirty="0" smtClean="0">
                <a:cs typeface="+mn-cs"/>
              </a:rPr>
              <a:t>)</a:t>
            </a:r>
            <a:r>
              <a:rPr lang="zh-CN" altLang="en-US" sz="1800" b="1" dirty="0" smtClean="0">
                <a:cs typeface="+mn-cs"/>
              </a:rPr>
              <a:t>方法</a:t>
            </a:r>
            <a:endParaRPr lang="en-US" altLang="zh-CN" sz="1800" b="1" dirty="0" smtClean="0">
              <a:cs typeface="+mn-cs"/>
            </a:endParaRPr>
          </a:p>
          <a:p>
            <a:pPr lvl="1" eaLnBrk="1" fontAlgn="auto" hangingPunct="1">
              <a:spcAft>
                <a:spcPts val="0"/>
              </a:spcAft>
              <a:defRPr/>
            </a:pPr>
            <a:r>
              <a:rPr lang="zh-CN" altLang="en-US" sz="1800" dirty="0" smtClean="0">
                <a:cs typeface="+mn-cs"/>
              </a:rPr>
              <a:t>该方法</a:t>
            </a:r>
            <a:r>
              <a:rPr lang="zh-CN" altLang="en-US" sz="1800" dirty="0">
                <a:cs typeface="+mn-cs"/>
              </a:rPr>
              <a:t>用于将一个数组中的元素快速拷贝到另一个</a:t>
            </a:r>
            <a:r>
              <a:rPr lang="zh-CN" altLang="en-US" sz="1800" dirty="0" smtClean="0">
                <a:cs typeface="+mn-cs"/>
              </a:rPr>
              <a:t>数组，其中每个参数的具有作用如下：</a:t>
            </a:r>
            <a:endParaRPr lang="en-US" altLang="zh-CN" sz="1800" dirty="0" smtClean="0">
              <a:cs typeface="+mn-cs"/>
            </a:endParaRPr>
          </a:p>
          <a:p>
            <a:pPr marL="1079500" eaLnBrk="1" fontAlgn="auto" hangingPunct="1">
              <a:lnSpc>
                <a:spcPct val="100000"/>
              </a:lnSpc>
              <a:spcAft>
                <a:spcPts val="0"/>
              </a:spcAft>
              <a:defRPr/>
            </a:pPr>
            <a:r>
              <a:rPr lang="en-US" altLang="zh-CN" sz="1800" dirty="0" err="1" smtClean="0">
                <a:cs typeface="+mn-cs"/>
              </a:rPr>
              <a:t>src</a:t>
            </a:r>
            <a:r>
              <a:rPr lang="zh-CN" altLang="en-US" sz="1800" dirty="0" smtClean="0">
                <a:cs typeface="+mn-cs"/>
              </a:rPr>
              <a:t>：表示源数组</a:t>
            </a:r>
          </a:p>
          <a:p>
            <a:pPr marL="1079500" eaLnBrk="1" fontAlgn="auto" hangingPunct="1">
              <a:lnSpc>
                <a:spcPct val="100000"/>
              </a:lnSpc>
              <a:spcAft>
                <a:spcPts val="0"/>
              </a:spcAft>
              <a:defRPr/>
            </a:pPr>
            <a:r>
              <a:rPr lang="en-US" altLang="zh-CN" sz="1800" dirty="0" err="1" smtClean="0">
                <a:cs typeface="+mn-cs"/>
              </a:rPr>
              <a:t>dest</a:t>
            </a:r>
            <a:r>
              <a:rPr lang="zh-CN" altLang="en-US" sz="1800" dirty="0" smtClean="0">
                <a:cs typeface="+mn-cs"/>
              </a:rPr>
              <a:t>：表示目标数组</a:t>
            </a:r>
          </a:p>
          <a:p>
            <a:pPr marL="1079500" eaLnBrk="1" fontAlgn="auto" hangingPunct="1">
              <a:lnSpc>
                <a:spcPct val="100000"/>
              </a:lnSpc>
              <a:spcAft>
                <a:spcPts val="0"/>
              </a:spcAft>
              <a:defRPr/>
            </a:pPr>
            <a:r>
              <a:rPr lang="en-US" altLang="zh-CN" sz="1800" dirty="0" err="1" smtClean="0">
                <a:cs typeface="+mn-cs"/>
              </a:rPr>
              <a:t>srcPos</a:t>
            </a:r>
            <a:r>
              <a:rPr lang="zh-CN" altLang="en-US" sz="1800" dirty="0" smtClean="0">
                <a:cs typeface="+mn-cs"/>
              </a:rPr>
              <a:t>：表示源数组中拷贝元素的起始位置</a:t>
            </a:r>
          </a:p>
          <a:p>
            <a:pPr marL="1079500" eaLnBrk="1" fontAlgn="auto" hangingPunct="1">
              <a:lnSpc>
                <a:spcPct val="100000"/>
              </a:lnSpc>
              <a:spcAft>
                <a:spcPts val="0"/>
              </a:spcAft>
              <a:defRPr/>
            </a:pPr>
            <a:r>
              <a:rPr lang="en-US" altLang="zh-CN" sz="1800" dirty="0" err="1" smtClean="0">
                <a:cs typeface="+mn-cs"/>
              </a:rPr>
              <a:t>destPos</a:t>
            </a:r>
            <a:r>
              <a:rPr lang="zh-CN" altLang="en-US" sz="1800" dirty="0" smtClean="0">
                <a:cs typeface="+mn-cs"/>
              </a:rPr>
              <a:t>：表示拷贝到目标数组的起始位置</a:t>
            </a:r>
          </a:p>
          <a:p>
            <a:pPr marL="1079500" eaLnBrk="1" fontAlgn="auto" hangingPunct="1">
              <a:lnSpc>
                <a:spcPct val="100000"/>
              </a:lnSpc>
              <a:spcAft>
                <a:spcPts val="0"/>
              </a:spcAft>
              <a:defRPr/>
            </a:pPr>
            <a:r>
              <a:rPr lang="en-US" altLang="zh-CN" sz="1800" dirty="0" smtClean="0">
                <a:cs typeface="+mn-cs"/>
              </a:rPr>
              <a:t>length</a:t>
            </a:r>
            <a:r>
              <a:rPr lang="zh-CN" altLang="en-US" sz="1800" dirty="0" smtClean="0">
                <a:cs typeface="+mn-cs"/>
              </a:rPr>
              <a:t>：表示拷贝元素的个数</a:t>
            </a:r>
            <a:endParaRPr lang="en-US" altLang="zh-CN" sz="1800" dirty="0">
              <a:cs typeface="+mn-cs"/>
            </a:endParaRPr>
          </a:p>
          <a:p>
            <a:pPr marL="698500" eaLnBrk="1" fontAlgn="auto" hangingPunct="1">
              <a:spcAft>
                <a:spcPts val="0"/>
              </a:spcAft>
              <a:buFont typeface="Arial" panose="020B0604020202020204" pitchFamily="34" charset="0"/>
              <a:buChar char="─"/>
              <a:defRPr/>
            </a:pPr>
            <a:r>
              <a:rPr lang="zh-CN" altLang="en-US" sz="1800" dirty="0">
                <a:cs typeface="+mn-cs"/>
              </a:rPr>
              <a:t>需要注意</a:t>
            </a:r>
            <a:r>
              <a:rPr lang="zh-CN" altLang="en-US" sz="1800" dirty="0" smtClean="0">
                <a:cs typeface="+mn-cs"/>
              </a:rPr>
              <a:t>的是，在进行数组复制时，目标数组必须有足够的空间来存放拷贝的元素，否则会发生角标越界异常。</a:t>
            </a:r>
            <a:endParaRPr lang="en-US" altLang="zh-CN" sz="1800" dirty="0" smtClean="0">
              <a:cs typeface="+mn-cs"/>
            </a:endParaRPr>
          </a:p>
          <a:p>
            <a:pPr marL="698500" eaLnBrk="1" fontAlgn="auto" hangingPunct="1">
              <a:spcAft>
                <a:spcPts val="0"/>
              </a:spcAft>
              <a:buFont typeface="Arial" panose="020B0604020202020204" pitchFamily="34" charset="0"/>
              <a:buChar char="─"/>
              <a:defRPr/>
            </a:pPr>
            <a:r>
              <a:rPr lang="zh-CN" altLang="en-US" sz="1800" dirty="0" smtClean="0">
                <a:cs typeface="+mn-cs"/>
              </a:rPr>
              <a:t>接下来，通过一个案例来演示数组元素的拷贝，如例</a:t>
            </a:r>
            <a:r>
              <a:rPr lang="en-US" altLang="zh-CN" sz="1800" dirty="0" smtClean="0">
                <a:cs typeface="+mn-cs"/>
              </a:rPr>
              <a:t>6-11</a:t>
            </a:r>
            <a:r>
              <a:rPr lang="zh-CN" altLang="en-US" sz="1800" dirty="0" smtClean="0">
                <a:cs typeface="+mn-cs"/>
              </a:rPr>
              <a:t>所示。</a:t>
            </a:r>
            <a:endParaRPr lang="zh-CN" altLang="en-US" sz="2000" dirty="0" smtClean="0">
              <a:cs typeface="+mn-cs"/>
            </a:endParaRPr>
          </a:p>
        </p:txBody>
      </p:sp>
      <p:sp>
        <p:nvSpPr>
          <p:cNvPr id="14" name="TextBox 1"/>
          <p:cNvSpPr txBox="1">
            <a:spLocks noChangeArrowheads="1"/>
          </p:cNvSpPr>
          <p:nvPr/>
        </p:nvSpPr>
        <p:spPr bwMode="auto">
          <a:xfrm>
            <a:off x="417371" y="1055689"/>
            <a:ext cx="270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buFont typeface="Arial" pitchFamily="34" charset="0"/>
              <a:buChar char="•"/>
              <a:defRPr/>
            </a:pPr>
            <a:r>
              <a:rPr lang="en-US" altLang="zh-CN" sz="2400" b="1" dirty="0" smtClean="0">
                <a:solidFill>
                  <a:srgbClr val="0070C0"/>
                </a:solidFill>
              </a:rPr>
              <a:t>6.2.1 </a:t>
            </a:r>
            <a:r>
              <a:rPr lang="en-US" altLang="en-US" sz="2400" b="1" dirty="0" smtClean="0">
                <a:solidFill>
                  <a:srgbClr val="0070C0"/>
                </a:solidFill>
              </a:rPr>
              <a:t>System</a:t>
            </a:r>
            <a:r>
              <a:rPr lang="zh-CN" altLang="en-US" sz="2400" b="1" dirty="0" smtClean="0">
                <a:solidFill>
                  <a:srgbClr val="0070C0"/>
                </a:solidFill>
              </a:rPr>
              <a:t>类</a:t>
            </a:r>
            <a:endParaRPr lang="en-US" altLang="zh-CN" sz="2400" b="1" dirty="0">
              <a:solidFill>
                <a:srgbClr val="0070C0"/>
              </a:solidFill>
              <a:latin typeface="+mn-lt"/>
              <a:ea typeface="+mn-ea"/>
            </a:endParaRPr>
          </a:p>
        </p:txBody>
      </p:sp>
      <p:sp>
        <p:nvSpPr>
          <p:cNvPr id="40964"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328738"/>
            <a:ext cx="8612361" cy="33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946" y="218720"/>
            <a:ext cx="5677915" cy="186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565150" y="4129088"/>
            <a:ext cx="8080375" cy="2427287"/>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例程</a:t>
            </a:r>
            <a:r>
              <a:rPr lang="en-US" b="1" dirty="0">
                <a:latin typeface="Arial" charset="0"/>
              </a:rPr>
              <a:t>6-11</a:t>
            </a:r>
            <a:r>
              <a:rPr lang="zh-CN" altLang="en-US" b="1" dirty="0">
                <a:latin typeface="Arial" charset="0"/>
              </a:rPr>
              <a:t>中，创建了两个数组</a:t>
            </a:r>
            <a:r>
              <a:rPr lang="en-US" b="1" dirty="0" err="1">
                <a:latin typeface="Arial" charset="0"/>
              </a:rPr>
              <a:t>fromArray</a:t>
            </a:r>
            <a:r>
              <a:rPr lang="zh-CN" altLang="en-US" b="1" dirty="0">
                <a:latin typeface="Arial" charset="0"/>
              </a:rPr>
              <a:t>和</a:t>
            </a:r>
            <a:r>
              <a:rPr lang="en-US" b="1" dirty="0" err="1">
                <a:latin typeface="Arial" charset="0"/>
              </a:rPr>
              <a:t>toArray</a:t>
            </a:r>
            <a:r>
              <a:rPr lang="zh-CN" altLang="en-US" b="1" dirty="0">
                <a:latin typeface="Arial" charset="0"/>
              </a:rPr>
              <a:t>，分别代表源数组和目标数组，当调用</a:t>
            </a:r>
            <a:r>
              <a:rPr lang="en-US" b="1" dirty="0" err="1">
                <a:latin typeface="Arial" charset="0"/>
              </a:rPr>
              <a:t>arraycopy</a:t>
            </a:r>
            <a:r>
              <a:rPr lang="en-US" b="1" dirty="0">
                <a:latin typeface="Arial" charset="0"/>
              </a:rPr>
              <a:t>()</a:t>
            </a:r>
            <a:r>
              <a:rPr lang="zh-CN" altLang="en-US" b="1" dirty="0">
                <a:latin typeface="Arial" charset="0"/>
              </a:rPr>
              <a:t>方法进行元素拷贝时，由于指定了从源数组中索引为</a:t>
            </a:r>
            <a:r>
              <a:rPr lang="en-US" b="1" dirty="0">
                <a:latin typeface="Arial" charset="0"/>
              </a:rPr>
              <a:t>2</a:t>
            </a:r>
            <a:r>
              <a:rPr lang="zh-CN" altLang="en-US" b="1" dirty="0">
                <a:latin typeface="Arial" charset="0"/>
              </a:rPr>
              <a:t>的元素开始拷贝，并且拷贝</a:t>
            </a:r>
            <a:r>
              <a:rPr lang="en-US" b="1" dirty="0">
                <a:latin typeface="Arial" charset="0"/>
              </a:rPr>
              <a:t>4</a:t>
            </a:r>
            <a:r>
              <a:rPr lang="zh-CN" altLang="en-US" b="1" dirty="0">
                <a:latin typeface="Arial" charset="0"/>
              </a:rPr>
              <a:t>个元素存放在目标数组中索引为</a:t>
            </a:r>
            <a:r>
              <a:rPr lang="en-US" b="1" dirty="0">
                <a:latin typeface="Arial" charset="0"/>
              </a:rPr>
              <a:t>3</a:t>
            </a:r>
            <a:r>
              <a:rPr lang="zh-CN" altLang="en-US" b="1" dirty="0">
                <a:latin typeface="Arial" charset="0"/>
              </a:rPr>
              <a:t>的位置，因此，在打印目标数组的元素时，程序首先打印的是数组</a:t>
            </a:r>
            <a:r>
              <a:rPr lang="en-US" b="1" dirty="0" err="1">
                <a:latin typeface="Arial" charset="0"/>
              </a:rPr>
              <a:t>toArray</a:t>
            </a:r>
            <a:r>
              <a:rPr lang="zh-CN" altLang="en-US" b="1" dirty="0">
                <a:latin typeface="Arial" charset="0"/>
              </a:rPr>
              <a:t>的前三个元素</a:t>
            </a:r>
            <a:r>
              <a:rPr lang="en-US" b="1" dirty="0">
                <a:latin typeface="Arial" charset="0"/>
              </a:rPr>
              <a:t>201</a:t>
            </a:r>
            <a:r>
              <a:rPr lang="zh-CN" altLang="en-US" b="1" dirty="0">
                <a:latin typeface="Arial" charset="0"/>
              </a:rPr>
              <a:t>、</a:t>
            </a:r>
            <a:r>
              <a:rPr lang="en-US" b="1" dirty="0">
                <a:latin typeface="Arial" charset="0"/>
              </a:rPr>
              <a:t>202</a:t>
            </a:r>
            <a:r>
              <a:rPr lang="zh-CN" altLang="en-US" b="1" dirty="0">
                <a:latin typeface="Arial" charset="0"/>
              </a:rPr>
              <a:t>、</a:t>
            </a:r>
            <a:r>
              <a:rPr lang="en-US" b="1" dirty="0">
                <a:latin typeface="Arial" charset="0"/>
              </a:rPr>
              <a:t>203</a:t>
            </a:r>
            <a:r>
              <a:rPr lang="zh-CN" altLang="en-US" b="1" dirty="0">
                <a:latin typeface="Arial" charset="0"/>
              </a:rPr>
              <a:t>，然后打印的是从</a:t>
            </a:r>
            <a:r>
              <a:rPr lang="en-US" b="1" dirty="0" err="1">
                <a:latin typeface="Arial" charset="0"/>
              </a:rPr>
              <a:t>fromArray</a:t>
            </a:r>
            <a:r>
              <a:rPr lang="zh-CN" altLang="en-US" b="1" dirty="0">
                <a:latin typeface="Arial" charset="0"/>
              </a:rPr>
              <a:t>中拷贝的四个元素。</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225425" y="1563688"/>
            <a:ext cx="8372475" cy="4550509"/>
          </a:xfrm>
          <a:extLst/>
        </p:spPr>
        <p:txBody>
          <a:bodyPr rtlCol="0">
            <a:normAutofit/>
          </a:bodyPr>
          <a:lstStyle/>
          <a:p>
            <a:pPr marL="457200" lvl="1" indent="0" eaLnBrk="1" fontAlgn="auto" hangingPunct="1">
              <a:spcAft>
                <a:spcPts val="0"/>
              </a:spcAft>
              <a:buFontTx/>
              <a:buNone/>
              <a:defRPr/>
            </a:pPr>
            <a:r>
              <a:rPr lang="en-US" altLang="zh-CN" dirty="0" smtClean="0">
                <a:cs typeface="+mn-cs"/>
              </a:rPr>
              <a:t>	 Runtime</a:t>
            </a:r>
            <a:r>
              <a:rPr lang="zh-CN" altLang="en-US" dirty="0">
                <a:cs typeface="+mn-cs"/>
              </a:rPr>
              <a:t>类用于表示虚拟机运行时的状态，它用于封装</a:t>
            </a:r>
            <a:r>
              <a:rPr lang="en-US" altLang="zh-CN" dirty="0">
                <a:cs typeface="+mn-cs"/>
              </a:rPr>
              <a:t>JVM</a:t>
            </a:r>
            <a:r>
              <a:rPr lang="zh-CN" altLang="en-US" dirty="0">
                <a:cs typeface="+mn-cs"/>
              </a:rPr>
              <a:t>虚拟机进程。每次使用</a:t>
            </a:r>
            <a:r>
              <a:rPr lang="en-US" altLang="zh-CN" dirty="0">
                <a:cs typeface="+mn-cs"/>
              </a:rPr>
              <a:t>java</a:t>
            </a:r>
            <a:r>
              <a:rPr lang="zh-CN" altLang="en-US" dirty="0">
                <a:cs typeface="+mn-cs"/>
              </a:rPr>
              <a:t>命令启动虚拟机都对应一个</a:t>
            </a:r>
            <a:r>
              <a:rPr lang="en-US" altLang="zh-CN" dirty="0">
                <a:cs typeface="+mn-cs"/>
              </a:rPr>
              <a:t>Runtime</a:t>
            </a:r>
            <a:r>
              <a:rPr lang="zh-CN" altLang="en-US" dirty="0">
                <a:cs typeface="+mn-cs"/>
              </a:rPr>
              <a:t>实例，并且只有一个实例，因此该类采用</a:t>
            </a:r>
            <a:r>
              <a:rPr lang="zh-CN" altLang="en-US" dirty="0">
                <a:solidFill>
                  <a:srgbClr val="FF0000"/>
                </a:solidFill>
                <a:cs typeface="+mn-cs"/>
              </a:rPr>
              <a:t>单例模式</a:t>
            </a:r>
            <a:r>
              <a:rPr lang="zh-CN" altLang="en-US" dirty="0">
                <a:cs typeface="+mn-cs"/>
              </a:rPr>
              <a:t>进行设计，对象不可以直接实例化。</a:t>
            </a:r>
            <a:endParaRPr lang="en-US" altLang="zh-CN" dirty="0">
              <a:cs typeface="+mn-cs"/>
            </a:endParaRPr>
          </a:p>
          <a:p>
            <a:pPr lvl="1" eaLnBrk="1" fontAlgn="auto" hangingPunct="1">
              <a:lnSpc>
                <a:spcPct val="170000"/>
              </a:lnSpc>
              <a:spcAft>
                <a:spcPts val="0"/>
              </a:spcAft>
              <a:defRPr/>
            </a:pPr>
            <a:r>
              <a:rPr lang="zh-CN" altLang="en-US" dirty="0">
                <a:cs typeface="+mn-cs"/>
              </a:rPr>
              <a:t>若想在程序中获得一个</a:t>
            </a:r>
            <a:r>
              <a:rPr lang="en-US" altLang="zh-CN" dirty="0">
                <a:cs typeface="+mn-cs"/>
              </a:rPr>
              <a:t>Runtime</a:t>
            </a:r>
            <a:r>
              <a:rPr lang="zh-CN" altLang="en-US" dirty="0">
                <a:cs typeface="+mn-cs"/>
              </a:rPr>
              <a:t>实例，只能通过以下方式：</a:t>
            </a:r>
            <a:endParaRPr lang="en-US" altLang="zh-CN" dirty="0">
              <a:cs typeface="+mn-cs"/>
            </a:endParaRPr>
          </a:p>
          <a:p>
            <a:pPr marL="457200" lvl="1" indent="0" eaLnBrk="1" fontAlgn="auto" hangingPunct="1">
              <a:lnSpc>
                <a:spcPct val="170000"/>
              </a:lnSpc>
              <a:spcAft>
                <a:spcPts val="0"/>
              </a:spcAft>
              <a:buFont typeface="Arial" panose="020B0604020202020204" pitchFamily="34" charset="0"/>
              <a:buNone/>
              <a:defRPr/>
            </a:pPr>
            <a:r>
              <a:rPr lang="en-US" altLang="zh-CN" dirty="0">
                <a:cs typeface="+mn-cs"/>
              </a:rPr>
              <a:t>      Runtime run = </a:t>
            </a:r>
            <a:r>
              <a:rPr lang="en-US" altLang="zh-CN" dirty="0" err="1">
                <a:cs typeface="+mn-cs"/>
              </a:rPr>
              <a:t>Runtime.getRuntime</a:t>
            </a:r>
            <a:r>
              <a:rPr lang="en-US" altLang="zh-CN" dirty="0" smtClean="0">
                <a:cs typeface="+mn-cs"/>
              </a:rPr>
              <a:t>();</a:t>
            </a:r>
            <a:endParaRPr lang="en-US" altLang="zh-CN" dirty="0">
              <a:cs typeface="+mn-cs"/>
            </a:endParaRPr>
          </a:p>
          <a:p>
            <a:pPr lvl="1" eaLnBrk="1" fontAlgn="auto" hangingPunct="1">
              <a:lnSpc>
                <a:spcPct val="170000"/>
              </a:lnSpc>
              <a:spcAft>
                <a:spcPts val="0"/>
              </a:spcAft>
              <a:defRPr/>
            </a:pPr>
            <a:r>
              <a:rPr lang="zh-CN" altLang="en-US" dirty="0"/>
              <a:t>由于</a:t>
            </a:r>
            <a:r>
              <a:rPr lang="en-US" altLang="zh-CN" dirty="0"/>
              <a:t>Runtime</a:t>
            </a:r>
            <a:r>
              <a:rPr lang="zh-CN" altLang="en-US" dirty="0"/>
              <a:t>类封装了虚拟机进程，因此，在程序中通常会通过该类的实例对象来获取当前虚拟机的相关信息</a:t>
            </a:r>
            <a:r>
              <a:rPr lang="zh-CN" altLang="en-US" dirty="0" smtClean="0"/>
              <a:t>。</a:t>
            </a:r>
            <a:endParaRPr lang="zh-CN" altLang="en-US" dirty="0"/>
          </a:p>
        </p:txBody>
      </p:sp>
      <p:sp>
        <p:nvSpPr>
          <p:cNvPr id="41987" name="TextBox 1"/>
          <p:cNvSpPr txBox="1">
            <a:spLocks noChangeArrowheads="1"/>
          </p:cNvSpPr>
          <p:nvPr/>
        </p:nvSpPr>
        <p:spPr bwMode="auto">
          <a:xfrm>
            <a:off x="180181" y="1122978"/>
            <a:ext cx="2925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6.2.2 </a:t>
            </a:r>
            <a:r>
              <a:rPr lang="en-US" altLang="en-US" sz="2400" b="1" dirty="0">
                <a:solidFill>
                  <a:srgbClr val="0070C0"/>
                </a:solidFill>
              </a:rPr>
              <a:t>Runtime</a:t>
            </a:r>
            <a:r>
              <a:rPr lang="zh-CN" altLang="en-US" sz="2400" b="1" dirty="0">
                <a:solidFill>
                  <a:srgbClr val="0070C0"/>
                </a:solidFill>
              </a:rPr>
              <a:t>类</a:t>
            </a:r>
            <a:r>
              <a:rPr lang="en-US" altLang="zh-CN" sz="2400" dirty="0">
                <a:solidFill>
                  <a:srgbClr val="0070C0"/>
                </a:solidFill>
              </a:rPr>
              <a:t> </a:t>
            </a:r>
            <a:endParaRPr lang="en-US" altLang="zh-CN" sz="2400" b="1" dirty="0">
              <a:solidFill>
                <a:srgbClr val="0070C0"/>
              </a:solidFill>
            </a:endParaRPr>
          </a:p>
        </p:txBody>
      </p:sp>
      <p:sp>
        <p:nvSpPr>
          <p:cNvPr id="41988"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361950" y="1411288"/>
            <a:ext cx="8466138" cy="4826000"/>
          </a:xfrm>
        </p:spPr>
        <p:txBody>
          <a:bodyPr/>
          <a:lstStyle/>
          <a:p>
            <a:pPr lvl="1" eaLnBrk="1" hangingPunct="1"/>
            <a:r>
              <a:rPr lang="zh-CN" altLang="en-US" dirty="0" smtClean="0"/>
              <a:t>接下来，通过一个案例来演示，如例</a:t>
            </a:r>
            <a:r>
              <a:rPr lang="en-US" altLang="zh-CN" dirty="0" smtClean="0"/>
              <a:t>6-12</a:t>
            </a:r>
            <a:r>
              <a:rPr lang="zh-CN" altLang="en-US" dirty="0" smtClean="0"/>
              <a:t>所示。</a:t>
            </a:r>
            <a:endParaRPr lang="en-US" altLang="zh-CN" dirty="0" smtClean="0"/>
          </a:p>
          <a:p>
            <a:pPr lvl="1" eaLnBrk="1" hangingPunct="1"/>
            <a:endParaRPr lang="en-US" altLang="zh-CN" sz="200" dirty="0" smtClean="0"/>
          </a:p>
        </p:txBody>
      </p:sp>
      <p:sp>
        <p:nvSpPr>
          <p:cNvPr id="43011" name="TextBox 1"/>
          <p:cNvSpPr txBox="1">
            <a:spLocks noChangeArrowheads="1"/>
          </p:cNvSpPr>
          <p:nvPr/>
        </p:nvSpPr>
        <p:spPr bwMode="auto">
          <a:xfrm>
            <a:off x="161925" y="1095375"/>
            <a:ext cx="292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6.2.2 </a:t>
            </a:r>
            <a:r>
              <a:rPr lang="en-US" altLang="en-US" sz="2400" b="1" dirty="0">
                <a:solidFill>
                  <a:srgbClr val="0070C0"/>
                </a:solidFill>
              </a:rPr>
              <a:t>Runtime</a:t>
            </a:r>
            <a:r>
              <a:rPr lang="zh-CN" altLang="en-US" sz="2400" b="1" dirty="0">
                <a:solidFill>
                  <a:srgbClr val="0070C0"/>
                </a:solidFill>
              </a:rPr>
              <a:t>类</a:t>
            </a:r>
            <a:r>
              <a:rPr lang="en-US" altLang="zh-CN" sz="2400" dirty="0">
                <a:solidFill>
                  <a:srgbClr val="0070C0"/>
                </a:solidFill>
              </a:rPr>
              <a:t> </a:t>
            </a:r>
            <a:endParaRPr lang="en-US" altLang="zh-CN" sz="2400" b="1" dirty="0">
              <a:solidFill>
                <a:srgbClr val="0070C0"/>
              </a:solidFill>
            </a:endParaRPr>
          </a:p>
        </p:txBody>
      </p:sp>
      <p:sp>
        <p:nvSpPr>
          <p:cNvPr id="43012"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65" y="2060576"/>
            <a:ext cx="8955107"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390" y="483875"/>
            <a:ext cx="7159019" cy="149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747713" y="4803775"/>
            <a:ext cx="8080375" cy="1614488"/>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b="1" dirty="0">
                <a:latin typeface="Arial" charset="0"/>
              </a:rPr>
              <a:t>例程</a:t>
            </a:r>
            <a:r>
              <a:rPr lang="en-US" b="1" dirty="0">
                <a:latin typeface="Arial" charset="0"/>
              </a:rPr>
              <a:t>6-12</a:t>
            </a:r>
            <a:r>
              <a:rPr lang="zh-CN" altLang="en-US" b="1" dirty="0">
                <a:latin typeface="Arial" charset="0"/>
              </a:rPr>
              <a:t>中，通过“</a:t>
            </a:r>
            <a:r>
              <a:rPr lang="en-US" b="1" dirty="0" err="1">
                <a:latin typeface="Arial" charset="0"/>
              </a:rPr>
              <a:t>Runtime.getRuntime</a:t>
            </a:r>
            <a:r>
              <a:rPr lang="en-US" b="1" dirty="0">
                <a:latin typeface="Arial" charset="0"/>
              </a:rPr>
              <a:t>()</a:t>
            </a:r>
            <a:r>
              <a:rPr lang="zh-CN" altLang="en-US" b="1" dirty="0">
                <a:latin typeface="Arial" charset="0"/>
              </a:rPr>
              <a:t>”方式创建了一个</a:t>
            </a:r>
            <a:r>
              <a:rPr lang="en-US" b="1" dirty="0">
                <a:latin typeface="Arial" charset="0"/>
              </a:rPr>
              <a:t>Runtime</a:t>
            </a:r>
            <a:r>
              <a:rPr lang="zh-CN" altLang="en-US" b="1" dirty="0">
                <a:latin typeface="Arial" charset="0"/>
              </a:rPr>
              <a:t>的实例对象，并分别调用该对象的</a:t>
            </a:r>
            <a:r>
              <a:rPr lang="en-US" b="1" dirty="0" err="1">
                <a:latin typeface="Arial" charset="0"/>
              </a:rPr>
              <a:t>availableProcessors</a:t>
            </a:r>
            <a:r>
              <a:rPr lang="en-US" b="1" dirty="0">
                <a:latin typeface="Arial" charset="0"/>
              </a:rPr>
              <a:t>()</a:t>
            </a:r>
            <a:r>
              <a:rPr lang="zh-CN" altLang="en-US" b="1" dirty="0">
                <a:latin typeface="Arial" charset="0"/>
              </a:rPr>
              <a:t>方法、</a:t>
            </a:r>
            <a:r>
              <a:rPr lang="en-US" b="1" dirty="0" err="1">
                <a:latin typeface="Arial" charset="0"/>
              </a:rPr>
              <a:t>freeMemory</a:t>
            </a:r>
            <a:r>
              <a:rPr lang="en-US" b="1" dirty="0">
                <a:latin typeface="Arial" charset="0"/>
              </a:rPr>
              <a:t>()</a:t>
            </a:r>
            <a:r>
              <a:rPr lang="zh-CN" altLang="en-US" b="1" dirty="0">
                <a:latin typeface="Arial" charset="0"/>
              </a:rPr>
              <a:t>方法和</a:t>
            </a:r>
            <a:r>
              <a:rPr lang="en-US" b="1" dirty="0" err="1">
                <a:latin typeface="Arial" charset="0"/>
              </a:rPr>
              <a:t>maxMemory</a:t>
            </a:r>
            <a:r>
              <a:rPr lang="en-US" b="1" dirty="0">
                <a:latin typeface="Arial" charset="0"/>
              </a:rPr>
              <a:t>()</a:t>
            </a:r>
            <a:r>
              <a:rPr lang="zh-CN" altLang="en-US" b="1" dirty="0">
                <a:latin typeface="Arial" charset="0"/>
              </a:rPr>
              <a:t>方法，将当前虚拟机的处理器个数、空闲内存数和可用最大内存数的信息打印出来。</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59" name="组合 153"/>
          <p:cNvGrpSpPr>
            <a:grpSpLocks/>
          </p:cNvGrpSpPr>
          <p:nvPr/>
        </p:nvGrpSpPr>
        <p:grpSpPr bwMode="auto">
          <a:xfrm>
            <a:off x="1106488" y="3076575"/>
            <a:ext cx="7629525" cy="669925"/>
            <a:chOff x="1029300" y="5045322"/>
            <a:chExt cx="7628925" cy="669008"/>
          </a:xfrm>
        </p:grpSpPr>
        <p:grpSp>
          <p:nvGrpSpPr>
            <p:cNvPr id="23593"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51"/>
                <a:ext cx="5806618"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99"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70"/>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1"/>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95"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9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560" name="TextBox 154"/>
          <p:cNvSpPr txBox="1">
            <a:spLocks noChangeArrowheads="1"/>
          </p:cNvSpPr>
          <p:nvPr/>
        </p:nvSpPr>
        <p:spPr bwMode="auto">
          <a:xfrm>
            <a:off x="2840038" y="1700213"/>
            <a:ext cx="5795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6.1  String</a:t>
            </a:r>
            <a:r>
              <a:rPr lang="zh-CN" altLang="en-US" sz="2800" b="1"/>
              <a:t>类和</a:t>
            </a:r>
            <a:r>
              <a:rPr lang="en-US" altLang="zh-CN" sz="2800" b="1"/>
              <a:t>StringBuffer</a:t>
            </a:r>
            <a:r>
              <a:rPr lang="zh-CN" altLang="en-US" sz="2800" b="1"/>
              <a:t>类</a:t>
            </a:r>
          </a:p>
        </p:txBody>
      </p:sp>
      <p:grpSp>
        <p:nvGrpSpPr>
          <p:cNvPr id="23561" name="组合 155"/>
          <p:cNvGrpSpPr>
            <a:grpSpLocks/>
          </p:cNvGrpSpPr>
          <p:nvPr/>
        </p:nvGrpSpPr>
        <p:grpSpPr bwMode="auto">
          <a:xfrm>
            <a:off x="1328738" y="3802063"/>
            <a:ext cx="7407275" cy="668337"/>
            <a:chOff x="1252258" y="5045323"/>
            <a:chExt cx="7405967" cy="669007"/>
          </a:xfrm>
        </p:grpSpPr>
        <p:grpSp>
          <p:nvGrpSpPr>
            <p:cNvPr id="23586"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90"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3562" name="组合 156"/>
          <p:cNvGrpSpPr>
            <a:grpSpLocks/>
          </p:cNvGrpSpPr>
          <p:nvPr/>
        </p:nvGrpSpPr>
        <p:grpSpPr bwMode="auto">
          <a:xfrm>
            <a:off x="1328738" y="4494213"/>
            <a:ext cx="7407275" cy="668337"/>
            <a:chOff x="1252258" y="5045323"/>
            <a:chExt cx="7405967" cy="669007"/>
          </a:xfrm>
        </p:grpSpPr>
        <p:grpSp>
          <p:nvGrpSpPr>
            <p:cNvPr id="23579"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83"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3563" name="组合 159"/>
          <p:cNvGrpSpPr>
            <a:grpSpLocks/>
          </p:cNvGrpSpPr>
          <p:nvPr/>
        </p:nvGrpSpPr>
        <p:grpSpPr bwMode="auto">
          <a:xfrm>
            <a:off x="1112838" y="3768725"/>
            <a:ext cx="635000" cy="636588"/>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3564" name="组合 160"/>
          <p:cNvGrpSpPr>
            <a:grpSpLocks/>
          </p:cNvGrpSpPr>
          <p:nvPr/>
        </p:nvGrpSpPr>
        <p:grpSpPr bwMode="auto">
          <a:xfrm>
            <a:off x="1112838" y="4457700"/>
            <a:ext cx="635000" cy="636588"/>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3565" name="TextBox 163"/>
          <p:cNvSpPr txBox="1">
            <a:spLocks noChangeArrowheads="1"/>
          </p:cNvSpPr>
          <p:nvPr/>
        </p:nvSpPr>
        <p:spPr bwMode="auto">
          <a:xfrm>
            <a:off x="1055688" y="31940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6.1.1</a:t>
            </a:r>
            <a:endParaRPr lang="zh-CN" altLang="en-US"/>
          </a:p>
        </p:txBody>
      </p:sp>
      <p:sp>
        <p:nvSpPr>
          <p:cNvPr id="23566" name="TextBox 164"/>
          <p:cNvSpPr txBox="1">
            <a:spLocks noChangeArrowheads="1"/>
          </p:cNvSpPr>
          <p:nvPr/>
        </p:nvSpPr>
        <p:spPr bwMode="auto">
          <a:xfrm>
            <a:off x="1055688" y="391795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6.1.2</a:t>
            </a:r>
            <a:endParaRPr lang="zh-CN" altLang="en-US"/>
          </a:p>
        </p:txBody>
      </p:sp>
      <p:sp>
        <p:nvSpPr>
          <p:cNvPr id="23567" name="TextBox 165"/>
          <p:cNvSpPr txBox="1">
            <a:spLocks noChangeArrowheads="1"/>
          </p:cNvSpPr>
          <p:nvPr/>
        </p:nvSpPr>
        <p:spPr bwMode="auto">
          <a:xfrm>
            <a:off x="1055688" y="460692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6.1.3</a:t>
            </a:r>
            <a:endParaRPr lang="zh-CN" altLang="en-US"/>
          </a:p>
        </p:txBody>
      </p:sp>
      <p:sp>
        <p:nvSpPr>
          <p:cNvPr id="23568" name="TextBox 168"/>
          <p:cNvSpPr txBox="1">
            <a:spLocks noChangeArrowheads="1"/>
          </p:cNvSpPr>
          <p:nvPr/>
        </p:nvSpPr>
        <p:spPr bwMode="auto">
          <a:xfrm>
            <a:off x="3213100" y="3178175"/>
            <a:ext cx="3165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String</a:t>
            </a:r>
            <a:r>
              <a:rPr lang="zh-CN" altLang="zh-CN" dirty="0"/>
              <a:t>类的初始化</a:t>
            </a:r>
            <a:endParaRPr lang="zh-CN" altLang="en-US" dirty="0">
              <a:latin typeface="微软雅黑" panose="020B0503020204020204" pitchFamily="34" charset="-122"/>
              <a:ea typeface="微软雅黑" panose="020B0503020204020204" pitchFamily="34" charset="-122"/>
            </a:endParaRPr>
          </a:p>
        </p:txBody>
      </p:sp>
      <p:sp>
        <p:nvSpPr>
          <p:cNvPr id="23569" name="TextBox 169"/>
          <p:cNvSpPr txBox="1">
            <a:spLocks noChangeArrowheads="1"/>
          </p:cNvSpPr>
          <p:nvPr/>
        </p:nvSpPr>
        <p:spPr bwMode="auto">
          <a:xfrm>
            <a:off x="3213100" y="3905250"/>
            <a:ext cx="2747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String</a:t>
            </a:r>
            <a:r>
              <a:rPr lang="zh-CN" altLang="zh-CN" dirty="0"/>
              <a:t>类的常见操作</a:t>
            </a:r>
            <a:endParaRPr lang="zh-CN" altLang="en-US" dirty="0">
              <a:latin typeface="微软雅黑" panose="020B0503020204020204" pitchFamily="34" charset="-122"/>
              <a:ea typeface="微软雅黑" panose="020B0503020204020204" pitchFamily="34" charset="-122"/>
            </a:endParaRPr>
          </a:p>
        </p:txBody>
      </p:sp>
      <p:sp>
        <p:nvSpPr>
          <p:cNvPr id="23570" name="TextBox 170"/>
          <p:cNvSpPr txBox="1">
            <a:spLocks noChangeArrowheads="1"/>
          </p:cNvSpPr>
          <p:nvPr/>
        </p:nvSpPr>
        <p:spPr bwMode="auto">
          <a:xfrm>
            <a:off x="3213100" y="4598988"/>
            <a:ext cx="170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smtClean="0"/>
              <a:t>StringBuffer</a:t>
            </a:r>
            <a:r>
              <a:rPr lang="zh-CN" altLang="en-US" dirty="0"/>
              <a:t>类</a:t>
            </a:r>
            <a:endParaRPr lang="zh-CN" altLang="en-US" dirty="0">
              <a:latin typeface="微软雅黑" panose="020B0503020204020204" pitchFamily="34" charset="-122"/>
              <a:ea typeface="微软雅黑" panose="020B0503020204020204" pitchFamily="34" charset="-122"/>
            </a:endParaRPr>
          </a:p>
        </p:txBody>
      </p:sp>
      <p:pic>
        <p:nvPicPr>
          <p:cNvPr id="2357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72"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2357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361950" y="1411288"/>
            <a:ext cx="8466138" cy="4826000"/>
          </a:xfrm>
        </p:spPr>
        <p:txBody>
          <a:bodyPr/>
          <a:lstStyle/>
          <a:p>
            <a:pPr lvl="1" eaLnBrk="1" hangingPunct="1"/>
            <a:endParaRPr lang="en-US" altLang="zh-CN" sz="200" dirty="0" smtClean="0"/>
          </a:p>
          <a:p>
            <a:pPr lvl="1" eaLnBrk="1" hangingPunct="1"/>
            <a:r>
              <a:rPr lang="en-US" altLang="zh-CN" dirty="0" smtClean="0"/>
              <a:t>Runtime</a:t>
            </a:r>
            <a:r>
              <a:rPr lang="zh-CN" altLang="zh-CN" dirty="0" smtClean="0"/>
              <a:t>类中提供了一个</a:t>
            </a:r>
            <a:r>
              <a:rPr lang="en-US" altLang="zh-CN" dirty="0" smtClean="0"/>
              <a:t>exec()</a:t>
            </a:r>
            <a:r>
              <a:rPr lang="zh-CN" altLang="zh-CN" dirty="0" smtClean="0"/>
              <a:t>方法，该方法用于执行一个</a:t>
            </a:r>
            <a:r>
              <a:rPr lang="en-US" altLang="zh-CN" dirty="0" smtClean="0"/>
              <a:t>dos</a:t>
            </a:r>
            <a:r>
              <a:rPr lang="zh-CN" altLang="zh-CN" dirty="0" smtClean="0"/>
              <a:t>命令，从而实现和在命令行窗口中输入</a:t>
            </a:r>
            <a:r>
              <a:rPr lang="en-US" altLang="zh-CN" dirty="0" smtClean="0"/>
              <a:t>dos</a:t>
            </a:r>
            <a:r>
              <a:rPr lang="zh-CN" altLang="zh-CN" dirty="0" smtClean="0"/>
              <a:t>命令同样的效果</a:t>
            </a:r>
            <a:r>
              <a:rPr lang="zh-CN" altLang="en-US" dirty="0" smtClean="0"/>
              <a:t>。例如，通过运行“</a:t>
            </a:r>
            <a:r>
              <a:rPr lang="en-US" altLang="zh-CN" dirty="0" smtClean="0"/>
              <a:t>notepad.exe</a:t>
            </a:r>
            <a:r>
              <a:rPr lang="zh-CN" altLang="en-US" dirty="0" smtClean="0"/>
              <a:t>”命令打开一个</a:t>
            </a:r>
            <a:r>
              <a:rPr lang="en-US" altLang="zh-CN" dirty="0" smtClean="0"/>
              <a:t>Windows</a:t>
            </a:r>
            <a:r>
              <a:rPr lang="zh-CN" altLang="en-US" dirty="0" smtClean="0"/>
              <a:t>自带的记事本程序，如例</a:t>
            </a:r>
            <a:r>
              <a:rPr lang="en-US" altLang="zh-CN" dirty="0" smtClean="0"/>
              <a:t>6-13</a:t>
            </a:r>
            <a:r>
              <a:rPr lang="zh-CN" altLang="en-US" dirty="0" smtClean="0"/>
              <a:t>所示。</a:t>
            </a:r>
            <a:endParaRPr lang="en-US" altLang="zh-CN" dirty="0" smtClean="0"/>
          </a:p>
        </p:txBody>
      </p:sp>
      <p:sp>
        <p:nvSpPr>
          <p:cNvPr id="43011" name="TextBox 1"/>
          <p:cNvSpPr txBox="1">
            <a:spLocks noChangeArrowheads="1"/>
          </p:cNvSpPr>
          <p:nvPr/>
        </p:nvSpPr>
        <p:spPr bwMode="auto">
          <a:xfrm>
            <a:off x="180181" y="1078654"/>
            <a:ext cx="292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6.2.2 </a:t>
            </a:r>
            <a:r>
              <a:rPr lang="en-US" altLang="en-US" sz="2400" b="1" dirty="0">
                <a:solidFill>
                  <a:srgbClr val="0070C0"/>
                </a:solidFill>
              </a:rPr>
              <a:t>Runtime</a:t>
            </a:r>
            <a:r>
              <a:rPr lang="zh-CN" altLang="en-US" sz="2400" b="1" dirty="0">
                <a:solidFill>
                  <a:srgbClr val="0070C0"/>
                </a:solidFill>
              </a:rPr>
              <a:t>类</a:t>
            </a:r>
            <a:r>
              <a:rPr lang="en-US" altLang="zh-CN" sz="2400" dirty="0">
                <a:solidFill>
                  <a:srgbClr val="0070C0"/>
                </a:solidFill>
              </a:rPr>
              <a:t> </a:t>
            </a:r>
            <a:endParaRPr lang="en-US" altLang="zh-CN" sz="2400" b="1" dirty="0">
              <a:solidFill>
                <a:srgbClr val="0070C0"/>
              </a:solidFill>
            </a:endParaRPr>
          </a:p>
        </p:txBody>
      </p:sp>
      <p:sp>
        <p:nvSpPr>
          <p:cNvPr id="43012"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38" y="3103390"/>
            <a:ext cx="8863559" cy="22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9" name="圆角矩形标注 8"/>
          <p:cNvSpPr/>
          <p:nvPr/>
        </p:nvSpPr>
        <p:spPr bwMode="auto">
          <a:xfrm>
            <a:off x="554831" y="5518943"/>
            <a:ext cx="8080375" cy="896938"/>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en-US" b="1" dirty="0">
                <a:latin typeface="Arial" charset="0"/>
              </a:rPr>
              <a:t>例程6-13</a:t>
            </a:r>
            <a:r>
              <a:rPr lang="zh-CN" altLang="en-US" b="1" dirty="0">
                <a:latin typeface="Arial" charset="0"/>
              </a:rPr>
              <a:t>中，调用了</a:t>
            </a:r>
            <a:r>
              <a:rPr lang="en-US" b="1" dirty="0">
                <a:latin typeface="Arial" charset="0"/>
              </a:rPr>
              <a:t>Runtime</a:t>
            </a:r>
            <a:r>
              <a:rPr lang="zh-CN" altLang="en-US" b="1" dirty="0">
                <a:latin typeface="Arial" charset="0"/>
              </a:rPr>
              <a:t>对象的</a:t>
            </a:r>
            <a:r>
              <a:rPr lang="en-US" b="1" dirty="0">
                <a:latin typeface="Arial" charset="0"/>
              </a:rPr>
              <a:t>exec()</a:t>
            </a:r>
            <a:r>
              <a:rPr lang="zh-CN" altLang="en-US" b="1" dirty="0">
                <a:latin typeface="Arial" charset="0"/>
              </a:rPr>
              <a:t>方法，并将系统命令</a:t>
            </a:r>
            <a:r>
              <a:rPr lang="en-US" b="1" dirty="0">
                <a:latin typeface="Arial" charset="0"/>
              </a:rPr>
              <a:t>"notepad.exe"</a:t>
            </a:r>
            <a:r>
              <a:rPr lang="zh-CN" altLang="en-US" b="1" dirty="0">
                <a:latin typeface="Arial" charset="0"/>
              </a:rPr>
              <a:t>作为参数传递给方法。运行程序会在桌面上打开一个记事本</a:t>
            </a:r>
            <a:endParaRPr lang="zh-CN" altLang="en-US" b="1" dirty="0"/>
          </a:p>
        </p:txBody>
      </p:sp>
      <p:pic>
        <p:nvPicPr>
          <p:cNvPr id="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1733591"/>
            <a:ext cx="2353160" cy="190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1779" y="690563"/>
            <a:ext cx="3402036" cy="337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977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361950" y="1340613"/>
            <a:ext cx="8466138" cy="4826000"/>
          </a:xfrm>
        </p:spPr>
        <p:txBody>
          <a:bodyPr/>
          <a:lstStyle/>
          <a:p>
            <a:pPr lvl="1" eaLnBrk="1" hangingPunct="1"/>
            <a:endParaRPr lang="en-US" altLang="zh-CN" sz="200" dirty="0" smtClean="0"/>
          </a:p>
          <a:p>
            <a:pPr lvl="1" eaLnBrk="1" hangingPunct="1"/>
            <a:r>
              <a:rPr lang="zh-CN" altLang="en-US" dirty="0" smtClean="0"/>
              <a:t>如果希望打开的记事本在</a:t>
            </a:r>
            <a:r>
              <a:rPr lang="en-US" altLang="zh-CN" dirty="0" smtClean="0"/>
              <a:t>3</a:t>
            </a:r>
            <a:r>
              <a:rPr lang="zh-CN" altLang="en-US" dirty="0" smtClean="0"/>
              <a:t>秒后关闭，则需要调用</a:t>
            </a:r>
            <a:r>
              <a:rPr lang="en-US" altLang="zh-CN" dirty="0" smtClean="0"/>
              <a:t>destroy()</a:t>
            </a:r>
            <a:r>
              <a:rPr lang="zh-CN" altLang="en-US" dirty="0" smtClean="0"/>
              <a:t>方法，如例</a:t>
            </a:r>
            <a:r>
              <a:rPr lang="en-US" altLang="zh-CN" dirty="0" smtClean="0"/>
              <a:t>6-14</a:t>
            </a:r>
            <a:r>
              <a:rPr lang="zh-CN" altLang="en-US" dirty="0" smtClean="0"/>
              <a:t>所示。</a:t>
            </a:r>
            <a:endParaRPr lang="en-US" altLang="zh-CN" dirty="0" smtClean="0"/>
          </a:p>
        </p:txBody>
      </p:sp>
      <p:sp>
        <p:nvSpPr>
          <p:cNvPr id="43011" name="TextBox 1"/>
          <p:cNvSpPr txBox="1">
            <a:spLocks noChangeArrowheads="1"/>
          </p:cNvSpPr>
          <p:nvPr/>
        </p:nvSpPr>
        <p:spPr bwMode="auto">
          <a:xfrm>
            <a:off x="161925" y="1066187"/>
            <a:ext cx="292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6.2.2 </a:t>
            </a:r>
            <a:r>
              <a:rPr lang="en-US" altLang="en-US" sz="2400" b="1" dirty="0">
                <a:solidFill>
                  <a:srgbClr val="0070C0"/>
                </a:solidFill>
              </a:rPr>
              <a:t>Runtime</a:t>
            </a:r>
            <a:r>
              <a:rPr lang="zh-CN" altLang="en-US" sz="2400" b="1" dirty="0">
                <a:solidFill>
                  <a:srgbClr val="0070C0"/>
                </a:solidFill>
              </a:rPr>
              <a:t>类</a:t>
            </a:r>
            <a:r>
              <a:rPr lang="en-US" altLang="zh-CN" sz="2400" dirty="0">
                <a:solidFill>
                  <a:srgbClr val="0070C0"/>
                </a:solidFill>
              </a:rPr>
              <a:t> </a:t>
            </a:r>
            <a:endParaRPr lang="en-US" altLang="zh-CN" sz="2400" b="1" dirty="0">
              <a:solidFill>
                <a:srgbClr val="0070C0"/>
              </a:solidFill>
            </a:endParaRPr>
          </a:p>
        </p:txBody>
      </p:sp>
      <p:sp>
        <p:nvSpPr>
          <p:cNvPr id="43012"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6.2 System</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Runtime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63" y="2495086"/>
            <a:ext cx="8513179" cy="251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圆角矩形标注 4"/>
          <p:cNvSpPr/>
          <p:nvPr/>
        </p:nvSpPr>
        <p:spPr bwMode="auto">
          <a:xfrm>
            <a:off x="457200" y="5032693"/>
            <a:ext cx="8080375" cy="1363663"/>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en-US" b="1" dirty="0">
                <a:latin typeface="Arial" charset="0"/>
              </a:rPr>
              <a:t>例程6-14</a:t>
            </a:r>
            <a:r>
              <a:rPr lang="zh-CN" altLang="en-US" b="1" dirty="0">
                <a:latin typeface="Arial" charset="0"/>
              </a:rPr>
              <a:t>中，通过调用</a:t>
            </a:r>
            <a:r>
              <a:rPr lang="en-US" b="1" dirty="0">
                <a:latin typeface="Arial" charset="0"/>
              </a:rPr>
              <a:t>Process</a:t>
            </a:r>
            <a:r>
              <a:rPr lang="zh-CN" altLang="en-US" b="1" dirty="0">
                <a:latin typeface="Arial" charset="0"/>
              </a:rPr>
              <a:t>对象的</a:t>
            </a:r>
            <a:r>
              <a:rPr lang="en-US" b="1" dirty="0">
                <a:latin typeface="Arial" charset="0"/>
              </a:rPr>
              <a:t>destroy()</a:t>
            </a:r>
            <a:r>
              <a:rPr lang="zh-CN" altLang="en-US" b="1" dirty="0">
                <a:latin typeface="Arial" charset="0"/>
              </a:rPr>
              <a:t>方法，将打开的记事本关闭了。为了突出演示的效果，使用了</a:t>
            </a:r>
            <a:r>
              <a:rPr lang="en-US" b="1" dirty="0">
                <a:latin typeface="Arial" charset="0"/>
              </a:rPr>
              <a:t>Thread</a:t>
            </a:r>
            <a:r>
              <a:rPr lang="zh-CN" altLang="en-US" b="1" dirty="0">
                <a:latin typeface="Arial" charset="0"/>
              </a:rPr>
              <a:t>类的静态方法</a:t>
            </a:r>
            <a:r>
              <a:rPr lang="en-US" b="1" dirty="0">
                <a:latin typeface="Arial" charset="0"/>
              </a:rPr>
              <a:t>sleep(long </a:t>
            </a:r>
            <a:r>
              <a:rPr lang="en-US" b="1" dirty="0" err="1">
                <a:latin typeface="Arial" charset="0"/>
              </a:rPr>
              <a:t>millis</a:t>
            </a:r>
            <a:r>
              <a:rPr lang="en-US" b="1" dirty="0">
                <a:latin typeface="Arial" charset="0"/>
              </a:rPr>
              <a:t>)</a:t>
            </a:r>
            <a:r>
              <a:rPr lang="zh-CN" altLang="en-US" b="1" dirty="0">
                <a:latin typeface="Arial" charset="0"/>
              </a:rPr>
              <a:t>使程序休眠了</a:t>
            </a:r>
            <a:r>
              <a:rPr lang="en-US" b="1" dirty="0">
                <a:latin typeface="Arial" charset="0"/>
              </a:rPr>
              <a:t>3</a:t>
            </a:r>
            <a:r>
              <a:rPr lang="zh-CN" altLang="en-US" b="1" dirty="0">
                <a:latin typeface="Arial" charset="0"/>
              </a:rPr>
              <a:t>秒，因此，程序运行后，会看到打开的记事本在</a:t>
            </a:r>
            <a:r>
              <a:rPr lang="en-US" b="1" dirty="0">
                <a:latin typeface="Arial" charset="0"/>
              </a:rPr>
              <a:t>3</a:t>
            </a:r>
            <a:r>
              <a:rPr lang="zh-CN" altLang="en-US" b="1" dirty="0">
                <a:latin typeface="Arial" charset="0"/>
              </a:rPr>
              <a:t>秒后自动关闭了。</a:t>
            </a:r>
          </a:p>
        </p:txBody>
      </p:sp>
    </p:spTree>
    <p:extLst>
      <p:ext uri="{BB962C8B-B14F-4D97-AF65-F5344CB8AC3E}">
        <p14:creationId xmlns:p14="http://schemas.microsoft.com/office/powerpoint/2010/main" val="1604784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a:extLst/>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zh-CN" altLang="zh-CN" sz="800" dirty="0">
              <a:cs typeface="+mn-cs"/>
            </a:endParaRPr>
          </a:p>
        </p:txBody>
      </p:sp>
      <p:sp>
        <p:nvSpPr>
          <p:cNvPr id="113668" name="内容占位符 2"/>
          <p:cNvSpPr txBox="1">
            <a:spLocks/>
          </p:cNvSpPr>
          <p:nvPr/>
        </p:nvSpPr>
        <p:spPr bwMode="auto">
          <a:xfrm>
            <a:off x="457200" y="11811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20000"/>
              </a:lnSpc>
              <a:spcBef>
                <a:spcPts val="1200"/>
              </a:spcBef>
              <a:buFontTx/>
              <a:buChar char="•"/>
            </a:pPr>
            <a:r>
              <a:rPr lang="zh-CN" altLang="en-US" sz="2400" b="1" dirty="0" smtClean="0">
                <a:solidFill>
                  <a:srgbClr val="0070C0"/>
                </a:solidFill>
              </a:rPr>
              <a:t>单</a:t>
            </a:r>
            <a:r>
              <a:rPr lang="zh-CN" altLang="en-US" sz="2400" b="1" dirty="0">
                <a:solidFill>
                  <a:srgbClr val="0070C0"/>
                </a:solidFill>
              </a:rPr>
              <a:t>例模式</a:t>
            </a:r>
            <a:endParaRPr lang="en-US" altLang="zh-CN" sz="2400" b="1" dirty="0">
              <a:solidFill>
                <a:srgbClr val="0070C0"/>
              </a:solidFill>
            </a:endParaRPr>
          </a:p>
          <a:p>
            <a:pPr lvl="1">
              <a:lnSpc>
                <a:spcPct val="120000"/>
              </a:lnSpc>
              <a:spcBef>
                <a:spcPts val="1200"/>
              </a:spcBef>
              <a:buFontTx/>
              <a:buChar char="–"/>
            </a:pPr>
            <a:r>
              <a:rPr lang="zh-CN" altLang="zh-CN" sz="2000" dirty="0"/>
              <a:t>设计模式就是针对这些问题和需求，在大量的实践中总结和理论化之后优选的代码结构、编程风格、以及解决问题的思考方式</a:t>
            </a:r>
            <a:endParaRPr lang="en-US" altLang="zh-CN" sz="2000" dirty="0"/>
          </a:p>
          <a:p>
            <a:pPr lvl="1">
              <a:lnSpc>
                <a:spcPct val="120000"/>
              </a:lnSpc>
              <a:spcBef>
                <a:spcPts val="1200"/>
              </a:spcBef>
              <a:buFontTx/>
              <a:buChar char="–"/>
            </a:pPr>
            <a:r>
              <a:rPr lang="zh-CN" altLang="zh-CN" sz="2000" dirty="0"/>
              <a:t>单例模式是</a:t>
            </a:r>
            <a:r>
              <a:rPr lang="en-US" altLang="zh-CN" sz="2000" dirty="0"/>
              <a:t>Java</a:t>
            </a:r>
            <a:r>
              <a:rPr lang="zh-CN" altLang="zh-CN" sz="2000" dirty="0"/>
              <a:t>中的一种设计模式，它是指在设计一个类时，需要保证在整个程序运行期间针对该类只存在一个实例对象</a:t>
            </a:r>
            <a:r>
              <a:rPr lang="zh-CN" altLang="en-US" sz="2000" dirty="0"/>
              <a:t>。</a:t>
            </a:r>
            <a:endParaRPr lang="en-US" altLang="zh-CN" sz="2000" dirty="0"/>
          </a:p>
          <a:p>
            <a:pPr eaLnBrk="1" hangingPunct="1">
              <a:lnSpc>
                <a:spcPct val="120000"/>
              </a:lnSpc>
              <a:spcBef>
                <a:spcPts val="1200"/>
              </a:spcBef>
              <a:buFontTx/>
              <a:buChar char="•"/>
            </a:pPr>
            <a:r>
              <a:rPr lang="zh-CN" altLang="en-US" sz="2400" dirty="0"/>
              <a:t>单例模式有以下特点：</a:t>
            </a:r>
          </a:p>
          <a:p>
            <a:pPr lvl="1" eaLnBrk="1" hangingPunct="1">
              <a:lnSpc>
                <a:spcPct val="120000"/>
              </a:lnSpc>
              <a:spcBef>
                <a:spcPts val="1200"/>
              </a:spcBef>
              <a:buFontTx/>
              <a:buChar char="–"/>
            </a:pPr>
            <a:r>
              <a:rPr lang="zh-CN" altLang="en-US" sz="2000" dirty="0"/>
              <a:t>1、单例类只能有一个实例。</a:t>
            </a:r>
          </a:p>
          <a:p>
            <a:pPr lvl="1" eaLnBrk="1" hangingPunct="1">
              <a:lnSpc>
                <a:spcPct val="120000"/>
              </a:lnSpc>
              <a:spcBef>
                <a:spcPts val="1200"/>
              </a:spcBef>
              <a:buFontTx/>
              <a:buChar char="–"/>
            </a:pPr>
            <a:r>
              <a:rPr lang="zh-CN" altLang="en-US" sz="2000" dirty="0"/>
              <a:t>2、单例类必须自己创建自己的唯一实例。</a:t>
            </a:r>
          </a:p>
          <a:p>
            <a:pPr lvl="1" eaLnBrk="1" hangingPunct="1">
              <a:lnSpc>
                <a:spcPct val="120000"/>
              </a:lnSpc>
              <a:spcBef>
                <a:spcPts val="1200"/>
              </a:spcBef>
              <a:buFontTx/>
              <a:buChar char="–"/>
            </a:pPr>
            <a:r>
              <a:rPr lang="zh-CN" altLang="en-US" sz="2000" dirty="0"/>
              <a:t>3、单例类必须给所有其他对象提供这一实例。</a:t>
            </a:r>
          </a:p>
        </p:txBody>
      </p:sp>
      <p:sp>
        <p:nvSpPr>
          <p:cNvPr id="11366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多</a:t>
            </a:r>
            <a:r>
              <a:rPr lang="zh-CN" altLang="en-US" sz="3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学一招</a:t>
            </a:r>
            <a:endParaRPr lang="zh-CN" altLang="en-US"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39485155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31" name="组合 358"/>
          <p:cNvGrpSpPr>
            <a:grpSpLocks/>
          </p:cNvGrpSpPr>
          <p:nvPr/>
        </p:nvGrpSpPr>
        <p:grpSpPr bwMode="auto">
          <a:xfrm>
            <a:off x="1106488" y="3241675"/>
            <a:ext cx="7629525" cy="668338"/>
            <a:chOff x="1029300" y="5045322"/>
            <a:chExt cx="7628925" cy="669008"/>
          </a:xfrm>
        </p:grpSpPr>
        <p:grpSp>
          <p:nvGrpSpPr>
            <p:cNvPr id="26677" name="组合 379"/>
            <p:cNvGrpSpPr>
              <a:grpSpLocks/>
            </p:cNvGrpSpPr>
            <p:nvPr/>
          </p:nvGrpSpPr>
          <p:grpSpPr bwMode="auto">
            <a:xfrm>
              <a:off x="2520950" y="5045323"/>
              <a:ext cx="6137275" cy="669007"/>
              <a:chOff x="2520950" y="4924673"/>
              <a:chExt cx="6137275" cy="789657"/>
            </a:xfrm>
          </p:grpSpPr>
          <p:sp>
            <p:nvSpPr>
              <p:cNvPr id="3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83" name="组合 385"/>
              <p:cNvGrpSpPr>
                <a:grpSpLocks/>
              </p:cNvGrpSpPr>
              <p:nvPr/>
            </p:nvGrpSpPr>
            <p:grpSpPr bwMode="auto">
              <a:xfrm>
                <a:off x="2520950" y="4924673"/>
                <a:ext cx="6137275" cy="664245"/>
                <a:chOff x="2520950" y="4868193"/>
                <a:chExt cx="6137275" cy="720725"/>
              </a:xfrm>
            </p:grpSpPr>
            <p:sp>
              <p:nvSpPr>
                <p:cNvPr id="3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79" name="组合 381"/>
            <p:cNvGrpSpPr>
              <a:grpSpLocks/>
            </p:cNvGrpSpPr>
            <p:nvPr/>
          </p:nvGrpSpPr>
          <p:grpSpPr bwMode="auto">
            <a:xfrm>
              <a:off x="1029300" y="5045322"/>
              <a:ext cx="635025" cy="637257"/>
              <a:chOff x="1098627" y="4776118"/>
              <a:chExt cx="903287" cy="906462"/>
            </a:xfrm>
          </p:grpSpPr>
          <p:sp>
            <p:nvSpPr>
              <p:cNvPr id="3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6632" name="TextBox 359"/>
          <p:cNvSpPr txBox="1">
            <a:spLocks noChangeArrowheads="1"/>
          </p:cNvSpPr>
          <p:nvPr/>
        </p:nvSpPr>
        <p:spPr bwMode="auto">
          <a:xfrm>
            <a:off x="2838450" y="1700213"/>
            <a:ext cx="6846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6.5  </a:t>
            </a:r>
            <a:r>
              <a:rPr lang="zh-CN" altLang="en-US" sz="2800" b="1"/>
              <a:t>日期相关类</a:t>
            </a:r>
            <a:endParaRPr lang="zh-CN" altLang="en-US" sz="2800" b="1">
              <a:solidFill>
                <a:srgbClr val="009ED6"/>
              </a:solidFill>
              <a:latin typeface="微软雅黑" panose="020B0503020204020204" pitchFamily="34" charset="-122"/>
              <a:ea typeface="微软雅黑" panose="020B0503020204020204" pitchFamily="34" charset="-122"/>
            </a:endParaRPr>
          </a:p>
        </p:txBody>
      </p:sp>
      <p:grpSp>
        <p:nvGrpSpPr>
          <p:cNvPr id="26633" name="组合 360"/>
          <p:cNvGrpSpPr>
            <a:grpSpLocks/>
          </p:cNvGrpSpPr>
          <p:nvPr/>
        </p:nvGrpSpPr>
        <p:grpSpPr bwMode="auto">
          <a:xfrm>
            <a:off x="1328738" y="3965575"/>
            <a:ext cx="7407275" cy="669925"/>
            <a:chOff x="1252258" y="5045323"/>
            <a:chExt cx="7405967" cy="669007"/>
          </a:xfrm>
        </p:grpSpPr>
        <p:grpSp>
          <p:nvGrpSpPr>
            <p:cNvPr id="26670" name="组合 372"/>
            <p:cNvGrpSpPr>
              <a:grpSpLocks/>
            </p:cNvGrpSpPr>
            <p:nvPr/>
          </p:nvGrpSpPr>
          <p:grpSpPr bwMode="auto">
            <a:xfrm>
              <a:off x="2520950" y="5045323"/>
              <a:ext cx="6137275" cy="669007"/>
              <a:chOff x="2520950" y="4924673"/>
              <a:chExt cx="6137275" cy="789657"/>
            </a:xfrm>
          </p:grpSpPr>
          <p:sp>
            <p:nvSpPr>
              <p:cNvPr id="25"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74" name="组合 376"/>
              <p:cNvGrpSpPr>
                <a:grpSpLocks/>
              </p:cNvGrpSpPr>
              <p:nvPr/>
            </p:nvGrpSpPr>
            <p:grpSpPr bwMode="auto">
              <a:xfrm>
                <a:off x="2520950" y="4924673"/>
                <a:ext cx="6137275" cy="664245"/>
                <a:chOff x="2520950" y="4868193"/>
                <a:chExt cx="6137275" cy="720725"/>
              </a:xfrm>
            </p:grpSpPr>
            <p:sp>
              <p:nvSpPr>
                <p:cNvPr id="27"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6634" name="组合 361"/>
          <p:cNvGrpSpPr>
            <a:grpSpLocks/>
          </p:cNvGrpSpPr>
          <p:nvPr/>
        </p:nvGrpSpPr>
        <p:grpSpPr bwMode="auto">
          <a:xfrm>
            <a:off x="1112838" y="3932238"/>
            <a:ext cx="635000" cy="638175"/>
            <a:chOff x="1190461" y="2772022"/>
            <a:chExt cx="635025" cy="637257"/>
          </a:xfrm>
        </p:grpSpPr>
        <p:sp>
          <p:nvSpPr>
            <p:cNvPr id="2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1"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6635" name="TextBox 362"/>
          <p:cNvSpPr txBox="1">
            <a:spLocks noChangeArrowheads="1"/>
          </p:cNvSpPr>
          <p:nvPr/>
        </p:nvSpPr>
        <p:spPr bwMode="auto">
          <a:xfrm>
            <a:off x="1055688" y="335915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6.5.2</a:t>
            </a:r>
            <a:endParaRPr lang="zh-CN" altLang="en-US"/>
          </a:p>
        </p:txBody>
      </p:sp>
      <p:sp>
        <p:nvSpPr>
          <p:cNvPr id="26636" name="TextBox 363"/>
          <p:cNvSpPr txBox="1">
            <a:spLocks noChangeArrowheads="1"/>
          </p:cNvSpPr>
          <p:nvPr/>
        </p:nvSpPr>
        <p:spPr bwMode="auto">
          <a:xfrm>
            <a:off x="1055688" y="4081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6.5.3</a:t>
            </a:r>
            <a:endParaRPr lang="zh-CN" altLang="en-US"/>
          </a:p>
        </p:txBody>
      </p:sp>
      <p:sp>
        <p:nvSpPr>
          <p:cNvPr id="26637" name="TextBox 364"/>
          <p:cNvSpPr txBox="1">
            <a:spLocks noChangeArrowheads="1"/>
          </p:cNvSpPr>
          <p:nvPr/>
        </p:nvSpPr>
        <p:spPr bwMode="auto">
          <a:xfrm>
            <a:off x="3213100" y="3341688"/>
            <a:ext cx="322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Calendar</a:t>
            </a:r>
            <a:r>
              <a:rPr lang="zh-CN" altLang="zh-CN"/>
              <a:t>类</a:t>
            </a:r>
            <a:endParaRPr lang="zh-CN" altLang="en-US">
              <a:latin typeface="微软雅黑" panose="020B0503020204020204" pitchFamily="34" charset="-122"/>
              <a:ea typeface="微软雅黑" panose="020B0503020204020204" pitchFamily="34" charset="-122"/>
            </a:endParaRPr>
          </a:p>
        </p:txBody>
      </p:sp>
      <p:sp>
        <p:nvSpPr>
          <p:cNvPr id="26638" name="TextBox 365"/>
          <p:cNvSpPr txBox="1">
            <a:spLocks noChangeArrowheads="1"/>
          </p:cNvSpPr>
          <p:nvPr/>
        </p:nvSpPr>
        <p:spPr bwMode="auto">
          <a:xfrm>
            <a:off x="3213100" y="4068763"/>
            <a:ext cx="321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DateFormat</a:t>
            </a:r>
            <a:r>
              <a:rPr lang="zh-CN" altLang="zh-CN"/>
              <a:t>类</a:t>
            </a:r>
            <a:endParaRPr lang="zh-CN" altLang="en-US">
              <a:latin typeface="微软雅黑" panose="020B0503020204020204" pitchFamily="34" charset="-122"/>
              <a:ea typeface="微软雅黑" panose="020B0503020204020204" pitchFamily="34" charset="-122"/>
            </a:endParaRPr>
          </a:p>
        </p:txBody>
      </p:sp>
      <p:pic>
        <p:nvPicPr>
          <p:cNvPr id="26639"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0"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26642" name="组合 358"/>
          <p:cNvGrpSpPr>
            <a:grpSpLocks/>
          </p:cNvGrpSpPr>
          <p:nvPr/>
        </p:nvGrpSpPr>
        <p:grpSpPr bwMode="auto">
          <a:xfrm>
            <a:off x="1106488" y="2573338"/>
            <a:ext cx="7629525" cy="668337"/>
            <a:chOff x="1029300" y="5045322"/>
            <a:chExt cx="7628925" cy="669008"/>
          </a:xfrm>
        </p:grpSpPr>
        <p:grpSp>
          <p:nvGrpSpPr>
            <p:cNvPr id="26659" name="组合 379"/>
            <p:cNvGrpSpPr>
              <a:grpSpLocks/>
            </p:cNvGrpSpPr>
            <p:nvPr/>
          </p:nvGrpSpPr>
          <p:grpSpPr bwMode="auto">
            <a:xfrm>
              <a:off x="2520950" y="5045323"/>
              <a:ext cx="6137275" cy="669007"/>
              <a:chOff x="2520950" y="4924673"/>
              <a:chExt cx="6137275" cy="789657"/>
            </a:xfrm>
          </p:grpSpPr>
          <p:sp>
            <p:nvSpPr>
              <p:cNvPr id="71"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65" name="组合 385"/>
              <p:cNvGrpSpPr>
                <a:grpSpLocks/>
              </p:cNvGrpSpPr>
              <p:nvPr/>
            </p:nvGrpSpPr>
            <p:grpSpPr bwMode="auto">
              <a:xfrm>
                <a:off x="2520950" y="4924673"/>
                <a:ext cx="6137275" cy="664245"/>
                <a:chOff x="2520950" y="4868193"/>
                <a:chExt cx="6137275" cy="720725"/>
              </a:xfrm>
            </p:grpSpPr>
            <p:sp>
              <p:nvSpPr>
                <p:cNvPr id="73"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4"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7"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61" name="组合 381"/>
            <p:cNvGrpSpPr>
              <a:grpSpLocks/>
            </p:cNvGrpSpPr>
            <p:nvPr/>
          </p:nvGrpSpPr>
          <p:grpSpPr bwMode="auto">
            <a:xfrm>
              <a:off x="1029300" y="5045322"/>
              <a:ext cx="635025" cy="637257"/>
              <a:chOff x="1098627" y="4776118"/>
              <a:chExt cx="903287" cy="906462"/>
            </a:xfrm>
          </p:grpSpPr>
          <p:sp>
            <p:nvSpPr>
              <p:cNvPr id="6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0"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6643" name="TextBox 362"/>
          <p:cNvSpPr txBox="1">
            <a:spLocks noChangeArrowheads="1"/>
          </p:cNvSpPr>
          <p:nvPr/>
        </p:nvSpPr>
        <p:spPr bwMode="auto">
          <a:xfrm>
            <a:off x="1055688" y="269081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6.5.1</a:t>
            </a:r>
            <a:endParaRPr lang="zh-CN" altLang="en-US"/>
          </a:p>
        </p:txBody>
      </p:sp>
      <p:sp>
        <p:nvSpPr>
          <p:cNvPr id="26644" name="TextBox 364"/>
          <p:cNvSpPr txBox="1">
            <a:spLocks noChangeArrowheads="1"/>
          </p:cNvSpPr>
          <p:nvPr/>
        </p:nvSpPr>
        <p:spPr bwMode="auto">
          <a:xfrm>
            <a:off x="3213100" y="2673350"/>
            <a:ext cx="3221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Date</a:t>
            </a:r>
            <a:r>
              <a:rPr lang="zh-CN" altLang="zh-CN"/>
              <a:t>类</a:t>
            </a:r>
            <a:endParaRPr lang="zh-CN" altLang="en-US">
              <a:latin typeface="微软雅黑" panose="020B0503020204020204" pitchFamily="34" charset="-122"/>
              <a:ea typeface="微软雅黑" panose="020B0503020204020204" pitchFamily="34" charset="-122"/>
            </a:endParaRPr>
          </a:p>
        </p:txBody>
      </p:sp>
      <p:grpSp>
        <p:nvGrpSpPr>
          <p:cNvPr id="26645" name="组合 360"/>
          <p:cNvGrpSpPr>
            <a:grpSpLocks/>
          </p:cNvGrpSpPr>
          <p:nvPr/>
        </p:nvGrpSpPr>
        <p:grpSpPr bwMode="auto">
          <a:xfrm>
            <a:off x="1328738" y="4672013"/>
            <a:ext cx="7407275" cy="669925"/>
            <a:chOff x="1252258" y="5045323"/>
            <a:chExt cx="7405967" cy="669007"/>
          </a:xfrm>
        </p:grpSpPr>
        <p:grpSp>
          <p:nvGrpSpPr>
            <p:cNvPr id="26652" name="组合 372"/>
            <p:cNvGrpSpPr>
              <a:grpSpLocks/>
            </p:cNvGrpSpPr>
            <p:nvPr/>
          </p:nvGrpSpPr>
          <p:grpSpPr bwMode="auto">
            <a:xfrm>
              <a:off x="2520950" y="5045323"/>
              <a:ext cx="6137275" cy="669007"/>
              <a:chOff x="2520950" y="4924673"/>
              <a:chExt cx="6137275" cy="789657"/>
            </a:xfrm>
          </p:grpSpPr>
          <p:sp>
            <p:nvSpPr>
              <p:cNvPr id="81" name="AutoShape 218"/>
              <p:cNvSpPr>
                <a:spLocks noChangeArrowheads="1"/>
              </p:cNvSpPr>
              <p:nvPr/>
            </p:nvSpPr>
            <p:spPr bwMode="auto">
              <a:xfrm>
                <a:off x="2720436" y="5394350"/>
                <a:ext cx="5807637"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656" name="组合 376"/>
              <p:cNvGrpSpPr>
                <a:grpSpLocks/>
              </p:cNvGrpSpPr>
              <p:nvPr/>
            </p:nvGrpSpPr>
            <p:grpSpPr bwMode="auto">
              <a:xfrm>
                <a:off x="2520950" y="4924673"/>
                <a:ext cx="6137275" cy="664245"/>
                <a:chOff x="2520950" y="4868193"/>
                <a:chExt cx="6137275" cy="720725"/>
              </a:xfrm>
            </p:grpSpPr>
            <p:sp>
              <p:nvSpPr>
                <p:cNvPr id="83" name="AutoShape 181"/>
                <p:cNvSpPr>
                  <a:spLocks noChangeArrowheads="1"/>
                </p:cNvSpPr>
                <p:nvPr/>
              </p:nvSpPr>
              <p:spPr bwMode="auto">
                <a:xfrm>
                  <a:off x="2517272" y="4868193"/>
                  <a:ext cx="6140953"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4" name="AutoShape 202"/>
                <p:cNvSpPr>
                  <a:spLocks noChangeArrowheads="1"/>
                </p:cNvSpPr>
                <p:nvPr/>
              </p:nvSpPr>
              <p:spPr bwMode="auto">
                <a:xfrm>
                  <a:off x="2761703" y="4983921"/>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0" name="Oval 151"/>
            <p:cNvSpPr>
              <a:spLocks noChangeArrowheads="1"/>
            </p:cNvSpPr>
            <p:nvPr/>
          </p:nvSpPr>
          <p:spPr bwMode="auto">
            <a:xfrm>
              <a:off x="1252258" y="5064347"/>
              <a:ext cx="169832"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6646" name="组合 361"/>
          <p:cNvGrpSpPr>
            <a:grpSpLocks/>
          </p:cNvGrpSpPr>
          <p:nvPr/>
        </p:nvGrpSpPr>
        <p:grpSpPr bwMode="auto">
          <a:xfrm>
            <a:off x="1112838" y="4638675"/>
            <a:ext cx="635000" cy="638175"/>
            <a:chOff x="1190461" y="2772022"/>
            <a:chExt cx="635025" cy="637257"/>
          </a:xfrm>
        </p:grpSpPr>
        <p:sp>
          <p:nvSpPr>
            <p:cNvPr id="8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7"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6647" name="TextBox 363"/>
          <p:cNvSpPr txBox="1">
            <a:spLocks noChangeArrowheads="1"/>
          </p:cNvSpPr>
          <p:nvPr/>
        </p:nvSpPr>
        <p:spPr bwMode="auto">
          <a:xfrm>
            <a:off x="1055688" y="47879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6.5.4</a:t>
            </a:r>
            <a:endParaRPr lang="zh-CN" altLang="en-US"/>
          </a:p>
        </p:txBody>
      </p:sp>
      <p:sp>
        <p:nvSpPr>
          <p:cNvPr id="26648" name="TextBox 365"/>
          <p:cNvSpPr txBox="1">
            <a:spLocks noChangeArrowheads="1"/>
          </p:cNvSpPr>
          <p:nvPr/>
        </p:nvSpPr>
        <p:spPr bwMode="auto">
          <a:xfrm>
            <a:off x="3213100" y="4775200"/>
            <a:ext cx="321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SimpleDateFormat</a:t>
            </a:r>
            <a:r>
              <a:rPr lang="zh-CN" altLang="en-US"/>
              <a:t>类</a:t>
            </a:r>
            <a:endParaRPr lang="zh-CN" altLang="en-US">
              <a:latin typeface="微软雅黑" panose="020B0503020204020204" pitchFamily="34" charset="-122"/>
              <a:ea typeface="微软雅黑" panose="020B0503020204020204" pitchFamily="34" charset="-122"/>
            </a:endParaRPr>
          </a:p>
        </p:txBody>
      </p:sp>
      <p:sp>
        <p:nvSpPr>
          <p:cNvPr id="2664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277245211"/>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
          <p:cNvSpPr txBox="1">
            <a:spLocks/>
          </p:cNvSpPr>
          <p:nvPr/>
        </p:nvSpPr>
        <p:spPr bwMode="auto">
          <a:xfrm>
            <a:off x="193675" y="1050878"/>
            <a:ext cx="8605838" cy="55134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buFontTx/>
              <a:buNone/>
              <a:defRPr/>
            </a:pPr>
            <a:r>
              <a:rPr lang="en-US" altLang="zh-CN" sz="2400" b="1" dirty="0">
                <a:solidFill>
                  <a:srgbClr val="0070C0"/>
                </a:solidFill>
              </a:rPr>
              <a:t>6.5.1 Date</a:t>
            </a:r>
            <a:r>
              <a:rPr lang="zh-CN" altLang="en-US" sz="2400" b="1" dirty="0">
                <a:solidFill>
                  <a:srgbClr val="0070C0"/>
                </a:solidFill>
              </a:rPr>
              <a:t>类</a:t>
            </a:r>
            <a:endParaRPr lang="en-US" altLang="zh-CN" sz="2400" b="1" dirty="0">
              <a:solidFill>
                <a:srgbClr val="0070C0"/>
              </a:solidFill>
            </a:endParaRPr>
          </a:p>
          <a:p>
            <a:pPr lvl="1">
              <a:lnSpc>
                <a:spcPts val="4000"/>
              </a:lnSpc>
              <a:defRPr/>
            </a:pPr>
            <a:r>
              <a:rPr lang="zh-CN" altLang="en-US" dirty="0" smtClean="0"/>
              <a:t>在</a:t>
            </a:r>
            <a:r>
              <a:rPr lang="en-US" altLang="zh-CN" dirty="0" err="1" smtClean="0"/>
              <a:t>java.util</a:t>
            </a:r>
            <a:r>
              <a:rPr lang="zh-CN" altLang="en-US" dirty="0"/>
              <a:t>包中提供了一个</a:t>
            </a:r>
            <a:r>
              <a:rPr lang="en-US" altLang="zh-CN" dirty="0"/>
              <a:t>Date</a:t>
            </a:r>
            <a:r>
              <a:rPr lang="zh-CN" altLang="en-US" dirty="0"/>
              <a:t>类，用于表示日期和时间</a:t>
            </a:r>
            <a:r>
              <a:rPr lang="zh-CN" altLang="en-US" dirty="0" smtClean="0"/>
              <a:t>。</a:t>
            </a:r>
            <a:endParaRPr lang="en-US" altLang="zh-CN" dirty="0" smtClean="0"/>
          </a:p>
          <a:p>
            <a:pPr lvl="1">
              <a:lnSpc>
                <a:spcPts val="4000"/>
              </a:lnSpc>
              <a:defRPr/>
            </a:pPr>
            <a:r>
              <a:rPr lang="en-US" altLang="zh-CN" dirty="0"/>
              <a:t>Date</a:t>
            </a:r>
            <a:r>
              <a:rPr lang="zh-CN" altLang="en-US" dirty="0"/>
              <a:t>类中大部分构造方法都被声明为已过</a:t>
            </a:r>
            <a:r>
              <a:rPr lang="zh-CN" altLang="en-US" dirty="0" smtClean="0"/>
              <a:t>时，只有下列两个构造方法是建议使用的：</a:t>
            </a:r>
            <a:endParaRPr lang="en-US" altLang="zh-CN" dirty="0" smtClean="0"/>
          </a:p>
          <a:p>
            <a:pPr lvl="1">
              <a:lnSpc>
                <a:spcPts val="4000"/>
              </a:lnSpc>
              <a:defRPr/>
            </a:pPr>
            <a:r>
              <a:rPr lang="zh-CN" altLang="en-US" dirty="0" smtClean="0"/>
              <a:t>（</a:t>
            </a:r>
            <a:r>
              <a:rPr lang="en-US" altLang="zh-CN" dirty="0"/>
              <a:t>1</a:t>
            </a:r>
            <a:r>
              <a:rPr lang="zh-CN" altLang="en-US" dirty="0" smtClean="0"/>
              <a:t>）用来</a:t>
            </a:r>
            <a:r>
              <a:rPr lang="zh-CN" altLang="en-US" dirty="0"/>
              <a:t>创建当前日期</a:t>
            </a:r>
            <a:r>
              <a:rPr lang="zh-CN" altLang="en-US" dirty="0" smtClean="0"/>
              <a:t>时间的无参的构造方法</a:t>
            </a:r>
            <a:r>
              <a:rPr lang="en-US" altLang="zh-CN" dirty="0" smtClean="0"/>
              <a:t>Date()</a:t>
            </a:r>
            <a:endParaRPr lang="en-US" altLang="zh-CN" dirty="0"/>
          </a:p>
          <a:p>
            <a:pPr lvl="1">
              <a:lnSpc>
                <a:spcPts val="4000"/>
              </a:lnSpc>
              <a:defRPr/>
            </a:pPr>
            <a:r>
              <a:rPr lang="zh-CN" altLang="en-US" dirty="0"/>
              <a:t>（</a:t>
            </a:r>
            <a:r>
              <a:rPr lang="en-US" altLang="zh-CN" dirty="0"/>
              <a:t>2</a:t>
            </a:r>
            <a:r>
              <a:rPr lang="zh-CN" altLang="en-US" dirty="0" smtClean="0"/>
              <a:t>）用于创建指定时间的</a:t>
            </a:r>
            <a:r>
              <a:rPr lang="zh-CN" altLang="en-US" dirty="0"/>
              <a:t>构造方法</a:t>
            </a:r>
            <a:r>
              <a:rPr lang="en-US" altLang="zh-CN" dirty="0"/>
              <a:t>Date(long date</a:t>
            </a:r>
            <a:r>
              <a:rPr lang="en-US" altLang="zh-CN" dirty="0" smtClean="0"/>
              <a:t>)</a:t>
            </a:r>
            <a:r>
              <a:rPr lang="zh-CN" altLang="en-US" dirty="0" smtClean="0"/>
              <a:t>，</a:t>
            </a:r>
            <a:r>
              <a:rPr lang="zh-CN" altLang="en-US" dirty="0"/>
              <a:t>其中</a:t>
            </a:r>
            <a:r>
              <a:rPr lang="en-US" altLang="zh-CN" dirty="0"/>
              <a:t>date</a:t>
            </a:r>
            <a:r>
              <a:rPr lang="zh-CN" altLang="en-US" dirty="0"/>
              <a:t>参数表示</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0</a:t>
            </a:r>
            <a:r>
              <a:rPr lang="zh-CN" altLang="en-US" dirty="0"/>
              <a:t>分</a:t>
            </a:r>
            <a:r>
              <a:rPr lang="en-US" altLang="zh-CN" dirty="0"/>
              <a:t>0(</a:t>
            </a:r>
            <a:r>
              <a:rPr lang="zh-CN" altLang="en-US" dirty="0"/>
              <a:t>称为历元</a:t>
            </a:r>
            <a:r>
              <a:rPr lang="en-US" altLang="zh-CN" dirty="0"/>
              <a:t>)</a:t>
            </a:r>
            <a:r>
              <a:rPr lang="zh-CN" altLang="en-US" dirty="0"/>
              <a:t>以来的毫秒数，即</a:t>
            </a:r>
            <a:r>
              <a:rPr lang="zh-CN" altLang="en-US" b="1" dirty="0">
                <a:solidFill>
                  <a:srgbClr val="FF0000"/>
                </a:solidFill>
              </a:rPr>
              <a:t>时间戳</a:t>
            </a:r>
            <a:r>
              <a:rPr lang="zh-CN" altLang="en-US" dirty="0" smtClean="0"/>
              <a:t>。</a:t>
            </a:r>
            <a:endParaRPr lang="en-US" altLang="zh-CN" dirty="0" smtClean="0"/>
          </a:p>
          <a:p>
            <a:pPr lvl="1">
              <a:lnSpc>
                <a:spcPts val="4000"/>
              </a:lnSpc>
              <a:defRPr/>
            </a:pPr>
            <a:r>
              <a:rPr lang="zh-CN" altLang="en-US" dirty="0"/>
              <a:t>接下来，通过一个案例来演示</a:t>
            </a:r>
            <a:r>
              <a:rPr lang="en-US" altLang="zh-CN" dirty="0"/>
              <a:t>Date</a:t>
            </a:r>
            <a:r>
              <a:rPr lang="zh-CN" altLang="en-US" dirty="0"/>
              <a:t>类构造方法的使用，具体代码如例</a:t>
            </a:r>
            <a:r>
              <a:rPr lang="en-US" altLang="zh-CN" dirty="0"/>
              <a:t>6-22</a:t>
            </a:r>
            <a:r>
              <a:rPr lang="zh-CN" altLang="en-US" dirty="0"/>
              <a:t>所示</a:t>
            </a:r>
            <a:r>
              <a:rPr lang="zh-CN" altLang="en-US" dirty="0" smtClean="0"/>
              <a:t>。</a:t>
            </a:r>
            <a:endParaRPr lang="en-US" altLang="zh-CN" dirty="0" smtClean="0"/>
          </a:p>
        </p:txBody>
      </p:sp>
      <p:sp>
        <p:nvSpPr>
          <p:cNvPr id="51203"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noChangeArrowheads="1"/>
          </p:cNvSpPr>
          <p:nvPr>
            <p:ph idx="1"/>
          </p:nvPr>
        </p:nvSpPr>
        <p:spPr bwMode="auto">
          <a:xfrm>
            <a:off x="175311" y="1092030"/>
            <a:ext cx="7964488" cy="8848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buFontTx/>
              <a:buNone/>
              <a:defRPr/>
            </a:pPr>
            <a:r>
              <a:rPr lang="en-US" altLang="zh-CN" sz="2400" b="1" dirty="0">
                <a:solidFill>
                  <a:srgbClr val="0070C0"/>
                </a:solidFill>
              </a:rPr>
              <a:t>6.5.1 Date</a:t>
            </a:r>
            <a:r>
              <a:rPr lang="zh-CN" altLang="en-US" sz="2400" b="1" dirty="0">
                <a:solidFill>
                  <a:srgbClr val="0070C0"/>
                </a:solidFill>
              </a:rPr>
              <a:t>类</a:t>
            </a:r>
            <a:endParaRPr lang="en-US" altLang="zh-CN" sz="2400" b="1" dirty="0">
              <a:solidFill>
                <a:srgbClr val="0070C0"/>
              </a:solidFill>
            </a:endParaRPr>
          </a:p>
        </p:txBody>
      </p:sp>
      <p:sp>
        <p:nvSpPr>
          <p:cNvPr id="7" name="圆角矩形标注 6"/>
          <p:cNvSpPr/>
          <p:nvPr/>
        </p:nvSpPr>
        <p:spPr bwMode="auto">
          <a:xfrm>
            <a:off x="523933" y="4699379"/>
            <a:ext cx="8080375" cy="1633182"/>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sz="2000" b="1" dirty="0">
                <a:latin typeface="Arial" charset="0"/>
              </a:rPr>
              <a:t>例程</a:t>
            </a:r>
            <a:r>
              <a:rPr lang="en-US" sz="2000" b="1" dirty="0">
                <a:latin typeface="Arial" charset="0"/>
              </a:rPr>
              <a:t>6-22</a:t>
            </a:r>
            <a:r>
              <a:rPr lang="zh-CN" altLang="en-US" sz="2000" b="1" dirty="0">
                <a:latin typeface="Arial" charset="0"/>
              </a:rPr>
              <a:t>中，打印</a:t>
            </a:r>
            <a:r>
              <a:rPr lang="en-US" sz="2000" b="1" dirty="0">
                <a:latin typeface="Arial" charset="0"/>
              </a:rPr>
              <a:t>date1</a:t>
            </a:r>
            <a:r>
              <a:rPr lang="zh-CN" altLang="en-US" sz="2000" b="1" dirty="0">
                <a:latin typeface="Arial" charset="0"/>
              </a:rPr>
              <a:t>得到的是当前计算机的日期和时间，打印</a:t>
            </a:r>
            <a:r>
              <a:rPr lang="en-US" sz="2000" b="1" dirty="0">
                <a:latin typeface="Arial" charset="0"/>
              </a:rPr>
              <a:t>date2</a:t>
            </a:r>
            <a:r>
              <a:rPr lang="zh-CN" altLang="en-US" sz="2000" b="1" dirty="0">
                <a:latin typeface="Arial" charset="0"/>
              </a:rPr>
              <a:t>则是自</a:t>
            </a:r>
            <a:r>
              <a:rPr lang="en-US" sz="2000" b="1" dirty="0">
                <a:latin typeface="Arial" charset="0"/>
              </a:rPr>
              <a:t>1970</a:t>
            </a:r>
            <a:r>
              <a:rPr lang="zh-CN" altLang="en-US" sz="2000" b="1" dirty="0">
                <a:latin typeface="Arial" charset="0"/>
              </a:rPr>
              <a:t>年</a:t>
            </a:r>
            <a:r>
              <a:rPr lang="en-US" sz="2000" b="1" dirty="0">
                <a:latin typeface="Arial" charset="0"/>
              </a:rPr>
              <a:t>1</a:t>
            </a:r>
            <a:r>
              <a:rPr lang="zh-CN" altLang="en-US" sz="2000" b="1" dirty="0">
                <a:latin typeface="Arial" charset="0"/>
              </a:rPr>
              <a:t>月</a:t>
            </a:r>
            <a:r>
              <a:rPr lang="en-US" sz="2000" b="1" dirty="0">
                <a:latin typeface="Arial" charset="0"/>
              </a:rPr>
              <a:t>1</a:t>
            </a:r>
            <a:r>
              <a:rPr lang="zh-CN" altLang="en-US" sz="2000" b="1" dirty="0">
                <a:latin typeface="Arial" charset="0"/>
              </a:rPr>
              <a:t>日</a:t>
            </a:r>
            <a:r>
              <a:rPr lang="en-US" sz="2000" b="1" dirty="0">
                <a:latin typeface="Arial" charset="0"/>
              </a:rPr>
              <a:t>00:00:00</a:t>
            </a:r>
            <a:r>
              <a:rPr lang="zh-CN" altLang="en-US" sz="2000" b="1" dirty="0">
                <a:latin typeface="Arial" charset="0"/>
              </a:rPr>
              <a:t>以来</a:t>
            </a:r>
            <a:r>
              <a:rPr lang="en-US" sz="2000" b="1" dirty="0" smtClean="0">
                <a:latin typeface="Arial" charset="0"/>
              </a:rPr>
              <a:t>966666666666</a:t>
            </a:r>
            <a:r>
              <a:rPr lang="en-US" altLang="zh-CN" sz="2000" b="1" dirty="0" smtClean="0">
                <a:latin typeface="Arial" charset="0"/>
              </a:rPr>
              <a:t>L</a:t>
            </a:r>
            <a:r>
              <a:rPr lang="zh-CN" altLang="en-US" sz="2000" b="1" dirty="0" smtClean="0">
                <a:latin typeface="Arial" charset="0"/>
              </a:rPr>
              <a:t>毫秒</a:t>
            </a:r>
            <a:r>
              <a:rPr lang="zh-CN" altLang="en-US" sz="2000" b="1" dirty="0">
                <a:latin typeface="Arial" charset="0"/>
              </a:rPr>
              <a:t>后的日期和时间。因此，大家可以根据需求选择不同的方式创建</a:t>
            </a:r>
            <a:r>
              <a:rPr lang="en-US" sz="2000" b="1" dirty="0">
                <a:latin typeface="Arial" charset="0"/>
              </a:rPr>
              <a:t>Date</a:t>
            </a:r>
            <a:r>
              <a:rPr lang="zh-CN" altLang="en-US" sz="2000" b="1" dirty="0">
                <a:latin typeface="Arial" charset="0"/>
              </a:rPr>
              <a:t>对象。</a:t>
            </a:r>
          </a:p>
        </p:txBody>
      </p:sp>
      <p:pic>
        <p:nvPicPr>
          <p:cNvPr id="1085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11" y="1749425"/>
            <a:ext cx="8777620" cy="280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499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012" y="1201122"/>
            <a:ext cx="6719919" cy="140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5" name="Rectangle 2"/>
          <p:cNvSpPr>
            <a:spLocks noChangeArrowheads="1"/>
          </p:cNvSpPr>
          <p:nvPr/>
        </p:nvSpPr>
        <p:spPr bwMode="auto">
          <a:xfrm>
            <a:off x="1063161" y="3026530"/>
            <a:ext cx="7001918" cy="21062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rPr>
              <a:t>在 JDK 1.1 之前，类 </a:t>
            </a:r>
            <a:r>
              <a:rPr kumimoji="0" lang="zh-CN" altLang="zh-CN" sz="2000" b="0" i="0" u="none" strike="noStrike" cap="none" normalizeH="0" baseline="0" dirty="0" smtClean="0">
                <a:ln>
                  <a:noFill/>
                </a:ln>
                <a:solidFill>
                  <a:schemeClr val="tx1"/>
                </a:solidFill>
                <a:effectLst/>
                <a:latin typeface="Arial Unicode MS" panose="020B0604020202020204" pitchFamily="34" charset="-122"/>
              </a:rPr>
              <a:t>Date</a:t>
            </a:r>
            <a:r>
              <a:rPr kumimoji="0" lang="zh-CN" altLang="zh-CN" sz="2000" b="0" i="0" u="none" strike="noStrike" cap="none" normalizeH="0" baseline="0" dirty="0" smtClean="0">
                <a:ln>
                  <a:noFill/>
                </a:ln>
                <a:solidFill>
                  <a:schemeClr val="tx1"/>
                </a:solidFill>
                <a:effectLst/>
              </a:rPr>
              <a:t> 有两个其他的函数。它允许把日期解释为年、月、日、小时、分钟和秒值。它也允许格式化和解析日期字符串。不过，这些函数的 API 不易于实现国际化。从 JDK 1.1 开始，应该使用 </a:t>
            </a:r>
            <a:r>
              <a:rPr kumimoji="0" lang="zh-CN" altLang="zh-CN" sz="2000" b="0" i="0" u="none" strike="noStrike" cap="none" normalizeH="0" baseline="0" dirty="0" smtClean="0">
                <a:ln>
                  <a:noFill/>
                </a:ln>
                <a:solidFill>
                  <a:schemeClr val="tx1"/>
                </a:solidFill>
                <a:effectLst/>
                <a:latin typeface="Arial Unicode MS" panose="020B0604020202020204" pitchFamily="34" charset="-122"/>
              </a:rPr>
              <a:t>Calendar</a:t>
            </a:r>
            <a:r>
              <a:rPr kumimoji="0" lang="zh-CN" altLang="zh-CN" sz="2000" b="0" i="0" u="none" strike="noStrike" cap="none" normalizeH="0" baseline="0" dirty="0" smtClean="0">
                <a:ln>
                  <a:noFill/>
                </a:ln>
                <a:solidFill>
                  <a:schemeClr val="tx1"/>
                </a:solidFill>
                <a:effectLst/>
              </a:rPr>
              <a:t> 类实现日期和时间字段之间转换，使用 </a:t>
            </a:r>
            <a:r>
              <a:rPr kumimoji="0" lang="zh-CN" altLang="zh-CN" sz="2000" b="0" i="0" u="none" strike="noStrike" cap="none" normalizeH="0" baseline="0" dirty="0" smtClean="0">
                <a:ln>
                  <a:noFill/>
                </a:ln>
                <a:solidFill>
                  <a:schemeClr val="tx1"/>
                </a:solidFill>
                <a:effectLst/>
                <a:latin typeface="Arial Unicode MS" panose="020B0604020202020204" pitchFamily="34" charset="-122"/>
              </a:rPr>
              <a:t>DateFormat</a:t>
            </a:r>
            <a:r>
              <a:rPr kumimoji="0" lang="zh-CN" altLang="zh-CN" sz="2000" b="0" i="0" u="none" strike="noStrike" cap="none" normalizeH="0" baseline="0" dirty="0" smtClean="0">
                <a:ln>
                  <a:noFill/>
                </a:ln>
                <a:solidFill>
                  <a:schemeClr val="tx1"/>
                </a:solidFill>
                <a:effectLst/>
              </a:rPr>
              <a:t> 类来格式化和解析日期字符串。</a:t>
            </a:r>
            <a:r>
              <a:rPr kumimoji="0" lang="zh-CN" altLang="zh-CN" sz="2000" b="0" i="0" u="none" strike="noStrike" cap="none" normalizeH="0" baseline="0" dirty="0" smtClean="0">
                <a:ln>
                  <a:noFill/>
                </a:ln>
                <a:solidFill>
                  <a:schemeClr val="tx1"/>
                </a:solidFill>
                <a:effectLst/>
                <a:latin typeface="Arial Unicode MS" panose="020B0604020202020204" pitchFamily="34" charset="-122"/>
              </a:rPr>
              <a:t>Date</a:t>
            </a:r>
            <a:r>
              <a:rPr kumimoji="0" lang="zh-CN" altLang="zh-CN" sz="2000" b="0" i="0" u="none" strike="noStrike" cap="none" normalizeH="0" baseline="0" dirty="0" smtClean="0">
                <a:ln>
                  <a:noFill/>
                </a:ln>
                <a:solidFill>
                  <a:schemeClr val="tx1"/>
                </a:solidFill>
                <a:effectLst/>
              </a:rPr>
              <a:t> 中的相应方法已废弃。 </a:t>
            </a:r>
          </a:p>
        </p:txBody>
      </p:sp>
    </p:spTree>
    <p:extLst>
      <p:ext uri="{BB962C8B-B14F-4D97-AF65-F5344CB8AC3E}">
        <p14:creationId xmlns:p14="http://schemas.microsoft.com/office/powerpoint/2010/main" val="412999495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350838" y="1070805"/>
            <a:ext cx="8377237" cy="5059362"/>
          </a:xfrm>
          <a:extLst/>
        </p:spPr>
        <p:txBody>
          <a:bodyPr rtlCol="0">
            <a:normAutofit/>
          </a:bodyPr>
          <a:lstStyle/>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r>
              <a:rPr lang="en-US" altLang="zh-CN" dirty="0">
                <a:cs typeface="+mn-cs"/>
              </a:rPr>
              <a:t>Calendar</a:t>
            </a:r>
            <a:r>
              <a:rPr lang="zh-CN" altLang="en-US" dirty="0">
                <a:cs typeface="+mn-cs"/>
              </a:rPr>
              <a:t>类用于完成日期和时间字段的操作，它可以通过特定的方法设置和读取日期的特定部分，比如年、月、日、时、分、秒等。</a:t>
            </a:r>
            <a:endParaRPr lang="en-US" altLang="zh-CN" dirty="0">
              <a:cs typeface="+mn-cs"/>
            </a:endParaRPr>
          </a:p>
          <a:p>
            <a:pPr lvl="1" eaLnBrk="1" fontAlgn="auto" hangingPunct="1">
              <a:spcAft>
                <a:spcPts val="0"/>
              </a:spcAft>
              <a:defRPr/>
            </a:pPr>
            <a:r>
              <a:rPr lang="en-US" altLang="zh-CN" b="1" dirty="0">
                <a:solidFill>
                  <a:srgbClr val="FF0000"/>
                </a:solidFill>
                <a:cs typeface="+mn-cs"/>
              </a:rPr>
              <a:t>Calendar</a:t>
            </a:r>
            <a:r>
              <a:rPr lang="zh-CN" altLang="en-US" b="1" dirty="0">
                <a:solidFill>
                  <a:srgbClr val="FF0000"/>
                </a:solidFill>
                <a:cs typeface="+mn-cs"/>
              </a:rPr>
              <a:t>类是一个抽象类</a:t>
            </a:r>
            <a:r>
              <a:rPr lang="zh-CN" altLang="en-US" dirty="0">
                <a:cs typeface="+mn-cs"/>
              </a:rPr>
              <a:t>，不可以被实例化，在程序中</a:t>
            </a:r>
            <a:r>
              <a:rPr lang="zh-CN" altLang="en-US" b="1" dirty="0">
                <a:solidFill>
                  <a:srgbClr val="FF0000"/>
                </a:solidFill>
                <a:cs typeface="+mn-cs"/>
              </a:rPr>
              <a:t>需要调用其静态方法</a:t>
            </a:r>
            <a:r>
              <a:rPr lang="en-US" altLang="zh-CN" b="1" dirty="0" err="1">
                <a:solidFill>
                  <a:srgbClr val="FF0000"/>
                </a:solidFill>
                <a:cs typeface="+mn-cs"/>
              </a:rPr>
              <a:t>getInstance</a:t>
            </a:r>
            <a:r>
              <a:rPr lang="en-US" altLang="zh-CN" b="1" dirty="0">
                <a:solidFill>
                  <a:srgbClr val="FF0000"/>
                </a:solidFill>
                <a:cs typeface="+mn-cs"/>
              </a:rPr>
              <a:t>()</a:t>
            </a:r>
            <a:r>
              <a:rPr lang="zh-CN" altLang="en-US" b="1" dirty="0">
                <a:solidFill>
                  <a:srgbClr val="FF0000"/>
                </a:solidFill>
                <a:cs typeface="+mn-cs"/>
              </a:rPr>
              <a:t>来得到一个</a:t>
            </a:r>
            <a:r>
              <a:rPr lang="en-US" altLang="zh-CN" b="1" dirty="0" smtClean="0">
                <a:solidFill>
                  <a:srgbClr val="FF0000"/>
                </a:solidFill>
                <a:cs typeface="+mn-cs"/>
              </a:rPr>
              <a:t>Calendar</a:t>
            </a:r>
            <a:r>
              <a:rPr lang="zh-CN" altLang="en-US" b="1" dirty="0" smtClean="0">
                <a:solidFill>
                  <a:srgbClr val="FF0000"/>
                </a:solidFill>
                <a:cs typeface="+mn-cs"/>
              </a:rPr>
              <a:t>的子类对象</a:t>
            </a:r>
            <a:r>
              <a:rPr lang="zh-CN" altLang="en-US" dirty="0">
                <a:cs typeface="+mn-cs"/>
              </a:rPr>
              <a:t>，然后调用其相应的方法，具体示例如下</a:t>
            </a:r>
            <a:r>
              <a:rPr lang="zh-CN" altLang="en-US" dirty="0" smtClean="0">
                <a:cs typeface="+mn-cs"/>
              </a:rPr>
              <a:t>：</a:t>
            </a:r>
          </a:p>
          <a:p>
            <a:pPr lvl="1" eaLnBrk="1" fontAlgn="auto" hangingPunct="1">
              <a:spcAft>
                <a:spcPts val="0"/>
              </a:spcAft>
              <a:defRPr/>
            </a:pPr>
            <a:endParaRPr lang="zh-CN" altLang="en-US" dirty="0" smtClean="0">
              <a:cs typeface="+mn-cs"/>
            </a:endParaRPr>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84" y="4117975"/>
            <a:ext cx="722153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2228" name="TextBox 1"/>
          <p:cNvSpPr txBox="1">
            <a:spLocks noChangeArrowheads="1"/>
          </p:cNvSpPr>
          <p:nvPr/>
        </p:nvSpPr>
        <p:spPr bwMode="auto">
          <a:xfrm>
            <a:off x="350838" y="1070805"/>
            <a:ext cx="2677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latin typeface="+mn-lt"/>
              </a:rPr>
              <a:t>6.5.2 </a:t>
            </a:r>
            <a:r>
              <a:rPr lang="en-US" altLang="zh-CN" sz="2400" b="1" dirty="0" smtClean="0">
                <a:solidFill>
                  <a:srgbClr val="0070C0"/>
                </a:solidFill>
                <a:latin typeface="+mn-lt"/>
              </a:rPr>
              <a:t>Calendar</a:t>
            </a:r>
            <a:r>
              <a:rPr lang="zh-CN" altLang="en-US" sz="2400" b="1" dirty="0">
                <a:solidFill>
                  <a:srgbClr val="0070C0"/>
                </a:solidFill>
                <a:latin typeface="+mn-lt"/>
              </a:rPr>
              <a:t>类</a:t>
            </a:r>
            <a:endParaRPr lang="en-US" altLang="zh-CN" sz="2400" b="1" dirty="0">
              <a:solidFill>
                <a:srgbClr val="0070C0"/>
              </a:solidFill>
              <a:latin typeface="+mn-lt"/>
            </a:endParaRPr>
          </a:p>
        </p:txBody>
      </p:sp>
      <p:sp>
        <p:nvSpPr>
          <p:cNvPr id="52229"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txBox="1">
            <a:spLocks/>
          </p:cNvSpPr>
          <p:nvPr/>
        </p:nvSpPr>
        <p:spPr bwMode="auto">
          <a:xfrm>
            <a:off x="252413" y="950913"/>
            <a:ext cx="8570912"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Arial" panose="020B0604020202020204" pitchFamily="34" charset="0"/>
              <a:buChar char="•"/>
            </a:pPr>
            <a:r>
              <a:rPr lang="en-US" altLang="zh-CN" sz="2400" b="1" dirty="0">
                <a:solidFill>
                  <a:srgbClr val="0070C0"/>
                </a:solidFill>
                <a:latin typeface="+mn-ea"/>
                <a:ea typeface="+mn-ea"/>
              </a:rPr>
              <a:t>6.5.2 </a:t>
            </a:r>
            <a:r>
              <a:rPr lang="en-US" altLang="zh-CN" sz="2400" b="1" dirty="0" smtClean="0">
                <a:solidFill>
                  <a:srgbClr val="0070C0"/>
                </a:solidFill>
                <a:latin typeface="+mn-ea"/>
                <a:ea typeface="+mn-ea"/>
              </a:rPr>
              <a:t>Calendar</a:t>
            </a:r>
            <a:r>
              <a:rPr lang="zh-CN" altLang="en-US" sz="2400" b="1" dirty="0">
                <a:solidFill>
                  <a:srgbClr val="0070C0"/>
                </a:solidFill>
                <a:latin typeface="+mn-ea"/>
                <a:ea typeface="+mn-ea"/>
              </a:rPr>
              <a:t>类</a:t>
            </a:r>
            <a:endParaRPr lang="en-US" altLang="zh-CN" sz="2400" b="1" dirty="0">
              <a:solidFill>
                <a:srgbClr val="0070C0"/>
              </a:solidFill>
              <a:latin typeface="+mn-ea"/>
              <a:ea typeface="+mn-ea"/>
            </a:endParaRPr>
          </a:p>
          <a:p>
            <a:pPr lvl="1">
              <a:lnSpc>
                <a:spcPts val="3300"/>
              </a:lnSpc>
              <a:spcBef>
                <a:spcPct val="20000"/>
              </a:spcBef>
              <a:buFontTx/>
              <a:buChar char="–"/>
            </a:pPr>
            <a:r>
              <a:rPr lang="en-US" altLang="zh-CN" sz="2000" dirty="0">
                <a:latin typeface="+mn-ea"/>
                <a:ea typeface="+mn-ea"/>
              </a:rPr>
              <a:t>Calendar</a:t>
            </a:r>
            <a:r>
              <a:rPr lang="zh-CN" altLang="en-US" sz="2000" dirty="0">
                <a:latin typeface="+mn-ea"/>
                <a:ea typeface="+mn-ea"/>
              </a:rPr>
              <a:t>类为操作日期和时间提供了大量的方法，常见的方法有：</a:t>
            </a:r>
            <a:endParaRPr lang="en-US" altLang="zh-CN" sz="2000" dirty="0">
              <a:latin typeface="+mn-ea"/>
              <a:ea typeface="+mn-ea"/>
            </a:endParaRPr>
          </a:p>
          <a:p>
            <a:pPr lvl="1">
              <a:lnSpc>
                <a:spcPts val="3300"/>
              </a:lnSpc>
              <a:spcBef>
                <a:spcPct val="20000"/>
              </a:spcBef>
              <a:buFontTx/>
              <a:buChar char="–"/>
            </a:pPr>
            <a:endParaRPr lang="en-US" altLang="zh-CN" sz="2000" dirty="0">
              <a:latin typeface="+mn-ea"/>
              <a:ea typeface="+mn-ea"/>
            </a:endParaRPr>
          </a:p>
          <a:p>
            <a:pPr lvl="1">
              <a:lnSpc>
                <a:spcPts val="3300"/>
              </a:lnSpc>
              <a:spcBef>
                <a:spcPct val="20000"/>
              </a:spcBef>
              <a:buFontTx/>
              <a:buChar char="–"/>
            </a:pPr>
            <a:endParaRPr lang="en-US" altLang="zh-CN" sz="2000" dirty="0">
              <a:latin typeface="+mn-ea"/>
              <a:ea typeface="+mn-ea"/>
            </a:endParaRPr>
          </a:p>
          <a:p>
            <a:pPr lvl="1">
              <a:lnSpc>
                <a:spcPts val="3300"/>
              </a:lnSpc>
              <a:spcBef>
                <a:spcPct val="20000"/>
              </a:spcBef>
              <a:buFontTx/>
              <a:buChar char="–"/>
            </a:pPr>
            <a:endParaRPr lang="en-US" altLang="zh-CN" sz="2000" dirty="0" smtClean="0">
              <a:latin typeface="+mn-ea"/>
              <a:ea typeface="+mn-ea"/>
            </a:endParaRPr>
          </a:p>
          <a:p>
            <a:pPr lvl="1">
              <a:lnSpc>
                <a:spcPts val="3300"/>
              </a:lnSpc>
              <a:spcBef>
                <a:spcPct val="20000"/>
              </a:spcBef>
              <a:buFontTx/>
              <a:buChar char="–"/>
            </a:pPr>
            <a:endParaRPr lang="en-US" altLang="zh-CN" sz="2000" dirty="0">
              <a:latin typeface="+mn-ea"/>
              <a:ea typeface="+mn-ea"/>
            </a:endParaRPr>
          </a:p>
          <a:p>
            <a:pPr lvl="1">
              <a:lnSpc>
                <a:spcPts val="3300"/>
              </a:lnSpc>
              <a:spcBef>
                <a:spcPct val="20000"/>
              </a:spcBef>
              <a:buFontTx/>
              <a:buChar char="–"/>
            </a:pPr>
            <a:r>
              <a:rPr lang="zh-CN" altLang="en-US" sz="2000" dirty="0">
                <a:latin typeface="+mn-ea"/>
                <a:ea typeface="+mn-ea"/>
              </a:rPr>
              <a:t>在</a:t>
            </a:r>
            <a:r>
              <a:rPr lang="en-US" altLang="zh-CN" sz="2000" dirty="0">
                <a:latin typeface="+mn-ea"/>
                <a:ea typeface="+mn-ea"/>
              </a:rPr>
              <a:t>Calendar</a:t>
            </a:r>
            <a:r>
              <a:rPr lang="zh-CN" altLang="en-US" sz="2000" dirty="0">
                <a:latin typeface="+mn-ea"/>
                <a:ea typeface="+mn-ea"/>
              </a:rPr>
              <a:t>类的大多数方法中，都使用到了</a:t>
            </a:r>
            <a:r>
              <a:rPr lang="en-US" altLang="zh-CN" sz="2000" dirty="0" err="1">
                <a:latin typeface="+mn-ea"/>
                <a:ea typeface="+mn-ea"/>
              </a:rPr>
              <a:t>int</a:t>
            </a:r>
            <a:r>
              <a:rPr lang="zh-CN" altLang="en-US" sz="2000" dirty="0">
                <a:latin typeface="+mn-ea"/>
                <a:ea typeface="+mn-ea"/>
              </a:rPr>
              <a:t>类型的参数</a:t>
            </a:r>
            <a:r>
              <a:rPr lang="en-US" altLang="zh-CN" sz="2000" dirty="0">
                <a:latin typeface="+mn-ea"/>
                <a:ea typeface="+mn-ea"/>
              </a:rPr>
              <a:t>field</a:t>
            </a:r>
            <a:r>
              <a:rPr lang="zh-CN" altLang="en-US" sz="2000" dirty="0">
                <a:latin typeface="+mn-ea"/>
                <a:ea typeface="+mn-ea"/>
              </a:rPr>
              <a:t>，该参数需要接收</a:t>
            </a:r>
            <a:r>
              <a:rPr lang="en-US" altLang="zh-CN" sz="2000" b="1" dirty="0">
                <a:solidFill>
                  <a:srgbClr val="FF0000"/>
                </a:solidFill>
                <a:latin typeface="+mn-ea"/>
                <a:ea typeface="+mn-ea"/>
              </a:rPr>
              <a:t>Calendar</a:t>
            </a:r>
            <a:r>
              <a:rPr lang="zh-CN" altLang="en-US" sz="2000" b="1" dirty="0">
                <a:solidFill>
                  <a:srgbClr val="FF0000"/>
                </a:solidFill>
                <a:latin typeface="+mn-ea"/>
                <a:ea typeface="+mn-ea"/>
              </a:rPr>
              <a:t>类中定义的常量值</a:t>
            </a:r>
            <a:r>
              <a:rPr lang="zh-CN" altLang="en-US" sz="2000" dirty="0">
                <a:latin typeface="+mn-ea"/>
                <a:ea typeface="+mn-ea"/>
              </a:rPr>
              <a:t>，比如</a:t>
            </a:r>
            <a:r>
              <a:rPr lang="en-US" altLang="zh-CN" sz="2000" dirty="0" err="1">
                <a:latin typeface="+mn-ea"/>
                <a:ea typeface="+mn-ea"/>
              </a:rPr>
              <a:t>Calendar.YEAR</a:t>
            </a:r>
            <a:r>
              <a:rPr lang="zh-CN" altLang="en-US" sz="2000" dirty="0">
                <a:latin typeface="+mn-ea"/>
                <a:ea typeface="+mn-ea"/>
              </a:rPr>
              <a:t>用于表示年份，</a:t>
            </a:r>
            <a:r>
              <a:rPr lang="en-US" altLang="zh-CN" sz="2000" dirty="0" err="1">
                <a:latin typeface="+mn-ea"/>
                <a:ea typeface="+mn-ea"/>
              </a:rPr>
              <a:t>Calendar.MONTH</a:t>
            </a:r>
            <a:r>
              <a:rPr lang="zh-CN" altLang="en-US" sz="2000" dirty="0">
                <a:latin typeface="+mn-ea"/>
                <a:ea typeface="+mn-ea"/>
              </a:rPr>
              <a:t>用于表示月份，</a:t>
            </a:r>
            <a:r>
              <a:rPr lang="en-US" altLang="zh-CN" sz="2000" dirty="0" err="1">
                <a:latin typeface="+mn-ea"/>
                <a:ea typeface="+mn-ea"/>
              </a:rPr>
              <a:t>Calendar.SECOND</a:t>
            </a:r>
            <a:r>
              <a:rPr lang="zh-CN" altLang="en-US" sz="2000" dirty="0">
                <a:latin typeface="+mn-ea"/>
                <a:ea typeface="+mn-ea"/>
              </a:rPr>
              <a:t>用于表示秒等。</a:t>
            </a:r>
            <a:endParaRPr lang="en-US" altLang="zh-CN" sz="2000" dirty="0">
              <a:latin typeface="+mn-ea"/>
              <a:ea typeface="+mn-ea"/>
            </a:endParaRPr>
          </a:p>
          <a:p>
            <a:pPr lvl="1">
              <a:lnSpc>
                <a:spcPts val="3300"/>
              </a:lnSpc>
              <a:spcBef>
                <a:spcPct val="20000"/>
              </a:spcBef>
              <a:buFontTx/>
              <a:buChar char="–"/>
            </a:pPr>
            <a:r>
              <a:rPr lang="zh-CN" altLang="en-US" sz="2000" dirty="0">
                <a:latin typeface="+mn-ea"/>
                <a:ea typeface="+mn-ea"/>
              </a:rPr>
              <a:t>接下来，通过一个案例来学习</a:t>
            </a:r>
            <a:r>
              <a:rPr lang="en-US" altLang="zh-CN" sz="2000" dirty="0">
                <a:latin typeface="+mn-ea"/>
                <a:ea typeface="+mn-ea"/>
              </a:rPr>
              <a:t>Calendar</a:t>
            </a:r>
            <a:r>
              <a:rPr lang="zh-CN" altLang="en-US" sz="2000" dirty="0">
                <a:latin typeface="+mn-ea"/>
                <a:ea typeface="+mn-ea"/>
              </a:rPr>
              <a:t>类如何获取当前计算机的日期和时间，如例</a:t>
            </a:r>
            <a:r>
              <a:rPr lang="en-US" altLang="zh-CN" sz="2000" dirty="0">
                <a:latin typeface="+mn-ea"/>
                <a:ea typeface="+mn-ea"/>
              </a:rPr>
              <a:t>6-23</a:t>
            </a:r>
            <a:r>
              <a:rPr lang="zh-CN" altLang="en-US" sz="2000" dirty="0">
                <a:latin typeface="+mn-ea"/>
                <a:ea typeface="+mn-ea"/>
              </a:rPr>
              <a:t>所示。</a:t>
            </a:r>
            <a:endParaRPr lang="en-US" altLang="zh-CN" sz="2000" dirty="0">
              <a:latin typeface="+mn-ea"/>
              <a:ea typeface="+mn-ea"/>
            </a:endParaRPr>
          </a:p>
          <a:p>
            <a:pPr lvl="1">
              <a:lnSpc>
                <a:spcPct val="150000"/>
              </a:lnSpc>
              <a:spcBef>
                <a:spcPct val="20000"/>
              </a:spcBef>
              <a:buFontTx/>
              <a:buChar char="–"/>
            </a:pPr>
            <a:endParaRPr lang="en-US" altLang="zh-CN" sz="2000" dirty="0">
              <a:latin typeface="+mn-ea"/>
              <a:ea typeface="+mn-ea"/>
            </a:endParaRPr>
          </a:p>
          <a:p>
            <a:pPr lvl="1">
              <a:lnSpc>
                <a:spcPct val="150000"/>
              </a:lnSpc>
              <a:spcBef>
                <a:spcPct val="20000"/>
              </a:spcBef>
              <a:buFontTx/>
              <a:buChar char="–"/>
            </a:pPr>
            <a:endParaRPr lang="en-US" altLang="zh-CN" sz="2000" dirty="0">
              <a:latin typeface="+mn-ea"/>
              <a:ea typeface="+mn-ea"/>
            </a:endParaRPr>
          </a:p>
          <a:p>
            <a:pPr lvl="1">
              <a:lnSpc>
                <a:spcPct val="150000"/>
              </a:lnSpc>
              <a:spcBef>
                <a:spcPct val="20000"/>
              </a:spcBef>
              <a:buFontTx/>
              <a:buChar char="–"/>
            </a:pPr>
            <a:endParaRPr lang="en-US" altLang="zh-CN" sz="2000" dirty="0">
              <a:latin typeface="+mn-ea"/>
              <a:ea typeface="+mn-ea"/>
            </a:endParaRPr>
          </a:p>
          <a:p>
            <a:pPr lvl="1">
              <a:lnSpc>
                <a:spcPct val="150000"/>
              </a:lnSpc>
              <a:spcBef>
                <a:spcPct val="20000"/>
              </a:spcBef>
              <a:buFontTx/>
              <a:buChar char="–"/>
            </a:pPr>
            <a:endParaRPr lang="en-US" altLang="zh-CN" sz="2000" dirty="0">
              <a:latin typeface="+mn-ea"/>
              <a:ea typeface="+mn-ea"/>
            </a:endParaRP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44" y="2031990"/>
            <a:ext cx="8241850" cy="200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3252"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内容占位符 2"/>
          <p:cNvSpPr>
            <a:spLocks noGrp="1" noChangeArrowheads="1"/>
          </p:cNvSpPr>
          <p:nvPr>
            <p:ph idx="1"/>
          </p:nvPr>
        </p:nvSpPr>
        <p:spPr bwMode="auto">
          <a:xfrm>
            <a:off x="457200" y="984912"/>
            <a:ext cx="7964488"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20000"/>
              </a:spcBef>
            </a:pPr>
            <a:r>
              <a:rPr lang="en-US" altLang="zh-CN" b="1" dirty="0">
                <a:solidFill>
                  <a:srgbClr val="0070C0"/>
                </a:solidFill>
                <a:latin typeface="+mn-ea"/>
              </a:rPr>
              <a:t>6.5.2 </a:t>
            </a:r>
            <a:r>
              <a:rPr lang="en-US" altLang="zh-CN" b="1" dirty="0" smtClean="0">
                <a:solidFill>
                  <a:srgbClr val="0070C0"/>
                </a:solidFill>
                <a:latin typeface="+mn-ea"/>
              </a:rPr>
              <a:t>Calendar</a:t>
            </a:r>
            <a:r>
              <a:rPr lang="zh-CN" altLang="en-US" b="1" dirty="0">
                <a:solidFill>
                  <a:srgbClr val="0070C0"/>
                </a:solidFill>
                <a:latin typeface="+mn-ea"/>
              </a:rPr>
              <a:t>类</a:t>
            </a:r>
            <a:endParaRPr lang="en-US" altLang="zh-CN" b="1" dirty="0">
              <a:solidFill>
                <a:srgbClr val="0070C0"/>
              </a:solidFill>
              <a:latin typeface="+mn-ea"/>
            </a:endParaRPr>
          </a:p>
          <a:p>
            <a:pPr lvl="1"/>
            <a:r>
              <a:rPr lang="zh-CN" altLang="en-US" dirty="0" smtClean="0"/>
              <a:t>接下来通过一个案例来学习下</a:t>
            </a:r>
            <a:r>
              <a:rPr lang="en-US" altLang="zh-CN" dirty="0" err="1" smtClean="0"/>
              <a:t>Calender</a:t>
            </a:r>
            <a:r>
              <a:rPr lang="zh-CN" altLang="en-US" dirty="0" smtClean="0"/>
              <a:t>类如何获取当前计算机的日期和时间。</a:t>
            </a:r>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55" y="2523792"/>
            <a:ext cx="8514308" cy="407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704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364" y="1372757"/>
            <a:ext cx="6482144" cy="115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616223" y="4418394"/>
            <a:ext cx="8080375" cy="1859575"/>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en-US" sz="2000" b="1" dirty="0">
                <a:latin typeface="Arial" charset="0"/>
              </a:rPr>
              <a:t>例程6-23</a:t>
            </a:r>
            <a:r>
              <a:rPr lang="zh-CN" altLang="en-US" sz="2000" b="1" dirty="0">
                <a:latin typeface="Arial" charset="0"/>
              </a:rPr>
              <a:t>中，调用</a:t>
            </a:r>
            <a:r>
              <a:rPr lang="en-US" sz="2000" b="1" dirty="0">
                <a:latin typeface="Arial" charset="0"/>
              </a:rPr>
              <a:t>Calendar</a:t>
            </a:r>
            <a:r>
              <a:rPr lang="zh-CN" altLang="en-US" sz="2000" b="1" dirty="0">
                <a:latin typeface="Arial" charset="0"/>
              </a:rPr>
              <a:t>的</a:t>
            </a:r>
            <a:r>
              <a:rPr lang="en-US" sz="2000" b="1" dirty="0" err="1">
                <a:latin typeface="Arial" charset="0"/>
              </a:rPr>
              <a:t>getInstance</a:t>
            </a:r>
            <a:r>
              <a:rPr lang="en-US" sz="2000" b="1" dirty="0">
                <a:latin typeface="Arial" charset="0"/>
              </a:rPr>
              <a:t>()</a:t>
            </a:r>
            <a:r>
              <a:rPr lang="zh-CN" altLang="en-US" sz="2000" b="1" dirty="0">
                <a:latin typeface="Arial" charset="0"/>
              </a:rPr>
              <a:t>方法创建一个代表默认时区内当前时间的</a:t>
            </a:r>
            <a:r>
              <a:rPr lang="en-US" sz="2000" b="1" dirty="0">
                <a:latin typeface="Arial" charset="0"/>
              </a:rPr>
              <a:t>Calendar</a:t>
            </a:r>
            <a:r>
              <a:rPr lang="zh-CN" altLang="en-US" sz="2000" b="1" dirty="0">
                <a:latin typeface="Arial" charset="0"/>
              </a:rPr>
              <a:t>对象。然后调用该对象的</a:t>
            </a:r>
            <a:r>
              <a:rPr lang="en-US" sz="2000" b="1" dirty="0">
                <a:latin typeface="Arial" charset="0"/>
              </a:rPr>
              <a:t>get(</a:t>
            </a:r>
            <a:r>
              <a:rPr lang="en-US" sz="2000" b="1" dirty="0" err="1">
                <a:latin typeface="Arial" charset="0"/>
              </a:rPr>
              <a:t>int</a:t>
            </a:r>
            <a:r>
              <a:rPr lang="en-US" sz="2000" b="1" dirty="0">
                <a:latin typeface="Arial" charset="0"/>
              </a:rPr>
              <a:t> field)</a:t>
            </a:r>
            <a:r>
              <a:rPr lang="zh-CN" altLang="en-US" sz="2000" b="1" dirty="0">
                <a:latin typeface="Arial" charset="0"/>
              </a:rPr>
              <a:t>方法，通过传入不同的常量字段值来分别得到日期、时间各个字段的值，特别需要注意的是，获取的</a:t>
            </a:r>
            <a:r>
              <a:rPr lang="en-US" sz="2000" b="1" dirty="0" err="1">
                <a:latin typeface="Arial" charset="0"/>
              </a:rPr>
              <a:t>Calendar.MONTH</a:t>
            </a:r>
            <a:r>
              <a:rPr lang="zh-CN" altLang="en-US" sz="2000" b="1" dirty="0">
                <a:latin typeface="Arial" charset="0"/>
              </a:rPr>
              <a:t>字段值需要加</a:t>
            </a:r>
            <a:r>
              <a:rPr lang="en-US" sz="2000" b="1" dirty="0">
                <a:latin typeface="Arial" charset="0"/>
              </a:rPr>
              <a:t>1</a:t>
            </a:r>
            <a:r>
              <a:rPr lang="zh-CN" altLang="en-US" sz="2000" b="1" dirty="0">
                <a:latin typeface="Arial" charset="0"/>
              </a:rPr>
              <a:t>才表示当前时间的月份。</a:t>
            </a:r>
          </a:p>
        </p:txBody>
      </p:sp>
      <p:sp>
        <p:nvSpPr>
          <p:cNvPr id="8"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47505322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txBox="1">
            <a:spLocks/>
          </p:cNvSpPr>
          <p:nvPr/>
        </p:nvSpPr>
        <p:spPr bwMode="auto">
          <a:xfrm>
            <a:off x="252413" y="952500"/>
            <a:ext cx="8570912"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Arial" panose="020B0604020202020204" pitchFamily="34" charset="0"/>
              <a:buChar char="•"/>
            </a:pPr>
            <a:r>
              <a:rPr lang="en-US" altLang="zh-CN" sz="2400" b="1" dirty="0">
                <a:solidFill>
                  <a:srgbClr val="0070C0"/>
                </a:solidFill>
                <a:latin typeface="+mn-lt"/>
              </a:rPr>
              <a:t>6.5.2 </a:t>
            </a:r>
            <a:r>
              <a:rPr lang="en-US" altLang="zh-CN" sz="2400" b="1" dirty="0" smtClean="0">
                <a:solidFill>
                  <a:srgbClr val="0070C0"/>
                </a:solidFill>
                <a:latin typeface="+mn-lt"/>
              </a:rPr>
              <a:t>Calendar</a:t>
            </a:r>
            <a:r>
              <a:rPr lang="zh-CN" altLang="en-US" sz="2400" b="1" dirty="0">
                <a:solidFill>
                  <a:srgbClr val="0070C0"/>
                </a:solidFill>
                <a:latin typeface="+mn-lt"/>
              </a:rPr>
              <a:t>类</a:t>
            </a:r>
            <a:endParaRPr lang="en-US" altLang="zh-CN" sz="2400" b="1" dirty="0">
              <a:solidFill>
                <a:srgbClr val="0070C0"/>
              </a:solidFill>
              <a:latin typeface="+mn-lt"/>
            </a:endParaRPr>
          </a:p>
          <a:p>
            <a:pPr lvl="1">
              <a:lnSpc>
                <a:spcPct val="200000"/>
              </a:lnSpc>
              <a:spcBef>
                <a:spcPct val="20000"/>
              </a:spcBef>
              <a:buFontTx/>
              <a:buChar char="–"/>
            </a:pPr>
            <a:r>
              <a:rPr lang="zh-CN" altLang="en-US" sz="2000" dirty="0"/>
              <a:t>在程序中除了要获得当前计算机的时间，也会经常设置或修改某个时间，比如一项工程的开始时间为</a:t>
            </a:r>
            <a:r>
              <a:rPr lang="en-US" altLang="zh-CN" sz="2000" dirty="0"/>
              <a:t>2008</a:t>
            </a:r>
            <a:r>
              <a:rPr lang="zh-CN" altLang="en-US" sz="2000" dirty="0"/>
              <a:t>年的</a:t>
            </a:r>
            <a:r>
              <a:rPr lang="en-US" altLang="zh-CN" sz="2000" dirty="0"/>
              <a:t>8</a:t>
            </a:r>
            <a:r>
              <a:rPr lang="zh-CN" altLang="en-US" sz="2000" dirty="0"/>
              <a:t>月</a:t>
            </a:r>
            <a:r>
              <a:rPr lang="en-US" altLang="zh-CN" sz="2000" dirty="0"/>
              <a:t>8</a:t>
            </a:r>
            <a:r>
              <a:rPr lang="zh-CN" altLang="en-US" sz="2000" dirty="0"/>
              <a:t>日，假设要</a:t>
            </a:r>
            <a:r>
              <a:rPr lang="en-US" altLang="zh-CN" sz="2000" dirty="0"/>
              <a:t>100</a:t>
            </a:r>
            <a:r>
              <a:rPr lang="zh-CN" altLang="en-US" sz="2000" dirty="0"/>
              <a:t>天后竣工，此时要想知道竣工日期是哪天就需要先将日期设定在开始的那天，然后对日期的天数进行增加。</a:t>
            </a:r>
            <a:endParaRPr lang="en-US" altLang="zh-CN" sz="2000" dirty="0"/>
          </a:p>
          <a:p>
            <a:pPr lvl="1">
              <a:lnSpc>
                <a:spcPct val="200000"/>
              </a:lnSpc>
              <a:spcBef>
                <a:spcPct val="20000"/>
              </a:spcBef>
              <a:buFontTx/>
              <a:buChar char="–"/>
            </a:pPr>
            <a:r>
              <a:rPr lang="zh-CN" altLang="en-US" sz="2000" dirty="0"/>
              <a:t>接下来通过调用</a:t>
            </a:r>
            <a:r>
              <a:rPr lang="en-US" altLang="zh-CN" sz="2000" dirty="0"/>
              <a:t>Calendar</a:t>
            </a:r>
            <a:r>
              <a:rPr lang="zh-CN" altLang="en-US" sz="2000" dirty="0"/>
              <a:t>类的</a:t>
            </a:r>
            <a:r>
              <a:rPr lang="en-US" altLang="zh-CN" sz="2000" dirty="0"/>
              <a:t>set()</a:t>
            </a:r>
            <a:r>
              <a:rPr lang="zh-CN" altLang="en-US" sz="2000" dirty="0"/>
              <a:t>和</a:t>
            </a:r>
            <a:r>
              <a:rPr lang="en-US" altLang="zh-CN" sz="2000" dirty="0"/>
              <a:t>add()</a:t>
            </a:r>
            <a:r>
              <a:rPr lang="zh-CN" altLang="en-US" sz="2000" dirty="0"/>
              <a:t>方法来实现上述过程，具体代码如例</a:t>
            </a:r>
            <a:r>
              <a:rPr lang="en-US" altLang="zh-CN" sz="2000" dirty="0"/>
              <a:t>6-24</a:t>
            </a:r>
            <a:r>
              <a:rPr lang="zh-CN" altLang="en-US" sz="2000" dirty="0"/>
              <a:t>所示</a:t>
            </a:r>
            <a:r>
              <a:rPr lang="zh-CN" altLang="en-US" sz="2000" dirty="0" smtClean="0"/>
              <a:t>。</a:t>
            </a:r>
            <a:endParaRPr lang="en-US" altLang="zh-CN" sz="2000" dirty="0"/>
          </a:p>
        </p:txBody>
      </p:sp>
      <p:sp>
        <p:nvSpPr>
          <p:cNvPr id="54275"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327025" y="1214203"/>
            <a:ext cx="8229600" cy="5126635"/>
          </a:xfrm>
        </p:spPr>
        <p:txBody>
          <a:bodyPr/>
          <a:lstStyle/>
          <a:p>
            <a:pPr eaLnBrk="1" hangingPunct="1">
              <a:lnSpc>
                <a:spcPct val="120000"/>
              </a:lnSpc>
              <a:spcBef>
                <a:spcPts val="1200"/>
              </a:spcBef>
            </a:pPr>
            <a:r>
              <a:rPr lang="en-US" altLang="zh-CN" b="1" dirty="0" smtClean="0">
                <a:solidFill>
                  <a:srgbClr val="0070C0"/>
                </a:solidFill>
              </a:rPr>
              <a:t>6.1.1 </a:t>
            </a:r>
            <a:r>
              <a:rPr lang="zh-CN" altLang="en-US" b="1" dirty="0" smtClean="0">
                <a:solidFill>
                  <a:srgbClr val="0070C0"/>
                </a:solidFill>
                <a:ea typeface="等线" panose="02010600030101010101" pitchFamily="2" charset="-122"/>
              </a:rPr>
              <a:t>字符串</a:t>
            </a:r>
            <a:endParaRPr lang="en-US" altLang="zh-CN" b="1" dirty="0" smtClean="0">
              <a:solidFill>
                <a:srgbClr val="0070C0"/>
              </a:solidFill>
            </a:endParaRPr>
          </a:p>
          <a:p>
            <a:pPr lvl="1" eaLnBrk="1" hangingPunct="1">
              <a:lnSpc>
                <a:spcPct val="120000"/>
              </a:lnSpc>
              <a:spcBef>
                <a:spcPts val="1200"/>
              </a:spcBef>
            </a:pPr>
            <a:r>
              <a:rPr lang="zh-CN" altLang="en-GB" dirty="0" smtClean="0"/>
              <a:t>字符串是字符的序列，它是组织字符的基本数据结构，</a:t>
            </a:r>
            <a:r>
              <a:rPr lang="en-US" altLang="zh-CN" dirty="0" smtClean="0"/>
              <a:t> </a:t>
            </a:r>
            <a:r>
              <a:rPr lang="zh-CN" altLang="en-GB" dirty="0" smtClean="0"/>
              <a:t>从某种程度上来说有些类似于字符的数组。在</a:t>
            </a:r>
            <a:r>
              <a:rPr lang="en-GB" altLang="zh-CN" dirty="0" smtClean="0"/>
              <a:t>Java</a:t>
            </a:r>
            <a:r>
              <a:rPr lang="zh-CN" altLang="en-GB" dirty="0" smtClean="0"/>
              <a:t>中，字符串被当作对象来处理。</a:t>
            </a:r>
          </a:p>
          <a:p>
            <a:pPr lvl="1" eaLnBrk="1" hangingPunct="1">
              <a:lnSpc>
                <a:spcPct val="120000"/>
              </a:lnSpc>
              <a:spcBef>
                <a:spcPts val="1200"/>
              </a:spcBef>
            </a:pPr>
            <a:r>
              <a:rPr lang="zh-CN" altLang="en-GB" dirty="0" smtClean="0"/>
              <a:t>程序</a:t>
            </a:r>
            <a:r>
              <a:rPr lang="zh-CN" altLang="en-GB" dirty="0"/>
              <a:t>中需要用到的字符串可以分为两大</a:t>
            </a:r>
            <a:r>
              <a:rPr lang="zh-CN" altLang="en-GB" dirty="0" smtClean="0"/>
              <a:t>类</a:t>
            </a:r>
            <a:r>
              <a:rPr lang="zh-CN" altLang="en-US" dirty="0" smtClean="0"/>
              <a:t>：</a:t>
            </a:r>
            <a:r>
              <a:rPr lang="zh-CN" altLang="en-GB" dirty="0" smtClean="0"/>
              <a:t>一类</a:t>
            </a:r>
            <a:r>
              <a:rPr lang="zh-CN" altLang="en-GB" dirty="0"/>
              <a:t>是创建之后不会再做修改和变动的</a:t>
            </a:r>
            <a:r>
              <a:rPr lang="zh-CN" altLang="en-GB" b="1" dirty="0">
                <a:solidFill>
                  <a:srgbClr val="FF0000"/>
                </a:solidFill>
              </a:rPr>
              <a:t>字符串</a:t>
            </a:r>
            <a:r>
              <a:rPr lang="zh-CN" altLang="en-GB" b="1" dirty="0" smtClean="0">
                <a:solidFill>
                  <a:srgbClr val="FF0000"/>
                </a:solidFill>
              </a:rPr>
              <a:t>常量</a:t>
            </a:r>
            <a:r>
              <a:rPr lang="zh-CN" altLang="en-US" dirty="0"/>
              <a:t>；</a:t>
            </a:r>
            <a:r>
              <a:rPr lang="zh-CN" altLang="en-GB" dirty="0" smtClean="0"/>
              <a:t>另</a:t>
            </a:r>
            <a:r>
              <a:rPr lang="zh-CN" altLang="en-GB" dirty="0"/>
              <a:t>一类是创建之后允许再做更改和变化的</a:t>
            </a:r>
            <a:r>
              <a:rPr lang="zh-CN" altLang="en-GB" b="1" dirty="0">
                <a:solidFill>
                  <a:srgbClr val="FF0000"/>
                </a:solidFill>
              </a:rPr>
              <a:t>字符串变量</a:t>
            </a:r>
            <a:r>
              <a:rPr lang="zh-CN" altLang="en-GB" dirty="0" smtClean="0"/>
              <a:t>。</a:t>
            </a:r>
            <a:endParaRPr lang="en-US" altLang="zh-CN" dirty="0" smtClean="0"/>
          </a:p>
          <a:p>
            <a:pPr lvl="1" eaLnBrk="1" hangingPunct="1">
              <a:lnSpc>
                <a:spcPct val="120000"/>
              </a:lnSpc>
              <a:spcBef>
                <a:spcPts val="1200"/>
              </a:spcBef>
            </a:pPr>
            <a:r>
              <a:rPr lang="en-US" altLang="zh-CN" dirty="0" smtClean="0"/>
              <a:t>Java</a:t>
            </a:r>
            <a:r>
              <a:rPr lang="zh-CN" altLang="en-US" dirty="0"/>
              <a:t>中定义了</a:t>
            </a:r>
            <a:r>
              <a:rPr lang="en-US" altLang="zh-CN" dirty="0"/>
              <a:t>String</a:t>
            </a:r>
            <a:r>
              <a:rPr lang="zh-CN" altLang="en-US" dirty="0"/>
              <a:t>和</a:t>
            </a:r>
            <a:r>
              <a:rPr lang="en-US" altLang="zh-CN" dirty="0" err="1"/>
              <a:t>StringBuffer</a:t>
            </a:r>
            <a:r>
              <a:rPr lang="zh-CN" altLang="en-US" dirty="0"/>
              <a:t>两个类来封装字符串，并提供了一系列操作字符串的方法</a:t>
            </a:r>
            <a:r>
              <a:rPr lang="zh-CN" altLang="en-US" dirty="0" smtClean="0"/>
              <a:t>。</a:t>
            </a:r>
            <a:r>
              <a:rPr lang="en-US" altLang="zh-CN" dirty="0" smtClean="0"/>
              <a:t>String</a:t>
            </a:r>
            <a:r>
              <a:rPr lang="zh-CN" altLang="en-US" dirty="0" smtClean="0"/>
              <a:t>和</a:t>
            </a:r>
            <a:r>
              <a:rPr lang="en-US" altLang="zh-CN" dirty="0" err="1" smtClean="0"/>
              <a:t>StringBuffer</a:t>
            </a:r>
            <a:r>
              <a:rPr lang="zh-CN" altLang="en-US" dirty="0" smtClean="0"/>
              <a:t>都位于</a:t>
            </a:r>
            <a:r>
              <a:rPr lang="en-US" altLang="zh-CN" dirty="0" err="1" smtClean="0"/>
              <a:t>java.lang</a:t>
            </a:r>
            <a:r>
              <a:rPr lang="zh-CN" altLang="en-US" dirty="0" smtClean="0"/>
              <a:t>包中，因此不需要导包就可以直接使用。</a:t>
            </a:r>
            <a:endParaRPr lang="en-US" altLang="zh-CN" dirty="0" smtClean="0"/>
          </a:p>
          <a:p>
            <a:pPr lvl="1" eaLnBrk="1" hangingPunct="1">
              <a:lnSpc>
                <a:spcPct val="120000"/>
              </a:lnSpc>
              <a:spcBef>
                <a:spcPts val="1200"/>
              </a:spcBef>
            </a:pPr>
            <a:r>
              <a:rPr lang="zh-CN" altLang="en-US" dirty="0" smtClean="0"/>
              <a:t>在操作</a:t>
            </a:r>
            <a:r>
              <a:rPr lang="en-US" altLang="zh-CN" dirty="0" smtClean="0"/>
              <a:t>String</a:t>
            </a:r>
            <a:r>
              <a:rPr lang="zh-CN" altLang="en-US" dirty="0" smtClean="0"/>
              <a:t>类之前，首先需要对</a:t>
            </a:r>
            <a:r>
              <a:rPr lang="en-US" altLang="zh-CN" dirty="0" smtClean="0"/>
              <a:t>String</a:t>
            </a:r>
            <a:r>
              <a:rPr lang="zh-CN" altLang="en-US" dirty="0" smtClean="0"/>
              <a:t>类进行初始化。</a:t>
            </a:r>
          </a:p>
        </p:txBody>
      </p:sp>
      <p:sp>
        <p:nvSpPr>
          <p:cNvPr id="27651"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p:cNvSpPr>
            <a:spLocks noGrp="1" noChangeArrowheads="1"/>
          </p:cNvSpPr>
          <p:nvPr>
            <p:ph idx="1"/>
          </p:nvPr>
        </p:nvSpPr>
        <p:spPr bwMode="auto">
          <a:xfrm>
            <a:off x="457199" y="943968"/>
            <a:ext cx="8277367"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20000"/>
              </a:spcBef>
            </a:pPr>
            <a:r>
              <a:rPr lang="en-US" altLang="zh-CN" b="1" dirty="0">
                <a:solidFill>
                  <a:srgbClr val="0070C0"/>
                </a:solidFill>
              </a:rPr>
              <a:t>6.5.2 </a:t>
            </a:r>
            <a:r>
              <a:rPr lang="en-US" altLang="zh-CN" b="1" dirty="0" smtClean="0">
                <a:solidFill>
                  <a:srgbClr val="0070C0"/>
                </a:solidFill>
              </a:rPr>
              <a:t>Calendar</a:t>
            </a:r>
            <a:r>
              <a:rPr lang="zh-CN" altLang="en-US" b="1" dirty="0" smtClean="0">
                <a:solidFill>
                  <a:srgbClr val="0070C0"/>
                </a:solidFill>
              </a:rPr>
              <a:t>类</a:t>
            </a:r>
            <a:endParaRPr lang="en-US" altLang="zh-CN" b="1" dirty="0">
              <a:solidFill>
                <a:srgbClr val="0070C0"/>
              </a:solidFill>
            </a:endParaRPr>
          </a:p>
          <a:p>
            <a:pPr lvl="1"/>
            <a:r>
              <a:rPr lang="zh-CN" altLang="en-US" dirty="0"/>
              <a:t>本例</a:t>
            </a:r>
            <a:r>
              <a:rPr lang="zh-CN" altLang="en-US" dirty="0" smtClean="0"/>
              <a:t>通过调用</a:t>
            </a:r>
            <a:r>
              <a:rPr lang="en-US" altLang="zh-CN" dirty="0" smtClean="0"/>
              <a:t>Calendar</a:t>
            </a:r>
            <a:r>
              <a:rPr lang="zh-CN" altLang="en-US" dirty="0" smtClean="0"/>
              <a:t>类的</a:t>
            </a:r>
            <a:r>
              <a:rPr lang="en-US" altLang="zh-CN" dirty="0" smtClean="0"/>
              <a:t>set()</a:t>
            </a:r>
            <a:r>
              <a:rPr lang="zh-CN" altLang="en-US" dirty="0" smtClean="0"/>
              <a:t>和</a:t>
            </a:r>
            <a:r>
              <a:rPr lang="en-US" altLang="zh-CN" dirty="0" smtClean="0"/>
              <a:t>add()</a:t>
            </a:r>
            <a:r>
              <a:rPr lang="zh-CN" altLang="en-US" dirty="0" smtClean="0"/>
              <a:t>方法来实现上述过程。</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61" y="2187773"/>
            <a:ext cx="8618301" cy="36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806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337" y="1396866"/>
            <a:ext cx="6636273" cy="117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7" name="圆角矩形标注 6"/>
          <p:cNvSpPr/>
          <p:nvPr/>
        </p:nvSpPr>
        <p:spPr bwMode="auto">
          <a:xfrm>
            <a:off x="750887" y="4738255"/>
            <a:ext cx="8080375" cy="1855471"/>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sz="2000" b="1" dirty="0">
                <a:latin typeface="Arial" charset="0"/>
              </a:rPr>
              <a:t>例程</a:t>
            </a:r>
            <a:r>
              <a:rPr lang="en-US" sz="2000" b="1" dirty="0">
                <a:latin typeface="Arial" charset="0"/>
              </a:rPr>
              <a:t>6-24</a:t>
            </a:r>
            <a:r>
              <a:rPr lang="zh-CN" altLang="en-US" sz="2000" b="1" dirty="0">
                <a:latin typeface="Arial" charset="0"/>
              </a:rPr>
              <a:t>中调用</a:t>
            </a:r>
            <a:r>
              <a:rPr lang="en-US" sz="2000" b="1" dirty="0">
                <a:latin typeface="Arial" charset="0"/>
              </a:rPr>
              <a:t>Calendar</a:t>
            </a:r>
            <a:r>
              <a:rPr lang="zh-CN" altLang="en-US" sz="2000" b="1" dirty="0">
                <a:latin typeface="Arial" charset="0"/>
              </a:rPr>
              <a:t>的</a:t>
            </a:r>
            <a:r>
              <a:rPr lang="en-US" sz="2000" b="1" dirty="0">
                <a:latin typeface="Arial" charset="0"/>
              </a:rPr>
              <a:t>set()</a:t>
            </a:r>
            <a:r>
              <a:rPr lang="zh-CN" altLang="en-US" sz="2000" b="1" dirty="0">
                <a:latin typeface="Arial" charset="0"/>
              </a:rPr>
              <a:t>方法将日期设置为</a:t>
            </a:r>
            <a:r>
              <a:rPr lang="en-US" sz="2000" b="1" dirty="0">
                <a:latin typeface="Arial" charset="0"/>
              </a:rPr>
              <a:t>2008</a:t>
            </a:r>
            <a:r>
              <a:rPr lang="zh-CN" altLang="en-US" sz="2000" b="1" dirty="0">
                <a:latin typeface="Arial" charset="0"/>
              </a:rPr>
              <a:t>年</a:t>
            </a:r>
            <a:r>
              <a:rPr lang="en-US" sz="2000" b="1" dirty="0">
                <a:latin typeface="Arial" charset="0"/>
              </a:rPr>
              <a:t>8</a:t>
            </a:r>
            <a:r>
              <a:rPr lang="zh-CN" altLang="en-US" sz="2000" b="1" dirty="0">
                <a:latin typeface="Arial" charset="0"/>
              </a:rPr>
              <a:t>月</a:t>
            </a:r>
            <a:r>
              <a:rPr lang="en-US" sz="2000" b="1" dirty="0">
                <a:latin typeface="Arial" charset="0"/>
              </a:rPr>
              <a:t>8</a:t>
            </a:r>
            <a:r>
              <a:rPr lang="zh-CN" altLang="en-US" sz="2000" b="1" dirty="0">
                <a:latin typeface="Arial" charset="0"/>
              </a:rPr>
              <a:t>号</a:t>
            </a:r>
            <a:r>
              <a:rPr lang="zh-CN" altLang="en-US" sz="2000" b="1" dirty="0" smtClean="0">
                <a:latin typeface="Arial" charset="0"/>
              </a:rPr>
              <a:t>，调用</a:t>
            </a:r>
            <a:r>
              <a:rPr lang="en-US" sz="2000" b="1" dirty="0">
                <a:latin typeface="Arial" charset="0"/>
              </a:rPr>
              <a:t>add()</a:t>
            </a:r>
            <a:r>
              <a:rPr lang="zh-CN" altLang="en-US" sz="2000" b="1" dirty="0">
                <a:latin typeface="Arial" charset="0"/>
              </a:rPr>
              <a:t>方法在</a:t>
            </a:r>
            <a:r>
              <a:rPr lang="en-US" sz="2000" b="1" dirty="0" err="1">
                <a:latin typeface="Arial" charset="0"/>
              </a:rPr>
              <a:t>Calendar.Date</a:t>
            </a:r>
            <a:r>
              <a:rPr lang="zh-CN" altLang="en-US" sz="2000" b="1" dirty="0">
                <a:latin typeface="Arial" charset="0"/>
              </a:rPr>
              <a:t>字段上增加</a:t>
            </a:r>
            <a:r>
              <a:rPr lang="en-US" sz="2000" b="1" dirty="0">
                <a:latin typeface="Arial" charset="0"/>
              </a:rPr>
              <a:t>100</a:t>
            </a:r>
            <a:r>
              <a:rPr lang="zh-CN" altLang="en-US" sz="2000" b="1" dirty="0" smtClean="0">
                <a:latin typeface="Arial" charset="0"/>
              </a:rPr>
              <a:t>，新的日期</a:t>
            </a:r>
            <a:r>
              <a:rPr lang="zh-CN" altLang="en-US" sz="2000" b="1" dirty="0">
                <a:latin typeface="Arial" charset="0"/>
              </a:rPr>
              <a:t>为</a:t>
            </a:r>
            <a:r>
              <a:rPr lang="en-US" sz="2000" b="1" dirty="0">
                <a:latin typeface="Arial" charset="0"/>
              </a:rPr>
              <a:t>2008</a:t>
            </a:r>
            <a:r>
              <a:rPr lang="zh-CN" altLang="en-US" sz="2000" b="1" dirty="0">
                <a:latin typeface="Arial" charset="0"/>
              </a:rPr>
              <a:t>年</a:t>
            </a:r>
            <a:r>
              <a:rPr lang="en-US" sz="2000" b="1" dirty="0">
                <a:latin typeface="Arial" charset="0"/>
              </a:rPr>
              <a:t>11</a:t>
            </a:r>
            <a:r>
              <a:rPr lang="zh-CN" altLang="en-US" sz="2000" b="1" dirty="0">
                <a:latin typeface="Arial" charset="0"/>
              </a:rPr>
              <a:t>月</a:t>
            </a:r>
            <a:r>
              <a:rPr lang="en-US" sz="2000" b="1" dirty="0">
                <a:latin typeface="Arial" charset="0"/>
              </a:rPr>
              <a:t>16</a:t>
            </a:r>
            <a:r>
              <a:rPr lang="zh-CN" altLang="en-US" sz="2000" b="1" dirty="0">
                <a:latin typeface="Arial" charset="0"/>
              </a:rPr>
              <a:t>日</a:t>
            </a:r>
            <a:r>
              <a:rPr lang="zh-CN" altLang="en-US" sz="2000" b="1" dirty="0" smtClean="0">
                <a:latin typeface="Arial" charset="0"/>
              </a:rPr>
              <a:t>。</a:t>
            </a:r>
            <a:r>
              <a:rPr lang="en-US" altLang="zh-CN" sz="2000" b="1" dirty="0" err="1">
                <a:latin typeface="Arial" charset="0"/>
              </a:rPr>
              <a:t>Calendar.Date</a:t>
            </a:r>
            <a:r>
              <a:rPr lang="zh-CN" altLang="en-US" sz="2000" b="1" dirty="0" smtClean="0">
                <a:latin typeface="Arial" charset="0"/>
              </a:rPr>
              <a:t>字段表示天数，当月天数累加到最大值后，再增加会从</a:t>
            </a:r>
            <a:r>
              <a:rPr lang="en-US" altLang="zh-CN" sz="2000" b="1" dirty="0" smtClean="0">
                <a:latin typeface="Arial" charset="0"/>
              </a:rPr>
              <a:t>1</a:t>
            </a:r>
            <a:r>
              <a:rPr lang="zh-CN" altLang="en-US" sz="2000" b="1" dirty="0" smtClean="0">
                <a:latin typeface="Arial" charset="0"/>
              </a:rPr>
              <a:t>开始计数，同时月份值加</a:t>
            </a:r>
            <a:r>
              <a:rPr lang="en-US" altLang="zh-CN" sz="2000" b="1" dirty="0" smtClean="0">
                <a:latin typeface="Arial" charset="0"/>
              </a:rPr>
              <a:t>1</a:t>
            </a:r>
            <a:r>
              <a:rPr lang="zh-CN" altLang="en-US" sz="2000" b="1" dirty="0" smtClean="0">
                <a:latin typeface="Arial" charset="0"/>
              </a:rPr>
              <a:t>。</a:t>
            </a:r>
            <a:endParaRPr lang="zh-CN" altLang="en-US" sz="2000" b="1" dirty="0">
              <a:latin typeface="Arial" charset="0"/>
            </a:endParaRPr>
          </a:p>
        </p:txBody>
      </p:sp>
    </p:spTree>
    <p:extLst>
      <p:ext uri="{BB962C8B-B14F-4D97-AF65-F5344CB8AC3E}">
        <p14:creationId xmlns:p14="http://schemas.microsoft.com/office/powerpoint/2010/main" val="13995875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txBox="1">
            <a:spLocks/>
          </p:cNvSpPr>
          <p:nvPr/>
        </p:nvSpPr>
        <p:spPr bwMode="auto">
          <a:xfrm>
            <a:off x="368491" y="1091821"/>
            <a:ext cx="8625384" cy="5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Arial" panose="020B0604020202020204" pitchFamily="34" charset="0"/>
              <a:buChar char="•"/>
            </a:pPr>
            <a:r>
              <a:rPr lang="zh-CN" altLang="en-US" sz="2400" b="1" dirty="0">
                <a:solidFill>
                  <a:srgbClr val="0070C0"/>
                </a:solidFill>
                <a:latin typeface="+mn-ea"/>
                <a:ea typeface="+mn-ea"/>
              </a:rPr>
              <a:t>日历字段模式</a:t>
            </a:r>
            <a:endParaRPr lang="en-US" altLang="zh-CN" sz="2400" b="1" dirty="0">
              <a:solidFill>
                <a:srgbClr val="0070C0"/>
              </a:solidFill>
              <a:latin typeface="+mn-ea"/>
              <a:ea typeface="+mn-ea"/>
            </a:endParaRPr>
          </a:p>
          <a:p>
            <a:pPr lvl="1">
              <a:lnSpc>
                <a:spcPct val="150000"/>
              </a:lnSpc>
              <a:spcBef>
                <a:spcPct val="20000"/>
              </a:spcBef>
              <a:buFontTx/>
              <a:buChar char="–"/>
            </a:pPr>
            <a:r>
              <a:rPr lang="zh-CN" altLang="en-US" sz="2000" dirty="0">
                <a:latin typeface="+mn-ea"/>
                <a:ea typeface="+mn-ea"/>
              </a:rPr>
              <a:t>日历字段模式分为两种，一种是</a:t>
            </a:r>
            <a:r>
              <a:rPr lang="en-US" altLang="zh-CN" sz="2000" b="1" dirty="0">
                <a:solidFill>
                  <a:srgbClr val="FF0000"/>
                </a:solidFill>
                <a:latin typeface="+mn-ea"/>
                <a:ea typeface="+mn-ea"/>
              </a:rPr>
              <a:t>lenient</a:t>
            </a:r>
            <a:r>
              <a:rPr lang="zh-CN" altLang="en-US" sz="2000" b="1" dirty="0">
                <a:solidFill>
                  <a:srgbClr val="FF0000"/>
                </a:solidFill>
                <a:latin typeface="+mn-ea"/>
                <a:ea typeface="+mn-ea"/>
              </a:rPr>
              <a:t>模式</a:t>
            </a:r>
            <a:r>
              <a:rPr lang="zh-CN" altLang="en-US" sz="2000" dirty="0">
                <a:latin typeface="+mn-ea"/>
                <a:ea typeface="+mn-ea"/>
              </a:rPr>
              <a:t>，一种是</a:t>
            </a:r>
            <a:r>
              <a:rPr lang="en-US" altLang="zh-CN" sz="2000" b="1" dirty="0">
                <a:solidFill>
                  <a:srgbClr val="FF0000"/>
                </a:solidFill>
                <a:latin typeface="+mn-ea"/>
                <a:ea typeface="+mn-ea"/>
              </a:rPr>
              <a:t>non-lenient</a:t>
            </a:r>
            <a:r>
              <a:rPr lang="zh-CN" altLang="en-US" sz="2000" b="1" dirty="0" smtClean="0">
                <a:solidFill>
                  <a:srgbClr val="FF0000"/>
                </a:solidFill>
                <a:latin typeface="+mn-ea"/>
                <a:ea typeface="+mn-ea"/>
              </a:rPr>
              <a:t>模式</a:t>
            </a:r>
            <a:r>
              <a:rPr lang="zh-CN" altLang="en-US" sz="2000" dirty="0" smtClean="0">
                <a:latin typeface="+mn-ea"/>
                <a:ea typeface="+mn-ea"/>
              </a:rPr>
              <a:t>。</a:t>
            </a:r>
            <a:endParaRPr lang="en-US" altLang="zh-CN" sz="2000" dirty="0">
              <a:latin typeface="+mn-ea"/>
              <a:ea typeface="+mn-ea"/>
            </a:endParaRPr>
          </a:p>
          <a:p>
            <a:pPr lvl="1">
              <a:lnSpc>
                <a:spcPct val="150000"/>
              </a:lnSpc>
              <a:spcBef>
                <a:spcPct val="20000"/>
              </a:spcBef>
              <a:buFontTx/>
              <a:buChar char="–"/>
            </a:pPr>
            <a:r>
              <a:rPr lang="zh-CN" altLang="en-US" sz="2000" dirty="0">
                <a:latin typeface="+mn-ea"/>
                <a:ea typeface="+mn-ea"/>
              </a:rPr>
              <a:t>当</a:t>
            </a:r>
            <a:r>
              <a:rPr lang="en-US" altLang="zh-CN" sz="2000" dirty="0">
                <a:latin typeface="+mn-ea"/>
                <a:ea typeface="+mn-ea"/>
              </a:rPr>
              <a:t>Calendar</a:t>
            </a:r>
            <a:r>
              <a:rPr lang="zh-CN" altLang="en-US" sz="2000" dirty="0">
                <a:latin typeface="+mn-ea"/>
                <a:ea typeface="+mn-ea"/>
              </a:rPr>
              <a:t>处于</a:t>
            </a:r>
            <a:r>
              <a:rPr lang="en-US" altLang="zh-CN" sz="2000" dirty="0">
                <a:latin typeface="+mn-ea"/>
                <a:ea typeface="+mn-ea"/>
              </a:rPr>
              <a:t>lenient</a:t>
            </a:r>
            <a:r>
              <a:rPr lang="zh-CN" altLang="en-US" sz="2000" dirty="0">
                <a:latin typeface="+mn-ea"/>
                <a:ea typeface="+mn-ea"/>
              </a:rPr>
              <a:t>模式时，它的字段可以接收超过允许范围的值。例如，月份共有</a:t>
            </a:r>
            <a:r>
              <a:rPr lang="en-US" altLang="zh-CN" sz="2000" dirty="0">
                <a:latin typeface="+mn-ea"/>
                <a:ea typeface="+mn-ea"/>
              </a:rPr>
              <a:t>12</a:t>
            </a:r>
            <a:r>
              <a:rPr lang="zh-CN" altLang="en-US" sz="2000" dirty="0">
                <a:latin typeface="+mn-ea"/>
                <a:ea typeface="+mn-ea"/>
              </a:rPr>
              <a:t>个月，取值为</a:t>
            </a:r>
            <a:r>
              <a:rPr lang="en-US" altLang="zh-CN" sz="2000" dirty="0">
                <a:latin typeface="+mn-ea"/>
                <a:ea typeface="+mn-ea"/>
              </a:rPr>
              <a:t>0~11</a:t>
            </a:r>
            <a:r>
              <a:rPr lang="zh-CN" altLang="en-US" sz="2000" dirty="0">
                <a:latin typeface="+mn-ea"/>
                <a:ea typeface="+mn-ea"/>
              </a:rPr>
              <a:t>，但在</a:t>
            </a:r>
            <a:r>
              <a:rPr lang="en-US" altLang="zh-CN" sz="2000" dirty="0">
                <a:latin typeface="+mn-ea"/>
                <a:ea typeface="+mn-ea"/>
              </a:rPr>
              <a:t>lenient</a:t>
            </a:r>
            <a:r>
              <a:rPr lang="zh-CN" altLang="en-US" sz="2000" dirty="0">
                <a:latin typeface="+mn-ea"/>
                <a:ea typeface="+mn-ea"/>
              </a:rPr>
              <a:t>模式下，月份指定为</a:t>
            </a:r>
            <a:r>
              <a:rPr lang="en-US" altLang="zh-CN" sz="2000" dirty="0">
                <a:latin typeface="+mn-ea"/>
                <a:ea typeface="+mn-ea"/>
              </a:rPr>
              <a:t>13</a:t>
            </a:r>
            <a:r>
              <a:rPr lang="zh-CN" altLang="en-US" sz="2000" dirty="0">
                <a:latin typeface="+mn-ea"/>
                <a:ea typeface="+mn-ea"/>
              </a:rPr>
              <a:t>也是可以的。</a:t>
            </a:r>
            <a:endParaRPr lang="en-US" altLang="zh-CN" sz="2000" dirty="0">
              <a:latin typeface="+mn-ea"/>
              <a:ea typeface="+mn-ea"/>
            </a:endParaRPr>
          </a:p>
          <a:p>
            <a:pPr lvl="1">
              <a:lnSpc>
                <a:spcPct val="150000"/>
              </a:lnSpc>
              <a:spcBef>
                <a:spcPct val="20000"/>
              </a:spcBef>
              <a:buFontTx/>
              <a:buChar char="–"/>
            </a:pPr>
            <a:r>
              <a:rPr lang="zh-CN" altLang="en-US" sz="2000" dirty="0">
                <a:latin typeface="+mn-ea"/>
                <a:ea typeface="+mn-ea"/>
              </a:rPr>
              <a:t>当</a:t>
            </a:r>
            <a:r>
              <a:rPr lang="en-US" altLang="zh-CN" sz="2000" dirty="0">
                <a:latin typeface="+mn-ea"/>
                <a:ea typeface="+mn-ea"/>
              </a:rPr>
              <a:t>Calendar</a:t>
            </a:r>
            <a:r>
              <a:rPr lang="zh-CN" altLang="en-US" sz="2000" dirty="0">
                <a:latin typeface="+mn-ea"/>
                <a:ea typeface="+mn-ea"/>
              </a:rPr>
              <a:t>处于</a:t>
            </a:r>
            <a:r>
              <a:rPr lang="en-US" altLang="zh-CN" sz="2000" dirty="0">
                <a:latin typeface="+mn-ea"/>
                <a:ea typeface="+mn-ea"/>
              </a:rPr>
              <a:t>non-lenient</a:t>
            </a:r>
            <a:r>
              <a:rPr lang="zh-CN" altLang="en-US" sz="2000" dirty="0">
                <a:latin typeface="+mn-ea"/>
                <a:ea typeface="+mn-ea"/>
              </a:rPr>
              <a:t>模式下，如果某个字符的值超过了它允许的范围，程序会抛出</a:t>
            </a:r>
            <a:r>
              <a:rPr lang="zh-CN" altLang="en-US" sz="2000" dirty="0" smtClean="0">
                <a:latin typeface="+mn-ea"/>
                <a:ea typeface="+mn-ea"/>
              </a:rPr>
              <a:t>异常。</a:t>
            </a:r>
            <a:endParaRPr lang="en-US" altLang="zh-CN" sz="2000" dirty="0">
              <a:latin typeface="+mn-ea"/>
              <a:ea typeface="+mn-ea"/>
            </a:endParaRPr>
          </a:p>
        </p:txBody>
      </p:sp>
      <p:sp>
        <p:nvSpPr>
          <p:cNvPr id="552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p:cNvSpPr>
            <a:spLocks noGrp="1" noChangeArrowheads="1"/>
          </p:cNvSpPr>
          <p:nvPr>
            <p:ph idx="1"/>
          </p:nvPr>
        </p:nvSpPr>
        <p:spPr bwMode="auto">
          <a:xfrm>
            <a:off x="457199" y="943968"/>
            <a:ext cx="8277367"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20000"/>
              </a:spcBef>
            </a:pPr>
            <a:r>
              <a:rPr lang="zh-CN" altLang="en-US" b="1" dirty="0">
                <a:solidFill>
                  <a:srgbClr val="0070C0"/>
                </a:solidFill>
              </a:rPr>
              <a:t>日历字段</a:t>
            </a:r>
            <a:r>
              <a:rPr lang="zh-CN" altLang="en-US" b="1" dirty="0" smtClean="0">
                <a:solidFill>
                  <a:srgbClr val="0070C0"/>
                </a:solidFill>
              </a:rPr>
              <a:t>模式</a:t>
            </a:r>
            <a:endParaRPr lang="en-US" altLang="zh-CN" b="1" dirty="0" smtClean="0">
              <a:solidFill>
                <a:srgbClr val="0070C0"/>
              </a:solidFill>
            </a:endParaRPr>
          </a:p>
          <a:p>
            <a:pPr>
              <a:spcBef>
                <a:spcPct val="20000"/>
              </a:spcBef>
            </a:pPr>
            <a:r>
              <a:rPr lang="zh-CN" altLang="en-US" sz="2000" dirty="0">
                <a:latin typeface="+mn-ea"/>
              </a:rPr>
              <a:t>接下来，通过一个案例来演示</a:t>
            </a:r>
            <a:r>
              <a:rPr lang="en-US" altLang="zh-CN" sz="2000" dirty="0">
                <a:latin typeface="+mn-ea"/>
              </a:rPr>
              <a:t>Calendar</a:t>
            </a:r>
            <a:r>
              <a:rPr lang="zh-CN" altLang="en-US" sz="2000" dirty="0">
                <a:latin typeface="+mn-ea"/>
              </a:rPr>
              <a:t>处于</a:t>
            </a:r>
            <a:r>
              <a:rPr lang="en-US" altLang="zh-CN" sz="2000" dirty="0">
                <a:latin typeface="+mn-ea"/>
              </a:rPr>
              <a:t>non-lenient</a:t>
            </a:r>
            <a:r>
              <a:rPr lang="zh-CN" altLang="en-US" sz="2000" dirty="0">
                <a:latin typeface="+mn-ea"/>
              </a:rPr>
              <a:t>模式的情况，如例</a:t>
            </a:r>
            <a:r>
              <a:rPr lang="en-US" altLang="zh-CN" sz="2000" dirty="0">
                <a:latin typeface="+mn-ea"/>
              </a:rPr>
              <a:t>6-25</a:t>
            </a:r>
            <a:r>
              <a:rPr lang="zh-CN" altLang="en-US" sz="2000" dirty="0">
                <a:latin typeface="+mn-ea"/>
              </a:rPr>
              <a:t>所示</a:t>
            </a:r>
            <a:r>
              <a:rPr lang="zh-CN" altLang="en-US" sz="2000" dirty="0" smtClean="0">
                <a:latin typeface="+mn-ea"/>
              </a:rPr>
              <a:t>。</a:t>
            </a:r>
            <a:endParaRPr lang="en-US" altLang="zh-CN" sz="2000" dirty="0">
              <a:latin typeface="+mn-ea"/>
            </a:endParaRPr>
          </a:p>
        </p:txBody>
      </p:sp>
      <p:sp>
        <p:nvSpPr>
          <p:cNvPr id="8"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pic>
        <p:nvPicPr>
          <p:cNvPr id="2" name="图片 1"/>
          <p:cNvPicPr>
            <a:picLocks noChangeAspect="1"/>
          </p:cNvPicPr>
          <p:nvPr/>
        </p:nvPicPr>
        <p:blipFill>
          <a:blip r:embed="rId2"/>
          <a:stretch>
            <a:fillRect/>
          </a:stretch>
        </p:blipFill>
        <p:spPr>
          <a:xfrm>
            <a:off x="457199" y="2611904"/>
            <a:ext cx="8189557" cy="2927668"/>
          </a:xfrm>
          <a:prstGeom prst="rect">
            <a:avLst/>
          </a:prstGeom>
          <a:ln>
            <a:solidFill>
              <a:schemeClr val="accent1"/>
            </a:solidFill>
          </a:ln>
        </p:spPr>
      </p:pic>
      <p:sp>
        <p:nvSpPr>
          <p:cNvPr id="7" name="圆角矩形标注 6"/>
          <p:cNvSpPr/>
          <p:nvPr/>
        </p:nvSpPr>
        <p:spPr bwMode="auto">
          <a:xfrm>
            <a:off x="341453" y="4566228"/>
            <a:ext cx="8393113" cy="1946687"/>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sz="2000" b="1" dirty="0">
                <a:latin typeface="Arial" charset="0"/>
              </a:rPr>
              <a:t>例程</a:t>
            </a:r>
            <a:r>
              <a:rPr lang="en-US" sz="2000" b="1" dirty="0" smtClean="0">
                <a:latin typeface="Arial" charset="0"/>
              </a:rPr>
              <a:t>6-25</a:t>
            </a:r>
            <a:r>
              <a:rPr lang="zh-CN" altLang="en-US" sz="2000" b="1" dirty="0" smtClean="0">
                <a:latin typeface="Arial" charset="0"/>
              </a:rPr>
              <a:t>运行出错的原因在于，</a:t>
            </a:r>
            <a:r>
              <a:rPr lang="en-US" altLang="zh-CN" sz="2000" b="1" dirty="0" smtClean="0">
                <a:latin typeface="Arial" charset="0"/>
              </a:rPr>
              <a:t>Calendar</a:t>
            </a:r>
            <a:r>
              <a:rPr lang="zh-CN" altLang="en-US" sz="2000" b="1" dirty="0" smtClean="0">
                <a:latin typeface="Arial" charset="0"/>
              </a:rPr>
              <a:t>类默认使用</a:t>
            </a:r>
            <a:r>
              <a:rPr lang="en-US" altLang="zh-CN" sz="2000" b="1" dirty="0" smtClean="0">
                <a:latin typeface="Arial" charset="0"/>
              </a:rPr>
              <a:t>lenient</a:t>
            </a:r>
            <a:r>
              <a:rPr lang="zh-CN" altLang="en-US" sz="2000" b="1" dirty="0" smtClean="0">
                <a:latin typeface="Arial" charset="0"/>
              </a:rPr>
              <a:t>模式，当设置</a:t>
            </a:r>
            <a:r>
              <a:rPr lang="en-US" altLang="zh-CN" sz="2000" b="1" dirty="0" smtClean="0">
                <a:latin typeface="Arial" charset="0"/>
              </a:rPr>
              <a:t>MONTH</a:t>
            </a:r>
            <a:r>
              <a:rPr lang="zh-CN" altLang="en-US" sz="2000" b="1" dirty="0" smtClean="0">
                <a:latin typeface="Arial" charset="0"/>
              </a:rPr>
              <a:t>字段值为</a:t>
            </a:r>
            <a:r>
              <a:rPr lang="en-US" altLang="zh-CN" sz="2000" b="1" dirty="0" smtClean="0">
                <a:latin typeface="Arial" charset="0"/>
              </a:rPr>
              <a:t>13</a:t>
            </a:r>
            <a:r>
              <a:rPr lang="zh-CN" altLang="en-US" sz="2000" b="1" dirty="0" smtClean="0">
                <a:latin typeface="Arial" charset="0"/>
              </a:rPr>
              <a:t>时，会发生进位，</a:t>
            </a:r>
            <a:r>
              <a:rPr lang="en-US" altLang="zh-CN" sz="2000" b="1" dirty="0" smtClean="0">
                <a:latin typeface="Arial" charset="0"/>
              </a:rPr>
              <a:t>YEAR</a:t>
            </a:r>
            <a:r>
              <a:rPr lang="zh-CN" altLang="en-US" sz="2000" b="1" dirty="0" smtClean="0">
                <a:latin typeface="Arial" charset="0"/>
              </a:rPr>
              <a:t>字段加</a:t>
            </a:r>
            <a:r>
              <a:rPr lang="en-US" altLang="zh-CN" sz="2000" b="1" dirty="0" smtClean="0">
                <a:latin typeface="Arial" charset="0"/>
              </a:rPr>
              <a:t>1</a:t>
            </a:r>
            <a:r>
              <a:rPr lang="zh-CN" altLang="en-US" sz="2000" b="1" dirty="0" smtClean="0">
                <a:latin typeface="Arial" charset="0"/>
              </a:rPr>
              <a:t>，</a:t>
            </a:r>
            <a:r>
              <a:rPr lang="en-US" altLang="zh-CN" sz="2000" b="1" dirty="0" smtClean="0">
                <a:latin typeface="Arial" charset="0"/>
              </a:rPr>
              <a:t>MONTH</a:t>
            </a:r>
            <a:r>
              <a:rPr lang="zh-CN" altLang="en-US" sz="2000" b="1" dirty="0" smtClean="0">
                <a:latin typeface="Arial" charset="0"/>
              </a:rPr>
              <a:t>值变为</a:t>
            </a:r>
            <a:r>
              <a:rPr lang="en-US" altLang="zh-CN" sz="2000" b="1" dirty="0" smtClean="0">
                <a:latin typeface="Arial" charset="0"/>
              </a:rPr>
              <a:t>1</a:t>
            </a:r>
            <a:r>
              <a:rPr lang="zh-CN" altLang="en-US" sz="2000" b="1" dirty="0" smtClean="0">
                <a:latin typeface="Arial" charset="0"/>
              </a:rPr>
              <a:t>。当执行</a:t>
            </a:r>
            <a:r>
              <a:rPr lang="en-US" altLang="zh-CN" sz="2000" b="1" dirty="0" err="1">
                <a:latin typeface="Arial" charset="0"/>
              </a:rPr>
              <a:t>calendar.setLenient</a:t>
            </a:r>
            <a:r>
              <a:rPr lang="en-US" altLang="zh-CN" sz="2000" b="1" dirty="0">
                <a:latin typeface="Arial" charset="0"/>
              </a:rPr>
              <a:t>(false</a:t>
            </a:r>
            <a:r>
              <a:rPr lang="en-US" altLang="zh-CN" sz="2000" b="1" dirty="0" smtClean="0">
                <a:latin typeface="Arial" charset="0"/>
              </a:rPr>
              <a:t>);</a:t>
            </a:r>
            <a:r>
              <a:rPr lang="zh-CN" altLang="en-US" sz="2000" b="1" dirty="0" smtClean="0">
                <a:latin typeface="Arial" charset="0"/>
              </a:rPr>
              <a:t>时，设置</a:t>
            </a:r>
            <a:r>
              <a:rPr lang="en-US" altLang="zh-CN" sz="2000" b="1" dirty="0" smtClean="0">
                <a:latin typeface="Arial" charset="0"/>
              </a:rPr>
              <a:t>MONTH</a:t>
            </a:r>
            <a:r>
              <a:rPr lang="zh-CN" altLang="en-US" sz="2000" b="1" dirty="0" smtClean="0">
                <a:latin typeface="Arial" charset="0"/>
              </a:rPr>
              <a:t>为</a:t>
            </a:r>
            <a:r>
              <a:rPr lang="en-US" altLang="zh-CN" sz="2000" b="1" dirty="0" smtClean="0">
                <a:latin typeface="Arial" charset="0"/>
              </a:rPr>
              <a:t>13</a:t>
            </a:r>
            <a:r>
              <a:rPr lang="zh-CN" altLang="en-US" sz="2000" b="1" dirty="0" smtClean="0">
                <a:latin typeface="Arial" charset="0"/>
              </a:rPr>
              <a:t>会因为超出</a:t>
            </a:r>
            <a:r>
              <a:rPr lang="en-US" altLang="zh-CN" sz="2000" b="1" dirty="0" smtClean="0">
                <a:latin typeface="Arial" charset="0"/>
              </a:rPr>
              <a:t>MONTH</a:t>
            </a:r>
            <a:r>
              <a:rPr lang="zh-CN" altLang="en-US" sz="2000" b="1" dirty="0" smtClean="0">
                <a:latin typeface="Arial" charset="0"/>
              </a:rPr>
              <a:t>字段</a:t>
            </a:r>
            <a:r>
              <a:rPr lang="en-US" altLang="zh-CN" sz="2000" b="1" dirty="0" smtClean="0">
                <a:latin typeface="Arial" charset="0"/>
              </a:rPr>
              <a:t>0~11</a:t>
            </a:r>
            <a:r>
              <a:rPr lang="zh-CN" altLang="en-US" sz="2000" b="1" dirty="0" smtClean="0">
                <a:latin typeface="Arial" charset="0"/>
              </a:rPr>
              <a:t>的范围而抛出异常。</a:t>
            </a:r>
            <a:endParaRPr lang="zh-CN" altLang="en-US" sz="2000" b="1" dirty="0">
              <a:latin typeface="Arial" charset="0"/>
            </a:endParaRPr>
          </a:p>
        </p:txBody>
      </p:sp>
      <p:pic>
        <p:nvPicPr>
          <p:cNvPr id="3" name="图片 2"/>
          <p:cNvPicPr>
            <a:picLocks noChangeAspect="1"/>
          </p:cNvPicPr>
          <p:nvPr/>
        </p:nvPicPr>
        <p:blipFill>
          <a:blip r:embed="rId3"/>
          <a:stretch>
            <a:fillRect/>
          </a:stretch>
        </p:blipFill>
        <p:spPr>
          <a:xfrm>
            <a:off x="1643063" y="831233"/>
            <a:ext cx="7367214" cy="2241546"/>
          </a:xfrm>
          <a:prstGeom prst="rect">
            <a:avLst/>
          </a:prstGeom>
        </p:spPr>
      </p:pic>
    </p:spTree>
    <p:extLst>
      <p:ext uri="{BB962C8B-B14F-4D97-AF65-F5344CB8AC3E}">
        <p14:creationId xmlns:p14="http://schemas.microsoft.com/office/powerpoint/2010/main" val="2523396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457200" y="1760560"/>
            <a:ext cx="7964488" cy="3725839"/>
          </a:xfrm>
        </p:spPr>
        <p:txBody>
          <a:bodyPr/>
          <a:lstStyle/>
          <a:p>
            <a:pPr lvl="1" eaLnBrk="1" hangingPunct="1"/>
            <a:r>
              <a:rPr lang="zh-CN" altLang="en-US" dirty="0" smtClean="0"/>
              <a:t>如果要将</a:t>
            </a:r>
            <a:r>
              <a:rPr lang="en-US" altLang="zh-CN" dirty="0" smtClean="0"/>
              <a:t>Date</a:t>
            </a:r>
            <a:r>
              <a:rPr lang="zh-CN" altLang="en-US" dirty="0" smtClean="0"/>
              <a:t>对象表示的日期以指定的格式输出，例如输出中文格式的时间，就需要用到</a:t>
            </a:r>
            <a:r>
              <a:rPr lang="en-US" altLang="zh-CN" dirty="0" err="1" smtClean="0"/>
              <a:t>DateFormat</a:t>
            </a:r>
            <a:r>
              <a:rPr lang="zh-CN" altLang="en-US" dirty="0" smtClean="0"/>
              <a:t>类。</a:t>
            </a:r>
            <a:endParaRPr lang="en-US" altLang="zh-CN" dirty="0" smtClean="0"/>
          </a:p>
          <a:p>
            <a:pPr lvl="1" eaLnBrk="1" hangingPunct="1"/>
            <a:r>
              <a:rPr lang="en-US" altLang="zh-CN" dirty="0" err="1" smtClean="0"/>
              <a:t>DateFormat</a:t>
            </a:r>
            <a:r>
              <a:rPr lang="zh-CN" altLang="en-US" dirty="0" smtClean="0"/>
              <a:t>类专门用于</a:t>
            </a:r>
            <a:r>
              <a:rPr lang="zh-CN" altLang="en-US" b="1" dirty="0" smtClean="0">
                <a:solidFill>
                  <a:srgbClr val="FF0000"/>
                </a:solidFill>
              </a:rPr>
              <a:t>将日期格式化为字符串</a:t>
            </a:r>
            <a:r>
              <a:rPr lang="zh-CN" altLang="en-US" dirty="0" smtClean="0"/>
              <a:t>或者</a:t>
            </a:r>
            <a:r>
              <a:rPr lang="zh-CN" altLang="en-US" b="1" dirty="0" smtClean="0">
                <a:solidFill>
                  <a:srgbClr val="FF0000"/>
                </a:solidFill>
              </a:rPr>
              <a:t>将用特定格式显示的日期字符串转换成一个</a:t>
            </a:r>
            <a:r>
              <a:rPr lang="en-US" altLang="zh-CN" b="1" dirty="0" smtClean="0">
                <a:solidFill>
                  <a:srgbClr val="FF0000"/>
                </a:solidFill>
              </a:rPr>
              <a:t>Date</a:t>
            </a:r>
            <a:r>
              <a:rPr lang="zh-CN" altLang="en-US" b="1" dirty="0" smtClean="0">
                <a:solidFill>
                  <a:srgbClr val="FF0000"/>
                </a:solidFill>
              </a:rPr>
              <a:t>对象</a:t>
            </a:r>
            <a:r>
              <a:rPr lang="zh-CN" altLang="en-US" dirty="0" smtClean="0"/>
              <a:t>。</a:t>
            </a:r>
            <a:endParaRPr lang="en-US" altLang="zh-CN" dirty="0" smtClean="0"/>
          </a:p>
          <a:p>
            <a:pPr lvl="1" eaLnBrk="1" hangingPunct="1"/>
            <a:r>
              <a:rPr lang="en-US" altLang="zh-CN" dirty="0" err="1" smtClean="0"/>
              <a:t>DateFormat</a:t>
            </a:r>
            <a:r>
              <a:rPr lang="zh-CN" altLang="en-US" dirty="0" smtClean="0"/>
              <a:t>是抽象类，不能被直接实例化，但它提供了静态方法，通过这些方法可以获取</a:t>
            </a:r>
            <a:r>
              <a:rPr lang="en-US" altLang="zh-CN" dirty="0" err="1" smtClean="0"/>
              <a:t>DateFormat</a:t>
            </a:r>
            <a:r>
              <a:rPr lang="zh-CN" altLang="en-US" dirty="0" smtClean="0"/>
              <a:t>类的实例对象，并调用其它相应的方法进行操作。</a:t>
            </a:r>
          </a:p>
        </p:txBody>
      </p:sp>
      <p:sp>
        <p:nvSpPr>
          <p:cNvPr id="56323" name="TextBox 1"/>
          <p:cNvSpPr txBox="1">
            <a:spLocks noChangeArrowheads="1"/>
          </p:cNvSpPr>
          <p:nvPr/>
        </p:nvSpPr>
        <p:spPr bwMode="auto">
          <a:xfrm>
            <a:off x="161925" y="1162902"/>
            <a:ext cx="3321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6.5.3 </a:t>
            </a:r>
            <a:r>
              <a:rPr lang="en-US" altLang="zh-CN" sz="2400" b="1" dirty="0" err="1">
                <a:solidFill>
                  <a:srgbClr val="0070C0"/>
                </a:solidFill>
              </a:rPr>
              <a:t>DateFormat</a:t>
            </a:r>
            <a:r>
              <a:rPr lang="zh-CN" altLang="en-US" sz="2400" b="1" dirty="0">
                <a:solidFill>
                  <a:srgbClr val="0070C0"/>
                </a:solidFill>
              </a:rPr>
              <a:t>类</a:t>
            </a:r>
            <a:endParaRPr lang="en-US" altLang="zh-CN" sz="2400" b="1" dirty="0">
              <a:solidFill>
                <a:srgbClr val="0070C0"/>
              </a:solidFill>
            </a:endParaRPr>
          </a:p>
        </p:txBody>
      </p:sp>
      <p:sp>
        <p:nvSpPr>
          <p:cNvPr id="56324"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txBox="1">
            <a:spLocks/>
          </p:cNvSpPr>
          <p:nvPr/>
        </p:nvSpPr>
        <p:spPr bwMode="auto">
          <a:xfrm>
            <a:off x="217963" y="1034617"/>
            <a:ext cx="8570912"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Arial" panose="020B0604020202020204" pitchFamily="34" charset="0"/>
              <a:buChar char="•"/>
            </a:pPr>
            <a:r>
              <a:rPr lang="en-US" altLang="zh-CN" sz="2400" b="1" dirty="0">
                <a:solidFill>
                  <a:srgbClr val="0070C0"/>
                </a:solidFill>
              </a:rPr>
              <a:t>6.5.3 </a:t>
            </a:r>
            <a:r>
              <a:rPr lang="en-US" altLang="zh-CN" sz="2400" b="1" dirty="0" err="1">
                <a:solidFill>
                  <a:srgbClr val="0070C0"/>
                </a:solidFill>
              </a:rPr>
              <a:t>DateFormat</a:t>
            </a:r>
            <a:r>
              <a:rPr lang="zh-CN" altLang="en-US" sz="2400" b="1" dirty="0">
                <a:solidFill>
                  <a:srgbClr val="0070C0"/>
                </a:solidFill>
              </a:rPr>
              <a:t>类</a:t>
            </a:r>
            <a:endParaRPr lang="en-US" altLang="zh-CN" sz="2400" b="1" dirty="0">
              <a:solidFill>
                <a:srgbClr val="0070C0"/>
              </a:solidFill>
            </a:endParaRPr>
          </a:p>
          <a:p>
            <a:pPr lvl="1">
              <a:lnSpc>
                <a:spcPct val="150000"/>
              </a:lnSpc>
              <a:spcBef>
                <a:spcPct val="20000"/>
              </a:spcBef>
              <a:buFontTx/>
              <a:buChar char="–"/>
            </a:pPr>
            <a:r>
              <a:rPr lang="en-US" altLang="zh-CN" sz="2000" dirty="0" err="1" smtClean="0"/>
              <a:t>DateFormat</a:t>
            </a:r>
            <a:r>
              <a:rPr lang="zh-CN" altLang="en-US" sz="2000" dirty="0"/>
              <a:t>类提供了许多获取实例对象的静态方法，具体如下</a:t>
            </a:r>
            <a:r>
              <a:rPr lang="zh-CN" altLang="en-US" sz="2000" dirty="0" smtClean="0"/>
              <a:t>：</a:t>
            </a:r>
            <a:endParaRPr lang="en-US" altLang="zh-CN" sz="2000" dirty="0"/>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 y="2205959"/>
            <a:ext cx="8626000" cy="234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7348"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5" name="圆角矩形标注 4"/>
          <p:cNvSpPr/>
          <p:nvPr/>
        </p:nvSpPr>
        <p:spPr bwMode="auto">
          <a:xfrm>
            <a:off x="490775" y="4752686"/>
            <a:ext cx="8080375" cy="1338947"/>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sz="2000" dirty="0">
                <a:latin typeface="+mn-ea"/>
                <a:ea typeface="+mn-ea"/>
              </a:rPr>
              <a:t>表中列出了</a:t>
            </a:r>
            <a:r>
              <a:rPr lang="en-US" sz="2000" dirty="0" err="1">
                <a:latin typeface="+mn-ea"/>
                <a:ea typeface="+mn-ea"/>
              </a:rPr>
              <a:t>DateFormat</a:t>
            </a:r>
            <a:r>
              <a:rPr lang="zh-CN" altLang="en-US" sz="2000" dirty="0">
                <a:latin typeface="+mn-ea"/>
                <a:ea typeface="+mn-ea"/>
              </a:rPr>
              <a:t>类的四个静态方法，这四个方法都是用于获得</a:t>
            </a:r>
            <a:r>
              <a:rPr lang="en-US" sz="2000" dirty="0" err="1">
                <a:latin typeface="+mn-ea"/>
                <a:ea typeface="+mn-ea"/>
              </a:rPr>
              <a:t>DateFormat</a:t>
            </a:r>
            <a:r>
              <a:rPr lang="zh-CN" altLang="en-US" sz="2000" dirty="0">
                <a:latin typeface="+mn-ea"/>
                <a:ea typeface="+mn-ea"/>
              </a:rPr>
              <a:t>类的实例对象，每种方法返回的对象都具有不同的作用，它们可以分别对日期或者时间部分进行格式化</a:t>
            </a:r>
            <a:r>
              <a:rPr lang="zh-CN" altLang="en-US" sz="2000" dirty="0" smtClean="0">
                <a:latin typeface="+mn-ea"/>
                <a:ea typeface="+mn-ea"/>
              </a:rPr>
              <a:t>。</a:t>
            </a:r>
            <a:endParaRPr lang="zh-CN" altLang="en-US" sz="2000" b="1"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338138" y="1649413"/>
            <a:ext cx="7964487" cy="4746625"/>
          </a:xfrm>
        </p:spPr>
        <p:txBody>
          <a:bodyPr/>
          <a:lstStyle/>
          <a:p>
            <a:pPr lvl="1" eaLnBrk="1" hangingPunct="1"/>
            <a:r>
              <a:rPr lang="zh-CN" altLang="en-US" dirty="0" smtClean="0"/>
              <a:t>在</a:t>
            </a:r>
            <a:r>
              <a:rPr lang="en-US" altLang="zh-CN" dirty="0" err="1" smtClean="0"/>
              <a:t>DateFormat</a:t>
            </a:r>
            <a:r>
              <a:rPr lang="zh-CN" altLang="en-US" dirty="0" smtClean="0"/>
              <a:t>类中定义了四个常量值用于作为参数传递给获取</a:t>
            </a:r>
            <a:r>
              <a:rPr lang="en-US" altLang="zh-CN" dirty="0" err="1" smtClean="0"/>
              <a:t>DateFormat</a:t>
            </a:r>
            <a:r>
              <a:rPr lang="zh-CN" altLang="en-US" dirty="0" smtClean="0"/>
              <a:t>类的静态方法，其中包括</a:t>
            </a:r>
            <a:r>
              <a:rPr lang="en-US" altLang="zh-CN" dirty="0" smtClean="0"/>
              <a:t>FULL</a:t>
            </a:r>
            <a:r>
              <a:rPr lang="zh-CN" altLang="en-US" dirty="0" smtClean="0"/>
              <a:t>、</a:t>
            </a:r>
            <a:r>
              <a:rPr lang="en-US" altLang="zh-CN" dirty="0" smtClean="0"/>
              <a:t>LONG</a:t>
            </a:r>
            <a:r>
              <a:rPr lang="zh-CN" altLang="en-US" dirty="0" smtClean="0"/>
              <a:t>、</a:t>
            </a:r>
            <a:r>
              <a:rPr lang="en-US" altLang="zh-CN" dirty="0" smtClean="0"/>
              <a:t>MEDIUM</a:t>
            </a:r>
            <a:r>
              <a:rPr lang="zh-CN" altLang="en-US" dirty="0" smtClean="0"/>
              <a:t>和</a:t>
            </a:r>
            <a:r>
              <a:rPr lang="en-US" altLang="zh-CN" dirty="0" smtClean="0"/>
              <a:t>SHORT</a:t>
            </a:r>
            <a:r>
              <a:rPr lang="zh-CN" altLang="en-US" dirty="0" smtClean="0"/>
              <a:t>。</a:t>
            </a:r>
            <a:endParaRPr lang="en-US" altLang="zh-CN" dirty="0" smtClean="0"/>
          </a:p>
          <a:p>
            <a:pPr lvl="1" eaLnBrk="1" hangingPunct="1"/>
            <a:r>
              <a:rPr lang="en-US" altLang="zh-CN" dirty="0" smtClean="0"/>
              <a:t>FULL</a:t>
            </a:r>
            <a:r>
              <a:rPr lang="zh-CN" altLang="en-US" dirty="0" smtClean="0"/>
              <a:t>常量用于表示完整格式，</a:t>
            </a:r>
            <a:r>
              <a:rPr lang="en-US" altLang="zh-CN" dirty="0" smtClean="0"/>
              <a:t>LONG</a:t>
            </a:r>
            <a:r>
              <a:rPr lang="zh-CN" altLang="en-US" dirty="0" smtClean="0"/>
              <a:t>常量用于表示长格式，</a:t>
            </a:r>
            <a:r>
              <a:rPr lang="en-US" altLang="zh-CN" dirty="0" smtClean="0"/>
              <a:t>MEDIUM</a:t>
            </a:r>
            <a:r>
              <a:rPr lang="zh-CN" altLang="en-US" dirty="0" smtClean="0"/>
              <a:t>常量用于表示普通格式，</a:t>
            </a:r>
            <a:r>
              <a:rPr lang="en-US" altLang="zh-CN" dirty="0" smtClean="0"/>
              <a:t>SHORT</a:t>
            </a:r>
            <a:r>
              <a:rPr lang="zh-CN" altLang="en-US" dirty="0" smtClean="0"/>
              <a:t>常量用于表示短格式。</a:t>
            </a:r>
            <a:endParaRPr lang="en-US" altLang="zh-CN" dirty="0" smtClean="0"/>
          </a:p>
          <a:p>
            <a:pPr lvl="1" eaLnBrk="1" hangingPunct="1"/>
            <a:r>
              <a:rPr lang="en-US" altLang="zh-CN" b="1" dirty="0" err="1" smtClean="0">
                <a:solidFill>
                  <a:srgbClr val="FF0000"/>
                </a:solidFill>
              </a:rPr>
              <a:t>DateFormat</a:t>
            </a:r>
            <a:r>
              <a:rPr lang="zh-CN" altLang="en-US" b="1" dirty="0" smtClean="0">
                <a:solidFill>
                  <a:srgbClr val="FF0000"/>
                </a:solidFill>
              </a:rPr>
              <a:t>类位于</a:t>
            </a:r>
            <a:r>
              <a:rPr lang="en-US" altLang="zh-CN" b="1" dirty="0" err="1" smtClean="0">
                <a:solidFill>
                  <a:srgbClr val="FF0000"/>
                </a:solidFill>
              </a:rPr>
              <a:t>java.text</a:t>
            </a:r>
            <a:r>
              <a:rPr lang="zh-CN" altLang="en-US" b="1" dirty="0" smtClean="0">
                <a:solidFill>
                  <a:srgbClr val="FF0000"/>
                </a:solidFill>
              </a:rPr>
              <a:t>包中。</a:t>
            </a:r>
            <a:endParaRPr lang="en-US" altLang="zh-CN" b="1" dirty="0" smtClean="0">
              <a:solidFill>
                <a:srgbClr val="FF0000"/>
              </a:solidFill>
            </a:endParaRPr>
          </a:p>
          <a:p>
            <a:pPr lvl="1" eaLnBrk="1" hangingPunct="1"/>
            <a:r>
              <a:rPr lang="zh-CN" altLang="en-US" dirty="0" smtClean="0"/>
              <a:t>接下来，通过一个案例针对表中的方法进行演示，如例</a:t>
            </a:r>
            <a:r>
              <a:rPr lang="en-US" altLang="zh-CN" dirty="0" smtClean="0"/>
              <a:t>6-26</a:t>
            </a:r>
            <a:r>
              <a:rPr lang="zh-CN" altLang="en-US" dirty="0" smtClean="0"/>
              <a:t>所示。</a:t>
            </a:r>
            <a:r>
              <a:rPr lang="en-US" altLang="zh-CN" dirty="0" smtClean="0"/>
              <a:t>	</a:t>
            </a:r>
            <a:endParaRPr lang="zh-CN" altLang="en-US" dirty="0" smtClean="0"/>
          </a:p>
        </p:txBody>
      </p:sp>
      <p:sp>
        <p:nvSpPr>
          <p:cNvPr id="58371" name="TextBox 1"/>
          <p:cNvSpPr txBox="1">
            <a:spLocks noChangeArrowheads="1"/>
          </p:cNvSpPr>
          <p:nvPr/>
        </p:nvSpPr>
        <p:spPr bwMode="auto">
          <a:xfrm>
            <a:off x="338138" y="1154547"/>
            <a:ext cx="3321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6.5.3 </a:t>
            </a:r>
            <a:r>
              <a:rPr lang="en-US" altLang="zh-CN" sz="2400" b="1" dirty="0" err="1">
                <a:solidFill>
                  <a:srgbClr val="0070C0"/>
                </a:solidFill>
              </a:rPr>
              <a:t>DateFormat</a:t>
            </a:r>
            <a:r>
              <a:rPr lang="zh-CN" altLang="en-US" sz="2400" b="1" dirty="0">
                <a:solidFill>
                  <a:srgbClr val="0070C0"/>
                </a:solidFill>
              </a:rPr>
              <a:t>类</a:t>
            </a:r>
            <a:endParaRPr lang="en-US" altLang="zh-CN" sz="2400" b="1" dirty="0">
              <a:solidFill>
                <a:srgbClr val="0070C0"/>
              </a:solidFill>
            </a:endParaRPr>
          </a:p>
        </p:txBody>
      </p:sp>
      <p:sp>
        <p:nvSpPr>
          <p:cNvPr id="58372"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113666" name="内容占位符 2"/>
          <p:cNvSpPr>
            <a:spLocks noGrp="1" noChangeArrowheads="1"/>
          </p:cNvSpPr>
          <p:nvPr>
            <p:ph idx="1"/>
          </p:nvPr>
        </p:nvSpPr>
        <p:spPr bwMode="auto">
          <a:xfrm>
            <a:off x="457200" y="1066800"/>
            <a:ext cx="7964488"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b="1" dirty="0">
                <a:solidFill>
                  <a:srgbClr val="0070C0"/>
                </a:solidFill>
              </a:rPr>
              <a:t>6.5.3 </a:t>
            </a:r>
            <a:r>
              <a:rPr lang="en-US" altLang="zh-CN" b="1" dirty="0" err="1">
                <a:solidFill>
                  <a:srgbClr val="0070C0"/>
                </a:solidFill>
              </a:rPr>
              <a:t>DateFormat</a:t>
            </a:r>
            <a:r>
              <a:rPr lang="zh-CN" altLang="en-US" b="1" dirty="0" smtClean="0">
                <a:solidFill>
                  <a:srgbClr val="0070C0"/>
                </a:solidFill>
              </a:rPr>
              <a:t>类</a:t>
            </a:r>
            <a:endParaRPr lang="en-US" altLang="zh-CN" b="1" dirty="0">
              <a:solidFill>
                <a:srgbClr val="0070C0"/>
              </a:solidFill>
            </a:endParaRP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49418"/>
            <a:ext cx="8278812" cy="609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9011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316" y="2383630"/>
            <a:ext cx="6845696" cy="162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750888" y="4995081"/>
            <a:ext cx="7827962" cy="1529544"/>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en-US" sz="2000" b="1" dirty="0">
                <a:latin typeface="Arial" charset="0"/>
              </a:rPr>
              <a:t>例程6-26</a:t>
            </a:r>
            <a:r>
              <a:rPr lang="zh-CN" altLang="en-US" sz="2000" b="1" dirty="0">
                <a:latin typeface="Arial" charset="0"/>
              </a:rPr>
              <a:t>中演示了四种格式下时间和日期格式化输出的效果，其中调用</a:t>
            </a:r>
            <a:r>
              <a:rPr lang="en-US" sz="2000" b="1" dirty="0" err="1">
                <a:latin typeface="Arial" charset="0"/>
              </a:rPr>
              <a:t>getDateInstance</a:t>
            </a:r>
            <a:r>
              <a:rPr lang="en-US" sz="2000" b="1" dirty="0">
                <a:latin typeface="Arial" charset="0"/>
              </a:rPr>
              <a:t>()</a:t>
            </a:r>
            <a:r>
              <a:rPr lang="zh-CN" altLang="en-US" sz="2000" b="1" dirty="0">
                <a:latin typeface="Arial" charset="0"/>
              </a:rPr>
              <a:t>方法获得的实例对象用于对日期部分进行格式化，</a:t>
            </a:r>
            <a:r>
              <a:rPr lang="en-US" sz="2000" b="1" dirty="0" err="1">
                <a:latin typeface="Arial" charset="0"/>
              </a:rPr>
              <a:t>getDateTimeInstance</a:t>
            </a:r>
            <a:r>
              <a:rPr lang="en-US" sz="2000" b="1" dirty="0">
                <a:latin typeface="Arial" charset="0"/>
              </a:rPr>
              <a:t>()</a:t>
            </a:r>
            <a:r>
              <a:rPr lang="zh-CN" altLang="en-US" sz="2000" b="1" dirty="0">
                <a:latin typeface="Arial" charset="0"/>
              </a:rPr>
              <a:t>方法获得的实例对象可以对日期和时间部分进行格式化。</a:t>
            </a:r>
          </a:p>
        </p:txBody>
      </p:sp>
    </p:spTree>
    <p:extLst>
      <p:ext uri="{BB962C8B-B14F-4D97-AF65-F5344CB8AC3E}">
        <p14:creationId xmlns:p14="http://schemas.microsoft.com/office/powerpoint/2010/main" val="12024905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338138" y="1601788"/>
            <a:ext cx="7964487" cy="4746625"/>
          </a:xfrm>
        </p:spPr>
        <p:txBody>
          <a:bodyPr/>
          <a:lstStyle/>
          <a:p>
            <a:pPr lvl="1" eaLnBrk="1" hangingPunct="1">
              <a:lnSpc>
                <a:spcPct val="200000"/>
              </a:lnSpc>
            </a:pPr>
            <a:r>
              <a:rPr lang="en-US" altLang="zh-CN" dirty="0" err="1" smtClean="0"/>
              <a:t>DateFormat</a:t>
            </a:r>
            <a:r>
              <a:rPr lang="zh-CN" altLang="en-US" dirty="0" smtClean="0"/>
              <a:t>中还提供了一个</a:t>
            </a:r>
            <a:r>
              <a:rPr lang="en-US" altLang="zh-CN" dirty="0" smtClean="0"/>
              <a:t>parse(String source)</a:t>
            </a:r>
            <a:r>
              <a:rPr lang="zh-CN" altLang="en-US" dirty="0" smtClean="0"/>
              <a:t>方法，能够将一个字符串解析成</a:t>
            </a:r>
            <a:r>
              <a:rPr lang="en-US" altLang="zh-CN" dirty="0" smtClean="0"/>
              <a:t>Date</a:t>
            </a:r>
            <a:r>
              <a:rPr lang="zh-CN" altLang="en-US" dirty="0" smtClean="0"/>
              <a:t>对象，但是它要求字符串必须符合日期</a:t>
            </a:r>
            <a:r>
              <a:rPr lang="en-US" altLang="zh-CN" dirty="0" smtClean="0"/>
              <a:t>/</a:t>
            </a:r>
            <a:r>
              <a:rPr lang="zh-CN" altLang="en-US" dirty="0" smtClean="0"/>
              <a:t>时间的格式要求，否则会抛出异常。</a:t>
            </a:r>
            <a:r>
              <a:rPr lang="en-US" altLang="zh-CN" dirty="0" smtClean="0"/>
              <a:t>	</a:t>
            </a:r>
          </a:p>
          <a:p>
            <a:pPr lvl="1" eaLnBrk="1" hangingPunct="1">
              <a:lnSpc>
                <a:spcPct val="200000"/>
              </a:lnSpc>
            </a:pPr>
            <a:r>
              <a:rPr lang="zh-CN" altLang="en-US" dirty="0" smtClean="0"/>
              <a:t>接下来，通过一个案例来演示</a:t>
            </a:r>
            <a:r>
              <a:rPr lang="en-US" altLang="zh-CN" dirty="0" smtClean="0"/>
              <a:t>parse()</a:t>
            </a:r>
            <a:r>
              <a:rPr lang="zh-CN" altLang="en-US" dirty="0" smtClean="0"/>
              <a:t>方法的使用，具体代码如例</a:t>
            </a:r>
            <a:r>
              <a:rPr lang="en-US" altLang="zh-CN" dirty="0" smtClean="0"/>
              <a:t>6-27</a:t>
            </a:r>
            <a:r>
              <a:rPr lang="zh-CN" altLang="en-US" dirty="0" smtClean="0"/>
              <a:t>所示。</a:t>
            </a:r>
          </a:p>
        </p:txBody>
      </p:sp>
      <p:sp>
        <p:nvSpPr>
          <p:cNvPr id="59395" name="TextBox 1"/>
          <p:cNvSpPr txBox="1">
            <a:spLocks noChangeArrowheads="1"/>
          </p:cNvSpPr>
          <p:nvPr/>
        </p:nvSpPr>
        <p:spPr bwMode="auto">
          <a:xfrm>
            <a:off x="161925" y="1074738"/>
            <a:ext cx="3321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dirty="0">
                <a:solidFill>
                  <a:srgbClr val="0070C0"/>
                </a:solidFill>
              </a:rPr>
              <a:t>6.5.3 </a:t>
            </a:r>
            <a:r>
              <a:rPr lang="en-US" altLang="zh-CN" sz="2400" b="1" dirty="0" err="1">
                <a:solidFill>
                  <a:srgbClr val="0070C0"/>
                </a:solidFill>
              </a:rPr>
              <a:t>DateFormat</a:t>
            </a:r>
            <a:r>
              <a:rPr lang="zh-CN" altLang="en-US" sz="2400" b="1" dirty="0">
                <a:solidFill>
                  <a:srgbClr val="0070C0"/>
                </a:solidFill>
              </a:rPr>
              <a:t>类</a:t>
            </a:r>
            <a:endParaRPr lang="en-US" altLang="zh-CN" sz="2400" b="1" dirty="0">
              <a:solidFill>
                <a:srgbClr val="0070C0"/>
              </a:solidFill>
            </a:endParaRPr>
          </a:p>
        </p:txBody>
      </p:sp>
      <p:sp>
        <p:nvSpPr>
          <p:cNvPr id="59396"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5" name="圆角矩形标注 4"/>
          <p:cNvSpPr/>
          <p:nvPr/>
        </p:nvSpPr>
        <p:spPr bwMode="auto">
          <a:xfrm>
            <a:off x="750888" y="5254756"/>
            <a:ext cx="7500937" cy="995363"/>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b="1" dirty="0">
                <a:latin typeface="Arial" charset="0"/>
              </a:rPr>
              <a:t>例程</a:t>
            </a:r>
            <a:r>
              <a:rPr lang="en-US" b="1" dirty="0">
                <a:latin typeface="Arial" charset="0"/>
              </a:rPr>
              <a:t>6-27</a:t>
            </a:r>
            <a:r>
              <a:rPr lang="zh-CN" altLang="en-US" b="1" dirty="0">
                <a:latin typeface="Arial" charset="0"/>
              </a:rPr>
              <a:t>，使用</a:t>
            </a:r>
            <a:r>
              <a:rPr lang="en-US" b="1" dirty="0">
                <a:latin typeface="Arial" charset="0"/>
              </a:rPr>
              <a:t>LONG</a:t>
            </a:r>
            <a:r>
              <a:rPr lang="zh-CN" altLang="en-US" b="1" dirty="0">
                <a:latin typeface="Arial" charset="0"/>
              </a:rPr>
              <a:t>样式常量创建了一个</a:t>
            </a:r>
            <a:r>
              <a:rPr lang="en-US" b="1" dirty="0" err="1">
                <a:latin typeface="Arial" charset="0"/>
              </a:rPr>
              <a:t>DateFormat</a:t>
            </a:r>
            <a:r>
              <a:rPr lang="zh-CN" altLang="en-US" b="1" dirty="0">
                <a:latin typeface="Arial" charset="0"/>
              </a:rPr>
              <a:t>对象，然后调用</a:t>
            </a:r>
            <a:r>
              <a:rPr lang="en-US" b="1" dirty="0">
                <a:latin typeface="Arial" charset="0"/>
              </a:rPr>
              <a:t>format()</a:t>
            </a:r>
            <a:r>
              <a:rPr lang="zh-CN" altLang="en-US" b="1" dirty="0">
                <a:latin typeface="Arial" charset="0"/>
              </a:rPr>
              <a:t>方法与它格式对应的时间字符串</a:t>
            </a:r>
            <a:r>
              <a:rPr lang="en-US" b="1" dirty="0">
                <a:latin typeface="Arial" charset="0"/>
              </a:rPr>
              <a:t>"2008</a:t>
            </a:r>
            <a:r>
              <a:rPr lang="zh-CN" altLang="en-US" b="1" dirty="0">
                <a:latin typeface="Arial" charset="0"/>
              </a:rPr>
              <a:t>年</a:t>
            </a:r>
            <a:r>
              <a:rPr lang="en-US" b="1" dirty="0">
                <a:latin typeface="Arial" charset="0"/>
              </a:rPr>
              <a:t>8</a:t>
            </a:r>
            <a:r>
              <a:rPr lang="zh-CN" altLang="en-US" b="1" dirty="0">
                <a:latin typeface="Arial" charset="0"/>
              </a:rPr>
              <a:t>月</a:t>
            </a:r>
            <a:r>
              <a:rPr lang="en-US" b="1" dirty="0">
                <a:latin typeface="Arial" charset="0"/>
              </a:rPr>
              <a:t>8</a:t>
            </a:r>
            <a:r>
              <a:rPr lang="zh-CN" altLang="en-US" b="1" dirty="0">
                <a:latin typeface="Arial" charset="0"/>
              </a:rPr>
              <a:t>日</a:t>
            </a:r>
            <a:r>
              <a:rPr lang="en-US" b="1" dirty="0">
                <a:latin typeface="Arial" charset="0"/>
              </a:rPr>
              <a:t>"</a:t>
            </a:r>
            <a:r>
              <a:rPr lang="zh-CN" altLang="en-US" b="1" dirty="0">
                <a:latin typeface="Arial" charset="0"/>
              </a:rPr>
              <a:t>解析成了</a:t>
            </a:r>
            <a:r>
              <a:rPr lang="en-US" b="1" dirty="0">
                <a:latin typeface="Arial" charset="0"/>
              </a:rPr>
              <a:t>Date</a:t>
            </a:r>
            <a:r>
              <a:rPr lang="zh-CN" altLang="en-US" b="1" dirty="0">
                <a:latin typeface="Arial" charset="0"/>
              </a:rPr>
              <a:t>对象。</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522637"/>
            <a:ext cx="8750063" cy="283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686" y="3975100"/>
            <a:ext cx="7266727" cy="128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46063" y="1688747"/>
            <a:ext cx="8566150" cy="4440237"/>
          </a:xfrm>
        </p:spPr>
        <p:txBody>
          <a:bodyPr/>
          <a:lstStyle/>
          <a:p>
            <a:pPr lvl="1" eaLnBrk="1" hangingPunct="1"/>
            <a:r>
              <a:rPr lang="en-US" altLang="zh-CN" dirty="0" err="1" smtClean="0"/>
              <a:t>SimpleDateFormat</a:t>
            </a:r>
            <a:r>
              <a:rPr lang="zh-CN" altLang="en-US" dirty="0" smtClean="0"/>
              <a:t>类是</a:t>
            </a:r>
            <a:r>
              <a:rPr lang="en-US" altLang="zh-CN" dirty="0" err="1" smtClean="0"/>
              <a:t>DateFormat</a:t>
            </a:r>
            <a:r>
              <a:rPr lang="zh-CN" altLang="en-US" dirty="0" smtClean="0"/>
              <a:t>类的子类，它可以使用</a:t>
            </a:r>
            <a:r>
              <a:rPr lang="en-US" altLang="zh-CN" dirty="0" smtClean="0"/>
              <a:t>new</a:t>
            </a:r>
            <a:r>
              <a:rPr lang="zh-CN" altLang="en-US" dirty="0" smtClean="0"/>
              <a:t>关键字创建实例对象，它的构造方法接收一个格式字符串参数，表示日期格式模板。</a:t>
            </a:r>
            <a:endParaRPr lang="en-US" altLang="zh-CN" dirty="0" smtClean="0"/>
          </a:p>
          <a:p>
            <a:pPr lvl="1" eaLnBrk="1" hangingPunct="1"/>
            <a:r>
              <a:rPr lang="zh-CN" altLang="zh-CN" dirty="0" smtClean="0"/>
              <a:t>接下来通过</a:t>
            </a:r>
            <a:r>
              <a:rPr lang="zh-CN" altLang="en-US" dirty="0" smtClean="0"/>
              <a:t>两</a:t>
            </a:r>
            <a:r>
              <a:rPr lang="zh-CN" altLang="zh-CN" dirty="0" smtClean="0"/>
              <a:t>个案例演示</a:t>
            </a:r>
            <a:r>
              <a:rPr lang="en-US" altLang="zh-CN" dirty="0" err="1" smtClean="0"/>
              <a:t>SimpleDateFormat</a:t>
            </a:r>
            <a:r>
              <a:rPr lang="zh-CN" altLang="en-US" dirty="0" smtClean="0"/>
              <a:t>类的用法</a:t>
            </a:r>
            <a:r>
              <a:rPr lang="zh-CN" altLang="en-US" dirty="0"/>
              <a:t>：</a:t>
            </a:r>
            <a:endParaRPr lang="zh-CN" altLang="en-US" dirty="0" smtClean="0"/>
          </a:p>
          <a:p>
            <a:pPr lvl="1" eaLnBrk="1" hangingPunct="1"/>
            <a:r>
              <a:rPr lang="zh-CN" altLang="en-US" dirty="0" smtClean="0"/>
              <a:t>（</a:t>
            </a:r>
            <a:r>
              <a:rPr lang="en-US" altLang="zh-CN" dirty="0" smtClean="0"/>
              <a:t>1</a:t>
            </a:r>
            <a:r>
              <a:rPr lang="zh-CN" altLang="en-US" dirty="0" smtClean="0"/>
              <a:t>）</a:t>
            </a:r>
            <a:r>
              <a:rPr lang="zh-CN" altLang="zh-CN" dirty="0" smtClean="0"/>
              <a:t>将</a:t>
            </a:r>
            <a:r>
              <a:rPr lang="en-US" altLang="zh-CN" dirty="0" smtClean="0"/>
              <a:t>Date</a:t>
            </a:r>
            <a:r>
              <a:rPr lang="zh-CN" altLang="zh-CN" dirty="0" smtClean="0"/>
              <a:t>对象以特定的格式转为字符串形式</a:t>
            </a:r>
            <a:r>
              <a:rPr lang="zh-CN" altLang="en-US" dirty="0" smtClean="0"/>
              <a:t>，如例</a:t>
            </a:r>
            <a:r>
              <a:rPr lang="en-US" altLang="zh-CN" dirty="0" smtClean="0"/>
              <a:t>6-28</a:t>
            </a:r>
            <a:r>
              <a:rPr lang="zh-CN" altLang="en-US" dirty="0" smtClean="0"/>
              <a:t>所示。</a:t>
            </a:r>
            <a:endParaRPr lang="en-US" altLang="zh-CN" dirty="0" smtClean="0"/>
          </a:p>
        </p:txBody>
      </p:sp>
      <p:sp>
        <p:nvSpPr>
          <p:cNvPr id="60419" name="TextBox 1"/>
          <p:cNvSpPr txBox="1">
            <a:spLocks noChangeArrowheads="1"/>
          </p:cNvSpPr>
          <p:nvPr/>
        </p:nvSpPr>
        <p:spPr bwMode="auto">
          <a:xfrm>
            <a:off x="161925" y="1148997"/>
            <a:ext cx="4330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a:solidFill>
                  <a:srgbClr val="0070C0"/>
                </a:solidFill>
              </a:rPr>
              <a:t>6.5.4 SimpleDateFormat</a:t>
            </a:r>
            <a:r>
              <a:rPr lang="zh-CN" altLang="en-US" sz="2400" b="1">
                <a:solidFill>
                  <a:srgbClr val="0070C0"/>
                </a:solidFill>
              </a:rPr>
              <a:t>类</a:t>
            </a:r>
            <a:endParaRPr lang="en-US" altLang="zh-CN" sz="2400" b="1">
              <a:solidFill>
                <a:srgbClr val="0070C0"/>
              </a:solidFill>
            </a:endParaRPr>
          </a:p>
        </p:txBody>
      </p:sp>
      <p:sp>
        <p:nvSpPr>
          <p:cNvPr id="60420"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809043"/>
            <a:ext cx="8792083"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圆角矩形标注 4"/>
          <p:cNvSpPr/>
          <p:nvPr/>
        </p:nvSpPr>
        <p:spPr bwMode="auto">
          <a:xfrm>
            <a:off x="615410" y="4854381"/>
            <a:ext cx="7885112" cy="1626515"/>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sz="2000" b="1" dirty="0">
                <a:latin typeface="Arial" charset="0"/>
              </a:rPr>
              <a:t>例程</a:t>
            </a:r>
            <a:r>
              <a:rPr lang="en-US" sz="2000" b="1" dirty="0">
                <a:latin typeface="Arial" charset="0"/>
              </a:rPr>
              <a:t>6-28</a:t>
            </a:r>
            <a:r>
              <a:rPr lang="zh-CN" altLang="en-US" sz="2000" b="1" dirty="0">
                <a:latin typeface="Arial" charset="0"/>
              </a:rPr>
              <a:t>中，在创建</a:t>
            </a:r>
            <a:r>
              <a:rPr lang="en-US" sz="2000" b="1" dirty="0" err="1">
                <a:latin typeface="Arial" charset="0"/>
              </a:rPr>
              <a:t>SimpleDateFormat</a:t>
            </a:r>
            <a:r>
              <a:rPr lang="zh-CN" altLang="en-US" sz="2000" b="1" dirty="0">
                <a:latin typeface="Arial" charset="0"/>
              </a:rPr>
              <a:t>对象时传入日期格式模板“</a:t>
            </a:r>
            <a:r>
              <a:rPr lang="en-US" sz="2000" b="1" dirty="0" err="1">
                <a:latin typeface="Arial" charset="0"/>
              </a:rPr>
              <a:t>Gyyyy</a:t>
            </a:r>
            <a:r>
              <a:rPr lang="zh-CN" altLang="en-US" sz="2000" b="1" dirty="0">
                <a:latin typeface="Arial" charset="0"/>
              </a:rPr>
              <a:t>年</a:t>
            </a:r>
            <a:r>
              <a:rPr lang="en-US" sz="2000" b="1" dirty="0">
                <a:latin typeface="Arial" charset="0"/>
              </a:rPr>
              <a:t>MM</a:t>
            </a:r>
            <a:r>
              <a:rPr lang="zh-CN" altLang="en-US" sz="2000" b="1" dirty="0">
                <a:latin typeface="Arial" charset="0"/>
              </a:rPr>
              <a:t>月</a:t>
            </a:r>
            <a:r>
              <a:rPr lang="en-US" sz="2000" b="1" dirty="0" err="1">
                <a:latin typeface="Arial" charset="0"/>
              </a:rPr>
              <a:t>dd</a:t>
            </a:r>
            <a:r>
              <a:rPr lang="zh-CN" altLang="en-US" sz="2000" b="1" dirty="0">
                <a:latin typeface="Arial" charset="0"/>
              </a:rPr>
              <a:t>日：今天是</a:t>
            </a:r>
            <a:r>
              <a:rPr lang="en-US" sz="2000" b="1" dirty="0" err="1">
                <a:latin typeface="Arial" charset="0"/>
              </a:rPr>
              <a:t>yyyy</a:t>
            </a:r>
            <a:r>
              <a:rPr lang="zh-CN" altLang="en-US" sz="2000" b="1" dirty="0">
                <a:latin typeface="Arial" charset="0"/>
              </a:rPr>
              <a:t>年的第</a:t>
            </a:r>
            <a:r>
              <a:rPr lang="en-US" sz="2000" b="1" dirty="0">
                <a:latin typeface="Arial" charset="0"/>
              </a:rPr>
              <a:t>D</a:t>
            </a:r>
            <a:r>
              <a:rPr lang="zh-CN" altLang="en-US" sz="2000" b="1" dirty="0">
                <a:latin typeface="Arial" charset="0"/>
              </a:rPr>
              <a:t>天，</a:t>
            </a:r>
            <a:r>
              <a:rPr lang="en-US" sz="2000" b="1" dirty="0">
                <a:latin typeface="Arial" charset="0"/>
              </a:rPr>
              <a:t>E</a:t>
            </a:r>
            <a:r>
              <a:rPr lang="zh-CN" altLang="en-US" sz="2000" b="1" dirty="0">
                <a:latin typeface="Arial" charset="0"/>
              </a:rPr>
              <a:t>” ，调用</a:t>
            </a:r>
            <a:r>
              <a:rPr lang="en-US" sz="2000" b="1" dirty="0" err="1">
                <a:latin typeface="Arial" charset="0"/>
              </a:rPr>
              <a:t>SimpleDateFormat</a:t>
            </a:r>
            <a:r>
              <a:rPr lang="zh-CN" altLang="en-US" sz="2000" b="1" dirty="0">
                <a:latin typeface="Arial" charset="0"/>
              </a:rPr>
              <a:t>的</a:t>
            </a:r>
            <a:r>
              <a:rPr lang="en-US" sz="2000" b="1" dirty="0">
                <a:latin typeface="Arial" charset="0"/>
              </a:rPr>
              <a:t>format()</a:t>
            </a:r>
            <a:r>
              <a:rPr lang="zh-CN" altLang="en-US" sz="2000" b="1" dirty="0">
                <a:latin typeface="Arial" charset="0"/>
              </a:rPr>
              <a:t>方法，将</a:t>
            </a:r>
            <a:r>
              <a:rPr lang="en-US" sz="2000" b="1" dirty="0">
                <a:latin typeface="Arial" charset="0"/>
              </a:rPr>
              <a:t>Date</a:t>
            </a:r>
            <a:r>
              <a:rPr lang="zh-CN" altLang="en-US" sz="2000" b="1" dirty="0">
                <a:latin typeface="Arial" charset="0"/>
              </a:rPr>
              <a:t>对象格式化成如模板格式的“公元</a:t>
            </a:r>
            <a:r>
              <a:rPr lang="en-US" sz="2000" b="1" dirty="0">
                <a:latin typeface="Arial" charset="0"/>
              </a:rPr>
              <a:t>2013</a:t>
            </a:r>
            <a:r>
              <a:rPr lang="zh-CN" altLang="en-US" sz="2000" b="1" dirty="0">
                <a:latin typeface="Arial" charset="0"/>
              </a:rPr>
              <a:t>年</a:t>
            </a:r>
            <a:r>
              <a:rPr lang="en-US" sz="2000" b="1" dirty="0">
                <a:latin typeface="Arial" charset="0"/>
              </a:rPr>
              <a:t>09</a:t>
            </a:r>
            <a:r>
              <a:rPr lang="zh-CN" altLang="en-US" sz="2000" b="1" dirty="0">
                <a:latin typeface="Arial" charset="0"/>
              </a:rPr>
              <a:t>月</a:t>
            </a:r>
            <a:r>
              <a:rPr lang="en-US" sz="2000" b="1" dirty="0">
                <a:latin typeface="Arial" charset="0"/>
              </a:rPr>
              <a:t>06</a:t>
            </a:r>
            <a:r>
              <a:rPr lang="zh-CN" altLang="en-US" sz="2000" b="1" dirty="0">
                <a:latin typeface="Arial" charset="0"/>
              </a:rPr>
              <a:t>日：今天是</a:t>
            </a:r>
            <a:r>
              <a:rPr lang="en-US" sz="2000" b="1" dirty="0">
                <a:latin typeface="Arial" charset="0"/>
              </a:rPr>
              <a:t>2013</a:t>
            </a:r>
            <a:r>
              <a:rPr lang="zh-CN" altLang="en-US" sz="2000" b="1" dirty="0">
                <a:latin typeface="Arial" charset="0"/>
              </a:rPr>
              <a:t>年的第</a:t>
            </a:r>
            <a:r>
              <a:rPr lang="en-US" sz="2000" b="1" dirty="0">
                <a:latin typeface="Arial" charset="0"/>
              </a:rPr>
              <a:t>249</a:t>
            </a:r>
            <a:r>
              <a:rPr lang="zh-CN" altLang="en-US" sz="2000" b="1" dirty="0">
                <a:latin typeface="Arial" charset="0"/>
              </a:rPr>
              <a:t>天，星期五”字符串形式。</a:t>
            </a:r>
          </a:p>
        </p:txBody>
      </p:sp>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172" y="1141588"/>
            <a:ext cx="6850974" cy="12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46063" y="1607384"/>
            <a:ext cx="8566150" cy="4440237"/>
          </a:xfrm>
        </p:spPr>
        <p:txBody>
          <a:bodyPr/>
          <a:lstStyle/>
          <a:p>
            <a:pPr lvl="1" eaLnBrk="1" hangingPunct="1"/>
            <a:r>
              <a:rPr lang="zh-CN" altLang="en-US" dirty="0" smtClean="0"/>
              <a:t>（</a:t>
            </a:r>
            <a:r>
              <a:rPr lang="en-US" altLang="zh-CN" dirty="0" smtClean="0"/>
              <a:t>2</a:t>
            </a:r>
            <a:r>
              <a:rPr lang="zh-CN" altLang="en-US" dirty="0" smtClean="0"/>
              <a:t>）</a:t>
            </a:r>
            <a:r>
              <a:rPr lang="zh-CN" altLang="zh-CN" dirty="0" smtClean="0"/>
              <a:t>将一个指定日期格式的字符串解析为</a:t>
            </a:r>
            <a:r>
              <a:rPr lang="en-US" altLang="zh-CN" dirty="0" smtClean="0"/>
              <a:t>Date</a:t>
            </a:r>
            <a:r>
              <a:rPr lang="zh-CN" altLang="zh-CN" dirty="0" smtClean="0"/>
              <a:t>对象</a:t>
            </a:r>
            <a:r>
              <a:rPr lang="zh-CN" altLang="en-US" dirty="0" smtClean="0"/>
              <a:t>，如例</a:t>
            </a:r>
            <a:r>
              <a:rPr lang="en-US" altLang="zh-CN" dirty="0" smtClean="0"/>
              <a:t>6-29</a:t>
            </a:r>
            <a:r>
              <a:rPr lang="zh-CN" altLang="en-US" dirty="0" smtClean="0"/>
              <a:t>所示。</a:t>
            </a:r>
            <a:endParaRPr lang="en-US" altLang="zh-CN" dirty="0" smtClean="0"/>
          </a:p>
          <a:p>
            <a:pPr lvl="1" eaLnBrk="1" hangingPunct="1"/>
            <a:endParaRPr lang="zh-CN" altLang="en-US" sz="1800" dirty="0" smtClean="0"/>
          </a:p>
        </p:txBody>
      </p:sp>
      <p:sp>
        <p:nvSpPr>
          <p:cNvPr id="60419" name="TextBox 1"/>
          <p:cNvSpPr txBox="1">
            <a:spLocks noChangeArrowheads="1"/>
          </p:cNvSpPr>
          <p:nvPr/>
        </p:nvSpPr>
        <p:spPr bwMode="auto">
          <a:xfrm>
            <a:off x="161925" y="1148997"/>
            <a:ext cx="4330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400" b="1">
                <a:solidFill>
                  <a:srgbClr val="0070C0"/>
                </a:solidFill>
              </a:rPr>
              <a:t>6.5.4 SimpleDateFormat</a:t>
            </a:r>
            <a:r>
              <a:rPr lang="zh-CN" altLang="en-US" sz="2400" b="1">
                <a:solidFill>
                  <a:srgbClr val="0070C0"/>
                </a:solidFill>
              </a:rPr>
              <a:t>类</a:t>
            </a:r>
            <a:endParaRPr lang="en-US" altLang="zh-CN" sz="2400" b="1">
              <a:solidFill>
                <a:srgbClr val="0070C0"/>
              </a:solidFill>
            </a:endParaRPr>
          </a:p>
        </p:txBody>
      </p:sp>
      <p:sp>
        <p:nvSpPr>
          <p:cNvPr id="60420" name="标题 1"/>
          <p:cNvSpPr>
            <a:spLocks noChangeArrowheads="1"/>
          </p:cNvSpPr>
          <p:nvPr/>
        </p:nvSpPr>
        <p:spPr bwMode="auto">
          <a:xfrm>
            <a:off x="1643063" y="388938"/>
            <a:ext cx="750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6.5 Date</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Calendar</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DateFormat</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rotWithShape="1">
          <a:blip r:embed="rId2"/>
          <a:srcRect r="2325"/>
          <a:stretch/>
        </p:blipFill>
        <p:spPr>
          <a:xfrm>
            <a:off x="246063" y="2159102"/>
            <a:ext cx="8755727" cy="2414276"/>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3907053" y="4011119"/>
            <a:ext cx="4905160" cy="1299380"/>
          </a:xfrm>
          <a:prstGeom prst="rect">
            <a:avLst/>
          </a:prstGeom>
        </p:spPr>
      </p:pic>
      <p:sp>
        <p:nvSpPr>
          <p:cNvPr id="7" name="圆角矩形标注 6"/>
          <p:cNvSpPr/>
          <p:nvPr/>
        </p:nvSpPr>
        <p:spPr bwMode="auto">
          <a:xfrm>
            <a:off x="615410" y="5151723"/>
            <a:ext cx="7885112" cy="1259688"/>
          </a:xfrm>
          <a:prstGeom prst="wedgeRoundRectCallout">
            <a:avLst>
              <a:gd name="adj1" fmla="val -23963"/>
              <a:gd name="adj2" fmla="val -491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en-US" sz="2000" b="1" dirty="0">
                <a:latin typeface="Arial" charset="0"/>
              </a:rPr>
              <a:t>例程</a:t>
            </a:r>
            <a:r>
              <a:rPr lang="en-US" sz="2000" b="1" dirty="0" smtClean="0">
                <a:latin typeface="Arial" charset="0"/>
              </a:rPr>
              <a:t>6-29</a:t>
            </a:r>
            <a:r>
              <a:rPr lang="zh-CN" altLang="en-US" sz="2000" b="1" dirty="0" smtClean="0">
                <a:latin typeface="Arial" charset="0"/>
              </a:rPr>
              <a:t>中</a:t>
            </a:r>
            <a:r>
              <a:rPr lang="zh-CN" altLang="en-US" sz="2000" b="1" dirty="0">
                <a:latin typeface="Arial" charset="0"/>
              </a:rPr>
              <a:t>，在创建</a:t>
            </a:r>
            <a:r>
              <a:rPr lang="en-US" sz="2000" b="1" dirty="0" err="1">
                <a:latin typeface="Arial" charset="0"/>
              </a:rPr>
              <a:t>SimpleDateFormat</a:t>
            </a:r>
            <a:r>
              <a:rPr lang="zh-CN" altLang="en-US" sz="2000" b="1" dirty="0">
                <a:latin typeface="Arial" charset="0"/>
              </a:rPr>
              <a:t>对象时传入日期格式模板</a:t>
            </a:r>
            <a:r>
              <a:rPr lang="zh-CN" altLang="en-US" sz="2000" b="1" dirty="0" smtClean="0">
                <a:latin typeface="Arial" charset="0"/>
              </a:rPr>
              <a:t>“</a:t>
            </a:r>
            <a:r>
              <a:rPr lang="en-US" sz="2000" b="1" dirty="0" err="1" smtClean="0">
                <a:latin typeface="Arial" charset="0"/>
              </a:rPr>
              <a:t>yyyy</a:t>
            </a:r>
            <a:r>
              <a:rPr lang="en-US" altLang="zh-CN" sz="2000" b="1" dirty="0" smtClean="0">
                <a:latin typeface="Arial" charset="0"/>
              </a:rPr>
              <a:t>/</a:t>
            </a:r>
            <a:r>
              <a:rPr lang="en-US" sz="2000" b="1" dirty="0" smtClean="0">
                <a:latin typeface="Arial" charset="0"/>
              </a:rPr>
              <a:t>MM</a:t>
            </a:r>
            <a:r>
              <a:rPr lang="en-US" altLang="zh-CN" sz="2000" b="1" dirty="0" smtClean="0">
                <a:latin typeface="Arial" charset="0"/>
              </a:rPr>
              <a:t>/</a:t>
            </a:r>
            <a:r>
              <a:rPr lang="en-US" sz="2000" b="1" dirty="0" err="1" smtClean="0">
                <a:latin typeface="Arial" charset="0"/>
              </a:rPr>
              <a:t>dd</a:t>
            </a:r>
            <a:r>
              <a:rPr lang="zh-CN" altLang="en-US" sz="2000" b="1" dirty="0" smtClean="0">
                <a:latin typeface="Arial" charset="0"/>
              </a:rPr>
              <a:t>” ，然后调用</a:t>
            </a:r>
            <a:r>
              <a:rPr lang="en-US" sz="2000" b="1" dirty="0" err="1">
                <a:latin typeface="Arial" charset="0"/>
              </a:rPr>
              <a:t>SimpleDateFormat</a:t>
            </a:r>
            <a:r>
              <a:rPr lang="zh-CN" altLang="en-US" sz="2000" b="1" dirty="0" smtClean="0">
                <a:latin typeface="Arial" charset="0"/>
              </a:rPr>
              <a:t>的</a:t>
            </a:r>
            <a:r>
              <a:rPr lang="en-US" altLang="zh-CN" sz="2000" b="1" dirty="0" smtClean="0">
                <a:latin typeface="Arial" charset="0"/>
              </a:rPr>
              <a:t>parse</a:t>
            </a:r>
            <a:r>
              <a:rPr lang="en-US" sz="2000" b="1" dirty="0" smtClean="0">
                <a:latin typeface="Arial" charset="0"/>
              </a:rPr>
              <a:t>()</a:t>
            </a:r>
            <a:r>
              <a:rPr lang="zh-CN" altLang="en-US" sz="2000" b="1" dirty="0">
                <a:latin typeface="Arial" charset="0"/>
              </a:rPr>
              <a:t>方法，</a:t>
            </a:r>
            <a:r>
              <a:rPr lang="zh-CN" altLang="en-US" sz="2000" b="1" dirty="0" smtClean="0">
                <a:latin typeface="Arial" charset="0"/>
              </a:rPr>
              <a:t>将符合日期模板</a:t>
            </a:r>
            <a:r>
              <a:rPr lang="zh-CN" altLang="en-US" sz="2000" b="1" dirty="0">
                <a:latin typeface="Arial" charset="0"/>
              </a:rPr>
              <a:t>格式</a:t>
            </a:r>
            <a:r>
              <a:rPr lang="zh-CN" altLang="en-US" sz="2000" b="1" dirty="0" smtClean="0">
                <a:latin typeface="Arial" charset="0"/>
              </a:rPr>
              <a:t>的字符串“</a:t>
            </a:r>
            <a:r>
              <a:rPr lang="en-US" altLang="zh-CN" sz="2000" b="1" dirty="0" smtClean="0">
                <a:latin typeface="Arial" charset="0"/>
              </a:rPr>
              <a:t>2012/</a:t>
            </a:r>
            <a:r>
              <a:rPr lang="zh-CN" altLang="en-US" sz="2000" b="1" dirty="0" smtClean="0">
                <a:latin typeface="Arial" charset="0"/>
              </a:rPr>
              <a:t>八月</a:t>
            </a:r>
            <a:r>
              <a:rPr lang="en-US" altLang="zh-CN" sz="2000" b="1" dirty="0" smtClean="0">
                <a:latin typeface="Arial" charset="0"/>
              </a:rPr>
              <a:t>/03</a:t>
            </a:r>
            <a:r>
              <a:rPr lang="zh-CN" altLang="en-US" sz="2000" b="1" dirty="0" smtClean="0">
                <a:latin typeface="Arial" charset="0"/>
              </a:rPr>
              <a:t>”解析成</a:t>
            </a:r>
            <a:r>
              <a:rPr lang="en-US" altLang="zh-CN" sz="2000" b="1" dirty="0" smtClean="0">
                <a:latin typeface="Arial" charset="0"/>
              </a:rPr>
              <a:t>Date</a:t>
            </a:r>
            <a:r>
              <a:rPr lang="zh-CN" altLang="en-US" sz="2000" b="1" dirty="0" smtClean="0">
                <a:latin typeface="Arial" charset="0"/>
              </a:rPr>
              <a:t>对象。</a:t>
            </a:r>
            <a:endParaRPr lang="zh-CN" altLang="en-US" sz="2000" b="1" dirty="0">
              <a:latin typeface="Arial" charset="0"/>
            </a:endParaRPr>
          </a:p>
        </p:txBody>
      </p:sp>
    </p:spTree>
    <p:extLst>
      <p:ext uri="{BB962C8B-B14F-4D97-AF65-F5344CB8AC3E}">
        <p14:creationId xmlns:p14="http://schemas.microsoft.com/office/powerpoint/2010/main" val="1781684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204814" y="1066800"/>
            <a:ext cx="8545246" cy="5791200"/>
          </a:xfrm>
        </p:spPr>
        <p:txBody>
          <a:bodyPr/>
          <a:lstStyle/>
          <a:p>
            <a:pPr eaLnBrk="1" hangingPunct="1">
              <a:lnSpc>
                <a:spcPct val="110000"/>
              </a:lnSpc>
              <a:spcBef>
                <a:spcPts val="600"/>
              </a:spcBef>
            </a:pPr>
            <a:r>
              <a:rPr lang="en-US" altLang="zh-CN" b="1" dirty="0" smtClean="0">
                <a:solidFill>
                  <a:srgbClr val="0070C0"/>
                </a:solidFill>
              </a:rPr>
              <a:t>6.1.1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类的初始化</a:t>
            </a:r>
            <a:endParaRPr lang="en-US" altLang="zh-CN" b="1" dirty="0" smtClean="0">
              <a:solidFill>
                <a:srgbClr val="0070C0"/>
              </a:solidFill>
            </a:endParaRPr>
          </a:p>
          <a:p>
            <a:pPr lvl="1" eaLnBrk="1" hangingPunct="1">
              <a:lnSpc>
                <a:spcPct val="110000"/>
              </a:lnSpc>
              <a:spcBef>
                <a:spcPts val="600"/>
              </a:spcBef>
            </a:pPr>
            <a:r>
              <a:rPr lang="zh-CN" altLang="en-US" dirty="0" smtClean="0"/>
              <a:t>在</a:t>
            </a:r>
            <a:r>
              <a:rPr lang="en-US" altLang="zh-CN" dirty="0" smtClean="0"/>
              <a:t>Java</a:t>
            </a:r>
            <a:r>
              <a:rPr lang="zh-CN" altLang="en-US" dirty="0" smtClean="0"/>
              <a:t>中可以通过以下两种方式对</a:t>
            </a:r>
            <a:r>
              <a:rPr lang="en-US" altLang="zh-CN" dirty="0" smtClean="0"/>
              <a:t>String</a:t>
            </a:r>
            <a:r>
              <a:rPr lang="zh-CN" altLang="en-US" dirty="0" smtClean="0"/>
              <a:t>类进行初始化，具体如下：</a:t>
            </a:r>
            <a:endParaRPr lang="en-US" altLang="zh-CN" dirty="0" smtClean="0"/>
          </a:p>
          <a:p>
            <a:pPr lvl="1" eaLnBrk="1" hangingPunct="1">
              <a:lnSpc>
                <a:spcPct val="110000"/>
              </a:lnSpc>
              <a:spcBef>
                <a:spcPts val="600"/>
              </a:spcBef>
              <a:buFontTx/>
              <a:buNone/>
            </a:pPr>
            <a:r>
              <a:rPr lang="en-US" altLang="zh-CN" dirty="0" smtClean="0"/>
              <a:t>1</a:t>
            </a:r>
            <a:r>
              <a:rPr lang="zh-CN" altLang="en-US" dirty="0" smtClean="0"/>
              <a:t>、使用字符串常量直接初始化一个</a:t>
            </a:r>
            <a:r>
              <a:rPr lang="en-GB" altLang="zh-CN" dirty="0" smtClean="0"/>
              <a:t>String</a:t>
            </a:r>
            <a:r>
              <a:rPr lang="zh-CN" altLang="en-US" dirty="0" smtClean="0"/>
              <a:t>对象，例如：</a:t>
            </a:r>
            <a:endParaRPr lang="en-US" altLang="zh-CN" dirty="0" smtClean="0"/>
          </a:p>
          <a:p>
            <a:pPr lvl="1" eaLnBrk="1" hangingPunct="1">
              <a:lnSpc>
                <a:spcPct val="110000"/>
              </a:lnSpc>
              <a:spcBef>
                <a:spcPts val="600"/>
              </a:spcBef>
              <a:buFontTx/>
              <a:buNone/>
            </a:pPr>
            <a:endParaRPr lang="en-US" altLang="zh-CN" dirty="0" smtClean="0"/>
          </a:p>
          <a:p>
            <a:pPr lvl="1" eaLnBrk="1" hangingPunct="1">
              <a:lnSpc>
                <a:spcPct val="110000"/>
              </a:lnSpc>
              <a:spcBef>
                <a:spcPts val="600"/>
              </a:spcBef>
              <a:buFontTx/>
              <a:buNone/>
            </a:pPr>
            <a:r>
              <a:rPr lang="en-US" altLang="zh-CN" dirty="0" smtClean="0"/>
              <a:t>2</a:t>
            </a:r>
            <a:r>
              <a:rPr lang="zh-CN" altLang="en-US" dirty="0" smtClean="0"/>
              <a:t>、使用</a:t>
            </a:r>
            <a:r>
              <a:rPr lang="en-GB" altLang="zh-CN" dirty="0" smtClean="0"/>
              <a:t>String</a:t>
            </a:r>
            <a:r>
              <a:rPr lang="zh-CN" altLang="en-US" dirty="0" smtClean="0"/>
              <a:t>的构造方法初始化字符串对象，如下表所示。</a:t>
            </a:r>
            <a:endParaRPr lang="en-US" altLang="zh-CN" dirty="0" smtClean="0"/>
          </a:p>
          <a:p>
            <a:pPr lvl="1" eaLnBrk="1" hangingPunct="1">
              <a:lnSpc>
                <a:spcPct val="110000"/>
              </a:lnSpc>
              <a:spcBef>
                <a:spcPts val="600"/>
              </a:spcBef>
              <a:buFontTx/>
              <a:buNone/>
            </a:pPr>
            <a:endParaRPr lang="en-US" altLang="zh-CN" dirty="0"/>
          </a:p>
          <a:p>
            <a:pPr lvl="1" eaLnBrk="1" hangingPunct="1">
              <a:lnSpc>
                <a:spcPct val="110000"/>
              </a:lnSpc>
              <a:spcBef>
                <a:spcPts val="600"/>
              </a:spcBef>
              <a:buFontTx/>
              <a:buNone/>
            </a:pPr>
            <a:endParaRPr lang="en-US" altLang="zh-CN" dirty="0" smtClean="0"/>
          </a:p>
          <a:p>
            <a:pPr lvl="1" eaLnBrk="1" hangingPunct="1">
              <a:lnSpc>
                <a:spcPct val="110000"/>
              </a:lnSpc>
              <a:spcBef>
                <a:spcPts val="600"/>
              </a:spcBef>
              <a:buFontTx/>
              <a:buNone/>
            </a:pPr>
            <a:endParaRPr lang="en-US" altLang="zh-CN" dirty="0"/>
          </a:p>
          <a:p>
            <a:pPr lvl="1" eaLnBrk="1" hangingPunct="1">
              <a:lnSpc>
                <a:spcPct val="100000"/>
              </a:lnSpc>
              <a:spcBef>
                <a:spcPts val="0"/>
              </a:spcBef>
              <a:buNone/>
            </a:pPr>
            <a:r>
              <a:rPr lang="zh-CN" altLang="en-US" b="1" dirty="0" smtClean="0">
                <a:solidFill>
                  <a:srgbClr val="FF0000"/>
                </a:solidFill>
              </a:rPr>
              <a:t>例如：</a:t>
            </a:r>
            <a:r>
              <a:rPr lang="en-US" altLang="zh-CN" dirty="0">
                <a:latin typeface="Arial Unicode MS" panose="020B0604020202020204" pitchFamily="34" charset="-122"/>
              </a:rPr>
              <a:t>String s = new String( );</a:t>
            </a:r>
            <a:r>
              <a:rPr lang="en-US" altLang="zh-CN" dirty="0">
                <a:latin typeface="Tahoma" panose="020B0604030504040204" pitchFamily="34" charset="0"/>
              </a:rPr>
              <a:t> </a:t>
            </a:r>
            <a:r>
              <a:rPr lang="en-US" altLang="zh-CN" dirty="0" smtClean="0">
                <a:solidFill>
                  <a:srgbClr val="00B050"/>
                </a:solidFill>
                <a:latin typeface="Tahoma" panose="020B0604030504040204" pitchFamily="34" charset="0"/>
              </a:rPr>
              <a:t>//</a:t>
            </a:r>
            <a:r>
              <a:rPr lang="zh-CN" altLang="en-US" dirty="0" smtClean="0">
                <a:solidFill>
                  <a:srgbClr val="00B050"/>
                </a:solidFill>
                <a:latin typeface="Tahoma" panose="020B0604030504040204" pitchFamily="34" charset="0"/>
              </a:rPr>
              <a:t>调用无参构造方法创建一个空串</a:t>
            </a:r>
            <a:endParaRPr lang="en-US" altLang="zh-CN" dirty="0">
              <a:latin typeface="Tahoma" panose="020B0604030504040204" pitchFamily="34" charset="0"/>
            </a:endParaRPr>
          </a:p>
          <a:p>
            <a:pPr lvl="1" eaLnBrk="1" hangingPunct="1">
              <a:lnSpc>
                <a:spcPct val="100000"/>
              </a:lnSpc>
              <a:spcBef>
                <a:spcPts val="0"/>
              </a:spcBef>
              <a:buNone/>
            </a:pPr>
            <a:r>
              <a:rPr lang="zh-CN" altLang="en-US" dirty="0">
                <a:latin typeface="Tahoma" panose="020B0604030504040204" pitchFamily="34" charset="0"/>
              </a:rPr>
              <a:t> </a:t>
            </a:r>
            <a:r>
              <a:rPr lang="en-US" altLang="zh-CN" dirty="0">
                <a:latin typeface="Tahoma" panose="020B0604030504040204" pitchFamily="34" charset="0"/>
              </a:rPr>
              <a:t>String s=new String(</a:t>
            </a:r>
            <a:r>
              <a:rPr lang="en-US" altLang="zh-CN" dirty="0">
                <a:latin typeface="Times New Roman" panose="02020603050405020304" pitchFamily="18" charset="0"/>
              </a:rPr>
              <a:t>“</a:t>
            </a:r>
            <a:r>
              <a:rPr lang="en-US" altLang="zh-CN" dirty="0">
                <a:latin typeface="Tahoma" panose="020B0604030504040204" pitchFamily="34" charset="0"/>
              </a:rPr>
              <a:t>hello</a:t>
            </a:r>
            <a:r>
              <a:rPr lang="en-US" altLang="zh-CN" dirty="0" smtClean="0">
                <a:latin typeface="Times New Roman" panose="02020603050405020304" pitchFamily="18" charset="0"/>
              </a:rPr>
              <a:t>”</a:t>
            </a:r>
            <a:r>
              <a:rPr lang="en-US" altLang="zh-CN" dirty="0" smtClean="0">
                <a:latin typeface="Tahoma" panose="020B0604030504040204" pitchFamily="34" charset="0"/>
              </a:rPr>
              <a:t>); </a:t>
            </a:r>
            <a:r>
              <a:rPr lang="en-US" altLang="zh-CN" dirty="0" smtClean="0">
                <a:solidFill>
                  <a:srgbClr val="00B050"/>
                </a:solidFill>
                <a:latin typeface="Tahoma" panose="020B0604030504040204" pitchFamily="34" charset="0"/>
              </a:rPr>
              <a:t>//</a:t>
            </a:r>
            <a:r>
              <a:rPr lang="zh-CN" altLang="en-US" dirty="0" smtClean="0">
                <a:solidFill>
                  <a:srgbClr val="00B050"/>
                </a:solidFill>
                <a:latin typeface="Tahoma" panose="020B0604030504040204" pitchFamily="34" charset="0"/>
              </a:rPr>
              <a:t>利用一个已存在的字符串常量创建一个</a:t>
            </a:r>
            <a:r>
              <a:rPr lang="en-US" altLang="zh-CN" dirty="0" smtClean="0">
                <a:solidFill>
                  <a:srgbClr val="00B050"/>
                </a:solidFill>
                <a:latin typeface="Tahoma" panose="020B0604030504040204" pitchFamily="34" charset="0"/>
              </a:rPr>
              <a:t>String</a:t>
            </a:r>
            <a:r>
              <a:rPr lang="zh-CN" altLang="en-US" dirty="0" smtClean="0">
                <a:solidFill>
                  <a:srgbClr val="00B050"/>
                </a:solidFill>
                <a:latin typeface="Tahoma" panose="020B0604030504040204" pitchFamily="34" charset="0"/>
              </a:rPr>
              <a:t>对象</a:t>
            </a:r>
            <a:endParaRPr lang="en-US" altLang="zh-CN" dirty="0" smtClean="0">
              <a:solidFill>
                <a:srgbClr val="00B050"/>
              </a:solidFill>
              <a:latin typeface="Tahoma" panose="020B0604030504040204" pitchFamily="34" charset="0"/>
            </a:endParaRPr>
          </a:p>
          <a:p>
            <a:pPr lvl="1" eaLnBrk="1" hangingPunct="1">
              <a:lnSpc>
                <a:spcPct val="100000"/>
              </a:lnSpc>
              <a:spcBef>
                <a:spcPts val="0"/>
              </a:spcBef>
              <a:buNone/>
            </a:pPr>
            <a:r>
              <a:rPr lang="en-US" altLang="zh-CN" dirty="0" smtClean="0">
                <a:latin typeface="Arial Unicode MS" panose="020B0604020202020204" pitchFamily="34" charset="-122"/>
              </a:rPr>
              <a:t>char </a:t>
            </a:r>
            <a:r>
              <a:rPr lang="en-US" altLang="zh-CN" dirty="0">
                <a:latin typeface="Arial Unicode MS" panose="020B0604020202020204" pitchFamily="34" charset="-122"/>
              </a:rPr>
              <a:t>chars[ ] = { </a:t>
            </a:r>
            <a:r>
              <a:rPr lang="en-US" altLang="zh-CN" dirty="0">
                <a:latin typeface="Times New Roman" panose="02020603050405020304" pitchFamily="18" charset="0"/>
              </a:rPr>
              <a:t>‘</a:t>
            </a:r>
            <a:r>
              <a:rPr lang="en-US" altLang="zh-CN" dirty="0">
                <a:latin typeface="Arial Unicode MS" panose="020B0604020202020204" pitchFamily="34" charset="-122"/>
              </a:rPr>
              <a:t>a</a:t>
            </a:r>
            <a:r>
              <a:rPr lang="en-US" altLang="zh-CN" dirty="0">
                <a:latin typeface="Times New Roman" panose="02020603050405020304" pitchFamily="18" charset="0"/>
              </a:rPr>
              <a:t>’</a:t>
            </a:r>
            <a:r>
              <a:rPr lang="en-US" altLang="zh-CN" dirty="0">
                <a:latin typeface="Arial Unicode MS" panose="020B0604020202020204" pitchFamily="34" charset="-122"/>
              </a:rPr>
              <a:t> , </a:t>
            </a:r>
            <a:r>
              <a:rPr lang="en-US" altLang="zh-CN" dirty="0">
                <a:latin typeface="Times New Roman" panose="02020603050405020304" pitchFamily="18" charset="0"/>
              </a:rPr>
              <a:t>‘</a:t>
            </a:r>
            <a:r>
              <a:rPr lang="en-US" altLang="zh-CN" dirty="0">
                <a:latin typeface="Arial Unicode MS" panose="020B0604020202020204" pitchFamily="34" charset="-122"/>
              </a:rPr>
              <a:t>b</a:t>
            </a:r>
            <a:r>
              <a:rPr lang="en-US" altLang="zh-CN" dirty="0">
                <a:latin typeface="Times New Roman" panose="02020603050405020304" pitchFamily="18" charset="0"/>
              </a:rPr>
              <a:t>’</a:t>
            </a:r>
            <a:r>
              <a:rPr lang="en-US" altLang="zh-CN" dirty="0">
                <a:latin typeface="Arial Unicode MS" panose="020B0604020202020204" pitchFamily="34" charset="-122"/>
              </a:rPr>
              <a:t> , </a:t>
            </a:r>
            <a:r>
              <a:rPr lang="en-US" altLang="zh-CN" dirty="0">
                <a:latin typeface="Times New Roman" panose="02020603050405020304" pitchFamily="18" charset="0"/>
              </a:rPr>
              <a:t>‘</a:t>
            </a:r>
            <a:r>
              <a:rPr lang="en-US" altLang="zh-CN" dirty="0">
                <a:latin typeface="Arial Unicode MS" panose="020B0604020202020204" pitchFamily="34" charset="-122"/>
              </a:rPr>
              <a:t>c</a:t>
            </a:r>
            <a:r>
              <a:rPr lang="en-US" altLang="zh-CN" dirty="0">
                <a:latin typeface="Times New Roman" panose="02020603050405020304" pitchFamily="18" charset="0"/>
              </a:rPr>
              <a:t>’</a:t>
            </a:r>
            <a:r>
              <a:rPr lang="en-US" altLang="zh-CN" dirty="0">
                <a:latin typeface="Arial Unicode MS" panose="020B0604020202020204" pitchFamily="34" charset="-122"/>
              </a:rPr>
              <a:t> };</a:t>
            </a:r>
            <a:r>
              <a:rPr lang="en-US" altLang="zh-CN" dirty="0">
                <a:latin typeface="Tahoma" panose="020B0604030504040204" pitchFamily="34" charset="0"/>
              </a:rPr>
              <a:t> </a:t>
            </a:r>
            <a:r>
              <a:rPr lang="en-US" altLang="zh-CN" dirty="0" smtClean="0">
                <a:solidFill>
                  <a:srgbClr val="00B050"/>
                </a:solidFill>
                <a:latin typeface="Tahoma" panose="020B0604030504040204" pitchFamily="34" charset="0"/>
              </a:rPr>
              <a:t>//</a:t>
            </a:r>
            <a:r>
              <a:rPr lang="zh-CN" altLang="en-US" dirty="0" smtClean="0">
                <a:solidFill>
                  <a:srgbClr val="00B050"/>
                </a:solidFill>
                <a:latin typeface="Tahoma" panose="020B0604030504040204" pitchFamily="34" charset="0"/>
              </a:rPr>
              <a:t>通过一个字符数组创建一个</a:t>
            </a:r>
            <a:r>
              <a:rPr lang="en-US" altLang="zh-CN" dirty="0" smtClean="0">
                <a:solidFill>
                  <a:srgbClr val="00B050"/>
                </a:solidFill>
                <a:latin typeface="Tahoma" panose="020B0604030504040204" pitchFamily="34" charset="0"/>
              </a:rPr>
              <a:t>String</a:t>
            </a:r>
            <a:r>
              <a:rPr lang="zh-CN" altLang="en-US" dirty="0" smtClean="0">
                <a:solidFill>
                  <a:srgbClr val="00B050"/>
                </a:solidFill>
                <a:latin typeface="Tahoma" panose="020B0604030504040204" pitchFamily="34" charset="0"/>
              </a:rPr>
              <a:t>对象</a:t>
            </a:r>
            <a:endParaRPr lang="en-US" altLang="zh-CN" dirty="0" smtClean="0">
              <a:latin typeface="Tahoma" panose="020B0604030504040204" pitchFamily="34" charset="0"/>
            </a:endParaRPr>
          </a:p>
          <a:p>
            <a:pPr lvl="1" eaLnBrk="1" hangingPunct="1">
              <a:lnSpc>
                <a:spcPct val="100000"/>
              </a:lnSpc>
              <a:spcBef>
                <a:spcPts val="0"/>
              </a:spcBef>
              <a:buNone/>
            </a:pPr>
            <a:r>
              <a:rPr lang="en-US" altLang="zh-CN" dirty="0" smtClean="0">
                <a:latin typeface="Arial Unicode MS" panose="020B0604020202020204" pitchFamily="34" charset="-122"/>
              </a:rPr>
              <a:t>String </a:t>
            </a:r>
            <a:r>
              <a:rPr lang="en-US" altLang="zh-CN" dirty="0">
                <a:latin typeface="Arial Unicode MS" panose="020B0604020202020204" pitchFamily="34" charset="-122"/>
              </a:rPr>
              <a:t>s = new String( chars ) </a:t>
            </a:r>
            <a:r>
              <a:rPr lang="en-US" altLang="zh-CN" dirty="0" smtClean="0">
                <a:latin typeface="Arial Unicode MS" panose="020B0604020202020204" pitchFamily="34" charset="-122"/>
              </a:rPr>
              <a:t>;</a:t>
            </a:r>
          </a:p>
          <a:p>
            <a:pPr lvl="1" eaLnBrk="1" hangingPunct="1">
              <a:lnSpc>
                <a:spcPct val="100000"/>
              </a:lnSpc>
              <a:spcBef>
                <a:spcPts val="0"/>
              </a:spcBef>
              <a:buNone/>
            </a:pPr>
            <a:r>
              <a:rPr lang="en-US" altLang="zh-CN" dirty="0" smtClean="0">
                <a:latin typeface="Arial Unicode MS" panose="020B0604020202020204" pitchFamily="34" charset="-122"/>
              </a:rPr>
              <a:t>char </a:t>
            </a:r>
            <a:r>
              <a:rPr lang="en-US" altLang="zh-CN" dirty="0">
                <a:latin typeface="Arial Unicode MS" panose="020B0604020202020204" pitchFamily="34" charset="-122"/>
              </a:rPr>
              <a:t>chars[] = { </a:t>
            </a:r>
            <a:r>
              <a:rPr lang="en-US" altLang="zh-CN" dirty="0" smtClean="0">
                <a:latin typeface="Arial Unicode MS" panose="020B0604020202020204" pitchFamily="34" charset="-122"/>
              </a:rPr>
              <a:t>‘a’ </a:t>
            </a:r>
            <a:r>
              <a:rPr lang="en-US" altLang="zh-CN" dirty="0">
                <a:latin typeface="Arial Unicode MS" panose="020B0604020202020204" pitchFamily="34" charset="-122"/>
              </a:rPr>
              <a:t>, </a:t>
            </a:r>
            <a:r>
              <a:rPr lang="en-US" altLang="zh-CN" dirty="0" smtClean="0">
                <a:latin typeface="Arial Unicode MS" panose="020B0604020202020204" pitchFamily="34" charset="-122"/>
              </a:rPr>
              <a:t>‘b’ </a:t>
            </a:r>
            <a:r>
              <a:rPr lang="en-US" altLang="zh-CN" dirty="0">
                <a:latin typeface="Arial Unicode MS" panose="020B0604020202020204" pitchFamily="34" charset="-122"/>
              </a:rPr>
              <a:t>, </a:t>
            </a:r>
            <a:r>
              <a:rPr lang="en-US" altLang="zh-CN" dirty="0" smtClean="0">
                <a:latin typeface="Arial Unicode MS" panose="020B0604020202020204" pitchFamily="34" charset="-122"/>
              </a:rPr>
              <a:t>‘c’ </a:t>
            </a:r>
            <a:r>
              <a:rPr lang="en-US" altLang="zh-CN" dirty="0">
                <a:latin typeface="Arial Unicode MS" panose="020B0604020202020204" pitchFamily="34" charset="-122"/>
              </a:rPr>
              <a:t>, </a:t>
            </a:r>
            <a:r>
              <a:rPr lang="en-US" altLang="zh-CN" dirty="0" smtClean="0">
                <a:latin typeface="Arial Unicode MS" panose="020B0604020202020204" pitchFamily="34" charset="-122"/>
              </a:rPr>
              <a:t>‘d’ </a:t>
            </a:r>
            <a:r>
              <a:rPr lang="en-US" altLang="zh-CN" dirty="0">
                <a:latin typeface="Arial Unicode MS" panose="020B0604020202020204" pitchFamily="34" charset="-122"/>
              </a:rPr>
              <a:t>, </a:t>
            </a:r>
            <a:r>
              <a:rPr lang="en-US" altLang="zh-CN" dirty="0" smtClean="0">
                <a:latin typeface="Arial Unicode MS" panose="020B0604020202020204" pitchFamily="34" charset="-122"/>
              </a:rPr>
              <a:t>‘e’ </a:t>
            </a:r>
            <a:r>
              <a:rPr lang="en-US" altLang="zh-CN" dirty="0">
                <a:latin typeface="Arial Unicode MS" panose="020B0604020202020204" pitchFamily="34" charset="-122"/>
              </a:rPr>
              <a:t>, </a:t>
            </a:r>
            <a:r>
              <a:rPr lang="en-US" altLang="zh-CN" dirty="0" smtClean="0">
                <a:latin typeface="Arial Unicode MS" panose="020B0604020202020204" pitchFamily="34" charset="-122"/>
              </a:rPr>
              <a:t>‘f’ };  </a:t>
            </a:r>
            <a:r>
              <a:rPr lang="en-US" altLang="zh-CN" dirty="0" smtClean="0">
                <a:solidFill>
                  <a:srgbClr val="00B050"/>
                </a:solidFill>
                <a:latin typeface="Arial Unicode MS" panose="020B0604020202020204" pitchFamily="34" charset="-122"/>
              </a:rPr>
              <a:t>//</a:t>
            </a:r>
            <a:r>
              <a:rPr lang="zh-CN" altLang="en-US" dirty="0" smtClean="0">
                <a:solidFill>
                  <a:srgbClr val="00B050"/>
                </a:solidFill>
                <a:latin typeface="Arial Unicode MS" panose="020B0604020202020204" pitchFamily="34" charset="-122"/>
              </a:rPr>
              <a:t>生成一个字符串“</a:t>
            </a:r>
            <a:r>
              <a:rPr lang="en-US" altLang="zh-CN" dirty="0" err="1" smtClean="0">
                <a:solidFill>
                  <a:srgbClr val="00B050"/>
                </a:solidFill>
                <a:latin typeface="Arial Unicode MS" panose="020B0604020202020204" pitchFamily="34" charset="-122"/>
              </a:rPr>
              <a:t>cde</a:t>
            </a:r>
            <a:r>
              <a:rPr lang="zh-CN" altLang="en-US" dirty="0" smtClean="0">
                <a:solidFill>
                  <a:srgbClr val="00B050"/>
                </a:solidFill>
                <a:latin typeface="Arial Unicode MS" panose="020B0604020202020204" pitchFamily="34" charset="-122"/>
              </a:rPr>
              <a:t>”</a:t>
            </a:r>
            <a:endParaRPr lang="en-US" altLang="zh-CN" dirty="0" smtClean="0">
              <a:solidFill>
                <a:srgbClr val="00B050"/>
              </a:solidFill>
              <a:latin typeface="Arial Unicode MS" panose="020B0604020202020204" pitchFamily="34" charset="-122"/>
            </a:endParaRPr>
          </a:p>
          <a:p>
            <a:pPr lvl="1" eaLnBrk="1" hangingPunct="1">
              <a:lnSpc>
                <a:spcPct val="100000"/>
              </a:lnSpc>
              <a:spcBef>
                <a:spcPts val="0"/>
              </a:spcBef>
              <a:buNone/>
            </a:pPr>
            <a:r>
              <a:rPr lang="en-US" altLang="zh-CN" dirty="0" smtClean="0">
                <a:latin typeface="Arial Unicode MS" panose="020B0604020202020204" pitchFamily="34" charset="-122"/>
              </a:rPr>
              <a:t>String </a:t>
            </a:r>
            <a:r>
              <a:rPr lang="en-US" altLang="zh-CN" dirty="0">
                <a:latin typeface="Arial Unicode MS" panose="020B0604020202020204" pitchFamily="34" charset="-122"/>
              </a:rPr>
              <a:t>s = new String ( chars , 2 , 3 ); </a:t>
            </a:r>
            <a:r>
              <a:rPr lang="en-US" altLang="zh-CN" dirty="0" smtClean="0">
                <a:solidFill>
                  <a:srgbClr val="00B050"/>
                </a:solidFill>
                <a:latin typeface="Arial Unicode MS" panose="020B0604020202020204" pitchFamily="34" charset="-122"/>
              </a:rPr>
              <a:t>//</a:t>
            </a:r>
            <a:r>
              <a:rPr lang="zh-CN" altLang="en-US" dirty="0" smtClean="0">
                <a:solidFill>
                  <a:srgbClr val="00B050"/>
                </a:solidFill>
                <a:latin typeface="Arial Unicode MS" panose="020B0604020202020204" pitchFamily="34" charset="-122"/>
              </a:rPr>
              <a:t>指定字符数组的起始地址</a:t>
            </a:r>
            <a:r>
              <a:rPr lang="zh-CN" altLang="en-US" dirty="0" smtClean="0">
                <a:solidFill>
                  <a:srgbClr val="FF0000"/>
                </a:solidFill>
                <a:latin typeface="Arial Unicode MS" panose="020B0604020202020204" pitchFamily="34" charset="-122"/>
              </a:rPr>
              <a:t>和个数</a:t>
            </a:r>
            <a:endParaRPr lang="en-US" altLang="zh-CN" dirty="0">
              <a:solidFill>
                <a:srgbClr val="FF0000"/>
              </a:solidFill>
              <a:latin typeface="Tahoma" panose="020B0604030504040204" pitchFamily="34" charset="0"/>
            </a:endParaRP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381153"/>
            <a:ext cx="4384792" cy="42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676"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3191970"/>
            <a:ext cx="8545246" cy="1184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4">
                                            <p:txEl>
                                              <p:pRg st="8" end="8"/>
                                            </p:txEl>
                                          </p:spTgt>
                                        </p:tgtEl>
                                        <p:attrNameLst>
                                          <p:attrName>style.visibility</p:attrName>
                                        </p:attrNameLst>
                                      </p:cBhvr>
                                      <p:to>
                                        <p:strVal val="visible"/>
                                      </p:to>
                                    </p:set>
                                    <p:animEffect transition="in" filter="randombar(horizontal)">
                                      <p:cBhvr>
                                        <p:cTn id="7" dur="500"/>
                                        <p:tgtEl>
                                          <p:spTgt spid="28674">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8674">
                                            <p:txEl>
                                              <p:pRg st="9" end="9"/>
                                            </p:txEl>
                                          </p:spTgt>
                                        </p:tgtEl>
                                        <p:attrNameLst>
                                          <p:attrName>style.visibility</p:attrName>
                                        </p:attrNameLst>
                                      </p:cBhvr>
                                      <p:to>
                                        <p:strVal val="visible"/>
                                      </p:to>
                                    </p:set>
                                    <p:animEffect transition="in" filter="randombar(horizontal)">
                                      <p:cBhvr>
                                        <p:cTn id="10" dur="500"/>
                                        <p:tgtEl>
                                          <p:spTgt spid="28674">
                                            <p:txEl>
                                              <p:pRg st="9" end="9"/>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8674">
                                            <p:txEl>
                                              <p:pRg st="10" end="10"/>
                                            </p:txEl>
                                          </p:spTgt>
                                        </p:tgtEl>
                                        <p:attrNameLst>
                                          <p:attrName>style.visibility</p:attrName>
                                        </p:attrNameLst>
                                      </p:cBhvr>
                                      <p:to>
                                        <p:strVal val="visible"/>
                                      </p:to>
                                    </p:set>
                                    <p:animEffect transition="in" filter="randombar(horizontal)">
                                      <p:cBhvr>
                                        <p:cTn id="13" dur="500"/>
                                        <p:tgtEl>
                                          <p:spTgt spid="28674">
                                            <p:txEl>
                                              <p:pRg st="10" end="1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8674">
                                            <p:txEl>
                                              <p:pRg st="11" end="11"/>
                                            </p:txEl>
                                          </p:spTgt>
                                        </p:tgtEl>
                                        <p:attrNameLst>
                                          <p:attrName>style.visibility</p:attrName>
                                        </p:attrNameLst>
                                      </p:cBhvr>
                                      <p:to>
                                        <p:strVal val="visible"/>
                                      </p:to>
                                    </p:set>
                                    <p:animEffect transition="in" filter="randombar(horizontal)">
                                      <p:cBhvr>
                                        <p:cTn id="16" dur="500"/>
                                        <p:tgtEl>
                                          <p:spTgt spid="28674">
                                            <p:txEl>
                                              <p:pRg st="11" end="1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animEffect transition="in" filter="randombar(horizontal)">
                                      <p:cBhvr>
                                        <p:cTn id="19" dur="500"/>
                                        <p:tgtEl>
                                          <p:spTgt spid="28674">
                                            <p:txEl>
                                              <p:pRg st="12" end="1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8674">
                                            <p:txEl>
                                              <p:pRg st="13" end="13"/>
                                            </p:txEl>
                                          </p:spTgt>
                                        </p:tgtEl>
                                        <p:attrNameLst>
                                          <p:attrName>style.visibility</p:attrName>
                                        </p:attrNameLst>
                                      </p:cBhvr>
                                      <p:to>
                                        <p:strVal val="visible"/>
                                      </p:to>
                                    </p:set>
                                    <p:animEffect transition="in" filter="randombar(horizontal)">
                                      <p:cBhvr>
                                        <p:cTn id="22" dur="500"/>
                                        <p:tgtEl>
                                          <p:spTgt spid="2867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a:spLocks noGrp="1"/>
          </p:cNvSpPr>
          <p:nvPr>
            <p:ph idx="1"/>
          </p:nvPr>
        </p:nvSpPr>
        <p:spPr>
          <a:xfrm>
            <a:off x="361949" y="1033463"/>
            <a:ext cx="8509095" cy="5059362"/>
          </a:xfrm>
          <a:extLst/>
        </p:spPr>
        <p:txBody>
          <a:bodyPr rtlCol="0">
            <a:normAutofit/>
          </a:bodyPr>
          <a:lstStyle/>
          <a:p>
            <a:pPr marL="342900" lvl="1" indent="-342900" eaLnBrk="1" fontAlgn="auto" hangingPunct="1">
              <a:spcBef>
                <a:spcPct val="0"/>
              </a:spcBef>
              <a:spcAft>
                <a:spcPts val="0"/>
              </a:spcAft>
              <a:buFont typeface="Arial" charset="0"/>
              <a:buChar char="•"/>
              <a:defRPr/>
            </a:pPr>
            <a:r>
              <a:rPr lang="en-US" altLang="zh-CN" sz="2400" b="1" dirty="0" smtClean="0">
                <a:solidFill>
                  <a:srgbClr val="0070C0"/>
                </a:solidFill>
                <a:cs typeface="+mn-cs"/>
              </a:rPr>
              <a:t>switch</a:t>
            </a:r>
            <a:r>
              <a:rPr lang="zh-CN" altLang="en-US" sz="2400" b="1" dirty="0" smtClean="0">
                <a:solidFill>
                  <a:srgbClr val="0070C0"/>
                </a:solidFill>
                <a:cs typeface="+mn-cs"/>
              </a:rPr>
              <a:t>语句支持字符串类型</a:t>
            </a:r>
            <a:endParaRPr lang="en-US" altLang="zh-CN" sz="2400" b="1" dirty="0">
              <a:solidFill>
                <a:srgbClr val="0070C0"/>
              </a:solidFill>
              <a:cs typeface="+mn-cs"/>
            </a:endParaRPr>
          </a:p>
          <a:p>
            <a:pPr lvl="1" eaLnBrk="1" fontAlgn="auto" hangingPunct="1">
              <a:lnSpc>
                <a:spcPct val="200000"/>
              </a:lnSpc>
              <a:spcAft>
                <a:spcPts val="0"/>
              </a:spcAft>
              <a:defRPr/>
            </a:pPr>
            <a:r>
              <a:rPr lang="zh-CN" altLang="en-US" dirty="0" smtClean="0">
                <a:cs typeface="+mn-cs"/>
              </a:rPr>
              <a:t>在</a:t>
            </a:r>
            <a:r>
              <a:rPr lang="en-US" altLang="zh-CN" dirty="0">
                <a:cs typeface="+mn-cs"/>
              </a:rPr>
              <a:t>JDK7</a:t>
            </a:r>
            <a:r>
              <a:rPr lang="zh-CN" altLang="en-US" dirty="0">
                <a:cs typeface="+mn-cs"/>
              </a:rPr>
              <a:t>中，</a:t>
            </a:r>
            <a:r>
              <a:rPr lang="en-US" altLang="zh-CN" dirty="0">
                <a:cs typeface="+mn-cs"/>
              </a:rPr>
              <a:t>switch</a:t>
            </a:r>
            <a:r>
              <a:rPr lang="zh-CN" altLang="en-US" dirty="0">
                <a:cs typeface="+mn-cs"/>
              </a:rPr>
              <a:t>语句的判断条件增加了对字符串类型的支持。由于字符串的操作在编程中使用频繁，这个新特性的出现为</a:t>
            </a:r>
            <a:r>
              <a:rPr lang="en-US" altLang="zh-CN" dirty="0">
                <a:cs typeface="+mn-cs"/>
              </a:rPr>
              <a:t>Java</a:t>
            </a:r>
            <a:r>
              <a:rPr lang="zh-CN" altLang="en-US" dirty="0">
                <a:cs typeface="+mn-cs"/>
              </a:rPr>
              <a:t>编程带来了</a:t>
            </a:r>
            <a:r>
              <a:rPr lang="zh-CN" altLang="en-US" dirty="0" smtClean="0">
                <a:cs typeface="+mn-cs"/>
              </a:rPr>
              <a:t>便利。</a:t>
            </a:r>
            <a:endParaRPr lang="en-US" altLang="zh-CN" dirty="0" smtClean="0">
              <a:cs typeface="+mn-cs"/>
            </a:endParaRPr>
          </a:p>
          <a:p>
            <a:pPr lvl="1" eaLnBrk="1" fontAlgn="auto" hangingPunct="1">
              <a:lnSpc>
                <a:spcPct val="200000"/>
              </a:lnSpc>
              <a:spcAft>
                <a:spcPts val="0"/>
              </a:spcAft>
              <a:defRPr/>
            </a:pPr>
            <a:r>
              <a:rPr lang="zh-CN" altLang="en-US" dirty="0" smtClean="0">
                <a:cs typeface="+mn-cs"/>
              </a:rPr>
              <a:t>接下来，通过一个案例来演示</a:t>
            </a:r>
            <a:r>
              <a:rPr lang="en-US" altLang="zh-CN" dirty="0" smtClean="0">
                <a:cs typeface="+mn-cs"/>
              </a:rPr>
              <a:t>switch</a:t>
            </a:r>
            <a:r>
              <a:rPr lang="zh-CN" altLang="en-US" dirty="0" smtClean="0">
                <a:cs typeface="+mn-cs"/>
              </a:rPr>
              <a:t>语句中使用字符串进行匹配，如例</a:t>
            </a:r>
            <a:r>
              <a:rPr lang="en-US" altLang="zh-CN" dirty="0" smtClean="0">
                <a:cs typeface="+mn-cs"/>
              </a:rPr>
              <a:t>6-30</a:t>
            </a:r>
            <a:r>
              <a:rPr lang="zh-CN" altLang="en-US" dirty="0" smtClean="0">
                <a:cs typeface="+mn-cs"/>
              </a:rPr>
              <a:t>所示。</a:t>
            </a:r>
            <a:endParaRPr lang="en-US" altLang="zh-CN" dirty="0">
              <a:cs typeface="+mn-cs"/>
            </a:endParaRPr>
          </a:p>
          <a:p>
            <a:pPr lvl="1" eaLnBrk="1" fontAlgn="auto" hangingPunct="1">
              <a:spcAft>
                <a:spcPts val="0"/>
              </a:spcAft>
              <a:defRPr/>
            </a:pPr>
            <a:endParaRPr lang="zh-CN" altLang="en-US" dirty="0" smtClean="0">
              <a:cs typeface="+mn-cs"/>
            </a:endParaRPr>
          </a:p>
        </p:txBody>
      </p:sp>
      <p:sp>
        <p:nvSpPr>
          <p:cNvPr id="61443" name="标题 1"/>
          <p:cNvSpPr>
            <a:spLocks noChangeArrowheads="1"/>
          </p:cNvSpPr>
          <p:nvPr/>
        </p:nvSpPr>
        <p:spPr bwMode="auto">
          <a:xfrm>
            <a:off x="1643063" y="388938"/>
            <a:ext cx="77104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6.6 JDK7</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—switch</a:t>
            </a:r>
            <a:r>
              <a:rPr lang="zh-CN" altLang="en-US" sz="2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语句支持字符串类型</a:t>
            </a:r>
          </a:p>
        </p:txBody>
      </p:sp>
      <p:pic>
        <p:nvPicPr>
          <p:cNvPr id="2" name="图片 1"/>
          <p:cNvPicPr>
            <a:picLocks noChangeAspect="1"/>
          </p:cNvPicPr>
          <p:nvPr/>
        </p:nvPicPr>
        <p:blipFill>
          <a:blip r:embed="rId2"/>
          <a:stretch>
            <a:fillRect/>
          </a:stretch>
        </p:blipFill>
        <p:spPr>
          <a:xfrm>
            <a:off x="2511189" y="122832"/>
            <a:ext cx="6509981" cy="6540688"/>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0" y="3973867"/>
            <a:ext cx="4518760" cy="148125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179388" y="1252538"/>
            <a:ext cx="8489950" cy="4846637"/>
          </a:xfrm>
        </p:spPr>
        <p:txBody>
          <a:bodyPr/>
          <a:lstStyle/>
          <a:p>
            <a:pPr lvl="1" eaLnBrk="1" hangingPunct="1">
              <a:lnSpc>
                <a:spcPct val="150000"/>
              </a:lnSpc>
            </a:pPr>
            <a:r>
              <a:rPr lang="zh-CN" altLang="zh-CN" sz="2000" dirty="0" smtClean="0"/>
              <a:t>本章</a:t>
            </a:r>
            <a:r>
              <a:rPr lang="zh-CN" altLang="en-US" sz="2000" dirty="0" smtClean="0"/>
              <a:t>主要介绍了</a:t>
            </a:r>
            <a:r>
              <a:rPr lang="en-US" altLang="zh-CN" sz="2000" dirty="0" smtClean="0"/>
              <a:t>Java</a:t>
            </a:r>
            <a:r>
              <a:rPr lang="zh-CN" altLang="en-US" sz="2000" dirty="0" smtClean="0"/>
              <a:t>中常用的一些</a:t>
            </a:r>
            <a:r>
              <a:rPr lang="en-US" altLang="zh-CN" sz="2000" dirty="0" smtClean="0"/>
              <a:t>API</a:t>
            </a:r>
            <a:r>
              <a:rPr lang="zh-CN" altLang="en-US" sz="2000" dirty="0" smtClean="0"/>
              <a:t>，包括字符串相关的类、</a:t>
            </a:r>
            <a:r>
              <a:rPr lang="en-US" altLang="zh-CN" sz="2000" dirty="0" smtClean="0"/>
              <a:t>System</a:t>
            </a:r>
            <a:r>
              <a:rPr lang="zh-CN" altLang="en-US" sz="2000" dirty="0" smtClean="0"/>
              <a:t>、</a:t>
            </a:r>
            <a:r>
              <a:rPr lang="en-US" altLang="zh-CN" sz="2000" dirty="0" smtClean="0"/>
              <a:t>Runtime</a:t>
            </a:r>
            <a:r>
              <a:rPr lang="zh-CN" altLang="en-US" sz="2000" dirty="0" smtClean="0"/>
              <a:t>、</a:t>
            </a:r>
            <a:r>
              <a:rPr lang="en-US" altLang="zh-CN" sz="2000" dirty="0" smtClean="0"/>
              <a:t>Math</a:t>
            </a:r>
            <a:r>
              <a:rPr lang="zh-CN" altLang="en-US" sz="2000" dirty="0" smtClean="0"/>
              <a:t>、</a:t>
            </a:r>
            <a:r>
              <a:rPr lang="en-US" altLang="zh-CN" sz="2000" dirty="0" smtClean="0"/>
              <a:t>Random</a:t>
            </a:r>
            <a:r>
              <a:rPr lang="zh-CN" altLang="en-US" sz="2000" dirty="0" smtClean="0"/>
              <a:t>以及一些日期类。</a:t>
            </a:r>
            <a:endParaRPr lang="en-US" altLang="zh-CN" sz="2000" dirty="0" smtClean="0"/>
          </a:p>
          <a:p>
            <a:pPr lvl="1" eaLnBrk="1" hangingPunct="1">
              <a:lnSpc>
                <a:spcPct val="150000"/>
              </a:lnSpc>
            </a:pPr>
            <a:r>
              <a:rPr lang="zh-CN" altLang="en-US" sz="2000" dirty="0" smtClean="0"/>
              <a:t>通过本章的学习，要熟练掌握</a:t>
            </a:r>
            <a:r>
              <a:rPr lang="en-US" altLang="zh-CN" sz="2000" dirty="0" smtClean="0">
                <a:solidFill>
                  <a:srgbClr val="FF0000"/>
                </a:solidFill>
              </a:rPr>
              <a:t>String</a:t>
            </a:r>
            <a:r>
              <a:rPr lang="zh-CN" altLang="zh-CN" sz="2000" dirty="0" smtClean="0"/>
              <a:t>和</a:t>
            </a:r>
            <a:r>
              <a:rPr lang="en-US" altLang="zh-CN" sz="2000" dirty="0" err="1" smtClean="0">
                <a:solidFill>
                  <a:srgbClr val="FF0000"/>
                </a:solidFill>
              </a:rPr>
              <a:t>StringBuffer</a:t>
            </a:r>
            <a:r>
              <a:rPr lang="zh-CN" altLang="zh-CN" sz="2000" dirty="0" smtClean="0"/>
              <a:t>类的不同、</a:t>
            </a:r>
            <a:r>
              <a:rPr lang="en-US" altLang="zh-CN" sz="2000" dirty="0" smtClean="0">
                <a:solidFill>
                  <a:srgbClr val="FF0000"/>
                </a:solidFill>
              </a:rPr>
              <a:t>System</a:t>
            </a:r>
            <a:r>
              <a:rPr lang="zh-CN" altLang="zh-CN" sz="2000" dirty="0" smtClean="0"/>
              <a:t>类和</a:t>
            </a:r>
            <a:r>
              <a:rPr lang="en-US" altLang="zh-CN" sz="2000" dirty="0" smtClean="0">
                <a:solidFill>
                  <a:srgbClr val="FF0000"/>
                </a:solidFill>
              </a:rPr>
              <a:t>Runtime</a:t>
            </a:r>
            <a:r>
              <a:rPr lang="zh-CN" altLang="zh-CN" sz="2000" dirty="0" smtClean="0"/>
              <a:t>类常用方法的使用、</a:t>
            </a:r>
            <a:r>
              <a:rPr lang="en-US" altLang="zh-CN" sz="2000" dirty="0" smtClean="0">
                <a:solidFill>
                  <a:srgbClr val="FF0000"/>
                </a:solidFill>
              </a:rPr>
              <a:t>Math</a:t>
            </a:r>
            <a:r>
              <a:rPr lang="zh-CN" altLang="zh-CN" sz="2000" dirty="0" smtClean="0"/>
              <a:t>类常用方法的使用、</a:t>
            </a:r>
            <a:r>
              <a:rPr lang="en-US" altLang="zh-CN" sz="2000" dirty="0" smtClean="0">
                <a:solidFill>
                  <a:srgbClr val="FF0000"/>
                </a:solidFill>
              </a:rPr>
              <a:t>Random</a:t>
            </a:r>
            <a:r>
              <a:rPr lang="zh-CN" altLang="zh-CN" sz="2000" dirty="0" smtClean="0"/>
              <a:t>类如何产生随机数以及日期类</a:t>
            </a:r>
            <a:r>
              <a:rPr lang="en-US" altLang="zh-CN" sz="2000" dirty="0" smtClean="0">
                <a:solidFill>
                  <a:srgbClr val="FF0000"/>
                </a:solidFill>
              </a:rPr>
              <a:t>Date</a:t>
            </a:r>
            <a:r>
              <a:rPr lang="zh-CN" altLang="zh-CN" sz="2000" dirty="0" smtClean="0"/>
              <a:t>和</a:t>
            </a:r>
            <a:r>
              <a:rPr lang="en-US" altLang="zh-CN" sz="2000" dirty="0" smtClean="0">
                <a:solidFill>
                  <a:srgbClr val="FF0000"/>
                </a:solidFill>
              </a:rPr>
              <a:t>Calendar</a:t>
            </a:r>
            <a:r>
              <a:rPr lang="zh-CN" altLang="zh-CN" sz="2000" dirty="0" smtClean="0"/>
              <a:t>类的相关知识</a:t>
            </a:r>
            <a:r>
              <a:rPr lang="zh-CN" altLang="en-US" sz="2000" dirty="0" smtClean="0"/>
              <a:t>。</a:t>
            </a:r>
            <a:endParaRPr lang="en-US" altLang="zh-CN" sz="2000" dirty="0" smtClean="0"/>
          </a:p>
          <a:p>
            <a:pPr lvl="1" eaLnBrk="1" hangingPunct="1">
              <a:lnSpc>
                <a:spcPct val="150000"/>
              </a:lnSpc>
            </a:pPr>
            <a:r>
              <a:rPr lang="zh-CN" altLang="en-US" sz="2000" dirty="0" smtClean="0"/>
              <a:t>本章讲解的</a:t>
            </a:r>
            <a:r>
              <a:rPr lang="en-US" altLang="zh-CN" sz="2000" dirty="0" smtClean="0"/>
              <a:t>API</a:t>
            </a:r>
            <a:r>
              <a:rPr lang="zh-CN" altLang="zh-CN" sz="2000" dirty="0" smtClean="0"/>
              <a:t>在编程中都</a:t>
            </a:r>
            <a:r>
              <a:rPr lang="zh-CN" altLang="en-US" sz="2000" dirty="0" smtClean="0"/>
              <a:t>很重要</a:t>
            </a:r>
            <a:r>
              <a:rPr lang="zh-CN" altLang="zh-CN" sz="2000" dirty="0" smtClean="0"/>
              <a:t>，</a:t>
            </a:r>
            <a:r>
              <a:rPr lang="zh-CN" altLang="en-US" sz="2000" dirty="0" smtClean="0"/>
              <a:t>但这些</a:t>
            </a:r>
            <a:r>
              <a:rPr lang="en-US" altLang="zh-CN" sz="2000" dirty="0" smtClean="0"/>
              <a:t>API</a:t>
            </a:r>
            <a:r>
              <a:rPr lang="zh-CN" altLang="en-US" sz="2000" dirty="0" smtClean="0"/>
              <a:t>只是</a:t>
            </a:r>
            <a:r>
              <a:rPr lang="en-US" altLang="zh-CN" sz="2000" dirty="0" smtClean="0"/>
              <a:t>Java API</a:t>
            </a:r>
            <a:r>
              <a:rPr lang="zh-CN" altLang="en-US" sz="2000" dirty="0" smtClean="0"/>
              <a:t>中的一小部分，我们</a:t>
            </a:r>
            <a:r>
              <a:rPr lang="zh-CN" altLang="zh-CN" sz="2000" b="1" u="sng" dirty="0" smtClean="0">
                <a:solidFill>
                  <a:srgbClr val="FF0000"/>
                </a:solidFill>
              </a:rPr>
              <a:t>不可能也没有必要把所有的类全部学习</a:t>
            </a:r>
            <a:r>
              <a:rPr lang="zh-CN" altLang="zh-CN" sz="2000" dirty="0" smtClean="0"/>
              <a:t>，最聪明的人可以通过一些技术论坛或者利用搜索引擎</a:t>
            </a:r>
            <a:r>
              <a:rPr lang="zh-CN" altLang="zh-CN" sz="2000" b="1" u="sng" dirty="0" smtClean="0">
                <a:solidFill>
                  <a:srgbClr val="FF0000"/>
                </a:solidFill>
              </a:rPr>
              <a:t>参看一些范例</a:t>
            </a:r>
            <a:r>
              <a:rPr lang="zh-CN" altLang="zh-CN" sz="2000" dirty="0" smtClean="0"/>
              <a:t>，再通过</a:t>
            </a:r>
            <a:r>
              <a:rPr lang="zh-CN" altLang="zh-CN" sz="2000" b="1" u="sng" dirty="0" smtClean="0">
                <a:solidFill>
                  <a:srgbClr val="FF0000"/>
                </a:solidFill>
              </a:rPr>
              <a:t>查看</a:t>
            </a:r>
            <a:r>
              <a:rPr lang="en-US" altLang="zh-CN" sz="2000" b="1" u="sng" dirty="0" smtClean="0">
                <a:solidFill>
                  <a:srgbClr val="FF0000"/>
                </a:solidFill>
              </a:rPr>
              <a:t>API</a:t>
            </a:r>
            <a:r>
              <a:rPr lang="zh-CN" altLang="zh-CN" sz="2000" b="1" u="sng" dirty="0" smtClean="0">
                <a:solidFill>
                  <a:srgbClr val="FF0000"/>
                </a:solidFill>
              </a:rPr>
              <a:t>文档</a:t>
            </a:r>
            <a:r>
              <a:rPr lang="zh-CN" altLang="zh-CN" sz="2000" dirty="0" smtClean="0"/>
              <a:t>就能很容易掌握这些类的用法。</a:t>
            </a:r>
            <a:endParaRPr lang="zh-CN" altLang="en-US" sz="2000" dirty="0" smtClean="0"/>
          </a:p>
        </p:txBody>
      </p:sp>
      <p:sp>
        <p:nvSpPr>
          <p:cNvPr id="6246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0070C0"/>
                </a:solidFill>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49" y="1378424"/>
            <a:ext cx="8085859" cy="4798539"/>
          </a:xfrm>
        </p:spPr>
        <p:txBody>
          <a:bodyPr/>
          <a:lstStyle/>
          <a:p>
            <a:pPr marL="457200" indent="-457200">
              <a:lnSpc>
                <a:spcPct val="150000"/>
              </a:lnSpc>
              <a:buFont typeface="+mj-lt"/>
              <a:buAutoNum type="arabicPeriod"/>
            </a:pPr>
            <a:r>
              <a:rPr lang="zh-CN" altLang="en-US" sz="2400" dirty="0" smtClean="0"/>
              <a:t>使用</a:t>
            </a:r>
            <a:r>
              <a:rPr lang="en-US" altLang="zh-CN" sz="2400" dirty="0" smtClean="0"/>
              <a:t>Calendar</a:t>
            </a:r>
            <a:r>
              <a:rPr lang="zh-CN" altLang="en-US" sz="2400" dirty="0" smtClean="0"/>
              <a:t>类的相关方法计算考试的结束时间。</a:t>
            </a:r>
            <a:endParaRPr lang="en-US" altLang="zh-CN" sz="2400" dirty="0" smtClean="0"/>
          </a:p>
          <a:p>
            <a:pPr>
              <a:lnSpc>
                <a:spcPct val="150000"/>
              </a:lnSpc>
            </a:pPr>
            <a:r>
              <a:rPr lang="zh-CN" altLang="en-US" sz="2400" dirty="0" smtClean="0"/>
              <a:t>要求：给定考试开始时间，假定考试时间为</a:t>
            </a:r>
            <a:r>
              <a:rPr lang="en-US" altLang="zh-CN" sz="2400" dirty="0" smtClean="0"/>
              <a:t>m</a:t>
            </a:r>
            <a:r>
              <a:rPr lang="zh-CN" altLang="en-US" sz="2400" dirty="0" smtClean="0"/>
              <a:t>分钟，求出考试结束的时间。</a:t>
            </a:r>
            <a:endParaRPr lang="en-US" altLang="zh-CN" sz="2400" dirty="0" smtClean="0"/>
          </a:p>
          <a:p>
            <a:pPr>
              <a:lnSpc>
                <a:spcPct val="150000"/>
              </a:lnSpc>
            </a:pPr>
            <a:r>
              <a:rPr lang="zh-CN" altLang="en-US" sz="2400" dirty="0" smtClean="0"/>
              <a:t>例如：考试开始时间为：</a:t>
            </a:r>
            <a:r>
              <a:rPr lang="en-US" altLang="zh-CN" sz="2400" dirty="0" smtClean="0"/>
              <a:t>14:30</a:t>
            </a:r>
            <a:r>
              <a:rPr lang="zh-CN" altLang="en-US" sz="2400" dirty="0" smtClean="0"/>
              <a:t>，考试时间为</a:t>
            </a:r>
            <a:r>
              <a:rPr lang="en-US" altLang="zh-CN" sz="2400" dirty="0" smtClean="0"/>
              <a:t>100</a:t>
            </a:r>
            <a:r>
              <a:rPr lang="zh-CN" altLang="en-US" sz="2400" dirty="0" smtClean="0"/>
              <a:t>分钟，则结束时间为：</a:t>
            </a:r>
            <a:r>
              <a:rPr lang="en-US" altLang="zh-CN" sz="2400" dirty="0" smtClean="0"/>
              <a:t>16:10</a:t>
            </a:r>
            <a:r>
              <a:rPr lang="zh-CN" altLang="en-US" sz="2400" dirty="0" smtClean="0"/>
              <a:t>。</a:t>
            </a:r>
            <a:endParaRPr lang="en-US" altLang="zh-CN" sz="2400" dirty="0" smtClean="0"/>
          </a:p>
          <a:p>
            <a:pPr marL="457200" indent="-457200">
              <a:lnSpc>
                <a:spcPct val="150000"/>
              </a:lnSpc>
              <a:buFont typeface="+mj-lt"/>
              <a:buAutoNum type="arabicPeriod" startAt="2"/>
            </a:pPr>
            <a:r>
              <a:rPr lang="zh-CN" altLang="en-US" sz="2400" dirty="0"/>
              <a:t>使用</a:t>
            </a:r>
            <a:r>
              <a:rPr lang="en-US" altLang="zh-CN" sz="2400" dirty="0"/>
              <a:t>Calendar</a:t>
            </a:r>
            <a:r>
              <a:rPr lang="zh-CN" altLang="en-US" sz="2400" dirty="0"/>
              <a:t>类的相关方法</a:t>
            </a:r>
            <a:r>
              <a:rPr lang="zh-CN" altLang="en-US" sz="2400" dirty="0" smtClean="0"/>
              <a:t>获取任意一年的二月有多少天。</a:t>
            </a:r>
            <a:endParaRPr lang="zh-CN" altLang="en-US" sz="2400" dirty="0"/>
          </a:p>
        </p:txBody>
      </p:sp>
      <p:sp>
        <p:nvSpPr>
          <p:cNvPr id="3" name="标题 2"/>
          <p:cNvSpPr>
            <a:spLocks noGrp="1"/>
          </p:cNvSpPr>
          <p:nvPr>
            <p:ph type="title"/>
          </p:nvPr>
        </p:nvSpPr>
        <p:spPr/>
        <p:txBody>
          <a:bodyPr/>
          <a:lstStyle/>
          <a:p>
            <a:r>
              <a:rPr lang="zh-CN" altLang="en-US" dirty="0" smtClean="0"/>
              <a:t>练习</a:t>
            </a:r>
            <a:r>
              <a:rPr lang="en-US" altLang="zh-CN" dirty="0" smtClean="0"/>
              <a:t>4</a:t>
            </a:r>
            <a:endParaRPr lang="zh-CN" altLang="en-US" dirty="0"/>
          </a:p>
        </p:txBody>
      </p:sp>
    </p:spTree>
    <p:extLst>
      <p:ext uri="{BB962C8B-B14F-4D97-AF65-F5344CB8AC3E}">
        <p14:creationId xmlns:p14="http://schemas.microsoft.com/office/powerpoint/2010/main" val="650971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304800" y="835025"/>
            <a:ext cx="8316913" cy="5816600"/>
          </a:xfrm>
        </p:spPr>
        <p:txBody>
          <a:bodyPr/>
          <a:lstStyle/>
          <a:p>
            <a:pPr eaLnBrk="1" hangingPunct="1"/>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endParaRPr lang="en-US" altLang="zh-CN" b="1" dirty="0" smtClean="0">
              <a:solidFill>
                <a:srgbClr val="0070C0"/>
              </a:solidFill>
            </a:endParaRPr>
          </a:p>
          <a:p>
            <a:pPr lvl="1" eaLnBrk="1" hangingPunct="1"/>
            <a:r>
              <a:rPr lang="zh-CN" altLang="en-US" dirty="0" smtClean="0"/>
              <a:t>在学习</a:t>
            </a:r>
            <a:r>
              <a:rPr lang="en-US" altLang="zh-CN" dirty="0" smtClean="0"/>
              <a:t>String</a:t>
            </a:r>
            <a:r>
              <a:rPr lang="zh-CN" altLang="en-US" dirty="0" smtClean="0"/>
              <a:t>类的常见操作之前，先来看一下</a:t>
            </a:r>
            <a:r>
              <a:rPr lang="en-US" altLang="zh-CN" dirty="0" smtClean="0"/>
              <a:t>String</a:t>
            </a:r>
            <a:r>
              <a:rPr lang="zh-CN" altLang="en-US" dirty="0" smtClean="0"/>
              <a:t>类的常见方法。</a:t>
            </a:r>
          </a:p>
        </p:txBody>
      </p:sp>
      <p:sp>
        <p:nvSpPr>
          <p:cNvPr id="29700"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8913"/>
            <a:ext cx="8538147" cy="6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randombar(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268288" y="1019175"/>
            <a:ext cx="8412162" cy="5351645"/>
          </a:xfrm>
        </p:spPr>
        <p:txBody>
          <a:bodyPr/>
          <a:lstStyle/>
          <a:p>
            <a:pPr eaLnBrk="1" hangingPunct="1">
              <a:lnSpc>
                <a:spcPct val="120000"/>
              </a:lnSpc>
              <a:spcBef>
                <a:spcPts val="600"/>
              </a:spcBef>
            </a:pPr>
            <a:r>
              <a:rPr lang="en-US" altLang="zh-CN" b="1" dirty="0" smtClean="0">
                <a:solidFill>
                  <a:srgbClr val="0070C0"/>
                </a:solidFill>
              </a:rPr>
              <a:t>6.1.2 </a:t>
            </a:r>
            <a:r>
              <a:rPr lang="en-US" altLang="en-US" b="1" dirty="0" smtClean="0">
                <a:solidFill>
                  <a:srgbClr val="0070C0"/>
                </a:solidFill>
                <a:ea typeface="等线" panose="02010600030101010101" pitchFamily="2" charset="-122"/>
              </a:rPr>
              <a:t>String</a:t>
            </a:r>
            <a:r>
              <a:rPr lang="zh-CN" altLang="en-US" b="1" dirty="0" smtClean="0">
                <a:solidFill>
                  <a:srgbClr val="0070C0"/>
                </a:solidFill>
              </a:rPr>
              <a:t>类的常见操作</a:t>
            </a:r>
          </a:p>
          <a:p>
            <a:pPr eaLnBrk="1" hangingPunct="1">
              <a:lnSpc>
                <a:spcPct val="120000"/>
              </a:lnSpc>
              <a:spcBef>
                <a:spcPts val="600"/>
              </a:spcBef>
              <a:buFontTx/>
              <a:buNone/>
            </a:pPr>
            <a:r>
              <a:rPr lang="en-US" altLang="zh-CN" sz="2000" b="1" dirty="0" smtClean="0"/>
              <a:t>     1</a:t>
            </a:r>
            <a:r>
              <a:rPr lang="zh-CN" altLang="en-US" sz="2000" b="1" dirty="0" smtClean="0"/>
              <a:t>．字符串的基本操作</a:t>
            </a:r>
            <a:endParaRPr lang="zh-CN" altLang="en-US" sz="2000" dirty="0" smtClean="0"/>
          </a:p>
          <a:p>
            <a:pPr eaLnBrk="1" hangingPunct="1">
              <a:lnSpc>
                <a:spcPct val="120000"/>
              </a:lnSpc>
              <a:spcBef>
                <a:spcPts val="600"/>
              </a:spcBef>
              <a:buFontTx/>
              <a:buNone/>
            </a:pPr>
            <a:r>
              <a:rPr lang="zh-CN" altLang="en-US" sz="1800" dirty="0" smtClean="0"/>
              <a:t>            </a:t>
            </a:r>
            <a:r>
              <a:rPr lang="zh-CN" altLang="en-US" sz="2000" dirty="0" smtClean="0"/>
              <a:t>在程序中，需要对字符串进行一些基本操作，如获得字符串长度、获得指定位置的字符等。</a:t>
            </a:r>
            <a:endParaRPr lang="en-US" altLang="zh-CN" sz="2000" dirty="0" smtClean="0"/>
          </a:p>
          <a:p>
            <a:pPr marL="457200" indent="-457200" fontAlgn="auto">
              <a:lnSpc>
                <a:spcPct val="120000"/>
              </a:lnSpc>
              <a:spcBef>
                <a:spcPts val="600"/>
              </a:spcBef>
              <a:spcAft>
                <a:spcPts val="0"/>
              </a:spcAft>
              <a:buFontTx/>
              <a:buNone/>
              <a:defRPr/>
            </a:pPr>
            <a:r>
              <a:rPr kumimoji="1" lang="en-US" altLang="zh-CN" sz="2000" b="1" dirty="0">
                <a:solidFill>
                  <a:srgbClr val="FF0000"/>
                </a:solidFill>
                <a:latin typeface="Arial Unicode MS" pitchFamily="34" charset="-122"/>
              </a:rPr>
              <a:t> 1. </a:t>
            </a:r>
            <a:r>
              <a:rPr kumimoji="1" lang="en-US" altLang="zh-CN" sz="2000" b="1" dirty="0" smtClean="0">
                <a:solidFill>
                  <a:srgbClr val="FF0000"/>
                </a:solidFill>
                <a:latin typeface="Arial Unicode MS" pitchFamily="34" charset="-122"/>
              </a:rPr>
              <a:t>length()</a:t>
            </a:r>
            <a:r>
              <a:rPr kumimoji="1" lang="zh-CN" altLang="en-US" sz="2000" b="1" dirty="0" smtClean="0">
                <a:solidFill>
                  <a:srgbClr val="FF0000"/>
                </a:solidFill>
                <a:latin typeface="Arial Unicode MS" pitchFamily="34" charset="-122"/>
              </a:rPr>
              <a:t>：</a:t>
            </a:r>
            <a:r>
              <a:rPr kumimoji="1" lang="zh-CN" altLang="en-US" sz="2000" dirty="0" smtClean="0">
                <a:latin typeface="Arial Unicode MS" pitchFamily="34" charset="-122"/>
              </a:rPr>
              <a:t>格式</a:t>
            </a:r>
            <a:r>
              <a:rPr kumimoji="1" lang="en-US" altLang="zh-CN" sz="2000" dirty="0" smtClean="0">
                <a:latin typeface="Arial Unicode MS" pitchFamily="34" charset="-122"/>
              </a:rPr>
              <a:t>  </a:t>
            </a:r>
            <a:r>
              <a:rPr kumimoji="1" lang="en-US" altLang="zh-CN" sz="2000" dirty="0">
                <a:latin typeface="Arial Unicode MS" pitchFamily="34" charset="-122"/>
              </a:rPr>
              <a:t>public </a:t>
            </a:r>
            <a:r>
              <a:rPr kumimoji="1" lang="en-US" altLang="zh-CN" sz="2000" dirty="0" err="1">
                <a:latin typeface="Arial Unicode MS" pitchFamily="34" charset="-122"/>
              </a:rPr>
              <a:t>int</a:t>
            </a:r>
            <a:r>
              <a:rPr kumimoji="1" lang="en-US" altLang="zh-CN" sz="2000" dirty="0">
                <a:latin typeface="Arial Unicode MS" pitchFamily="34" charset="-122"/>
              </a:rPr>
              <a:t> length( ) </a:t>
            </a:r>
            <a:r>
              <a:rPr kumimoji="1" lang="zh-CN" altLang="en-US" sz="2000" dirty="0" smtClean="0">
                <a:latin typeface="Arial Unicode MS" pitchFamily="34" charset="-122"/>
              </a:rPr>
              <a:t>，返回</a:t>
            </a:r>
            <a:r>
              <a:rPr kumimoji="1" lang="zh-CN" altLang="en-US" sz="2000" dirty="0">
                <a:latin typeface="Arial Unicode MS" pitchFamily="34" charset="-122"/>
              </a:rPr>
              <a:t>字符串的字符</a:t>
            </a:r>
            <a:r>
              <a:rPr kumimoji="1" lang="zh-CN" altLang="en-US" sz="2000" dirty="0" smtClean="0">
                <a:latin typeface="Arial Unicode MS" pitchFamily="34" charset="-122"/>
              </a:rPr>
              <a:t>个数。</a:t>
            </a:r>
            <a:endParaRPr kumimoji="1" lang="en-US" altLang="zh-CN" sz="2000" dirty="0" smtClean="0">
              <a:latin typeface="Arial Unicode MS" pitchFamily="34" charset="-122"/>
            </a:endParaRPr>
          </a:p>
          <a:p>
            <a:pPr marL="0" indent="0" eaLnBrk="1" hangingPunct="1">
              <a:lnSpc>
                <a:spcPct val="120000"/>
              </a:lnSpc>
              <a:spcBef>
                <a:spcPts val="600"/>
              </a:spcBef>
              <a:buNone/>
            </a:pPr>
            <a:r>
              <a:rPr lang="en-US" altLang="zh-CN" sz="2000" b="1" dirty="0" smtClean="0">
                <a:solidFill>
                  <a:srgbClr val="FF0000"/>
                </a:solidFill>
                <a:latin typeface="Arial Unicode MS" panose="020B0604020202020204" pitchFamily="34" charset="-122"/>
              </a:rPr>
              <a:t> 2. </a:t>
            </a:r>
            <a:r>
              <a:rPr lang="en-US" altLang="zh-CN" sz="2000" b="1" dirty="0" err="1" smtClean="0">
                <a:solidFill>
                  <a:srgbClr val="FF0000"/>
                </a:solidFill>
                <a:latin typeface="Arial Unicode MS" panose="020B0604020202020204" pitchFamily="34" charset="-122"/>
              </a:rPr>
              <a:t>charAt</a:t>
            </a:r>
            <a:r>
              <a:rPr lang="en-US" altLang="zh-CN" sz="2000" b="1" dirty="0" smtClean="0">
                <a:solidFill>
                  <a:srgbClr val="FF0000"/>
                </a:solidFill>
                <a:latin typeface="Arial Unicode MS" panose="020B0604020202020204" pitchFamily="34" charset="-122"/>
              </a:rPr>
              <a:t>()</a:t>
            </a:r>
            <a:r>
              <a:rPr lang="zh-CN" altLang="en-US" sz="2000" b="1" dirty="0" smtClean="0">
                <a:solidFill>
                  <a:srgbClr val="FF0000"/>
                </a:solidFill>
                <a:latin typeface="Arial Unicode MS" panose="020B0604020202020204" pitchFamily="34" charset="-122"/>
              </a:rPr>
              <a:t>：</a:t>
            </a:r>
            <a:r>
              <a:rPr lang="zh-CN" altLang="en-US" sz="2000" dirty="0" smtClean="0">
                <a:latin typeface="Arial Unicode MS" panose="020B0604020202020204" pitchFamily="34" charset="-122"/>
              </a:rPr>
              <a:t>格式  </a:t>
            </a:r>
            <a:r>
              <a:rPr lang="en-US" altLang="zh-CN" sz="2000" dirty="0" smtClean="0">
                <a:latin typeface="Arial Unicode MS" panose="020B0604020202020204" pitchFamily="34" charset="-122"/>
              </a:rPr>
              <a:t>public </a:t>
            </a:r>
            <a:r>
              <a:rPr lang="en-US" altLang="zh-CN" sz="2000" dirty="0">
                <a:latin typeface="Arial Unicode MS" panose="020B0604020202020204" pitchFamily="34" charset="-122"/>
              </a:rPr>
              <a:t>char </a:t>
            </a:r>
            <a:r>
              <a:rPr lang="en-US" altLang="zh-CN" sz="2000" dirty="0" err="1">
                <a:latin typeface="Arial Unicode MS" panose="020B0604020202020204" pitchFamily="34" charset="-122"/>
              </a:rPr>
              <a:t>charAt</a:t>
            </a:r>
            <a:r>
              <a:rPr lang="en-US" altLang="zh-CN" sz="2000" dirty="0">
                <a:latin typeface="Arial Unicode MS" panose="020B0604020202020204" pitchFamily="34" charset="-122"/>
              </a:rPr>
              <a:t> (</a:t>
            </a:r>
            <a:r>
              <a:rPr lang="en-US" altLang="zh-CN" sz="2000" dirty="0" err="1">
                <a:latin typeface="Arial Unicode MS" panose="020B0604020202020204" pitchFamily="34" charset="-122"/>
              </a:rPr>
              <a:t>int</a:t>
            </a:r>
            <a:r>
              <a:rPr lang="en-US" altLang="zh-CN" sz="2000" dirty="0">
                <a:latin typeface="Arial Unicode MS" panose="020B0604020202020204" pitchFamily="34" charset="-122"/>
              </a:rPr>
              <a:t> index </a:t>
            </a:r>
            <a:r>
              <a:rPr lang="en-US" altLang="zh-CN" sz="2000" dirty="0" smtClean="0">
                <a:latin typeface="Arial Unicode MS" panose="020B0604020202020204" pitchFamily="34" charset="-122"/>
              </a:rPr>
              <a:t>)</a:t>
            </a:r>
            <a:r>
              <a:rPr lang="zh-CN" altLang="en-US" sz="2000" dirty="0" smtClean="0">
                <a:latin typeface="Arial Unicode MS" panose="020B0604020202020204" pitchFamily="34" charset="-122"/>
              </a:rPr>
              <a:t>，返回</a:t>
            </a:r>
            <a:r>
              <a:rPr lang="zh-CN" altLang="en-US" sz="2000" dirty="0">
                <a:latin typeface="Arial Unicode MS" panose="020B0604020202020204" pitchFamily="34" charset="-122"/>
              </a:rPr>
              <a:t>字符串中</a:t>
            </a:r>
            <a:r>
              <a:rPr lang="en-US" altLang="zh-CN" sz="2000" dirty="0">
                <a:latin typeface="Arial Unicode MS" panose="020B0604020202020204" pitchFamily="34" charset="-122"/>
              </a:rPr>
              <a:t>index</a:t>
            </a:r>
            <a:r>
              <a:rPr lang="zh-CN" altLang="en-US" sz="2000" dirty="0">
                <a:latin typeface="Arial Unicode MS" panose="020B0604020202020204" pitchFamily="34" charset="-122"/>
              </a:rPr>
              <a:t>位置上的字符。</a:t>
            </a:r>
            <a:endParaRPr lang="en-US" altLang="zh-CN" sz="2000" dirty="0">
              <a:latin typeface="Arial Unicode MS" panose="020B0604020202020204" pitchFamily="34" charset="-122"/>
            </a:endParaRPr>
          </a:p>
          <a:p>
            <a:pPr marL="457200" indent="-457200" fontAlgn="auto">
              <a:lnSpc>
                <a:spcPct val="120000"/>
              </a:lnSpc>
              <a:spcBef>
                <a:spcPts val="600"/>
              </a:spcBef>
              <a:spcAft>
                <a:spcPts val="0"/>
              </a:spcAft>
              <a:buNone/>
              <a:defRPr/>
            </a:pPr>
            <a:r>
              <a:rPr kumimoji="1" lang="en-US" altLang="zh-CN" sz="2000" b="1" dirty="0" smtClean="0">
                <a:solidFill>
                  <a:srgbClr val="FF0000"/>
                </a:solidFill>
                <a:latin typeface="Arial Unicode MS" pitchFamily="34" charset="-122"/>
              </a:rPr>
              <a:t> 3. </a:t>
            </a:r>
            <a:r>
              <a:rPr kumimoji="1" lang="en-US" altLang="zh-CN" sz="2000" b="1" dirty="0" err="1" smtClean="0">
                <a:solidFill>
                  <a:srgbClr val="FF0000"/>
                </a:solidFill>
                <a:latin typeface="Arial Unicode MS" pitchFamily="34" charset="-122"/>
              </a:rPr>
              <a:t>indexOf</a:t>
            </a:r>
            <a:r>
              <a:rPr kumimoji="1" lang="en-US" altLang="zh-CN" sz="2000" b="1" dirty="0" smtClean="0">
                <a:solidFill>
                  <a:srgbClr val="FF0000"/>
                </a:solidFill>
                <a:latin typeface="Arial Unicode MS" pitchFamily="34" charset="-122"/>
              </a:rPr>
              <a:t>()</a:t>
            </a:r>
            <a:r>
              <a:rPr kumimoji="1" lang="zh-CN" altLang="en-US" sz="2000" b="1" dirty="0" smtClean="0">
                <a:solidFill>
                  <a:srgbClr val="FF0000"/>
                </a:solidFill>
                <a:latin typeface="Arial Unicode MS" pitchFamily="34" charset="-122"/>
              </a:rPr>
              <a:t>和</a:t>
            </a:r>
            <a:r>
              <a:rPr kumimoji="1" lang="en-US" altLang="zh-CN" sz="2000" b="1" dirty="0" err="1" smtClean="0">
                <a:solidFill>
                  <a:srgbClr val="FF0000"/>
                </a:solidFill>
                <a:latin typeface="Arial Unicode MS" pitchFamily="34" charset="-122"/>
              </a:rPr>
              <a:t>lastIndexOf</a:t>
            </a:r>
            <a:r>
              <a:rPr kumimoji="1" lang="en-US" altLang="zh-CN" sz="2000" b="1" dirty="0" smtClean="0">
                <a:solidFill>
                  <a:srgbClr val="FF0000"/>
                </a:solidFill>
                <a:latin typeface="Arial Unicode MS" pitchFamily="34" charset="-122"/>
              </a:rPr>
              <a:t>()</a:t>
            </a:r>
            <a:r>
              <a:rPr kumimoji="1" lang="zh-CN" altLang="en-US" sz="2000" b="1" dirty="0" smtClean="0">
                <a:solidFill>
                  <a:srgbClr val="FF0000"/>
                </a:solidFill>
                <a:latin typeface="Arial Unicode MS" pitchFamily="34" charset="-122"/>
              </a:rPr>
              <a:t>：</a:t>
            </a:r>
            <a:r>
              <a:rPr kumimoji="1" lang="zh-CN" altLang="en-US" sz="2000" dirty="0" smtClean="0">
                <a:latin typeface="Arial Unicode MS" pitchFamily="34" charset="-122"/>
              </a:rPr>
              <a:t>格式 </a:t>
            </a:r>
            <a:r>
              <a:rPr kumimoji="1" lang="en-US" altLang="zh-CN" sz="2000" dirty="0" err="1">
                <a:latin typeface="Arial Unicode MS" pitchFamily="34" charset="-122"/>
              </a:rPr>
              <a:t>int</a:t>
            </a:r>
            <a:r>
              <a:rPr kumimoji="1" lang="en-US" altLang="zh-CN" sz="2000" dirty="0">
                <a:latin typeface="Arial Unicode MS" pitchFamily="34" charset="-122"/>
              </a:rPr>
              <a:t> </a:t>
            </a:r>
            <a:r>
              <a:rPr kumimoji="1" lang="en-US" altLang="zh-CN" sz="2000" dirty="0" err="1">
                <a:latin typeface="Arial Unicode MS" pitchFamily="34" charset="-122"/>
              </a:rPr>
              <a:t>indexOf</a:t>
            </a:r>
            <a:r>
              <a:rPr kumimoji="1" lang="en-US" altLang="zh-CN" sz="2000" dirty="0">
                <a:latin typeface="Arial Unicode MS" pitchFamily="34" charset="-122"/>
              </a:rPr>
              <a:t> ( </a:t>
            </a:r>
            <a:r>
              <a:rPr kumimoji="1" lang="en-US" altLang="zh-CN" sz="2000" dirty="0" err="1">
                <a:latin typeface="Arial Unicode MS" pitchFamily="34" charset="-122"/>
              </a:rPr>
              <a:t>int</a:t>
            </a:r>
            <a:r>
              <a:rPr kumimoji="1" lang="en-US" altLang="zh-CN" sz="2000" dirty="0">
                <a:latin typeface="Arial Unicode MS" pitchFamily="34" charset="-122"/>
              </a:rPr>
              <a:t> </a:t>
            </a:r>
            <a:r>
              <a:rPr kumimoji="1" lang="en-US" altLang="zh-CN" sz="2000" dirty="0" err="1">
                <a:latin typeface="Arial Unicode MS" pitchFamily="34" charset="-122"/>
              </a:rPr>
              <a:t>ch</a:t>
            </a:r>
            <a:r>
              <a:rPr kumimoji="1" lang="en-US" altLang="zh-CN" sz="2000" dirty="0">
                <a:latin typeface="Arial Unicode MS" pitchFamily="34" charset="-122"/>
              </a:rPr>
              <a:t>) </a:t>
            </a:r>
            <a:r>
              <a:rPr kumimoji="1" lang="zh-CN" altLang="en-US" sz="2000" dirty="0" smtClean="0">
                <a:latin typeface="Arial Unicode MS" pitchFamily="34" charset="-122"/>
              </a:rPr>
              <a:t>，</a:t>
            </a:r>
            <a:r>
              <a:rPr kumimoji="1" lang="en-US" altLang="zh-CN" sz="2000" dirty="0" err="1" smtClean="0">
                <a:latin typeface="Arial Unicode MS" pitchFamily="34" charset="-122"/>
              </a:rPr>
              <a:t>int</a:t>
            </a:r>
            <a:r>
              <a:rPr kumimoji="1" lang="en-US" altLang="zh-CN" sz="2000" dirty="0" smtClean="0">
                <a:latin typeface="Arial Unicode MS" pitchFamily="34" charset="-122"/>
              </a:rPr>
              <a:t> </a:t>
            </a:r>
            <a:r>
              <a:rPr kumimoji="1" lang="en-US" altLang="zh-CN" sz="2000" dirty="0" err="1">
                <a:latin typeface="Arial Unicode MS" pitchFamily="34" charset="-122"/>
              </a:rPr>
              <a:t>lastIndexOf</a:t>
            </a:r>
            <a:r>
              <a:rPr kumimoji="1" lang="en-US" altLang="zh-CN" sz="2000" dirty="0">
                <a:latin typeface="Arial Unicode MS" pitchFamily="34" charset="-122"/>
              </a:rPr>
              <a:t> ( </a:t>
            </a:r>
            <a:r>
              <a:rPr kumimoji="1" lang="en-US" altLang="zh-CN" sz="2000" dirty="0" err="1">
                <a:latin typeface="Arial Unicode MS" pitchFamily="34" charset="-122"/>
              </a:rPr>
              <a:t>int</a:t>
            </a:r>
            <a:r>
              <a:rPr kumimoji="1" lang="en-US" altLang="zh-CN" sz="2000" dirty="0">
                <a:latin typeface="Arial Unicode MS" pitchFamily="34" charset="-122"/>
              </a:rPr>
              <a:t> </a:t>
            </a:r>
            <a:r>
              <a:rPr kumimoji="1" lang="en-US" altLang="zh-CN" sz="2000" dirty="0" err="1">
                <a:latin typeface="Arial Unicode MS" pitchFamily="34" charset="-122"/>
              </a:rPr>
              <a:t>ch</a:t>
            </a:r>
            <a:r>
              <a:rPr kumimoji="1" lang="en-US" altLang="zh-CN" sz="2000" dirty="0" smtClean="0">
                <a:latin typeface="Arial Unicode MS" pitchFamily="34" charset="-122"/>
              </a:rPr>
              <a:t>)</a:t>
            </a:r>
            <a:r>
              <a:rPr kumimoji="1" lang="zh-CN" altLang="en-US" sz="2000" dirty="0" smtClean="0">
                <a:latin typeface="Arial Unicode MS" pitchFamily="34" charset="-122"/>
              </a:rPr>
              <a:t>，返回</a:t>
            </a:r>
            <a:r>
              <a:rPr kumimoji="1" lang="zh-CN" altLang="en-US" sz="2000" dirty="0">
                <a:latin typeface="Arial Unicode MS" pitchFamily="34" charset="-122"/>
              </a:rPr>
              <a:t>字符</a:t>
            </a:r>
            <a:r>
              <a:rPr kumimoji="1" lang="en-US" altLang="zh-CN" sz="2000" dirty="0" err="1">
                <a:latin typeface="Arial Unicode MS" pitchFamily="34" charset="-122"/>
              </a:rPr>
              <a:t>ch</a:t>
            </a:r>
            <a:r>
              <a:rPr kumimoji="1" lang="zh-CN" altLang="en-US" sz="2000" dirty="0">
                <a:latin typeface="Arial Unicode MS" pitchFamily="34" charset="-122"/>
              </a:rPr>
              <a:t>在字符串中出现的第一个和最后一个位置</a:t>
            </a:r>
            <a:r>
              <a:rPr kumimoji="1" lang="zh-CN" altLang="en-US" sz="2000" dirty="0" smtClean="0">
                <a:latin typeface="Arial Unicode MS" pitchFamily="34" charset="-122"/>
              </a:rPr>
              <a:t>。</a:t>
            </a:r>
            <a:endParaRPr kumimoji="1" lang="en-US" altLang="zh-CN" sz="2000" dirty="0" smtClean="0">
              <a:latin typeface="Arial Unicode MS" pitchFamily="34" charset="-122"/>
            </a:endParaRPr>
          </a:p>
          <a:p>
            <a:pPr marL="457200" indent="-457200" fontAlgn="auto">
              <a:lnSpc>
                <a:spcPct val="120000"/>
              </a:lnSpc>
              <a:spcBef>
                <a:spcPts val="600"/>
              </a:spcBef>
              <a:spcAft>
                <a:spcPts val="0"/>
              </a:spcAft>
              <a:buNone/>
              <a:defRPr/>
            </a:pPr>
            <a:r>
              <a:rPr lang="en-US" altLang="zh-CN" sz="2000" dirty="0" smtClean="0">
                <a:latin typeface="Arial Unicode MS" panose="020B0604020202020204" pitchFamily="34" charset="-122"/>
              </a:rPr>
              <a:t> </a:t>
            </a:r>
            <a:r>
              <a:rPr lang="en-US" altLang="zh-CN" sz="2000" b="1" dirty="0" smtClean="0">
                <a:solidFill>
                  <a:srgbClr val="FF0000"/>
                </a:solidFill>
                <a:latin typeface="Arial Unicode MS" panose="020B0604020202020204" pitchFamily="34" charset="-122"/>
              </a:rPr>
              <a:t>4. “</a:t>
            </a:r>
            <a:r>
              <a:rPr lang="zh-CN" altLang="en-US" sz="2000" b="1" dirty="0" smtClean="0">
                <a:solidFill>
                  <a:srgbClr val="FF0000"/>
                </a:solidFill>
                <a:latin typeface="Arial Unicode MS" panose="020B0604020202020204" pitchFamily="34" charset="-122"/>
              </a:rPr>
              <a:t>＋</a:t>
            </a:r>
            <a:r>
              <a:rPr lang="en-US" altLang="zh-CN" sz="2000" b="1" dirty="0" smtClean="0">
                <a:solidFill>
                  <a:srgbClr val="FF0000"/>
                </a:solidFill>
                <a:latin typeface="Arial Unicode MS" panose="020B0604020202020204" pitchFamily="34" charset="-122"/>
              </a:rPr>
              <a:t>”</a:t>
            </a:r>
            <a:r>
              <a:rPr lang="zh-CN" altLang="en-US" sz="2000" b="1" dirty="0" smtClean="0">
                <a:solidFill>
                  <a:srgbClr val="FF0000"/>
                </a:solidFill>
                <a:latin typeface="Arial Unicode MS" panose="020B0604020202020204" pitchFamily="34" charset="-122"/>
              </a:rPr>
              <a:t>：</a:t>
            </a:r>
            <a:r>
              <a:rPr lang="zh-CN" altLang="en-US" sz="2000" dirty="0">
                <a:latin typeface="Arial Unicode MS" panose="020B0604020202020204" pitchFamily="34" charset="-122"/>
              </a:rPr>
              <a:t>在</a:t>
            </a:r>
            <a:r>
              <a:rPr lang="en-US" altLang="zh-CN" sz="2000" dirty="0">
                <a:latin typeface="Arial Unicode MS" panose="020B0604020202020204" pitchFamily="34" charset="-122"/>
              </a:rPr>
              <a:t>Java</a:t>
            </a:r>
            <a:r>
              <a:rPr lang="zh-CN" altLang="en-US" sz="2000" dirty="0">
                <a:latin typeface="Arial Unicode MS" panose="020B0604020202020204" pitchFamily="34" charset="-122"/>
              </a:rPr>
              <a:t>中，运算符</a:t>
            </a:r>
            <a:r>
              <a:rPr lang="zh-CN" altLang="en-US" sz="2000" dirty="0">
                <a:latin typeface="Times New Roman" panose="02020603050405020304" pitchFamily="18" charset="0"/>
              </a:rPr>
              <a:t>“</a:t>
            </a:r>
            <a:r>
              <a:rPr lang="zh-CN" altLang="en-US" sz="2000" dirty="0">
                <a:latin typeface="Arial Unicode MS" panose="020B0604020202020204" pitchFamily="34" charset="-122"/>
              </a:rPr>
              <a:t>＋</a:t>
            </a:r>
            <a:r>
              <a:rPr lang="zh-CN" altLang="en-US" sz="2000" dirty="0">
                <a:latin typeface="Times New Roman" panose="02020603050405020304" pitchFamily="18" charset="0"/>
              </a:rPr>
              <a:t>”</a:t>
            </a:r>
            <a:r>
              <a:rPr lang="zh-CN" altLang="en-US" sz="2000" dirty="0">
                <a:latin typeface="Arial Unicode MS" panose="020B0604020202020204" pitchFamily="34" charset="-122"/>
              </a:rPr>
              <a:t>可以用来实现字符串的连接，并可以把其它类型的数据转换为字符串进行连接。</a:t>
            </a:r>
            <a:endParaRPr lang="en-US" altLang="zh-CN" sz="2000" dirty="0">
              <a:latin typeface="Arial Unicode MS" panose="020B0604020202020204" pitchFamily="34" charset="-122"/>
            </a:endParaRPr>
          </a:p>
          <a:p>
            <a:pPr fontAlgn="auto">
              <a:lnSpc>
                <a:spcPct val="120000"/>
              </a:lnSpc>
              <a:spcBef>
                <a:spcPts val="600"/>
              </a:spcBef>
              <a:spcAft>
                <a:spcPts val="0"/>
              </a:spcAft>
              <a:defRPr/>
            </a:pPr>
            <a:r>
              <a:rPr lang="zh-CN" altLang="en-US" sz="2000" dirty="0"/>
              <a:t>接下来，通过一个案例来学习，如例</a:t>
            </a:r>
            <a:r>
              <a:rPr lang="en-US" altLang="zh-CN" sz="2000" dirty="0"/>
              <a:t>6-2</a:t>
            </a:r>
            <a:r>
              <a:rPr lang="zh-CN" altLang="en-US" sz="2000" dirty="0"/>
              <a:t>所示</a:t>
            </a:r>
            <a:r>
              <a:rPr lang="zh-CN" altLang="en-US" sz="2000" dirty="0" smtClean="0"/>
              <a:t>。</a:t>
            </a:r>
            <a:endParaRPr lang="en-US" altLang="zh-CN" sz="2000" dirty="0"/>
          </a:p>
        </p:txBody>
      </p:sp>
      <p:sp>
        <p:nvSpPr>
          <p:cNvPr id="30723" name="标题 1"/>
          <p:cNvSpPr>
            <a:spLocks noChangeArrowheads="1"/>
          </p:cNvSpPr>
          <p:nvPr/>
        </p:nvSpPr>
        <p:spPr bwMode="auto">
          <a:xfrm>
            <a:off x="1643063" y="388938"/>
            <a:ext cx="65103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6.1 String</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类和</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StringBuffer</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3"/>
          <a:stretch>
            <a:fillRect/>
          </a:stretch>
        </p:blipFill>
        <p:spPr>
          <a:xfrm>
            <a:off x="122474" y="1990724"/>
            <a:ext cx="8874769" cy="1694172"/>
          </a:xfrm>
          <a:prstGeom prst="rect">
            <a:avLst/>
          </a:prstGeom>
          <a:ln>
            <a:solidFill>
              <a:schemeClr val="accent1"/>
            </a:solidFill>
          </a:ln>
        </p:spPr>
      </p:pic>
      <p:pic>
        <p:nvPicPr>
          <p:cNvPr id="3" name="图片 2"/>
          <p:cNvPicPr>
            <a:picLocks noChangeAspect="1"/>
          </p:cNvPicPr>
          <p:nvPr/>
        </p:nvPicPr>
        <p:blipFill>
          <a:blip r:embed="rId4"/>
          <a:stretch>
            <a:fillRect/>
          </a:stretch>
        </p:blipFill>
        <p:spPr>
          <a:xfrm>
            <a:off x="4898231" y="669925"/>
            <a:ext cx="3985218" cy="174671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15846</TotalTime>
  <Pages>0</Pages>
  <Words>6520</Words>
  <Characters>0</Characters>
  <Application>Microsoft Office PowerPoint</Application>
  <DocSecurity>0</DocSecurity>
  <PresentationFormat>全屏显示(4:3)</PresentationFormat>
  <Lines>0</Lines>
  <Paragraphs>502</Paragraphs>
  <Slides>72</Slides>
  <Notes>3</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9" baseType="lpstr">
      <vt:lpstr>Arial Unicode MS</vt:lpstr>
      <vt:lpstr>Gulim</vt:lpstr>
      <vt:lpstr>等线</vt:lpstr>
      <vt:lpstr>等线 Light</vt:lpstr>
      <vt:lpstr>汉仪综艺体简</vt:lpstr>
      <vt:lpstr>宋体</vt:lpstr>
      <vt:lpstr>微软雅黑</vt:lpstr>
      <vt:lpstr>Arial</vt:lpstr>
      <vt:lpstr>Arial Black</vt:lpstr>
      <vt:lpstr>Calibri</vt:lpstr>
      <vt:lpstr>Calibri Light</vt:lpstr>
      <vt:lpstr>Cambria Math</vt:lpstr>
      <vt:lpstr>Tahoma</vt:lpstr>
      <vt:lpstr>Times New Roman</vt:lpstr>
      <vt:lpstr>Wingdings</vt:lpstr>
      <vt:lpstr>Office 主题​​</vt:lpstr>
      <vt:lpstr>Microsoft Excel 图表</vt:lpstr>
      <vt:lpstr>Java基础入门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PowerPoint 演示文稿</vt:lpstr>
      <vt:lpstr>PowerPoint 演示文稿</vt:lpstr>
      <vt:lpstr>PowerPoint 演示文稿</vt:lpstr>
      <vt:lpstr>PowerPoint 演示文稿</vt:lpstr>
      <vt:lpstr>PowerPoint 演示文稿</vt:lpstr>
      <vt:lpstr>练习2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练习4</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王哲</dc:creator>
  <cp:keywords/>
  <dc:description/>
  <cp:lastModifiedBy>pc01</cp:lastModifiedBy>
  <cp:revision>678</cp:revision>
  <dcterms:created xsi:type="dcterms:W3CDTF">2013-01-25T01:44:32Z</dcterms:created>
  <dcterms:modified xsi:type="dcterms:W3CDTF">2020-11-23T06:49:32Z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