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 id="2147483896" r:id="rId2"/>
  </p:sldMasterIdLst>
  <p:notesMasterIdLst>
    <p:notesMasterId r:id="rId101"/>
  </p:notesMasterIdLst>
  <p:sldIdLst>
    <p:sldId id="553" r:id="rId3"/>
    <p:sldId id="533" r:id="rId4"/>
    <p:sldId id="530" r:id="rId5"/>
    <p:sldId id="531" r:id="rId6"/>
    <p:sldId id="534" r:id="rId7"/>
    <p:sldId id="559" r:id="rId8"/>
    <p:sldId id="344" r:id="rId9"/>
    <p:sldId id="560" r:id="rId10"/>
    <p:sldId id="555" r:id="rId11"/>
    <p:sldId id="345" r:id="rId12"/>
    <p:sldId id="467" r:id="rId13"/>
    <p:sldId id="468" r:id="rId14"/>
    <p:sldId id="535" r:id="rId15"/>
    <p:sldId id="600" r:id="rId16"/>
    <p:sldId id="601" r:id="rId17"/>
    <p:sldId id="602" r:id="rId18"/>
    <p:sldId id="603" r:id="rId19"/>
    <p:sldId id="604" r:id="rId20"/>
    <p:sldId id="605" r:id="rId21"/>
    <p:sldId id="606" r:id="rId22"/>
    <p:sldId id="607" r:id="rId23"/>
    <p:sldId id="470" r:id="rId24"/>
    <p:sldId id="471" r:id="rId25"/>
    <p:sldId id="472" r:id="rId26"/>
    <p:sldId id="552" r:id="rId27"/>
    <p:sldId id="561" r:id="rId28"/>
    <p:sldId id="474" r:id="rId29"/>
    <p:sldId id="476" r:id="rId30"/>
    <p:sldId id="567" r:id="rId31"/>
    <p:sldId id="477" r:id="rId32"/>
    <p:sldId id="536" r:id="rId33"/>
    <p:sldId id="349" r:id="rId34"/>
    <p:sldId id="562" r:id="rId35"/>
    <p:sldId id="563" r:id="rId36"/>
    <p:sldId id="564" r:id="rId37"/>
    <p:sldId id="482" r:id="rId38"/>
    <p:sldId id="537" r:id="rId39"/>
    <p:sldId id="484" r:id="rId40"/>
    <p:sldId id="538" r:id="rId41"/>
    <p:sldId id="610" r:id="rId42"/>
    <p:sldId id="609" r:id="rId43"/>
    <p:sldId id="556" r:id="rId44"/>
    <p:sldId id="486" r:id="rId45"/>
    <p:sldId id="487" r:id="rId46"/>
    <p:sldId id="488" r:id="rId47"/>
    <p:sldId id="489" r:id="rId48"/>
    <p:sldId id="565" r:id="rId49"/>
    <p:sldId id="608" r:id="rId50"/>
    <p:sldId id="492" r:id="rId51"/>
    <p:sldId id="571" r:id="rId52"/>
    <p:sldId id="566" r:id="rId53"/>
    <p:sldId id="539" r:id="rId54"/>
    <p:sldId id="493" r:id="rId55"/>
    <p:sldId id="495" r:id="rId56"/>
    <p:sldId id="496" r:id="rId57"/>
    <p:sldId id="570" r:id="rId58"/>
    <p:sldId id="582" r:id="rId59"/>
    <p:sldId id="611" r:id="rId60"/>
    <p:sldId id="612" r:id="rId61"/>
    <p:sldId id="557" r:id="rId62"/>
    <p:sldId id="497" r:id="rId63"/>
    <p:sldId id="498" r:id="rId64"/>
    <p:sldId id="613" r:id="rId65"/>
    <p:sldId id="614" r:id="rId66"/>
    <p:sldId id="499" r:id="rId67"/>
    <p:sldId id="574" r:id="rId68"/>
    <p:sldId id="540" r:id="rId69"/>
    <p:sldId id="575" r:id="rId70"/>
    <p:sldId id="541" r:id="rId71"/>
    <p:sldId id="583" r:id="rId72"/>
    <p:sldId id="576" r:id="rId73"/>
    <p:sldId id="542" r:id="rId74"/>
    <p:sldId id="505" r:id="rId75"/>
    <p:sldId id="507" r:id="rId76"/>
    <p:sldId id="543" r:id="rId77"/>
    <p:sldId id="577" r:id="rId78"/>
    <p:sldId id="512" r:id="rId79"/>
    <p:sldId id="581" r:id="rId80"/>
    <p:sldId id="545" r:id="rId81"/>
    <p:sldId id="584" r:id="rId82"/>
    <p:sldId id="590" r:id="rId83"/>
    <p:sldId id="591" r:id="rId84"/>
    <p:sldId id="592" r:id="rId85"/>
    <p:sldId id="588" r:id="rId86"/>
    <p:sldId id="357" r:id="rId87"/>
    <p:sldId id="585" r:id="rId88"/>
    <p:sldId id="546" r:id="rId89"/>
    <p:sldId id="586" r:id="rId90"/>
    <p:sldId id="615" r:id="rId91"/>
    <p:sldId id="519" r:id="rId92"/>
    <p:sldId id="547" r:id="rId93"/>
    <p:sldId id="548" r:id="rId94"/>
    <p:sldId id="549" r:id="rId95"/>
    <p:sldId id="550" r:id="rId96"/>
    <p:sldId id="551" r:id="rId97"/>
    <p:sldId id="525" r:id="rId98"/>
    <p:sldId id="308" r:id="rId99"/>
    <p:sldId id="587" r:id="rId100"/>
  </p:sldIdLst>
  <p:sldSz cx="9144000" cy="6858000" type="screen4x3"/>
  <p:notesSz cx="6858000" cy="9144000"/>
  <p:custShowLst>
    <p:custShow name="自定义放映 1" id="0">
      <p:sldLst>
        <p:sld r:id="rId4"/>
        <p:sld r:id="rId5"/>
        <p:sld r:id="rId6"/>
        <p:sld r:id="rId7"/>
        <p:sld r:id="rId9"/>
        <p:sld r:id="rId12"/>
        <p:sld r:id="rId13"/>
        <p:sld r:id="rId14"/>
        <p:sld r:id="rId15"/>
        <p:sld r:id="rId24"/>
        <p:sld r:id="rId25"/>
        <p:sld r:id="rId26"/>
        <p:sld r:id="rId27"/>
        <p:sld r:id="rId29"/>
        <p:sld r:id="rId30"/>
        <p:sld r:id="rId32"/>
        <p:sld r:id="rId33"/>
        <p:sld r:id="rId34"/>
        <p:sld r:id="rId38"/>
        <p:sld r:id="rId39"/>
        <p:sld r:id="rId40"/>
        <p:sld r:id="rId41"/>
        <p:sld r:id="rId45"/>
        <p:sld r:id="rId46"/>
        <p:sld r:id="rId47"/>
        <p:sld r:id="rId48"/>
        <p:sld r:id="rId51"/>
        <p:sld r:id="rId54"/>
        <p:sld r:id="rId55"/>
        <p:sld r:id="rId56"/>
        <p:sld r:id="rId57"/>
        <p:sld r:id="rId63"/>
        <p:sld r:id="rId64"/>
        <p:sld r:id="rId67"/>
        <p:sld r:id="rId69"/>
        <p:sld r:id="rId71"/>
        <p:sld r:id="rId74"/>
        <p:sld r:id="rId75"/>
        <p:sld r:id="rId76"/>
        <p:sld r:id="rId77"/>
        <p:sld r:id="rId79"/>
        <p:sld r:id="rId81"/>
        <p:sld r:id="rId87"/>
        <p:sld r:id="rId89"/>
        <p:sld r:id="rId92"/>
        <p:sld r:id="rId93"/>
        <p:sld r:id="rId94"/>
        <p:sld r:id="rId95"/>
        <p:sld r:id="rId96"/>
        <p:sld r:id="rId97"/>
        <p:sld r:id="rId98"/>
        <p:sld r:id="rId99"/>
      </p:sldLst>
    </p:custShow>
  </p:custShow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06">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5E6FF"/>
    <a:srgbClr val="009ED6"/>
    <a:srgbClr val="E0E0E0"/>
    <a:srgbClr val="FFFF00"/>
    <a:srgbClr val="A3D3FF"/>
    <a:srgbClr val="D5F2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autoAdjust="0"/>
  </p:normalViewPr>
  <p:slideViewPr>
    <p:cSldViewPr snapToGrid="0" snapToObjects="1">
      <p:cViewPr varScale="1">
        <p:scale>
          <a:sx n="114" d="100"/>
          <a:sy n="114" d="100"/>
        </p:scale>
        <p:origin x="-1596" y="-108"/>
      </p:cViewPr>
      <p:guideLst>
        <p:guide orient="horz" pos="2106"/>
        <p:guide pos="2881"/>
      </p:guideLst>
    </p:cSldViewPr>
  </p:slideViewPr>
  <p:outlineViewPr>
    <p:cViewPr>
      <p:scale>
        <a:sx n="33" d="100"/>
        <a:sy n="33" d="100"/>
      </p:scale>
      <p:origin x="0" y="20874"/>
    </p:cViewPr>
  </p:outlin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C6119FF0-48EE-461E-B8C3-6C61208FD752}" type="datetimeFigureOut">
              <a:rPr lang="zh-CN" altLang="en-US"/>
              <a:pPr>
                <a:defRPr/>
              </a:pPr>
              <a:t>2018/11/17</a:t>
            </a:fld>
            <a:endParaRPr lang="en-US"/>
          </a:p>
        </p:txBody>
      </p:sp>
      <p:sp>
        <p:nvSpPr>
          <p:cNvPr id="8499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F5369FCE-F3BD-4F04-8354-C38ED9102822}" type="slidenum">
              <a:rPr lang="zh-CN" altLang="en-US"/>
              <a:pPr/>
              <a:t>‹#›</a:t>
            </a:fld>
            <a:endParaRPr lang="en-US" altLang="zh-CN"/>
          </a:p>
        </p:txBody>
      </p:sp>
    </p:spTree>
    <p:extLst>
      <p:ext uri="{BB962C8B-B14F-4D97-AF65-F5344CB8AC3E}">
        <p14:creationId xmlns:p14="http://schemas.microsoft.com/office/powerpoint/2010/main" val="1908591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D12F61B-46D8-439F-8235-664E77C1D400}" type="slidenum">
              <a:rPr lang="zh-CN" altLang="en-US">
                <a:latin typeface="Times New Roman" panose="02020603050405020304" pitchFamily="18" charset="0"/>
              </a:rPr>
              <a:pPr eaLnBrk="1" hangingPunct="1"/>
              <a:t>63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4081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通过存储字符串讲解遍历</a:t>
            </a:r>
            <a:endParaRPr lang="en-US" altLang="zh-CN"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9034C94-946C-470F-837D-EBCE542E63F9}" type="slidenum">
              <a:rPr lang="zh-CN" altLang="en-US">
                <a:latin typeface="Times New Roman" panose="02020603050405020304" pitchFamily="18" charset="0"/>
              </a:rPr>
              <a:pPr eaLnBrk="1" hangingPunct="1"/>
              <a:t>64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89692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FF8B82B9-A498-4C06-9E79-E0AF0AD4D910}" type="datetimeFigureOut">
              <a:rPr lang="zh-CN" altLang="en-US"/>
              <a:pPr>
                <a:defRPr/>
              </a:pPr>
              <a:t>2018/11/17</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18C05CC3-B45B-4BF8-99BB-D2C8DF3F83F3}" type="slidenum">
              <a:rPr lang="zh-CN" altLang="en-US"/>
              <a:pPr/>
              <a:t>‹#›</a:t>
            </a:fld>
            <a:endParaRPr lang="zh-CN" altLang="en-US"/>
          </a:p>
        </p:txBody>
      </p:sp>
    </p:spTree>
    <p:extLst>
      <p:ext uri="{BB962C8B-B14F-4D97-AF65-F5344CB8AC3E}">
        <p14:creationId xmlns:p14="http://schemas.microsoft.com/office/powerpoint/2010/main" val="264728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73088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lvl1pPr>
              <a:spcBef>
                <a:spcPts val="0"/>
              </a:spcBef>
              <a:spcAft>
                <a:spcPts val="0"/>
              </a:spcAft>
              <a:buFontTx/>
              <a:buNone/>
              <a:defRPr sz="1200">
                <a:solidFill>
                  <a:schemeClr val="tx1">
                    <a:tint val="75000"/>
                  </a:schemeClr>
                </a:solidFill>
                <a:latin typeface="+mn-lt"/>
                <a:ea typeface="+mn-ea"/>
              </a:defRPr>
            </a:lvl1pPr>
          </a:lstStyle>
          <a:p>
            <a:pPr>
              <a:defRPr/>
            </a:pPr>
            <a:fld id="{CB2CF89F-900F-4453-8040-0CF604F5584D}" type="datetimeFigureOut">
              <a:rPr lang="zh-CN" altLang="en-US"/>
              <a:pPr>
                <a:defRPr/>
              </a:pPr>
              <a:t>2018/11/17</a:t>
            </a:fld>
            <a:endParaRPr lang="zh-CN" altLang="en-US"/>
          </a:p>
        </p:txBody>
      </p:sp>
      <p:sp>
        <p:nvSpPr>
          <p:cNvPr id="3" name="页脚占位符 2"/>
          <p:cNvSpPr>
            <a:spLocks noGrp="1"/>
          </p:cNvSpPr>
          <p:nvPr>
            <p:ph type="ftr" sz="quarter" idx="11"/>
          </p:nvPr>
        </p:nvSpPr>
        <p:spPr>
          <a:xfrm>
            <a:off x="3124200" y="6356350"/>
            <a:ext cx="2895600" cy="365125"/>
          </a:xfrm>
        </p:spPr>
        <p:txBody>
          <a:bodyP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lgn="r">
              <a:defRPr sz="1200">
                <a:solidFill>
                  <a:srgbClr val="898989"/>
                </a:solidFill>
                <a:latin typeface="Calibri" panose="020F0502020204030204" pitchFamily="34" charset="0"/>
              </a:defRPr>
            </a:lvl1pPr>
          </a:lstStyle>
          <a:p>
            <a:fld id="{BD764889-EEE5-4AF8-8239-2F3C526D5CBD}" type="slidenum">
              <a:rPr lang="zh-CN" altLang="en-US"/>
              <a:pPr/>
              <a:t>‹#›</a:t>
            </a:fld>
            <a:endParaRPr lang="zh-CN" altLang="en-US"/>
          </a:p>
        </p:txBody>
      </p:sp>
    </p:spTree>
    <p:extLst>
      <p:ext uri="{BB962C8B-B14F-4D97-AF65-F5344CB8AC3E}">
        <p14:creationId xmlns:p14="http://schemas.microsoft.com/office/powerpoint/2010/main" val="58081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lvl1pPr>
              <a:spcBef>
                <a:spcPts val="0"/>
              </a:spcBef>
              <a:spcAft>
                <a:spcPts val="0"/>
              </a:spcAft>
              <a:buFontTx/>
              <a:buNone/>
              <a:defRPr sz="1200">
                <a:solidFill>
                  <a:schemeClr val="tx1">
                    <a:tint val="75000"/>
                  </a:schemeClr>
                </a:solidFill>
                <a:latin typeface="+mn-lt"/>
                <a:ea typeface="+mn-ea"/>
              </a:defRPr>
            </a:lvl1pPr>
          </a:lstStyle>
          <a:p>
            <a:pPr>
              <a:defRPr/>
            </a:pPr>
            <a:fld id="{E3D87246-5055-4967-9264-91E234B8C221}" type="datetimeFigureOut">
              <a:rPr lang="zh-CN" altLang="en-US"/>
              <a:pPr>
                <a:defRPr/>
              </a:pPr>
              <a:t>2018/11/17</a:t>
            </a:fld>
            <a:endParaRPr lang="zh-CN" altLang="en-US"/>
          </a:p>
        </p:txBody>
      </p:sp>
      <p:sp>
        <p:nvSpPr>
          <p:cNvPr id="3" name="页脚占位符 2"/>
          <p:cNvSpPr>
            <a:spLocks noGrp="1"/>
          </p:cNvSpPr>
          <p:nvPr>
            <p:ph type="ftr" sz="quarter" idx="11"/>
          </p:nvPr>
        </p:nvSpPr>
        <p:spPr>
          <a:xfrm>
            <a:off x="3124200" y="6356350"/>
            <a:ext cx="2895600" cy="365125"/>
          </a:xfrm>
        </p:spPr>
        <p:txBody>
          <a:bodyP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lgn="r">
              <a:defRPr sz="1200">
                <a:solidFill>
                  <a:srgbClr val="898989"/>
                </a:solidFill>
                <a:latin typeface="Calibri" panose="020F0502020204030204" pitchFamily="34" charset="0"/>
              </a:defRPr>
            </a:lvl1pPr>
          </a:lstStyle>
          <a:p>
            <a:fld id="{7797B5A2-C095-41D7-9897-22BAF016B441}" type="slidenum">
              <a:rPr lang="zh-CN" altLang="en-US"/>
              <a:pPr/>
              <a:t>‹#›</a:t>
            </a:fld>
            <a:endParaRPr lang="zh-CN" altLang="en-US"/>
          </a:p>
        </p:txBody>
      </p:sp>
    </p:spTree>
    <p:extLst>
      <p:ext uri="{BB962C8B-B14F-4D97-AF65-F5344CB8AC3E}">
        <p14:creationId xmlns:p14="http://schemas.microsoft.com/office/powerpoint/2010/main" val="383807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926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940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24931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13490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97443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80408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itchFamily="34" charset="-122"/>
                <a:ea typeface="微软雅黑"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88407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22DD447E-CAA2-4966-B953-0037EAD01E08}" type="datetimeFigureOut">
              <a:rPr lang="zh-CN" altLang="en-US"/>
              <a:pPr>
                <a:defRPr/>
              </a:pPr>
              <a:t>2018/11/17</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0961E3C5-949E-420E-8294-E44E88F79618}" type="slidenum">
              <a:rPr lang="zh-CN" altLang="en-US"/>
              <a:pPr/>
              <a:t>‹#›</a:t>
            </a:fld>
            <a:endParaRPr lang="zh-CN" altLang="en-US"/>
          </a:p>
        </p:txBody>
      </p:sp>
    </p:spTree>
    <p:extLst>
      <p:ext uri="{BB962C8B-B14F-4D97-AF65-F5344CB8AC3E}">
        <p14:creationId xmlns:p14="http://schemas.microsoft.com/office/powerpoint/2010/main" val="4259679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5459199E-B766-4D26-933C-5B934517D4B1}" type="datetimeFigureOut">
              <a:rPr lang="zh-CN" altLang="en-US"/>
              <a:pPr>
                <a:defRPr/>
              </a:pPr>
              <a:t>2018/11/17</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2A349BAB-F073-4C51-8270-FE5835673026}" type="slidenum">
              <a:rPr lang="zh-CN" altLang="en-US"/>
              <a:pPr/>
              <a:t>‹#›</a:t>
            </a:fld>
            <a:endParaRPr lang="zh-CN" altLang="en-US"/>
          </a:p>
        </p:txBody>
      </p:sp>
      <p:sp>
        <p:nvSpPr>
          <p:cNvPr id="8" name="矩形 7"/>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Tree>
    <p:extLst>
      <p:ext uri="{BB962C8B-B14F-4D97-AF65-F5344CB8AC3E}">
        <p14:creationId xmlns:p14="http://schemas.microsoft.com/office/powerpoint/2010/main" val="193850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02B07D67-892A-4ED7-B74F-19985B500979}" type="datetimeFigureOut">
              <a:rPr lang="zh-CN" altLang="en-US"/>
              <a:pPr>
                <a:defRPr/>
              </a:pPr>
              <a:t>2018/11/17</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467EEADA-DA39-4D7A-A124-222DE1164177}" type="slidenum">
              <a:rPr lang="zh-CN" altLang="en-US"/>
              <a:pPr/>
              <a:t>‹#›</a:t>
            </a:fld>
            <a:endParaRPr lang="zh-CN" altLang="en-US"/>
          </a:p>
        </p:txBody>
      </p:sp>
    </p:spTree>
    <p:extLst>
      <p:ext uri="{BB962C8B-B14F-4D97-AF65-F5344CB8AC3E}">
        <p14:creationId xmlns:p14="http://schemas.microsoft.com/office/powerpoint/2010/main" val="1023831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87957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0955F065-4A29-4C91-8208-86F6C2B26A2A}" type="datetimeFigureOut">
              <a:rPr lang="zh-CN" altLang="en-US"/>
              <a:pPr>
                <a:defRPr/>
              </a:pPr>
              <a:t>2018/11/17</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C3918FD5-5901-4C65-872D-06CB2E2B3769}" type="slidenum">
              <a:rPr lang="zh-CN" altLang="en-US"/>
              <a:pPr/>
              <a:t>‹#›</a:t>
            </a:fld>
            <a:endParaRPr lang="zh-CN" altLang="en-US"/>
          </a:p>
        </p:txBody>
      </p:sp>
    </p:spTree>
    <p:extLst>
      <p:ext uri="{BB962C8B-B14F-4D97-AF65-F5344CB8AC3E}">
        <p14:creationId xmlns:p14="http://schemas.microsoft.com/office/powerpoint/2010/main" val="375061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9CF9DD7B-2CDF-47C0-8EB6-75EA10BC4329}" type="datetimeFigureOut">
              <a:rPr lang="zh-CN" altLang="en-US"/>
              <a:pPr>
                <a:defRPr/>
              </a:pPr>
              <a:t>2018/11/17</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fld id="{FDDF60D1-62B4-4A38-9275-82F8D0691851}" type="slidenum">
              <a:rPr lang="zh-CN" altLang="en-US"/>
              <a:pPr/>
              <a:t>‹#›</a:t>
            </a:fld>
            <a:endParaRPr lang="zh-CN" altLang="en-US"/>
          </a:p>
        </p:txBody>
      </p:sp>
    </p:spTree>
    <p:extLst>
      <p:ext uri="{BB962C8B-B14F-4D97-AF65-F5344CB8AC3E}">
        <p14:creationId xmlns:p14="http://schemas.microsoft.com/office/powerpoint/2010/main" val="162684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14634756-C0BB-487D-95B5-3FE78EFE67E6}" type="datetimeFigureOut">
              <a:rPr lang="zh-CN" altLang="en-US"/>
              <a:pPr>
                <a:defRPr/>
              </a:pPr>
              <a:t>2018/11/17</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fld id="{DCB3096A-22FC-4438-9CA2-46973CF80214}" type="slidenum">
              <a:rPr lang="zh-CN" altLang="en-US"/>
              <a:pPr/>
              <a:t>‹#›</a:t>
            </a:fld>
            <a:endParaRPr lang="zh-CN" altLang="en-US"/>
          </a:p>
        </p:txBody>
      </p:sp>
    </p:spTree>
    <p:extLst>
      <p:ext uri="{BB962C8B-B14F-4D97-AF65-F5344CB8AC3E}">
        <p14:creationId xmlns:p14="http://schemas.microsoft.com/office/powerpoint/2010/main" val="81712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6CB5DC72-1CC3-4380-A1CB-CB4F4E9C99A3}" type="datetimeFigureOut">
              <a:rPr lang="zh-CN" altLang="en-US"/>
              <a:pPr>
                <a:defRPr/>
              </a:pPr>
              <a:t>2018/11/17</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B0C4890B-EE83-43BE-AFF7-9B902CF21A2E}" type="slidenum">
              <a:rPr lang="zh-CN" altLang="en-US"/>
              <a:pPr/>
              <a:t>‹#›</a:t>
            </a:fld>
            <a:endParaRPr lang="zh-CN" altLang="en-US"/>
          </a:p>
        </p:txBody>
      </p:sp>
    </p:spTree>
    <p:extLst>
      <p:ext uri="{BB962C8B-B14F-4D97-AF65-F5344CB8AC3E}">
        <p14:creationId xmlns:p14="http://schemas.microsoft.com/office/powerpoint/2010/main" val="273187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77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5774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0972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 name="矩形 9"/>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028"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D53F8F5A-EA1C-4ABC-BC2E-0E0C51EDEA92}" type="datetimeFigureOut">
              <a:rPr lang="zh-CN" altLang="en-US"/>
              <a:pPr>
                <a:defRPr/>
              </a:pPr>
              <a:t>2018/11/17</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EEC45FB-7CE2-4768-9B6E-07694CE6571B}"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88" r:id="rId11"/>
    <p:sldLayoutId id="2147483989" r:id="rId12"/>
    <p:sldLayoutId id="2147483990" r:id="rId13"/>
    <p:sldLayoutId id="2147483991" r:id="rId14"/>
    <p:sldLayoutId id="2147483992" r:id="rId15"/>
    <p:sldLayoutId id="2147483993" r:id="rId16"/>
    <p:sldLayoutId id="2147483995" r:id="rId17"/>
    <p:sldLayoutId id="2147483996" r:id="rId18"/>
    <p:sldLayoutId id="2147483997" r:id="rId19"/>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2"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FFE7195E-6777-432C-B713-B156352EE24E}" type="datetimeFigureOut">
              <a:rPr lang="zh-CN" altLang="en-US"/>
              <a:pPr>
                <a:defRPr/>
              </a:pPr>
              <a:t>2018/11/17</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239B4C0-961B-4F4D-8193-36F20051E7A3}"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8.xml"/><Relationship Id="rId5" Type="http://schemas.openxmlformats.org/officeDocument/2006/relationships/slide" Target="slide6.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5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54.emf"/></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ctrTitle"/>
          </p:nvPr>
        </p:nvSpPr>
        <p:spPr>
          <a:xfrm>
            <a:off x="539750" y="1352550"/>
            <a:ext cx="8135938" cy="2157413"/>
          </a:xfrm>
        </p:spPr>
        <p:txBody>
          <a:bodyPr/>
          <a:lstStyle/>
          <a:p>
            <a:pPr eaLnBrk="1" hangingPunct="1"/>
            <a:r>
              <a:rPr lang="en-US" altLang="zh-CN" b="1" smtClean="0"/>
              <a:t>Java</a:t>
            </a:r>
            <a:r>
              <a:rPr lang="zh-CN" altLang="en-US" b="1" smtClean="0"/>
              <a:t>基础入门</a:t>
            </a:r>
          </a:p>
        </p:txBody>
      </p:sp>
      <p:sp>
        <p:nvSpPr>
          <p:cNvPr id="24579" name="副标题 2"/>
          <p:cNvSpPr txBox="1">
            <a:spLocks/>
          </p:cNvSpPr>
          <p:nvPr/>
        </p:nvSpPr>
        <p:spPr bwMode="auto">
          <a:xfrm>
            <a:off x="114300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a:solidFill>
                  <a:srgbClr val="FFFFFF"/>
                </a:solidFill>
                <a:latin typeface="微软雅黑" panose="020B0503020204020204" pitchFamily="34" charset="-122"/>
                <a:ea typeface="微软雅黑" panose="020B0503020204020204" pitchFamily="34" charset="-122"/>
              </a:rPr>
              <a:t>第</a:t>
            </a:r>
            <a:r>
              <a:rPr lang="en-US" altLang="zh-CN" sz="3200" b="1">
                <a:solidFill>
                  <a:srgbClr val="FFFFFF"/>
                </a:solidFill>
                <a:latin typeface="微软雅黑" panose="020B0503020204020204" pitchFamily="34" charset="-122"/>
                <a:ea typeface="微软雅黑" panose="020B0503020204020204" pitchFamily="34" charset="-122"/>
              </a:rPr>
              <a:t>7</a:t>
            </a:r>
            <a:r>
              <a:rPr lang="zh-CN" altLang="en-US" sz="3200" b="1">
                <a:solidFill>
                  <a:srgbClr val="FFFFFF"/>
                </a:solidFill>
                <a:latin typeface="微软雅黑" panose="020B0503020204020204" pitchFamily="34" charset="-122"/>
                <a:ea typeface="微软雅黑" panose="020B0503020204020204" pitchFamily="34" charset="-122"/>
              </a:rPr>
              <a:t>章 集合类</a:t>
            </a:r>
          </a:p>
        </p:txBody>
      </p:sp>
      <p:sp>
        <p:nvSpPr>
          <p:cNvPr id="7" name="TextBox 13"/>
          <p:cNvSpPr>
            <a:spLocks noChangeArrowheads="1"/>
          </p:cNvSpPr>
          <p:nvPr/>
        </p:nvSpPr>
        <p:spPr bwMode="auto">
          <a:xfrm>
            <a:off x="2984500" y="5300663"/>
            <a:ext cx="34623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常用的集合类</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Iterator</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迭代器的使用</a:t>
            </a:r>
          </a:p>
          <a:p>
            <a:pPr>
              <a:lnSpc>
                <a:spcPct val="150000"/>
              </a:lnSpc>
              <a:buFont typeface="Arial" panose="020B0604020202020204" pitchFamily="34" charset="0"/>
              <a:buChar char="•"/>
            </a:pPr>
            <a:r>
              <a:rPr lang="en-US" altLang="zh-CN" dirty="0" err="1">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foreach</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循环</a:t>
            </a:r>
          </a:p>
        </p:txBody>
      </p:sp>
      <p:sp>
        <p:nvSpPr>
          <p:cNvPr id="24581" name="矩形 7"/>
          <p:cNvSpPr>
            <a:spLocks noChangeArrowheads="1"/>
          </p:cNvSpPr>
          <p:nvPr/>
        </p:nvSpPr>
        <p:spPr bwMode="auto">
          <a:xfrm>
            <a:off x="5715000" y="5295900"/>
            <a:ext cx="45720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泛型</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Collections</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Arrays</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工具</a:t>
            </a:r>
          </a:p>
        </p:txBody>
      </p:sp>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spcBef>
                <a:spcPts val="1200"/>
              </a:spcBef>
            </a:pPr>
            <a:r>
              <a:rPr lang="en-US" altLang="zh-CN" b="1" dirty="0">
                <a:solidFill>
                  <a:srgbClr val="0070C0"/>
                </a:solidFill>
                <a:latin typeface="Arial" panose="020B0604020202020204" pitchFamily="34" charset="0"/>
                <a:ea typeface="宋体" panose="02010600030101010101" pitchFamily="2" charset="-122"/>
                <a:cs typeface="+mn-cs"/>
              </a:rPr>
              <a:t>7.3.1 List</a:t>
            </a:r>
            <a:r>
              <a:rPr lang="zh-CN" altLang="en-US" b="1" dirty="0">
                <a:solidFill>
                  <a:srgbClr val="0070C0"/>
                </a:solidFill>
                <a:latin typeface="Arial" panose="020B0604020202020204" pitchFamily="34" charset="0"/>
                <a:ea typeface="宋体" panose="02010600030101010101" pitchFamily="2" charset="-122"/>
                <a:cs typeface="+mn-cs"/>
              </a:rPr>
              <a:t>接口简介</a:t>
            </a:r>
            <a:endParaRPr lang="en-US" altLang="zh-CN" b="1" dirty="0">
              <a:solidFill>
                <a:srgbClr val="0070C0"/>
              </a:solidFill>
              <a:latin typeface="Arial" panose="020B0604020202020204" pitchFamily="34" charset="0"/>
              <a:ea typeface="宋体" panose="02010600030101010101" pitchFamily="2" charset="-122"/>
              <a:cs typeface="+mn-cs"/>
            </a:endParaRPr>
          </a:p>
          <a:p>
            <a:pPr lvl="1" eaLnBrk="1" hangingPunct="1">
              <a:spcBef>
                <a:spcPts val="1200"/>
              </a:spcBef>
            </a:pPr>
            <a:r>
              <a:rPr lang="en-US" altLang="zh-CN" dirty="0" smtClean="0"/>
              <a:t>List</a:t>
            </a:r>
            <a:r>
              <a:rPr lang="zh-CN" altLang="zh-CN" dirty="0" smtClean="0"/>
              <a:t>接口继承自</a:t>
            </a:r>
            <a:r>
              <a:rPr lang="en-US" altLang="zh-CN" dirty="0" smtClean="0"/>
              <a:t>Collection</a:t>
            </a:r>
            <a:r>
              <a:rPr lang="zh-CN" altLang="zh-CN" dirty="0" smtClean="0"/>
              <a:t>接口，是单列集合的一个重要分支，习惯性地会将实现了</a:t>
            </a:r>
            <a:r>
              <a:rPr lang="en-US" altLang="zh-CN" dirty="0" smtClean="0"/>
              <a:t>List</a:t>
            </a:r>
            <a:r>
              <a:rPr lang="zh-CN" altLang="zh-CN" dirty="0" smtClean="0"/>
              <a:t>接口的对象称为</a:t>
            </a:r>
            <a:r>
              <a:rPr lang="en-US" altLang="zh-CN" dirty="0" smtClean="0"/>
              <a:t>List</a:t>
            </a:r>
            <a:r>
              <a:rPr lang="zh-CN" altLang="zh-CN" dirty="0" smtClean="0"/>
              <a:t>集合。</a:t>
            </a:r>
            <a:endParaRPr lang="en-US" altLang="zh-CN" dirty="0" smtClean="0"/>
          </a:p>
          <a:p>
            <a:pPr lvl="1" eaLnBrk="1" hangingPunct="1">
              <a:spcBef>
                <a:spcPts val="1200"/>
              </a:spcBef>
            </a:pPr>
            <a:r>
              <a:rPr lang="zh-CN" altLang="zh-CN" dirty="0" smtClean="0"/>
              <a:t>在</a:t>
            </a:r>
            <a:r>
              <a:rPr lang="en-US" altLang="zh-CN" dirty="0" smtClean="0"/>
              <a:t>List</a:t>
            </a:r>
            <a:r>
              <a:rPr lang="zh-CN" altLang="zh-CN" dirty="0" smtClean="0"/>
              <a:t>集合中</a:t>
            </a:r>
            <a:r>
              <a:rPr lang="zh-CN" altLang="zh-CN" b="1" dirty="0" smtClean="0">
                <a:solidFill>
                  <a:srgbClr val="FF0000"/>
                </a:solidFill>
              </a:rPr>
              <a:t>允许出现重复的元素</a:t>
            </a:r>
            <a:r>
              <a:rPr lang="zh-CN" altLang="zh-CN" dirty="0" smtClean="0"/>
              <a:t>，所有的元素是以一种线性方式进行存储的，在程序中可以通过索引来访问集合中的指定元素。</a:t>
            </a:r>
            <a:endParaRPr lang="en-US" altLang="zh-CN" dirty="0" smtClean="0"/>
          </a:p>
          <a:p>
            <a:pPr lvl="1" eaLnBrk="1" hangingPunct="1">
              <a:spcBef>
                <a:spcPts val="1200"/>
              </a:spcBef>
            </a:pPr>
            <a:r>
              <a:rPr lang="zh-CN" altLang="zh-CN" dirty="0" smtClean="0"/>
              <a:t>另外，</a:t>
            </a:r>
            <a:r>
              <a:rPr lang="en-US" altLang="zh-CN" dirty="0" smtClean="0"/>
              <a:t>List</a:t>
            </a:r>
            <a:r>
              <a:rPr lang="zh-CN" altLang="zh-CN" dirty="0" smtClean="0"/>
              <a:t>集合还有一个特点就是</a:t>
            </a:r>
            <a:r>
              <a:rPr lang="zh-CN" altLang="zh-CN" b="1" dirty="0" smtClean="0">
                <a:solidFill>
                  <a:srgbClr val="FF0000"/>
                </a:solidFill>
              </a:rPr>
              <a:t>元素有序</a:t>
            </a:r>
            <a:r>
              <a:rPr lang="zh-CN" altLang="zh-CN" dirty="0" smtClean="0"/>
              <a:t>，即元素的存入顺序和取出顺序一致。</a:t>
            </a:r>
            <a:endParaRPr lang="en-US" altLang="zh-CN" dirty="0" smtClean="0"/>
          </a:p>
        </p:txBody>
      </p:sp>
      <p:sp>
        <p:nvSpPr>
          <p:cNvPr id="348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txBox="1">
            <a:spLocks/>
          </p:cNvSpPr>
          <p:nvPr/>
        </p:nvSpPr>
        <p:spPr bwMode="auto">
          <a:xfrm>
            <a:off x="34925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lang="en-US" altLang="zh-CN" sz="2400" b="1" dirty="0">
                <a:solidFill>
                  <a:srgbClr val="0070C0"/>
                </a:solidFill>
              </a:rPr>
              <a:t>7.3.1 List</a:t>
            </a:r>
            <a:r>
              <a:rPr lang="zh-CN" altLang="en-US" sz="2400" b="1" dirty="0">
                <a:solidFill>
                  <a:srgbClr val="0070C0"/>
                </a:solidFill>
              </a:rPr>
              <a:t>接口简介</a:t>
            </a:r>
            <a:endParaRPr lang="en-US" altLang="zh-CN" sz="2400" b="1" dirty="0">
              <a:solidFill>
                <a:srgbClr val="0070C0"/>
              </a:solidFill>
            </a:endParaRPr>
          </a:p>
          <a:p>
            <a:pPr lvl="1">
              <a:lnSpc>
                <a:spcPct val="150000"/>
              </a:lnSpc>
              <a:spcBef>
                <a:spcPct val="20000"/>
              </a:spcBef>
              <a:buFontTx/>
              <a:buChar char="–"/>
            </a:pPr>
            <a:r>
              <a:rPr lang="en-US" altLang="zh-CN" sz="2000" dirty="0"/>
              <a:t>List</a:t>
            </a:r>
            <a:r>
              <a:rPr lang="zh-CN" altLang="zh-CN" sz="2000" dirty="0"/>
              <a:t>不但继承了</a:t>
            </a:r>
            <a:r>
              <a:rPr lang="en-US" altLang="zh-CN" sz="2000" dirty="0"/>
              <a:t>Collection</a:t>
            </a:r>
            <a:r>
              <a:rPr lang="zh-CN" altLang="zh-CN" sz="2000" dirty="0"/>
              <a:t>接口中的全部方法，而且还增加了一些根据元素索引来操作集合的特有方法</a:t>
            </a:r>
            <a:r>
              <a:rPr lang="zh-CN" altLang="en-US" sz="2000" dirty="0"/>
              <a:t>。</a:t>
            </a:r>
            <a:endParaRPr lang="en-US" altLang="zh-CN" sz="2000" dirty="0"/>
          </a:p>
          <a:p>
            <a:pPr lvl="1">
              <a:lnSpc>
                <a:spcPct val="150000"/>
              </a:lnSpc>
              <a:spcBef>
                <a:spcPct val="20000"/>
              </a:spcBef>
              <a:buFontTx/>
              <a:buChar char="–"/>
            </a:pPr>
            <a:endParaRPr lang="en-US" altLang="zh-CN" sz="2000" dirty="0"/>
          </a:p>
        </p:txBody>
      </p:sp>
      <p:sp>
        <p:nvSpPr>
          <p:cNvPr id="358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
        <p:nvSpPr>
          <p:cNvPr id="2" name="内容占位符 1"/>
          <p:cNvSpPr>
            <a:spLocks noGrp="1"/>
          </p:cNvSpPr>
          <p:nvPr>
            <p:ph idx="1"/>
          </p:nvPr>
        </p:nvSpPr>
        <p:spPr/>
        <p:txBody>
          <a:bodyPr/>
          <a:lstStyle/>
          <a:p>
            <a:endParaRPr lang="zh-CN" alt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276225" y="1079500"/>
            <a:ext cx="8229600" cy="5059363"/>
          </a:xfrm>
        </p:spPr>
        <p:txBody>
          <a:bodyPr/>
          <a:lstStyle/>
          <a:p>
            <a:pPr eaLnBrk="1" hangingPunct="1"/>
            <a:r>
              <a:rPr lang="en-US" altLang="zh-CN" b="1" dirty="0" smtClean="0">
                <a:solidFill>
                  <a:srgbClr val="0070C0"/>
                </a:solidFill>
              </a:rPr>
              <a:t>7.3.2 </a:t>
            </a:r>
            <a:r>
              <a:rPr lang="en-US" altLang="zh-CN" b="1" dirty="0" err="1" smtClean="0">
                <a:solidFill>
                  <a:srgbClr val="0070C0"/>
                </a:solidFill>
              </a:rPr>
              <a:t>ArrayList</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en-US" altLang="zh-CN" dirty="0" err="1" smtClean="0"/>
              <a:t>ArrayList</a:t>
            </a:r>
            <a:r>
              <a:rPr lang="zh-CN" altLang="en-US" dirty="0" smtClean="0"/>
              <a:t>是</a:t>
            </a:r>
            <a:r>
              <a:rPr lang="en-US" altLang="zh-CN" dirty="0" smtClean="0"/>
              <a:t>List</a:t>
            </a:r>
            <a:r>
              <a:rPr lang="zh-CN" altLang="en-US" dirty="0" smtClean="0"/>
              <a:t>接口的一个实现类，它是最常见的一种集合。</a:t>
            </a:r>
            <a:endParaRPr lang="en-US" altLang="zh-CN" dirty="0" smtClean="0"/>
          </a:p>
          <a:p>
            <a:pPr lvl="1" eaLnBrk="1" hangingPunct="1">
              <a:lnSpc>
                <a:spcPct val="200000"/>
              </a:lnSpc>
            </a:pPr>
            <a:r>
              <a:rPr lang="en-US" altLang="zh-CN" dirty="0" err="1" smtClean="0"/>
              <a:t>ArrayList</a:t>
            </a:r>
            <a:r>
              <a:rPr lang="zh-CN" altLang="en-US" dirty="0" smtClean="0"/>
              <a:t>内部封装了一个长度可变的数组对象，当存入的元素超过数组长度时，</a:t>
            </a:r>
            <a:r>
              <a:rPr lang="en-US" altLang="zh-CN" dirty="0" err="1" smtClean="0"/>
              <a:t>ArrayList</a:t>
            </a:r>
            <a:r>
              <a:rPr lang="zh-CN" altLang="en-US" dirty="0" smtClean="0"/>
              <a:t>会在内存中分配一个更大的数组来存储这些元素，因此可以将</a:t>
            </a:r>
            <a:r>
              <a:rPr lang="en-US" altLang="zh-CN" dirty="0" err="1" smtClean="0"/>
              <a:t>ArrayList</a:t>
            </a:r>
            <a:r>
              <a:rPr lang="zh-CN" altLang="en-US" dirty="0" smtClean="0"/>
              <a:t>集合看作一个</a:t>
            </a:r>
            <a:r>
              <a:rPr lang="zh-CN" altLang="en-US" b="1" dirty="0" smtClean="0">
                <a:solidFill>
                  <a:srgbClr val="FF0000"/>
                </a:solidFill>
              </a:rPr>
              <a:t>长度可变的数组</a:t>
            </a:r>
            <a:r>
              <a:rPr lang="zh-CN" altLang="en-US" dirty="0" smtClean="0"/>
              <a:t>。</a:t>
            </a:r>
            <a:endParaRPr lang="en-US" altLang="zh-CN" dirty="0" smtClean="0"/>
          </a:p>
          <a:p>
            <a:pPr lvl="1" eaLnBrk="1" hangingPunct="1">
              <a:lnSpc>
                <a:spcPct val="200000"/>
              </a:lnSpc>
            </a:pPr>
            <a:r>
              <a:rPr lang="en-US" altLang="zh-CN" dirty="0" err="1"/>
              <a:t>ArrayList</a:t>
            </a:r>
            <a:r>
              <a:rPr lang="zh-CN" altLang="en-US" dirty="0"/>
              <a:t>集合中大部分方法都是从父类</a:t>
            </a:r>
            <a:r>
              <a:rPr lang="en-US" altLang="zh-CN" dirty="0"/>
              <a:t>Collection</a:t>
            </a:r>
            <a:r>
              <a:rPr lang="zh-CN" altLang="en-US" dirty="0"/>
              <a:t>和</a:t>
            </a:r>
            <a:r>
              <a:rPr lang="en-US" altLang="zh-CN" dirty="0"/>
              <a:t>List</a:t>
            </a:r>
            <a:r>
              <a:rPr lang="zh-CN" altLang="en-US" dirty="0"/>
              <a:t>继承过来的，其中</a:t>
            </a:r>
            <a:r>
              <a:rPr lang="en-US" altLang="zh-CN" dirty="0"/>
              <a:t>add()</a:t>
            </a:r>
            <a:r>
              <a:rPr lang="zh-CN" altLang="en-US" dirty="0"/>
              <a:t>方法和</a:t>
            </a:r>
            <a:r>
              <a:rPr lang="en-US" altLang="zh-CN" dirty="0"/>
              <a:t>get()</a:t>
            </a:r>
            <a:r>
              <a:rPr lang="zh-CN" altLang="en-US" dirty="0"/>
              <a:t>方法用于实现元素的存取</a:t>
            </a:r>
            <a:r>
              <a:rPr lang="zh-CN" altLang="en-US" dirty="0" smtClean="0"/>
              <a:t>。</a:t>
            </a:r>
            <a:endParaRPr lang="en-US" altLang="zh-CN" dirty="0" smtClean="0"/>
          </a:p>
          <a:p>
            <a:pPr lvl="1" eaLnBrk="1" hangingPunct="1">
              <a:lnSpc>
                <a:spcPct val="200000"/>
              </a:lnSpc>
            </a:pPr>
            <a:r>
              <a:rPr lang="en-US" altLang="zh-CN" dirty="0" err="1" smtClean="0"/>
              <a:t>ArrayList</a:t>
            </a:r>
            <a:r>
              <a:rPr lang="zh-CN" altLang="en-US" dirty="0" smtClean="0"/>
              <a:t>集合中的元素可以重复。</a:t>
            </a:r>
            <a:endParaRPr lang="en-US" altLang="zh-CN" dirty="0"/>
          </a:p>
        </p:txBody>
      </p:sp>
      <p:sp>
        <p:nvSpPr>
          <p:cNvPr id="3686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276225" y="1079500"/>
            <a:ext cx="8229600" cy="5059363"/>
          </a:xfrm>
        </p:spPr>
        <p:txBody>
          <a:bodyPr/>
          <a:lstStyle/>
          <a:p>
            <a:pPr eaLnBrk="1" hangingPunct="1"/>
            <a:r>
              <a:rPr lang="en-US" altLang="zh-CN" b="1" dirty="0" smtClean="0">
                <a:solidFill>
                  <a:srgbClr val="0070C0"/>
                </a:solidFill>
              </a:rPr>
              <a:t>7.3.2 </a:t>
            </a:r>
            <a:r>
              <a:rPr lang="en-US" altLang="zh-CN" b="1" dirty="0" err="1" smtClean="0">
                <a:solidFill>
                  <a:srgbClr val="0070C0"/>
                </a:solidFill>
              </a:rPr>
              <a:t>ArrayList</a:t>
            </a:r>
            <a:r>
              <a:rPr lang="zh-CN" altLang="en-US" b="1" dirty="0" smtClean="0">
                <a:solidFill>
                  <a:srgbClr val="0070C0"/>
                </a:solidFill>
              </a:rPr>
              <a:t>集合</a:t>
            </a:r>
            <a:endParaRPr lang="en-US" altLang="zh-CN" b="1" dirty="0" smtClean="0">
              <a:solidFill>
                <a:srgbClr val="0070C0"/>
              </a:solidFill>
            </a:endParaRPr>
          </a:p>
          <a:p>
            <a:pPr lvl="1" eaLnBrk="1" hangingPunct="1"/>
            <a:r>
              <a:rPr lang="zh-CN" altLang="zh-CN" dirty="0" smtClean="0"/>
              <a:t>接下来通过</a:t>
            </a:r>
            <a:r>
              <a:rPr lang="zh-CN" altLang="en-US" dirty="0" smtClean="0"/>
              <a:t>一个案例来</a:t>
            </a:r>
            <a:r>
              <a:rPr lang="zh-CN" altLang="zh-CN" dirty="0" smtClean="0"/>
              <a:t>学习</a:t>
            </a:r>
            <a:r>
              <a:rPr lang="zh-CN" altLang="en-US" dirty="0" smtClean="0"/>
              <a:t>如何使用</a:t>
            </a:r>
            <a:r>
              <a:rPr lang="en-US" altLang="zh-CN" dirty="0" err="1" smtClean="0"/>
              <a:t>ArrayList</a:t>
            </a:r>
            <a:r>
              <a:rPr lang="zh-CN" altLang="zh-CN" dirty="0" smtClean="0"/>
              <a:t>集合存取元素</a:t>
            </a:r>
            <a:r>
              <a:rPr lang="zh-CN" altLang="en-US" dirty="0" smtClean="0"/>
              <a:t>，具体代码如例</a:t>
            </a:r>
            <a:r>
              <a:rPr lang="en-US" altLang="zh-CN" dirty="0" smtClean="0"/>
              <a:t>7-1</a:t>
            </a:r>
            <a:r>
              <a:rPr lang="zh-CN" altLang="en-US" dirty="0" smtClean="0"/>
              <a:t>所示。</a:t>
            </a:r>
          </a:p>
        </p:txBody>
      </p:sp>
      <p:sp>
        <p:nvSpPr>
          <p:cNvPr id="378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4" y="2613594"/>
            <a:ext cx="9007522" cy="38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827" y="3773380"/>
            <a:ext cx="72009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838200" y="878678"/>
            <a:ext cx="7667625" cy="1836395"/>
          </a:xfrm>
          <a:prstGeom prst="wedgeRoundRectCallout">
            <a:avLst>
              <a:gd name="adj1" fmla="val 18873"/>
              <a:gd name="adj2" fmla="val -4647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dirty="0" smtClean="0"/>
              <a:t>从例程</a:t>
            </a:r>
            <a:r>
              <a:rPr lang="en-US" altLang="zh-CN" dirty="0" smtClean="0"/>
              <a:t>7-1</a:t>
            </a:r>
            <a:r>
              <a:rPr lang="zh-CN" altLang="en-US" dirty="0"/>
              <a:t>的</a:t>
            </a:r>
            <a:r>
              <a:rPr lang="zh-CN" altLang="en-US" dirty="0" smtClean="0"/>
              <a:t>运行结果可以看出，集合与数组一样，索引的取值范围是从</a:t>
            </a:r>
            <a:r>
              <a:rPr lang="en-US" altLang="zh-CN" dirty="0" smtClean="0"/>
              <a:t>0~size-1</a:t>
            </a:r>
            <a:r>
              <a:rPr lang="zh-CN" altLang="en-US" dirty="0" smtClean="0"/>
              <a:t>，</a:t>
            </a:r>
            <a:r>
              <a:rPr lang="en-US" altLang="zh-CN" dirty="0" smtClean="0"/>
              <a:t>size()</a:t>
            </a:r>
            <a:r>
              <a:rPr lang="zh-CN" altLang="en-US" dirty="0" smtClean="0"/>
              <a:t>方法表示集合中的元素个数。在访问元素时一定要注意索引不可超出此范围，否则会抛出角标越界异常</a:t>
            </a:r>
            <a:r>
              <a:rPr lang="en-US" altLang="zh-CN" dirty="0" err="1" smtClean="0"/>
              <a:t>IndexOutOfBoundsException</a:t>
            </a:r>
            <a:r>
              <a:rPr lang="zh-CN" altLang="en-US" dirty="0" smtClean="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a:t>1</a:t>
            </a:r>
            <a:endParaRPr lang="zh-CN" altLang="en-US" dirty="0"/>
          </a:p>
        </p:txBody>
      </p:sp>
      <p:sp>
        <p:nvSpPr>
          <p:cNvPr id="3" name="内容占位符 2"/>
          <p:cNvSpPr>
            <a:spLocks noGrp="1"/>
          </p:cNvSpPr>
          <p:nvPr>
            <p:ph idx="1"/>
          </p:nvPr>
        </p:nvSpPr>
        <p:spPr>
          <a:xfrm>
            <a:off x="628650" y="1460310"/>
            <a:ext cx="7886700" cy="4716653"/>
          </a:xfrm>
        </p:spPr>
        <p:txBody>
          <a:bodyPr/>
          <a:lstStyle/>
          <a:p>
            <a:pPr>
              <a:lnSpc>
                <a:spcPct val="150000"/>
              </a:lnSpc>
            </a:pPr>
            <a:r>
              <a:rPr lang="zh-CN" altLang="en-US" dirty="0" smtClean="0"/>
              <a:t>将下列数据：</a:t>
            </a:r>
            <a:r>
              <a:rPr lang="en-US" altLang="zh-CN" dirty="0" smtClean="0"/>
              <a:t>”hello”</a:t>
            </a:r>
            <a:r>
              <a:rPr lang="zh-CN" altLang="en-US" dirty="0" smtClean="0"/>
              <a:t>、</a:t>
            </a:r>
            <a:r>
              <a:rPr lang="en-US" altLang="zh-CN" dirty="0" smtClean="0"/>
              <a:t>123</a:t>
            </a:r>
            <a:r>
              <a:rPr lang="zh-CN" altLang="en-US" dirty="0" smtClean="0"/>
              <a:t>、</a:t>
            </a:r>
            <a:r>
              <a:rPr lang="en-US" altLang="zh-CN" dirty="0" smtClean="0"/>
              <a:t>6.9</a:t>
            </a:r>
            <a:r>
              <a:rPr lang="zh-CN" altLang="en-US" dirty="0" smtClean="0"/>
              <a:t>、</a:t>
            </a:r>
            <a:r>
              <a:rPr lang="en-US" altLang="zh-CN" dirty="0" smtClean="0"/>
              <a:t>”hello”</a:t>
            </a:r>
            <a:r>
              <a:rPr lang="zh-CN" altLang="en-US" dirty="0" smtClean="0"/>
              <a:t>、</a:t>
            </a:r>
            <a:r>
              <a:rPr lang="en-US" altLang="zh-CN" dirty="0" smtClean="0"/>
              <a:t>””</a:t>
            </a:r>
            <a:r>
              <a:rPr lang="zh-CN" altLang="en-US" dirty="0" smtClean="0"/>
              <a:t>、</a:t>
            </a:r>
            <a:r>
              <a:rPr lang="en-US" altLang="zh-CN" dirty="0" smtClean="0"/>
              <a:t>”Hello”</a:t>
            </a:r>
            <a:r>
              <a:rPr lang="zh-CN" altLang="en-US" dirty="0" smtClean="0"/>
              <a:t>、</a:t>
            </a:r>
            <a:r>
              <a:rPr lang="en-US" altLang="zh-CN" dirty="0" err="1" smtClean="0"/>
              <a:t>StringBuffer</a:t>
            </a:r>
            <a:r>
              <a:rPr lang="en-US" altLang="zh-CN" dirty="0" smtClean="0"/>
              <a:t> s=new </a:t>
            </a:r>
            <a:r>
              <a:rPr lang="en-US" altLang="zh-CN" dirty="0" err="1" smtClean="0"/>
              <a:t>StringBuffer</a:t>
            </a:r>
            <a:r>
              <a:rPr lang="en-US" altLang="zh-CN" dirty="0" smtClean="0"/>
              <a:t>(“</a:t>
            </a:r>
            <a:r>
              <a:rPr lang="en-US" altLang="zh-CN" dirty="0" err="1" smtClean="0"/>
              <a:t>abc</a:t>
            </a:r>
            <a:r>
              <a:rPr lang="en-US" altLang="zh-CN" dirty="0" smtClean="0"/>
              <a:t>”);</a:t>
            </a:r>
            <a:r>
              <a:rPr lang="zh-CN" altLang="en-US" dirty="0" smtClean="0"/>
              <a:t>中的</a:t>
            </a:r>
            <a:r>
              <a:rPr lang="en-US" altLang="zh-CN" dirty="0" smtClean="0"/>
              <a:t>s</a:t>
            </a:r>
            <a:r>
              <a:rPr lang="zh-CN" altLang="en-US" dirty="0" smtClean="0"/>
              <a:t>，添加到一个</a:t>
            </a:r>
            <a:r>
              <a:rPr lang="en-US" altLang="zh-CN" dirty="0" err="1" smtClean="0"/>
              <a:t>ArrayList</a:t>
            </a:r>
            <a:r>
              <a:rPr lang="zh-CN" altLang="en-US" dirty="0" smtClean="0"/>
              <a:t>对象中，并输出结果。</a:t>
            </a:r>
            <a:endParaRPr lang="en-US" altLang="zh-CN" dirty="0" smtClean="0"/>
          </a:p>
          <a:p>
            <a:pPr>
              <a:lnSpc>
                <a:spcPct val="150000"/>
              </a:lnSpc>
            </a:pPr>
            <a:r>
              <a:rPr lang="zh-CN" altLang="en-US" dirty="0" smtClean="0"/>
              <a:t>练习修改元素、获取元素、打印输出。</a:t>
            </a:r>
            <a:endParaRPr lang="en-US" altLang="zh-CN" dirty="0" smtClean="0"/>
          </a:p>
          <a:p>
            <a:pPr>
              <a:lnSpc>
                <a:spcPct val="150000"/>
              </a:lnSpc>
            </a:pPr>
            <a:r>
              <a:rPr lang="zh-CN" altLang="en-US" dirty="0" smtClean="0"/>
              <a:t>查找</a:t>
            </a:r>
            <a:r>
              <a:rPr lang="zh-CN" altLang="en-US" dirty="0"/>
              <a:t>元素</a:t>
            </a:r>
            <a:r>
              <a:rPr lang="en-US" altLang="zh-CN" dirty="0" smtClean="0"/>
              <a:t>”hello”</a:t>
            </a:r>
            <a:r>
              <a:rPr lang="zh-CN" altLang="en-US" dirty="0" smtClean="0"/>
              <a:t>。</a:t>
            </a:r>
            <a:endParaRPr lang="en-US" altLang="zh-CN" dirty="0" smtClean="0"/>
          </a:p>
          <a:p>
            <a:pPr>
              <a:lnSpc>
                <a:spcPct val="150000"/>
              </a:lnSpc>
            </a:pPr>
            <a:r>
              <a:rPr lang="zh-CN" altLang="en-US" dirty="0" smtClean="0"/>
              <a:t>删除指定的元素</a:t>
            </a:r>
            <a:r>
              <a:rPr lang="en-US" altLang="zh-CN" dirty="0" smtClean="0"/>
              <a:t>”hello”</a:t>
            </a:r>
            <a:r>
              <a:rPr lang="zh-CN" altLang="en-US" dirty="0" smtClean="0"/>
              <a:t>。</a:t>
            </a:r>
            <a:endParaRPr lang="en-US" altLang="zh-CN" dirty="0" smtClean="0"/>
          </a:p>
        </p:txBody>
      </p:sp>
    </p:spTree>
    <p:extLst>
      <p:ext uri="{BB962C8B-B14F-4D97-AF65-F5344CB8AC3E}">
        <p14:creationId xmlns:p14="http://schemas.microsoft.com/office/powerpoint/2010/main" val="205767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901700"/>
            <a:ext cx="8724900" cy="4821238"/>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27313" y="1530350"/>
            <a:ext cx="5976937"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27" name="组合 358"/>
          <p:cNvGrpSpPr>
            <a:grpSpLocks/>
          </p:cNvGrpSpPr>
          <p:nvPr/>
        </p:nvGrpSpPr>
        <p:grpSpPr bwMode="auto">
          <a:xfrm>
            <a:off x="1106488" y="2886075"/>
            <a:ext cx="7629525" cy="668338"/>
            <a:chOff x="1029300" y="5045322"/>
            <a:chExt cx="7628925" cy="669008"/>
          </a:xfrm>
        </p:grpSpPr>
        <p:grpSp>
          <p:nvGrpSpPr>
            <p:cNvPr id="30748"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54"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50"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728" name="TextBox 359"/>
          <p:cNvSpPr txBox="1">
            <a:spLocks noChangeArrowheads="1"/>
          </p:cNvSpPr>
          <p:nvPr/>
        </p:nvSpPr>
        <p:spPr bwMode="auto">
          <a:xfrm>
            <a:off x="3319463" y="1700213"/>
            <a:ext cx="486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latin typeface="微软雅黑" panose="020B0503020204020204" pitchFamily="34" charset="-122"/>
                <a:ea typeface="微软雅黑" panose="020B0503020204020204" pitchFamily="34" charset="-122"/>
              </a:rPr>
              <a:t>7.6 </a:t>
            </a:r>
            <a:r>
              <a:rPr lang="en-US" altLang="zh-CN" sz="2800" b="1">
                <a:solidFill>
                  <a:srgbClr val="009ED6"/>
                </a:solidFill>
                <a:latin typeface="微软雅黑" panose="020B0503020204020204" pitchFamily="34" charset="-122"/>
                <a:ea typeface="微软雅黑" panose="020B0503020204020204" pitchFamily="34" charset="-122"/>
              </a:rPr>
              <a:t>JDK5.0</a:t>
            </a:r>
            <a:r>
              <a:rPr lang="zh-CN" altLang="en-US" sz="2800" b="1">
                <a:latin typeface="微软雅黑" panose="020B0503020204020204" pitchFamily="34" charset="-122"/>
                <a:ea typeface="微软雅黑" panose="020B0503020204020204" pitchFamily="34" charset="-122"/>
              </a:rPr>
              <a:t>新特性</a:t>
            </a:r>
            <a:r>
              <a:rPr lang="en-US" altLang="zh-CN" sz="2800" b="1">
                <a:latin typeface="微软雅黑" panose="020B0503020204020204" pitchFamily="34" charset="-122"/>
                <a:ea typeface="微软雅黑" panose="020B0503020204020204" pitchFamily="34" charset="-122"/>
              </a:rPr>
              <a:t>——</a:t>
            </a:r>
            <a:r>
              <a:rPr lang="zh-CN" altLang="en-US" sz="2800" b="1">
                <a:solidFill>
                  <a:srgbClr val="009ED6"/>
                </a:solidFill>
                <a:latin typeface="微软雅黑" panose="020B0503020204020204" pitchFamily="34" charset="-122"/>
                <a:ea typeface="微软雅黑" panose="020B0503020204020204" pitchFamily="34" charset="-122"/>
              </a:rPr>
              <a:t>泛型</a:t>
            </a:r>
          </a:p>
        </p:txBody>
      </p:sp>
      <p:grpSp>
        <p:nvGrpSpPr>
          <p:cNvPr id="30729" name="组合 360"/>
          <p:cNvGrpSpPr>
            <a:grpSpLocks/>
          </p:cNvGrpSpPr>
          <p:nvPr/>
        </p:nvGrpSpPr>
        <p:grpSpPr bwMode="auto">
          <a:xfrm>
            <a:off x="1328738" y="3856038"/>
            <a:ext cx="7407275" cy="669925"/>
            <a:chOff x="1252258" y="5045323"/>
            <a:chExt cx="7405967" cy="669007"/>
          </a:xfrm>
        </p:grpSpPr>
        <p:grpSp>
          <p:nvGrpSpPr>
            <p:cNvPr id="30741"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45"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0730" name="组合 361"/>
          <p:cNvGrpSpPr>
            <a:grpSpLocks/>
          </p:cNvGrpSpPr>
          <p:nvPr/>
        </p:nvGrpSpPr>
        <p:grpSpPr bwMode="auto">
          <a:xfrm>
            <a:off x="1096963" y="3813175"/>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0731" name="TextBox 362"/>
          <p:cNvSpPr txBox="1">
            <a:spLocks noChangeArrowheads="1"/>
          </p:cNvSpPr>
          <p:nvPr/>
        </p:nvSpPr>
        <p:spPr bwMode="auto">
          <a:xfrm>
            <a:off x="1071563" y="302260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7.6.1</a:t>
            </a:r>
            <a:endParaRPr lang="zh-CN" altLang="en-US"/>
          </a:p>
        </p:txBody>
      </p:sp>
      <p:sp>
        <p:nvSpPr>
          <p:cNvPr id="30732" name="TextBox 363"/>
          <p:cNvSpPr txBox="1">
            <a:spLocks noChangeArrowheads="1"/>
          </p:cNvSpPr>
          <p:nvPr/>
        </p:nvSpPr>
        <p:spPr bwMode="auto">
          <a:xfrm>
            <a:off x="1011238" y="39417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7.6.2</a:t>
            </a:r>
            <a:endParaRPr lang="zh-CN" altLang="en-US"/>
          </a:p>
        </p:txBody>
      </p:sp>
      <p:sp>
        <p:nvSpPr>
          <p:cNvPr id="30733" name="TextBox 364"/>
          <p:cNvSpPr txBox="1">
            <a:spLocks noChangeArrowheads="1"/>
          </p:cNvSpPr>
          <p:nvPr/>
        </p:nvSpPr>
        <p:spPr bwMode="auto">
          <a:xfrm>
            <a:off x="3319463" y="3003550"/>
            <a:ext cx="3221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为什么使用泛型</a:t>
            </a:r>
          </a:p>
        </p:txBody>
      </p:sp>
      <p:sp>
        <p:nvSpPr>
          <p:cNvPr id="30734" name="TextBox 365"/>
          <p:cNvSpPr txBox="1">
            <a:spLocks noChangeArrowheads="1"/>
          </p:cNvSpPr>
          <p:nvPr/>
        </p:nvSpPr>
        <p:spPr bwMode="auto">
          <a:xfrm>
            <a:off x="3319463" y="3990975"/>
            <a:ext cx="321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自定义泛型</a:t>
            </a:r>
          </a:p>
        </p:txBody>
      </p:sp>
      <p:pic>
        <p:nvPicPr>
          <p:cNvPr id="30735"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6"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3073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881253134"/>
      </p:ext>
    </p:extLst>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384175" y="1073150"/>
            <a:ext cx="8340725" cy="5059363"/>
          </a:xfrm>
        </p:spPr>
        <p:txBody>
          <a:bodyPr/>
          <a:lstStyle/>
          <a:p>
            <a:pPr eaLnBrk="1" hangingPunct="1"/>
            <a:r>
              <a:rPr lang="en-US" altLang="zh-CN" b="1" dirty="0" smtClean="0">
                <a:solidFill>
                  <a:srgbClr val="0070C0"/>
                </a:solidFill>
              </a:rPr>
              <a:t>7.6.1 </a:t>
            </a:r>
            <a:r>
              <a:rPr lang="zh-CN" altLang="en-US" b="1" dirty="0" smtClean="0">
                <a:solidFill>
                  <a:srgbClr val="0070C0"/>
                </a:solidFill>
              </a:rPr>
              <a:t>为什么使用泛型</a:t>
            </a:r>
          </a:p>
          <a:p>
            <a:pPr lvl="1" eaLnBrk="1" hangingPunct="1">
              <a:lnSpc>
                <a:spcPct val="200000"/>
              </a:lnSpc>
            </a:pPr>
            <a:r>
              <a:rPr lang="zh-CN" altLang="zh-CN" dirty="0" smtClean="0"/>
              <a:t>当把一个对象存入集合后，集合会“忘记”这个对象的类型，将该对象从集合中取出时，这个对象的编译类型就变成了</a:t>
            </a:r>
            <a:r>
              <a:rPr lang="en-US" altLang="zh-CN" dirty="0" smtClean="0"/>
              <a:t>Object</a:t>
            </a:r>
            <a:r>
              <a:rPr lang="zh-CN" altLang="zh-CN" dirty="0" smtClean="0"/>
              <a:t>类型。</a:t>
            </a:r>
            <a:endParaRPr lang="en-US" altLang="zh-CN" dirty="0" smtClean="0"/>
          </a:p>
          <a:p>
            <a:pPr lvl="1" eaLnBrk="1" hangingPunct="1">
              <a:lnSpc>
                <a:spcPct val="200000"/>
              </a:lnSpc>
            </a:pPr>
            <a:r>
              <a:rPr lang="zh-CN" altLang="zh-CN" dirty="0" smtClean="0"/>
              <a:t>换句话说，我们在程序中无法确定一个集合中的元素到底是什么类型的。那么在取出元素时，如果进行强制类型转换就很容易出错。</a:t>
            </a:r>
            <a:endParaRPr lang="en-US" altLang="zh-CN" dirty="0" smtClean="0"/>
          </a:p>
          <a:p>
            <a:pPr lvl="1" eaLnBrk="1" hangingPunct="1">
              <a:lnSpc>
                <a:spcPct val="200000"/>
              </a:lnSpc>
            </a:pPr>
            <a:r>
              <a:rPr lang="zh-CN" altLang="zh-CN" dirty="0"/>
              <a:t>为了解决这个问题，在</a:t>
            </a:r>
            <a:r>
              <a:rPr lang="en-US" altLang="zh-CN" dirty="0"/>
              <a:t>Java</a:t>
            </a:r>
            <a:r>
              <a:rPr lang="zh-CN" altLang="zh-CN" dirty="0"/>
              <a:t>中引入了</a:t>
            </a:r>
            <a:r>
              <a:rPr lang="zh-CN" altLang="zh-CN" b="1" dirty="0">
                <a:solidFill>
                  <a:srgbClr val="FF0000"/>
                </a:solidFill>
              </a:rPr>
              <a:t>“参数化类型</a:t>
            </a:r>
            <a:r>
              <a:rPr lang="en-US" altLang="zh-CN" b="1" dirty="0">
                <a:solidFill>
                  <a:srgbClr val="FF0000"/>
                </a:solidFill>
              </a:rPr>
              <a:t>(parameterized type)</a:t>
            </a:r>
            <a:r>
              <a:rPr lang="zh-CN" altLang="zh-CN" b="1" dirty="0">
                <a:solidFill>
                  <a:srgbClr val="FF0000"/>
                </a:solidFill>
              </a:rPr>
              <a:t>”</a:t>
            </a:r>
            <a:r>
              <a:rPr lang="zh-CN" altLang="zh-CN" dirty="0"/>
              <a:t>这个概念，即</a:t>
            </a:r>
            <a:r>
              <a:rPr lang="zh-CN" altLang="zh-CN" b="1" dirty="0">
                <a:solidFill>
                  <a:srgbClr val="FF0000"/>
                </a:solidFill>
              </a:rPr>
              <a:t>泛型</a:t>
            </a:r>
            <a:r>
              <a:rPr lang="zh-CN" altLang="zh-CN" dirty="0" smtClean="0"/>
              <a:t>。</a:t>
            </a:r>
            <a:r>
              <a:rPr lang="en-US" altLang="zh-CN" dirty="0" smtClean="0"/>
              <a:t>JDK1.5</a:t>
            </a:r>
            <a:r>
              <a:rPr lang="zh-CN" altLang="en-US" dirty="0" smtClean="0"/>
              <a:t>之后支持泛型技术。</a:t>
            </a:r>
            <a:endParaRPr lang="en-US" altLang="zh-CN" dirty="0"/>
          </a:p>
        </p:txBody>
      </p:sp>
      <p:sp>
        <p:nvSpPr>
          <p:cNvPr id="70659"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extLst>
      <p:ext uri="{BB962C8B-B14F-4D97-AF65-F5344CB8AC3E}">
        <p14:creationId xmlns:p14="http://schemas.microsoft.com/office/powerpoint/2010/main" val="17216195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内容占位符 2"/>
          <p:cNvSpPr>
            <a:spLocks noGrp="1" noChangeArrowheads="1"/>
          </p:cNvSpPr>
          <p:nvPr>
            <p:ph idx="1"/>
          </p:nvPr>
        </p:nvSpPr>
        <p:spPr bwMode="auto">
          <a:xfrm>
            <a:off x="457200" y="1066800"/>
            <a:ext cx="8229600" cy="54431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1200"/>
              </a:spcBef>
            </a:pPr>
            <a:r>
              <a:rPr lang="en-US" altLang="zh-CN" b="1" dirty="0">
                <a:solidFill>
                  <a:srgbClr val="0070C0"/>
                </a:solidFill>
              </a:rPr>
              <a:t>7.6.1 </a:t>
            </a:r>
            <a:r>
              <a:rPr lang="zh-CN" altLang="en-US" b="1" dirty="0">
                <a:solidFill>
                  <a:srgbClr val="0070C0"/>
                </a:solidFill>
              </a:rPr>
              <a:t>为什么使用泛型</a:t>
            </a:r>
          </a:p>
          <a:p>
            <a:pPr lvl="1">
              <a:spcBef>
                <a:spcPts val="1200"/>
              </a:spcBef>
            </a:pPr>
            <a:r>
              <a:rPr lang="zh-CN" altLang="zh-CN" dirty="0" smtClean="0"/>
              <a:t>它可以限定方法操作的数据类型，在定义集合类时，可以使用“</a:t>
            </a:r>
            <a:r>
              <a:rPr lang="en-US" altLang="zh-CN" dirty="0" smtClean="0"/>
              <a:t>&lt;</a:t>
            </a:r>
            <a:r>
              <a:rPr lang="zh-CN" altLang="zh-CN" dirty="0" smtClean="0"/>
              <a:t>参数化类型</a:t>
            </a:r>
            <a:r>
              <a:rPr lang="en-US" altLang="zh-CN" dirty="0" smtClean="0"/>
              <a:t>&gt;</a:t>
            </a:r>
            <a:r>
              <a:rPr lang="zh-CN" altLang="zh-CN" dirty="0" smtClean="0"/>
              <a:t>”的方式指定该类中方法操作的数据类型</a:t>
            </a:r>
            <a:r>
              <a:rPr lang="zh-CN" altLang="en-US" dirty="0" smtClean="0"/>
              <a:t>。</a:t>
            </a:r>
            <a:endParaRPr lang="en-US" altLang="zh-CN" dirty="0" smtClean="0"/>
          </a:p>
          <a:p>
            <a:pPr lvl="1">
              <a:spcBef>
                <a:spcPts val="1200"/>
              </a:spcBef>
            </a:pPr>
            <a:r>
              <a:rPr lang="zh-CN" altLang="en-US" dirty="0" smtClean="0"/>
              <a:t>泛型使用的格式如下所示：</a:t>
            </a:r>
            <a:endParaRPr lang="en-US" altLang="zh-CN" dirty="0" smtClean="0"/>
          </a:p>
          <a:p>
            <a:pPr lvl="1">
              <a:spcBef>
                <a:spcPts val="1200"/>
              </a:spcBef>
            </a:pPr>
            <a:endParaRPr lang="en-US" altLang="zh-CN" dirty="0"/>
          </a:p>
          <a:p>
            <a:pPr lvl="1">
              <a:spcBef>
                <a:spcPts val="1200"/>
              </a:spcBef>
            </a:pPr>
            <a:r>
              <a:rPr lang="zh-CN" altLang="en-US" dirty="0" smtClean="0"/>
              <a:t>使用泛型的好处：</a:t>
            </a:r>
          </a:p>
          <a:p>
            <a:pPr marL="914400" lvl="1" indent="-457200">
              <a:spcBef>
                <a:spcPts val="1200"/>
              </a:spcBef>
              <a:buFont typeface="+mj-lt"/>
              <a:buAutoNum type="arabicPeriod"/>
            </a:pPr>
            <a:r>
              <a:rPr lang="zh-CN" altLang="en-US" dirty="0" smtClean="0"/>
              <a:t>将运行时期可能出现的问题转到编译时期，不需要在运行时进行类型检查，使代码更安全。</a:t>
            </a:r>
            <a:endParaRPr lang="en-US" altLang="zh-CN" dirty="0" smtClean="0"/>
          </a:p>
          <a:p>
            <a:pPr marL="914400" lvl="1" indent="-457200">
              <a:spcBef>
                <a:spcPts val="1200"/>
              </a:spcBef>
              <a:buFont typeface="+mj-lt"/>
              <a:buAutoNum type="arabicPeriod"/>
            </a:pPr>
            <a:r>
              <a:rPr lang="zh-CN" altLang="en-US" dirty="0" smtClean="0"/>
              <a:t>避免类型的强制转换。</a:t>
            </a:r>
            <a:endParaRPr lang="en-US" altLang="zh-CN" dirty="0" smtClean="0"/>
          </a:p>
        </p:txBody>
      </p:sp>
      <p:pic>
        <p:nvPicPr>
          <p:cNvPr id="174084" name="图片 2" descr="屏幕剪辑"/>
          <p:cNvPicPr>
            <a:picLocks noChangeAspect="1" noChangeArrowheads="1"/>
          </p:cNvPicPr>
          <p:nvPr/>
        </p:nvPicPr>
        <p:blipFill rotWithShape="1">
          <a:blip r:embed="rId2">
            <a:extLst>
              <a:ext uri="{28A0092B-C50C-407E-A947-70E740481C1C}">
                <a14:useLocalDpi xmlns:a14="http://schemas.microsoft.com/office/drawing/2010/main" val="0"/>
              </a:ext>
            </a:extLst>
          </a:blip>
          <a:srcRect r="28815" b="67877"/>
          <a:stretch/>
        </p:blipFill>
        <p:spPr bwMode="auto">
          <a:xfrm>
            <a:off x="215361" y="3486540"/>
            <a:ext cx="8713277" cy="43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extLst>
      <p:ext uri="{BB962C8B-B14F-4D97-AF65-F5344CB8AC3E}">
        <p14:creationId xmlns:p14="http://schemas.microsoft.com/office/powerpoint/2010/main" val="7952913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384175" y="1073150"/>
            <a:ext cx="8340725" cy="5059363"/>
          </a:xfrm>
        </p:spPr>
        <p:txBody>
          <a:bodyPr/>
          <a:lstStyle/>
          <a:p>
            <a:pPr eaLnBrk="1" hangingPunct="1"/>
            <a:r>
              <a:rPr lang="en-US" altLang="zh-CN" b="1" dirty="0" smtClean="0">
                <a:solidFill>
                  <a:srgbClr val="0070C0"/>
                </a:solidFill>
              </a:rPr>
              <a:t>7.6.1 </a:t>
            </a:r>
            <a:r>
              <a:rPr lang="zh-CN" altLang="en-US" b="1" dirty="0" smtClean="0">
                <a:solidFill>
                  <a:srgbClr val="0070C0"/>
                </a:solidFill>
              </a:rPr>
              <a:t>为什么使用泛型</a:t>
            </a:r>
          </a:p>
          <a:p>
            <a:pPr lvl="1" eaLnBrk="1" hangingPunct="1">
              <a:spcBef>
                <a:spcPts val="0"/>
              </a:spcBef>
            </a:pPr>
            <a:r>
              <a:rPr lang="zh-CN" altLang="en-US" dirty="0" smtClean="0"/>
              <a:t>接下来，通过一个案例来演示上述情况，具体如例</a:t>
            </a:r>
            <a:r>
              <a:rPr lang="en-US" altLang="zh-CN" dirty="0" smtClean="0"/>
              <a:t>7-23</a:t>
            </a:r>
            <a:r>
              <a:rPr lang="zh-CN" altLang="en-US" dirty="0" smtClean="0"/>
              <a:t>所示。</a:t>
            </a:r>
            <a:endParaRPr lang="en-US" altLang="zh-CN" dirty="0" smtClean="0"/>
          </a:p>
        </p:txBody>
      </p:sp>
      <p:sp>
        <p:nvSpPr>
          <p:cNvPr id="7168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pic>
        <p:nvPicPr>
          <p:cNvPr id="8" name="图片 7"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6" y="2118599"/>
            <a:ext cx="8192947" cy="443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602831"/>
            <a:ext cx="72009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241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内容占位符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600"/>
              </a:spcBef>
            </a:pPr>
            <a:r>
              <a:rPr lang="en-US" altLang="zh-CN" b="1" dirty="0">
                <a:solidFill>
                  <a:srgbClr val="0070C0"/>
                </a:solidFill>
              </a:rPr>
              <a:t>7.6.1 </a:t>
            </a:r>
            <a:r>
              <a:rPr lang="zh-CN" altLang="en-US" b="1" dirty="0">
                <a:solidFill>
                  <a:srgbClr val="0070C0"/>
                </a:solidFill>
              </a:rPr>
              <a:t>为什么使用泛</a:t>
            </a:r>
            <a:r>
              <a:rPr lang="zh-CN" altLang="en-US" b="1" dirty="0" smtClean="0">
                <a:solidFill>
                  <a:srgbClr val="0070C0"/>
                </a:solidFill>
              </a:rPr>
              <a:t>型</a:t>
            </a:r>
            <a:endParaRPr lang="en-US" altLang="zh-CN" dirty="0" smtClean="0"/>
          </a:p>
          <a:p>
            <a:pPr lvl="1">
              <a:lnSpc>
                <a:spcPct val="120000"/>
              </a:lnSpc>
              <a:spcBef>
                <a:spcPts val="600"/>
              </a:spcBef>
            </a:pPr>
            <a:endParaRPr lang="en-US" altLang="zh-CN" dirty="0" smtClean="0"/>
          </a:p>
          <a:p>
            <a:pPr marL="457200" lvl="1" indent="0">
              <a:lnSpc>
                <a:spcPct val="120000"/>
              </a:lnSpc>
              <a:spcBef>
                <a:spcPts val="600"/>
              </a:spcBef>
              <a:buNone/>
            </a:pPr>
            <a:endParaRPr lang="en-US" altLang="zh-CN" dirty="0"/>
          </a:p>
          <a:p>
            <a:pPr lvl="1">
              <a:lnSpc>
                <a:spcPct val="120000"/>
              </a:lnSpc>
              <a:spcBef>
                <a:spcPts val="600"/>
              </a:spcBef>
            </a:pPr>
            <a:r>
              <a:rPr lang="zh-CN" altLang="zh-CN" dirty="0" smtClean="0"/>
              <a:t>将改写后的程序再次编译，程序在编译时期就会出现错误提示</a:t>
            </a:r>
            <a:r>
              <a:rPr lang="zh-CN" altLang="en-US" dirty="0" smtClean="0"/>
              <a:t>。</a:t>
            </a:r>
            <a:endParaRPr lang="zh-CN" altLang="zh-CN" dirty="0" smtClean="0"/>
          </a:p>
        </p:txBody>
      </p:sp>
      <p:pic>
        <p:nvPicPr>
          <p:cNvPr id="174084" name="图片 2" descr="屏幕剪辑"/>
          <p:cNvPicPr>
            <a:picLocks noChangeAspect="1" noChangeArrowheads="1"/>
          </p:cNvPicPr>
          <p:nvPr/>
        </p:nvPicPr>
        <p:blipFill rotWithShape="1">
          <a:blip r:embed="rId2">
            <a:extLst>
              <a:ext uri="{28A0092B-C50C-407E-A947-70E740481C1C}">
                <a14:useLocalDpi xmlns:a14="http://schemas.microsoft.com/office/drawing/2010/main" val="0"/>
              </a:ext>
            </a:extLst>
          </a:blip>
          <a:srcRect t="32683" r="774"/>
          <a:stretch/>
        </p:blipFill>
        <p:spPr bwMode="auto">
          <a:xfrm>
            <a:off x="170597" y="1786831"/>
            <a:ext cx="8973403" cy="67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48" y="3145052"/>
            <a:ext cx="7234946" cy="275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
        <p:nvSpPr>
          <p:cNvPr id="6" name="圆角矩形标注 5"/>
          <p:cNvSpPr/>
          <p:nvPr/>
        </p:nvSpPr>
        <p:spPr bwMode="auto">
          <a:xfrm>
            <a:off x="1283172" y="4756267"/>
            <a:ext cx="7403628" cy="1709737"/>
          </a:xfrm>
          <a:prstGeom prst="wedgeRoundRectCallout">
            <a:avLst>
              <a:gd name="adj1" fmla="val 4632"/>
              <a:gd name="adj2" fmla="val -7433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r>
              <a:rPr lang="zh-CN" altLang="en-US" dirty="0">
                <a:latin typeface="+mn-ea"/>
                <a:ea typeface="+mn-ea"/>
              </a:rPr>
              <a:t>程序编译报错的原因是修改后的代码限定了集合元素的数据类型，</a:t>
            </a:r>
            <a:r>
              <a:rPr lang="en-US" altLang="zh-CN" dirty="0" err="1">
                <a:latin typeface="+mn-ea"/>
                <a:ea typeface="+mn-ea"/>
              </a:rPr>
              <a:t>ArrayList</a:t>
            </a:r>
            <a:r>
              <a:rPr lang="en-US" altLang="zh-CN" dirty="0">
                <a:latin typeface="+mn-ea"/>
                <a:ea typeface="+mn-ea"/>
              </a:rPr>
              <a:t>&lt;String&gt;</a:t>
            </a:r>
            <a:r>
              <a:rPr lang="zh-CN" altLang="en-US" dirty="0">
                <a:latin typeface="+mn-ea"/>
                <a:ea typeface="+mn-ea"/>
              </a:rPr>
              <a:t>这样的集合只能存储</a:t>
            </a:r>
            <a:r>
              <a:rPr lang="en-US" altLang="zh-CN" dirty="0">
                <a:latin typeface="+mn-ea"/>
                <a:ea typeface="+mn-ea"/>
              </a:rPr>
              <a:t>String</a:t>
            </a:r>
            <a:r>
              <a:rPr lang="zh-CN" altLang="en-US" dirty="0">
                <a:latin typeface="+mn-ea"/>
                <a:ea typeface="+mn-ea"/>
              </a:rPr>
              <a:t>类型的元素，程序在编译时，编译器检查出</a:t>
            </a:r>
            <a:r>
              <a:rPr lang="en-US" altLang="zh-CN" dirty="0">
                <a:latin typeface="+mn-ea"/>
                <a:ea typeface="+mn-ea"/>
              </a:rPr>
              <a:t>Integer</a:t>
            </a:r>
            <a:r>
              <a:rPr lang="zh-CN" altLang="en-US" dirty="0">
                <a:latin typeface="+mn-ea"/>
                <a:ea typeface="+mn-ea"/>
              </a:rPr>
              <a:t>类型的元素与</a:t>
            </a:r>
            <a:r>
              <a:rPr lang="en-US" altLang="zh-CN" dirty="0">
                <a:latin typeface="+mn-ea"/>
                <a:ea typeface="+mn-ea"/>
              </a:rPr>
              <a:t>List</a:t>
            </a:r>
            <a:r>
              <a:rPr lang="zh-CN" altLang="en-US" dirty="0">
                <a:latin typeface="+mn-ea"/>
                <a:ea typeface="+mn-ea"/>
              </a:rPr>
              <a:t>集合的规定的类型不匹配，编译不通过，这样就可以在编译时期解决错误，避免程序在运行时期发生错误。</a:t>
            </a:r>
          </a:p>
        </p:txBody>
      </p:sp>
    </p:spTree>
    <p:extLst>
      <p:ext uri="{BB962C8B-B14F-4D97-AF65-F5344CB8AC3E}">
        <p14:creationId xmlns:p14="http://schemas.microsoft.com/office/powerpoint/2010/main" val="41275368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fade">
                                      <p:cBhvr>
                                        <p:cTn id="7" dur="500"/>
                                        <p:tgtEl>
                                          <p:spTgt spid="177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18"/>
          <p:cNvGrpSpPr>
            <a:grpSpLocks/>
          </p:cNvGrpSpPr>
          <p:nvPr/>
        </p:nvGrpSpPr>
        <p:grpSpPr bwMode="auto">
          <a:xfrm>
            <a:off x="1884294" y="1018549"/>
            <a:ext cx="6455208" cy="1141413"/>
            <a:chOff x="547807" y="2356639"/>
            <a:chExt cx="6451553" cy="1141294"/>
          </a:xfrm>
        </p:grpSpPr>
        <p:sp>
          <p:nvSpPr>
            <p:cNvPr id="25624" name="矩形 5"/>
            <p:cNvSpPr>
              <a:spLocks noChangeArrowheads="1"/>
            </p:cNvSpPr>
            <p:nvPr/>
          </p:nvSpPr>
          <p:spPr bwMode="auto">
            <a:xfrm>
              <a:off x="1261019" y="2406987"/>
              <a:ext cx="5738341" cy="83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ts val="200"/>
                </a:spcBef>
              </a:pPr>
              <a:r>
                <a:rPr lang="zh-CN" altLang="en-US" sz="2400" b="1" dirty="0">
                  <a:latin typeface="微软雅黑" panose="020B0503020204020204" pitchFamily="34" charset="-122"/>
                  <a:ea typeface="微软雅黑" panose="020B0503020204020204" pitchFamily="34" charset="-122"/>
                </a:rPr>
                <a:t>掌握</a:t>
              </a:r>
              <a:r>
                <a:rPr lang="zh-CN" altLang="zh-CN" sz="2400" b="1" dirty="0">
                  <a:solidFill>
                    <a:srgbClr val="0070C0"/>
                  </a:solidFill>
                  <a:latin typeface="微软雅黑" panose="020B0503020204020204" pitchFamily="34" charset="-122"/>
                  <a:ea typeface="微软雅黑" panose="020B0503020204020204" pitchFamily="34" charset="-122"/>
                </a:rPr>
                <a:t>常用的集合</a:t>
              </a:r>
              <a:r>
                <a:rPr lang="zh-CN" altLang="zh-CN" sz="2400" b="1" dirty="0" smtClean="0">
                  <a:solidFill>
                    <a:srgbClr val="0070C0"/>
                  </a:solidFill>
                  <a:latin typeface="微软雅黑" panose="020B0503020204020204" pitchFamily="34" charset="-122"/>
                  <a:ea typeface="微软雅黑" panose="020B0503020204020204" pitchFamily="34" charset="-122"/>
                </a:rPr>
                <a:t>类</a:t>
              </a:r>
              <a:r>
                <a:rPr lang="en-US" altLang="zh-CN" sz="2400" b="1" dirty="0" smtClean="0">
                  <a:solidFill>
                    <a:srgbClr val="0070C0"/>
                  </a:solidFill>
                  <a:latin typeface="微软雅黑" panose="020B0503020204020204" pitchFamily="34" charset="-122"/>
                  <a:ea typeface="微软雅黑" panose="020B0503020204020204" pitchFamily="34" charset="-122"/>
                </a:rPr>
                <a:t>List</a:t>
              </a:r>
              <a:r>
                <a:rPr lang="zh-CN" altLang="en-US" sz="2400" b="1" dirty="0" smtClean="0">
                  <a:solidFill>
                    <a:srgbClr val="0070C0"/>
                  </a:solidFill>
                  <a:latin typeface="微软雅黑" panose="020B0503020204020204" pitchFamily="34" charset="-122"/>
                  <a:ea typeface="微软雅黑" panose="020B0503020204020204" pitchFamily="34" charset="-122"/>
                </a:rPr>
                <a:t>集合、</a:t>
              </a:r>
              <a:r>
                <a:rPr lang="en-US" altLang="zh-CN" sz="2400" b="1" dirty="0" smtClean="0">
                  <a:solidFill>
                    <a:srgbClr val="0070C0"/>
                  </a:solidFill>
                  <a:latin typeface="微软雅黑" panose="020B0503020204020204" pitchFamily="34" charset="-122"/>
                  <a:ea typeface="微软雅黑" panose="020B0503020204020204" pitchFamily="34" charset="-122"/>
                </a:rPr>
                <a:t>Set</a:t>
              </a:r>
              <a:r>
                <a:rPr lang="zh-CN" altLang="en-US" sz="2400" b="1" dirty="0" smtClean="0">
                  <a:solidFill>
                    <a:srgbClr val="0070C0"/>
                  </a:solidFill>
                  <a:latin typeface="微软雅黑" panose="020B0503020204020204" pitchFamily="34" charset="-122"/>
                  <a:ea typeface="微软雅黑" panose="020B0503020204020204" pitchFamily="34" charset="-122"/>
                </a:rPr>
                <a:t>集合、</a:t>
              </a:r>
              <a:r>
                <a:rPr lang="en-US" altLang="zh-CN" sz="2400" b="1" dirty="0" smtClean="0">
                  <a:solidFill>
                    <a:srgbClr val="0070C0"/>
                  </a:solidFill>
                  <a:latin typeface="微软雅黑" panose="020B0503020204020204" pitchFamily="34" charset="-122"/>
                  <a:ea typeface="微软雅黑" panose="020B0503020204020204" pitchFamily="34" charset="-122"/>
                </a:rPr>
                <a:t>Map</a:t>
              </a:r>
              <a:r>
                <a:rPr lang="zh-CN" altLang="en-US" sz="2400" b="1" dirty="0" smtClean="0">
                  <a:solidFill>
                    <a:srgbClr val="0070C0"/>
                  </a:solidFill>
                  <a:latin typeface="微软雅黑" panose="020B0503020204020204" pitchFamily="34" charset="-122"/>
                  <a:ea typeface="微软雅黑" panose="020B0503020204020204" pitchFamily="34" charset="-122"/>
                </a:rPr>
                <a:t>、集合</a:t>
              </a:r>
              <a:r>
                <a:rPr lang="zh-CN" altLang="en-US" sz="2400" b="1" dirty="0">
                  <a:solidFill>
                    <a:srgbClr val="0070C0"/>
                  </a:solidFill>
                  <a:latin typeface="微软雅黑" panose="020B0503020204020204" pitchFamily="34" charset="-122"/>
                  <a:ea typeface="微软雅黑" panose="020B0503020204020204" pitchFamily="34" charset="-122"/>
                </a:rPr>
                <a:t>的</a:t>
              </a:r>
              <a:r>
                <a:rPr lang="zh-CN" altLang="en-US" sz="2400" b="1" dirty="0" smtClean="0">
                  <a:solidFill>
                    <a:srgbClr val="0070C0"/>
                  </a:solidFill>
                  <a:latin typeface="微软雅黑" panose="020B0503020204020204" pitchFamily="34" charset="-122"/>
                  <a:ea typeface="微软雅黑" panose="020B0503020204020204" pitchFamily="34" charset="-122"/>
                </a:rPr>
                <a:t>迭代和</a:t>
              </a:r>
              <a:r>
                <a:rPr lang="en-US" altLang="zh-CN" sz="2400" b="1" dirty="0" err="1" smtClean="0">
                  <a:solidFill>
                    <a:srgbClr val="0070C0"/>
                  </a:solidFill>
                  <a:latin typeface="微软雅黑" panose="020B0503020204020204" pitchFamily="34" charset="-122"/>
                  <a:ea typeface="微软雅黑" panose="020B0503020204020204" pitchFamily="34" charset="-122"/>
                </a:rPr>
                <a:t>foreach</a:t>
              </a:r>
              <a:r>
                <a:rPr lang="zh-CN" altLang="en-US" sz="2400" b="1" dirty="0" smtClean="0">
                  <a:solidFill>
                    <a:srgbClr val="0070C0"/>
                  </a:solidFill>
                  <a:latin typeface="微软雅黑" panose="020B0503020204020204" pitchFamily="34" charset="-122"/>
                  <a:ea typeface="微软雅黑" panose="020B0503020204020204" pitchFamily="34" charset="-122"/>
                </a:rPr>
                <a:t>循环的使用</a:t>
              </a:r>
              <a:endParaRPr lang="en-US" altLang="zh-CN" sz="2400" b="1" dirty="0" smtClean="0">
                <a:solidFill>
                  <a:srgbClr val="0070C0"/>
                </a:solidFill>
                <a:latin typeface="微软雅黑" panose="020B0503020204020204" pitchFamily="34" charset="-122"/>
                <a:ea typeface="微软雅黑" panose="020B0503020204020204" pitchFamily="34" charset="-122"/>
              </a:endParaRPr>
            </a:p>
          </p:txBody>
        </p:sp>
        <p:grpSp>
          <p:nvGrpSpPr>
            <p:cNvPr id="25625" name="组合 16"/>
            <p:cNvGrpSpPr>
              <a:grpSpLocks/>
            </p:cNvGrpSpPr>
            <p:nvPr/>
          </p:nvGrpSpPr>
          <p:grpSpPr bwMode="auto">
            <a:xfrm>
              <a:off x="860198" y="2845720"/>
              <a:ext cx="2178276" cy="652213"/>
              <a:chOff x="860198" y="2352244"/>
              <a:chExt cx="2178276" cy="652213"/>
            </a:xfrm>
          </p:grpSpPr>
          <p:cxnSp>
            <p:nvCxnSpPr>
              <p:cNvPr id="25629" name="直接连接符 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0" name="直接连接符 1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626" name="组合 15"/>
            <p:cNvGrpSpPr>
              <a:grpSpLocks/>
            </p:cNvGrpSpPr>
            <p:nvPr/>
          </p:nvGrpSpPr>
          <p:grpSpPr bwMode="auto">
            <a:xfrm>
              <a:off x="547807" y="2356639"/>
              <a:ext cx="474394" cy="522234"/>
              <a:chOff x="1232465" y="3530045"/>
              <a:chExt cx="474394" cy="522234"/>
            </a:xfrm>
          </p:grpSpPr>
          <p:sp>
            <p:nvSpPr>
              <p:cNvPr id="94" name="椭圆 93"/>
              <p:cNvSpPr/>
              <p:nvPr/>
            </p:nvSpPr>
            <p:spPr bwMode="auto">
              <a:xfrm>
                <a:off x="1232465" y="3558617"/>
                <a:ext cx="474394" cy="474614"/>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95" name="TextBox 94"/>
              <p:cNvSpPr txBox="1"/>
              <p:nvPr/>
            </p:nvSpPr>
            <p:spPr>
              <a:xfrm>
                <a:off x="1287997" y="3530045"/>
                <a:ext cx="334772" cy="52223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98" name="组合 17"/>
          <p:cNvGrpSpPr>
            <a:grpSpLocks/>
          </p:cNvGrpSpPr>
          <p:nvPr/>
        </p:nvGrpSpPr>
        <p:grpSpPr bwMode="auto">
          <a:xfrm>
            <a:off x="528638" y="4225925"/>
            <a:ext cx="2557462" cy="1184275"/>
            <a:chOff x="547807" y="3950799"/>
            <a:chExt cx="2557021" cy="1183183"/>
          </a:xfrm>
        </p:grpSpPr>
        <p:sp>
          <p:nvSpPr>
            <p:cNvPr id="25617" name="矩形 21"/>
            <p:cNvSpPr>
              <a:spLocks noChangeArrowheads="1"/>
            </p:cNvSpPr>
            <p:nvPr/>
          </p:nvSpPr>
          <p:spPr bwMode="auto">
            <a:xfrm>
              <a:off x="1145394" y="4161075"/>
              <a:ext cx="1959434" cy="97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zh-CN" altLang="en-US" sz="24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二叉树存储结构</a:t>
              </a:r>
              <a:endParaRPr lang="en-US" altLang="zh-CN" sz="24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5618" name="组合 26"/>
            <p:cNvGrpSpPr>
              <a:grpSpLocks/>
            </p:cNvGrpSpPr>
            <p:nvPr/>
          </p:nvGrpSpPr>
          <p:grpSpPr bwMode="auto">
            <a:xfrm rot="10800000" flipH="1">
              <a:off x="860198" y="3950799"/>
              <a:ext cx="2178276" cy="652213"/>
              <a:chOff x="860198" y="2352244"/>
              <a:chExt cx="2178276" cy="652213"/>
            </a:xfrm>
          </p:grpSpPr>
          <p:cxnSp>
            <p:nvCxnSpPr>
              <p:cNvPr id="25622" name="直接连接符 2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3" name="直接连接符 28"/>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619" name="组合 29"/>
            <p:cNvGrpSpPr>
              <a:grpSpLocks/>
            </p:cNvGrpSpPr>
            <p:nvPr/>
          </p:nvGrpSpPr>
          <p:grpSpPr bwMode="auto">
            <a:xfrm>
              <a:off x="547807" y="4531428"/>
              <a:ext cx="474580" cy="523518"/>
              <a:chOff x="1232465" y="3533639"/>
              <a:chExt cx="474580" cy="523518"/>
            </a:xfrm>
          </p:grpSpPr>
          <p:sp>
            <p:nvSpPr>
              <p:cNvPr id="102" name="椭圆 101"/>
              <p:cNvSpPr/>
              <p:nvPr/>
            </p:nvSpPr>
            <p:spPr bwMode="auto">
              <a:xfrm>
                <a:off x="1232465" y="3558876"/>
                <a:ext cx="474580" cy="474225"/>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103" name="TextBox 102"/>
              <p:cNvSpPr txBox="1"/>
              <p:nvPr/>
            </p:nvSpPr>
            <p:spPr>
              <a:xfrm>
                <a:off x="1275320" y="3533499"/>
                <a:ext cx="334905" cy="52339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14" name="组合 113"/>
          <p:cNvGrpSpPr>
            <a:grpSpLocks/>
          </p:cNvGrpSpPr>
          <p:nvPr/>
        </p:nvGrpSpPr>
        <p:grpSpPr bwMode="auto">
          <a:xfrm>
            <a:off x="6142038" y="4200525"/>
            <a:ext cx="2484437" cy="1809750"/>
            <a:chOff x="6238794" y="4075242"/>
            <a:chExt cx="2484331" cy="1810891"/>
          </a:xfrm>
        </p:grpSpPr>
        <p:grpSp>
          <p:nvGrpSpPr>
            <p:cNvPr id="25610" name="组合 38"/>
            <p:cNvGrpSpPr>
              <a:grpSpLocks/>
            </p:cNvGrpSpPr>
            <p:nvPr/>
          </p:nvGrpSpPr>
          <p:grpSpPr bwMode="auto">
            <a:xfrm rot="10800000">
              <a:off x="6243639" y="4075242"/>
              <a:ext cx="2192525" cy="652463"/>
              <a:chOff x="855247" y="2502869"/>
              <a:chExt cx="2192753" cy="652213"/>
            </a:xfrm>
          </p:grpSpPr>
          <p:cxnSp>
            <p:nvCxnSpPr>
              <p:cNvPr id="25615" name="直接连接符 39"/>
              <p:cNvCxnSpPr>
                <a:cxnSpLocks noChangeShapeType="1"/>
              </p:cNvCxnSpPr>
              <p:nvPr/>
            </p:nvCxnSpPr>
            <p:spPr bwMode="auto">
              <a:xfrm>
                <a:off x="855247" y="2502869"/>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6" name="直接连接符 40"/>
              <p:cNvCxnSpPr>
                <a:cxnSpLocks noChangeShapeType="1"/>
              </p:cNvCxnSpPr>
              <p:nvPr/>
            </p:nvCxnSpPr>
            <p:spPr bwMode="auto">
              <a:xfrm>
                <a:off x="1232465" y="3155082"/>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611" name="组合 41"/>
            <p:cNvGrpSpPr>
              <a:grpSpLocks/>
            </p:cNvGrpSpPr>
            <p:nvPr/>
          </p:nvGrpSpPr>
          <p:grpSpPr bwMode="auto">
            <a:xfrm flipH="1">
              <a:off x="8250050" y="4661344"/>
              <a:ext cx="473075" cy="541267"/>
              <a:chOff x="1205589" y="3388204"/>
              <a:chExt cx="474415" cy="540590"/>
            </a:xfrm>
          </p:grpSpPr>
          <p:sp>
            <p:nvSpPr>
              <p:cNvPr id="118" name="椭圆 117"/>
              <p:cNvSpPr/>
              <p:nvPr/>
            </p:nvSpPr>
            <p:spPr bwMode="auto">
              <a:xfrm>
                <a:off x="1205589" y="3454893"/>
                <a:ext cx="474395" cy="474367"/>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latin typeface="Arial" charset="0"/>
                </a:endParaRPr>
              </a:p>
            </p:txBody>
          </p:sp>
          <p:sp>
            <p:nvSpPr>
              <p:cNvPr id="119" name="TextBox 118"/>
              <p:cNvSpPr txBox="1"/>
              <p:nvPr/>
            </p:nvSpPr>
            <p:spPr>
              <a:xfrm>
                <a:off x="1301105" y="3388259"/>
                <a:ext cx="335897" cy="52355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5612" name="矩形 51"/>
            <p:cNvSpPr>
              <a:spLocks noChangeArrowheads="1"/>
            </p:cNvSpPr>
            <p:nvPr/>
          </p:nvSpPr>
          <p:spPr bwMode="auto">
            <a:xfrm>
              <a:off x="6238794" y="4254089"/>
              <a:ext cx="2388472" cy="163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ts val="200"/>
                </a:spcBef>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Collections</a:t>
              </a:r>
              <a:r>
                <a:rPr lang="zh-CN" altLang="en-US"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Arrays</a:t>
              </a:r>
              <a:r>
                <a:rPr lang="zh-CN" altLang="en-US"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工具、泛型</a:t>
              </a:r>
            </a:p>
          </p:txBody>
        </p:sp>
      </p:grpSp>
      <p:sp>
        <p:nvSpPr>
          <p:cNvPr id="2560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graphicFrame>
        <p:nvGraphicFramePr>
          <p:cNvPr id="25606" name="图表 2"/>
          <p:cNvGraphicFramePr>
            <a:graphicFrameLocks/>
          </p:cNvGraphicFramePr>
          <p:nvPr/>
        </p:nvGraphicFramePr>
        <p:xfrm>
          <a:off x="1973263" y="1970088"/>
          <a:ext cx="5224462" cy="3551237"/>
        </p:xfrm>
        <a:graphic>
          <a:graphicData uri="http://schemas.openxmlformats.org/presentationml/2006/ole">
            <mc:AlternateContent xmlns:mc="http://schemas.openxmlformats.org/markup-compatibility/2006">
              <mc:Choice xmlns:v="urn:schemas-microsoft-com:vml" Requires="v">
                <p:oleObj spid="_x0000_s25879" r:id="rId3" imgW="5224725" imgH="3554276" progId="Excel.Chart.8">
                  <p:embed/>
                </p:oleObj>
              </mc:Choice>
              <mc:Fallback>
                <p:oleObj r:id="rId3" imgW="5224725" imgH="3554276"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1970088"/>
                        <a:ext cx="5224462"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p:nvSpPr>
        <p:spPr bwMode="auto">
          <a:xfrm>
            <a:off x="4251325" y="2432050"/>
            <a:ext cx="969963" cy="369888"/>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33" name="TextBox 32"/>
          <p:cNvSpPr txBox="1"/>
          <p:nvPr/>
        </p:nvSpPr>
        <p:spPr bwMode="auto">
          <a:xfrm rot="13580827" flipV="1">
            <a:off x="3475832" y="4439444"/>
            <a:ext cx="1041400" cy="369887"/>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34" name="TextBox 33"/>
          <p:cNvSpPr txBox="1"/>
          <p:nvPr/>
        </p:nvSpPr>
        <p:spPr bwMode="auto">
          <a:xfrm rot="8019173" flipH="1" flipV="1">
            <a:off x="4929188" y="4178300"/>
            <a:ext cx="1041400"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90"/>
                                        </p:tgtEl>
                                      </p:cBhvr>
                                    </p:animEffect>
                                    <p:animScale>
                                      <p:cBhvr>
                                        <p:cTn id="11" dur="250" autoRev="1" fill="hold"/>
                                        <p:tgtEl>
                                          <p:spTgt spid="90"/>
                                        </p:tgtEl>
                                      </p:cBhvr>
                                      <p:by x="105000" y="105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14"/>
                                        </p:tgtEl>
                                      </p:cBhvr>
                                    </p:animEffect>
                                    <p:animScale>
                                      <p:cBhvr>
                                        <p:cTn id="20" dur="250" autoRev="1" fill="hold"/>
                                        <p:tgtEl>
                                          <p:spTgt spid="114"/>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right)">
                                      <p:cBhvr>
                                        <p:cTn id="25" dur="500"/>
                                        <p:tgtEl>
                                          <p:spTgt spid="98"/>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98"/>
                                        </p:tgtEl>
                                      </p:cBhvr>
                                    </p:animEffect>
                                    <p:animScale>
                                      <p:cBhvr>
                                        <p:cTn id="29" dur="250" autoRev="1" fill="hold"/>
                                        <p:tgtEl>
                                          <p:spTgt spid="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384175" y="1073150"/>
            <a:ext cx="8340725" cy="5059363"/>
          </a:xfrm>
        </p:spPr>
        <p:txBody>
          <a:bodyPr/>
          <a:lstStyle/>
          <a:p>
            <a:pPr eaLnBrk="1" hangingPunct="1"/>
            <a:r>
              <a:rPr lang="en-US" altLang="zh-CN" b="1" dirty="0" smtClean="0">
                <a:solidFill>
                  <a:srgbClr val="0070C0"/>
                </a:solidFill>
              </a:rPr>
              <a:t>7.6.1 </a:t>
            </a:r>
            <a:r>
              <a:rPr lang="zh-CN" altLang="en-US" b="1" dirty="0" smtClean="0">
                <a:solidFill>
                  <a:srgbClr val="0070C0"/>
                </a:solidFill>
              </a:rPr>
              <a:t>为什么使用泛型</a:t>
            </a:r>
          </a:p>
          <a:p>
            <a:pPr lvl="1" eaLnBrk="1" hangingPunct="1">
              <a:lnSpc>
                <a:spcPct val="200000"/>
              </a:lnSpc>
            </a:pPr>
            <a:r>
              <a:rPr lang="zh-CN" altLang="en-US" dirty="0" smtClean="0"/>
              <a:t>接下来，使用泛型对例</a:t>
            </a:r>
            <a:r>
              <a:rPr lang="en-US" altLang="zh-CN" dirty="0" smtClean="0"/>
              <a:t>7-23</a:t>
            </a:r>
            <a:r>
              <a:rPr lang="zh-CN" altLang="en-US" dirty="0" smtClean="0"/>
              <a:t>进行修改，修改后的代码如例</a:t>
            </a:r>
            <a:r>
              <a:rPr lang="en-US" altLang="zh-CN" dirty="0" smtClean="0"/>
              <a:t>7-24</a:t>
            </a:r>
            <a:r>
              <a:rPr lang="zh-CN" altLang="en-US" dirty="0" smtClean="0"/>
              <a:t>所示</a:t>
            </a:r>
            <a:r>
              <a:rPr lang="zh-CN" altLang="en-US" dirty="0"/>
              <a:t>。</a:t>
            </a:r>
            <a:endParaRPr lang="zh-CN" altLang="zh-CN" dirty="0" smtClean="0"/>
          </a:p>
        </p:txBody>
      </p:sp>
      <p:sp>
        <p:nvSpPr>
          <p:cNvPr id="7168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pic>
        <p:nvPicPr>
          <p:cNvPr id="4"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3" y="2335924"/>
            <a:ext cx="8849081" cy="345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549" y="5068969"/>
            <a:ext cx="7315414" cy="151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891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73706"/>
            <a:ext cx="8229600" cy="5254389"/>
          </a:xfrm>
        </p:spPr>
        <p:txBody>
          <a:bodyPr/>
          <a:lstStyle/>
          <a:p>
            <a:pPr>
              <a:lnSpc>
                <a:spcPct val="120000"/>
              </a:lnSpc>
            </a:pPr>
            <a:r>
              <a:rPr lang="zh-CN" altLang="en-US" b="1" dirty="0" smtClean="0">
                <a:solidFill>
                  <a:srgbClr val="0070C0"/>
                </a:solidFill>
              </a:rPr>
              <a:t>什么时候使用</a:t>
            </a:r>
            <a:r>
              <a:rPr lang="zh-CN" altLang="en-US" b="1" dirty="0">
                <a:solidFill>
                  <a:srgbClr val="0070C0"/>
                </a:solidFill>
              </a:rPr>
              <a:t>泛型</a:t>
            </a:r>
          </a:p>
          <a:p>
            <a:pPr lvl="1">
              <a:lnSpc>
                <a:spcPct val="120000"/>
              </a:lnSpc>
            </a:pPr>
            <a:r>
              <a:rPr lang="zh-CN" altLang="en-US" dirty="0" smtClean="0"/>
              <a:t>当操作的引用数据类型不确定时，将要操作的引用数据类型传入参数。</a:t>
            </a:r>
            <a:r>
              <a:rPr lang="en-US" altLang="zh-CN" dirty="0" smtClean="0"/>
              <a:t>&lt; &gt;</a:t>
            </a:r>
            <a:r>
              <a:rPr lang="zh-CN" altLang="en-US" dirty="0" smtClean="0"/>
              <a:t>中的内容就是用于接收具体引用类型的参数范围。</a:t>
            </a:r>
            <a:endParaRPr lang="en-US" altLang="zh-CN" dirty="0" smtClean="0"/>
          </a:p>
          <a:p>
            <a:pPr lvl="1">
              <a:lnSpc>
                <a:spcPct val="120000"/>
              </a:lnSpc>
            </a:pPr>
            <a:r>
              <a:rPr lang="zh-CN" altLang="en-US" dirty="0" smtClean="0"/>
              <a:t>在程序中，只要用到了带有</a:t>
            </a:r>
            <a:r>
              <a:rPr lang="en-US" altLang="zh-CN" dirty="0" smtClean="0"/>
              <a:t>&lt; &gt;</a:t>
            </a:r>
            <a:r>
              <a:rPr lang="zh-CN" altLang="en-US" dirty="0" smtClean="0"/>
              <a:t>的类或接口，就要明确的传入具体的引用类型。</a:t>
            </a:r>
            <a:endParaRPr lang="en-US" altLang="zh-CN" dirty="0" smtClean="0"/>
          </a:p>
          <a:p>
            <a:pPr lvl="1">
              <a:lnSpc>
                <a:spcPct val="120000"/>
              </a:lnSpc>
            </a:pPr>
            <a:r>
              <a:rPr lang="zh-CN" altLang="en-US" dirty="0" smtClean="0"/>
              <a:t>例如：</a:t>
            </a:r>
            <a:r>
              <a:rPr lang="en-US" altLang="zh-CN" dirty="0" smtClean="0"/>
              <a:t>Collection&lt;E&gt;</a:t>
            </a:r>
            <a:r>
              <a:rPr lang="zh-CN" altLang="en-US" dirty="0" smtClean="0"/>
              <a:t>、</a:t>
            </a:r>
            <a:r>
              <a:rPr lang="en-US" altLang="zh-CN" dirty="0" err="1" smtClean="0"/>
              <a:t>ArrayList</a:t>
            </a:r>
            <a:r>
              <a:rPr lang="en-US" altLang="zh-CN" dirty="0" smtClean="0"/>
              <a:t>&lt;E&gt;</a:t>
            </a:r>
            <a:r>
              <a:rPr lang="zh-CN" altLang="en-US" dirty="0" smtClean="0"/>
              <a:t>、</a:t>
            </a:r>
            <a:r>
              <a:rPr lang="en-US" altLang="zh-CN" dirty="0" smtClean="0"/>
              <a:t>Map&lt;K,V&gt;</a:t>
            </a:r>
            <a:r>
              <a:rPr lang="zh-CN" altLang="en-US" dirty="0" smtClean="0"/>
              <a:t>、</a:t>
            </a:r>
            <a:r>
              <a:rPr lang="en-US" altLang="zh-CN" dirty="0" smtClean="0"/>
              <a:t>Iterator&lt;E&gt;</a:t>
            </a:r>
            <a:r>
              <a:rPr lang="zh-CN" altLang="en-US" dirty="0" smtClean="0"/>
              <a:t>等，其中的</a:t>
            </a:r>
            <a:r>
              <a:rPr lang="en-US" altLang="zh-CN" dirty="0" smtClean="0"/>
              <a:t>E</a:t>
            </a:r>
            <a:r>
              <a:rPr lang="zh-CN" altLang="en-US" dirty="0" smtClean="0"/>
              <a:t>就表示引用类型的类型变量。</a:t>
            </a:r>
            <a:endParaRPr lang="en-US" altLang="zh-CN" dirty="0" smtClean="0"/>
          </a:p>
          <a:p>
            <a:pPr lvl="1">
              <a:lnSpc>
                <a:spcPct val="120000"/>
              </a:lnSpc>
            </a:pPr>
            <a:r>
              <a:rPr lang="zh-CN" altLang="en-US" dirty="0"/>
              <a:t>泛</a:t>
            </a:r>
            <a:r>
              <a:rPr lang="zh-CN" altLang="en-US" dirty="0" smtClean="0"/>
              <a:t>型经常用在集合中，因为集合中的元素可以是任何引用类型。</a:t>
            </a:r>
            <a:endParaRPr lang="en-US" altLang="zh-CN" dirty="0" smtClean="0"/>
          </a:p>
          <a:p>
            <a:pPr lvl="1">
              <a:lnSpc>
                <a:spcPct val="120000"/>
              </a:lnSpc>
            </a:pPr>
            <a:r>
              <a:rPr lang="zh-CN" altLang="en-US" dirty="0" smtClean="0"/>
              <a:t>此外，在定义一个类可以操作多种类型数据，而且操作方法相同时，也可以自定义</a:t>
            </a:r>
            <a:r>
              <a:rPr lang="zh-CN" altLang="en-US" b="1" dirty="0" smtClean="0">
                <a:solidFill>
                  <a:srgbClr val="FF0000"/>
                </a:solidFill>
              </a:rPr>
              <a:t>泛型类</a:t>
            </a:r>
            <a:r>
              <a:rPr lang="zh-CN" altLang="en-US" dirty="0" smtClean="0"/>
              <a:t>。</a:t>
            </a:r>
            <a:endParaRPr lang="en-US" altLang="zh-CN" dirty="0" smtClean="0"/>
          </a:p>
          <a:p>
            <a:pPr>
              <a:lnSpc>
                <a:spcPct val="120000"/>
              </a:lnSpc>
            </a:pPr>
            <a:r>
              <a:rPr lang="zh-CN" altLang="en-US" sz="2000" dirty="0"/>
              <a:t>泛</a:t>
            </a:r>
            <a:r>
              <a:rPr lang="zh-CN" altLang="en-US" sz="2000" dirty="0" smtClean="0"/>
              <a:t>型技术是给编译器使用的技术，用于编译时期，确保了类型安全。运行时会去掉泛型，在</a:t>
            </a:r>
            <a:r>
              <a:rPr lang="en-US" altLang="zh-CN" sz="2000" dirty="0" smtClean="0"/>
              <a:t>class</a:t>
            </a:r>
            <a:r>
              <a:rPr lang="zh-CN" altLang="en-US" sz="2000" dirty="0" smtClean="0"/>
              <a:t>文件中是不带泛型的。</a:t>
            </a:r>
            <a:endParaRPr lang="zh-CN" altLang="en-US" sz="2000" dirty="0"/>
          </a:p>
        </p:txBody>
      </p:sp>
      <p:sp>
        <p:nvSpPr>
          <p:cNvPr id="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extLst>
      <p:ext uri="{BB962C8B-B14F-4D97-AF65-F5344CB8AC3E}">
        <p14:creationId xmlns:p14="http://schemas.microsoft.com/office/powerpoint/2010/main" val="1430385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366735" y="1066800"/>
            <a:ext cx="8395126" cy="5374943"/>
          </a:xfrm>
        </p:spPr>
        <p:txBody>
          <a:bodyPr/>
          <a:lstStyle/>
          <a:p>
            <a:pPr eaLnBrk="1" hangingPunct="1"/>
            <a:r>
              <a:rPr lang="en-US" altLang="zh-CN" b="1" dirty="0" smtClean="0">
                <a:solidFill>
                  <a:srgbClr val="0070C0"/>
                </a:solidFill>
              </a:rPr>
              <a:t>7.3.3 </a:t>
            </a:r>
            <a:r>
              <a:rPr lang="en-US" altLang="zh-CN" b="1" dirty="0" err="1" smtClean="0">
                <a:solidFill>
                  <a:srgbClr val="0070C0"/>
                </a:solidFill>
              </a:rPr>
              <a:t>LinkedList</a:t>
            </a:r>
            <a:r>
              <a:rPr lang="zh-CN" altLang="en-US" b="1" dirty="0" smtClean="0">
                <a:solidFill>
                  <a:srgbClr val="0070C0"/>
                </a:solidFill>
              </a:rPr>
              <a:t>集合</a:t>
            </a:r>
          </a:p>
          <a:p>
            <a:pPr lvl="1" eaLnBrk="1" hangingPunct="1"/>
            <a:r>
              <a:rPr lang="zh-CN" altLang="en-US" dirty="0" smtClean="0"/>
              <a:t>虽然</a:t>
            </a:r>
            <a:r>
              <a:rPr lang="en-US" altLang="zh-CN" dirty="0" err="1" smtClean="0"/>
              <a:t>ArrayList</a:t>
            </a:r>
            <a:r>
              <a:rPr lang="zh-CN" altLang="zh-CN" dirty="0"/>
              <a:t>集合在查询元素时速度很快，但在增删元素时效率较低</a:t>
            </a:r>
            <a:r>
              <a:rPr lang="zh-CN" altLang="zh-CN" dirty="0" smtClean="0"/>
              <a:t>。</a:t>
            </a:r>
            <a:endParaRPr lang="en-US" altLang="zh-CN" dirty="0" smtClean="0"/>
          </a:p>
          <a:p>
            <a:pPr lvl="1" eaLnBrk="1" hangingPunct="1"/>
            <a:r>
              <a:rPr lang="zh-CN" altLang="zh-CN" dirty="0" smtClean="0"/>
              <a:t>为了</a:t>
            </a:r>
            <a:r>
              <a:rPr lang="zh-CN" altLang="zh-CN" dirty="0"/>
              <a:t>克服这种局限性， </a:t>
            </a:r>
            <a:r>
              <a:rPr lang="en-US" altLang="zh-CN" dirty="0" smtClean="0"/>
              <a:t>List</a:t>
            </a:r>
            <a:r>
              <a:rPr lang="zh-CN" altLang="en-US" dirty="0" smtClean="0"/>
              <a:t>接口的另一个实现类</a:t>
            </a:r>
            <a:r>
              <a:rPr lang="en-US" altLang="zh-CN" dirty="0" err="1" smtClean="0"/>
              <a:t>LinkedList</a:t>
            </a:r>
            <a:r>
              <a:rPr lang="zh-CN" altLang="en-US" dirty="0" smtClean="0"/>
              <a:t>，该集合内部维护了一个</a:t>
            </a:r>
            <a:r>
              <a:rPr lang="zh-CN" altLang="en-US" b="1" dirty="0" smtClean="0">
                <a:solidFill>
                  <a:srgbClr val="FF0000"/>
                </a:solidFill>
              </a:rPr>
              <a:t>双向循环链表</a:t>
            </a:r>
            <a:r>
              <a:rPr lang="zh-CN" altLang="en-US" dirty="0" smtClean="0"/>
              <a:t>，链表中的每一个元素都使用引用方式来记住它的前一个元素和后一个元素，从而可以将所有的元素彼此连接起来。</a:t>
            </a:r>
            <a:endParaRPr lang="en-US" altLang="zh-CN" dirty="0" smtClean="0"/>
          </a:p>
          <a:p>
            <a:pPr lvl="1" eaLnBrk="1" hangingPunct="1"/>
            <a:r>
              <a:rPr lang="zh-CN" altLang="en-US" dirty="0" smtClean="0"/>
              <a:t>当插入一个新元素时，只需要修改元素之间的这种引用关系即可，删除一个节点也是如此。</a:t>
            </a:r>
            <a:endParaRPr lang="en-US" altLang="zh-CN" dirty="0" smtClean="0"/>
          </a:p>
          <a:p>
            <a:pPr lvl="1" eaLnBrk="1" hangingPunct="1"/>
            <a:r>
              <a:rPr lang="zh-CN" altLang="en-US" dirty="0" smtClean="0"/>
              <a:t>与</a:t>
            </a:r>
            <a:r>
              <a:rPr lang="en-US" altLang="zh-CN" dirty="0" err="1" smtClean="0"/>
              <a:t>ArrayList</a:t>
            </a:r>
            <a:r>
              <a:rPr lang="zh-CN" altLang="en-US" dirty="0" smtClean="0"/>
              <a:t>集合相比，</a:t>
            </a:r>
            <a:r>
              <a:rPr lang="en-US" altLang="zh-CN" dirty="0" smtClean="0"/>
              <a:t> </a:t>
            </a:r>
            <a:r>
              <a:rPr lang="en-US" altLang="zh-CN" dirty="0" err="1" smtClean="0"/>
              <a:t>LinkedList</a:t>
            </a:r>
            <a:r>
              <a:rPr lang="zh-CN" altLang="en-US" dirty="0" smtClean="0"/>
              <a:t>集合对于元素的增删操作具有很高的效率</a:t>
            </a:r>
            <a:r>
              <a:rPr lang="zh-CN" altLang="en-US" dirty="0"/>
              <a:t>。</a:t>
            </a:r>
            <a:endParaRPr lang="en-US" altLang="zh-CN" dirty="0" smtClean="0"/>
          </a:p>
          <a:p>
            <a:pPr lvl="1" eaLnBrk="1" hangingPunct="1"/>
            <a:endParaRPr lang="zh-CN" altLang="en-US" dirty="0" smtClean="0"/>
          </a:p>
        </p:txBody>
      </p:sp>
      <p:sp>
        <p:nvSpPr>
          <p:cNvPr id="389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371475" y="1066800"/>
            <a:ext cx="8229600" cy="5059363"/>
          </a:xfrm>
        </p:spPr>
        <p:txBody>
          <a:bodyPr/>
          <a:lstStyle/>
          <a:p>
            <a:pPr eaLnBrk="1" hangingPunct="1"/>
            <a:r>
              <a:rPr lang="en-US" altLang="zh-CN" b="1" smtClean="0">
                <a:solidFill>
                  <a:srgbClr val="0070C0"/>
                </a:solidFill>
              </a:rPr>
              <a:t>7.2.3 LinkedList</a:t>
            </a:r>
            <a:r>
              <a:rPr lang="zh-CN" altLang="en-US" b="1" smtClean="0">
                <a:solidFill>
                  <a:srgbClr val="0070C0"/>
                </a:solidFill>
              </a:rPr>
              <a:t>集合</a:t>
            </a:r>
          </a:p>
          <a:p>
            <a:pPr lvl="1" eaLnBrk="1" hangingPunct="1">
              <a:lnSpc>
                <a:spcPct val="200000"/>
              </a:lnSpc>
            </a:pPr>
            <a:r>
              <a:rPr lang="en-US" altLang="zh-CN" smtClean="0"/>
              <a:t>LinkedList</a:t>
            </a:r>
            <a:r>
              <a:rPr lang="zh-CN" altLang="zh-CN" smtClean="0"/>
              <a:t>集合添加元素和删除元素的过程</a:t>
            </a:r>
            <a:r>
              <a:rPr lang="zh-CN" altLang="en-US" smtClean="0"/>
              <a:t>如下图所示。</a:t>
            </a:r>
          </a:p>
        </p:txBody>
      </p:sp>
      <p:graphicFrame>
        <p:nvGraphicFramePr>
          <p:cNvPr id="22532" name="对象 2"/>
          <p:cNvGraphicFramePr>
            <a:graphicFrameLocks noChangeAspect="1"/>
          </p:cNvGraphicFramePr>
          <p:nvPr>
            <p:extLst>
              <p:ext uri="{D42A27DB-BD31-4B8C-83A1-F6EECF244321}">
                <p14:modId xmlns:p14="http://schemas.microsoft.com/office/powerpoint/2010/main" val="193063093"/>
              </p:ext>
            </p:extLst>
          </p:nvPr>
        </p:nvGraphicFramePr>
        <p:xfrm>
          <a:off x="240718" y="2605087"/>
          <a:ext cx="8575736" cy="2454217"/>
        </p:xfrm>
        <a:graphic>
          <a:graphicData uri="http://schemas.openxmlformats.org/presentationml/2006/ole">
            <mc:AlternateContent xmlns:mc="http://schemas.openxmlformats.org/markup-compatibility/2006">
              <mc:Choice xmlns:v="urn:schemas-microsoft-com:vml" Requires="v">
                <p:oleObj spid="_x0000_s40189" r:id="rId3" imgW="5218938" imgH="1492550" progId="Visio.Drawing.11">
                  <p:embed/>
                </p:oleObj>
              </mc:Choice>
              <mc:Fallback>
                <p:oleObj r:id="rId3" imgW="5218938" imgH="149255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18" y="2605087"/>
                        <a:ext cx="8575736" cy="2454217"/>
                      </a:xfrm>
                      <a:prstGeom prst="rect">
                        <a:avLst/>
                      </a:prstGeom>
                      <a:noFill/>
                      <a:ln>
                        <a:noFill/>
                      </a:ln>
                    </p:spPr>
                  </p:pic>
                </p:oleObj>
              </mc:Fallback>
            </mc:AlternateContent>
          </a:graphicData>
        </a:graphic>
      </p:graphicFrame>
      <p:sp>
        <p:nvSpPr>
          <p:cNvPr id="399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1000"/>
                                        <p:tgtEl>
                                          <p:spTgt spid="22532"/>
                                        </p:tgtEl>
                                      </p:cBhvr>
                                    </p:animEffect>
                                    <p:anim calcmode="lin" valueType="num">
                                      <p:cBhvr>
                                        <p:cTn id="8" dur="1000" fill="hold"/>
                                        <p:tgtEl>
                                          <p:spTgt spid="22532"/>
                                        </p:tgtEl>
                                        <p:attrNameLst>
                                          <p:attrName>ppt_x</p:attrName>
                                        </p:attrNameLst>
                                      </p:cBhvr>
                                      <p:tavLst>
                                        <p:tav tm="0">
                                          <p:val>
                                            <p:strVal val="#ppt_x"/>
                                          </p:val>
                                        </p:tav>
                                        <p:tav tm="100000">
                                          <p:val>
                                            <p:strVal val="#ppt_x"/>
                                          </p:val>
                                        </p:tav>
                                      </p:tavLst>
                                    </p:anim>
                                    <p:anim calcmode="lin" valueType="num">
                                      <p:cBhvr>
                                        <p:cTn id="9" dur="1000" fill="hold"/>
                                        <p:tgtEl>
                                          <p:spTgt spid="225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18801" y="1066801"/>
            <a:ext cx="8561671" cy="2044890"/>
          </a:xfrm>
        </p:spPr>
        <p:txBody>
          <a:bodyPr/>
          <a:lstStyle/>
          <a:p>
            <a:pPr eaLnBrk="1" hangingPunct="1"/>
            <a:r>
              <a:rPr lang="en-US" altLang="zh-CN" b="1" dirty="0" smtClean="0">
                <a:solidFill>
                  <a:srgbClr val="0070C0"/>
                </a:solidFill>
              </a:rPr>
              <a:t>7.3.3 </a:t>
            </a:r>
            <a:r>
              <a:rPr lang="en-US" altLang="zh-CN" b="1" dirty="0" err="1" smtClean="0">
                <a:solidFill>
                  <a:srgbClr val="0070C0"/>
                </a:solidFill>
              </a:rPr>
              <a:t>LinkedList</a:t>
            </a:r>
            <a:r>
              <a:rPr lang="zh-CN" altLang="en-US" b="1" dirty="0" smtClean="0">
                <a:solidFill>
                  <a:srgbClr val="0070C0"/>
                </a:solidFill>
              </a:rPr>
              <a:t>集合</a:t>
            </a:r>
          </a:p>
          <a:p>
            <a:pPr lvl="1" eaLnBrk="1" hangingPunct="1"/>
            <a:r>
              <a:rPr lang="en-US" altLang="zh-CN" dirty="0" err="1" smtClean="0"/>
              <a:t>LinkedList</a:t>
            </a:r>
            <a:r>
              <a:rPr lang="zh-CN" altLang="zh-CN" dirty="0" smtClean="0"/>
              <a:t>集合除了具备增删元素效率高的特点，还专门针对元素的增删操作定义了一些特有的方法</a:t>
            </a:r>
            <a:r>
              <a:rPr lang="zh-CN" altLang="en-US" dirty="0" smtClean="0"/>
              <a:t>。</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zh-CN" altLang="en-US" dirty="0" smtClean="0"/>
          </a:p>
        </p:txBody>
      </p:sp>
      <p:pic>
        <p:nvPicPr>
          <p:cNvPr id="40963"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776" y="2714625"/>
            <a:ext cx="8812233" cy="270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349250" y="1066800"/>
            <a:ext cx="8229600" cy="5059363"/>
          </a:xfrm>
        </p:spPr>
        <p:txBody>
          <a:bodyPr/>
          <a:lstStyle/>
          <a:p>
            <a:pPr eaLnBrk="1" hangingPunct="1"/>
            <a:r>
              <a:rPr lang="en-US" altLang="zh-CN" b="1" smtClean="0">
                <a:solidFill>
                  <a:srgbClr val="0070C0"/>
                </a:solidFill>
              </a:rPr>
              <a:t>7.3.3 LinkedList</a:t>
            </a:r>
            <a:r>
              <a:rPr lang="zh-CN" altLang="en-US" b="1" smtClean="0">
                <a:solidFill>
                  <a:srgbClr val="0070C0"/>
                </a:solidFill>
              </a:rPr>
              <a:t>集合</a:t>
            </a:r>
          </a:p>
          <a:p>
            <a:pPr lvl="1" eaLnBrk="1" hangingPunct="1">
              <a:lnSpc>
                <a:spcPct val="200000"/>
              </a:lnSpc>
            </a:pPr>
            <a:r>
              <a:rPr lang="zh-CN" altLang="en-US" smtClean="0"/>
              <a:t>接下来通过一个案例来学习</a:t>
            </a:r>
            <a:r>
              <a:rPr lang="en-US" altLang="zh-CN" smtClean="0"/>
              <a:t>LinkedList</a:t>
            </a:r>
            <a:r>
              <a:rPr lang="zh-CN" altLang="en-US" smtClean="0"/>
              <a:t>中常见方法的使用，具体如例</a:t>
            </a:r>
            <a:r>
              <a:rPr lang="en-US" altLang="zh-CN" smtClean="0"/>
              <a:t>7-2</a:t>
            </a:r>
            <a:r>
              <a:rPr lang="zh-CN" altLang="en-US" smtClean="0"/>
              <a:t>所示。</a:t>
            </a:r>
          </a:p>
        </p:txBody>
      </p:sp>
      <p:sp>
        <p:nvSpPr>
          <p:cNvPr id="419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28" y="184387"/>
            <a:ext cx="8785225"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53" y="4911962"/>
            <a:ext cx="72009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文本框 2"/>
          <p:cNvSpPr txBox="1">
            <a:spLocks noChangeArrowheads="1"/>
          </p:cNvSpPr>
          <p:nvPr/>
        </p:nvSpPr>
        <p:spPr bwMode="auto">
          <a:xfrm>
            <a:off x="549275" y="1259124"/>
            <a:ext cx="7902575"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200"/>
              </a:spcBef>
            </a:pPr>
            <a:r>
              <a:rPr lang="zh-CN" altLang="en-US" sz="2400" b="1" dirty="0" smtClean="0">
                <a:solidFill>
                  <a:srgbClr val="0070C0"/>
                </a:solidFill>
                <a:latin typeface="+mn-ea"/>
                <a:ea typeface="+mn-ea"/>
              </a:rPr>
              <a:t>思考：</a:t>
            </a:r>
            <a:r>
              <a:rPr lang="zh-CN" altLang="en-US" sz="2400" dirty="0" smtClean="0">
                <a:latin typeface="+mn-ea"/>
                <a:ea typeface="+mn-ea"/>
              </a:rPr>
              <a:t>在</a:t>
            </a:r>
            <a:r>
              <a:rPr lang="zh-CN" altLang="en-US" sz="2400" dirty="0">
                <a:latin typeface="+mn-ea"/>
                <a:ea typeface="+mn-ea"/>
              </a:rPr>
              <a:t>实际应用中，究竟选取哪种List类型的集合</a:t>
            </a:r>
            <a:r>
              <a:rPr lang="zh-CN" altLang="en-US" sz="2400" dirty="0" smtClean="0">
                <a:latin typeface="+mn-ea"/>
                <a:ea typeface="+mn-ea"/>
              </a:rPr>
              <a:t>？</a:t>
            </a:r>
            <a:endParaRPr lang="en-US" altLang="zh-CN" sz="2400" dirty="0" smtClean="0">
              <a:latin typeface="+mn-ea"/>
              <a:ea typeface="+mn-ea"/>
            </a:endParaRPr>
          </a:p>
          <a:p>
            <a:pPr marL="342900" indent="-342900" eaLnBrk="1" hangingPunct="1">
              <a:lnSpc>
                <a:spcPct val="150000"/>
              </a:lnSpc>
              <a:spcBef>
                <a:spcPts val="1200"/>
              </a:spcBef>
              <a:buFont typeface="Arial" panose="020B0604020202020204" pitchFamily="34" charset="0"/>
              <a:buChar char="•"/>
            </a:pPr>
            <a:r>
              <a:rPr lang="zh-CN" altLang="en-US" sz="2000" dirty="0" smtClean="0">
                <a:latin typeface="+mn-ea"/>
                <a:ea typeface="+mn-ea"/>
              </a:rPr>
              <a:t>实现</a:t>
            </a:r>
            <a:r>
              <a:rPr lang="zh-CN" altLang="en-US" sz="2000" dirty="0">
                <a:latin typeface="+mn-ea"/>
                <a:ea typeface="+mn-ea"/>
              </a:rPr>
              <a:t>List接口的实现类有两个：ArrayList和LinkedList。选取哪一种取决于特定的需要</a:t>
            </a:r>
            <a:r>
              <a:rPr lang="zh-CN" altLang="en-US" sz="2000" dirty="0" smtClean="0">
                <a:latin typeface="+mn-ea"/>
                <a:ea typeface="+mn-ea"/>
              </a:rPr>
              <a:t>。</a:t>
            </a:r>
            <a:endParaRPr lang="en-US" altLang="zh-CN" sz="2000" dirty="0" smtClean="0">
              <a:latin typeface="+mn-ea"/>
              <a:ea typeface="+mn-ea"/>
            </a:endParaRPr>
          </a:p>
          <a:p>
            <a:pPr marL="342900" indent="-342900" eaLnBrk="1" hangingPunct="1">
              <a:lnSpc>
                <a:spcPct val="150000"/>
              </a:lnSpc>
              <a:spcBef>
                <a:spcPts val="1200"/>
              </a:spcBef>
              <a:buFont typeface="Arial" panose="020B0604020202020204" pitchFamily="34" charset="0"/>
              <a:buChar char="•"/>
            </a:pPr>
            <a:r>
              <a:rPr lang="zh-CN" altLang="en-US" sz="2000" dirty="0" smtClean="0">
                <a:latin typeface="+mn-ea"/>
                <a:ea typeface="+mn-ea"/>
              </a:rPr>
              <a:t>如果</a:t>
            </a:r>
            <a:r>
              <a:rPr lang="zh-CN" altLang="en-US" sz="2000" dirty="0">
                <a:latin typeface="+mn-ea"/>
                <a:ea typeface="+mn-ea"/>
              </a:rPr>
              <a:t>要支持随机访问，而不必在除尾部的任何位置插入或删除元素，那么选用ArrayList；如果要频繁地从列表的中间位置插入或删除元素，并且只要求以顺序的方式访问列表元素，那么最好是选择LinkedList。</a:t>
            </a:r>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2182426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334963" y="1066800"/>
            <a:ext cx="8229600" cy="5059363"/>
          </a:xfrm>
        </p:spPr>
        <p:txBody>
          <a:bodyPr/>
          <a:lstStyle/>
          <a:p>
            <a:pPr eaLnBrk="1" hangingPunct="1"/>
            <a:r>
              <a:rPr lang="en-US" altLang="zh-CN" b="1" dirty="0" smtClean="0">
                <a:solidFill>
                  <a:srgbClr val="0070C0"/>
                </a:solidFill>
              </a:rPr>
              <a:t>7.3.4 Iterator</a:t>
            </a:r>
            <a:r>
              <a:rPr lang="zh-CN" altLang="en-US" b="1" dirty="0">
                <a:solidFill>
                  <a:srgbClr val="0070C0"/>
                </a:solidFill>
              </a:rPr>
              <a:t>接口</a:t>
            </a:r>
            <a:endParaRPr lang="zh-CN" altLang="en-US" b="1" dirty="0" smtClean="0">
              <a:solidFill>
                <a:srgbClr val="0070C0"/>
              </a:solidFill>
            </a:endParaRPr>
          </a:p>
          <a:p>
            <a:pPr lvl="1" eaLnBrk="1" hangingPunct="1"/>
            <a:r>
              <a:rPr lang="en-US" altLang="zh-CN" dirty="0" smtClean="0"/>
              <a:t>Iterator</a:t>
            </a:r>
            <a:r>
              <a:rPr lang="zh-CN" altLang="zh-CN" dirty="0" smtClean="0"/>
              <a:t>接口也是</a:t>
            </a:r>
            <a:r>
              <a:rPr lang="en-US" altLang="zh-CN" dirty="0" smtClean="0"/>
              <a:t>Java</a:t>
            </a:r>
            <a:r>
              <a:rPr lang="zh-CN" altLang="zh-CN" dirty="0" smtClean="0"/>
              <a:t>集合框架中的一员，但它与</a:t>
            </a:r>
            <a:r>
              <a:rPr lang="en-US" altLang="zh-CN" dirty="0" smtClean="0"/>
              <a:t>Collection</a:t>
            </a:r>
            <a:r>
              <a:rPr lang="zh-CN" altLang="zh-CN" dirty="0" smtClean="0"/>
              <a:t>、</a:t>
            </a:r>
            <a:r>
              <a:rPr lang="en-US" altLang="zh-CN" dirty="0" smtClean="0"/>
              <a:t>Map</a:t>
            </a:r>
            <a:r>
              <a:rPr lang="zh-CN" altLang="zh-CN" dirty="0" smtClean="0"/>
              <a:t>接口有所不同</a:t>
            </a:r>
            <a:r>
              <a:rPr lang="zh-CN" altLang="en-US" dirty="0" smtClean="0"/>
              <a:t>。</a:t>
            </a:r>
            <a:endParaRPr lang="en-US" altLang="zh-CN" dirty="0" smtClean="0"/>
          </a:p>
          <a:p>
            <a:pPr lvl="1" eaLnBrk="1" hangingPunct="1"/>
            <a:r>
              <a:rPr lang="en-US" altLang="zh-CN" dirty="0" smtClean="0"/>
              <a:t>Collection</a:t>
            </a:r>
            <a:r>
              <a:rPr lang="zh-CN" altLang="zh-CN" dirty="0" smtClean="0"/>
              <a:t>接口与</a:t>
            </a:r>
            <a:r>
              <a:rPr lang="en-US" altLang="zh-CN" dirty="0" smtClean="0"/>
              <a:t>Map</a:t>
            </a:r>
            <a:r>
              <a:rPr lang="zh-CN" altLang="zh-CN" dirty="0" smtClean="0"/>
              <a:t>接口主要用于存储元素，而</a:t>
            </a:r>
            <a:r>
              <a:rPr lang="en-US" altLang="zh-CN" dirty="0" smtClean="0"/>
              <a:t>Iterator</a:t>
            </a:r>
            <a:r>
              <a:rPr lang="zh-CN" altLang="zh-CN" dirty="0" smtClean="0"/>
              <a:t>主要用于迭代访问（即遍历）</a:t>
            </a:r>
            <a:r>
              <a:rPr lang="en-US" altLang="zh-CN" dirty="0" smtClean="0"/>
              <a:t>Collection</a:t>
            </a:r>
            <a:r>
              <a:rPr lang="zh-CN" altLang="zh-CN" dirty="0" smtClean="0"/>
              <a:t>中的元素，因此</a:t>
            </a:r>
            <a:r>
              <a:rPr lang="en-US" altLang="zh-CN" dirty="0" smtClean="0"/>
              <a:t>Iterator</a:t>
            </a:r>
            <a:r>
              <a:rPr lang="zh-CN" altLang="zh-CN" dirty="0" smtClean="0"/>
              <a:t>对象也被称为</a:t>
            </a:r>
            <a:r>
              <a:rPr lang="zh-CN" altLang="zh-CN" b="1" dirty="0" smtClean="0">
                <a:solidFill>
                  <a:srgbClr val="FF0000"/>
                </a:solidFill>
              </a:rPr>
              <a:t>迭代器</a:t>
            </a:r>
            <a:r>
              <a:rPr lang="zh-CN" altLang="zh-CN" dirty="0" smtClean="0"/>
              <a:t>。</a:t>
            </a:r>
          </a:p>
          <a:p>
            <a:pPr lvl="1" eaLnBrk="1" hangingPunct="1"/>
            <a:r>
              <a:rPr lang="zh-CN" altLang="en-US" dirty="0" smtClean="0"/>
              <a:t>通过一个案例来学习如何</a:t>
            </a:r>
            <a:r>
              <a:rPr lang="zh-CN" altLang="zh-CN" dirty="0" smtClean="0"/>
              <a:t>使用</a:t>
            </a:r>
            <a:r>
              <a:rPr lang="en-US" altLang="zh-CN" dirty="0" smtClean="0"/>
              <a:t>Iterator</a:t>
            </a:r>
            <a:r>
              <a:rPr lang="zh-CN" altLang="zh-CN" dirty="0" smtClean="0"/>
              <a:t>迭代集合中的元素</a:t>
            </a:r>
            <a:r>
              <a:rPr lang="zh-CN" altLang="en-US" dirty="0" smtClean="0"/>
              <a:t>，具体如例</a:t>
            </a:r>
            <a:r>
              <a:rPr lang="en-US" altLang="zh-CN" dirty="0" smtClean="0"/>
              <a:t>7-3</a:t>
            </a:r>
            <a:r>
              <a:rPr lang="zh-CN" altLang="en-US" dirty="0" smtClean="0"/>
              <a:t>所示。</a:t>
            </a:r>
          </a:p>
        </p:txBody>
      </p:sp>
      <p:sp>
        <p:nvSpPr>
          <p:cNvPr id="430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5"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678129"/>
            <a:ext cx="89058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51" y="388938"/>
            <a:ext cx="72009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4650143" y="3978347"/>
            <a:ext cx="4413250" cy="2263703"/>
          </a:xfrm>
          <a:prstGeom prst="wedgeRoundRectCallout">
            <a:avLst>
              <a:gd name="adj1" fmla="val -56105"/>
              <a:gd name="adj2" fmla="val -950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需要特别说明的是，当通过迭代器获取</a:t>
            </a:r>
            <a:r>
              <a:rPr lang="en-US" altLang="zh-CN" dirty="0" err="1"/>
              <a:t>ArrayList</a:t>
            </a:r>
            <a:r>
              <a:rPr lang="zh-CN" altLang="zh-CN" dirty="0"/>
              <a:t>集合中的元素时，都会将这些元素当做</a:t>
            </a:r>
            <a:r>
              <a:rPr lang="en-US" altLang="zh-CN" dirty="0"/>
              <a:t>Object</a:t>
            </a:r>
            <a:r>
              <a:rPr lang="zh-CN" altLang="zh-CN" dirty="0"/>
              <a:t>类型来看待，如果想得到特定类型的元素，则需要进行强制类型转换。</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03225" y="1044575"/>
            <a:ext cx="8229600" cy="5059363"/>
          </a:xfrm>
        </p:spPr>
        <p:txBody>
          <a:bodyPr/>
          <a:lstStyle/>
          <a:p>
            <a:pPr eaLnBrk="1" hangingPunct="1"/>
            <a:r>
              <a:rPr lang="en-US" altLang="zh-CN" b="1" dirty="0" smtClean="0">
                <a:solidFill>
                  <a:srgbClr val="0070C0"/>
                </a:solidFill>
              </a:rPr>
              <a:t>7.3.4 Iterator</a:t>
            </a:r>
            <a:r>
              <a:rPr lang="zh-CN" altLang="en-US" b="1" dirty="0">
                <a:solidFill>
                  <a:srgbClr val="0070C0"/>
                </a:solidFill>
              </a:rPr>
              <a:t>接口</a:t>
            </a:r>
            <a:endParaRPr lang="zh-CN" altLang="en-US" b="1" dirty="0" smtClean="0">
              <a:solidFill>
                <a:srgbClr val="0070C0"/>
              </a:solidFill>
            </a:endParaRPr>
          </a:p>
          <a:p>
            <a:pPr lvl="1" eaLnBrk="1" hangingPunct="1"/>
            <a:r>
              <a:rPr lang="en-US" altLang="zh-CN" dirty="0" smtClean="0"/>
              <a:t>Iterator</a:t>
            </a:r>
            <a:r>
              <a:rPr lang="zh-CN" altLang="zh-CN" dirty="0" smtClean="0"/>
              <a:t>迭代器对象在遍历集合时，内部采用指针的方式来跟踪集合中的元素，为了让初学者能更好地理解迭代器的工作原理，接下来通过一个图例来演示</a:t>
            </a:r>
            <a:r>
              <a:rPr lang="en-US" altLang="zh-CN" dirty="0" smtClean="0"/>
              <a:t>Iterator</a:t>
            </a:r>
            <a:r>
              <a:rPr lang="zh-CN" altLang="zh-CN" dirty="0" smtClean="0"/>
              <a:t>对象迭代元素的过程</a:t>
            </a:r>
            <a:r>
              <a:rPr lang="zh-CN" altLang="en-US" dirty="0" smtClean="0"/>
              <a:t>。</a:t>
            </a:r>
          </a:p>
        </p:txBody>
      </p:sp>
      <p:pic>
        <p:nvPicPr>
          <p:cNvPr id="27652" name="Picture 2"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4" y="3270250"/>
            <a:ext cx="76501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1000"/>
                                        <p:tgtEl>
                                          <p:spTgt spid="27652"/>
                                        </p:tgtEl>
                                      </p:cBhvr>
                                    </p:animEffect>
                                    <p:anim calcmode="lin" valueType="num">
                                      <p:cBhvr>
                                        <p:cTn id="8" dur="1000" fill="hold"/>
                                        <p:tgtEl>
                                          <p:spTgt spid="27652"/>
                                        </p:tgtEl>
                                        <p:attrNameLst>
                                          <p:attrName>ppt_x</p:attrName>
                                        </p:attrNameLst>
                                      </p:cBhvr>
                                      <p:tavLst>
                                        <p:tav tm="0">
                                          <p:val>
                                            <p:strVal val="#ppt_x"/>
                                          </p:val>
                                        </p:tav>
                                        <p:tav tm="100000">
                                          <p:val>
                                            <p:strVal val="#ppt_x"/>
                                          </p:val>
                                        </p:tav>
                                      </p:tavLst>
                                    </p:anim>
                                    <p:anim calcmode="lin" valueType="num">
                                      <p:cBhvr>
                                        <p:cTn id="9" dur="1000" fill="hold"/>
                                        <p:tgtEl>
                                          <p:spTgt spid="276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03225" y="1044575"/>
            <a:ext cx="8229600" cy="5059363"/>
          </a:xfrm>
        </p:spPr>
        <p:txBody>
          <a:bodyPr/>
          <a:lstStyle/>
          <a:p>
            <a:pPr eaLnBrk="1" hangingPunct="1"/>
            <a:r>
              <a:rPr lang="en-US" altLang="zh-CN" b="1" dirty="0" smtClean="0">
                <a:solidFill>
                  <a:srgbClr val="0070C0"/>
                </a:solidFill>
              </a:rPr>
              <a:t>7.3.4 Iterator</a:t>
            </a:r>
            <a:r>
              <a:rPr lang="zh-CN" altLang="en-US" b="1" dirty="0">
                <a:solidFill>
                  <a:srgbClr val="0070C0"/>
                </a:solidFill>
              </a:rPr>
              <a:t>接口</a:t>
            </a:r>
            <a:endParaRPr lang="zh-CN" altLang="en-US" b="1" dirty="0" smtClean="0">
              <a:solidFill>
                <a:srgbClr val="0070C0"/>
              </a:solidFill>
            </a:endParaRPr>
          </a:p>
          <a:p>
            <a:pPr lvl="1" eaLnBrk="1" fontAlgn="auto" hangingPunct="1">
              <a:spcAft>
                <a:spcPts val="0"/>
              </a:spcAft>
              <a:defRPr/>
            </a:pPr>
            <a:r>
              <a:rPr lang="zh-CN" altLang="zh-CN" dirty="0" smtClean="0"/>
              <a:t>在调用</a:t>
            </a:r>
            <a:r>
              <a:rPr lang="en-US" altLang="zh-CN" dirty="0" smtClean="0"/>
              <a:t>Iterator</a:t>
            </a:r>
            <a:r>
              <a:rPr lang="zh-CN" altLang="zh-CN" dirty="0" smtClean="0"/>
              <a:t>的</a:t>
            </a:r>
            <a:r>
              <a:rPr lang="en-US" altLang="zh-CN" dirty="0" smtClean="0"/>
              <a:t>next()</a:t>
            </a:r>
            <a:r>
              <a:rPr lang="zh-CN" altLang="zh-CN" dirty="0" smtClean="0"/>
              <a:t>方法之前，迭代器的索引位于第一个元素之前，不指向任何元素，当第一次调用迭代器的</a:t>
            </a:r>
            <a:r>
              <a:rPr lang="en-US" altLang="zh-CN" dirty="0" smtClean="0"/>
              <a:t>next()</a:t>
            </a:r>
            <a:r>
              <a:rPr lang="zh-CN" altLang="zh-CN" dirty="0" smtClean="0"/>
              <a:t>方法后，迭代器的索引会向后移动一位，指向第一个元素并将该元素返回，当再次调用</a:t>
            </a:r>
            <a:r>
              <a:rPr lang="en-US" altLang="zh-CN" dirty="0" smtClean="0"/>
              <a:t>next()</a:t>
            </a:r>
            <a:r>
              <a:rPr lang="zh-CN" altLang="zh-CN" dirty="0" smtClean="0"/>
              <a:t>方法时，迭代器的索引会指向第二个元素</a:t>
            </a:r>
            <a:r>
              <a:rPr lang="zh-CN" altLang="en-US" dirty="0" smtClean="0"/>
              <a:t>，</a:t>
            </a:r>
            <a:r>
              <a:rPr lang="zh-CN" altLang="zh-CN" dirty="0" smtClean="0"/>
              <a:t>并将该元素返回，依此类推，直到</a:t>
            </a:r>
            <a:r>
              <a:rPr lang="en-US" altLang="zh-CN" dirty="0" err="1" smtClean="0"/>
              <a:t>hasNext</a:t>
            </a:r>
            <a:r>
              <a:rPr lang="en-US" altLang="zh-CN" dirty="0" smtClean="0"/>
              <a:t>()</a:t>
            </a:r>
            <a:r>
              <a:rPr lang="zh-CN" altLang="zh-CN" dirty="0" smtClean="0"/>
              <a:t>方法返回</a:t>
            </a:r>
            <a:r>
              <a:rPr lang="en-US" altLang="zh-CN" dirty="0" smtClean="0"/>
              <a:t>false</a:t>
            </a:r>
            <a:r>
              <a:rPr lang="zh-CN" altLang="zh-CN" dirty="0" smtClean="0"/>
              <a:t>，表示到达了集合的末尾，终止对元素的遍历。</a:t>
            </a:r>
            <a:endParaRPr lang="en-US" altLang="zh-CN" dirty="0" smtClean="0"/>
          </a:p>
          <a:p>
            <a:pPr lvl="1" eaLnBrk="1" fontAlgn="auto" hangingPunct="1">
              <a:spcAft>
                <a:spcPts val="0"/>
              </a:spcAft>
              <a:defRPr/>
            </a:pPr>
            <a:r>
              <a:rPr lang="zh-CN" altLang="zh-CN" dirty="0" smtClean="0"/>
              <a:t>需要</a:t>
            </a:r>
            <a:r>
              <a:rPr lang="zh-CN" altLang="zh-CN" dirty="0"/>
              <a:t>特别说明的是，当通过迭代器获取</a:t>
            </a:r>
            <a:r>
              <a:rPr lang="en-US" altLang="zh-CN" dirty="0" err="1"/>
              <a:t>ArrayList</a:t>
            </a:r>
            <a:r>
              <a:rPr lang="zh-CN" altLang="zh-CN" dirty="0"/>
              <a:t>集合中的元素时，</a:t>
            </a:r>
            <a:r>
              <a:rPr lang="zh-CN" altLang="zh-CN" b="1" dirty="0">
                <a:solidFill>
                  <a:srgbClr val="FF0000"/>
                </a:solidFill>
              </a:rPr>
              <a:t>都会将这些元素当做</a:t>
            </a:r>
            <a:r>
              <a:rPr lang="en-US" altLang="zh-CN" b="1" dirty="0">
                <a:solidFill>
                  <a:srgbClr val="FF0000"/>
                </a:solidFill>
              </a:rPr>
              <a:t>Object</a:t>
            </a:r>
            <a:r>
              <a:rPr lang="zh-CN" altLang="zh-CN" b="1" dirty="0">
                <a:solidFill>
                  <a:srgbClr val="FF0000"/>
                </a:solidFill>
              </a:rPr>
              <a:t>类型来看待</a:t>
            </a:r>
            <a:r>
              <a:rPr lang="zh-CN" altLang="zh-CN" dirty="0"/>
              <a:t>，如果想得到特定类型的元素，则</a:t>
            </a:r>
            <a:r>
              <a:rPr lang="zh-CN" altLang="zh-CN" b="1" dirty="0">
                <a:solidFill>
                  <a:srgbClr val="FF0000"/>
                </a:solidFill>
              </a:rPr>
              <a:t>需要进行强制类型转换</a:t>
            </a:r>
            <a:r>
              <a:rPr lang="zh-CN" altLang="zh-CN" dirty="0"/>
              <a:t>。</a:t>
            </a:r>
          </a:p>
        </p:txBody>
      </p:sp>
      <p:sp>
        <p:nvSpPr>
          <p:cNvPr id="440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14325920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29"/>
          <p:cNvGrpSpPr>
            <a:grpSpLocks/>
          </p:cNvGrpSpPr>
          <p:nvPr/>
        </p:nvGrpSpPr>
        <p:grpSpPr bwMode="auto">
          <a:xfrm rot="-12767">
            <a:off x="1622425" y="1076325"/>
            <a:ext cx="885825" cy="547688"/>
            <a:chOff x="1936620" y="1275606"/>
            <a:chExt cx="1296144" cy="1728192"/>
          </a:xfrm>
        </p:grpSpPr>
        <p:grpSp>
          <p:nvGrpSpPr>
            <p:cNvPr id="26688" name="组合 31"/>
            <p:cNvGrpSpPr>
              <a:grpSpLocks/>
            </p:cNvGrpSpPr>
            <p:nvPr/>
          </p:nvGrpSpPr>
          <p:grpSpPr bwMode="auto">
            <a:xfrm>
              <a:off x="1936620" y="1275606"/>
              <a:ext cx="1296142" cy="1728192"/>
              <a:chOff x="1907704" y="1275606"/>
              <a:chExt cx="1296142" cy="1728192"/>
            </a:xfrm>
          </p:grpSpPr>
          <p:sp>
            <p:nvSpPr>
              <p:cNvPr id="9" name="圆角矩形 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0" name="圆角矩形 9"/>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 name="直接连接符 4"/>
          <p:cNvCxnSpPr/>
          <p:nvPr/>
        </p:nvCxnSpPr>
        <p:spPr bwMode="auto">
          <a:xfrm>
            <a:off x="2722563" y="1401763"/>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28" name="矩形 35"/>
          <p:cNvSpPr>
            <a:spLocks noChangeArrowheads="1"/>
          </p:cNvSpPr>
          <p:nvPr/>
        </p:nvSpPr>
        <p:spPr bwMode="auto">
          <a:xfrm>
            <a:off x="2590800" y="10414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集合概述</a:t>
            </a:r>
            <a:endParaRPr lang="en-US" altLang="zh-CN">
              <a:latin typeface="微软雅黑" panose="020B0503020204020204" pitchFamily="34" charset="-122"/>
              <a:ea typeface="微软雅黑" panose="020B0503020204020204" pitchFamily="34" charset="-122"/>
            </a:endParaRPr>
          </a:p>
        </p:txBody>
      </p:sp>
      <p:grpSp>
        <p:nvGrpSpPr>
          <p:cNvPr id="26629" name="组合 195"/>
          <p:cNvGrpSpPr>
            <a:grpSpLocks/>
          </p:cNvGrpSpPr>
          <p:nvPr/>
        </p:nvGrpSpPr>
        <p:grpSpPr bwMode="auto">
          <a:xfrm>
            <a:off x="3121025" y="1687513"/>
            <a:ext cx="4138613" cy="585787"/>
            <a:chOff x="1710657" y="1198229"/>
            <a:chExt cx="4042443" cy="658031"/>
          </a:xfrm>
        </p:grpSpPr>
        <p:grpSp>
          <p:nvGrpSpPr>
            <p:cNvPr id="26681" name="组合 29"/>
            <p:cNvGrpSpPr>
              <a:grpSpLocks/>
            </p:cNvGrpSpPr>
            <p:nvPr/>
          </p:nvGrpSpPr>
          <p:grpSpPr bwMode="auto">
            <a:xfrm rot="-12767">
              <a:off x="1710657" y="1263652"/>
              <a:ext cx="884411" cy="592608"/>
              <a:chOff x="1936620" y="1275606"/>
              <a:chExt cx="1296144" cy="1728192"/>
            </a:xfrm>
          </p:grpSpPr>
          <p:grpSp>
            <p:nvGrpSpPr>
              <p:cNvPr id="26684" name="组合 31"/>
              <p:cNvGrpSpPr>
                <a:grpSpLocks/>
              </p:cNvGrpSpPr>
              <p:nvPr/>
            </p:nvGrpSpPr>
            <p:grpSpPr bwMode="auto">
              <a:xfrm>
                <a:off x="1936620" y="1275606"/>
                <a:ext cx="1296142" cy="1728192"/>
                <a:chOff x="1907704" y="1275606"/>
                <a:chExt cx="1296142" cy="1728192"/>
              </a:xfrm>
            </p:grpSpPr>
            <p:sp>
              <p:nvSpPr>
                <p:cNvPr id="17" name="圆角矩形 16"/>
                <p:cNvSpPr/>
                <p:nvPr/>
              </p:nvSpPr>
              <p:spPr>
                <a:xfrm>
                  <a:off x="1907703" y="1277231"/>
                  <a:ext cx="1295319" cy="1726564"/>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8" name="圆角矩形 17"/>
                <p:cNvSpPr/>
                <p:nvPr/>
              </p:nvSpPr>
              <p:spPr>
                <a:xfrm>
                  <a:off x="1962242" y="1350038"/>
                  <a:ext cx="1186239" cy="158095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6" name="圆角矩形 5"/>
              <p:cNvSpPr/>
              <p:nvPr/>
            </p:nvSpPr>
            <p:spPr>
              <a:xfrm>
                <a:off x="1931437" y="2067413"/>
                <a:ext cx="1236235" cy="93089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3" name="直接连接符 12"/>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83" name="矩形 35"/>
            <p:cNvSpPr>
              <a:spLocks noChangeArrowheads="1"/>
            </p:cNvSpPr>
            <p:nvPr/>
          </p:nvSpPr>
          <p:spPr bwMode="auto">
            <a:xfrm>
              <a:off x="2681682" y="1198229"/>
              <a:ext cx="1713248" cy="41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Collection</a:t>
              </a:r>
              <a:r>
                <a:rPr lang="zh-CN" altLang="en-US">
                  <a:latin typeface="微软雅黑" panose="020B0503020204020204" pitchFamily="34" charset="-122"/>
                  <a:ea typeface="微软雅黑" panose="020B0503020204020204" pitchFamily="34" charset="-122"/>
                </a:rPr>
                <a:t>接口</a:t>
              </a:r>
              <a:endParaRPr lang="en-US" altLang="zh-CN">
                <a:latin typeface="微软雅黑" panose="020B0503020204020204" pitchFamily="34" charset="-122"/>
                <a:ea typeface="微软雅黑" panose="020B0503020204020204" pitchFamily="34" charset="-122"/>
              </a:endParaRPr>
            </a:p>
          </p:txBody>
        </p:sp>
      </p:grpSp>
      <p:grpSp>
        <p:nvGrpSpPr>
          <p:cNvPr id="26630" name="组合 195"/>
          <p:cNvGrpSpPr>
            <a:grpSpLocks/>
          </p:cNvGrpSpPr>
          <p:nvPr/>
        </p:nvGrpSpPr>
        <p:grpSpPr bwMode="auto">
          <a:xfrm>
            <a:off x="1622425" y="2379663"/>
            <a:ext cx="4138613" cy="587375"/>
            <a:chOff x="1710657" y="1198229"/>
            <a:chExt cx="4042443" cy="658031"/>
          </a:xfrm>
        </p:grpSpPr>
        <p:grpSp>
          <p:nvGrpSpPr>
            <p:cNvPr id="26674" name="组合 29"/>
            <p:cNvGrpSpPr>
              <a:grpSpLocks/>
            </p:cNvGrpSpPr>
            <p:nvPr/>
          </p:nvGrpSpPr>
          <p:grpSpPr bwMode="auto">
            <a:xfrm rot="-12767">
              <a:off x="1710657" y="1263652"/>
              <a:ext cx="884411" cy="592608"/>
              <a:chOff x="1936620" y="1275606"/>
              <a:chExt cx="1296144" cy="1728192"/>
            </a:xfrm>
          </p:grpSpPr>
          <p:grpSp>
            <p:nvGrpSpPr>
              <p:cNvPr id="26677" name="组合 31"/>
              <p:cNvGrpSpPr>
                <a:grpSpLocks/>
              </p:cNvGrpSpPr>
              <p:nvPr/>
            </p:nvGrpSpPr>
            <p:grpSpPr bwMode="auto">
              <a:xfrm>
                <a:off x="1936620" y="1275606"/>
                <a:ext cx="1296142" cy="1728192"/>
                <a:chOff x="1907704" y="1275606"/>
                <a:chExt cx="1296142" cy="1728192"/>
              </a:xfrm>
            </p:grpSpPr>
            <p:sp>
              <p:nvSpPr>
                <p:cNvPr id="29" name="圆角矩形 28"/>
                <p:cNvSpPr/>
                <p:nvPr/>
              </p:nvSpPr>
              <p:spPr>
                <a:xfrm>
                  <a:off x="1907703" y="1276710"/>
                  <a:ext cx="1295319" cy="1727084"/>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0" name="圆角矩形 29"/>
                <p:cNvSpPr/>
                <p:nvPr/>
              </p:nvSpPr>
              <p:spPr>
                <a:xfrm>
                  <a:off x="1962243" y="1349320"/>
                  <a:ext cx="1186239" cy="158186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8" name="圆角矩形 5"/>
              <p:cNvSpPr/>
              <p:nvPr/>
            </p:nvSpPr>
            <p:spPr>
              <a:xfrm>
                <a:off x="1931437" y="2064757"/>
                <a:ext cx="123623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5" name="直接连接符 24"/>
            <p:cNvCxnSpPr/>
            <p:nvPr/>
          </p:nvCxnSpPr>
          <p:spPr bwMode="auto">
            <a:xfrm>
              <a:off x="2810041" y="1569927"/>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76" name="矩形 35"/>
            <p:cNvSpPr>
              <a:spLocks noChangeArrowheads="1"/>
            </p:cNvSpPr>
            <p:nvPr/>
          </p:nvSpPr>
          <p:spPr bwMode="auto">
            <a:xfrm>
              <a:off x="2681682" y="1198229"/>
              <a:ext cx="996133" cy="41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p:txBody>
        </p:sp>
      </p:grpSp>
      <p:sp>
        <p:nvSpPr>
          <p:cNvPr id="26631" name="TextBox 126">
            <a:hlinkClick r:id="rId2" action="ppaction://hlinksldjump"/>
          </p:cNvPr>
          <p:cNvSpPr txBox="1">
            <a:spLocks noChangeArrowheads="1"/>
          </p:cNvSpPr>
          <p:nvPr/>
        </p:nvSpPr>
        <p:spPr bwMode="auto">
          <a:xfrm>
            <a:off x="2624138" y="2701925"/>
            <a:ext cx="23463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26632" name="组合 29"/>
          <p:cNvGrpSpPr>
            <a:grpSpLocks/>
          </p:cNvGrpSpPr>
          <p:nvPr/>
        </p:nvGrpSpPr>
        <p:grpSpPr bwMode="auto">
          <a:xfrm rot="-12767">
            <a:off x="3121025" y="3130550"/>
            <a:ext cx="906463" cy="528638"/>
            <a:chOff x="1936620" y="1275606"/>
            <a:chExt cx="1296144" cy="1728192"/>
          </a:xfrm>
        </p:grpSpPr>
        <p:grpSp>
          <p:nvGrpSpPr>
            <p:cNvPr id="26670" name="组合 31"/>
            <p:cNvGrpSpPr>
              <a:grpSpLocks/>
            </p:cNvGrpSpPr>
            <p:nvPr/>
          </p:nvGrpSpPr>
          <p:grpSpPr bwMode="auto">
            <a:xfrm>
              <a:off x="1936620" y="1275606"/>
              <a:ext cx="1296142" cy="1728192"/>
              <a:chOff x="1907704" y="1275606"/>
              <a:chExt cx="1296142" cy="1728192"/>
            </a:xfrm>
          </p:grpSpPr>
          <p:sp>
            <p:nvSpPr>
              <p:cNvPr id="39" name="圆角矩形 3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0" name="圆角矩形 39"/>
              <p:cNvSpPr/>
              <p:nvPr/>
            </p:nvSpPr>
            <p:spPr>
              <a:xfrm>
                <a:off x="1962183" y="1348263"/>
                <a:ext cx="1187186" cy="158287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p:cNvSpPr/>
            <p:nvPr/>
          </p:nvSpPr>
          <p:spPr>
            <a:xfrm>
              <a:off x="1931444" y="2064389"/>
              <a:ext cx="1291604" cy="93415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35" name="直接连接符 34"/>
          <p:cNvCxnSpPr/>
          <p:nvPr/>
        </p:nvCxnSpPr>
        <p:spPr bwMode="auto">
          <a:xfrm>
            <a:off x="4246563" y="3403600"/>
            <a:ext cx="30130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34" name="矩形 35"/>
          <p:cNvSpPr>
            <a:spLocks noChangeArrowheads="1"/>
          </p:cNvSpPr>
          <p:nvPr/>
        </p:nvSpPr>
        <p:spPr bwMode="auto">
          <a:xfrm>
            <a:off x="4114800" y="3071813"/>
            <a:ext cx="996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p:txBody>
      </p:sp>
      <p:grpSp>
        <p:nvGrpSpPr>
          <p:cNvPr id="26635" name="组合 29"/>
          <p:cNvGrpSpPr>
            <a:grpSpLocks/>
          </p:cNvGrpSpPr>
          <p:nvPr/>
        </p:nvGrpSpPr>
        <p:grpSpPr bwMode="auto">
          <a:xfrm rot="-12767">
            <a:off x="1622425" y="3822700"/>
            <a:ext cx="904875" cy="528638"/>
            <a:chOff x="1936620" y="1275606"/>
            <a:chExt cx="1296144" cy="1728192"/>
          </a:xfrm>
        </p:grpSpPr>
        <p:grpSp>
          <p:nvGrpSpPr>
            <p:cNvPr id="26666" name="组合 31"/>
            <p:cNvGrpSpPr>
              <a:grpSpLocks/>
            </p:cNvGrpSpPr>
            <p:nvPr/>
          </p:nvGrpSpPr>
          <p:grpSpPr bwMode="auto">
            <a:xfrm>
              <a:off x="1936620" y="1275606"/>
              <a:ext cx="1296142" cy="1728192"/>
              <a:chOff x="1907704" y="1275606"/>
              <a:chExt cx="1296142" cy="1728192"/>
            </a:xfrm>
          </p:grpSpPr>
          <p:sp>
            <p:nvSpPr>
              <p:cNvPr id="49" name="圆角矩形 4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0" name="圆角矩形 49"/>
              <p:cNvSpPr/>
              <p:nvPr/>
            </p:nvSpPr>
            <p:spPr>
              <a:xfrm>
                <a:off x="1962278" y="1348263"/>
                <a:ext cx="1186995" cy="158287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8" name="圆角矩形 5"/>
            <p:cNvSpPr/>
            <p:nvPr/>
          </p:nvSpPr>
          <p:spPr>
            <a:xfrm>
              <a:off x="1931435" y="2064389"/>
              <a:ext cx="1291596" cy="93415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5" name="直接连接符 44"/>
          <p:cNvCxnSpPr/>
          <p:nvPr/>
        </p:nvCxnSpPr>
        <p:spPr bwMode="auto">
          <a:xfrm>
            <a:off x="2747963" y="4095750"/>
            <a:ext cx="30130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37" name="矩形 35"/>
          <p:cNvSpPr>
            <a:spLocks noChangeArrowheads="1"/>
          </p:cNvSpPr>
          <p:nvPr/>
        </p:nvSpPr>
        <p:spPr bwMode="auto">
          <a:xfrm>
            <a:off x="2616200" y="3763963"/>
            <a:ext cx="1147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p:txBody>
      </p:sp>
      <p:grpSp>
        <p:nvGrpSpPr>
          <p:cNvPr id="26638" name="组合 195"/>
          <p:cNvGrpSpPr>
            <a:grpSpLocks/>
          </p:cNvGrpSpPr>
          <p:nvPr/>
        </p:nvGrpSpPr>
        <p:grpSpPr bwMode="auto">
          <a:xfrm>
            <a:off x="3121025" y="4457700"/>
            <a:ext cx="4138613" cy="585788"/>
            <a:chOff x="1710657" y="1198229"/>
            <a:chExt cx="4042443" cy="658031"/>
          </a:xfrm>
        </p:grpSpPr>
        <p:grpSp>
          <p:nvGrpSpPr>
            <p:cNvPr id="26659" name="组合 29"/>
            <p:cNvGrpSpPr>
              <a:grpSpLocks/>
            </p:cNvGrpSpPr>
            <p:nvPr/>
          </p:nvGrpSpPr>
          <p:grpSpPr bwMode="auto">
            <a:xfrm rot="-12767">
              <a:off x="1710657" y="1263652"/>
              <a:ext cx="884411" cy="592608"/>
              <a:chOff x="1936620" y="1275606"/>
              <a:chExt cx="1296144" cy="1728192"/>
            </a:xfrm>
          </p:grpSpPr>
          <p:grpSp>
            <p:nvGrpSpPr>
              <p:cNvPr id="26662" name="组合 31"/>
              <p:cNvGrpSpPr>
                <a:grpSpLocks/>
              </p:cNvGrpSpPr>
              <p:nvPr/>
            </p:nvGrpSpPr>
            <p:grpSpPr bwMode="auto">
              <a:xfrm>
                <a:off x="1936620" y="1275606"/>
                <a:ext cx="1296142" cy="1728192"/>
                <a:chOff x="1907704" y="1275606"/>
                <a:chExt cx="1296142" cy="1728192"/>
              </a:xfrm>
            </p:grpSpPr>
            <p:sp>
              <p:nvSpPr>
                <p:cNvPr id="59" name="圆角矩形 58"/>
                <p:cNvSpPr/>
                <p:nvPr/>
              </p:nvSpPr>
              <p:spPr>
                <a:xfrm>
                  <a:off x="1907703" y="1277234"/>
                  <a:ext cx="1295319" cy="172656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2242" y="1350041"/>
                  <a:ext cx="1186239" cy="1580947"/>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931437" y="2067415"/>
                <a:ext cx="1236235" cy="93088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5" name="直接连接符 54"/>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61" name="矩形 35"/>
            <p:cNvSpPr>
              <a:spLocks noChangeArrowheads="1"/>
            </p:cNvSpPr>
            <p:nvPr/>
          </p:nvSpPr>
          <p:spPr bwMode="auto">
            <a:xfrm>
              <a:off x="2681682" y="1198229"/>
              <a:ext cx="2518046" cy="4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JDK5.0</a:t>
              </a:r>
              <a:r>
                <a:rPr lang="zh-CN" altLang="en-US" dirty="0">
                  <a:latin typeface="微软雅黑" panose="020B0503020204020204" pitchFamily="34" charset="-122"/>
                  <a:ea typeface="微软雅黑" panose="020B0503020204020204" pitchFamily="34" charset="-122"/>
                </a:rPr>
                <a:t>新特性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泛型</a:t>
              </a:r>
              <a:endParaRPr lang="en-US" altLang="zh-CN" dirty="0">
                <a:latin typeface="微软雅黑" panose="020B0503020204020204" pitchFamily="34" charset="-122"/>
                <a:ea typeface="微软雅黑" panose="020B0503020204020204" pitchFamily="34" charset="-122"/>
              </a:endParaRPr>
            </a:p>
          </p:txBody>
        </p:sp>
      </p:grpSp>
      <p:sp>
        <p:nvSpPr>
          <p:cNvPr id="26639" name="TextBox 126">
            <a:hlinkClick r:id="rId3" action="ppaction://hlinksldjump"/>
          </p:cNvPr>
          <p:cNvSpPr txBox="1">
            <a:spLocks noChangeArrowheads="1"/>
          </p:cNvSpPr>
          <p:nvPr/>
        </p:nvSpPr>
        <p:spPr bwMode="auto">
          <a:xfrm>
            <a:off x="4122738" y="477837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26640" name="组合 195"/>
          <p:cNvGrpSpPr>
            <a:grpSpLocks/>
          </p:cNvGrpSpPr>
          <p:nvPr/>
        </p:nvGrpSpPr>
        <p:grpSpPr bwMode="auto">
          <a:xfrm>
            <a:off x="1622425" y="5149850"/>
            <a:ext cx="4138613" cy="587375"/>
            <a:chOff x="1710657" y="1198229"/>
            <a:chExt cx="4042443" cy="658031"/>
          </a:xfrm>
        </p:grpSpPr>
        <p:grpSp>
          <p:nvGrpSpPr>
            <p:cNvPr id="26652" name="组合 29"/>
            <p:cNvGrpSpPr>
              <a:grpSpLocks/>
            </p:cNvGrpSpPr>
            <p:nvPr/>
          </p:nvGrpSpPr>
          <p:grpSpPr bwMode="auto">
            <a:xfrm rot="-12767">
              <a:off x="1710657" y="1263652"/>
              <a:ext cx="884411" cy="592608"/>
              <a:chOff x="1936620" y="1275606"/>
              <a:chExt cx="1296144" cy="1728192"/>
            </a:xfrm>
          </p:grpSpPr>
          <p:grpSp>
            <p:nvGrpSpPr>
              <p:cNvPr id="26655" name="组合 31"/>
              <p:cNvGrpSpPr>
                <a:grpSpLocks/>
              </p:cNvGrpSpPr>
              <p:nvPr/>
            </p:nvGrpSpPr>
            <p:grpSpPr bwMode="auto">
              <a:xfrm>
                <a:off x="1936620" y="1275606"/>
                <a:ext cx="1296142" cy="1728192"/>
                <a:chOff x="1907704" y="1275606"/>
                <a:chExt cx="1296142" cy="1728192"/>
              </a:xfrm>
            </p:grpSpPr>
            <p:sp>
              <p:nvSpPr>
                <p:cNvPr id="69" name="圆角矩形 68"/>
                <p:cNvSpPr/>
                <p:nvPr/>
              </p:nvSpPr>
              <p:spPr>
                <a:xfrm>
                  <a:off x="1907703" y="1276713"/>
                  <a:ext cx="1295319" cy="172708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70" name="圆角矩形 69"/>
                <p:cNvSpPr/>
                <p:nvPr/>
              </p:nvSpPr>
              <p:spPr>
                <a:xfrm>
                  <a:off x="1962243" y="1349323"/>
                  <a:ext cx="1186239" cy="158186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437" y="2064760"/>
                <a:ext cx="123623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5" name="直接连接符 64"/>
            <p:cNvCxnSpPr/>
            <p:nvPr/>
          </p:nvCxnSpPr>
          <p:spPr bwMode="auto">
            <a:xfrm>
              <a:off x="2810041" y="1569928"/>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54" name="矩形 35"/>
            <p:cNvSpPr>
              <a:spLocks noChangeArrowheads="1"/>
            </p:cNvSpPr>
            <p:nvPr/>
          </p:nvSpPr>
          <p:spPr bwMode="auto">
            <a:xfrm>
              <a:off x="2681682" y="1198229"/>
              <a:ext cx="1818153" cy="41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Collections</a:t>
              </a:r>
              <a:r>
                <a:rPr lang="zh-CN" altLang="en-US" dirty="0">
                  <a:latin typeface="微软雅黑" panose="020B0503020204020204" pitchFamily="34" charset="-122"/>
                  <a:ea typeface="微软雅黑" panose="020B0503020204020204" pitchFamily="34" charset="-122"/>
                </a:rPr>
                <a:t>工具</a:t>
              </a:r>
              <a:endParaRPr lang="en-US" altLang="zh-CN" dirty="0">
                <a:latin typeface="微软雅黑" panose="020B0503020204020204" pitchFamily="34" charset="-122"/>
                <a:ea typeface="微软雅黑" panose="020B0503020204020204" pitchFamily="34" charset="-122"/>
              </a:endParaRPr>
            </a:p>
          </p:txBody>
        </p:sp>
      </p:grpSp>
      <p:sp>
        <p:nvSpPr>
          <p:cNvPr id="26641" name="TextBox 126">
            <a:hlinkClick r:id="rId4" action="ppaction://hlinksldjump"/>
          </p:cNvPr>
          <p:cNvSpPr txBox="1">
            <a:spLocks noChangeArrowheads="1"/>
          </p:cNvSpPr>
          <p:nvPr/>
        </p:nvSpPr>
        <p:spPr bwMode="auto">
          <a:xfrm>
            <a:off x="4295775" y="3441700"/>
            <a:ext cx="23463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grpSp>
        <p:nvGrpSpPr>
          <p:cNvPr id="26642" name="组合 195"/>
          <p:cNvGrpSpPr>
            <a:grpSpLocks/>
          </p:cNvGrpSpPr>
          <p:nvPr/>
        </p:nvGrpSpPr>
        <p:grpSpPr bwMode="auto">
          <a:xfrm>
            <a:off x="3121025" y="5842000"/>
            <a:ext cx="4138613" cy="587375"/>
            <a:chOff x="1710657" y="1198229"/>
            <a:chExt cx="4042443" cy="658031"/>
          </a:xfrm>
        </p:grpSpPr>
        <p:grpSp>
          <p:nvGrpSpPr>
            <p:cNvPr id="26645" name="组合 29"/>
            <p:cNvGrpSpPr>
              <a:grpSpLocks/>
            </p:cNvGrpSpPr>
            <p:nvPr/>
          </p:nvGrpSpPr>
          <p:grpSpPr bwMode="auto">
            <a:xfrm rot="-12767">
              <a:off x="1710657" y="1263652"/>
              <a:ext cx="884411" cy="592608"/>
              <a:chOff x="1936620" y="1275606"/>
              <a:chExt cx="1296144" cy="1728192"/>
            </a:xfrm>
          </p:grpSpPr>
          <p:grpSp>
            <p:nvGrpSpPr>
              <p:cNvPr id="26648" name="组合 31"/>
              <p:cNvGrpSpPr>
                <a:grpSpLocks/>
              </p:cNvGrpSpPr>
              <p:nvPr/>
            </p:nvGrpSpPr>
            <p:grpSpPr bwMode="auto">
              <a:xfrm>
                <a:off x="1936620" y="1275606"/>
                <a:ext cx="1296142" cy="1728192"/>
                <a:chOff x="1907704" y="1275606"/>
                <a:chExt cx="1296142" cy="1728192"/>
              </a:xfrm>
            </p:grpSpPr>
            <p:sp>
              <p:nvSpPr>
                <p:cNvPr id="79" name="圆角矩形 78"/>
                <p:cNvSpPr/>
                <p:nvPr/>
              </p:nvSpPr>
              <p:spPr>
                <a:xfrm>
                  <a:off x="1907703" y="1276713"/>
                  <a:ext cx="1295319" cy="1727081"/>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7.8</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80" name="圆角矩形 79"/>
                <p:cNvSpPr/>
                <p:nvPr/>
              </p:nvSpPr>
              <p:spPr>
                <a:xfrm>
                  <a:off x="1962243" y="1349323"/>
                  <a:ext cx="1186239" cy="158186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8" name="圆角矩形 5"/>
              <p:cNvSpPr/>
              <p:nvPr/>
            </p:nvSpPr>
            <p:spPr>
              <a:xfrm>
                <a:off x="1931437" y="2064760"/>
                <a:ext cx="1236235" cy="93355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5" name="直接连接符 74"/>
            <p:cNvCxnSpPr/>
            <p:nvPr/>
          </p:nvCxnSpPr>
          <p:spPr bwMode="auto">
            <a:xfrm>
              <a:off x="2810041" y="1569928"/>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647" name="矩形 35"/>
            <p:cNvSpPr>
              <a:spLocks noChangeArrowheads="1"/>
            </p:cNvSpPr>
            <p:nvPr/>
          </p:nvSpPr>
          <p:spPr bwMode="auto">
            <a:xfrm>
              <a:off x="2681682" y="1198229"/>
              <a:ext cx="1310849" cy="41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Arrays</a:t>
              </a:r>
              <a:r>
                <a:rPr lang="zh-CN" altLang="en-US" dirty="0">
                  <a:latin typeface="微软雅黑" panose="020B0503020204020204" pitchFamily="34" charset="-122"/>
                  <a:ea typeface="微软雅黑" panose="020B0503020204020204" pitchFamily="34" charset="-122"/>
                </a:rPr>
                <a:t>工具</a:t>
              </a:r>
              <a:endParaRPr lang="en-US" altLang="zh-CN" dirty="0">
                <a:latin typeface="微软雅黑" panose="020B0503020204020204" pitchFamily="34" charset="-122"/>
                <a:ea typeface="微软雅黑" panose="020B0503020204020204" pitchFamily="34" charset="-122"/>
              </a:endParaRPr>
            </a:p>
          </p:txBody>
        </p:sp>
      </p:grpSp>
      <p:sp>
        <p:nvSpPr>
          <p:cNvPr id="26643" name="TextBox 126">
            <a:hlinkClick r:id="rId5" action="ppaction://hlinksldjump"/>
          </p:cNvPr>
          <p:cNvSpPr txBox="1">
            <a:spLocks noChangeArrowheads="1"/>
          </p:cNvSpPr>
          <p:nvPr/>
        </p:nvSpPr>
        <p:spPr bwMode="auto">
          <a:xfrm>
            <a:off x="2841625" y="413385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a:solidFill>
                  <a:srgbClr val="D9D9D9"/>
                </a:solidFill>
                <a:latin typeface="微软雅黑" panose="020B0503020204020204" pitchFamily="34" charset="-122"/>
                <a:ea typeface="微软雅黑" panose="020B0503020204020204" pitchFamily="34" charset="-122"/>
              </a:rPr>
              <a:t>☞</a:t>
            </a:r>
            <a:r>
              <a:rPr lang="zh-CN" altLang="en-US" sz="1400"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266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379413" y="1066800"/>
            <a:ext cx="8229600" cy="5059363"/>
          </a:xfrm>
        </p:spPr>
        <p:txBody>
          <a:bodyPr/>
          <a:lstStyle/>
          <a:p>
            <a:pPr eaLnBrk="1" hangingPunct="1"/>
            <a:r>
              <a:rPr lang="en-US" altLang="zh-CN" b="1" dirty="0" smtClean="0">
                <a:solidFill>
                  <a:srgbClr val="0070C0"/>
                </a:solidFill>
              </a:rPr>
              <a:t>7.3.5 JDK5.0</a:t>
            </a:r>
            <a:r>
              <a:rPr lang="zh-CN" altLang="en-US" b="1" dirty="0" smtClean="0">
                <a:solidFill>
                  <a:srgbClr val="0070C0"/>
                </a:solidFill>
              </a:rPr>
              <a:t>新特性</a:t>
            </a:r>
            <a:r>
              <a:rPr lang="en-US" altLang="zh-CN" b="1" dirty="0" smtClean="0">
                <a:solidFill>
                  <a:srgbClr val="0070C0"/>
                </a:solidFill>
              </a:rPr>
              <a:t>——</a:t>
            </a:r>
            <a:r>
              <a:rPr lang="en-US" altLang="zh-CN" b="1" dirty="0" err="1" smtClean="0">
                <a:solidFill>
                  <a:srgbClr val="0070C0"/>
                </a:solidFill>
              </a:rPr>
              <a:t>foreach</a:t>
            </a:r>
            <a:r>
              <a:rPr lang="zh-CN" altLang="en-US" b="1" dirty="0" smtClean="0">
                <a:solidFill>
                  <a:srgbClr val="0070C0"/>
                </a:solidFill>
              </a:rPr>
              <a:t>循环</a:t>
            </a:r>
          </a:p>
          <a:p>
            <a:pPr lvl="1" eaLnBrk="1" hangingPunct="1"/>
            <a:r>
              <a:rPr lang="zh-CN" altLang="en-US" dirty="0" smtClean="0"/>
              <a:t>虽然</a:t>
            </a:r>
            <a:r>
              <a:rPr lang="en-US" altLang="zh-CN" dirty="0" smtClean="0"/>
              <a:t>Iterator</a:t>
            </a:r>
            <a:r>
              <a:rPr lang="zh-CN" altLang="en-US" dirty="0" smtClean="0"/>
              <a:t>可以用来遍历集合中的元素，但写法上比较繁琐，为了简化书写，从</a:t>
            </a:r>
            <a:r>
              <a:rPr lang="en-US" altLang="zh-CN" dirty="0" smtClean="0"/>
              <a:t>JDK5.0</a:t>
            </a:r>
            <a:r>
              <a:rPr lang="zh-CN" altLang="en-US" dirty="0" smtClean="0"/>
              <a:t>开始，提供了</a:t>
            </a:r>
            <a:r>
              <a:rPr lang="en-US" altLang="zh-CN" dirty="0" err="1" smtClean="0"/>
              <a:t>foreach</a:t>
            </a:r>
            <a:r>
              <a:rPr lang="zh-CN" altLang="en-US" dirty="0" smtClean="0"/>
              <a:t>循环。</a:t>
            </a:r>
            <a:r>
              <a:rPr lang="en-US" altLang="zh-CN" dirty="0" err="1" smtClean="0"/>
              <a:t>foreach</a:t>
            </a:r>
            <a:r>
              <a:rPr lang="zh-CN" altLang="en-US" dirty="0" smtClean="0"/>
              <a:t>循环是一种更加简洁的</a:t>
            </a:r>
            <a:r>
              <a:rPr lang="en-US" altLang="zh-CN" dirty="0" smtClean="0"/>
              <a:t>for</a:t>
            </a:r>
            <a:r>
              <a:rPr lang="zh-CN" altLang="en-US" dirty="0" smtClean="0"/>
              <a:t>循环，也称增强</a:t>
            </a:r>
            <a:r>
              <a:rPr lang="en-US" altLang="zh-CN" dirty="0" smtClean="0"/>
              <a:t>for</a:t>
            </a:r>
            <a:r>
              <a:rPr lang="zh-CN" altLang="en-US" dirty="0" smtClean="0"/>
              <a:t>循环。</a:t>
            </a:r>
            <a:endParaRPr lang="en-US" altLang="zh-CN" dirty="0" smtClean="0"/>
          </a:p>
          <a:p>
            <a:pPr lvl="1" eaLnBrk="1" hangingPunct="1"/>
            <a:r>
              <a:rPr lang="en-US" altLang="zh-CN" dirty="0" err="1" smtClean="0"/>
              <a:t>foreach</a:t>
            </a:r>
            <a:r>
              <a:rPr lang="zh-CN" altLang="en-US" dirty="0" smtClean="0"/>
              <a:t>循环用于遍历数组或集合中的元素，其具体语法格式如下</a:t>
            </a:r>
            <a:r>
              <a:rPr lang="zh-CN" altLang="en-US" dirty="0"/>
              <a:t>：</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p:txBody>
      </p:sp>
      <p:pic>
        <p:nvPicPr>
          <p:cNvPr id="45059"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036610"/>
            <a:ext cx="599281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79413" y="1077913"/>
            <a:ext cx="8229600" cy="5059362"/>
          </a:xfrm>
        </p:spPr>
        <p:txBody>
          <a:bodyPr/>
          <a:lstStyle/>
          <a:p>
            <a:pPr eaLnBrk="1" hangingPunct="1"/>
            <a:r>
              <a:rPr lang="en-US" altLang="zh-CN" b="1" smtClean="0">
                <a:solidFill>
                  <a:srgbClr val="0070C0"/>
                </a:solidFill>
              </a:rPr>
              <a:t>7.3.5 JDK5.0</a:t>
            </a:r>
            <a:r>
              <a:rPr lang="zh-CN" altLang="en-US" b="1" smtClean="0">
                <a:solidFill>
                  <a:srgbClr val="0070C0"/>
                </a:solidFill>
              </a:rPr>
              <a:t>新特性</a:t>
            </a:r>
            <a:r>
              <a:rPr lang="en-US" altLang="zh-CN" b="1" smtClean="0">
                <a:solidFill>
                  <a:srgbClr val="0070C0"/>
                </a:solidFill>
              </a:rPr>
              <a:t>——foreach</a:t>
            </a:r>
            <a:r>
              <a:rPr lang="zh-CN" altLang="en-US" b="1" smtClean="0">
                <a:solidFill>
                  <a:srgbClr val="0070C0"/>
                </a:solidFill>
              </a:rPr>
              <a:t>循环</a:t>
            </a:r>
          </a:p>
          <a:p>
            <a:pPr lvl="1" eaLnBrk="1" hangingPunct="1"/>
            <a:r>
              <a:rPr lang="zh-CN" altLang="en-US" smtClean="0"/>
              <a:t>接下来通过一个案例对</a:t>
            </a:r>
            <a:r>
              <a:rPr lang="en-US" altLang="zh-CN" smtClean="0"/>
              <a:t>foreach</a:t>
            </a:r>
            <a:r>
              <a:rPr lang="zh-CN" altLang="zh-CN" smtClean="0"/>
              <a:t>循环进行详细讲解</a:t>
            </a:r>
            <a:r>
              <a:rPr lang="zh-CN" altLang="en-US" smtClean="0"/>
              <a:t>，如例</a:t>
            </a:r>
            <a:r>
              <a:rPr lang="en-US" altLang="zh-CN" smtClean="0"/>
              <a:t>7-4</a:t>
            </a:r>
            <a:r>
              <a:rPr lang="zh-CN" altLang="en-US" smtClean="0"/>
              <a:t>所示</a:t>
            </a:r>
          </a:p>
          <a:p>
            <a:pPr lvl="1" eaLnBrk="1" hangingPunct="1"/>
            <a:endParaRPr lang="en-US" altLang="zh-CN" smtClean="0"/>
          </a:p>
          <a:p>
            <a:pPr lvl="1" eaLnBrk="1" hangingPunct="1"/>
            <a:endParaRPr lang="en-US" altLang="zh-CN" smtClean="0"/>
          </a:p>
          <a:p>
            <a:pPr lvl="1" eaLnBrk="1" hangingPunct="1"/>
            <a:endParaRPr lang="en-US" altLang="zh-CN" smtClean="0"/>
          </a:p>
        </p:txBody>
      </p:sp>
      <p:sp>
        <p:nvSpPr>
          <p:cNvPr id="460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3" y="2162614"/>
            <a:ext cx="9144000"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193" y="5289241"/>
            <a:ext cx="72009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173038" y="1185863"/>
            <a:ext cx="8202612" cy="5059362"/>
          </a:xfrm>
        </p:spPr>
        <p:txBody>
          <a:bodyPr/>
          <a:lstStyle/>
          <a:p>
            <a:pPr lvl="1" eaLnBrk="1" hangingPunct="1"/>
            <a:r>
              <a:rPr lang="en-US" altLang="zh-CN" dirty="0" smtClean="0"/>
              <a:t>1</a:t>
            </a:r>
            <a:r>
              <a:rPr lang="zh-CN" altLang="zh-CN" dirty="0" smtClean="0"/>
              <a:t>、</a:t>
            </a:r>
            <a:r>
              <a:rPr lang="en-US" altLang="zh-CN" dirty="0" err="1" smtClean="0"/>
              <a:t>foreach</a:t>
            </a:r>
            <a:r>
              <a:rPr lang="zh-CN" altLang="zh-CN" dirty="0" smtClean="0"/>
              <a:t>循环虽然书写起来很简洁，但在使用时也存在一定的局限性。当使用</a:t>
            </a:r>
            <a:r>
              <a:rPr lang="en-US" altLang="zh-CN" dirty="0" err="1" smtClean="0"/>
              <a:t>foreach</a:t>
            </a:r>
            <a:r>
              <a:rPr lang="zh-CN" altLang="zh-CN" dirty="0" smtClean="0"/>
              <a:t>循环遍历集合和数组时，只能访问集合中的元素，不能对其中的元素进行修改</a:t>
            </a:r>
            <a:r>
              <a:rPr lang="zh-CN" altLang="en-US" dirty="0" smtClean="0"/>
              <a:t>，</a:t>
            </a:r>
            <a:r>
              <a:rPr lang="zh-CN" altLang="zh-CN" dirty="0" smtClean="0"/>
              <a:t>接下来以一个</a:t>
            </a:r>
            <a:r>
              <a:rPr lang="en-US" altLang="zh-CN" dirty="0" smtClean="0"/>
              <a:t>String</a:t>
            </a:r>
            <a:r>
              <a:rPr lang="zh-CN" altLang="zh-CN" dirty="0" smtClean="0"/>
              <a:t>类型的数组为例来进行演示</a:t>
            </a:r>
            <a:r>
              <a:rPr lang="zh-CN" altLang="en-US" dirty="0" smtClean="0"/>
              <a:t>，具体如例</a:t>
            </a:r>
            <a:r>
              <a:rPr lang="en-US" altLang="zh-CN" dirty="0" smtClean="0"/>
              <a:t>7-5</a:t>
            </a:r>
            <a:r>
              <a:rPr lang="zh-CN" altLang="en-US" dirty="0" smtClean="0"/>
              <a:t>所示。</a:t>
            </a:r>
            <a:endParaRPr lang="en-US" altLang="zh-CN" dirty="0" smtClean="0"/>
          </a:p>
        </p:txBody>
      </p:sp>
      <p:sp>
        <p:nvSpPr>
          <p:cNvPr id="471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7" y="1403540"/>
            <a:ext cx="8970962" cy="529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46" y="922125"/>
            <a:ext cx="72009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173038" y="1185863"/>
            <a:ext cx="8202612" cy="5059362"/>
          </a:xfrm>
        </p:spPr>
        <p:txBody>
          <a:bodyPr/>
          <a:lstStyle/>
          <a:p>
            <a:pPr lvl="1" eaLnBrk="1" hangingPunct="1"/>
            <a:r>
              <a:rPr lang="en-US" altLang="zh-CN" dirty="0" smtClean="0"/>
              <a:t>2</a:t>
            </a:r>
            <a:r>
              <a:rPr lang="zh-CN" altLang="en-US" dirty="0" smtClean="0"/>
              <a:t>、在</a:t>
            </a:r>
            <a:r>
              <a:rPr lang="zh-CN" altLang="zh-CN" dirty="0" smtClean="0"/>
              <a:t>使用</a:t>
            </a:r>
            <a:r>
              <a:rPr lang="en-US" altLang="zh-CN" dirty="0" smtClean="0"/>
              <a:t>Iterator</a:t>
            </a:r>
            <a:r>
              <a:rPr lang="zh-CN" altLang="zh-CN" dirty="0" smtClean="0"/>
              <a:t>迭代器对集合中的元素进行迭代时，如果调用了集合对象的</a:t>
            </a:r>
            <a:r>
              <a:rPr lang="en-US" altLang="zh-CN" dirty="0" smtClean="0"/>
              <a:t>remove()</a:t>
            </a:r>
            <a:r>
              <a:rPr lang="zh-CN" altLang="zh-CN" dirty="0" smtClean="0"/>
              <a:t>方法去删除元素，会出现异常。接下来通过一个案例来演示这种异常。具体代码如例程</a:t>
            </a:r>
            <a:r>
              <a:rPr lang="en-US" altLang="zh-CN" dirty="0" smtClean="0"/>
              <a:t>7-6</a:t>
            </a:r>
            <a:r>
              <a:rPr lang="zh-CN" altLang="zh-CN" dirty="0" smtClean="0"/>
              <a:t>所示。</a:t>
            </a:r>
          </a:p>
          <a:p>
            <a:pPr eaLnBrk="1" hangingPunct="1"/>
            <a:endParaRPr lang="zh-CN" altLang="zh-CN" dirty="0" smtClean="0"/>
          </a:p>
        </p:txBody>
      </p:sp>
      <p:sp>
        <p:nvSpPr>
          <p:cNvPr id="471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8" y="129239"/>
            <a:ext cx="8990012" cy="671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9" y="2138363"/>
            <a:ext cx="72009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971549" y="4495032"/>
            <a:ext cx="7667625" cy="1836395"/>
          </a:xfrm>
          <a:prstGeom prst="wedgeRoundRectCallout">
            <a:avLst>
              <a:gd name="adj1" fmla="val 18873"/>
              <a:gd name="adj2" fmla="val -5985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dirty="0"/>
              <a:t>例程</a:t>
            </a:r>
            <a:r>
              <a:rPr lang="en-US" altLang="zh-CN" dirty="0"/>
              <a:t>7-6</a:t>
            </a:r>
            <a:r>
              <a:rPr lang="zh-CN" altLang="en-US" dirty="0"/>
              <a:t>在运行时出现了并发修改异常</a:t>
            </a:r>
            <a:r>
              <a:rPr lang="en-US" altLang="zh-CN" dirty="0" err="1"/>
              <a:t>ConcurrentModificationException</a:t>
            </a:r>
            <a:r>
              <a:rPr lang="zh-CN" altLang="en-US" dirty="0"/>
              <a:t>。这个异常是迭代器对象抛出的，出现异常的原因是集合中删除了元素会导致迭代器预期的迭代次数发生改变，导致迭代器的结果不准确。</a:t>
            </a:r>
          </a:p>
          <a:p>
            <a:pPr eaLnBrk="0" hangingPunct="0">
              <a:lnSpc>
                <a:spcPct val="150000"/>
              </a:lnSpc>
              <a:buFontTx/>
              <a:buNone/>
              <a:defRPr/>
            </a:pPr>
            <a:r>
              <a:rPr lang="zh-CN" altLang="en-US" dirty="0"/>
              <a:t>为了解决上述问题，可以采用两种方式：</a:t>
            </a:r>
          </a:p>
        </p:txBody>
      </p:sp>
    </p:spTree>
    <p:extLst>
      <p:ext uri="{BB962C8B-B14F-4D97-AF65-F5344CB8AC3E}">
        <p14:creationId xmlns:p14="http://schemas.microsoft.com/office/powerpoint/2010/main" val="390266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内容占位符 2"/>
          <p:cNvSpPr>
            <a:spLocks noGrp="1" noChangeArrowheads="1"/>
          </p:cNvSpPr>
          <p:nvPr>
            <p:ph idx="1"/>
          </p:nvPr>
        </p:nvSpPr>
        <p:spPr bwMode="auto">
          <a:xfrm>
            <a:off x="457200" y="1066800"/>
            <a:ext cx="8229600" cy="53749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2000" dirty="0" smtClean="0"/>
              <a:t>第一种方式：从业务逻辑上讲只想将姓名为</a:t>
            </a:r>
            <a:r>
              <a:rPr lang="en-US" altLang="zh-CN" sz="2000" dirty="0" smtClean="0"/>
              <a:t>Annie</a:t>
            </a:r>
            <a:r>
              <a:rPr lang="zh-CN" altLang="zh-CN" sz="2000" dirty="0" smtClean="0"/>
              <a:t>的学生删除，至于后面还有多少学生我们并不关心，所以只需找到该学生后跳出循环不再迭代即可，也就是在第</a:t>
            </a:r>
            <a:r>
              <a:rPr lang="en-US" altLang="zh-CN" sz="2000" dirty="0" smtClean="0"/>
              <a:t>13</a:t>
            </a:r>
            <a:r>
              <a:rPr lang="zh-CN" altLang="zh-CN" sz="2000" dirty="0" smtClean="0"/>
              <a:t>行代码下面增加一个</a:t>
            </a:r>
            <a:r>
              <a:rPr lang="en-US" altLang="zh-CN" sz="2000" dirty="0" smtClean="0"/>
              <a:t>break</a:t>
            </a:r>
            <a:r>
              <a:rPr lang="zh-CN" altLang="zh-CN" sz="2000" dirty="0" smtClean="0"/>
              <a:t>语句，代码如下：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zh-CN" sz="2000" dirty="0" smtClean="0"/>
              <a:t>在使用</a:t>
            </a:r>
            <a:r>
              <a:rPr lang="en-US" altLang="zh-CN" sz="2000" dirty="0" smtClean="0"/>
              <a:t>break</a:t>
            </a:r>
            <a:r>
              <a:rPr lang="zh-CN" altLang="zh-CN" sz="2000" dirty="0" smtClean="0"/>
              <a:t>语句跳出循环以后，由于没有继续使用迭代器对集合中的元素进行迭代，因此，集合中删除元素对程序没有任何影响，不会出现异常。</a:t>
            </a:r>
          </a:p>
        </p:txBody>
      </p:sp>
      <p:pic>
        <p:nvPicPr>
          <p:cNvPr id="14848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834" y="2809734"/>
            <a:ext cx="432117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extLst>
      <p:ext uri="{BB962C8B-B14F-4D97-AF65-F5344CB8AC3E}">
        <p14:creationId xmlns:p14="http://schemas.microsoft.com/office/powerpoint/2010/main" val="3820142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内容占位符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sz="2000" dirty="0" smtClean="0"/>
              <a:t>第二种方式：如果需要在集合的迭代期间对集合中的元素进行删除，可以使用迭代器本身的删除方法，将例程</a:t>
            </a:r>
            <a:r>
              <a:rPr lang="en-US" altLang="zh-CN" sz="2000" dirty="0" smtClean="0"/>
              <a:t>7-6</a:t>
            </a:r>
            <a:r>
              <a:rPr lang="zh-CN" altLang="zh-CN" sz="2000" dirty="0" smtClean="0"/>
              <a:t>中第</a:t>
            </a:r>
            <a:r>
              <a:rPr lang="en-US" altLang="zh-CN" sz="2000" dirty="0" smtClean="0"/>
              <a:t>13</a:t>
            </a:r>
            <a:r>
              <a:rPr lang="zh-CN" altLang="zh-CN" sz="2000" dirty="0" smtClean="0"/>
              <a:t>行代码替换成</a:t>
            </a:r>
            <a:r>
              <a:rPr lang="en-US" altLang="zh-CN" sz="2000" dirty="0" err="1" smtClean="0"/>
              <a:t>it.remove</a:t>
            </a:r>
            <a:r>
              <a:rPr lang="en-US" altLang="zh-CN" sz="2000" dirty="0" smtClean="0"/>
              <a:t>()</a:t>
            </a:r>
            <a:r>
              <a:rPr lang="zh-CN" altLang="zh-CN" sz="2000" dirty="0" smtClean="0"/>
              <a:t>即可解决这个问题，代码如下：</a:t>
            </a:r>
            <a:endParaRPr lang="en-US" altLang="zh-CN" sz="2000" dirty="0" smtClean="0"/>
          </a:p>
          <a:p>
            <a:endParaRPr lang="en-US" altLang="zh-CN" sz="2000" dirty="0" smtClean="0"/>
          </a:p>
          <a:p>
            <a:endParaRPr lang="en-US" altLang="zh-CN" sz="2000" dirty="0" smtClean="0"/>
          </a:p>
        </p:txBody>
      </p:sp>
      <p:pic>
        <p:nvPicPr>
          <p:cNvPr id="149508"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33700"/>
            <a:ext cx="43211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613275"/>
            <a:ext cx="72009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extLst>
      <p:ext uri="{BB962C8B-B14F-4D97-AF65-F5344CB8AC3E}">
        <p14:creationId xmlns:p14="http://schemas.microsoft.com/office/powerpoint/2010/main" val="3056966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360363" y="1066800"/>
            <a:ext cx="8229600" cy="5059363"/>
          </a:xfrm>
        </p:spPr>
        <p:txBody>
          <a:bodyPr/>
          <a:lstStyle/>
          <a:p>
            <a:pPr eaLnBrk="1" hangingPunct="1"/>
            <a:r>
              <a:rPr lang="en-US" altLang="zh-CN" b="1" smtClean="0">
                <a:solidFill>
                  <a:srgbClr val="0070C0"/>
                </a:solidFill>
              </a:rPr>
              <a:t>7.3.6 ListIterator</a:t>
            </a:r>
            <a:r>
              <a:rPr lang="zh-CN" altLang="en-US" b="1" smtClean="0">
                <a:solidFill>
                  <a:srgbClr val="0070C0"/>
                </a:solidFill>
              </a:rPr>
              <a:t>接口</a:t>
            </a:r>
          </a:p>
          <a:p>
            <a:pPr lvl="1" eaLnBrk="1" hangingPunct="1"/>
            <a:r>
              <a:rPr lang="zh-CN" altLang="en-US" smtClean="0"/>
              <a:t>为了使迭代方式更加多元化，</a:t>
            </a:r>
            <a:r>
              <a:rPr lang="en-US" altLang="zh-CN" smtClean="0"/>
              <a:t>JDK</a:t>
            </a:r>
            <a:r>
              <a:rPr lang="zh-CN" altLang="en-US" smtClean="0"/>
              <a:t>中还定义了一个</a:t>
            </a:r>
            <a:r>
              <a:rPr lang="en-US" altLang="zh-CN" smtClean="0"/>
              <a:t>ListIterator</a:t>
            </a:r>
            <a:r>
              <a:rPr lang="zh-CN" altLang="en-US" smtClean="0"/>
              <a:t>迭代器，它是</a:t>
            </a:r>
            <a:r>
              <a:rPr lang="en-US" altLang="zh-CN" smtClean="0"/>
              <a:t>Iterator</a:t>
            </a:r>
            <a:r>
              <a:rPr lang="zh-CN" altLang="en-US" smtClean="0"/>
              <a:t>的子类，并且在父类的基础上增加了一些特有方法，如表</a:t>
            </a:r>
            <a:r>
              <a:rPr lang="en-US" altLang="zh-CN" smtClean="0"/>
              <a:t>7-4</a:t>
            </a:r>
            <a:r>
              <a:rPr lang="zh-CN" altLang="en-US" smtClean="0"/>
              <a:t>所示。</a:t>
            </a:r>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p:txBody>
      </p:sp>
      <p:pic>
        <p:nvPicPr>
          <p:cNvPr id="48131"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573" y="3167063"/>
            <a:ext cx="8850162" cy="19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360363" y="1089025"/>
            <a:ext cx="8229600" cy="5059363"/>
          </a:xfrm>
          <a:extLst/>
        </p:spPr>
        <p:txBody>
          <a:bodyPr rtlCol="0">
            <a:normAutofit/>
          </a:bodyPr>
          <a:lstStyle/>
          <a:p>
            <a:pPr eaLnBrk="1" hangingPunct="1">
              <a:defRPr/>
            </a:pPr>
            <a:r>
              <a:rPr lang="en-US" altLang="zh-CN" b="1" dirty="0">
                <a:solidFill>
                  <a:srgbClr val="0070C0"/>
                </a:solidFill>
              </a:rPr>
              <a:t>7.3.6 </a:t>
            </a:r>
            <a:r>
              <a:rPr lang="en-US" altLang="zh-CN" b="1" dirty="0" err="1">
                <a:solidFill>
                  <a:srgbClr val="0070C0"/>
                </a:solidFill>
              </a:rPr>
              <a:t>ListIterator</a:t>
            </a:r>
            <a:r>
              <a:rPr lang="zh-CN" altLang="en-US" b="1" dirty="0">
                <a:solidFill>
                  <a:srgbClr val="0070C0"/>
                </a:solidFill>
              </a:rPr>
              <a:t>接口</a:t>
            </a:r>
          </a:p>
          <a:p>
            <a:pPr lvl="1" eaLnBrk="1" fontAlgn="auto" hangingPunct="1">
              <a:lnSpc>
                <a:spcPct val="200000"/>
              </a:lnSpc>
              <a:spcAft>
                <a:spcPts val="0"/>
              </a:spcAft>
              <a:defRPr/>
            </a:pPr>
            <a:r>
              <a:rPr lang="zh-CN" altLang="en-US" dirty="0" smtClean="0">
                <a:cs typeface="+mn-cs"/>
              </a:rPr>
              <a:t>在</a:t>
            </a:r>
            <a:r>
              <a:rPr lang="en-US" altLang="zh-CN" dirty="0" err="1" smtClean="0">
                <a:cs typeface="+mn-cs"/>
              </a:rPr>
              <a:t>ListIterator</a:t>
            </a:r>
            <a:r>
              <a:rPr lang="zh-CN" altLang="en-US" dirty="0" smtClean="0">
                <a:cs typeface="+mn-cs"/>
              </a:rPr>
              <a:t>中提供了</a:t>
            </a:r>
            <a:r>
              <a:rPr lang="en-US" altLang="zh-CN" dirty="0" err="1" smtClean="0">
                <a:cs typeface="+mn-cs"/>
              </a:rPr>
              <a:t>hasPrevious</a:t>
            </a:r>
            <a:r>
              <a:rPr lang="en-US" altLang="zh-CN" dirty="0" smtClean="0">
                <a:cs typeface="+mn-cs"/>
              </a:rPr>
              <a:t>()</a:t>
            </a:r>
            <a:r>
              <a:rPr lang="zh-CN" altLang="en-US" dirty="0" smtClean="0">
                <a:cs typeface="+mn-cs"/>
              </a:rPr>
              <a:t>方法和</a:t>
            </a:r>
            <a:r>
              <a:rPr lang="en-US" altLang="zh-CN" dirty="0" smtClean="0">
                <a:cs typeface="+mn-cs"/>
              </a:rPr>
              <a:t>previous()</a:t>
            </a:r>
            <a:r>
              <a:rPr lang="zh-CN" altLang="en-US" dirty="0" smtClean="0">
                <a:cs typeface="+mn-cs"/>
              </a:rPr>
              <a:t>方法，通过这两个方法可以实现</a:t>
            </a:r>
            <a:r>
              <a:rPr lang="zh-CN" altLang="en-US" b="1" dirty="0" smtClean="0">
                <a:solidFill>
                  <a:srgbClr val="FF0000"/>
                </a:solidFill>
                <a:cs typeface="+mn-cs"/>
              </a:rPr>
              <a:t>反向迭代</a:t>
            </a:r>
            <a:r>
              <a:rPr lang="zh-CN" altLang="en-US" dirty="0" smtClean="0">
                <a:cs typeface="+mn-cs"/>
              </a:rPr>
              <a:t>元素，另外还提供了</a:t>
            </a:r>
            <a:r>
              <a:rPr lang="en-US" altLang="zh-CN" dirty="0" smtClean="0">
                <a:cs typeface="+mn-cs"/>
              </a:rPr>
              <a:t>add()</a:t>
            </a:r>
            <a:r>
              <a:rPr lang="zh-CN" altLang="en-US" dirty="0" smtClean="0">
                <a:cs typeface="+mn-cs"/>
              </a:rPr>
              <a:t>方法用于增加元素，接下来，通过一个案例来学习</a:t>
            </a:r>
            <a:r>
              <a:rPr lang="en-US" altLang="zh-CN" dirty="0" err="1" smtClean="0">
                <a:cs typeface="+mn-cs"/>
              </a:rPr>
              <a:t>ListIterator</a:t>
            </a:r>
            <a:r>
              <a:rPr lang="zh-CN" altLang="zh-CN" dirty="0">
                <a:cs typeface="+mn-cs"/>
              </a:rPr>
              <a:t>迭代器的</a:t>
            </a:r>
            <a:r>
              <a:rPr lang="zh-CN" altLang="zh-CN" dirty="0" smtClean="0">
                <a:cs typeface="+mn-cs"/>
              </a:rPr>
              <a:t>使用</a:t>
            </a:r>
            <a:r>
              <a:rPr lang="zh-CN" altLang="en-US" dirty="0" smtClean="0">
                <a:cs typeface="+mn-cs"/>
              </a:rPr>
              <a:t>，具体如例</a:t>
            </a:r>
            <a:r>
              <a:rPr lang="en-US" altLang="zh-CN" dirty="0" smtClean="0">
                <a:cs typeface="+mn-cs"/>
              </a:rPr>
              <a:t>7-7</a:t>
            </a:r>
            <a:r>
              <a:rPr lang="zh-CN" altLang="en-US" dirty="0" smtClean="0">
                <a:cs typeface="+mn-cs"/>
              </a:rPr>
              <a:t>所示。</a:t>
            </a:r>
            <a:endParaRPr lang="zh-CN" altLang="en-US" dirty="0">
              <a:cs typeface="+mn-cs"/>
            </a:endParaRPr>
          </a:p>
        </p:txBody>
      </p:sp>
      <p:sp>
        <p:nvSpPr>
          <p:cNvPr id="4915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2" name="图片 1"/>
          <p:cNvPicPr>
            <a:picLocks noChangeAspect="1"/>
          </p:cNvPicPr>
          <p:nvPr/>
        </p:nvPicPr>
        <p:blipFill>
          <a:blip r:embed="rId2"/>
          <a:stretch>
            <a:fillRect/>
          </a:stretch>
        </p:blipFill>
        <p:spPr>
          <a:xfrm>
            <a:off x="171450" y="1970230"/>
            <a:ext cx="8972550" cy="3028950"/>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4253965" y="958948"/>
            <a:ext cx="4335998" cy="1297746"/>
          </a:xfrm>
          <a:prstGeom prst="rect">
            <a:avLst/>
          </a:prstGeom>
        </p:spPr>
      </p:pic>
      <p:sp>
        <p:nvSpPr>
          <p:cNvPr id="6" name="圆角矩形标注 5"/>
          <p:cNvSpPr/>
          <p:nvPr/>
        </p:nvSpPr>
        <p:spPr bwMode="auto">
          <a:xfrm>
            <a:off x="922338" y="4712715"/>
            <a:ext cx="7667625" cy="1836395"/>
          </a:xfrm>
          <a:prstGeom prst="wedgeRoundRectCallout">
            <a:avLst>
              <a:gd name="adj1" fmla="val 18873"/>
              <a:gd name="adj2" fmla="val -5985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en-US" dirty="0"/>
              <a:t>例程</a:t>
            </a:r>
            <a:r>
              <a:rPr lang="en-US" altLang="zh-CN" dirty="0" smtClean="0"/>
              <a:t>7-7</a:t>
            </a:r>
            <a:r>
              <a:rPr lang="zh-CN" altLang="en-US" dirty="0" smtClean="0"/>
              <a:t>中，在使用</a:t>
            </a:r>
            <a:r>
              <a:rPr lang="en-US" altLang="zh-CN" dirty="0" err="1" smtClean="0"/>
              <a:t>listIterator</a:t>
            </a:r>
            <a:r>
              <a:rPr lang="en-US" altLang="zh-CN" dirty="0" smtClean="0"/>
              <a:t>(</a:t>
            </a:r>
            <a:r>
              <a:rPr lang="en-US" altLang="zh-CN" dirty="0" err="1" smtClean="0"/>
              <a:t>int</a:t>
            </a:r>
            <a:r>
              <a:rPr lang="en-US" altLang="zh-CN" dirty="0" smtClean="0"/>
              <a:t> index)</a:t>
            </a:r>
            <a:r>
              <a:rPr lang="zh-CN" altLang="en-US" dirty="0" smtClean="0"/>
              <a:t>方法获得</a:t>
            </a:r>
            <a:r>
              <a:rPr lang="en-US" altLang="zh-CN" dirty="0" err="1" smtClean="0"/>
              <a:t>ListIterator</a:t>
            </a:r>
            <a:r>
              <a:rPr lang="zh-CN" altLang="en-US" dirty="0" smtClean="0"/>
              <a:t>对象时，需要传递一个</a:t>
            </a:r>
            <a:r>
              <a:rPr lang="en-US" altLang="zh-CN" dirty="0" err="1" smtClean="0"/>
              <a:t>int</a:t>
            </a:r>
            <a:r>
              <a:rPr lang="zh-CN" altLang="en-US" dirty="0" smtClean="0"/>
              <a:t>类型的参数指定迭代的起始位置，本例中传入的是集合的长度，表示以集合的最后一个元素开始迭代。然后使用</a:t>
            </a:r>
            <a:r>
              <a:rPr lang="en-US" altLang="zh-CN" dirty="0" err="1" smtClean="0"/>
              <a:t>hasPrevious</a:t>
            </a:r>
            <a:r>
              <a:rPr lang="en-US" altLang="zh-CN" dirty="0" smtClean="0"/>
              <a:t>()</a:t>
            </a:r>
            <a:r>
              <a:rPr lang="zh-CN" altLang="en-US" dirty="0" smtClean="0"/>
              <a:t>方法判断是否存在上一个元素。注意：</a:t>
            </a:r>
            <a:r>
              <a:rPr lang="en-US" altLang="zh-CN" dirty="0" err="1" smtClean="0"/>
              <a:t>ListIterator</a:t>
            </a:r>
            <a:r>
              <a:rPr lang="zh-CN" altLang="en-US" dirty="0" smtClean="0"/>
              <a:t>迭代器只能用于</a:t>
            </a:r>
            <a:r>
              <a:rPr lang="en-US" altLang="zh-CN" dirty="0" smtClean="0"/>
              <a:t>List</a:t>
            </a:r>
            <a:r>
              <a:rPr lang="zh-CN" altLang="en-US" dirty="0" smtClean="0"/>
              <a:t>集合。</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p:txBody>
          <a:bodyPr/>
          <a:lstStyle/>
          <a:p>
            <a:pPr eaLnBrk="1" hangingPunct="1"/>
            <a:r>
              <a:rPr lang="en-US" altLang="zh-CN" b="1" dirty="0" smtClean="0">
                <a:solidFill>
                  <a:srgbClr val="0070C0"/>
                </a:solidFill>
              </a:rPr>
              <a:t>7.3.7 Enumeration</a:t>
            </a:r>
            <a:r>
              <a:rPr lang="zh-CN" altLang="en-US" b="1" dirty="0" smtClean="0">
                <a:solidFill>
                  <a:srgbClr val="0070C0"/>
                </a:solidFill>
              </a:rPr>
              <a:t>接口</a:t>
            </a:r>
          </a:p>
          <a:p>
            <a:pPr lvl="1" eaLnBrk="1" hangingPunct="1"/>
            <a:endParaRPr lang="en-US" altLang="zh-CN" sz="700" dirty="0" smtClean="0"/>
          </a:p>
          <a:p>
            <a:pPr lvl="1" eaLnBrk="1" hangingPunct="1"/>
            <a:r>
              <a:rPr lang="en-US" altLang="zh-CN" dirty="0" smtClean="0"/>
              <a:t>JDK</a:t>
            </a:r>
            <a:r>
              <a:rPr lang="zh-CN" altLang="en-US" dirty="0" smtClean="0"/>
              <a:t>中提供了一个</a:t>
            </a:r>
            <a:r>
              <a:rPr lang="en-US" altLang="zh-CN" dirty="0" smtClean="0"/>
              <a:t>Vector</a:t>
            </a:r>
            <a:r>
              <a:rPr lang="zh-CN" altLang="en-US" dirty="0" smtClean="0"/>
              <a:t>集合，该集合是</a:t>
            </a:r>
            <a:r>
              <a:rPr lang="en-US" altLang="zh-CN" dirty="0" smtClean="0"/>
              <a:t>List</a:t>
            </a:r>
            <a:r>
              <a:rPr lang="zh-CN" altLang="en-US" dirty="0" smtClean="0"/>
              <a:t>接口的一个实现类，用法与</a:t>
            </a:r>
            <a:r>
              <a:rPr lang="en-US" altLang="zh-CN" dirty="0" err="1" smtClean="0"/>
              <a:t>ArrayList</a:t>
            </a:r>
            <a:r>
              <a:rPr lang="zh-CN" altLang="en-US" dirty="0" smtClean="0"/>
              <a:t>完全相同。</a:t>
            </a:r>
            <a:endParaRPr lang="en-US" altLang="zh-CN" dirty="0" smtClean="0"/>
          </a:p>
          <a:p>
            <a:pPr lvl="1" eaLnBrk="1" hangingPunct="1"/>
            <a:r>
              <a:rPr lang="zh-CN" altLang="en-US" dirty="0" smtClean="0"/>
              <a:t>与</a:t>
            </a:r>
            <a:r>
              <a:rPr lang="en-US" altLang="zh-CN" dirty="0" err="1" smtClean="0"/>
              <a:t>ArrayList</a:t>
            </a:r>
            <a:r>
              <a:rPr lang="zh-CN" altLang="en-US" dirty="0" smtClean="0"/>
              <a:t>集合相比，</a:t>
            </a:r>
            <a:r>
              <a:rPr lang="en-US" altLang="zh-CN" dirty="0" smtClean="0"/>
              <a:t>Vector</a:t>
            </a:r>
            <a:r>
              <a:rPr lang="zh-CN" altLang="en-US" dirty="0" smtClean="0"/>
              <a:t>集合是线程安全的，而</a:t>
            </a:r>
            <a:r>
              <a:rPr lang="en-US" altLang="zh-CN" dirty="0" err="1" smtClean="0"/>
              <a:t>ArrayList</a:t>
            </a:r>
            <a:r>
              <a:rPr lang="zh-CN" altLang="en-US" dirty="0" smtClean="0"/>
              <a:t>集合是线程不安全的。</a:t>
            </a:r>
            <a:endParaRPr lang="en-US" altLang="zh-CN" dirty="0" smtClean="0"/>
          </a:p>
          <a:p>
            <a:pPr lvl="1" eaLnBrk="1" hangingPunct="1"/>
            <a:r>
              <a:rPr lang="zh-CN" altLang="en-US" dirty="0" smtClean="0"/>
              <a:t>在</a:t>
            </a:r>
            <a:r>
              <a:rPr lang="en-US" altLang="zh-CN" dirty="0" smtClean="0"/>
              <a:t>Vector</a:t>
            </a:r>
            <a:r>
              <a:rPr lang="zh-CN" altLang="en-US" dirty="0" smtClean="0"/>
              <a:t>类中提供了一个</a:t>
            </a:r>
            <a:r>
              <a:rPr lang="en-US" altLang="zh-CN" dirty="0" smtClean="0"/>
              <a:t>elements()</a:t>
            </a:r>
            <a:r>
              <a:rPr lang="zh-CN" altLang="en-US" dirty="0" smtClean="0"/>
              <a:t>方法用于返回</a:t>
            </a:r>
            <a:r>
              <a:rPr lang="en-US" altLang="zh-CN" dirty="0" smtClean="0"/>
              <a:t>Enumeration</a:t>
            </a:r>
            <a:r>
              <a:rPr lang="zh-CN" altLang="en-US" dirty="0" smtClean="0"/>
              <a:t>对象，通过</a:t>
            </a:r>
            <a:r>
              <a:rPr lang="en-US" altLang="zh-CN" dirty="0" smtClean="0"/>
              <a:t>Enumeration</a:t>
            </a:r>
            <a:r>
              <a:rPr lang="zh-CN" altLang="en-US" dirty="0" smtClean="0"/>
              <a:t>对象就可以遍历该集合中的元素。</a:t>
            </a:r>
            <a:endParaRPr lang="en-US" altLang="zh-CN" dirty="0" smtClean="0"/>
          </a:p>
          <a:p>
            <a:pPr lvl="1" eaLnBrk="1" hangingPunct="1"/>
            <a:endParaRPr lang="zh-CN" altLang="en-US" dirty="0" smtClean="0"/>
          </a:p>
        </p:txBody>
      </p:sp>
      <p:sp>
        <p:nvSpPr>
          <p:cNvPr id="5017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66713" y="1066800"/>
            <a:ext cx="8229600" cy="5059363"/>
          </a:xfrm>
        </p:spPr>
        <p:txBody>
          <a:bodyPr/>
          <a:lstStyle/>
          <a:p>
            <a:pPr eaLnBrk="1" hangingPunct="1"/>
            <a:r>
              <a:rPr lang="en-US" altLang="zh-CN" b="1" dirty="0" smtClean="0">
                <a:solidFill>
                  <a:srgbClr val="0070C0"/>
                </a:solidFill>
              </a:rPr>
              <a:t>7.3.7 Enumeration</a:t>
            </a:r>
            <a:r>
              <a:rPr lang="zh-CN" altLang="en-US" b="1" dirty="0" smtClean="0">
                <a:solidFill>
                  <a:srgbClr val="0070C0"/>
                </a:solidFill>
              </a:rPr>
              <a:t>接口</a:t>
            </a:r>
            <a:endParaRPr lang="en-US" altLang="zh-CN" sz="700" dirty="0" smtClean="0"/>
          </a:p>
          <a:p>
            <a:pPr lvl="1" eaLnBrk="1" hangingPunct="1">
              <a:lnSpc>
                <a:spcPct val="200000"/>
              </a:lnSpc>
            </a:pPr>
            <a:r>
              <a:rPr lang="zh-CN" altLang="en-US" dirty="0" smtClean="0"/>
              <a:t>接下来，通过一个案例来演示如何使用</a:t>
            </a:r>
            <a:r>
              <a:rPr lang="en-US" altLang="zh-CN" dirty="0" smtClean="0"/>
              <a:t>Enumeration</a:t>
            </a:r>
            <a:r>
              <a:rPr lang="zh-CN" altLang="en-US" dirty="0" smtClean="0"/>
              <a:t>对象遍历</a:t>
            </a:r>
            <a:r>
              <a:rPr lang="en-US" altLang="zh-CN" dirty="0" smtClean="0"/>
              <a:t>Vector</a:t>
            </a:r>
            <a:r>
              <a:rPr lang="zh-CN" altLang="en-US" dirty="0" smtClean="0"/>
              <a:t>集合，具体如例</a:t>
            </a:r>
            <a:r>
              <a:rPr lang="en-US" altLang="zh-CN" dirty="0" smtClean="0"/>
              <a:t>7-8</a:t>
            </a:r>
            <a:r>
              <a:rPr lang="zh-CN" altLang="en-US" dirty="0" smtClean="0"/>
              <a:t>所示。</a:t>
            </a:r>
          </a:p>
        </p:txBody>
      </p:sp>
      <p:sp>
        <p:nvSpPr>
          <p:cNvPr id="512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2" name="图片 1"/>
          <p:cNvPicPr>
            <a:picLocks noChangeAspect="1"/>
          </p:cNvPicPr>
          <p:nvPr/>
        </p:nvPicPr>
        <p:blipFill>
          <a:blip r:embed="rId2"/>
          <a:stretch>
            <a:fillRect/>
          </a:stretch>
        </p:blipFill>
        <p:spPr>
          <a:xfrm>
            <a:off x="129416" y="2990732"/>
            <a:ext cx="8837163" cy="3058623"/>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226824" y="1322921"/>
            <a:ext cx="3606786" cy="1551924"/>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59308" y="1187355"/>
            <a:ext cx="8584442" cy="5199797"/>
          </a:xfrm>
        </p:spPr>
        <p:txBody>
          <a:bodyPr/>
          <a:lstStyle/>
          <a:p>
            <a:pPr eaLnBrk="1" hangingPunct="1">
              <a:lnSpc>
                <a:spcPct val="120000"/>
              </a:lnSpc>
              <a:spcBef>
                <a:spcPts val="1200"/>
              </a:spcBef>
            </a:pPr>
            <a:r>
              <a:rPr lang="zh-CN" altLang="en-US" sz="2400" b="1" dirty="0" smtClean="0">
                <a:solidFill>
                  <a:srgbClr val="0070C0"/>
                </a:solidFill>
              </a:rPr>
              <a:t>什么是集合</a:t>
            </a:r>
            <a:endParaRPr lang="en-US" altLang="zh-CN" sz="1100" dirty="0" smtClean="0"/>
          </a:p>
          <a:p>
            <a:pPr lvl="1" eaLnBrk="1" hangingPunct="1">
              <a:lnSpc>
                <a:spcPct val="120000"/>
              </a:lnSpc>
              <a:spcBef>
                <a:spcPts val="1200"/>
              </a:spcBef>
            </a:pPr>
            <a:r>
              <a:rPr lang="zh-CN" altLang="zh-CN" sz="2000" dirty="0" smtClean="0"/>
              <a:t>前面的章节已经介绍过在程序中可以通过数组来保存多个对象，</a:t>
            </a:r>
            <a:r>
              <a:rPr lang="zh-CN" altLang="en-US" sz="2000" b="1" dirty="0" smtClean="0">
                <a:solidFill>
                  <a:srgbClr val="FF0000"/>
                </a:solidFill>
              </a:rPr>
              <a:t>数组</a:t>
            </a:r>
            <a:r>
              <a:rPr lang="zh-CN" altLang="en-US" sz="2000" dirty="0" smtClean="0"/>
              <a:t>可以存储多个对象，并且可存储的数量是固定的。</a:t>
            </a:r>
            <a:endParaRPr lang="en-US" altLang="zh-CN" sz="2000" dirty="0" smtClean="0"/>
          </a:p>
          <a:p>
            <a:pPr lvl="1" eaLnBrk="1" hangingPunct="1">
              <a:lnSpc>
                <a:spcPct val="120000"/>
              </a:lnSpc>
              <a:spcBef>
                <a:spcPts val="1200"/>
              </a:spcBef>
            </a:pPr>
            <a:r>
              <a:rPr lang="zh-CN" altLang="zh-CN" sz="2000" dirty="0" smtClean="0"/>
              <a:t>但在某些情况下开发人员无法预先确定需要保存对象的个数，此时数组将不再适用，因为数组的长度不可变。例如，要保存一个学校的学生信息，由于不停有新生来报道，同时也有学生毕业离开学校，这时学生的数目就很难确定。</a:t>
            </a:r>
            <a:endParaRPr lang="en-US" altLang="zh-CN" sz="2000" dirty="0" smtClean="0"/>
          </a:p>
          <a:p>
            <a:pPr lvl="1" eaLnBrk="1" hangingPunct="1">
              <a:lnSpc>
                <a:spcPct val="120000"/>
              </a:lnSpc>
              <a:spcBef>
                <a:spcPts val="1200"/>
              </a:spcBef>
            </a:pPr>
            <a:r>
              <a:rPr lang="zh-CN" altLang="zh-CN" sz="2000" dirty="0" smtClean="0"/>
              <a:t>为了在程序中可以保存这些数目不确定的对象，</a:t>
            </a:r>
            <a:r>
              <a:rPr lang="en-US" altLang="zh-CN" sz="2000" dirty="0" smtClean="0"/>
              <a:t>JDK</a:t>
            </a:r>
            <a:r>
              <a:rPr lang="zh-CN" altLang="zh-CN" sz="2000" dirty="0" smtClean="0"/>
              <a:t>中提供了一系列特殊的类，这些类可以存储任意类型的对象，并且长度可变</a:t>
            </a:r>
            <a:r>
              <a:rPr lang="zh-CN" altLang="en-US" sz="2000" dirty="0" smtClean="0"/>
              <a:t>，这就是</a:t>
            </a:r>
            <a:r>
              <a:rPr lang="zh-CN" altLang="en-US" sz="2000" b="1" dirty="0" smtClean="0">
                <a:solidFill>
                  <a:srgbClr val="FF0000"/>
                </a:solidFill>
              </a:rPr>
              <a:t>集合</a:t>
            </a:r>
            <a:r>
              <a:rPr lang="zh-CN" altLang="en-US" sz="2000" dirty="0" smtClean="0"/>
              <a:t>，集合是对一系列特殊类的统称。</a:t>
            </a:r>
            <a:endParaRPr lang="en-US" altLang="zh-CN" sz="2000" dirty="0" smtClean="0"/>
          </a:p>
          <a:p>
            <a:pPr lvl="1" eaLnBrk="1" hangingPunct="1">
              <a:lnSpc>
                <a:spcPct val="120000"/>
              </a:lnSpc>
              <a:spcBef>
                <a:spcPts val="1200"/>
              </a:spcBef>
            </a:pPr>
            <a:r>
              <a:rPr lang="zh-CN" altLang="en-US" sz="2000" dirty="0" smtClean="0"/>
              <a:t>集合可以存储任意类型的对象，并且长度可变，它位于</a:t>
            </a:r>
            <a:r>
              <a:rPr lang="en-US" altLang="zh-CN" sz="2000" dirty="0" err="1" smtClean="0"/>
              <a:t>java.util</a:t>
            </a:r>
            <a:r>
              <a:rPr lang="zh-CN" altLang="en-US" sz="2000" dirty="0" smtClean="0"/>
              <a:t>包中。</a:t>
            </a:r>
            <a:endParaRPr lang="en-US" altLang="zh-CN" sz="2000" dirty="0" smtClean="0"/>
          </a:p>
        </p:txBody>
      </p:sp>
      <p:sp>
        <p:nvSpPr>
          <p:cNvPr id="3174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集合概述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66800"/>
            <a:ext cx="8229600" cy="5609771"/>
          </a:xfrm>
        </p:spPr>
        <p:txBody>
          <a:bodyPr/>
          <a:lstStyle/>
          <a:p>
            <a:pPr>
              <a:lnSpc>
                <a:spcPct val="120000"/>
              </a:lnSpc>
              <a:spcBef>
                <a:spcPts val="600"/>
              </a:spcBef>
            </a:pPr>
            <a:r>
              <a:rPr lang="zh-CN" altLang="en-US" b="1" dirty="0">
                <a:solidFill>
                  <a:srgbClr val="0070C0"/>
                </a:solidFill>
              </a:rPr>
              <a:t>三种</a:t>
            </a:r>
            <a:r>
              <a:rPr lang="en-US" altLang="zh-CN" b="1" dirty="0">
                <a:solidFill>
                  <a:srgbClr val="0070C0"/>
                </a:solidFill>
              </a:rPr>
              <a:t>List</a:t>
            </a:r>
            <a:r>
              <a:rPr lang="zh-CN" altLang="en-US" b="1" dirty="0">
                <a:solidFill>
                  <a:srgbClr val="0070C0"/>
                </a:solidFill>
              </a:rPr>
              <a:t>集合的区别：</a:t>
            </a:r>
            <a:endParaRPr lang="en-US" altLang="zh-CN" b="1" dirty="0">
              <a:solidFill>
                <a:srgbClr val="0070C0"/>
              </a:solidFill>
            </a:endParaRPr>
          </a:p>
          <a:p>
            <a:pPr marL="457200" indent="-457200">
              <a:lnSpc>
                <a:spcPct val="120000"/>
              </a:lnSpc>
              <a:spcBef>
                <a:spcPts val="600"/>
              </a:spcBef>
              <a:buFont typeface="+mj-lt"/>
              <a:buAutoNum type="arabicPeriod"/>
            </a:pPr>
            <a:r>
              <a:rPr lang="en-US" altLang="zh-CN" dirty="0" err="1" smtClean="0"/>
              <a:t>ArrayList</a:t>
            </a:r>
            <a:r>
              <a:rPr lang="en-US" altLang="zh-CN" dirty="0"/>
              <a:t>:</a:t>
            </a:r>
          </a:p>
          <a:p>
            <a:pPr marL="0" indent="0">
              <a:lnSpc>
                <a:spcPct val="120000"/>
              </a:lnSpc>
              <a:spcBef>
                <a:spcPts val="600"/>
              </a:spcBef>
              <a:buNone/>
            </a:pPr>
            <a:r>
              <a:rPr lang="en-US" altLang="zh-CN" dirty="0"/>
              <a:t>		</a:t>
            </a:r>
            <a:r>
              <a:rPr lang="zh-CN" altLang="en-US" dirty="0"/>
              <a:t>底层数据结构是数组，查询快，增删慢。</a:t>
            </a:r>
          </a:p>
          <a:p>
            <a:pPr marL="0" indent="0">
              <a:lnSpc>
                <a:spcPct val="120000"/>
              </a:lnSpc>
              <a:spcBef>
                <a:spcPts val="600"/>
              </a:spcBef>
              <a:buNone/>
            </a:pPr>
            <a:r>
              <a:rPr lang="zh-CN" altLang="en-US" dirty="0"/>
              <a:t>		线程不安全，效率高。</a:t>
            </a:r>
          </a:p>
          <a:p>
            <a:pPr marL="457200" indent="-457200">
              <a:lnSpc>
                <a:spcPct val="120000"/>
              </a:lnSpc>
              <a:spcBef>
                <a:spcPts val="600"/>
              </a:spcBef>
              <a:buFont typeface="+mj-lt"/>
              <a:buAutoNum type="arabicPeriod" startAt="3"/>
            </a:pPr>
            <a:r>
              <a:rPr lang="en-US" altLang="zh-CN" dirty="0" err="1" smtClean="0"/>
              <a:t>LinkedList</a:t>
            </a:r>
            <a:r>
              <a:rPr lang="en-US" altLang="zh-CN" dirty="0" smtClean="0"/>
              <a:t>:</a:t>
            </a:r>
          </a:p>
          <a:p>
            <a:pPr marL="0" indent="0">
              <a:lnSpc>
                <a:spcPct val="120000"/>
              </a:lnSpc>
              <a:spcBef>
                <a:spcPts val="600"/>
              </a:spcBef>
              <a:buNone/>
            </a:pPr>
            <a:r>
              <a:rPr lang="en-US" altLang="zh-CN" dirty="0"/>
              <a:t>		</a:t>
            </a:r>
            <a:r>
              <a:rPr lang="zh-CN" altLang="en-US" dirty="0"/>
              <a:t>底层数据结构</a:t>
            </a:r>
            <a:r>
              <a:rPr lang="zh-CN" altLang="en-US" dirty="0" smtClean="0"/>
              <a:t>是</a:t>
            </a:r>
            <a:r>
              <a:rPr lang="zh-CN" altLang="en-US" dirty="0"/>
              <a:t>链表</a:t>
            </a:r>
            <a:r>
              <a:rPr lang="zh-CN" altLang="en-US" dirty="0" smtClean="0"/>
              <a:t>，查询</a:t>
            </a:r>
            <a:r>
              <a:rPr lang="zh-CN" altLang="en-US" dirty="0"/>
              <a:t>慢</a:t>
            </a:r>
            <a:r>
              <a:rPr lang="zh-CN" altLang="en-US" dirty="0" smtClean="0"/>
              <a:t>，增删快。</a:t>
            </a:r>
            <a:endParaRPr lang="zh-CN" altLang="en-US" dirty="0"/>
          </a:p>
          <a:p>
            <a:pPr marL="0" indent="0">
              <a:lnSpc>
                <a:spcPct val="120000"/>
              </a:lnSpc>
              <a:spcBef>
                <a:spcPts val="600"/>
              </a:spcBef>
              <a:buNone/>
            </a:pPr>
            <a:r>
              <a:rPr lang="zh-CN" altLang="en-US" dirty="0"/>
              <a:t>		</a:t>
            </a:r>
            <a:r>
              <a:rPr lang="zh-CN" altLang="en-US" dirty="0" smtClean="0"/>
              <a:t>线程</a:t>
            </a:r>
            <a:r>
              <a:rPr lang="zh-CN" altLang="en-US" dirty="0"/>
              <a:t>不</a:t>
            </a:r>
            <a:r>
              <a:rPr lang="zh-CN" altLang="en-US" dirty="0" smtClean="0"/>
              <a:t>安全</a:t>
            </a:r>
            <a:r>
              <a:rPr lang="zh-CN" altLang="en-US" dirty="0"/>
              <a:t>，</a:t>
            </a:r>
            <a:r>
              <a:rPr lang="zh-CN" altLang="en-US" dirty="0" smtClean="0"/>
              <a:t>效率</a:t>
            </a:r>
            <a:r>
              <a:rPr lang="zh-CN" altLang="en-US" dirty="0"/>
              <a:t>高</a:t>
            </a:r>
            <a:r>
              <a:rPr lang="zh-CN" altLang="en-US" dirty="0" smtClean="0"/>
              <a:t>。</a:t>
            </a:r>
            <a:endParaRPr lang="zh-CN" altLang="en-US" dirty="0"/>
          </a:p>
          <a:p>
            <a:pPr marL="457200" indent="-457200">
              <a:lnSpc>
                <a:spcPct val="120000"/>
              </a:lnSpc>
              <a:spcBef>
                <a:spcPts val="600"/>
              </a:spcBef>
              <a:buFont typeface="+mj-lt"/>
              <a:buAutoNum type="arabicPeriod" startAt="2"/>
            </a:pPr>
            <a:r>
              <a:rPr lang="en-US" altLang="zh-CN" dirty="0" smtClean="0"/>
              <a:t>Vector:</a:t>
            </a:r>
          </a:p>
          <a:p>
            <a:pPr marL="0" indent="0">
              <a:lnSpc>
                <a:spcPct val="120000"/>
              </a:lnSpc>
              <a:spcBef>
                <a:spcPts val="600"/>
              </a:spcBef>
              <a:buNone/>
            </a:pPr>
            <a:r>
              <a:rPr lang="en-US" altLang="zh-CN" dirty="0"/>
              <a:t>		</a:t>
            </a:r>
            <a:r>
              <a:rPr lang="zh-CN" altLang="en-US" dirty="0"/>
              <a:t>底层数据结构</a:t>
            </a:r>
            <a:r>
              <a:rPr lang="zh-CN" altLang="en-US" dirty="0" smtClean="0"/>
              <a:t>是数组，查询</a:t>
            </a:r>
            <a:r>
              <a:rPr lang="zh-CN" altLang="en-US" dirty="0"/>
              <a:t>快</a:t>
            </a:r>
            <a:r>
              <a:rPr lang="zh-CN" altLang="en-US" dirty="0" smtClean="0"/>
              <a:t>，增删慢。</a:t>
            </a:r>
            <a:endParaRPr lang="zh-CN" altLang="en-US" dirty="0"/>
          </a:p>
          <a:p>
            <a:pPr marL="0" indent="0">
              <a:lnSpc>
                <a:spcPct val="120000"/>
              </a:lnSpc>
              <a:spcBef>
                <a:spcPts val="600"/>
              </a:spcBef>
              <a:buNone/>
            </a:pPr>
            <a:r>
              <a:rPr lang="zh-CN" altLang="en-US" dirty="0"/>
              <a:t>		</a:t>
            </a:r>
            <a:r>
              <a:rPr lang="zh-CN" altLang="en-US" dirty="0" smtClean="0"/>
              <a:t>线程安全</a:t>
            </a:r>
            <a:r>
              <a:rPr lang="zh-CN" altLang="en-US" dirty="0"/>
              <a:t>，</a:t>
            </a:r>
            <a:r>
              <a:rPr lang="zh-CN" altLang="en-US" dirty="0" smtClean="0"/>
              <a:t>效率低。</a:t>
            </a:r>
            <a:endParaRPr lang="zh-CN" altLang="en-US" dirty="0"/>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7.3 List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2147859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68500" y="930835"/>
            <a:ext cx="7886700" cy="5698565"/>
          </a:xfrm>
        </p:spPr>
        <p:txBody>
          <a:bodyPr/>
          <a:lstStyle/>
          <a:p>
            <a:pPr marL="514350" lvl="0" indent="-514350">
              <a:lnSpc>
                <a:spcPct val="150000"/>
              </a:lnSpc>
              <a:buFont typeface="+mj-lt"/>
              <a:buAutoNum type="arabicPeriod"/>
            </a:pPr>
            <a:r>
              <a:rPr lang="zh-CN" altLang="zh-CN" dirty="0" smtClean="0"/>
              <a:t>使用</a:t>
            </a:r>
            <a:r>
              <a:rPr lang="en-US" altLang="zh-CN" dirty="0" err="1"/>
              <a:t>ArrayList</a:t>
            </a:r>
            <a:r>
              <a:rPr lang="zh-CN" altLang="zh-CN" dirty="0"/>
              <a:t>集合，对其添加</a:t>
            </a:r>
            <a:r>
              <a:rPr lang="en-US" altLang="zh-CN" dirty="0"/>
              <a:t>10</a:t>
            </a:r>
            <a:r>
              <a:rPr lang="zh-CN" altLang="zh-CN" dirty="0" smtClean="0"/>
              <a:t>个元素</a:t>
            </a:r>
            <a:r>
              <a:rPr lang="zh-CN" altLang="zh-CN" dirty="0"/>
              <a:t>，并使用</a:t>
            </a:r>
            <a:r>
              <a:rPr lang="en-US" altLang="zh-CN" dirty="0"/>
              <a:t>Iterator</a:t>
            </a:r>
            <a:r>
              <a:rPr lang="zh-CN" altLang="zh-CN" dirty="0"/>
              <a:t>遍历该集合。提示：</a:t>
            </a:r>
          </a:p>
          <a:p>
            <a:pPr lvl="1">
              <a:lnSpc>
                <a:spcPct val="150000"/>
              </a:lnSpc>
            </a:pPr>
            <a:r>
              <a:rPr lang="zh-CN" altLang="zh-CN" dirty="0" smtClean="0"/>
              <a:t>使用</a:t>
            </a:r>
            <a:r>
              <a:rPr lang="en-US" altLang="zh-CN" dirty="0"/>
              <a:t>add()</a:t>
            </a:r>
            <a:r>
              <a:rPr lang="zh-CN" altLang="zh-CN" dirty="0"/>
              <a:t>方法将元素添加到</a:t>
            </a:r>
            <a:r>
              <a:rPr lang="en-US" altLang="zh-CN" dirty="0" err="1"/>
              <a:t>ArrayList</a:t>
            </a:r>
            <a:r>
              <a:rPr lang="zh-CN" altLang="zh-CN" dirty="0"/>
              <a:t>集合中。</a:t>
            </a:r>
          </a:p>
          <a:p>
            <a:pPr lvl="1">
              <a:lnSpc>
                <a:spcPct val="150000"/>
              </a:lnSpc>
            </a:pPr>
            <a:r>
              <a:rPr lang="zh-CN" altLang="zh-CN" dirty="0" smtClean="0"/>
              <a:t>调用</a:t>
            </a:r>
            <a:r>
              <a:rPr lang="zh-CN" altLang="zh-CN" dirty="0"/>
              <a:t>集合的</a:t>
            </a:r>
            <a:r>
              <a:rPr lang="en-US" altLang="zh-CN" dirty="0"/>
              <a:t>iterator()</a:t>
            </a:r>
            <a:r>
              <a:rPr lang="zh-CN" altLang="zh-CN" dirty="0"/>
              <a:t>方法获得</a:t>
            </a:r>
            <a:r>
              <a:rPr lang="en-US" altLang="zh-CN" dirty="0"/>
              <a:t>Iterator</a:t>
            </a:r>
            <a:r>
              <a:rPr lang="zh-CN" altLang="zh-CN" dirty="0"/>
              <a:t>对象，并调用</a:t>
            </a:r>
            <a:r>
              <a:rPr lang="en-US" altLang="zh-CN" dirty="0"/>
              <a:t>Iterator</a:t>
            </a:r>
            <a:r>
              <a:rPr lang="zh-CN" altLang="zh-CN" dirty="0"/>
              <a:t>的</a:t>
            </a:r>
            <a:r>
              <a:rPr lang="en-US" altLang="zh-CN" dirty="0" err="1"/>
              <a:t>hasNext</a:t>
            </a:r>
            <a:r>
              <a:rPr lang="en-US" altLang="zh-CN" dirty="0"/>
              <a:t>()</a:t>
            </a:r>
            <a:r>
              <a:rPr lang="zh-CN" altLang="zh-CN" dirty="0"/>
              <a:t>和</a:t>
            </a:r>
            <a:r>
              <a:rPr lang="en-US" altLang="zh-CN" dirty="0"/>
              <a:t>next()</a:t>
            </a:r>
            <a:r>
              <a:rPr lang="zh-CN" altLang="zh-CN" dirty="0"/>
              <a:t>方法，迭代出集合中的所有元素</a:t>
            </a:r>
            <a:r>
              <a:rPr lang="zh-CN" altLang="zh-CN" dirty="0" smtClean="0"/>
              <a:t>。</a:t>
            </a:r>
            <a:endParaRPr lang="en-US" altLang="zh-CN" dirty="0" smtClean="0"/>
          </a:p>
          <a:p>
            <a:pPr lvl="1">
              <a:lnSpc>
                <a:spcPct val="150000"/>
              </a:lnSpc>
            </a:pPr>
            <a:r>
              <a:rPr lang="zh-CN" altLang="en-US" dirty="0" smtClean="0"/>
              <a:t>将重复的元素删除。</a:t>
            </a:r>
            <a:endParaRPr lang="en-US" altLang="zh-CN" dirty="0" smtClean="0"/>
          </a:p>
          <a:p>
            <a:pPr marL="514350" indent="-514350">
              <a:lnSpc>
                <a:spcPct val="150000"/>
              </a:lnSpc>
              <a:buFont typeface="+mj-lt"/>
              <a:buAutoNum type="arabicPeriod"/>
            </a:pPr>
            <a:r>
              <a:rPr lang="zh-CN" altLang="zh-CN" dirty="0"/>
              <a:t>去除集合中自定义对象（</a:t>
            </a:r>
            <a:r>
              <a:rPr lang="en-US" altLang="zh-CN" dirty="0"/>
              <a:t>Student</a:t>
            </a:r>
            <a:r>
              <a:rPr lang="zh-CN" altLang="zh-CN" dirty="0"/>
              <a:t>类）的重复值</a:t>
            </a:r>
            <a:r>
              <a:rPr lang="en-US" altLang="zh-CN" dirty="0"/>
              <a:t>(</a:t>
            </a:r>
            <a:r>
              <a:rPr lang="zh-CN" altLang="zh-CN" dirty="0"/>
              <a:t>对象的成员变量值都相同</a:t>
            </a:r>
            <a:r>
              <a:rPr lang="en-US" altLang="zh-CN" dirty="0"/>
              <a:t>)</a:t>
            </a:r>
            <a:r>
              <a:rPr lang="zh-CN" altLang="zh-CN" dirty="0"/>
              <a:t>。</a:t>
            </a:r>
            <a:endParaRPr lang="zh-CN" altLang="zh-CN" dirty="0" smtClean="0"/>
          </a:p>
        </p:txBody>
      </p:sp>
      <p:sp>
        <p:nvSpPr>
          <p:cNvPr id="3" name="标题 2"/>
          <p:cNvSpPr>
            <a:spLocks noGrp="1"/>
          </p:cNvSpPr>
          <p:nvPr>
            <p:ph type="title"/>
          </p:nvPr>
        </p:nvSpPr>
        <p:spPr/>
        <p:txBody>
          <a:bodyPr/>
          <a:lstStyle/>
          <a:p>
            <a:r>
              <a:rPr lang="zh-CN" altLang="en-US" dirty="0" smtClean="0"/>
              <a:t>练习</a:t>
            </a:r>
            <a:r>
              <a:rPr lang="en-US" altLang="zh-CN" dirty="0" smtClean="0"/>
              <a:t>2</a:t>
            </a:r>
            <a:endParaRPr lang="zh-CN" altLang="en-US" dirty="0"/>
          </a:p>
        </p:txBody>
      </p:sp>
    </p:spTree>
    <p:extLst>
      <p:ext uri="{BB962C8B-B14F-4D97-AF65-F5344CB8AC3E}">
        <p14:creationId xmlns:p14="http://schemas.microsoft.com/office/powerpoint/2010/main" val="1144284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4918075"/>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8679" name="组合 311"/>
          <p:cNvGrpSpPr>
            <a:grpSpLocks/>
          </p:cNvGrpSpPr>
          <p:nvPr/>
        </p:nvGrpSpPr>
        <p:grpSpPr bwMode="auto">
          <a:xfrm>
            <a:off x="1106488" y="2987675"/>
            <a:ext cx="7629525" cy="668338"/>
            <a:chOff x="1029300" y="5045322"/>
            <a:chExt cx="7628925" cy="669008"/>
          </a:xfrm>
        </p:grpSpPr>
        <p:grpSp>
          <p:nvGrpSpPr>
            <p:cNvPr id="28713"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8719"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8715"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8680" name="TextBox 312"/>
          <p:cNvSpPr txBox="1">
            <a:spLocks noChangeArrowheads="1"/>
          </p:cNvSpPr>
          <p:nvPr/>
        </p:nvSpPr>
        <p:spPr bwMode="auto">
          <a:xfrm>
            <a:off x="3773488" y="1708150"/>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latin typeface="微软雅黑" panose="020B0503020204020204" pitchFamily="34" charset="-122"/>
                <a:ea typeface="微软雅黑" panose="020B0503020204020204" pitchFamily="34" charset="-122"/>
              </a:rPr>
              <a:t>7.4	</a:t>
            </a:r>
            <a:r>
              <a:rPr lang="en-US" altLang="zh-CN" sz="2800" b="1">
                <a:solidFill>
                  <a:srgbClr val="009ED6"/>
                </a:solidFill>
                <a:latin typeface="微软雅黑" panose="020B0503020204020204" pitchFamily="34" charset="-122"/>
                <a:ea typeface="微软雅黑" panose="020B0503020204020204" pitchFamily="34" charset="-122"/>
              </a:rPr>
              <a:t>Set</a:t>
            </a:r>
            <a:r>
              <a:rPr lang="zh-CN" altLang="en-US" sz="2800" b="1">
                <a:latin typeface="微软雅黑" panose="020B0503020204020204" pitchFamily="34" charset="-122"/>
                <a:ea typeface="微软雅黑" panose="020B0503020204020204" pitchFamily="34" charset="-122"/>
              </a:rPr>
              <a:t>接口</a:t>
            </a:r>
          </a:p>
        </p:txBody>
      </p:sp>
      <p:grpSp>
        <p:nvGrpSpPr>
          <p:cNvPr id="28681" name="组合 313"/>
          <p:cNvGrpSpPr>
            <a:grpSpLocks/>
          </p:cNvGrpSpPr>
          <p:nvPr/>
        </p:nvGrpSpPr>
        <p:grpSpPr bwMode="auto">
          <a:xfrm>
            <a:off x="1328738" y="3713163"/>
            <a:ext cx="7407275" cy="668337"/>
            <a:chOff x="1252258" y="5045323"/>
            <a:chExt cx="7405967" cy="669007"/>
          </a:xfrm>
        </p:grpSpPr>
        <p:grpSp>
          <p:nvGrpSpPr>
            <p:cNvPr id="28706"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8710"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8682" name="组合 314"/>
          <p:cNvGrpSpPr>
            <a:grpSpLocks/>
          </p:cNvGrpSpPr>
          <p:nvPr/>
        </p:nvGrpSpPr>
        <p:grpSpPr bwMode="auto">
          <a:xfrm>
            <a:off x="1328738" y="4438650"/>
            <a:ext cx="7407275" cy="668338"/>
            <a:chOff x="1252258" y="5045323"/>
            <a:chExt cx="7405967" cy="669007"/>
          </a:xfrm>
        </p:grpSpPr>
        <p:grpSp>
          <p:nvGrpSpPr>
            <p:cNvPr id="28699" name="组合 331"/>
            <p:cNvGrpSpPr>
              <a:grpSpLocks/>
            </p:cNvGrpSpPr>
            <p:nvPr/>
          </p:nvGrpSpPr>
          <p:grpSpPr bwMode="auto">
            <a:xfrm>
              <a:off x="2520950" y="5045323"/>
              <a:ext cx="6137275" cy="669007"/>
              <a:chOff x="2520950" y="4924673"/>
              <a:chExt cx="6137275" cy="789657"/>
            </a:xfrm>
          </p:grpSpPr>
          <p:sp>
            <p:nvSpPr>
              <p:cNvPr id="3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8703" name="组合 335"/>
              <p:cNvGrpSpPr>
                <a:grpSpLocks/>
              </p:cNvGrpSpPr>
              <p:nvPr/>
            </p:nvGrpSpPr>
            <p:grpSpPr bwMode="auto">
              <a:xfrm>
                <a:off x="2520950" y="4924673"/>
                <a:ext cx="6137275" cy="664245"/>
                <a:chOff x="2520950" y="4868193"/>
                <a:chExt cx="6137275" cy="720725"/>
              </a:xfrm>
            </p:grpSpPr>
            <p:sp>
              <p:nvSpPr>
                <p:cNvPr id="33"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8683" name="组合 315"/>
          <p:cNvGrpSpPr>
            <a:grpSpLocks/>
          </p:cNvGrpSpPr>
          <p:nvPr/>
        </p:nvGrpSpPr>
        <p:grpSpPr bwMode="auto">
          <a:xfrm>
            <a:off x="1112838" y="367823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8684" name="组合 316"/>
          <p:cNvGrpSpPr>
            <a:grpSpLocks/>
          </p:cNvGrpSpPr>
          <p:nvPr/>
        </p:nvGrpSpPr>
        <p:grpSpPr bwMode="auto">
          <a:xfrm>
            <a:off x="1112838" y="4402138"/>
            <a:ext cx="635000" cy="636587"/>
            <a:chOff x="1190461" y="2772022"/>
            <a:chExt cx="635025" cy="637257"/>
          </a:xfrm>
        </p:grpSpPr>
        <p:sp>
          <p:nvSpPr>
            <p:cNvPr id="2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8685"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7.4.1</a:t>
            </a:r>
            <a:endParaRPr lang="zh-CN" altLang="en-US"/>
          </a:p>
        </p:txBody>
      </p:sp>
      <p:sp>
        <p:nvSpPr>
          <p:cNvPr id="28686"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7.4.2</a:t>
            </a:r>
            <a:endParaRPr lang="zh-CN" altLang="en-US"/>
          </a:p>
        </p:txBody>
      </p:sp>
      <p:sp>
        <p:nvSpPr>
          <p:cNvPr id="28687" name="TextBox 319"/>
          <p:cNvSpPr txBox="1">
            <a:spLocks noChangeArrowheads="1"/>
          </p:cNvSpPr>
          <p:nvPr/>
        </p:nvSpPr>
        <p:spPr bwMode="auto">
          <a:xfrm>
            <a:off x="1055688" y="45513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7.4.3</a:t>
            </a:r>
            <a:endParaRPr lang="zh-CN" altLang="en-US"/>
          </a:p>
        </p:txBody>
      </p:sp>
      <p:sp>
        <p:nvSpPr>
          <p:cNvPr id="28688" name="TextBox 320"/>
          <p:cNvSpPr txBox="1">
            <a:spLocks noChangeArrowheads="1"/>
          </p:cNvSpPr>
          <p:nvPr/>
        </p:nvSpPr>
        <p:spPr bwMode="auto">
          <a:xfrm>
            <a:off x="3213100" y="3089275"/>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Set</a:t>
            </a:r>
            <a:r>
              <a:rPr lang="zh-CN" altLang="en-US">
                <a:latin typeface="微软雅黑" panose="020B0503020204020204" pitchFamily="34" charset="-122"/>
                <a:ea typeface="微软雅黑" panose="020B0503020204020204" pitchFamily="34" charset="-122"/>
              </a:rPr>
              <a:t>接口简介</a:t>
            </a:r>
          </a:p>
        </p:txBody>
      </p:sp>
      <p:sp>
        <p:nvSpPr>
          <p:cNvPr id="28689" name="TextBox 321"/>
          <p:cNvSpPr txBox="1">
            <a:spLocks noChangeArrowheads="1"/>
          </p:cNvSpPr>
          <p:nvPr/>
        </p:nvSpPr>
        <p:spPr bwMode="auto">
          <a:xfrm>
            <a:off x="3213100" y="38147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smtClean="0">
                <a:latin typeface="微软雅黑" panose="020B0503020204020204" pitchFamily="34" charset="-122"/>
                <a:ea typeface="微软雅黑" panose="020B0503020204020204" pitchFamily="34" charset="-122"/>
              </a:rPr>
              <a:t>HashSet</a:t>
            </a:r>
            <a:r>
              <a:rPr lang="zh-CN" altLang="en-US" dirty="0" smtClean="0">
                <a:latin typeface="微软雅黑" panose="020B0503020204020204" pitchFamily="34" charset="-122"/>
                <a:ea typeface="微软雅黑" panose="020B0503020204020204" pitchFamily="34" charset="-122"/>
              </a:rPr>
              <a:t>集合</a:t>
            </a:r>
            <a:endParaRPr lang="zh-CN" altLang="en-US" dirty="0">
              <a:latin typeface="微软雅黑" panose="020B0503020204020204" pitchFamily="34" charset="-122"/>
              <a:ea typeface="微软雅黑" panose="020B0503020204020204" pitchFamily="34" charset="-122"/>
            </a:endParaRPr>
          </a:p>
        </p:txBody>
      </p:sp>
      <p:sp>
        <p:nvSpPr>
          <p:cNvPr id="28690" name="TextBox 322"/>
          <p:cNvSpPr txBox="1">
            <a:spLocks noChangeArrowheads="1"/>
          </p:cNvSpPr>
          <p:nvPr/>
        </p:nvSpPr>
        <p:spPr bwMode="auto">
          <a:xfrm>
            <a:off x="3213100" y="4541838"/>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smtClean="0">
                <a:latin typeface="微软雅黑" panose="020B0503020204020204" pitchFamily="34" charset="-122"/>
                <a:ea typeface="微软雅黑" panose="020B0503020204020204" pitchFamily="34" charset="-122"/>
              </a:rPr>
              <a:t>TreeSet</a:t>
            </a:r>
            <a:r>
              <a:rPr lang="zh-CN" altLang="en-US" dirty="0" smtClean="0">
                <a:latin typeface="微软雅黑" panose="020B0503020204020204" pitchFamily="34" charset="-122"/>
                <a:ea typeface="微软雅黑" panose="020B0503020204020204" pitchFamily="34" charset="-122"/>
              </a:rPr>
              <a:t>集合</a:t>
            </a:r>
            <a:endParaRPr lang="zh-CN" altLang="en-US" dirty="0">
              <a:latin typeface="微软雅黑" panose="020B0503020204020204" pitchFamily="34" charset="-122"/>
              <a:ea typeface="微软雅黑" panose="020B0503020204020204" pitchFamily="34" charset="-122"/>
            </a:endParaRPr>
          </a:p>
        </p:txBody>
      </p:sp>
      <p:pic>
        <p:nvPicPr>
          <p:cNvPr id="2869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2" name="图片 325">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869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2263435804"/>
      </p:ext>
    </p:extLst>
  </p:cSld>
  <p:clrMapOvr>
    <a:masterClrMapping/>
  </p:clrMapOvr>
  <p:transition spd="slow"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107950" y="1036638"/>
            <a:ext cx="8578850" cy="5059362"/>
          </a:xfrm>
        </p:spPr>
        <p:txBody>
          <a:bodyPr/>
          <a:lstStyle/>
          <a:p>
            <a:pPr eaLnBrk="1" hangingPunct="1"/>
            <a:r>
              <a:rPr lang="en-US" altLang="zh-CN" b="1" dirty="0" smtClean="0">
                <a:solidFill>
                  <a:srgbClr val="0070C0"/>
                </a:solidFill>
              </a:rPr>
              <a:t>7.4.1 Set</a:t>
            </a:r>
            <a:r>
              <a:rPr lang="zh-CN" altLang="en-US" b="1" dirty="0" smtClean="0">
                <a:solidFill>
                  <a:srgbClr val="0070C0"/>
                </a:solidFill>
              </a:rPr>
              <a:t>接口简介</a:t>
            </a:r>
            <a:endParaRPr lang="en-US" altLang="zh-CN" b="1" dirty="0" smtClean="0">
              <a:solidFill>
                <a:srgbClr val="0070C0"/>
              </a:solidFill>
            </a:endParaRPr>
          </a:p>
          <a:p>
            <a:pPr lvl="1" eaLnBrk="1" hangingPunct="1"/>
            <a:r>
              <a:rPr lang="en-US" altLang="zh-CN" dirty="0" smtClean="0"/>
              <a:t>Set</a:t>
            </a:r>
            <a:r>
              <a:rPr lang="zh-CN" altLang="en-US" dirty="0" smtClean="0"/>
              <a:t>接口和</a:t>
            </a:r>
            <a:r>
              <a:rPr lang="en-US" altLang="zh-CN" dirty="0" smtClean="0"/>
              <a:t>List</a:t>
            </a:r>
            <a:r>
              <a:rPr lang="zh-CN" altLang="en-US" dirty="0" smtClean="0"/>
              <a:t>接口一样，同样继承自</a:t>
            </a:r>
            <a:r>
              <a:rPr lang="en-US" altLang="zh-CN" dirty="0" smtClean="0"/>
              <a:t>Collection</a:t>
            </a:r>
            <a:r>
              <a:rPr lang="zh-CN" altLang="en-US" dirty="0" smtClean="0"/>
              <a:t>接口，它与</a:t>
            </a:r>
            <a:r>
              <a:rPr lang="en-US" altLang="zh-CN" dirty="0" smtClean="0"/>
              <a:t>Collection</a:t>
            </a:r>
            <a:r>
              <a:rPr lang="zh-CN" altLang="en-US" dirty="0" smtClean="0"/>
              <a:t>接口中的方法基本一致，并没有对</a:t>
            </a:r>
            <a:r>
              <a:rPr lang="en-US" altLang="zh-CN" dirty="0" smtClean="0"/>
              <a:t>Collection</a:t>
            </a:r>
            <a:r>
              <a:rPr lang="zh-CN" altLang="en-US" dirty="0" smtClean="0"/>
              <a:t>接口进行功能上的扩充，只是比</a:t>
            </a:r>
            <a:r>
              <a:rPr lang="en-US" altLang="zh-CN" dirty="0" smtClean="0"/>
              <a:t>Collection</a:t>
            </a:r>
            <a:r>
              <a:rPr lang="zh-CN" altLang="en-US" dirty="0" smtClean="0"/>
              <a:t>接口更加严格了。</a:t>
            </a:r>
            <a:endParaRPr lang="en-US" altLang="zh-CN" dirty="0" smtClean="0"/>
          </a:p>
          <a:p>
            <a:pPr lvl="1" eaLnBrk="1" hangingPunct="1"/>
            <a:r>
              <a:rPr lang="zh-CN" altLang="en-US" dirty="0" smtClean="0"/>
              <a:t>与</a:t>
            </a:r>
            <a:r>
              <a:rPr lang="en-US" altLang="zh-CN" dirty="0" smtClean="0"/>
              <a:t>List</a:t>
            </a:r>
            <a:r>
              <a:rPr lang="zh-CN" altLang="en-US" dirty="0" smtClean="0"/>
              <a:t>接口不同的是，</a:t>
            </a:r>
            <a:r>
              <a:rPr lang="en-US" altLang="zh-CN" dirty="0" smtClean="0"/>
              <a:t>Set</a:t>
            </a:r>
            <a:r>
              <a:rPr lang="zh-CN" altLang="en-US" dirty="0" smtClean="0"/>
              <a:t>接口中</a:t>
            </a:r>
            <a:r>
              <a:rPr lang="zh-CN" altLang="en-US" b="1" dirty="0" smtClean="0">
                <a:solidFill>
                  <a:srgbClr val="FF0000"/>
                </a:solidFill>
              </a:rPr>
              <a:t>元素无序</a:t>
            </a:r>
            <a:r>
              <a:rPr lang="zh-CN" altLang="en-US" dirty="0" smtClean="0"/>
              <a:t>，并且都会以某种规则保证存入的</a:t>
            </a:r>
            <a:r>
              <a:rPr lang="zh-CN" altLang="en-US" b="1" dirty="0" smtClean="0">
                <a:solidFill>
                  <a:srgbClr val="FF0000"/>
                </a:solidFill>
              </a:rPr>
              <a:t>元素不出现重复</a:t>
            </a:r>
            <a:r>
              <a:rPr lang="zh-CN" altLang="en-US" dirty="0" smtClean="0"/>
              <a:t>。</a:t>
            </a:r>
          </a:p>
          <a:p>
            <a:pPr lvl="1" eaLnBrk="1" hangingPunct="1"/>
            <a:r>
              <a:rPr lang="en-US" altLang="zh-CN" dirty="0" smtClean="0"/>
              <a:t>Set</a:t>
            </a:r>
            <a:r>
              <a:rPr lang="zh-CN" altLang="en-US" dirty="0" smtClean="0"/>
              <a:t>接口主要有两个实现类，分别是</a:t>
            </a:r>
            <a:r>
              <a:rPr lang="en-US" altLang="zh-CN" dirty="0" err="1" smtClean="0"/>
              <a:t>HashSet</a:t>
            </a:r>
            <a:r>
              <a:rPr lang="zh-CN" altLang="en-US" dirty="0" smtClean="0"/>
              <a:t>和</a:t>
            </a:r>
            <a:r>
              <a:rPr lang="en-US" altLang="zh-CN" dirty="0" err="1" smtClean="0"/>
              <a:t>TreeSet</a:t>
            </a:r>
            <a:r>
              <a:rPr lang="zh-CN" altLang="en-US" dirty="0" smtClean="0"/>
              <a:t>。其中，</a:t>
            </a:r>
            <a:r>
              <a:rPr lang="en-US" altLang="zh-CN" dirty="0" err="1" smtClean="0"/>
              <a:t>HashSet</a:t>
            </a:r>
            <a:r>
              <a:rPr lang="zh-CN" altLang="en-US" dirty="0" smtClean="0"/>
              <a:t>是根据对象的哈希值来确定元素在集合中的存储的位置，因此具有良好的存取和查找性能。</a:t>
            </a:r>
            <a:r>
              <a:rPr lang="en-US" altLang="zh-CN" dirty="0" err="1" smtClean="0"/>
              <a:t>TreeSet</a:t>
            </a:r>
            <a:r>
              <a:rPr lang="zh-CN" altLang="en-US" dirty="0" smtClean="0"/>
              <a:t>则是以二叉树的方式来存储元素，它可以实现对集合中的元素进行</a:t>
            </a:r>
            <a:r>
              <a:rPr lang="zh-CN" altLang="en-US" dirty="0" smtClean="0">
                <a:solidFill>
                  <a:srgbClr val="FF0000"/>
                </a:solidFill>
              </a:rPr>
              <a:t>排序</a:t>
            </a:r>
            <a:r>
              <a:rPr lang="zh-CN" altLang="en-US" dirty="0" smtClean="0"/>
              <a:t>。</a:t>
            </a:r>
          </a:p>
        </p:txBody>
      </p:sp>
      <p:sp>
        <p:nvSpPr>
          <p:cNvPr id="522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295275" y="1066800"/>
            <a:ext cx="8229600" cy="5059363"/>
          </a:xfrm>
        </p:spPr>
        <p:txBody>
          <a:bodyPr/>
          <a:lstStyle/>
          <a:p>
            <a:pPr eaLnBrk="1" hangingPunct="1"/>
            <a:r>
              <a:rPr lang="en-US" altLang="zh-CN" b="1" dirty="0" smtClean="0">
                <a:solidFill>
                  <a:srgbClr val="0070C0"/>
                </a:solidFill>
              </a:rPr>
              <a:t>7.4.2 </a:t>
            </a:r>
            <a:r>
              <a:rPr lang="en-US" altLang="zh-CN" b="1" dirty="0" err="1" smtClean="0">
                <a:solidFill>
                  <a:srgbClr val="0070C0"/>
                </a:solidFill>
              </a:rPr>
              <a:t>HashSet</a:t>
            </a:r>
            <a:r>
              <a:rPr lang="zh-CN" altLang="en-US" b="1" dirty="0" smtClean="0">
                <a:solidFill>
                  <a:srgbClr val="0070C0"/>
                </a:solidFill>
              </a:rPr>
              <a:t>集合</a:t>
            </a:r>
            <a:endParaRPr lang="en-US" altLang="zh-CN" b="1" dirty="0" smtClean="0">
              <a:solidFill>
                <a:srgbClr val="0070C0"/>
              </a:solidFill>
            </a:endParaRPr>
          </a:p>
          <a:p>
            <a:pPr lvl="1" eaLnBrk="1" hangingPunct="1"/>
            <a:r>
              <a:rPr lang="en-US" altLang="zh-CN" dirty="0" err="1" smtClean="0"/>
              <a:t>HashSet</a:t>
            </a:r>
            <a:r>
              <a:rPr lang="zh-CN" altLang="zh-CN" dirty="0" smtClean="0"/>
              <a:t>是</a:t>
            </a:r>
            <a:r>
              <a:rPr lang="en-US" altLang="zh-CN" dirty="0" smtClean="0"/>
              <a:t>Set</a:t>
            </a:r>
            <a:r>
              <a:rPr lang="zh-CN" altLang="zh-CN" dirty="0" smtClean="0"/>
              <a:t>接口的一个实现类，它所存储的元素是不可重复的，并且元素都是无序的。</a:t>
            </a:r>
            <a:endParaRPr lang="en-US" altLang="zh-CN" dirty="0" smtClean="0"/>
          </a:p>
          <a:p>
            <a:pPr lvl="1" eaLnBrk="1" hangingPunct="1"/>
            <a:r>
              <a:rPr lang="zh-CN" altLang="zh-CN" dirty="0" smtClean="0"/>
              <a:t>当向</a:t>
            </a:r>
            <a:r>
              <a:rPr lang="en-US" altLang="zh-CN" dirty="0" err="1" smtClean="0"/>
              <a:t>HashSet</a:t>
            </a:r>
            <a:r>
              <a:rPr lang="zh-CN" altLang="zh-CN" dirty="0" smtClean="0"/>
              <a:t>集合中添加一个对象时，首先会调用该对象的</a:t>
            </a:r>
            <a:r>
              <a:rPr lang="en-US" altLang="zh-CN" dirty="0" err="1" smtClean="0"/>
              <a:t>hashCode</a:t>
            </a:r>
            <a:r>
              <a:rPr lang="en-US" altLang="zh-CN" dirty="0" smtClean="0"/>
              <a:t>()</a:t>
            </a:r>
            <a:r>
              <a:rPr lang="zh-CN" altLang="zh-CN" dirty="0" smtClean="0"/>
              <a:t>方法来确定元素的存储位置，然后再调用对象的</a:t>
            </a:r>
            <a:r>
              <a:rPr lang="en-US" altLang="zh-CN" dirty="0" smtClean="0"/>
              <a:t>equals()</a:t>
            </a:r>
            <a:r>
              <a:rPr lang="zh-CN" altLang="zh-CN" dirty="0" smtClean="0"/>
              <a:t>方法来确保该位置没有重复元素。</a:t>
            </a:r>
            <a:endParaRPr lang="en-US" altLang="zh-CN" dirty="0" smtClean="0"/>
          </a:p>
          <a:p>
            <a:pPr lvl="1" eaLnBrk="1" hangingPunct="1"/>
            <a:r>
              <a:rPr lang="zh-CN" altLang="en-US" dirty="0" smtClean="0"/>
              <a:t>为了帮助大家更好地理解</a:t>
            </a:r>
            <a:r>
              <a:rPr lang="en-US" altLang="zh-CN" dirty="0" err="1" smtClean="0"/>
              <a:t>HashSet</a:t>
            </a:r>
            <a:r>
              <a:rPr lang="zh-CN" altLang="en-US" dirty="0" smtClean="0"/>
              <a:t>存储元素的不可重复性，</a:t>
            </a:r>
            <a:r>
              <a:rPr lang="zh-CN" altLang="zh-CN" dirty="0" smtClean="0"/>
              <a:t>接下来通过</a:t>
            </a:r>
            <a:r>
              <a:rPr lang="zh-CN" altLang="en-US" dirty="0" smtClean="0"/>
              <a:t>一个案例来演示</a:t>
            </a:r>
            <a:r>
              <a:rPr lang="en-US" altLang="zh-CN" dirty="0" err="1" smtClean="0"/>
              <a:t>HashSet</a:t>
            </a:r>
            <a:r>
              <a:rPr lang="zh-CN" altLang="en-US" dirty="0" smtClean="0"/>
              <a:t>集合的用法，具体如例</a:t>
            </a:r>
            <a:r>
              <a:rPr lang="en-US" altLang="zh-CN" dirty="0" smtClean="0"/>
              <a:t>7-9</a:t>
            </a:r>
            <a:r>
              <a:rPr lang="zh-CN" altLang="en-US" dirty="0" smtClean="0"/>
              <a:t>所示。</a:t>
            </a:r>
          </a:p>
        </p:txBody>
      </p:sp>
      <p:sp>
        <p:nvSpPr>
          <p:cNvPr id="532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15" y="1774209"/>
            <a:ext cx="8840848" cy="477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82988"/>
            <a:ext cx="72009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349250" y="1066800"/>
            <a:ext cx="8385317" cy="5059363"/>
          </a:xfrm>
        </p:spPr>
        <p:txBody>
          <a:bodyPr/>
          <a:lstStyle/>
          <a:p>
            <a:pPr eaLnBrk="1" hangingPunct="1">
              <a:lnSpc>
                <a:spcPct val="120000"/>
              </a:lnSpc>
            </a:pPr>
            <a:r>
              <a:rPr lang="en-US" altLang="zh-CN" b="1" dirty="0" smtClean="0">
                <a:solidFill>
                  <a:srgbClr val="0070C0"/>
                </a:solidFill>
              </a:rPr>
              <a:t>7.4.2 </a:t>
            </a:r>
            <a:r>
              <a:rPr lang="en-US" altLang="zh-CN" b="1" dirty="0" err="1" smtClean="0">
                <a:solidFill>
                  <a:srgbClr val="0070C0"/>
                </a:solidFill>
              </a:rPr>
              <a:t>HashSet</a:t>
            </a:r>
            <a:r>
              <a:rPr lang="zh-CN" altLang="en-US" b="1" dirty="0" smtClean="0">
                <a:solidFill>
                  <a:srgbClr val="0070C0"/>
                </a:solidFill>
              </a:rPr>
              <a:t>集合</a:t>
            </a:r>
            <a:endParaRPr lang="en-US" altLang="zh-CN" b="1" dirty="0" smtClean="0">
              <a:solidFill>
                <a:srgbClr val="0070C0"/>
              </a:solidFill>
            </a:endParaRPr>
          </a:p>
          <a:p>
            <a:pPr lvl="1" eaLnBrk="1" hangingPunct="1">
              <a:lnSpc>
                <a:spcPct val="120000"/>
              </a:lnSpc>
            </a:pPr>
            <a:r>
              <a:rPr lang="en-US" altLang="zh-CN" dirty="0" err="1" smtClean="0"/>
              <a:t>HashSet</a:t>
            </a:r>
            <a:r>
              <a:rPr lang="zh-CN" altLang="zh-CN" dirty="0" smtClean="0"/>
              <a:t>集合之所以能确保不出现重复的元素，是因为它在存入元素时做了很多工作</a:t>
            </a:r>
            <a:r>
              <a:rPr lang="zh-CN" altLang="en-US" dirty="0" smtClean="0"/>
              <a:t>，使用</a:t>
            </a:r>
            <a:r>
              <a:rPr lang="en-US" altLang="zh-CN" dirty="0" err="1" smtClean="0"/>
              <a:t>HashSet</a:t>
            </a:r>
            <a:r>
              <a:rPr lang="zh-CN" altLang="en-US" dirty="0" smtClean="0"/>
              <a:t>集合的存储流程如下图所示。</a:t>
            </a:r>
            <a:endParaRPr lang="en-US" altLang="zh-CN" dirty="0" smtClean="0"/>
          </a:p>
        </p:txBody>
      </p:sp>
      <p:pic>
        <p:nvPicPr>
          <p:cNvPr id="54275" name="Picture 5"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499" y="388938"/>
            <a:ext cx="4996082" cy="614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
        <p:nvSpPr>
          <p:cNvPr id="2" name="文本框 1"/>
          <p:cNvSpPr txBox="1"/>
          <p:nvPr/>
        </p:nvSpPr>
        <p:spPr>
          <a:xfrm>
            <a:off x="226420" y="2457024"/>
            <a:ext cx="3622249" cy="4115870"/>
          </a:xfrm>
          <a:prstGeom prst="rect">
            <a:avLst/>
          </a:prstGeom>
          <a:noFill/>
        </p:spPr>
        <p:txBody>
          <a:bodyPr wrap="square" rtlCol="0">
            <a:spAutoFit/>
          </a:bodyPr>
          <a:lstStyle/>
          <a:p>
            <a:pPr>
              <a:lnSpc>
                <a:spcPct val="110000"/>
              </a:lnSpc>
              <a:spcBef>
                <a:spcPts val="600"/>
              </a:spcBef>
            </a:pPr>
            <a:r>
              <a:rPr lang="zh-CN" altLang="zh-CN" dirty="0" smtClean="0">
                <a:latin typeface="+mn-ea"/>
                <a:ea typeface="+mn-ea"/>
              </a:rPr>
              <a:t>当调用</a:t>
            </a:r>
            <a:r>
              <a:rPr lang="en-US" altLang="zh-CN" dirty="0" err="1" smtClean="0">
                <a:latin typeface="+mn-ea"/>
                <a:ea typeface="+mn-ea"/>
              </a:rPr>
              <a:t>HashSet</a:t>
            </a:r>
            <a:r>
              <a:rPr lang="zh-CN" altLang="zh-CN" dirty="0" smtClean="0">
                <a:latin typeface="+mn-ea"/>
                <a:ea typeface="+mn-ea"/>
              </a:rPr>
              <a:t>集合的</a:t>
            </a:r>
            <a:r>
              <a:rPr lang="en-US" altLang="zh-CN" dirty="0" smtClean="0">
                <a:latin typeface="+mn-ea"/>
                <a:ea typeface="+mn-ea"/>
              </a:rPr>
              <a:t>add()</a:t>
            </a:r>
            <a:r>
              <a:rPr lang="zh-CN" altLang="zh-CN" dirty="0" smtClean="0">
                <a:latin typeface="+mn-ea"/>
                <a:ea typeface="+mn-ea"/>
              </a:rPr>
              <a:t>方法存入元素时，首先调用当前存入对象的</a:t>
            </a:r>
            <a:r>
              <a:rPr lang="en-US" altLang="zh-CN" dirty="0" err="1" smtClean="0">
                <a:latin typeface="+mn-ea"/>
                <a:ea typeface="+mn-ea"/>
              </a:rPr>
              <a:t>hashCode</a:t>
            </a:r>
            <a:r>
              <a:rPr lang="en-US" altLang="zh-CN" dirty="0" smtClean="0">
                <a:latin typeface="+mn-ea"/>
                <a:ea typeface="+mn-ea"/>
              </a:rPr>
              <a:t>()</a:t>
            </a:r>
            <a:r>
              <a:rPr lang="zh-CN" altLang="zh-CN" dirty="0" smtClean="0">
                <a:latin typeface="+mn-ea"/>
                <a:ea typeface="+mn-ea"/>
              </a:rPr>
              <a:t>方法获得对象的哈希值，然后根据对象的哈希值计算出一个存储位置。</a:t>
            </a:r>
            <a:endParaRPr lang="en-US" altLang="zh-CN" dirty="0" smtClean="0">
              <a:latin typeface="+mn-ea"/>
              <a:ea typeface="+mn-ea"/>
            </a:endParaRPr>
          </a:p>
          <a:p>
            <a:pPr>
              <a:lnSpc>
                <a:spcPct val="110000"/>
              </a:lnSpc>
              <a:spcBef>
                <a:spcPts val="600"/>
              </a:spcBef>
            </a:pPr>
            <a:r>
              <a:rPr lang="zh-CN" altLang="zh-CN" dirty="0" smtClean="0">
                <a:latin typeface="+mn-ea"/>
                <a:ea typeface="+mn-ea"/>
              </a:rPr>
              <a:t>如果该位置上没有元素，则直接将元素存入，如果该位置上有元素存在，则会调用</a:t>
            </a:r>
            <a:r>
              <a:rPr lang="en-US" altLang="zh-CN" dirty="0" smtClean="0">
                <a:latin typeface="+mn-ea"/>
                <a:ea typeface="+mn-ea"/>
              </a:rPr>
              <a:t>equals()</a:t>
            </a:r>
            <a:r>
              <a:rPr lang="zh-CN" altLang="zh-CN" dirty="0" smtClean="0">
                <a:latin typeface="+mn-ea"/>
                <a:ea typeface="+mn-ea"/>
              </a:rPr>
              <a:t>方法让当前存入的元素依次和该位置上的元素进行比较，如果返回的结果为</a:t>
            </a:r>
            <a:r>
              <a:rPr lang="en-US" altLang="zh-CN" dirty="0" smtClean="0">
                <a:latin typeface="+mn-ea"/>
                <a:ea typeface="+mn-ea"/>
              </a:rPr>
              <a:t>false</a:t>
            </a:r>
            <a:r>
              <a:rPr lang="zh-CN" altLang="zh-CN" dirty="0" smtClean="0">
                <a:latin typeface="+mn-ea"/>
                <a:ea typeface="+mn-ea"/>
              </a:rPr>
              <a:t>就将该元素存入集合，返回的结果为</a:t>
            </a:r>
            <a:r>
              <a:rPr lang="en-US" altLang="zh-CN" dirty="0" smtClean="0">
                <a:latin typeface="+mn-ea"/>
                <a:ea typeface="+mn-ea"/>
              </a:rPr>
              <a:t>true</a:t>
            </a:r>
            <a:r>
              <a:rPr lang="zh-CN" altLang="zh-CN" dirty="0" smtClean="0">
                <a:latin typeface="+mn-ea"/>
                <a:ea typeface="+mn-ea"/>
              </a:rPr>
              <a:t>则说明有重复元素，就将该元素舍弃。</a:t>
            </a:r>
            <a:endParaRPr lang="zh-CN" altLang="en-US" dirty="0" smtClean="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arn(inVertical)">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371475" y="1066800"/>
            <a:ext cx="8229600" cy="5059363"/>
          </a:xfrm>
        </p:spPr>
        <p:txBody>
          <a:bodyPr/>
          <a:lstStyle/>
          <a:p>
            <a:pPr eaLnBrk="1" hangingPunct="1"/>
            <a:r>
              <a:rPr lang="en-US" altLang="zh-CN" b="1" dirty="0" smtClean="0">
                <a:solidFill>
                  <a:srgbClr val="0070C0"/>
                </a:solidFill>
              </a:rPr>
              <a:t>7.4.2 </a:t>
            </a:r>
            <a:r>
              <a:rPr lang="en-US" altLang="zh-CN" b="1" dirty="0" err="1" smtClean="0">
                <a:solidFill>
                  <a:srgbClr val="0070C0"/>
                </a:solidFill>
              </a:rPr>
              <a:t>HashSet</a:t>
            </a:r>
            <a:r>
              <a:rPr lang="zh-CN" altLang="en-US" b="1" dirty="0" smtClean="0">
                <a:solidFill>
                  <a:srgbClr val="0070C0"/>
                </a:solidFill>
              </a:rPr>
              <a:t>集合</a:t>
            </a:r>
            <a:endParaRPr lang="en-US" altLang="zh-CN" b="1" dirty="0" smtClean="0">
              <a:solidFill>
                <a:srgbClr val="0070C0"/>
              </a:solidFill>
            </a:endParaRPr>
          </a:p>
          <a:p>
            <a:pPr lvl="1" eaLnBrk="1" hangingPunct="1"/>
            <a:r>
              <a:rPr lang="zh-CN" altLang="zh-CN" dirty="0" smtClean="0"/>
              <a:t>当向集合中存入元素时，为了保证</a:t>
            </a:r>
            <a:r>
              <a:rPr lang="en-US" altLang="zh-CN" dirty="0" err="1" smtClean="0"/>
              <a:t>HashSet</a:t>
            </a:r>
            <a:r>
              <a:rPr lang="zh-CN" altLang="zh-CN" dirty="0" smtClean="0"/>
              <a:t>正常工作，要求在存入对象时，需要重写</a:t>
            </a:r>
            <a:r>
              <a:rPr lang="en-US" altLang="zh-CN" dirty="0" smtClean="0"/>
              <a:t>Object</a:t>
            </a:r>
            <a:r>
              <a:rPr lang="zh-CN" altLang="zh-CN" dirty="0" smtClean="0"/>
              <a:t>类中的</a:t>
            </a:r>
            <a:r>
              <a:rPr lang="en-US" altLang="zh-CN" dirty="0" err="1" smtClean="0"/>
              <a:t>hashCode</a:t>
            </a:r>
            <a:r>
              <a:rPr lang="en-US" altLang="zh-CN" dirty="0" smtClean="0"/>
              <a:t>()</a:t>
            </a:r>
            <a:r>
              <a:rPr lang="zh-CN" altLang="zh-CN" dirty="0" smtClean="0"/>
              <a:t>和</a:t>
            </a:r>
            <a:r>
              <a:rPr lang="en-US" altLang="zh-CN" dirty="0" smtClean="0"/>
              <a:t>equals()</a:t>
            </a:r>
            <a:r>
              <a:rPr lang="zh-CN" altLang="zh-CN" dirty="0" smtClean="0"/>
              <a:t>方法。</a:t>
            </a:r>
            <a:endParaRPr lang="en-US" altLang="zh-CN" dirty="0" smtClean="0"/>
          </a:p>
          <a:p>
            <a:pPr lvl="1" eaLnBrk="1" hangingPunct="1"/>
            <a:r>
              <a:rPr lang="zh-CN" altLang="en-US" dirty="0" smtClean="0"/>
              <a:t>接下来，通过一个案例来演示如何</a:t>
            </a:r>
            <a:r>
              <a:rPr lang="zh-CN" altLang="zh-CN" dirty="0" smtClean="0"/>
              <a:t>将</a:t>
            </a:r>
            <a:r>
              <a:rPr lang="en-US" altLang="zh-CN" dirty="0" smtClean="0"/>
              <a:t>Student</a:t>
            </a:r>
            <a:r>
              <a:rPr lang="zh-CN" altLang="zh-CN" dirty="0" smtClean="0"/>
              <a:t>对象存入</a:t>
            </a:r>
            <a:r>
              <a:rPr lang="en-US" altLang="zh-CN" dirty="0" err="1" smtClean="0"/>
              <a:t>HashSet</a:t>
            </a:r>
            <a:r>
              <a:rPr lang="zh-CN" altLang="zh-CN" dirty="0" smtClean="0"/>
              <a:t>，</a:t>
            </a:r>
            <a:r>
              <a:rPr lang="zh-CN" altLang="en-US" dirty="0" smtClean="0"/>
              <a:t>具体代码如例</a:t>
            </a:r>
            <a:r>
              <a:rPr lang="en-US" altLang="zh-CN" dirty="0" smtClean="0"/>
              <a:t>7-10</a:t>
            </a:r>
            <a:r>
              <a:rPr lang="zh-CN" altLang="en-US" dirty="0" smtClean="0"/>
              <a:t>所示。</a:t>
            </a:r>
            <a:endParaRPr lang="en-US" altLang="zh-CN" dirty="0" smtClean="0"/>
          </a:p>
        </p:txBody>
      </p:sp>
      <p:sp>
        <p:nvSpPr>
          <p:cNvPr id="552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09181"/>
            <a:ext cx="7012390" cy="663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4541271"/>
            <a:ext cx="72009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371475" y="1066800"/>
            <a:ext cx="8229600" cy="5059363"/>
          </a:xfrm>
        </p:spPr>
        <p:txBody>
          <a:bodyPr/>
          <a:lstStyle/>
          <a:p>
            <a:pPr eaLnBrk="1" hangingPunct="1"/>
            <a:r>
              <a:rPr lang="en-US" altLang="zh-CN" b="1" dirty="0" smtClean="0">
                <a:solidFill>
                  <a:srgbClr val="0070C0"/>
                </a:solidFill>
              </a:rPr>
              <a:t>7.4.2 </a:t>
            </a:r>
            <a:r>
              <a:rPr lang="en-US" altLang="zh-CN" b="1" dirty="0" err="1" smtClean="0">
                <a:solidFill>
                  <a:srgbClr val="0070C0"/>
                </a:solidFill>
              </a:rPr>
              <a:t>HashSet</a:t>
            </a:r>
            <a:r>
              <a:rPr lang="zh-CN" altLang="en-US" b="1" dirty="0" smtClean="0">
                <a:solidFill>
                  <a:srgbClr val="0070C0"/>
                </a:solidFill>
              </a:rPr>
              <a:t>集合</a:t>
            </a:r>
            <a:endParaRPr lang="en-US" altLang="zh-CN" b="1" dirty="0" smtClean="0">
              <a:solidFill>
                <a:srgbClr val="0070C0"/>
              </a:solidFill>
            </a:endParaRPr>
          </a:p>
          <a:p>
            <a:pPr lvl="1" eaLnBrk="1" hangingPunct="1"/>
            <a:r>
              <a:rPr lang="zh-CN" altLang="en-US" dirty="0" smtClean="0"/>
              <a:t>在例</a:t>
            </a:r>
            <a:r>
              <a:rPr lang="en-US" altLang="zh-CN" dirty="0" smtClean="0"/>
              <a:t>7-10</a:t>
            </a:r>
            <a:r>
              <a:rPr lang="zh-CN" altLang="en-US" dirty="0" smtClean="0"/>
              <a:t>中，重复的</a:t>
            </a:r>
            <a:r>
              <a:rPr lang="en-US" altLang="zh-CN" dirty="0" smtClean="0"/>
              <a:t>Student</a:t>
            </a:r>
            <a:r>
              <a:rPr lang="zh-CN" altLang="en-US" dirty="0" smtClean="0"/>
              <a:t>对象没有去除，是因为在定义</a:t>
            </a:r>
            <a:r>
              <a:rPr lang="en-US" altLang="zh-CN" dirty="0" smtClean="0"/>
              <a:t>Student</a:t>
            </a:r>
            <a:r>
              <a:rPr lang="zh-CN" altLang="en-US" dirty="0" smtClean="0"/>
              <a:t>类时没有重写</a:t>
            </a:r>
            <a:r>
              <a:rPr lang="en-US" altLang="zh-CN" dirty="0" err="1" smtClean="0"/>
              <a:t>hashCode</a:t>
            </a:r>
            <a:r>
              <a:rPr lang="en-US" altLang="zh-CN" dirty="0" smtClean="0"/>
              <a:t>()</a:t>
            </a:r>
            <a:r>
              <a:rPr lang="zh-CN" altLang="en-US" dirty="0" smtClean="0"/>
              <a:t>和</a:t>
            </a:r>
            <a:r>
              <a:rPr lang="en-US" altLang="zh-CN" dirty="0" smtClean="0"/>
              <a:t>equals()</a:t>
            </a:r>
            <a:r>
              <a:rPr lang="zh-CN" altLang="en-US" dirty="0" smtClean="0"/>
              <a:t>方法。下面假设</a:t>
            </a:r>
            <a:r>
              <a:rPr lang="en-US" altLang="zh-CN" dirty="0" smtClean="0"/>
              <a:t>id</a:t>
            </a:r>
            <a:r>
              <a:rPr lang="zh-CN" altLang="en-US" dirty="0" smtClean="0"/>
              <a:t>相同的学生就是同一个学生，对例</a:t>
            </a:r>
            <a:r>
              <a:rPr lang="en-US" altLang="zh-CN" dirty="0" smtClean="0"/>
              <a:t>7-10</a:t>
            </a:r>
            <a:r>
              <a:rPr lang="zh-CN" altLang="en-US" dirty="0" smtClean="0"/>
              <a:t>进行修改，修改后的代码如例</a:t>
            </a:r>
            <a:r>
              <a:rPr lang="en-US" altLang="zh-CN" dirty="0" smtClean="0"/>
              <a:t>7-11</a:t>
            </a:r>
            <a:r>
              <a:rPr lang="zh-CN" altLang="en-US" dirty="0" smtClean="0"/>
              <a:t>所示。</a:t>
            </a:r>
            <a:r>
              <a:rPr lang="en-US" altLang="zh-CN" dirty="0" smtClean="0"/>
              <a:t>00</a:t>
            </a:r>
            <a:endParaRPr lang="zh-CN" altLang="en-US" dirty="0" smtClean="0"/>
          </a:p>
        </p:txBody>
      </p:sp>
      <p:sp>
        <p:nvSpPr>
          <p:cNvPr id="552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p:cNvPicPr>
          <p:nvPr/>
        </p:nvPicPr>
        <p:blipFill>
          <a:blip r:embed="rId2"/>
          <a:stretch>
            <a:fillRect/>
          </a:stretch>
        </p:blipFill>
        <p:spPr>
          <a:xfrm>
            <a:off x="62150" y="145198"/>
            <a:ext cx="7246961" cy="6610112"/>
          </a:xfrm>
          <a:prstGeom prst="rect">
            <a:avLst/>
          </a:prstGeom>
          <a:ln>
            <a:noFill/>
          </a:ln>
          <a:effectLst>
            <a:outerShdw blurRad="292100" dist="139700" dir="2700000" algn="tl" rotWithShape="0">
              <a:srgbClr val="333333">
                <a:alpha val="65000"/>
              </a:srgbClr>
            </a:outerShdw>
          </a:effectLst>
        </p:spPr>
      </p:pic>
      <p:pic>
        <p:nvPicPr>
          <p:cNvPr id="5" name="图片 4" descr="屏幕剪辑"/>
          <p:cNvPicPr>
            <a:picLocks noChangeAspect="1"/>
          </p:cNvPicPr>
          <p:nvPr/>
        </p:nvPicPr>
        <p:blipFill>
          <a:blip r:embed="rId3"/>
          <a:stretch>
            <a:fillRect/>
          </a:stretch>
        </p:blipFill>
        <p:spPr>
          <a:xfrm>
            <a:off x="1401763" y="503854"/>
            <a:ext cx="7713662" cy="5892800"/>
          </a:xfrm>
          <a:prstGeom prst="rect">
            <a:avLst/>
          </a:prstGeom>
          <a:ln>
            <a:noFill/>
          </a:ln>
          <a:effectLst>
            <a:outerShdw blurRad="292100" dist="139700" dir="2700000" algn="tl" rotWithShape="0">
              <a:srgbClr val="333333">
                <a:alpha val="65000"/>
              </a:srgbClr>
            </a:outerShdw>
          </a:effectLst>
        </p:spPr>
      </p:pic>
      <p:pic>
        <p:nvPicPr>
          <p:cNvPr id="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368" y="2795787"/>
            <a:ext cx="72009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562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68500" y="1280160"/>
            <a:ext cx="7886700" cy="4754880"/>
          </a:xfrm>
        </p:spPr>
        <p:txBody>
          <a:bodyPr/>
          <a:lstStyle/>
          <a:p>
            <a:pPr lvl="0">
              <a:lnSpc>
                <a:spcPct val="150000"/>
              </a:lnSpc>
            </a:pPr>
            <a:r>
              <a:rPr lang="zh-CN" altLang="zh-CN" sz="2400" dirty="0"/>
              <a:t>在</a:t>
            </a:r>
            <a:r>
              <a:rPr lang="en-US" altLang="zh-CN" sz="2400" dirty="0" err="1"/>
              <a:t>HashSet</a:t>
            </a:r>
            <a:r>
              <a:rPr lang="zh-CN" altLang="zh-CN" sz="2400" dirty="0"/>
              <a:t>集合中添加三个</a:t>
            </a:r>
            <a:r>
              <a:rPr lang="en-US" altLang="zh-CN" sz="2400" dirty="0"/>
              <a:t>Person</a:t>
            </a:r>
            <a:r>
              <a:rPr lang="zh-CN" altLang="zh-CN" sz="2400" dirty="0"/>
              <a:t>对象，把姓名相同的人当做同一个人，禁止重复添加。</a:t>
            </a:r>
          </a:p>
          <a:p>
            <a:pPr>
              <a:lnSpc>
                <a:spcPct val="150000"/>
              </a:lnSpc>
            </a:pPr>
            <a:r>
              <a:rPr lang="zh-CN" altLang="zh-CN" sz="2400" dirty="0"/>
              <a:t>提示：</a:t>
            </a:r>
            <a:r>
              <a:rPr lang="en-US" altLang="zh-CN" sz="2400" dirty="0"/>
              <a:t>Person</a:t>
            </a:r>
            <a:r>
              <a:rPr lang="zh-CN" altLang="zh-CN" sz="2400" dirty="0"/>
              <a:t>类中定义</a:t>
            </a:r>
            <a:r>
              <a:rPr lang="en-US" altLang="zh-CN" sz="2400" dirty="0"/>
              <a:t>name</a:t>
            </a:r>
            <a:r>
              <a:rPr lang="zh-CN" altLang="zh-CN" sz="2400" dirty="0"/>
              <a:t>和</a:t>
            </a:r>
            <a:r>
              <a:rPr lang="en-US" altLang="zh-CN" sz="2400" dirty="0"/>
              <a:t>age</a:t>
            </a:r>
            <a:r>
              <a:rPr lang="zh-CN" altLang="zh-CN" sz="2400" dirty="0"/>
              <a:t>属性，重写</a:t>
            </a:r>
            <a:r>
              <a:rPr lang="en-US" altLang="zh-CN" sz="2400" dirty="0" err="1"/>
              <a:t>hashCode</a:t>
            </a:r>
            <a:r>
              <a:rPr lang="en-US" altLang="zh-CN" sz="2400" dirty="0"/>
              <a:t>()</a:t>
            </a:r>
            <a:r>
              <a:rPr lang="zh-CN" altLang="zh-CN" sz="2400" dirty="0"/>
              <a:t>方法和</a:t>
            </a:r>
            <a:r>
              <a:rPr lang="en-US" altLang="zh-CN" sz="2400" dirty="0"/>
              <a:t>equals()</a:t>
            </a:r>
            <a:r>
              <a:rPr lang="zh-CN" altLang="zh-CN" sz="2400" dirty="0"/>
              <a:t>方法，针对</a:t>
            </a:r>
            <a:r>
              <a:rPr lang="en-US" altLang="zh-CN" sz="2400" dirty="0"/>
              <a:t>Person</a:t>
            </a:r>
            <a:r>
              <a:rPr lang="zh-CN" altLang="zh-CN" sz="2400" dirty="0"/>
              <a:t>类的</a:t>
            </a:r>
            <a:r>
              <a:rPr lang="en-US" altLang="zh-CN" sz="2400" dirty="0"/>
              <a:t>name</a:t>
            </a:r>
            <a:r>
              <a:rPr lang="zh-CN" altLang="zh-CN" sz="2400" dirty="0"/>
              <a:t>属性进行比较，如果</a:t>
            </a:r>
            <a:r>
              <a:rPr lang="en-US" altLang="zh-CN" sz="2400" dirty="0"/>
              <a:t>name</a:t>
            </a:r>
            <a:r>
              <a:rPr lang="zh-CN" altLang="zh-CN" sz="2400" dirty="0"/>
              <a:t>相同，</a:t>
            </a:r>
            <a:r>
              <a:rPr lang="en-US" altLang="zh-CN" sz="2400" dirty="0" err="1"/>
              <a:t>hashCode</a:t>
            </a:r>
            <a:r>
              <a:rPr lang="en-US" altLang="zh-CN" sz="2400" dirty="0"/>
              <a:t>()</a:t>
            </a:r>
            <a:r>
              <a:rPr lang="zh-CN" altLang="zh-CN" sz="2400" dirty="0"/>
              <a:t>方法的返回值相同，</a:t>
            </a:r>
            <a:r>
              <a:rPr lang="en-US" altLang="zh-CN" sz="2400" dirty="0"/>
              <a:t>equals</a:t>
            </a:r>
            <a:r>
              <a:rPr lang="zh-CN" altLang="zh-CN" sz="2400" dirty="0"/>
              <a:t>方法返回</a:t>
            </a:r>
            <a:r>
              <a:rPr lang="en-US" altLang="zh-CN" sz="2400" dirty="0"/>
              <a:t>true</a:t>
            </a:r>
            <a:r>
              <a:rPr lang="zh-CN" altLang="zh-CN" sz="2400" dirty="0"/>
              <a:t>。</a:t>
            </a:r>
          </a:p>
        </p:txBody>
      </p:sp>
      <p:sp>
        <p:nvSpPr>
          <p:cNvPr id="3" name="标题 2"/>
          <p:cNvSpPr>
            <a:spLocks noGrp="1"/>
          </p:cNvSpPr>
          <p:nvPr>
            <p:ph type="title"/>
          </p:nvPr>
        </p:nvSpPr>
        <p:spPr/>
        <p:txBody>
          <a:bodyPr/>
          <a:lstStyle/>
          <a:p>
            <a:r>
              <a:rPr lang="zh-CN" altLang="en-US" dirty="0" smtClean="0"/>
              <a:t>练习</a:t>
            </a:r>
            <a:r>
              <a:rPr lang="en-US" altLang="zh-CN" dirty="0" smtClean="0"/>
              <a:t>3</a:t>
            </a:r>
            <a:endParaRPr lang="zh-CN" altLang="en-US" dirty="0"/>
          </a:p>
        </p:txBody>
      </p:sp>
    </p:spTree>
    <p:extLst>
      <p:ext uri="{BB962C8B-B14F-4D97-AF65-F5344CB8AC3E}">
        <p14:creationId xmlns:p14="http://schemas.microsoft.com/office/powerpoint/2010/main" val="3900742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31775" y="1057013"/>
            <a:ext cx="8428038" cy="5493912"/>
          </a:xfrm>
        </p:spPr>
        <p:txBody>
          <a:bodyPr/>
          <a:lstStyle/>
          <a:p>
            <a:pPr eaLnBrk="1" hangingPunct="1"/>
            <a:r>
              <a:rPr lang="en-US" altLang="zh-CN" b="1" dirty="0" smtClean="0">
                <a:solidFill>
                  <a:srgbClr val="0070C0"/>
                </a:solidFill>
              </a:rPr>
              <a:t>7.4.3 </a:t>
            </a:r>
            <a:r>
              <a:rPr lang="en-US" altLang="zh-CN" b="1" dirty="0" err="1" smtClean="0">
                <a:solidFill>
                  <a:srgbClr val="0070C0"/>
                </a:solidFill>
              </a:rPr>
              <a:t>TreeSet</a:t>
            </a:r>
            <a:r>
              <a:rPr lang="zh-CN" altLang="en-US" b="1" dirty="0" smtClean="0">
                <a:solidFill>
                  <a:srgbClr val="0070C0"/>
                </a:solidFill>
              </a:rPr>
              <a:t>集合</a:t>
            </a:r>
            <a:endParaRPr lang="en-US" altLang="zh-CN" b="1" dirty="0" smtClean="0">
              <a:solidFill>
                <a:srgbClr val="0070C0"/>
              </a:solidFill>
            </a:endParaRPr>
          </a:p>
          <a:p>
            <a:pPr lvl="1" eaLnBrk="1" hangingPunct="1"/>
            <a:r>
              <a:rPr lang="en-US" altLang="zh-CN" dirty="0" err="1" smtClean="0"/>
              <a:t>TreeSet</a:t>
            </a:r>
            <a:r>
              <a:rPr lang="zh-CN" altLang="zh-CN" dirty="0" smtClean="0"/>
              <a:t>是</a:t>
            </a:r>
            <a:r>
              <a:rPr lang="en-US" altLang="zh-CN" dirty="0" smtClean="0"/>
              <a:t>Set</a:t>
            </a:r>
            <a:r>
              <a:rPr lang="zh-CN" altLang="zh-CN" dirty="0" smtClean="0"/>
              <a:t>接口的另一个实现类，它内部采用平衡二叉树来存储元素，</a:t>
            </a:r>
            <a:r>
              <a:rPr lang="zh-CN" altLang="en-US" dirty="0" smtClean="0"/>
              <a:t>因此</a:t>
            </a:r>
            <a:r>
              <a:rPr lang="en-US" altLang="zh-CN" dirty="0" err="1" smtClean="0"/>
              <a:t>TreeSet</a:t>
            </a:r>
            <a:r>
              <a:rPr lang="zh-CN" altLang="en-US" dirty="0"/>
              <a:t>集合又称树集。</a:t>
            </a:r>
            <a:endParaRPr lang="en-US" altLang="zh-CN" dirty="0"/>
          </a:p>
          <a:p>
            <a:pPr lvl="1" eaLnBrk="1" hangingPunct="1"/>
            <a:r>
              <a:rPr lang="zh-CN" altLang="zh-CN" dirty="0" smtClean="0"/>
              <a:t>这样的结构可以</a:t>
            </a:r>
            <a:r>
              <a:rPr lang="zh-CN" altLang="zh-CN" b="1" dirty="0" smtClean="0">
                <a:solidFill>
                  <a:srgbClr val="FF0000"/>
                </a:solidFill>
              </a:rPr>
              <a:t>保证</a:t>
            </a:r>
            <a:r>
              <a:rPr lang="en-US" altLang="zh-CN" b="1" dirty="0" err="1" smtClean="0">
                <a:solidFill>
                  <a:srgbClr val="FF0000"/>
                </a:solidFill>
              </a:rPr>
              <a:t>TreeSet</a:t>
            </a:r>
            <a:r>
              <a:rPr lang="zh-CN" altLang="zh-CN" b="1" dirty="0" smtClean="0">
                <a:solidFill>
                  <a:srgbClr val="FF0000"/>
                </a:solidFill>
              </a:rPr>
              <a:t>集合中没有重复的元素，并且可以对元素进行排序</a:t>
            </a:r>
            <a:r>
              <a:rPr lang="zh-CN" altLang="en-US" dirty="0" smtClean="0"/>
              <a:t>，因为它还实现了</a:t>
            </a:r>
            <a:r>
              <a:rPr lang="en-US" altLang="zh-CN" dirty="0" err="1" smtClean="0"/>
              <a:t>SortedSet</a:t>
            </a:r>
            <a:r>
              <a:rPr lang="zh-CN" altLang="en-US" dirty="0" smtClean="0"/>
              <a:t>接口，保证在遍历集合时按照递增的顺序获取对象。在存入</a:t>
            </a:r>
            <a:r>
              <a:rPr lang="en-US" altLang="zh-CN" dirty="0" err="1" smtClean="0"/>
              <a:t>TreeSet</a:t>
            </a:r>
            <a:r>
              <a:rPr lang="zh-CN" altLang="en-US" dirty="0" smtClean="0"/>
              <a:t>集合对象时必须实现</a:t>
            </a:r>
            <a:r>
              <a:rPr lang="en-US" altLang="zh-CN" dirty="0" smtClean="0"/>
              <a:t>Comparable</a:t>
            </a:r>
            <a:r>
              <a:rPr lang="zh-CN" altLang="en-US" dirty="0" smtClean="0"/>
              <a:t>接口，可以指定比较器进行递增排列。</a:t>
            </a:r>
            <a:endParaRPr lang="en-US" altLang="zh-CN" dirty="0" smtClean="0"/>
          </a:p>
          <a:p>
            <a:pPr lvl="1" eaLnBrk="1" hangingPunct="1"/>
            <a:r>
              <a:rPr lang="zh-CN" altLang="en-US" dirty="0" smtClean="0"/>
              <a:t>其常用的方法与</a:t>
            </a:r>
            <a:r>
              <a:rPr lang="en-US" altLang="zh-CN" dirty="0" smtClean="0"/>
              <a:t>Set</a:t>
            </a:r>
            <a:r>
              <a:rPr lang="zh-CN" altLang="en-US" dirty="0" smtClean="0"/>
              <a:t>接口基本一致。</a:t>
            </a:r>
            <a:endParaRPr lang="en-US" altLang="zh-CN" dirty="0" smtClean="0"/>
          </a:p>
        </p:txBody>
      </p:sp>
      <p:sp>
        <p:nvSpPr>
          <p:cNvPr id="563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371475" y="1339850"/>
            <a:ext cx="8664575" cy="4894263"/>
          </a:xfrm>
        </p:spPr>
        <p:txBody>
          <a:bodyPr/>
          <a:lstStyle/>
          <a:p>
            <a:pPr eaLnBrk="1" hangingPunct="1"/>
            <a:r>
              <a:rPr lang="zh-CN" altLang="en-US" sz="2400" b="1" dirty="0" smtClean="0">
                <a:solidFill>
                  <a:srgbClr val="0070C0"/>
                </a:solidFill>
              </a:rPr>
              <a:t>集合分类</a:t>
            </a:r>
            <a:endParaRPr lang="en-US" altLang="zh-CN" sz="2400" b="1" dirty="0" smtClean="0">
              <a:solidFill>
                <a:srgbClr val="0070C0"/>
              </a:solidFill>
            </a:endParaRPr>
          </a:p>
          <a:p>
            <a:pPr lvl="1" eaLnBrk="1" hangingPunct="1">
              <a:lnSpc>
                <a:spcPct val="150000"/>
              </a:lnSpc>
            </a:pPr>
            <a:r>
              <a:rPr lang="zh-CN" altLang="en-US" sz="2000" dirty="0" smtClean="0"/>
              <a:t>按照存储结构，集合可分为两大类，分别是单列集合和双列集合。</a:t>
            </a:r>
            <a:endParaRPr lang="en-US" altLang="zh-CN" sz="2000" dirty="0" smtClean="0"/>
          </a:p>
          <a:p>
            <a:pPr lvl="1" eaLnBrk="1" hangingPunct="1">
              <a:lnSpc>
                <a:spcPct val="150000"/>
              </a:lnSpc>
            </a:pPr>
            <a:r>
              <a:rPr lang="en-US" altLang="zh-CN" sz="1800" b="1" dirty="0" smtClean="0">
                <a:solidFill>
                  <a:srgbClr val="FF0000"/>
                </a:solidFill>
              </a:rPr>
              <a:t>Collection</a:t>
            </a:r>
            <a:r>
              <a:rPr lang="zh-CN" altLang="en-US" sz="1800" b="1" dirty="0" smtClean="0">
                <a:solidFill>
                  <a:srgbClr val="FF0000"/>
                </a:solidFill>
              </a:rPr>
              <a:t>：</a:t>
            </a:r>
            <a:r>
              <a:rPr lang="zh-CN" altLang="en-US" sz="1800" dirty="0" smtClean="0"/>
              <a:t>单列集合类的根接口，用于存储一系列符合某种规则的元素，它有两个重要的</a:t>
            </a:r>
            <a:r>
              <a:rPr lang="zh-CN" altLang="en-US" sz="1800" b="1" dirty="0" smtClean="0">
                <a:solidFill>
                  <a:srgbClr val="FF0000"/>
                </a:solidFill>
              </a:rPr>
              <a:t>子接口，分别是</a:t>
            </a:r>
            <a:r>
              <a:rPr lang="en-US" altLang="zh-CN" sz="1800" b="1" dirty="0" smtClean="0">
                <a:solidFill>
                  <a:srgbClr val="FF0000"/>
                </a:solidFill>
              </a:rPr>
              <a:t>List</a:t>
            </a:r>
            <a:r>
              <a:rPr lang="zh-CN" altLang="en-US" sz="1800" b="1" dirty="0" smtClean="0">
                <a:solidFill>
                  <a:srgbClr val="FF0000"/>
                </a:solidFill>
              </a:rPr>
              <a:t>和</a:t>
            </a:r>
            <a:r>
              <a:rPr lang="en-US" altLang="zh-CN" sz="1800" b="1" dirty="0" smtClean="0">
                <a:solidFill>
                  <a:srgbClr val="FF0000"/>
                </a:solidFill>
              </a:rPr>
              <a:t>Set</a:t>
            </a:r>
            <a:r>
              <a:rPr lang="zh-CN" altLang="en-US" sz="1800" dirty="0" smtClean="0"/>
              <a:t>。</a:t>
            </a:r>
            <a:r>
              <a:rPr lang="zh-CN" altLang="zh-CN" sz="1800" dirty="0" smtClean="0"/>
              <a:t>其中，</a:t>
            </a:r>
            <a:r>
              <a:rPr lang="en-US" altLang="zh-CN" sz="1800" dirty="0" smtClean="0"/>
              <a:t>List</a:t>
            </a:r>
            <a:r>
              <a:rPr lang="zh-CN" altLang="zh-CN" sz="1800" dirty="0" smtClean="0"/>
              <a:t>的特点是元素</a:t>
            </a:r>
            <a:r>
              <a:rPr lang="zh-CN" altLang="zh-CN" sz="1800" b="1" dirty="0" smtClean="0">
                <a:solidFill>
                  <a:srgbClr val="FF0000"/>
                </a:solidFill>
              </a:rPr>
              <a:t>有序、元素可重复</a:t>
            </a:r>
            <a:r>
              <a:rPr lang="zh-CN" altLang="zh-CN" sz="1800" dirty="0" smtClean="0"/>
              <a:t>。</a:t>
            </a:r>
            <a:r>
              <a:rPr lang="en-US" altLang="zh-CN" sz="1800" dirty="0" smtClean="0"/>
              <a:t>Set</a:t>
            </a:r>
            <a:r>
              <a:rPr lang="zh-CN" altLang="zh-CN" sz="1800" dirty="0" smtClean="0"/>
              <a:t>的特点是元素</a:t>
            </a:r>
            <a:r>
              <a:rPr lang="zh-CN" altLang="zh-CN" sz="1800" b="1" dirty="0" smtClean="0">
                <a:solidFill>
                  <a:srgbClr val="FF0000"/>
                </a:solidFill>
              </a:rPr>
              <a:t>无序并且不可重复</a:t>
            </a:r>
            <a:r>
              <a:rPr lang="zh-CN" altLang="zh-CN" sz="1800" dirty="0" smtClean="0"/>
              <a:t>。</a:t>
            </a:r>
            <a:r>
              <a:rPr lang="en-US" altLang="zh-CN" sz="1800" dirty="0" smtClean="0"/>
              <a:t>List</a:t>
            </a:r>
            <a:r>
              <a:rPr lang="zh-CN" altLang="zh-CN" sz="1800" dirty="0" smtClean="0"/>
              <a:t>接口的主要实现类有</a:t>
            </a:r>
            <a:r>
              <a:rPr lang="en-US" altLang="zh-CN" sz="1800" dirty="0" err="1" smtClean="0"/>
              <a:t>ArrayList</a:t>
            </a:r>
            <a:r>
              <a:rPr lang="zh-CN" altLang="zh-CN" sz="1800" dirty="0" smtClean="0"/>
              <a:t>和</a:t>
            </a:r>
            <a:r>
              <a:rPr lang="en-US" altLang="zh-CN" sz="1800" dirty="0" err="1" smtClean="0"/>
              <a:t>LinkedList</a:t>
            </a:r>
            <a:r>
              <a:rPr lang="zh-CN" altLang="zh-CN" sz="1800" dirty="0" smtClean="0"/>
              <a:t>，</a:t>
            </a:r>
            <a:r>
              <a:rPr lang="en-US" altLang="zh-CN" sz="1800" dirty="0" smtClean="0"/>
              <a:t>Set</a:t>
            </a:r>
            <a:r>
              <a:rPr lang="zh-CN" altLang="zh-CN" sz="1800" dirty="0" smtClean="0"/>
              <a:t>接口的主要实现类有</a:t>
            </a:r>
            <a:r>
              <a:rPr lang="en-US" altLang="zh-CN" sz="1800" dirty="0" err="1" smtClean="0"/>
              <a:t>HashSet</a:t>
            </a:r>
            <a:r>
              <a:rPr lang="zh-CN" altLang="zh-CN" sz="1800" dirty="0" smtClean="0"/>
              <a:t>和</a:t>
            </a:r>
            <a:r>
              <a:rPr lang="en-US" altLang="zh-CN" sz="1800" dirty="0" err="1" smtClean="0"/>
              <a:t>TreeSet</a:t>
            </a:r>
            <a:r>
              <a:rPr lang="zh-CN" altLang="zh-CN" sz="1800" dirty="0" smtClean="0"/>
              <a:t>。</a:t>
            </a:r>
            <a:endParaRPr lang="en-US" altLang="zh-CN" sz="1800" dirty="0" smtClean="0"/>
          </a:p>
          <a:p>
            <a:pPr lvl="1" eaLnBrk="1" hangingPunct="1">
              <a:lnSpc>
                <a:spcPct val="150000"/>
              </a:lnSpc>
            </a:pPr>
            <a:r>
              <a:rPr lang="en-US" altLang="zh-CN" sz="1800" b="1" dirty="0" smtClean="0">
                <a:solidFill>
                  <a:srgbClr val="FF0000"/>
                </a:solidFill>
              </a:rPr>
              <a:t>Map</a:t>
            </a:r>
            <a:r>
              <a:rPr lang="zh-CN" altLang="en-US" sz="1800" b="1" dirty="0" smtClean="0">
                <a:solidFill>
                  <a:srgbClr val="FF0000"/>
                </a:solidFill>
              </a:rPr>
              <a:t>：</a:t>
            </a:r>
            <a:r>
              <a:rPr lang="zh-CN" altLang="en-US" sz="1800" dirty="0" smtClean="0"/>
              <a:t>双列集合类的根接口，用于存储具有键（</a:t>
            </a:r>
            <a:r>
              <a:rPr lang="en-US" altLang="zh-CN" sz="1800" dirty="0" smtClean="0"/>
              <a:t>Key</a:t>
            </a:r>
            <a:r>
              <a:rPr lang="zh-CN" altLang="en-US" sz="1800" dirty="0" smtClean="0"/>
              <a:t>）、值（</a:t>
            </a:r>
            <a:r>
              <a:rPr lang="en-US" altLang="zh-CN" sz="1800" dirty="0" smtClean="0"/>
              <a:t>Value</a:t>
            </a:r>
            <a:r>
              <a:rPr lang="zh-CN" altLang="en-US" sz="1800" dirty="0" smtClean="0"/>
              <a:t>）映射关系的元素。</a:t>
            </a:r>
            <a:r>
              <a:rPr lang="zh-CN" altLang="zh-CN" sz="1800" b="1" dirty="0" smtClean="0">
                <a:solidFill>
                  <a:srgbClr val="FF0000"/>
                </a:solidFill>
              </a:rPr>
              <a:t>每个元素都包含一对键值</a:t>
            </a:r>
            <a:r>
              <a:rPr lang="zh-CN" altLang="zh-CN" sz="1800" dirty="0" smtClean="0"/>
              <a:t>，在使用</a:t>
            </a:r>
            <a:r>
              <a:rPr lang="en-US" altLang="zh-CN" sz="1800" dirty="0" smtClean="0"/>
              <a:t>Map</a:t>
            </a:r>
            <a:r>
              <a:rPr lang="zh-CN" altLang="zh-CN" sz="1800" dirty="0" smtClean="0"/>
              <a:t>集合时可以通过指定的</a:t>
            </a:r>
            <a:r>
              <a:rPr lang="en-US" altLang="zh-CN" sz="1800" dirty="0" smtClean="0"/>
              <a:t>Key</a:t>
            </a:r>
            <a:r>
              <a:rPr lang="zh-CN" altLang="zh-CN" sz="1800" dirty="0" smtClean="0"/>
              <a:t>找到对应的</a:t>
            </a:r>
            <a:r>
              <a:rPr lang="en-US" altLang="zh-CN" sz="1800" dirty="0" smtClean="0"/>
              <a:t>Value</a:t>
            </a:r>
            <a:r>
              <a:rPr lang="zh-CN" altLang="zh-CN" sz="1800" dirty="0" smtClean="0"/>
              <a:t>，例如根据一个学生的学号就可以找到对应的学生。</a:t>
            </a:r>
            <a:r>
              <a:rPr lang="en-US" altLang="zh-CN" sz="1800" dirty="0" smtClean="0"/>
              <a:t>Map</a:t>
            </a:r>
            <a:r>
              <a:rPr lang="zh-CN" altLang="zh-CN" sz="1800" dirty="0" smtClean="0"/>
              <a:t>接口的主要实现类有</a:t>
            </a:r>
            <a:r>
              <a:rPr lang="en-US" altLang="zh-CN" sz="1800" b="1" dirty="0" err="1" smtClean="0">
                <a:solidFill>
                  <a:srgbClr val="FF0000"/>
                </a:solidFill>
              </a:rPr>
              <a:t>HashMap</a:t>
            </a:r>
            <a:r>
              <a:rPr lang="zh-CN" altLang="zh-CN" sz="1800" b="1" dirty="0" smtClean="0">
                <a:solidFill>
                  <a:srgbClr val="FF0000"/>
                </a:solidFill>
              </a:rPr>
              <a:t>和</a:t>
            </a:r>
            <a:r>
              <a:rPr lang="en-US" altLang="zh-CN" sz="1800" b="1" dirty="0" err="1" smtClean="0">
                <a:solidFill>
                  <a:srgbClr val="FF0000"/>
                </a:solidFill>
              </a:rPr>
              <a:t>TreeMap</a:t>
            </a:r>
            <a:r>
              <a:rPr lang="zh-CN" altLang="zh-CN" sz="1800" dirty="0" smtClean="0"/>
              <a:t>。</a:t>
            </a:r>
          </a:p>
        </p:txBody>
      </p:sp>
      <p:sp>
        <p:nvSpPr>
          <p:cNvPr id="327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集合概述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31775" y="958850"/>
            <a:ext cx="8428038" cy="5592075"/>
          </a:xfrm>
        </p:spPr>
        <p:txBody>
          <a:bodyPr/>
          <a:lstStyle/>
          <a:p>
            <a:pPr eaLnBrk="1" hangingPunct="1"/>
            <a:r>
              <a:rPr lang="en-US" altLang="zh-CN" b="1" dirty="0" smtClean="0">
                <a:solidFill>
                  <a:srgbClr val="0070C0"/>
                </a:solidFill>
              </a:rPr>
              <a:t>7.4.3 </a:t>
            </a:r>
            <a:r>
              <a:rPr lang="en-US" altLang="zh-CN" b="1" dirty="0" err="1" smtClean="0">
                <a:solidFill>
                  <a:srgbClr val="0070C0"/>
                </a:solidFill>
              </a:rPr>
              <a:t>TreeSet</a:t>
            </a:r>
            <a:r>
              <a:rPr lang="zh-CN" altLang="en-US" b="1" dirty="0" smtClean="0">
                <a:solidFill>
                  <a:srgbClr val="0070C0"/>
                </a:solidFill>
              </a:rPr>
              <a:t>集合</a:t>
            </a:r>
            <a:endParaRPr lang="en-US" altLang="zh-CN" b="1" dirty="0" smtClean="0">
              <a:solidFill>
                <a:srgbClr val="0070C0"/>
              </a:solidFill>
            </a:endParaRPr>
          </a:p>
          <a:p>
            <a:pPr lvl="1" eaLnBrk="1" hangingPunct="1"/>
            <a:r>
              <a:rPr lang="zh-CN" altLang="en-US" dirty="0" smtClean="0"/>
              <a:t>平衡二叉树的存储结构如下图所示。</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r>
              <a:rPr lang="zh-CN" altLang="en-US" dirty="0" smtClean="0"/>
              <a:t>在上述二叉树中，</a:t>
            </a:r>
            <a:r>
              <a:rPr lang="zh-CN" altLang="zh-CN" dirty="0" smtClean="0"/>
              <a:t>左侧的子节点称为“左子树”，右侧的节点称为“右子树”，</a:t>
            </a:r>
            <a:r>
              <a:rPr lang="zh-CN" altLang="en-US" dirty="0"/>
              <a:t>其中</a:t>
            </a:r>
            <a:r>
              <a:rPr lang="zh-CN" altLang="zh-CN" dirty="0" smtClean="0"/>
              <a:t>左子树上的元素应小于它的根结点，而右子树上的元素应大于它的根结点。</a:t>
            </a:r>
            <a:endParaRPr lang="zh-CN" altLang="en-US" dirty="0" smtClean="0"/>
          </a:p>
        </p:txBody>
      </p:sp>
      <p:graphicFrame>
        <p:nvGraphicFramePr>
          <p:cNvPr id="56323" name="对象 4"/>
          <p:cNvGraphicFramePr>
            <a:graphicFrameLocks noChangeAspect="1"/>
          </p:cNvGraphicFramePr>
          <p:nvPr>
            <p:extLst>
              <p:ext uri="{D42A27DB-BD31-4B8C-83A1-F6EECF244321}">
                <p14:modId xmlns:p14="http://schemas.microsoft.com/office/powerpoint/2010/main" val="1184120059"/>
              </p:ext>
            </p:extLst>
          </p:nvPr>
        </p:nvGraphicFramePr>
        <p:xfrm>
          <a:off x="2240341" y="2299600"/>
          <a:ext cx="4651777" cy="2175685"/>
        </p:xfrm>
        <a:graphic>
          <a:graphicData uri="http://schemas.openxmlformats.org/presentationml/2006/ole">
            <mc:AlternateContent xmlns:mc="http://schemas.openxmlformats.org/markup-compatibility/2006">
              <mc:Choice xmlns:v="urn:schemas-microsoft-com:vml" Requires="v">
                <p:oleObj spid="_x0000_s58534" r:id="rId3" imgW="3393151" imgH="1588250" progId="Visio.Drawing.11">
                  <p:embed/>
                </p:oleObj>
              </mc:Choice>
              <mc:Fallback>
                <p:oleObj r:id="rId3" imgW="3393151" imgH="15882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341" y="2299600"/>
                        <a:ext cx="4651777" cy="2175685"/>
                      </a:xfrm>
                      <a:prstGeom prst="rect">
                        <a:avLst/>
                      </a:prstGeom>
                      <a:noFill/>
                      <a:ln>
                        <a:noFill/>
                      </a:ln>
                      <a:extLst/>
                    </p:spPr>
                  </p:pic>
                </p:oleObj>
              </mc:Fallback>
            </mc:AlternateContent>
          </a:graphicData>
        </a:graphic>
      </p:graphicFrame>
      <p:sp>
        <p:nvSpPr>
          <p:cNvPr id="563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3866063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内容占位符 2"/>
          <p:cNvSpPr>
            <a:spLocks noGrp="1" noChangeArrowheads="1"/>
          </p:cNvSpPr>
          <p:nvPr>
            <p:ph idx="1"/>
          </p:nvPr>
        </p:nvSpPr>
        <p:spPr bwMode="auto">
          <a:xfrm>
            <a:off x="247650" y="1070211"/>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dirty="0">
                <a:solidFill>
                  <a:srgbClr val="0070C0"/>
                </a:solidFill>
              </a:rPr>
              <a:t>7.4.3 </a:t>
            </a:r>
            <a:r>
              <a:rPr lang="en-US" altLang="zh-CN" b="1" dirty="0" err="1">
                <a:solidFill>
                  <a:srgbClr val="0070C0"/>
                </a:solidFill>
              </a:rPr>
              <a:t>TreeSet</a:t>
            </a:r>
            <a:r>
              <a:rPr lang="zh-CN" altLang="en-US" b="1" dirty="0">
                <a:solidFill>
                  <a:srgbClr val="0070C0"/>
                </a:solidFill>
              </a:rPr>
              <a:t>集合</a:t>
            </a:r>
            <a:endParaRPr lang="en-US" altLang="zh-CN" b="1" dirty="0">
              <a:solidFill>
                <a:srgbClr val="0070C0"/>
              </a:solidFill>
            </a:endParaRPr>
          </a:p>
          <a:p>
            <a:pPr lvl="1"/>
            <a:r>
              <a:rPr lang="zh-CN" altLang="zh-CN" dirty="0" smtClean="0"/>
              <a:t>二叉树中元素的存储过程</a:t>
            </a:r>
            <a:r>
              <a:rPr lang="zh-CN" altLang="en-US" dirty="0" smtClean="0"/>
              <a:t>：</a:t>
            </a:r>
            <a:endParaRPr lang="en-US" altLang="zh-CN" dirty="0" smtClean="0"/>
          </a:p>
          <a:p>
            <a:pPr lvl="1"/>
            <a:r>
              <a:rPr lang="zh-CN" altLang="zh-CN" dirty="0" smtClean="0"/>
              <a:t>当二叉树中存入新元素时，新元素首先会与第</a:t>
            </a:r>
            <a:r>
              <a:rPr lang="en-US" altLang="zh-CN" dirty="0" smtClean="0"/>
              <a:t>1</a:t>
            </a:r>
            <a:r>
              <a:rPr lang="zh-CN" altLang="zh-CN" dirty="0" smtClean="0"/>
              <a:t>个元素</a:t>
            </a:r>
            <a:r>
              <a:rPr lang="en-US" altLang="zh-CN" dirty="0" smtClean="0"/>
              <a:t>(</a:t>
            </a:r>
            <a:r>
              <a:rPr lang="zh-CN" altLang="zh-CN" dirty="0" smtClean="0"/>
              <a:t>最顶层元素</a:t>
            </a:r>
            <a:r>
              <a:rPr lang="en-US" altLang="zh-CN" dirty="0" smtClean="0"/>
              <a:t>)</a:t>
            </a:r>
            <a:r>
              <a:rPr lang="zh-CN" altLang="zh-CN" dirty="0" smtClean="0"/>
              <a:t>进行比较，如果小于第</a:t>
            </a:r>
            <a:r>
              <a:rPr lang="en-US" altLang="zh-CN" dirty="0" smtClean="0"/>
              <a:t>1</a:t>
            </a:r>
            <a:r>
              <a:rPr lang="zh-CN" altLang="zh-CN" dirty="0" smtClean="0"/>
              <a:t>个元素就执行左边的分支，继续和该分支的子元素进行比较。如果大于第</a:t>
            </a:r>
            <a:r>
              <a:rPr lang="en-US" altLang="zh-CN" dirty="0" smtClean="0"/>
              <a:t>1</a:t>
            </a:r>
            <a:r>
              <a:rPr lang="zh-CN" altLang="zh-CN" dirty="0" smtClean="0"/>
              <a:t>个元素就执行右边的分支，继续和该分支的子元素进行比较。</a:t>
            </a:r>
            <a:endParaRPr lang="en-US" altLang="zh-CN" dirty="0" smtClean="0"/>
          </a:p>
          <a:p>
            <a:pPr lvl="1"/>
            <a:r>
              <a:rPr lang="zh-CN" altLang="zh-CN" dirty="0" smtClean="0"/>
              <a:t>如此往复，直到与最后一个元素进行比较时，如果新元素小于最后一个元素就将其放在最后一个元素的左子树上，如果大于最后一个元素就将其放在最后一个元素的右子树上。</a:t>
            </a:r>
            <a:endParaRPr lang="zh-CN" altLang="en-US" dirty="0" smtClean="0"/>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330877884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231775" y="958850"/>
            <a:ext cx="8428038" cy="5059363"/>
          </a:xfrm>
        </p:spPr>
        <p:txBody>
          <a:bodyPr/>
          <a:lstStyle/>
          <a:p>
            <a:pPr eaLnBrk="1" hangingPunct="1"/>
            <a:r>
              <a:rPr lang="en-US" altLang="zh-CN" b="1" dirty="0" smtClean="0">
                <a:solidFill>
                  <a:srgbClr val="0070C0"/>
                </a:solidFill>
              </a:rPr>
              <a:t>7.4.3 </a:t>
            </a:r>
            <a:r>
              <a:rPr lang="en-US" altLang="zh-CN" b="1" dirty="0" err="1" smtClean="0">
                <a:solidFill>
                  <a:srgbClr val="0070C0"/>
                </a:solidFill>
              </a:rPr>
              <a:t>TreeSet</a:t>
            </a:r>
            <a:r>
              <a:rPr lang="zh-CN" altLang="en-US" b="1" dirty="0" smtClean="0">
                <a:solidFill>
                  <a:srgbClr val="0070C0"/>
                </a:solidFill>
              </a:rPr>
              <a:t>集合</a:t>
            </a:r>
            <a:endParaRPr lang="en-US" altLang="zh-CN" b="1" dirty="0" smtClean="0">
              <a:solidFill>
                <a:srgbClr val="0070C0"/>
              </a:solidFill>
            </a:endParaRPr>
          </a:p>
          <a:p>
            <a:pPr lvl="1" eaLnBrk="1" hangingPunct="1"/>
            <a:r>
              <a:rPr lang="zh-CN" altLang="en-US" dirty="0" smtClean="0"/>
              <a:t>在</a:t>
            </a:r>
            <a:r>
              <a:rPr lang="en-US" altLang="zh-CN" dirty="0" err="1" smtClean="0"/>
              <a:t>TreeSet</a:t>
            </a:r>
            <a:r>
              <a:rPr lang="zh-CN" altLang="en-US" dirty="0" smtClean="0"/>
              <a:t>集合内部使用的是平衡的二叉树，它的特点是存储的元素会按照大小排序，并能去除重复元素。</a:t>
            </a:r>
            <a:endParaRPr lang="en-US" altLang="zh-CN" dirty="0" smtClean="0"/>
          </a:p>
          <a:p>
            <a:pPr lvl="1" eaLnBrk="1" hangingPunct="1"/>
            <a:r>
              <a:rPr lang="zh-CN" altLang="en-US" dirty="0" smtClean="0"/>
              <a:t>例如，向一个二叉树中存入</a:t>
            </a:r>
            <a:r>
              <a:rPr lang="en-US" altLang="zh-CN" dirty="0" smtClean="0"/>
              <a:t>8</a:t>
            </a:r>
            <a:r>
              <a:rPr lang="zh-CN" altLang="en-US" dirty="0" smtClean="0"/>
              <a:t>个元素，依次为</a:t>
            </a:r>
            <a:r>
              <a:rPr lang="en-US" altLang="zh-CN" dirty="0" smtClean="0"/>
              <a:t>13</a:t>
            </a:r>
            <a:r>
              <a:rPr lang="zh-CN" altLang="en-US" dirty="0" smtClean="0"/>
              <a:t>、</a:t>
            </a:r>
            <a:r>
              <a:rPr lang="en-US" altLang="zh-CN" dirty="0" smtClean="0"/>
              <a:t>8</a:t>
            </a:r>
            <a:r>
              <a:rPr lang="zh-CN" altLang="en-US" dirty="0" smtClean="0"/>
              <a:t>、</a:t>
            </a:r>
            <a:r>
              <a:rPr lang="en-US" altLang="zh-CN" dirty="0" smtClean="0"/>
              <a:t>17</a:t>
            </a:r>
            <a:r>
              <a:rPr lang="zh-CN" altLang="en-US" dirty="0" smtClean="0"/>
              <a:t>、</a:t>
            </a:r>
            <a:r>
              <a:rPr lang="en-US" altLang="zh-CN" dirty="0" smtClean="0"/>
              <a:t>1</a:t>
            </a:r>
            <a:r>
              <a:rPr lang="zh-CN" altLang="en-US" dirty="0" smtClean="0"/>
              <a:t>、</a:t>
            </a:r>
            <a:r>
              <a:rPr lang="en-US" altLang="zh-CN" dirty="0" smtClean="0"/>
              <a:t>11</a:t>
            </a:r>
            <a:r>
              <a:rPr lang="zh-CN" altLang="en-US" dirty="0" smtClean="0"/>
              <a:t>、</a:t>
            </a:r>
            <a:r>
              <a:rPr lang="en-US" altLang="zh-CN" dirty="0" smtClean="0"/>
              <a:t>15</a:t>
            </a:r>
            <a:r>
              <a:rPr lang="zh-CN" altLang="en-US" dirty="0" smtClean="0"/>
              <a:t>、</a:t>
            </a:r>
            <a:r>
              <a:rPr lang="en-US" altLang="zh-CN" dirty="0" smtClean="0"/>
              <a:t>25</a:t>
            </a:r>
            <a:r>
              <a:rPr lang="zh-CN" altLang="en-US" dirty="0" smtClean="0"/>
              <a:t>，如果以排序二叉树的方式来存储，集合中的存储结构会形成一个树状结构</a:t>
            </a:r>
            <a:r>
              <a:rPr lang="zh-CN" altLang="zh-CN" dirty="0" smtClean="0"/>
              <a:t>。</a:t>
            </a:r>
            <a:endParaRPr lang="zh-CN" altLang="en-US" dirty="0" smtClean="0"/>
          </a:p>
        </p:txBody>
      </p:sp>
      <p:sp>
        <p:nvSpPr>
          <p:cNvPr id="573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7348" name="对象 2"/>
          <p:cNvGraphicFramePr>
            <a:graphicFrameLocks noChangeAspect="1"/>
          </p:cNvGraphicFramePr>
          <p:nvPr>
            <p:extLst>
              <p:ext uri="{D42A27DB-BD31-4B8C-83A1-F6EECF244321}">
                <p14:modId xmlns:p14="http://schemas.microsoft.com/office/powerpoint/2010/main" val="2940371625"/>
              </p:ext>
            </p:extLst>
          </p:nvPr>
        </p:nvGraphicFramePr>
        <p:xfrm>
          <a:off x="2459038" y="3889375"/>
          <a:ext cx="4203700" cy="2128838"/>
        </p:xfrm>
        <a:graphic>
          <a:graphicData uri="http://schemas.openxmlformats.org/presentationml/2006/ole">
            <mc:AlternateContent xmlns:mc="http://schemas.openxmlformats.org/markup-compatibility/2006">
              <mc:Choice xmlns:v="urn:schemas-microsoft-com:vml" Requires="v">
                <p:oleObj spid="_x0000_s57598" name="Visio" r:id="rId3" imgW="2681166" imgH="1349156" progId="Visio.Drawing.11">
                  <p:embed/>
                </p:oleObj>
              </mc:Choice>
              <mc:Fallback>
                <p:oleObj name="Visio" r:id="rId3" imgW="2681166" imgH="1349156"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8" y="3889375"/>
                        <a:ext cx="42037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403225" y="1066800"/>
            <a:ext cx="8229600" cy="5059363"/>
          </a:xfrm>
        </p:spPr>
        <p:txBody>
          <a:bodyPr/>
          <a:lstStyle/>
          <a:p>
            <a:pPr eaLnBrk="1" hangingPunct="1"/>
            <a:r>
              <a:rPr lang="en-US" altLang="zh-CN" b="1" smtClean="0">
                <a:solidFill>
                  <a:srgbClr val="0070C0"/>
                </a:solidFill>
              </a:rPr>
              <a:t>7.4.3 TreeSet</a:t>
            </a:r>
            <a:r>
              <a:rPr lang="zh-CN" altLang="en-US" b="1" smtClean="0">
                <a:solidFill>
                  <a:srgbClr val="0070C0"/>
                </a:solidFill>
              </a:rPr>
              <a:t>集合</a:t>
            </a:r>
            <a:endParaRPr lang="en-US" altLang="zh-CN" b="1" smtClean="0">
              <a:solidFill>
                <a:srgbClr val="0070C0"/>
              </a:solidFill>
            </a:endParaRPr>
          </a:p>
          <a:p>
            <a:pPr lvl="1" eaLnBrk="1" hangingPunct="1">
              <a:lnSpc>
                <a:spcPct val="200000"/>
              </a:lnSpc>
            </a:pPr>
            <a:r>
              <a:rPr lang="zh-CN" altLang="en-US" smtClean="0"/>
              <a:t>了解了二叉树存放的原理，接下来，通过一个案例来演示</a:t>
            </a:r>
            <a:r>
              <a:rPr lang="en-US" altLang="zh-CN" smtClean="0"/>
              <a:t>TreeSet</a:t>
            </a:r>
            <a:r>
              <a:rPr lang="zh-CN" altLang="en-US" smtClean="0"/>
              <a:t>对元素的排序效果，具体如例</a:t>
            </a:r>
            <a:r>
              <a:rPr lang="en-US" altLang="zh-CN" smtClean="0"/>
              <a:t>7-12</a:t>
            </a:r>
            <a:r>
              <a:rPr lang="zh-CN" altLang="en-US" smtClean="0"/>
              <a:t>所示。</a:t>
            </a:r>
            <a:endParaRPr lang="en-US" altLang="zh-CN" smtClean="0"/>
          </a:p>
          <a:p>
            <a:pPr lvl="1" eaLnBrk="1" hangingPunct="1"/>
            <a:endParaRPr lang="zh-CN" altLang="en-US" smtClean="0"/>
          </a:p>
        </p:txBody>
      </p:sp>
      <p:sp>
        <p:nvSpPr>
          <p:cNvPr id="583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0" y="1066800"/>
            <a:ext cx="828595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19" y="2502876"/>
            <a:ext cx="72009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41300" y="1035050"/>
            <a:ext cx="8229600" cy="5059363"/>
          </a:xfrm>
        </p:spPr>
        <p:txBody>
          <a:bodyPr/>
          <a:lstStyle/>
          <a:p>
            <a:pPr eaLnBrk="1" hangingPunct="1"/>
            <a:r>
              <a:rPr lang="en-US" altLang="zh-CN" b="1" smtClean="0">
                <a:solidFill>
                  <a:srgbClr val="0070C0"/>
                </a:solidFill>
              </a:rPr>
              <a:t>7.4.3 TreeSet</a:t>
            </a:r>
            <a:r>
              <a:rPr lang="zh-CN" altLang="en-US" b="1" smtClean="0">
                <a:solidFill>
                  <a:srgbClr val="0070C0"/>
                </a:solidFill>
              </a:rPr>
              <a:t>集合</a:t>
            </a:r>
            <a:endParaRPr lang="en-US" altLang="zh-CN" b="1" smtClean="0">
              <a:solidFill>
                <a:srgbClr val="0070C0"/>
              </a:solidFill>
            </a:endParaRPr>
          </a:p>
          <a:p>
            <a:pPr lvl="1" eaLnBrk="1" hangingPunct="1">
              <a:lnSpc>
                <a:spcPct val="200000"/>
              </a:lnSpc>
            </a:pPr>
            <a:r>
              <a:rPr lang="zh-CN" altLang="zh-CN" smtClean="0"/>
              <a:t>在</a:t>
            </a:r>
            <a:r>
              <a:rPr lang="en-US" altLang="zh-CN" smtClean="0"/>
              <a:t>TreeSet</a:t>
            </a:r>
            <a:r>
              <a:rPr lang="zh-CN" altLang="zh-CN" smtClean="0"/>
              <a:t>集合中存放</a:t>
            </a:r>
            <a:r>
              <a:rPr lang="en-US" altLang="zh-CN" smtClean="0"/>
              <a:t>Student</a:t>
            </a:r>
            <a:r>
              <a:rPr lang="zh-CN" altLang="zh-CN" smtClean="0"/>
              <a:t>类型对象时，如果</a:t>
            </a:r>
            <a:r>
              <a:rPr lang="en-US" altLang="zh-CN" smtClean="0"/>
              <a:t>Student</a:t>
            </a:r>
            <a:r>
              <a:rPr lang="zh-CN" altLang="zh-CN" smtClean="0"/>
              <a:t>类没有实现</a:t>
            </a:r>
            <a:r>
              <a:rPr lang="en-US" altLang="zh-CN" smtClean="0"/>
              <a:t>Comparable</a:t>
            </a:r>
            <a:r>
              <a:rPr lang="zh-CN" altLang="zh-CN" smtClean="0"/>
              <a:t>接口，则</a:t>
            </a:r>
            <a:r>
              <a:rPr lang="en-US" altLang="zh-CN" smtClean="0"/>
              <a:t>Student</a:t>
            </a:r>
            <a:r>
              <a:rPr lang="zh-CN" altLang="zh-CN" smtClean="0"/>
              <a:t>类型的对象将不能进行比较</a:t>
            </a:r>
            <a:r>
              <a:rPr lang="zh-CN" altLang="en-US" smtClean="0"/>
              <a:t>，</a:t>
            </a:r>
            <a:r>
              <a:rPr lang="zh-CN" altLang="zh-CN" smtClean="0"/>
              <a:t>因此，为了在</a:t>
            </a:r>
            <a:r>
              <a:rPr lang="en-US" altLang="zh-CN" smtClean="0"/>
              <a:t>TreeSet</a:t>
            </a:r>
            <a:r>
              <a:rPr lang="zh-CN" altLang="zh-CN" smtClean="0"/>
              <a:t>集合中存放</a:t>
            </a:r>
            <a:r>
              <a:rPr lang="en-US" altLang="zh-CN" smtClean="0"/>
              <a:t>Student</a:t>
            </a:r>
            <a:r>
              <a:rPr lang="zh-CN" altLang="zh-CN" smtClean="0"/>
              <a:t>对象，必须使</a:t>
            </a:r>
            <a:r>
              <a:rPr lang="en-US" altLang="zh-CN" smtClean="0"/>
              <a:t>Student</a:t>
            </a:r>
            <a:r>
              <a:rPr lang="zh-CN" altLang="zh-CN" smtClean="0"/>
              <a:t>类实现</a:t>
            </a:r>
            <a:r>
              <a:rPr lang="en-US" altLang="zh-CN" smtClean="0"/>
              <a:t>Comparable</a:t>
            </a:r>
            <a:r>
              <a:rPr lang="zh-CN" altLang="zh-CN" smtClean="0"/>
              <a:t>接口。</a:t>
            </a:r>
            <a:endParaRPr lang="en-US" altLang="zh-CN" smtClean="0"/>
          </a:p>
          <a:p>
            <a:pPr lvl="1" eaLnBrk="1" hangingPunct="1">
              <a:lnSpc>
                <a:spcPct val="200000"/>
              </a:lnSpc>
            </a:pPr>
            <a:r>
              <a:rPr lang="zh-CN" altLang="en-US" smtClean="0"/>
              <a:t>接下来，通过一个案例来演示如何对</a:t>
            </a:r>
            <a:r>
              <a:rPr lang="en-US" altLang="zh-CN" smtClean="0"/>
              <a:t>Student</a:t>
            </a:r>
            <a:r>
              <a:rPr lang="zh-CN" altLang="en-US" smtClean="0"/>
              <a:t>对象按照指定的顺序进行排列，具体如例</a:t>
            </a:r>
            <a:r>
              <a:rPr lang="en-US" altLang="zh-CN" smtClean="0"/>
              <a:t>7-13</a:t>
            </a:r>
            <a:r>
              <a:rPr lang="zh-CN" altLang="en-US" smtClean="0"/>
              <a:t>所示。</a:t>
            </a:r>
          </a:p>
        </p:txBody>
      </p:sp>
      <p:sp>
        <p:nvSpPr>
          <p:cNvPr id="5939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8" y="978209"/>
            <a:ext cx="8993875" cy="550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屏幕剪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508" y="1649292"/>
            <a:ext cx="7516813"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421" y="3833213"/>
            <a:ext cx="72009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188913" y="1066800"/>
            <a:ext cx="8729662" cy="5059363"/>
          </a:xfrm>
        </p:spPr>
        <p:txBody>
          <a:bodyPr/>
          <a:lstStyle/>
          <a:p>
            <a:pPr eaLnBrk="1" hangingPunct="1"/>
            <a:r>
              <a:rPr lang="en-US" altLang="zh-CN" b="1" dirty="0" smtClean="0">
                <a:solidFill>
                  <a:srgbClr val="0070C0"/>
                </a:solidFill>
              </a:rPr>
              <a:t>7.4.3 </a:t>
            </a:r>
            <a:r>
              <a:rPr lang="en-US" altLang="zh-CN" b="1" dirty="0" err="1" smtClean="0">
                <a:solidFill>
                  <a:srgbClr val="0070C0"/>
                </a:solidFill>
              </a:rPr>
              <a:t>TreeSet</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en-US" dirty="0" smtClean="0"/>
              <a:t>有时候，定义的类没有实现</a:t>
            </a:r>
            <a:r>
              <a:rPr lang="en-US" altLang="zh-CN" dirty="0" smtClean="0"/>
              <a:t>Comparable</a:t>
            </a:r>
            <a:r>
              <a:rPr lang="zh-CN" altLang="en-US" dirty="0" smtClean="0"/>
              <a:t>接口或者实现了</a:t>
            </a:r>
            <a:r>
              <a:rPr lang="en-US" altLang="zh-CN" dirty="0" smtClean="0"/>
              <a:t>Comparable</a:t>
            </a:r>
            <a:r>
              <a:rPr lang="zh-CN" altLang="en-US" dirty="0" smtClean="0"/>
              <a:t>接口而不像按照定义的</a:t>
            </a:r>
            <a:r>
              <a:rPr lang="en-US" altLang="zh-CN" dirty="0" err="1" smtClean="0"/>
              <a:t>compareTo</a:t>
            </a:r>
            <a:r>
              <a:rPr lang="en-US" altLang="zh-CN" dirty="0" smtClean="0"/>
              <a:t>()</a:t>
            </a:r>
            <a:r>
              <a:rPr lang="zh-CN" altLang="en-US" dirty="0" smtClean="0"/>
              <a:t>方法进行排序，</a:t>
            </a:r>
            <a:r>
              <a:rPr lang="zh-CN" altLang="zh-CN" dirty="0" smtClean="0"/>
              <a:t>这时，可以通过自定义比较器的方式对</a:t>
            </a:r>
            <a:r>
              <a:rPr lang="en-US" altLang="zh-CN" dirty="0" err="1" smtClean="0"/>
              <a:t>TreeSet</a:t>
            </a:r>
            <a:r>
              <a:rPr lang="zh-CN" altLang="zh-CN" dirty="0" smtClean="0"/>
              <a:t>集合中的元素排序，即实现</a:t>
            </a:r>
            <a:r>
              <a:rPr lang="en-US" altLang="zh-CN" dirty="0" smtClean="0"/>
              <a:t>Comparator</a:t>
            </a:r>
            <a:r>
              <a:rPr lang="zh-CN" altLang="zh-CN" dirty="0" smtClean="0"/>
              <a:t>接口，在创建</a:t>
            </a:r>
            <a:r>
              <a:rPr lang="en-US" altLang="zh-CN" dirty="0" err="1" smtClean="0"/>
              <a:t>TreeSet</a:t>
            </a:r>
            <a:r>
              <a:rPr lang="zh-CN" altLang="zh-CN" dirty="0" smtClean="0"/>
              <a:t>集合时指定比较器</a:t>
            </a:r>
            <a:r>
              <a:rPr lang="zh-CN" altLang="en-US" dirty="0" smtClean="0"/>
              <a:t>。</a:t>
            </a:r>
            <a:endParaRPr lang="en-US" altLang="zh-CN" dirty="0" smtClean="0"/>
          </a:p>
          <a:p>
            <a:pPr lvl="1" eaLnBrk="1" hangingPunct="1">
              <a:lnSpc>
                <a:spcPct val="200000"/>
              </a:lnSpc>
            </a:pPr>
            <a:r>
              <a:rPr lang="zh-CN" altLang="zh-CN" dirty="0" smtClean="0"/>
              <a:t>接下来通过</a:t>
            </a:r>
            <a:r>
              <a:rPr lang="zh-CN" altLang="en-US" dirty="0" smtClean="0"/>
              <a:t>一个</a:t>
            </a:r>
            <a:r>
              <a:rPr lang="zh-CN" altLang="zh-CN" dirty="0" smtClean="0"/>
              <a:t>案例来实现</a:t>
            </a:r>
            <a:r>
              <a:rPr lang="en-US" altLang="zh-CN" dirty="0" err="1" smtClean="0"/>
              <a:t>TreeSet</a:t>
            </a:r>
            <a:r>
              <a:rPr lang="zh-CN" altLang="zh-CN" dirty="0" smtClean="0"/>
              <a:t>集合中字符串按照长度进行排序</a:t>
            </a:r>
            <a:r>
              <a:rPr lang="zh-CN" altLang="en-US" dirty="0" smtClean="0"/>
              <a:t>，具体如例</a:t>
            </a:r>
            <a:r>
              <a:rPr lang="en-US" altLang="zh-CN" dirty="0" smtClean="0"/>
              <a:t>7-14</a:t>
            </a:r>
            <a:r>
              <a:rPr lang="zh-CN" altLang="en-US" dirty="0" smtClean="0"/>
              <a:t>所示</a:t>
            </a:r>
            <a:r>
              <a:rPr lang="zh-CN" altLang="zh-CN" dirty="0" smtClean="0"/>
              <a:t>。</a:t>
            </a:r>
            <a:endParaRPr lang="zh-CN" altLang="en-US" dirty="0" smtClean="0"/>
          </a:p>
        </p:txBody>
      </p:sp>
      <p:sp>
        <p:nvSpPr>
          <p:cNvPr id="604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7.4 Set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08" y="54592"/>
            <a:ext cx="8349871" cy="675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380" y="2093118"/>
            <a:ext cx="72009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49" y="1433015"/>
            <a:ext cx="8201841" cy="4743948"/>
          </a:xfrm>
        </p:spPr>
        <p:txBody>
          <a:bodyPr/>
          <a:lstStyle/>
          <a:p>
            <a:pPr marL="514350" indent="-514350">
              <a:lnSpc>
                <a:spcPct val="150000"/>
              </a:lnSpc>
              <a:buFont typeface="+mj-lt"/>
              <a:buAutoNum type="arabicPeriod"/>
            </a:pPr>
            <a:r>
              <a:rPr lang="zh-CN" altLang="en-US" sz="2400" dirty="0" smtClean="0"/>
              <a:t>编写程序将一组学生对象的姓名和成绩存入到一个树集（</a:t>
            </a:r>
            <a:r>
              <a:rPr lang="en-US" altLang="zh-CN" sz="2400" dirty="0" err="1" smtClean="0"/>
              <a:t>TreeSet</a:t>
            </a:r>
            <a:r>
              <a:rPr lang="zh-CN" altLang="en-US" sz="2400" dirty="0" smtClean="0"/>
              <a:t>）中，使得按照成绩降序排列，并输出排序的结果。</a:t>
            </a:r>
            <a:endParaRPr lang="en-US" altLang="zh-CN" sz="2400" dirty="0" smtClean="0"/>
          </a:p>
          <a:p>
            <a:pPr marL="514350" indent="-514350">
              <a:lnSpc>
                <a:spcPct val="150000"/>
              </a:lnSpc>
              <a:buFont typeface="+mj-lt"/>
              <a:buAutoNum type="arabicPeriod"/>
            </a:pPr>
            <a:r>
              <a:rPr lang="zh-CN" altLang="en-US" sz="2400" dirty="0"/>
              <a:t>从一个无序数组中，剔除重复元素，并按升序</a:t>
            </a:r>
            <a:r>
              <a:rPr lang="zh-CN" altLang="en-US" sz="2400" dirty="0" smtClean="0"/>
              <a:t>排序。</a:t>
            </a:r>
          </a:p>
          <a:p>
            <a:pPr marL="514350" indent="-514350">
              <a:lnSpc>
                <a:spcPct val="150000"/>
              </a:lnSpc>
              <a:buFont typeface="+mj-lt"/>
              <a:buAutoNum type="arabicPeriod"/>
            </a:pPr>
            <a:r>
              <a:rPr lang="zh-CN" altLang="en-US" sz="2400" dirty="0" smtClean="0"/>
              <a:t>编写一个程序，获取</a:t>
            </a:r>
            <a:r>
              <a:rPr lang="en-US" altLang="zh-CN" sz="2400" dirty="0" smtClean="0"/>
              <a:t>10</a:t>
            </a:r>
            <a:r>
              <a:rPr lang="zh-CN" altLang="en-US" sz="2400" dirty="0" smtClean="0"/>
              <a:t>个</a:t>
            </a:r>
            <a:r>
              <a:rPr lang="en-US" altLang="zh-CN" sz="2400" dirty="0" smtClean="0"/>
              <a:t>1</a:t>
            </a:r>
            <a:r>
              <a:rPr lang="zh-CN" altLang="en-US" sz="2400" dirty="0" smtClean="0"/>
              <a:t>至指定数值（</a:t>
            </a:r>
            <a:r>
              <a:rPr lang="en-US" altLang="zh-CN" sz="2400" dirty="0" smtClean="0"/>
              <a:t>n</a:t>
            </a:r>
            <a:r>
              <a:rPr lang="zh-CN" altLang="en-US" sz="2400" dirty="0" smtClean="0"/>
              <a:t>）之间的随机整数，要求随机数不能重复。</a:t>
            </a:r>
            <a:r>
              <a:rPr lang="en-US" altLang="zh-CN" sz="2400" dirty="0" smtClean="0"/>
              <a:t>n</a:t>
            </a:r>
            <a:r>
              <a:rPr lang="zh-CN" altLang="en-US" sz="2400" dirty="0" smtClean="0"/>
              <a:t>值由键盘输入。</a:t>
            </a:r>
            <a:endParaRPr lang="en-US" altLang="zh-CN" sz="2400" dirty="0" smtClean="0"/>
          </a:p>
        </p:txBody>
      </p:sp>
      <p:sp>
        <p:nvSpPr>
          <p:cNvPr id="3" name="标题 2"/>
          <p:cNvSpPr>
            <a:spLocks noGrp="1"/>
          </p:cNvSpPr>
          <p:nvPr>
            <p:ph type="title"/>
          </p:nvPr>
        </p:nvSpPr>
        <p:spPr/>
        <p:txBody>
          <a:bodyPr/>
          <a:lstStyle/>
          <a:p>
            <a:r>
              <a:rPr lang="zh-CN" altLang="en-US" dirty="0" smtClean="0"/>
              <a:t>练习</a:t>
            </a:r>
            <a:r>
              <a:rPr lang="en-US" altLang="zh-CN" smtClean="0"/>
              <a:t>4</a:t>
            </a:r>
            <a:endParaRPr lang="zh-CN" altLang="en-US" dirty="0"/>
          </a:p>
        </p:txBody>
      </p:sp>
    </p:spTree>
    <p:extLst>
      <p:ext uri="{BB962C8B-B14F-4D97-AF65-F5344CB8AC3E}">
        <p14:creationId xmlns:p14="http://schemas.microsoft.com/office/powerpoint/2010/main" val="17692941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555845"/>
            <a:ext cx="7886700" cy="4621118"/>
          </a:xfrm>
        </p:spPr>
        <p:txBody>
          <a:bodyPr/>
          <a:lstStyle/>
          <a:p>
            <a:pPr>
              <a:lnSpc>
                <a:spcPct val="150000"/>
              </a:lnSpc>
            </a:pPr>
            <a:r>
              <a:rPr lang="zh-CN" altLang="en-US" dirty="0" smtClean="0"/>
              <a:t>四种</a:t>
            </a:r>
            <a:r>
              <a:rPr lang="en-US" altLang="zh-CN" dirty="0" smtClean="0"/>
              <a:t>Collection</a:t>
            </a:r>
            <a:r>
              <a:rPr lang="zh-CN" altLang="en-US" dirty="0" smtClean="0"/>
              <a:t>集合的效率比较：</a:t>
            </a:r>
            <a:endParaRPr lang="en-US" altLang="zh-CN" dirty="0" smtClean="0"/>
          </a:p>
          <a:p>
            <a:pPr>
              <a:lnSpc>
                <a:spcPct val="150000"/>
              </a:lnSpc>
            </a:pPr>
            <a:r>
              <a:rPr lang="en-US" altLang="zh-CN" dirty="0" err="1" smtClean="0"/>
              <a:t>HashSet</a:t>
            </a:r>
            <a:r>
              <a:rPr lang="en-US" altLang="zh-CN" dirty="0" smtClean="0"/>
              <a:t> &gt; </a:t>
            </a:r>
            <a:r>
              <a:rPr lang="en-US" altLang="zh-CN" dirty="0" err="1" smtClean="0"/>
              <a:t>LinkedHashSet</a:t>
            </a:r>
            <a:r>
              <a:rPr lang="en-US" altLang="zh-CN" dirty="0" smtClean="0"/>
              <a:t> &gt; </a:t>
            </a:r>
            <a:r>
              <a:rPr lang="en-US" altLang="zh-CN" dirty="0" err="1"/>
              <a:t>LinkedList</a:t>
            </a:r>
            <a:r>
              <a:rPr lang="en-US" altLang="zh-CN" dirty="0"/>
              <a:t>&gt; </a:t>
            </a:r>
            <a:r>
              <a:rPr lang="en-US" altLang="zh-CN" dirty="0" err="1"/>
              <a:t>ArrayList</a:t>
            </a:r>
            <a:r>
              <a:rPr lang="en-US" altLang="zh-CN" dirty="0"/>
              <a:t>  </a:t>
            </a:r>
            <a:endParaRPr lang="en-US" altLang="zh-CN" dirty="0" smtClean="0"/>
          </a:p>
          <a:p>
            <a:pPr>
              <a:lnSpc>
                <a:spcPct val="150000"/>
              </a:lnSpc>
            </a:pPr>
            <a:r>
              <a:rPr lang="zh-CN" altLang="en-US" dirty="0" smtClean="0"/>
              <a:t>通过程序进行测试。</a:t>
            </a:r>
            <a:endParaRPr lang="zh-CN" altLang="en-US" dirty="0"/>
          </a:p>
        </p:txBody>
      </p:sp>
      <p:sp>
        <p:nvSpPr>
          <p:cNvPr id="3" name="标题 2"/>
          <p:cNvSpPr>
            <a:spLocks noGrp="1"/>
          </p:cNvSpPr>
          <p:nvPr>
            <p:ph type="title"/>
          </p:nvPr>
        </p:nvSpPr>
        <p:spPr/>
        <p:txBody>
          <a:bodyPr/>
          <a:lstStyle/>
          <a:p>
            <a:r>
              <a:rPr lang="zh-CN" altLang="en-US" dirty="0" smtClean="0"/>
              <a:t>比较</a:t>
            </a:r>
            <a:r>
              <a:rPr lang="en-US" altLang="zh-CN" dirty="0" smtClean="0"/>
              <a:t>List</a:t>
            </a:r>
            <a:r>
              <a:rPr lang="zh-CN" altLang="en-US" dirty="0" smtClean="0"/>
              <a:t>和</a:t>
            </a:r>
            <a:r>
              <a:rPr lang="en-US" altLang="zh-CN" dirty="0" smtClean="0"/>
              <a:t>Set</a:t>
            </a:r>
            <a:r>
              <a:rPr lang="zh-CN" altLang="en-US" dirty="0" smtClean="0"/>
              <a:t>集合的效率</a:t>
            </a:r>
            <a:endParaRPr lang="zh-CN" altLang="en-US" dirty="0"/>
          </a:p>
        </p:txBody>
      </p:sp>
    </p:spTree>
    <p:extLst>
      <p:ext uri="{BB962C8B-B14F-4D97-AF65-F5344CB8AC3E}">
        <p14:creationId xmlns:p14="http://schemas.microsoft.com/office/powerpoint/2010/main" val="25249937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83934"/>
            <a:ext cx="7886700" cy="4566527"/>
          </a:xfrm>
        </p:spPr>
        <p:txBody>
          <a:bodyPr/>
          <a:lstStyle/>
          <a:p>
            <a:pPr>
              <a:lnSpc>
                <a:spcPct val="120000"/>
              </a:lnSpc>
            </a:pPr>
            <a:r>
              <a:rPr lang="zh-CN" altLang="en-US" sz="2400" dirty="0" smtClean="0"/>
              <a:t>需要处理的对象数目不确定，序列中的元素都是对象或可以表示为对象。</a:t>
            </a:r>
            <a:endParaRPr lang="en-US" altLang="zh-CN" sz="2400" dirty="0" smtClean="0"/>
          </a:p>
          <a:p>
            <a:pPr>
              <a:lnSpc>
                <a:spcPct val="120000"/>
              </a:lnSpc>
            </a:pPr>
            <a:r>
              <a:rPr lang="zh-CN" altLang="en-US" sz="2400" dirty="0" smtClean="0"/>
              <a:t>需要将不同类型的对象组合成一个数据序列。</a:t>
            </a:r>
            <a:endParaRPr lang="en-US" altLang="zh-CN" sz="2400" dirty="0" smtClean="0"/>
          </a:p>
          <a:p>
            <a:pPr>
              <a:lnSpc>
                <a:spcPct val="120000"/>
              </a:lnSpc>
            </a:pPr>
            <a:r>
              <a:rPr lang="zh-CN" altLang="en-US" sz="2400" dirty="0" smtClean="0"/>
              <a:t>需要做频繁的对象序列中元素的插入和删除。</a:t>
            </a:r>
            <a:endParaRPr lang="en-US" altLang="zh-CN" sz="2400" dirty="0" smtClean="0"/>
          </a:p>
          <a:p>
            <a:pPr>
              <a:lnSpc>
                <a:spcPct val="120000"/>
              </a:lnSpc>
            </a:pPr>
            <a:r>
              <a:rPr lang="zh-CN" altLang="en-US" sz="2400" dirty="0" smtClean="0"/>
              <a:t>经常需要定位序列中的对象或其它查找操作。</a:t>
            </a:r>
            <a:endParaRPr lang="en-US" altLang="zh-CN" sz="2400" dirty="0" smtClean="0"/>
          </a:p>
          <a:p>
            <a:pPr>
              <a:lnSpc>
                <a:spcPct val="120000"/>
              </a:lnSpc>
            </a:pPr>
            <a:r>
              <a:rPr lang="zh-CN" altLang="en-US" sz="2400" dirty="0" smtClean="0"/>
              <a:t>在不同的类之间传递大量数据。</a:t>
            </a:r>
            <a:endParaRPr lang="en-US" altLang="zh-CN" sz="2400" dirty="0" smtClean="0"/>
          </a:p>
          <a:p>
            <a:pPr>
              <a:lnSpc>
                <a:spcPct val="120000"/>
              </a:lnSpc>
            </a:pPr>
            <a:r>
              <a:rPr lang="zh-CN" altLang="en-US" sz="2400" dirty="0" smtClean="0"/>
              <a:t>需要一些特定的操作，如要求数据序列中不能有重复元素，自动排序等。</a:t>
            </a:r>
            <a:endParaRPr lang="zh-CN" altLang="en-US" sz="2400" dirty="0"/>
          </a:p>
        </p:txBody>
      </p:sp>
      <p:sp>
        <p:nvSpPr>
          <p:cNvPr id="3" name="标题 2"/>
          <p:cNvSpPr>
            <a:spLocks noGrp="1"/>
          </p:cNvSpPr>
          <p:nvPr>
            <p:ph type="title"/>
          </p:nvPr>
        </p:nvSpPr>
        <p:spPr/>
        <p:txBody>
          <a:bodyPr/>
          <a:lstStyle/>
          <a:p>
            <a:r>
              <a:rPr lang="zh-CN" altLang="en-US" dirty="0" smtClean="0"/>
              <a:t>什么时候使用集合类</a:t>
            </a:r>
            <a:endParaRPr lang="zh-CN" altLang="en-US" dirty="0"/>
          </a:p>
        </p:txBody>
      </p:sp>
    </p:spTree>
    <p:extLst>
      <p:ext uri="{BB962C8B-B14F-4D97-AF65-F5344CB8AC3E}">
        <p14:creationId xmlns:p14="http://schemas.microsoft.com/office/powerpoint/2010/main" val="11618687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266738"/>
            <a:ext cx="7886700" cy="4776002"/>
          </a:xfrm>
        </p:spPr>
        <p:txBody>
          <a:bodyPr/>
          <a:lstStyle/>
          <a:p>
            <a:pPr>
              <a:lnSpc>
                <a:spcPct val="120000"/>
              </a:lnSpc>
            </a:pPr>
            <a:r>
              <a:rPr lang="zh-CN" altLang="en-US" sz="2400" dirty="0"/>
              <a:t>编写一个程序，读取个数不定的整数，然后查找其中出现频率最高的数字。当输入为</a:t>
            </a:r>
            <a:r>
              <a:rPr lang="en-US" altLang="zh-CN" sz="2400" dirty="0"/>
              <a:t>0</a:t>
            </a:r>
            <a:r>
              <a:rPr lang="zh-CN" altLang="en-US" sz="2400" dirty="0"/>
              <a:t>时，表示结束输入。</a:t>
            </a:r>
            <a:r>
              <a:rPr lang="zh-CN" altLang="en-US" sz="2400" dirty="0" smtClean="0"/>
              <a:t>如： </a:t>
            </a:r>
            <a:endParaRPr lang="zh-CN" altLang="en-US" sz="2400" dirty="0"/>
          </a:p>
          <a:p>
            <a:pPr>
              <a:lnSpc>
                <a:spcPct val="120000"/>
              </a:lnSpc>
            </a:pPr>
            <a:r>
              <a:rPr lang="zh-CN" altLang="en-US" sz="2400" dirty="0"/>
              <a:t>如果输入的数据</a:t>
            </a:r>
            <a:r>
              <a:rPr lang="zh-CN" altLang="en-US" sz="2400" dirty="0" smtClean="0"/>
              <a:t>是</a:t>
            </a:r>
            <a:r>
              <a:rPr lang="en-US" altLang="zh-CN" sz="2400" dirty="0" smtClean="0"/>
              <a:t>2   </a:t>
            </a:r>
            <a:r>
              <a:rPr lang="en-US" altLang="zh-CN" sz="2400" dirty="0"/>
              <a:t>3 </a:t>
            </a:r>
            <a:r>
              <a:rPr lang="en-US" altLang="zh-CN" sz="2400" dirty="0" smtClean="0"/>
              <a:t>  40   </a:t>
            </a:r>
            <a:r>
              <a:rPr lang="en-US" altLang="zh-CN" sz="2400" dirty="0"/>
              <a:t>3 </a:t>
            </a:r>
            <a:r>
              <a:rPr lang="en-US" altLang="zh-CN" sz="2400" dirty="0" smtClean="0"/>
              <a:t>  54   -</a:t>
            </a:r>
            <a:r>
              <a:rPr lang="en-US" altLang="zh-CN" sz="2400" dirty="0"/>
              <a:t>3 </a:t>
            </a:r>
            <a:r>
              <a:rPr lang="en-US" altLang="zh-CN" sz="2400" dirty="0" smtClean="0"/>
              <a:t>  3   3   2   </a:t>
            </a:r>
            <a:r>
              <a:rPr lang="en-US" altLang="zh-CN" sz="2400" dirty="0"/>
              <a:t>0</a:t>
            </a:r>
            <a:r>
              <a:rPr lang="zh-CN" altLang="en-US" sz="2400" dirty="0"/>
              <a:t>，那么数字</a:t>
            </a:r>
            <a:r>
              <a:rPr lang="en-US" altLang="zh-CN" sz="2400" dirty="0"/>
              <a:t>3</a:t>
            </a:r>
            <a:r>
              <a:rPr lang="zh-CN" altLang="en-US" sz="2400" dirty="0"/>
              <a:t>的出现频率是最高的。请一次输入一个数字</a:t>
            </a:r>
            <a:r>
              <a:rPr lang="zh-CN" altLang="en-US" sz="2400" dirty="0" smtClean="0"/>
              <a:t>。</a:t>
            </a:r>
            <a:endParaRPr lang="en-US" altLang="zh-CN" sz="2400" dirty="0" smtClean="0"/>
          </a:p>
          <a:p>
            <a:pPr>
              <a:lnSpc>
                <a:spcPct val="120000"/>
              </a:lnSpc>
            </a:pPr>
            <a:r>
              <a:rPr lang="zh-CN" altLang="en-US" sz="2400" dirty="0" smtClean="0"/>
              <a:t>如果出现</a:t>
            </a:r>
            <a:r>
              <a:rPr lang="zh-CN" altLang="en-US" sz="2400" dirty="0"/>
              <a:t>频率最高的数字不是一个而是多个</a:t>
            </a:r>
            <a:r>
              <a:rPr lang="zh-CN" altLang="en-US" sz="2400" dirty="0" smtClean="0"/>
              <a:t>，则</a:t>
            </a:r>
            <a:r>
              <a:rPr lang="zh-CN" altLang="en-US" sz="2400" dirty="0"/>
              <a:t>应该</a:t>
            </a:r>
            <a:r>
              <a:rPr lang="zh-CN" altLang="en-US" sz="2400" dirty="0" smtClean="0"/>
              <a:t>将它们</a:t>
            </a:r>
            <a:r>
              <a:rPr lang="zh-CN" altLang="en-US" sz="2400" dirty="0"/>
              <a:t>全部输出。</a:t>
            </a:r>
            <a:r>
              <a:rPr lang="zh-CN" altLang="en-US" sz="2400" dirty="0" smtClean="0"/>
              <a:t>例如：在</a:t>
            </a:r>
            <a:r>
              <a:rPr lang="zh-CN" altLang="en-US" sz="2400" dirty="0"/>
              <a:t>线性表</a:t>
            </a:r>
            <a:r>
              <a:rPr lang="en-US" altLang="zh-CN" sz="2400" dirty="0"/>
              <a:t>9 30 </a:t>
            </a:r>
            <a:r>
              <a:rPr lang="en-US" altLang="zh-CN" sz="2400" dirty="0" smtClean="0"/>
              <a:t> 3  9  3  2  </a:t>
            </a:r>
            <a:r>
              <a:rPr lang="en-US" altLang="zh-CN" sz="2400" dirty="0"/>
              <a:t>4</a:t>
            </a:r>
            <a:r>
              <a:rPr lang="zh-CN" altLang="en-US" sz="2400" dirty="0"/>
              <a:t>中，</a:t>
            </a:r>
            <a:r>
              <a:rPr lang="en-US" altLang="zh-CN" sz="2400" dirty="0"/>
              <a:t>3</a:t>
            </a:r>
            <a:r>
              <a:rPr lang="zh-CN" altLang="en-US" sz="2400" dirty="0"/>
              <a:t>和</a:t>
            </a:r>
            <a:r>
              <a:rPr lang="en-US" altLang="zh-CN" sz="2400" dirty="0"/>
              <a:t>9</a:t>
            </a:r>
            <a:r>
              <a:rPr lang="zh-CN" altLang="en-US" sz="2400" dirty="0"/>
              <a:t>都出现了两次，</a:t>
            </a:r>
            <a:r>
              <a:rPr lang="en-US" altLang="zh-CN" sz="2400" dirty="0"/>
              <a:t>3</a:t>
            </a:r>
            <a:r>
              <a:rPr lang="zh-CN" altLang="en-US" sz="2400" dirty="0"/>
              <a:t>和</a:t>
            </a:r>
            <a:r>
              <a:rPr lang="en-US" altLang="zh-CN" sz="2400" dirty="0" smtClean="0"/>
              <a:t>9</a:t>
            </a:r>
            <a:r>
              <a:rPr lang="zh-CN" altLang="en-US" sz="2400" dirty="0" smtClean="0"/>
              <a:t>都</a:t>
            </a:r>
            <a:r>
              <a:rPr lang="zh-CN" altLang="en-US" sz="2400" dirty="0"/>
              <a:t>应该输出。 </a:t>
            </a:r>
            <a:endParaRPr lang="en-US" altLang="zh-CN" sz="2400" dirty="0" smtClean="0"/>
          </a:p>
          <a:p>
            <a:pPr>
              <a:lnSpc>
                <a:spcPct val="120000"/>
              </a:lnSpc>
            </a:pPr>
            <a:r>
              <a:rPr lang="zh-CN" altLang="en-US" sz="2400" dirty="0" smtClean="0"/>
              <a:t>提示：可以定义两个集合，一个存放所有输入的数据，另一个存放出现频率最高的数字。</a:t>
            </a:r>
            <a:endParaRPr lang="zh-CN" altLang="en-US" sz="2400" dirty="0"/>
          </a:p>
        </p:txBody>
      </p:sp>
      <p:sp>
        <p:nvSpPr>
          <p:cNvPr id="3" name="标题 2"/>
          <p:cNvSpPr>
            <a:spLocks noGrp="1"/>
          </p:cNvSpPr>
          <p:nvPr>
            <p:ph type="title"/>
          </p:nvPr>
        </p:nvSpPr>
        <p:spPr/>
        <p:txBody>
          <a:bodyPr/>
          <a:lstStyle/>
          <a:p>
            <a:r>
              <a:rPr lang="zh-CN" altLang="en-US" dirty="0" smtClean="0"/>
              <a:t>练习</a:t>
            </a:r>
            <a:r>
              <a:rPr lang="en-US" altLang="zh-CN" dirty="0" smtClean="0"/>
              <a:t>5</a:t>
            </a:r>
            <a:endParaRPr lang="zh-CN" altLang="en-US" dirty="0"/>
          </a:p>
        </p:txBody>
      </p:sp>
    </p:spTree>
    <p:extLst>
      <p:ext uri="{BB962C8B-B14F-4D97-AF65-F5344CB8AC3E}">
        <p14:creationId xmlns:p14="http://schemas.microsoft.com/office/powerpoint/2010/main" val="5000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集合概述</a:t>
            </a:r>
          </a:p>
        </p:txBody>
      </p:sp>
      <p:pic>
        <p:nvPicPr>
          <p:cNvPr id="3" name="图片 2"/>
          <p:cNvPicPr>
            <a:picLocks noChangeAspect="1"/>
          </p:cNvPicPr>
          <p:nvPr/>
        </p:nvPicPr>
        <p:blipFill>
          <a:blip r:embed="rId2"/>
          <a:stretch>
            <a:fillRect/>
          </a:stretch>
        </p:blipFill>
        <p:spPr>
          <a:xfrm>
            <a:off x="2260541" y="1030737"/>
            <a:ext cx="6654327" cy="3173128"/>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473928" y="3703868"/>
            <a:ext cx="4285397" cy="2754082"/>
          </a:xfrm>
          <a:prstGeom prst="rect">
            <a:avLst/>
          </a:prstGeom>
          <a:ln>
            <a:solidFill>
              <a:schemeClr val="accent1"/>
            </a:solidFill>
          </a:ln>
        </p:spPr>
      </p:pic>
    </p:spTree>
    <p:extLst>
      <p:ext uri="{BB962C8B-B14F-4D97-AF65-F5344CB8AC3E}">
        <p14:creationId xmlns:p14="http://schemas.microsoft.com/office/powerpoint/2010/main" val="33330830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998538"/>
            <a:ext cx="8724900" cy="5122862"/>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72078"/>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401763"/>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03" name="组合 358"/>
          <p:cNvGrpSpPr>
            <a:grpSpLocks/>
          </p:cNvGrpSpPr>
          <p:nvPr/>
        </p:nvGrpSpPr>
        <p:grpSpPr bwMode="auto">
          <a:xfrm>
            <a:off x="1106488" y="2724150"/>
            <a:ext cx="7629525" cy="668338"/>
            <a:chOff x="1029300" y="5045322"/>
            <a:chExt cx="7628925" cy="669008"/>
          </a:xfrm>
        </p:grpSpPr>
        <p:grpSp>
          <p:nvGrpSpPr>
            <p:cNvPr id="29750" name="组合 379"/>
            <p:cNvGrpSpPr>
              <a:grpSpLocks/>
            </p:cNvGrpSpPr>
            <p:nvPr/>
          </p:nvGrpSpPr>
          <p:grpSpPr bwMode="auto">
            <a:xfrm>
              <a:off x="2520950" y="5045323"/>
              <a:ext cx="6137275" cy="669007"/>
              <a:chOff x="2520950" y="4924673"/>
              <a:chExt cx="6137275" cy="789657"/>
            </a:xfrm>
          </p:grpSpPr>
          <p:sp>
            <p:nvSpPr>
              <p:cNvPr id="3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56" name="组合 385"/>
              <p:cNvGrpSpPr>
                <a:grpSpLocks/>
              </p:cNvGrpSpPr>
              <p:nvPr/>
            </p:nvGrpSpPr>
            <p:grpSpPr bwMode="auto">
              <a:xfrm>
                <a:off x="2520950" y="4924673"/>
                <a:ext cx="6137275" cy="664245"/>
                <a:chOff x="2520950" y="4868193"/>
                <a:chExt cx="6137275" cy="720725"/>
              </a:xfrm>
            </p:grpSpPr>
            <p:sp>
              <p:nvSpPr>
                <p:cNvPr id="3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52" name="组合 381"/>
            <p:cNvGrpSpPr>
              <a:grpSpLocks/>
            </p:cNvGrpSpPr>
            <p:nvPr/>
          </p:nvGrpSpPr>
          <p:grpSpPr bwMode="auto">
            <a:xfrm>
              <a:off x="1029300" y="5045322"/>
              <a:ext cx="635025" cy="637257"/>
              <a:chOff x="1098627" y="4776118"/>
              <a:chExt cx="903287" cy="906462"/>
            </a:xfrm>
          </p:grpSpPr>
          <p:sp>
            <p:nvSpPr>
              <p:cNvPr id="3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704" name="TextBox 359"/>
          <p:cNvSpPr txBox="1">
            <a:spLocks noChangeArrowheads="1"/>
          </p:cNvSpPr>
          <p:nvPr/>
        </p:nvSpPr>
        <p:spPr bwMode="auto">
          <a:xfrm>
            <a:off x="3319463" y="1595438"/>
            <a:ext cx="486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latin typeface="微软雅黑" panose="020B0503020204020204" pitchFamily="34" charset="-122"/>
                <a:ea typeface="微软雅黑" panose="020B0503020204020204" pitchFamily="34" charset="-122"/>
              </a:rPr>
              <a:t>7.5	</a:t>
            </a:r>
            <a:r>
              <a:rPr lang="en-US" altLang="zh-CN" sz="2800" b="1">
                <a:solidFill>
                  <a:srgbClr val="009ED6"/>
                </a:solidFill>
                <a:latin typeface="微软雅黑" panose="020B0503020204020204" pitchFamily="34" charset="-122"/>
                <a:ea typeface="微软雅黑" panose="020B0503020204020204" pitchFamily="34" charset="-122"/>
              </a:rPr>
              <a:t>Map</a:t>
            </a:r>
            <a:r>
              <a:rPr lang="zh-CN" altLang="en-US" sz="2800" b="1">
                <a:latin typeface="微软雅黑" panose="020B0503020204020204" pitchFamily="34" charset="-122"/>
                <a:ea typeface="微软雅黑" panose="020B0503020204020204" pitchFamily="34" charset="-122"/>
              </a:rPr>
              <a:t>接口</a:t>
            </a:r>
          </a:p>
        </p:txBody>
      </p:sp>
      <p:grpSp>
        <p:nvGrpSpPr>
          <p:cNvPr id="29705" name="组合 360"/>
          <p:cNvGrpSpPr>
            <a:grpSpLocks/>
          </p:cNvGrpSpPr>
          <p:nvPr/>
        </p:nvGrpSpPr>
        <p:grpSpPr bwMode="auto">
          <a:xfrm>
            <a:off x="1328738" y="3448050"/>
            <a:ext cx="7407275" cy="669925"/>
            <a:chOff x="1252258" y="5045323"/>
            <a:chExt cx="7405967" cy="669007"/>
          </a:xfrm>
        </p:grpSpPr>
        <p:grpSp>
          <p:nvGrpSpPr>
            <p:cNvPr id="29743" name="组合 372"/>
            <p:cNvGrpSpPr>
              <a:grpSpLocks/>
            </p:cNvGrpSpPr>
            <p:nvPr/>
          </p:nvGrpSpPr>
          <p:grpSpPr bwMode="auto">
            <a:xfrm>
              <a:off x="2520950" y="5045323"/>
              <a:ext cx="6137275" cy="669007"/>
              <a:chOff x="2520950" y="4924673"/>
              <a:chExt cx="6137275" cy="789657"/>
            </a:xfrm>
          </p:grpSpPr>
          <p:sp>
            <p:nvSpPr>
              <p:cNvPr id="2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47" name="组合 376"/>
              <p:cNvGrpSpPr>
                <a:grpSpLocks/>
              </p:cNvGrpSpPr>
              <p:nvPr/>
            </p:nvGrpSpPr>
            <p:grpSpPr bwMode="auto">
              <a:xfrm>
                <a:off x="2520950" y="4924673"/>
                <a:ext cx="6137275" cy="664245"/>
                <a:chOff x="2520950" y="4868193"/>
                <a:chExt cx="6137275" cy="720725"/>
              </a:xfrm>
            </p:grpSpPr>
            <p:sp>
              <p:nvSpPr>
                <p:cNvPr id="2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9706" name="组合 361"/>
          <p:cNvGrpSpPr>
            <a:grpSpLocks/>
          </p:cNvGrpSpPr>
          <p:nvPr/>
        </p:nvGrpSpPr>
        <p:grpSpPr bwMode="auto">
          <a:xfrm>
            <a:off x="1112838" y="3414713"/>
            <a:ext cx="635000" cy="638175"/>
            <a:chOff x="1190461" y="2772022"/>
            <a:chExt cx="635025" cy="637257"/>
          </a:xfrm>
        </p:grpSpPr>
        <p:sp>
          <p:nvSpPr>
            <p:cNvPr id="2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9707" name="TextBox 362"/>
          <p:cNvSpPr txBox="1">
            <a:spLocks noChangeArrowheads="1"/>
          </p:cNvSpPr>
          <p:nvPr/>
        </p:nvSpPr>
        <p:spPr bwMode="auto">
          <a:xfrm>
            <a:off x="1077913" y="284162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7.5.1</a:t>
            </a:r>
            <a:endParaRPr lang="zh-CN" altLang="en-US"/>
          </a:p>
        </p:txBody>
      </p:sp>
      <p:sp>
        <p:nvSpPr>
          <p:cNvPr id="29708" name="TextBox 363"/>
          <p:cNvSpPr txBox="1">
            <a:spLocks noChangeArrowheads="1"/>
          </p:cNvSpPr>
          <p:nvPr/>
        </p:nvSpPr>
        <p:spPr bwMode="auto">
          <a:xfrm>
            <a:off x="1055688" y="35433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7.5.2</a:t>
            </a:r>
            <a:endParaRPr lang="zh-CN" altLang="en-US"/>
          </a:p>
        </p:txBody>
      </p:sp>
      <p:sp>
        <p:nvSpPr>
          <p:cNvPr id="29709" name="TextBox 364"/>
          <p:cNvSpPr txBox="1">
            <a:spLocks noChangeArrowheads="1"/>
          </p:cNvSpPr>
          <p:nvPr/>
        </p:nvSpPr>
        <p:spPr bwMode="auto">
          <a:xfrm>
            <a:off x="3213100" y="2824163"/>
            <a:ext cx="322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接口简介</a:t>
            </a:r>
          </a:p>
        </p:txBody>
      </p:sp>
      <p:sp>
        <p:nvSpPr>
          <p:cNvPr id="29710" name="TextBox 365"/>
          <p:cNvSpPr txBox="1">
            <a:spLocks noChangeArrowheads="1"/>
          </p:cNvSpPr>
          <p:nvPr/>
        </p:nvSpPr>
        <p:spPr bwMode="auto">
          <a:xfrm>
            <a:off x="3213100" y="3551238"/>
            <a:ext cx="321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集合</a:t>
            </a:r>
          </a:p>
        </p:txBody>
      </p:sp>
      <p:pic>
        <p:nvPicPr>
          <p:cNvPr id="2971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75736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2"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77800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2" action="ppaction://hlinksldjump"/>
          </p:cNvPr>
          <p:cNvSpPr/>
          <p:nvPr/>
        </p:nvSpPr>
        <p:spPr bwMode="auto">
          <a:xfrm>
            <a:off x="971550" y="1825625"/>
            <a:ext cx="1158875" cy="338138"/>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9714" name="组合 360"/>
          <p:cNvGrpSpPr>
            <a:grpSpLocks/>
          </p:cNvGrpSpPr>
          <p:nvPr/>
        </p:nvGrpSpPr>
        <p:grpSpPr bwMode="auto">
          <a:xfrm>
            <a:off x="1327150" y="4929188"/>
            <a:ext cx="7407275" cy="669925"/>
            <a:chOff x="1252258" y="5045323"/>
            <a:chExt cx="7405967" cy="669007"/>
          </a:xfrm>
        </p:grpSpPr>
        <p:grpSp>
          <p:nvGrpSpPr>
            <p:cNvPr id="29734" name="组合 372"/>
            <p:cNvGrpSpPr>
              <a:grpSpLocks/>
            </p:cNvGrpSpPr>
            <p:nvPr/>
          </p:nvGrpSpPr>
          <p:grpSpPr bwMode="auto">
            <a:xfrm>
              <a:off x="2520950" y="5045323"/>
              <a:ext cx="6137275" cy="669007"/>
              <a:chOff x="2520950" y="4924673"/>
              <a:chExt cx="6137275" cy="789657"/>
            </a:xfrm>
          </p:grpSpPr>
          <p:sp>
            <p:nvSpPr>
              <p:cNvPr id="42" name="AutoShape 218"/>
              <p:cNvSpPr>
                <a:spLocks noChangeArrowheads="1"/>
              </p:cNvSpPr>
              <p:nvPr/>
            </p:nvSpPr>
            <p:spPr bwMode="auto">
              <a:xfrm>
                <a:off x="2720437" y="5394350"/>
                <a:ext cx="5807636"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38" name="组合 376"/>
              <p:cNvGrpSpPr>
                <a:grpSpLocks/>
              </p:cNvGrpSpPr>
              <p:nvPr/>
            </p:nvGrpSpPr>
            <p:grpSpPr bwMode="auto">
              <a:xfrm>
                <a:off x="2520950" y="4924673"/>
                <a:ext cx="6137275" cy="664245"/>
                <a:chOff x="2520950" y="4868193"/>
                <a:chExt cx="6137275" cy="720725"/>
              </a:xfrm>
            </p:grpSpPr>
            <p:sp>
              <p:nvSpPr>
                <p:cNvPr id="44" name="AutoShape 181"/>
                <p:cNvSpPr>
                  <a:spLocks noChangeArrowheads="1"/>
                </p:cNvSpPr>
                <p:nvPr/>
              </p:nvSpPr>
              <p:spPr bwMode="auto">
                <a:xfrm>
                  <a:off x="2517273" y="4868193"/>
                  <a:ext cx="6140952"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5" name="AutoShape 202"/>
                <p:cNvSpPr>
                  <a:spLocks noChangeArrowheads="1"/>
                </p:cNvSpPr>
                <p:nvPr/>
              </p:nvSpPr>
              <p:spPr bwMode="auto">
                <a:xfrm>
                  <a:off x="2761704" y="4983921"/>
                  <a:ext cx="5690182"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0"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Oval 151"/>
            <p:cNvSpPr>
              <a:spLocks noChangeArrowheads="1"/>
            </p:cNvSpPr>
            <p:nvPr/>
          </p:nvSpPr>
          <p:spPr bwMode="auto">
            <a:xfrm>
              <a:off x="1252258" y="5064347"/>
              <a:ext cx="169833"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9715" name="组合 360"/>
          <p:cNvGrpSpPr>
            <a:grpSpLocks/>
          </p:cNvGrpSpPr>
          <p:nvPr/>
        </p:nvGrpSpPr>
        <p:grpSpPr bwMode="auto">
          <a:xfrm>
            <a:off x="1327150" y="4146550"/>
            <a:ext cx="7407275" cy="669925"/>
            <a:chOff x="1252258" y="5045323"/>
            <a:chExt cx="7405967" cy="669007"/>
          </a:xfrm>
        </p:grpSpPr>
        <p:grpSp>
          <p:nvGrpSpPr>
            <p:cNvPr id="29727" name="组合 372"/>
            <p:cNvGrpSpPr>
              <a:grpSpLocks/>
            </p:cNvGrpSpPr>
            <p:nvPr/>
          </p:nvGrpSpPr>
          <p:grpSpPr bwMode="auto">
            <a:xfrm>
              <a:off x="2520950" y="5045323"/>
              <a:ext cx="6137275" cy="669007"/>
              <a:chOff x="2520950" y="4924673"/>
              <a:chExt cx="6137275" cy="789657"/>
            </a:xfrm>
          </p:grpSpPr>
          <p:sp>
            <p:nvSpPr>
              <p:cNvPr id="50" name="AutoShape 218"/>
              <p:cNvSpPr>
                <a:spLocks noChangeArrowheads="1"/>
              </p:cNvSpPr>
              <p:nvPr/>
            </p:nvSpPr>
            <p:spPr bwMode="auto">
              <a:xfrm>
                <a:off x="2720437" y="5394351"/>
                <a:ext cx="5807636"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31" name="组合 376"/>
              <p:cNvGrpSpPr>
                <a:grpSpLocks/>
              </p:cNvGrpSpPr>
              <p:nvPr/>
            </p:nvGrpSpPr>
            <p:grpSpPr bwMode="auto">
              <a:xfrm>
                <a:off x="2520950" y="4924673"/>
                <a:ext cx="6137275" cy="664245"/>
                <a:chOff x="2520950" y="4868193"/>
                <a:chExt cx="6137275" cy="720725"/>
              </a:xfrm>
            </p:grpSpPr>
            <p:sp>
              <p:nvSpPr>
                <p:cNvPr id="52" name="AutoShape 181"/>
                <p:cNvSpPr>
                  <a:spLocks noChangeArrowheads="1"/>
                </p:cNvSpPr>
                <p:nvPr/>
              </p:nvSpPr>
              <p:spPr bwMode="auto">
                <a:xfrm>
                  <a:off x="2517273" y="4868193"/>
                  <a:ext cx="6140952"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p:cNvSpPr>
                  <a:spLocks noChangeArrowheads="1"/>
                </p:cNvSpPr>
                <p:nvPr/>
              </p:nvSpPr>
              <p:spPr bwMode="auto">
                <a:xfrm>
                  <a:off x="2761704" y="4983923"/>
                  <a:ext cx="5690182"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8" name="Line 188"/>
            <p:cNvSpPr>
              <a:spLocks noChangeShapeType="1"/>
            </p:cNvSpPr>
            <p:nvPr/>
          </p:nvSpPr>
          <p:spPr bwMode="auto">
            <a:xfrm flipH="1">
              <a:off x="1499864" y="5352876"/>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9" name="Oval 151"/>
            <p:cNvSpPr>
              <a:spLocks noChangeArrowheads="1"/>
            </p:cNvSpPr>
            <p:nvPr/>
          </p:nvSpPr>
          <p:spPr bwMode="auto">
            <a:xfrm>
              <a:off x="1252258" y="5064347"/>
              <a:ext cx="169833"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9716" name="组合 361"/>
          <p:cNvGrpSpPr>
            <a:grpSpLocks/>
          </p:cNvGrpSpPr>
          <p:nvPr/>
        </p:nvGrpSpPr>
        <p:grpSpPr bwMode="auto">
          <a:xfrm>
            <a:off x="1135063" y="4859338"/>
            <a:ext cx="635000" cy="638175"/>
            <a:chOff x="1190461" y="2772022"/>
            <a:chExt cx="635025" cy="637257"/>
          </a:xfrm>
        </p:grpSpPr>
        <p:sp>
          <p:nvSpPr>
            <p:cNvPr id="5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9717" name="组合 361"/>
          <p:cNvGrpSpPr>
            <a:grpSpLocks/>
          </p:cNvGrpSpPr>
          <p:nvPr/>
        </p:nvGrpSpPr>
        <p:grpSpPr bwMode="auto">
          <a:xfrm>
            <a:off x="1130300" y="4146550"/>
            <a:ext cx="635000" cy="638175"/>
            <a:chOff x="1190461" y="2772022"/>
            <a:chExt cx="635025" cy="637257"/>
          </a:xfrm>
        </p:grpSpPr>
        <p:sp>
          <p:nvSpPr>
            <p:cNvPr id="58"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9"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9718" name="TextBox 363"/>
          <p:cNvSpPr txBox="1">
            <a:spLocks noChangeArrowheads="1"/>
          </p:cNvSpPr>
          <p:nvPr/>
        </p:nvSpPr>
        <p:spPr bwMode="auto">
          <a:xfrm>
            <a:off x="1087438" y="49958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7.5.4</a:t>
            </a:r>
            <a:endParaRPr lang="zh-CN" altLang="en-US"/>
          </a:p>
        </p:txBody>
      </p:sp>
      <p:sp>
        <p:nvSpPr>
          <p:cNvPr id="29719" name="TextBox 363"/>
          <p:cNvSpPr txBox="1">
            <a:spLocks noChangeArrowheads="1"/>
          </p:cNvSpPr>
          <p:nvPr/>
        </p:nvSpPr>
        <p:spPr bwMode="auto">
          <a:xfrm>
            <a:off x="1068388" y="4278313"/>
            <a:ext cx="79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7.5.3</a:t>
            </a:r>
            <a:endParaRPr lang="zh-CN" altLang="en-US"/>
          </a:p>
        </p:txBody>
      </p:sp>
      <p:sp>
        <p:nvSpPr>
          <p:cNvPr id="29720" name="矩形 1"/>
          <p:cNvSpPr>
            <a:spLocks noChangeArrowheads="1"/>
          </p:cNvSpPr>
          <p:nvPr/>
        </p:nvSpPr>
        <p:spPr bwMode="auto">
          <a:xfrm>
            <a:off x="3262313" y="4229100"/>
            <a:ext cx="1560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t>TreeMap</a:t>
            </a:r>
            <a:r>
              <a:rPr lang="zh-CN" altLang="zh-CN" dirty="0"/>
              <a:t>集合</a:t>
            </a:r>
            <a:endParaRPr lang="zh-CN" altLang="en-US" dirty="0"/>
          </a:p>
        </p:txBody>
      </p:sp>
      <p:sp>
        <p:nvSpPr>
          <p:cNvPr id="29721" name="矩形 2"/>
          <p:cNvSpPr>
            <a:spLocks noChangeArrowheads="1"/>
          </p:cNvSpPr>
          <p:nvPr/>
        </p:nvSpPr>
        <p:spPr bwMode="auto">
          <a:xfrm>
            <a:off x="3262313" y="5030788"/>
            <a:ext cx="1697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Properties</a:t>
            </a:r>
            <a:r>
              <a:rPr lang="zh-CN" altLang="zh-CN" dirty="0"/>
              <a:t>集合</a:t>
            </a:r>
            <a:endParaRPr lang="zh-CN" altLang="en-US" dirty="0"/>
          </a:p>
        </p:txBody>
      </p:sp>
      <p:sp>
        <p:nvSpPr>
          <p:cNvPr id="2972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3097446913"/>
      </p:ext>
    </p:extLst>
  </p:cSld>
  <p:clrMapOvr>
    <a:masterClrMapping/>
  </p:clrMapOvr>
  <p:transition spd="slow"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306388" y="1066800"/>
            <a:ext cx="8229600" cy="5059363"/>
          </a:xfrm>
        </p:spPr>
        <p:txBody>
          <a:bodyPr/>
          <a:lstStyle/>
          <a:p>
            <a:pPr eaLnBrk="1" hangingPunct="1"/>
            <a:r>
              <a:rPr lang="en-US" altLang="zh-CN" b="1" dirty="0" smtClean="0">
                <a:solidFill>
                  <a:srgbClr val="0070C0"/>
                </a:solidFill>
              </a:rPr>
              <a:t>7.5.1 Map</a:t>
            </a:r>
            <a:r>
              <a:rPr lang="zh-CN" altLang="en-US" b="1" dirty="0" smtClean="0">
                <a:solidFill>
                  <a:srgbClr val="0070C0"/>
                </a:solidFill>
              </a:rPr>
              <a:t>接口简介</a:t>
            </a:r>
            <a:endParaRPr lang="en-US" altLang="zh-CN" b="1" dirty="0" smtClean="0">
              <a:solidFill>
                <a:srgbClr val="0070C0"/>
              </a:solidFill>
            </a:endParaRPr>
          </a:p>
          <a:p>
            <a:pPr lvl="1" eaLnBrk="1" hangingPunct="1"/>
            <a:r>
              <a:rPr lang="zh-CN" altLang="zh-CN" dirty="0" smtClean="0"/>
              <a:t>在现实生活中，每个人都有唯一的身份证号，通过身份证号可以查询到这个人的信息，这两者是一对一的关系</a:t>
            </a:r>
            <a:r>
              <a:rPr lang="zh-CN" altLang="en-US" dirty="0" smtClean="0"/>
              <a:t>。</a:t>
            </a:r>
            <a:endParaRPr lang="en-US" altLang="zh-CN" dirty="0" smtClean="0"/>
          </a:p>
          <a:p>
            <a:pPr lvl="1" eaLnBrk="1" hangingPunct="1"/>
            <a:r>
              <a:rPr lang="zh-CN" altLang="zh-CN" dirty="0" smtClean="0"/>
              <a:t>在应用程序中，如果想存储这种具有对应关系的数据，则需要使用</a:t>
            </a:r>
            <a:r>
              <a:rPr lang="en-US" altLang="zh-CN" dirty="0" smtClean="0"/>
              <a:t>JDK</a:t>
            </a:r>
            <a:r>
              <a:rPr lang="zh-CN" altLang="zh-CN" dirty="0" smtClean="0"/>
              <a:t>中提供的</a:t>
            </a:r>
            <a:r>
              <a:rPr lang="en-US" altLang="zh-CN" dirty="0" smtClean="0"/>
              <a:t>Map</a:t>
            </a:r>
            <a:r>
              <a:rPr lang="zh-CN" altLang="zh-CN" dirty="0" smtClean="0"/>
              <a:t>接口。</a:t>
            </a:r>
            <a:endParaRPr lang="en-US" altLang="zh-CN" dirty="0" smtClean="0"/>
          </a:p>
          <a:p>
            <a:pPr lvl="1" eaLnBrk="1" hangingPunct="1"/>
            <a:r>
              <a:rPr lang="en-US" altLang="zh-CN" dirty="0" smtClean="0"/>
              <a:t>Map</a:t>
            </a:r>
            <a:r>
              <a:rPr lang="zh-CN" altLang="zh-CN" dirty="0" smtClean="0"/>
              <a:t>接口是一种</a:t>
            </a:r>
            <a:r>
              <a:rPr lang="zh-CN" altLang="zh-CN" b="1" dirty="0" smtClean="0">
                <a:solidFill>
                  <a:srgbClr val="FF0000"/>
                </a:solidFill>
              </a:rPr>
              <a:t>双列集合</a:t>
            </a:r>
            <a:r>
              <a:rPr lang="zh-CN" altLang="zh-CN" dirty="0" smtClean="0"/>
              <a:t>，它的每个元素都包含一个键对象</a:t>
            </a:r>
            <a:r>
              <a:rPr lang="en-US" altLang="zh-CN" dirty="0" smtClean="0"/>
              <a:t>Key</a:t>
            </a:r>
            <a:r>
              <a:rPr lang="zh-CN" altLang="zh-CN" dirty="0" smtClean="0"/>
              <a:t>和值对象</a:t>
            </a:r>
            <a:r>
              <a:rPr lang="en-US" altLang="zh-CN" dirty="0" smtClean="0"/>
              <a:t>Value</a:t>
            </a:r>
            <a:r>
              <a:rPr lang="zh-CN" altLang="zh-CN" dirty="0" smtClean="0"/>
              <a:t>，键和值对象之间存在一种对应关系，称为</a:t>
            </a:r>
            <a:r>
              <a:rPr lang="zh-CN" altLang="zh-CN" b="1" dirty="0" smtClean="0">
                <a:solidFill>
                  <a:srgbClr val="FF0000"/>
                </a:solidFill>
              </a:rPr>
              <a:t>映射</a:t>
            </a:r>
            <a:r>
              <a:rPr lang="zh-CN" altLang="zh-CN" dirty="0" smtClean="0"/>
              <a:t>。</a:t>
            </a:r>
            <a:endParaRPr lang="en-US" altLang="zh-CN" dirty="0" smtClean="0"/>
          </a:p>
          <a:p>
            <a:pPr lvl="1" eaLnBrk="1" hangingPunct="1"/>
            <a:r>
              <a:rPr lang="zh-CN" altLang="zh-CN" dirty="0" smtClean="0"/>
              <a:t>从</a:t>
            </a:r>
            <a:r>
              <a:rPr lang="en-US" altLang="zh-CN" dirty="0" smtClean="0"/>
              <a:t>Map</a:t>
            </a:r>
            <a:r>
              <a:rPr lang="zh-CN" altLang="zh-CN" dirty="0" smtClean="0"/>
              <a:t>集合中访问元素时，只要指定了</a:t>
            </a:r>
            <a:r>
              <a:rPr lang="en-US" altLang="zh-CN" dirty="0" smtClean="0"/>
              <a:t>Key</a:t>
            </a:r>
            <a:r>
              <a:rPr lang="zh-CN" altLang="zh-CN" dirty="0" smtClean="0"/>
              <a:t>，就能找到对应的</a:t>
            </a:r>
            <a:r>
              <a:rPr lang="en-US" altLang="zh-CN" dirty="0" smtClean="0"/>
              <a:t>Value</a:t>
            </a:r>
            <a:r>
              <a:rPr lang="zh-CN" altLang="zh-CN" dirty="0" smtClean="0"/>
              <a:t>。</a:t>
            </a:r>
            <a:endParaRPr lang="zh-CN" altLang="en-US" dirty="0" smtClean="0"/>
          </a:p>
        </p:txBody>
      </p:sp>
      <p:sp>
        <p:nvSpPr>
          <p:cNvPr id="6144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457200" y="1089025"/>
            <a:ext cx="8385175" cy="5059363"/>
          </a:xfrm>
        </p:spPr>
        <p:txBody>
          <a:bodyPr/>
          <a:lstStyle/>
          <a:p>
            <a:pPr eaLnBrk="1" hangingPunct="1"/>
            <a:r>
              <a:rPr lang="en-US" altLang="zh-CN" b="1" dirty="0" smtClean="0">
                <a:solidFill>
                  <a:srgbClr val="0070C0"/>
                </a:solidFill>
              </a:rPr>
              <a:t>7.5.1 Map</a:t>
            </a:r>
            <a:r>
              <a:rPr lang="zh-CN" altLang="en-US" b="1" dirty="0" smtClean="0">
                <a:solidFill>
                  <a:srgbClr val="0070C0"/>
                </a:solidFill>
              </a:rPr>
              <a:t>接口简介</a:t>
            </a:r>
            <a:endParaRPr lang="en-US" altLang="zh-CN" b="1" dirty="0" smtClean="0">
              <a:solidFill>
                <a:srgbClr val="0070C0"/>
              </a:solidFill>
            </a:endParaRPr>
          </a:p>
          <a:p>
            <a:pPr lvl="1" eaLnBrk="1" hangingPunct="1"/>
            <a:r>
              <a:rPr lang="zh-CN" altLang="en-US" dirty="0" smtClean="0"/>
              <a:t>为了便于</a:t>
            </a:r>
            <a:r>
              <a:rPr lang="en-US" altLang="zh-CN" dirty="0" smtClean="0"/>
              <a:t>Map</a:t>
            </a:r>
            <a:r>
              <a:rPr lang="zh-CN" altLang="en-US" dirty="0" smtClean="0"/>
              <a:t>接口的学习，</a:t>
            </a:r>
            <a:r>
              <a:rPr lang="zh-CN" altLang="zh-CN" dirty="0" smtClean="0"/>
              <a:t>首先了解一下</a:t>
            </a:r>
            <a:r>
              <a:rPr lang="en-US" altLang="zh-CN" dirty="0" smtClean="0"/>
              <a:t>Map</a:t>
            </a:r>
            <a:r>
              <a:rPr lang="zh-CN" altLang="zh-CN" dirty="0" smtClean="0"/>
              <a:t>接口中定义的一些通用方法</a:t>
            </a:r>
            <a:r>
              <a:rPr lang="zh-CN" altLang="en-US" dirty="0" smtClean="0"/>
              <a:t>。</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r>
              <a:rPr lang="en-US" altLang="zh-CN" dirty="0" smtClean="0"/>
              <a:t>Map</a:t>
            </a:r>
            <a:r>
              <a:rPr lang="zh-CN" altLang="zh-CN" dirty="0" smtClean="0"/>
              <a:t>接口提供了大量的实现类，最常用的有</a:t>
            </a:r>
            <a:r>
              <a:rPr lang="en-US" altLang="zh-CN" dirty="0" err="1" smtClean="0"/>
              <a:t>HashMap</a:t>
            </a:r>
            <a:r>
              <a:rPr lang="zh-CN" altLang="zh-CN" dirty="0" smtClean="0"/>
              <a:t>和</a:t>
            </a:r>
            <a:r>
              <a:rPr lang="en-US" altLang="zh-CN" dirty="0" err="1" smtClean="0"/>
              <a:t>TreeMap</a:t>
            </a:r>
            <a:r>
              <a:rPr lang="zh-CN" altLang="en-US" dirty="0"/>
              <a:t>。</a:t>
            </a:r>
            <a:endParaRPr lang="zh-CN" altLang="zh-CN" dirty="0" smtClean="0"/>
          </a:p>
        </p:txBody>
      </p:sp>
      <p:pic>
        <p:nvPicPr>
          <p:cNvPr id="624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3" y="2738060"/>
            <a:ext cx="8775027" cy="2589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136469"/>
            <a:ext cx="7886700" cy="4909866"/>
          </a:xfrm>
        </p:spPr>
        <p:txBody>
          <a:bodyPr/>
          <a:lstStyle/>
          <a:p>
            <a:pPr>
              <a:lnSpc>
                <a:spcPct val="100000"/>
              </a:lnSpc>
              <a:defRPr/>
            </a:pPr>
            <a:r>
              <a:rPr lang="en-US" altLang="zh-CN" b="1" dirty="0">
                <a:solidFill>
                  <a:srgbClr val="0070C0"/>
                </a:solidFill>
              </a:rPr>
              <a:t>7.5.1 Map</a:t>
            </a:r>
            <a:r>
              <a:rPr lang="zh-CN" altLang="en-US" b="1" dirty="0">
                <a:solidFill>
                  <a:srgbClr val="0070C0"/>
                </a:solidFill>
              </a:rPr>
              <a:t>接口简介</a:t>
            </a:r>
            <a:endParaRPr lang="en-US" altLang="zh-CN" b="1" dirty="0">
              <a:solidFill>
                <a:srgbClr val="0070C0"/>
              </a:solidFill>
            </a:endParaRPr>
          </a:p>
          <a:p>
            <a:pPr>
              <a:lnSpc>
                <a:spcPct val="150000"/>
              </a:lnSpc>
              <a:defRPr/>
            </a:pPr>
            <a:r>
              <a:rPr lang="zh-CN" altLang="en-US" sz="2800" kern="1200" dirty="0" smtClean="0"/>
              <a:t>获取功能：</a:t>
            </a:r>
            <a:endParaRPr lang="en-US" altLang="zh-CN" sz="2800" kern="1200" dirty="0" smtClean="0"/>
          </a:p>
          <a:p>
            <a:pPr marL="914400" lvl="1" indent="-457200">
              <a:lnSpc>
                <a:spcPct val="150000"/>
              </a:lnSpc>
              <a:buFont typeface="+mj-lt"/>
              <a:buAutoNum type="arabicPeriod"/>
              <a:defRPr/>
            </a:pPr>
            <a:r>
              <a:rPr lang="en-US" altLang="zh-CN" sz="2400" kern="1200" dirty="0" smtClean="0"/>
              <a:t>V </a:t>
            </a:r>
            <a:r>
              <a:rPr lang="en-US" altLang="zh-CN" sz="2400" kern="1200" dirty="0"/>
              <a:t>get(Object key</a:t>
            </a:r>
            <a:r>
              <a:rPr lang="en-US" altLang="zh-CN" sz="2400" kern="1200" dirty="0" smtClean="0"/>
              <a:t>)</a:t>
            </a:r>
          </a:p>
          <a:p>
            <a:pPr marL="914400" lvl="1" indent="-457200">
              <a:lnSpc>
                <a:spcPct val="150000"/>
              </a:lnSpc>
              <a:buFont typeface="+mj-lt"/>
              <a:buAutoNum type="arabicPeriod"/>
              <a:defRPr/>
            </a:pPr>
            <a:r>
              <a:rPr lang="en-US" altLang="zh-CN" sz="2400" kern="1200" dirty="0"/>
              <a:t>Set&lt;K&gt; </a:t>
            </a:r>
            <a:r>
              <a:rPr lang="en-US" altLang="zh-CN" sz="2400" kern="1200" dirty="0" err="1"/>
              <a:t>keySet</a:t>
            </a:r>
            <a:r>
              <a:rPr lang="en-US" altLang="zh-CN" sz="2400" kern="1200" dirty="0" smtClean="0"/>
              <a:t>()</a:t>
            </a:r>
          </a:p>
          <a:p>
            <a:pPr marL="914400" lvl="1" indent="-457200">
              <a:lnSpc>
                <a:spcPct val="150000"/>
              </a:lnSpc>
              <a:buFont typeface="+mj-lt"/>
              <a:buAutoNum type="arabicPeriod"/>
              <a:defRPr/>
            </a:pPr>
            <a:r>
              <a:rPr lang="en-US" altLang="zh-CN" sz="2400" kern="1200" dirty="0"/>
              <a:t>Collection&lt;V&gt; values</a:t>
            </a:r>
            <a:r>
              <a:rPr lang="en-US" altLang="zh-CN" sz="2400" kern="1200" dirty="0" smtClean="0"/>
              <a:t>()</a:t>
            </a:r>
          </a:p>
          <a:p>
            <a:pPr marL="914400" lvl="1" indent="-457200">
              <a:lnSpc>
                <a:spcPct val="150000"/>
              </a:lnSpc>
              <a:buFont typeface="+mj-lt"/>
              <a:buAutoNum type="arabicPeriod"/>
              <a:defRPr/>
            </a:pPr>
            <a:r>
              <a:rPr lang="en-US" altLang="zh-CN" sz="2400" kern="1200" dirty="0"/>
              <a:t>Set&lt;</a:t>
            </a:r>
            <a:r>
              <a:rPr lang="en-US" altLang="zh-CN" sz="2400" kern="1200" dirty="0" err="1"/>
              <a:t>Map.Entry</a:t>
            </a:r>
            <a:r>
              <a:rPr lang="en-US" altLang="zh-CN" sz="2400" kern="1200" dirty="0"/>
              <a:t>&lt;K,V&gt;&gt; </a:t>
            </a:r>
            <a:r>
              <a:rPr lang="en-US" altLang="zh-CN" sz="2400" kern="1200" dirty="0" err="1"/>
              <a:t>entrySet</a:t>
            </a:r>
            <a:r>
              <a:rPr lang="en-US" altLang="zh-CN" sz="2400" kern="1200" dirty="0"/>
              <a:t>()</a:t>
            </a:r>
            <a:endParaRPr lang="en-US" altLang="zh-CN" sz="2400" kern="1200" dirty="0" smtClean="0"/>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1054221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227909"/>
            <a:ext cx="7886700" cy="4949054"/>
          </a:xfrm>
        </p:spPr>
        <p:txBody>
          <a:bodyPr/>
          <a:lstStyle/>
          <a:p>
            <a:pPr>
              <a:defRPr/>
            </a:pPr>
            <a:r>
              <a:rPr lang="en-US" altLang="zh-CN" b="1" dirty="0">
                <a:solidFill>
                  <a:srgbClr val="0070C0"/>
                </a:solidFill>
              </a:rPr>
              <a:t>7.5.1 Map</a:t>
            </a:r>
            <a:r>
              <a:rPr lang="zh-CN" altLang="en-US" b="1" dirty="0">
                <a:solidFill>
                  <a:srgbClr val="0070C0"/>
                </a:solidFill>
              </a:rPr>
              <a:t>接口简介</a:t>
            </a:r>
            <a:endParaRPr lang="en-US" altLang="zh-CN" b="1" dirty="0">
              <a:solidFill>
                <a:srgbClr val="0070C0"/>
              </a:solidFill>
            </a:endParaRPr>
          </a:p>
          <a:p>
            <a:pPr>
              <a:lnSpc>
                <a:spcPct val="120000"/>
              </a:lnSpc>
              <a:defRPr/>
            </a:pPr>
            <a:r>
              <a:rPr lang="zh-CN" altLang="en-US" sz="2800" kern="1200" dirty="0" smtClean="0"/>
              <a:t>方式</a:t>
            </a:r>
            <a:r>
              <a:rPr lang="en-US" altLang="zh-CN" sz="2800" kern="1200" dirty="0" smtClean="0"/>
              <a:t>1</a:t>
            </a:r>
            <a:r>
              <a:rPr lang="zh-CN" altLang="en-US" sz="2800" kern="1200" dirty="0" smtClean="0"/>
              <a:t>：根据键找值</a:t>
            </a:r>
            <a:endParaRPr lang="en-US" altLang="zh-CN" sz="2800" kern="1200" dirty="0" smtClean="0"/>
          </a:p>
          <a:p>
            <a:pPr lvl="1">
              <a:lnSpc>
                <a:spcPct val="120000"/>
              </a:lnSpc>
              <a:defRPr/>
            </a:pPr>
            <a:r>
              <a:rPr lang="zh-CN" altLang="en-US" sz="2300" kern="1200" dirty="0" smtClean="0"/>
              <a:t>获取所有键的集合</a:t>
            </a:r>
            <a:endParaRPr lang="en-US" altLang="zh-CN" sz="2300" kern="1200" dirty="0" smtClean="0"/>
          </a:p>
          <a:p>
            <a:pPr lvl="1">
              <a:lnSpc>
                <a:spcPct val="120000"/>
              </a:lnSpc>
              <a:defRPr/>
            </a:pPr>
            <a:r>
              <a:rPr lang="zh-CN" altLang="en-US" sz="2300" kern="1200" dirty="0" smtClean="0"/>
              <a:t>遍历键的集合，获取到每一个键</a:t>
            </a:r>
            <a:endParaRPr lang="en-US" altLang="zh-CN" sz="2300" kern="1200" dirty="0" smtClean="0"/>
          </a:p>
          <a:p>
            <a:pPr lvl="1">
              <a:lnSpc>
                <a:spcPct val="120000"/>
              </a:lnSpc>
              <a:defRPr/>
            </a:pPr>
            <a:r>
              <a:rPr lang="zh-CN" altLang="en-US" sz="2300" kern="1200" dirty="0" smtClean="0"/>
              <a:t>根据键找值</a:t>
            </a:r>
            <a:endParaRPr lang="en-US" altLang="zh-CN" sz="2300" kern="1200" dirty="0"/>
          </a:p>
          <a:p>
            <a:pPr>
              <a:lnSpc>
                <a:spcPct val="120000"/>
              </a:lnSpc>
              <a:defRPr/>
            </a:pPr>
            <a:r>
              <a:rPr lang="zh-CN" altLang="en-US" sz="2800" kern="1200" dirty="0" smtClean="0"/>
              <a:t>方式</a:t>
            </a:r>
            <a:r>
              <a:rPr lang="en-US" altLang="zh-CN" sz="2800" kern="1200" dirty="0" smtClean="0"/>
              <a:t>2</a:t>
            </a:r>
            <a:r>
              <a:rPr lang="zh-CN" altLang="en-US" sz="2800" kern="1200" dirty="0" smtClean="0"/>
              <a:t>：根据键值对对象找键和值</a:t>
            </a:r>
            <a:endParaRPr lang="en-US" altLang="zh-CN" sz="2800" kern="1200" dirty="0" smtClean="0"/>
          </a:p>
          <a:p>
            <a:pPr lvl="1">
              <a:lnSpc>
                <a:spcPct val="120000"/>
              </a:lnSpc>
              <a:defRPr/>
            </a:pPr>
            <a:r>
              <a:rPr lang="zh-CN" altLang="en-US" sz="2300" kern="1200" dirty="0" smtClean="0"/>
              <a:t>获取所有键值对对象的集合</a:t>
            </a:r>
            <a:endParaRPr lang="en-US" altLang="zh-CN" sz="2300" kern="1200" dirty="0" smtClean="0"/>
          </a:p>
          <a:p>
            <a:pPr lvl="1">
              <a:lnSpc>
                <a:spcPct val="120000"/>
              </a:lnSpc>
              <a:defRPr/>
            </a:pPr>
            <a:r>
              <a:rPr lang="zh-CN" altLang="en-US" sz="2300" kern="1200" dirty="0" smtClean="0"/>
              <a:t>遍历键值对对象的集合，获取到每一个键值对对象</a:t>
            </a:r>
            <a:endParaRPr lang="en-US" altLang="zh-CN" sz="2300" kern="1200" dirty="0" smtClean="0"/>
          </a:p>
          <a:p>
            <a:pPr lvl="1">
              <a:lnSpc>
                <a:spcPct val="120000"/>
              </a:lnSpc>
              <a:defRPr/>
            </a:pPr>
            <a:r>
              <a:rPr lang="zh-CN" altLang="en-US" sz="2300" kern="1200" dirty="0" smtClean="0"/>
              <a:t>根据键值对对象找键和值</a:t>
            </a:r>
            <a:endParaRPr lang="en-US" altLang="zh-CN" sz="2300" kern="1200" dirty="0" smtClean="0"/>
          </a:p>
        </p:txBody>
      </p:sp>
      <p:sp>
        <p:nvSpPr>
          <p:cNvPr id="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1440996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317500" y="1066800"/>
            <a:ext cx="8229600" cy="5059363"/>
          </a:xfrm>
        </p:spPr>
        <p:txBody>
          <a:bodyPr/>
          <a:lstStyle/>
          <a:p>
            <a:pPr eaLnBrk="1" hangingPunct="1"/>
            <a:r>
              <a:rPr lang="en-US" altLang="zh-CN" b="1" dirty="0" smtClean="0">
                <a:solidFill>
                  <a:srgbClr val="0070C0"/>
                </a:solidFill>
              </a:rPr>
              <a:t>7.5.2 </a:t>
            </a:r>
            <a:r>
              <a:rPr lang="en-US" altLang="zh-CN" b="1" dirty="0" err="1" smtClean="0">
                <a:solidFill>
                  <a:srgbClr val="0070C0"/>
                </a:solidFill>
              </a:rPr>
              <a:t>HashMap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en-US" altLang="zh-CN" dirty="0" err="1" smtClean="0"/>
              <a:t>HashMap</a:t>
            </a:r>
            <a:r>
              <a:rPr lang="zh-CN" altLang="zh-CN" dirty="0" smtClean="0"/>
              <a:t>集合是</a:t>
            </a:r>
            <a:r>
              <a:rPr lang="en-US" altLang="zh-CN" dirty="0" smtClean="0"/>
              <a:t>Map</a:t>
            </a:r>
            <a:r>
              <a:rPr lang="zh-CN" altLang="zh-CN" dirty="0" smtClean="0"/>
              <a:t>接口的一个实现类，它用于存储键值映射关系，但必须保证不出现重复的键。</a:t>
            </a:r>
            <a:endParaRPr lang="en-US" altLang="zh-CN" dirty="0" smtClean="0"/>
          </a:p>
          <a:p>
            <a:pPr lvl="1" eaLnBrk="1" hangingPunct="1">
              <a:lnSpc>
                <a:spcPct val="200000"/>
              </a:lnSpc>
            </a:pPr>
            <a:r>
              <a:rPr lang="zh-CN" altLang="en-US" dirty="0" smtClean="0"/>
              <a:t>接下来通过一个案例来学习</a:t>
            </a:r>
            <a:r>
              <a:rPr lang="en-US" altLang="zh-CN" dirty="0" err="1" smtClean="0"/>
              <a:t>HashMap</a:t>
            </a:r>
            <a:r>
              <a:rPr lang="zh-CN" altLang="zh-CN" dirty="0" smtClean="0"/>
              <a:t>的用法</a:t>
            </a:r>
            <a:r>
              <a:rPr lang="zh-CN" altLang="en-US" dirty="0" smtClean="0"/>
              <a:t>，具体代码如例</a:t>
            </a:r>
            <a:r>
              <a:rPr lang="en-US" altLang="zh-CN" dirty="0" smtClean="0"/>
              <a:t>7-15</a:t>
            </a:r>
            <a:r>
              <a:rPr lang="zh-CN" altLang="en-US" dirty="0" smtClean="0"/>
              <a:t>所示。</a:t>
            </a:r>
            <a:endParaRPr lang="en-US" altLang="zh-CN" dirty="0" smtClean="0"/>
          </a:p>
        </p:txBody>
      </p:sp>
      <p:sp>
        <p:nvSpPr>
          <p:cNvPr id="634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833775"/>
            <a:ext cx="8435251" cy="4677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448" y="3869282"/>
            <a:ext cx="72009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内容占位符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dirty="0">
                <a:solidFill>
                  <a:srgbClr val="0070C0"/>
                </a:solidFill>
              </a:rPr>
              <a:t>7.5.2 </a:t>
            </a:r>
            <a:r>
              <a:rPr lang="en-US" altLang="zh-CN" b="1" dirty="0" err="1">
                <a:solidFill>
                  <a:srgbClr val="0070C0"/>
                </a:solidFill>
              </a:rPr>
              <a:t>HashMap</a:t>
            </a:r>
            <a:r>
              <a:rPr lang="zh-CN" altLang="en-US" b="1" dirty="0">
                <a:solidFill>
                  <a:srgbClr val="0070C0"/>
                </a:solidFill>
              </a:rPr>
              <a:t>集合</a:t>
            </a:r>
            <a:endParaRPr lang="en-US" altLang="zh-CN" b="1" dirty="0">
              <a:solidFill>
                <a:srgbClr val="0070C0"/>
              </a:solidFill>
            </a:endParaRPr>
          </a:p>
        </p:txBody>
      </p:sp>
      <p:pic>
        <p:nvPicPr>
          <p:cNvPr id="164868"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7" y="1716088"/>
            <a:ext cx="79549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4787900" y="2741613"/>
            <a:ext cx="4137025" cy="1709737"/>
          </a:xfrm>
          <a:prstGeom prst="wedgeRoundRectCallout">
            <a:avLst>
              <a:gd name="adj1" fmla="val -63947"/>
              <a:gd name="adj2" fmla="val 5417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200000"/>
              </a:lnSpc>
              <a:buFontTx/>
              <a:buNone/>
              <a:defRPr/>
            </a:pPr>
            <a:r>
              <a:rPr lang="zh-CN" altLang="zh-CN" dirty="0"/>
              <a:t>现对例程</a:t>
            </a:r>
            <a:r>
              <a:rPr lang="en-US" altLang="zh-CN" dirty="0"/>
              <a:t>7-15</a:t>
            </a:r>
            <a:r>
              <a:rPr lang="zh-CN" altLang="zh-CN" dirty="0"/>
              <a:t>进行修改，在第</a:t>
            </a:r>
            <a:r>
              <a:rPr lang="en-US" altLang="zh-CN" dirty="0"/>
              <a:t>7</a:t>
            </a:r>
            <a:r>
              <a:rPr lang="zh-CN" altLang="zh-CN" dirty="0"/>
              <a:t>行代码下面增加一行代码，如下所示：</a:t>
            </a:r>
            <a:endParaRPr lang="en-US" altLang="zh-CN" dirty="0"/>
          </a:p>
          <a:p>
            <a:pPr eaLnBrk="0" hangingPunct="0">
              <a:lnSpc>
                <a:spcPct val="200000"/>
              </a:lnSpc>
              <a:buFontTx/>
              <a:buNone/>
              <a:defRPr/>
            </a:pPr>
            <a:r>
              <a:rPr lang="en-US" altLang="zh-CN" dirty="0" err="1"/>
              <a:t>map.put</a:t>
            </a:r>
            <a:r>
              <a:rPr lang="en-US" altLang="zh-CN" dirty="0"/>
              <a:t>("3", "Mary");</a:t>
            </a:r>
            <a:endParaRPr lang="zh-CN" altLang="zh-CN" dirty="0"/>
          </a:p>
        </p:txBody>
      </p:sp>
      <p:pic>
        <p:nvPicPr>
          <p:cNvPr id="1679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243" y="4700588"/>
            <a:ext cx="71993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
        <p:nvSpPr>
          <p:cNvPr id="9" name="圆角矩形标注 8"/>
          <p:cNvSpPr/>
          <p:nvPr/>
        </p:nvSpPr>
        <p:spPr bwMode="auto">
          <a:xfrm>
            <a:off x="5090615" y="5476875"/>
            <a:ext cx="2729552" cy="473549"/>
          </a:xfrm>
          <a:prstGeom prst="wedgeRoundRectCallout">
            <a:avLst>
              <a:gd name="adj1" fmla="val -76947"/>
              <a:gd name="adj2" fmla="val -7881"/>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gn="ctr" eaLnBrk="0" hangingPunct="0">
              <a:buFontTx/>
              <a:buNone/>
              <a:defRPr/>
            </a:pPr>
            <a:r>
              <a:rPr lang="zh-CN" altLang="en-US" b="1" dirty="0" smtClean="0"/>
              <a:t>键相同，值覆盖</a:t>
            </a:r>
            <a:endParaRPr lang="zh-CN" altLang="zh-CN" b="1" dirty="0"/>
          </a:p>
        </p:txBody>
      </p:sp>
    </p:spTree>
    <p:extLst>
      <p:ext uri="{BB962C8B-B14F-4D97-AF65-F5344CB8AC3E}">
        <p14:creationId xmlns:p14="http://schemas.microsoft.com/office/powerpoint/2010/main" val="88387389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7938"/>
                                        </p:tgtEl>
                                        <p:attrNameLst>
                                          <p:attrName>style.visibility</p:attrName>
                                        </p:attrNameLst>
                                      </p:cBhvr>
                                      <p:to>
                                        <p:strVal val="visible"/>
                                      </p:to>
                                    </p:set>
                                    <p:animEffect transition="in" filter="fade">
                                      <p:cBhvr>
                                        <p:cTn id="12" dur="500"/>
                                        <p:tgtEl>
                                          <p:spTgt spid="1679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88913" y="1066800"/>
            <a:ext cx="8308975" cy="5059363"/>
          </a:xfrm>
        </p:spPr>
        <p:txBody>
          <a:bodyPr/>
          <a:lstStyle/>
          <a:p>
            <a:pPr eaLnBrk="1" hangingPunct="1"/>
            <a:r>
              <a:rPr lang="en-US" altLang="zh-CN" b="1" dirty="0" smtClean="0">
                <a:solidFill>
                  <a:srgbClr val="0070C0"/>
                </a:solidFill>
              </a:rPr>
              <a:t>7.5.2 </a:t>
            </a:r>
            <a:r>
              <a:rPr lang="en-US" altLang="zh-CN" b="1" dirty="0" err="1" smtClean="0">
                <a:solidFill>
                  <a:srgbClr val="0070C0"/>
                </a:solidFill>
              </a:rPr>
              <a:t>HashMap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zh-CN" dirty="0" smtClean="0"/>
              <a:t>在程序开发中，经常需要取出</a:t>
            </a:r>
            <a:r>
              <a:rPr lang="en-US" altLang="zh-CN" dirty="0" smtClean="0"/>
              <a:t>Map</a:t>
            </a:r>
            <a:r>
              <a:rPr lang="zh-CN" altLang="zh-CN" dirty="0" smtClean="0"/>
              <a:t>中所有的键和值，</a:t>
            </a:r>
            <a:r>
              <a:rPr lang="zh-CN" altLang="en-US" dirty="0" smtClean="0"/>
              <a:t>这时，有两种方式可以实现。</a:t>
            </a:r>
            <a:endParaRPr lang="en-US" altLang="zh-CN" dirty="0" smtClean="0"/>
          </a:p>
          <a:p>
            <a:pPr lvl="1" eaLnBrk="1" hangingPunct="1">
              <a:lnSpc>
                <a:spcPct val="200000"/>
              </a:lnSpc>
            </a:pPr>
            <a:r>
              <a:rPr lang="zh-CN" altLang="en-US" dirty="0" smtClean="0"/>
              <a:t>（</a:t>
            </a:r>
            <a:r>
              <a:rPr lang="en-US" altLang="zh-CN" dirty="0" smtClean="0"/>
              <a:t>1</a:t>
            </a:r>
            <a:r>
              <a:rPr lang="zh-CN" altLang="en-US" dirty="0" smtClean="0"/>
              <a:t>）先遍历</a:t>
            </a:r>
            <a:r>
              <a:rPr lang="en-US" altLang="zh-CN" dirty="0" smtClean="0"/>
              <a:t>Map</a:t>
            </a:r>
            <a:r>
              <a:rPr lang="zh-CN" altLang="en-US" dirty="0" smtClean="0"/>
              <a:t>集合中所有的键，再根据键获取相应的值，如例</a:t>
            </a:r>
            <a:r>
              <a:rPr lang="en-US" altLang="zh-CN" dirty="0" smtClean="0"/>
              <a:t>7-16</a:t>
            </a:r>
            <a:r>
              <a:rPr lang="zh-CN" altLang="en-US" dirty="0" smtClean="0"/>
              <a:t>所示。</a:t>
            </a:r>
            <a:endParaRPr lang="en-US" altLang="zh-CN" dirty="0" smtClean="0"/>
          </a:p>
        </p:txBody>
      </p:sp>
      <p:sp>
        <p:nvSpPr>
          <p:cNvPr id="645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04" y="388937"/>
            <a:ext cx="8140431" cy="603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69" y="1839336"/>
            <a:ext cx="72009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88913" y="1066800"/>
            <a:ext cx="8308975" cy="5059363"/>
          </a:xfrm>
        </p:spPr>
        <p:txBody>
          <a:bodyPr/>
          <a:lstStyle/>
          <a:p>
            <a:pPr eaLnBrk="1" hangingPunct="1"/>
            <a:r>
              <a:rPr lang="en-US" altLang="zh-CN" b="1" dirty="0" smtClean="0">
                <a:solidFill>
                  <a:srgbClr val="0070C0"/>
                </a:solidFill>
              </a:rPr>
              <a:t>7.5.2 </a:t>
            </a:r>
            <a:r>
              <a:rPr lang="en-US" altLang="zh-CN" b="1" dirty="0" err="1" smtClean="0">
                <a:solidFill>
                  <a:srgbClr val="0070C0"/>
                </a:solidFill>
              </a:rPr>
              <a:t>HashMap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en-US" dirty="0" smtClean="0"/>
              <a:t>（</a:t>
            </a:r>
            <a:r>
              <a:rPr lang="en-US" altLang="zh-CN" dirty="0" smtClean="0"/>
              <a:t>2</a:t>
            </a:r>
            <a:r>
              <a:rPr lang="zh-CN" altLang="en-US" dirty="0" smtClean="0"/>
              <a:t>）先获取集合中所有的映射关系，然后从映射关系中取出键和值，如例</a:t>
            </a:r>
            <a:r>
              <a:rPr lang="en-US" altLang="zh-CN" dirty="0" smtClean="0"/>
              <a:t>7-17</a:t>
            </a:r>
            <a:r>
              <a:rPr lang="zh-CN" altLang="en-US" dirty="0" smtClean="0"/>
              <a:t>所示。</a:t>
            </a:r>
            <a:endParaRPr lang="en-US" altLang="zh-CN" dirty="0" smtClean="0"/>
          </a:p>
        </p:txBody>
      </p:sp>
      <p:sp>
        <p:nvSpPr>
          <p:cNvPr id="645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88" y="500420"/>
            <a:ext cx="8843963" cy="562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4272194"/>
            <a:ext cx="72009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356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57200" y="1012825"/>
            <a:ext cx="8229600" cy="5059363"/>
          </a:xfrm>
        </p:spPr>
        <p:txBody>
          <a:bodyPr/>
          <a:lstStyle/>
          <a:p>
            <a:pPr eaLnBrk="1" hangingPunct="1"/>
            <a:r>
              <a:rPr lang="en-US" altLang="zh-CN" b="1" dirty="0" smtClean="0">
                <a:solidFill>
                  <a:srgbClr val="0070C0"/>
                </a:solidFill>
              </a:rPr>
              <a:t>7.5.2 </a:t>
            </a:r>
            <a:r>
              <a:rPr lang="en-US" altLang="zh-CN" b="1" dirty="0" err="1" smtClean="0">
                <a:solidFill>
                  <a:srgbClr val="0070C0"/>
                </a:solidFill>
              </a:rPr>
              <a:t>HashMap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zh-CN" dirty="0" smtClean="0"/>
              <a:t>在</a:t>
            </a:r>
            <a:r>
              <a:rPr lang="en-US" altLang="zh-CN" dirty="0" smtClean="0"/>
              <a:t>Map</a:t>
            </a:r>
            <a:r>
              <a:rPr lang="zh-CN" altLang="zh-CN" dirty="0" smtClean="0"/>
              <a:t>中，还提供了一个</a:t>
            </a:r>
            <a:r>
              <a:rPr lang="en-US" altLang="zh-CN" dirty="0" smtClean="0"/>
              <a:t>values()</a:t>
            </a:r>
            <a:r>
              <a:rPr lang="zh-CN" altLang="zh-CN" dirty="0" smtClean="0"/>
              <a:t>方法，通过这个方法可以直接获取</a:t>
            </a:r>
            <a:r>
              <a:rPr lang="en-US" altLang="zh-CN" dirty="0" smtClean="0"/>
              <a:t>Map</a:t>
            </a:r>
            <a:r>
              <a:rPr lang="zh-CN" altLang="zh-CN" dirty="0" smtClean="0"/>
              <a:t>中存储所有值的</a:t>
            </a:r>
            <a:r>
              <a:rPr lang="en-US" altLang="zh-CN" dirty="0" smtClean="0"/>
              <a:t>Collection</a:t>
            </a:r>
            <a:r>
              <a:rPr lang="zh-CN" altLang="zh-CN" dirty="0" smtClean="0"/>
              <a:t>集合</a:t>
            </a:r>
            <a:r>
              <a:rPr lang="zh-CN" altLang="en-US" dirty="0" smtClean="0"/>
              <a:t>。接下来，通过一个案例来演示，如例</a:t>
            </a:r>
            <a:r>
              <a:rPr lang="en-US" altLang="zh-CN" dirty="0" smtClean="0"/>
              <a:t>7-18</a:t>
            </a:r>
            <a:r>
              <a:rPr lang="zh-CN" altLang="en-US" dirty="0" smtClean="0"/>
              <a:t>所示。</a:t>
            </a:r>
            <a:endParaRPr lang="en-US" altLang="zh-CN" dirty="0" smtClean="0"/>
          </a:p>
        </p:txBody>
      </p:sp>
      <p:sp>
        <p:nvSpPr>
          <p:cNvPr id="655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388937"/>
            <a:ext cx="7512050"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058414"/>
            <a:ext cx="72009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879" y="2777557"/>
            <a:ext cx="8674657" cy="38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内容占位符 2"/>
          <p:cNvSpPr>
            <a:spLocks noGrp="1"/>
          </p:cNvSpPr>
          <p:nvPr>
            <p:ph idx="1"/>
          </p:nvPr>
        </p:nvSpPr>
        <p:spPr>
          <a:xfrm>
            <a:off x="252413" y="1066800"/>
            <a:ext cx="8372972" cy="3191301"/>
          </a:xfrm>
        </p:spPr>
        <p:txBody>
          <a:bodyPr/>
          <a:lstStyle/>
          <a:p>
            <a:pPr eaLnBrk="1" hangingPunct="1"/>
            <a:r>
              <a:rPr lang="en-US" altLang="zh-CN" sz="2000" b="1" dirty="0" smtClean="0">
                <a:solidFill>
                  <a:srgbClr val="0070C0"/>
                </a:solidFill>
              </a:rPr>
              <a:t>Collection</a:t>
            </a:r>
            <a:r>
              <a:rPr lang="zh-CN" altLang="en-US" sz="2000" b="1" dirty="0" smtClean="0">
                <a:solidFill>
                  <a:srgbClr val="0070C0"/>
                </a:solidFill>
              </a:rPr>
              <a:t>接口</a:t>
            </a:r>
            <a:endParaRPr lang="en-US" altLang="zh-CN" sz="2000" b="1" dirty="0" smtClean="0">
              <a:solidFill>
                <a:srgbClr val="0070C0"/>
              </a:solidFill>
            </a:endParaRPr>
          </a:p>
          <a:p>
            <a:pPr lvl="1" eaLnBrk="1" hangingPunct="1"/>
            <a:r>
              <a:rPr lang="en-US" altLang="zh-CN" dirty="0" smtClean="0"/>
              <a:t>Collection</a:t>
            </a:r>
            <a:r>
              <a:rPr lang="zh-CN" altLang="zh-CN" dirty="0" smtClean="0"/>
              <a:t>是所有单列集合的</a:t>
            </a:r>
            <a:r>
              <a:rPr lang="zh-CN" altLang="zh-CN" b="1" dirty="0" smtClean="0">
                <a:solidFill>
                  <a:srgbClr val="FF0000"/>
                </a:solidFill>
              </a:rPr>
              <a:t>父接口</a:t>
            </a:r>
            <a:r>
              <a:rPr lang="zh-CN" altLang="zh-CN" dirty="0" smtClean="0"/>
              <a:t>，因此在</a:t>
            </a:r>
            <a:r>
              <a:rPr lang="en-US" altLang="zh-CN" dirty="0" smtClean="0"/>
              <a:t>Collection</a:t>
            </a:r>
            <a:r>
              <a:rPr lang="zh-CN" altLang="zh-CN" dirty="0" smtClean="0"/>
              <a:t>中定义了单列集合</a:t>
            </a:r>
            <a:r>
              <a:rPr lang="en-US" altLang="zh-CN" dirty="0" smtClean="0"/>
              <a:t>(List</a:t>
            </a:r>
            <a:r>
              <a:rPr lang="zh-CN" altLang="zh-CN" dirty="0" smtClean="0"/>
              <a:t>和</a:t>
            </a:r>
            <a:r>
              <a:rPr lang="en-US" altLang="zh-CN" dirty="0" smtClean="0"/>
              <a:t>Set)</a:t>
            </a:r>
            <a:r>
              <a:rPr lang="zh-CN" altLang="zh-CN" dirty="0" smtClean="0"/>
              <a:t>通用的一些方法，这些方法可用于操作所有的单列集合</a:t>
            </a:r>
            <a:r>
              <a:rPr lang="zh-CN" altLang="en-US" dirty="0" smtClean="0"/>
              <a:t>。</a:t>
            </a:r>
            <a:endParaRPr lang="en-US" altLang="zh-CN" dirty="0" smtClean="0"/>
          </a:p>
        </p:txBody>
      </p:sp>
      <p:sp>
        <p:nvSpPr>
          <p:cNvPr id="337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7.2 Collection</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1000"/>
                                        <p:tgtEl>
                                          <p:spTgt spid="16388"/>
                                        </p:tgtEl>
                                      </p:cBhvr>
                                    </p:animEffect>
                                    <p:anim calcmode="lin" valueType="num">
                                      <p:cBhvr>
                                        <p:cTn id="8" dur="1000" fill="hold"/>
                                        <p:tgtEl>
                                          <p:spTgt spid="16388"/>
                                        </p:tgtEl>
                                        <p:attrNameLst>
                                          <p:attrName>ppt_x</p:attrName>
                                        </p:attrNameLst>
                                      </p:cBhvr>
                                      <p:tavLst>
                                        <p:tav tm="0">
                                          <p:val>
                                            <p:strVal val="#ppt_x"/>
                                          </p:val>
                                        </p:tav>
                                        <p:tav tm="100000">
                                          <p:val>
                                            <p:strVal val="#ppt_x"/>
                                          </p:val>
                                        </p:tav>
                                      </p:tavLst>
                                    </p:anim>
                                    <p:anim calcmode="lin" valueType="num">
                                      <p:cBhvr>
                                        <p:cTn id="9"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注意：</a:t>
            </a:r>
            <a:endParaRPr lang="en-US" altLang="zh-CN" dirty="0" smtClean="0"/>
          </a:p>
          <a:p>
            <a:r>
              <a:rPr lang="en-US" altLang="zh-CN" dirty="0" smtClean="0"/>
              <a:t>Map</a:t>
            </a:r>
            <a:r>
              <a:rPr lang="zh-CN" altLang="en-US" dirty="0" smtClean="0"/>
              <a:t>集合允许值对象为</a:t>
            </a:r>
            <a:r>
              <a:rPr lang="en-US" altLang="zh-CN" dirty="0" smtClean="0"/>
              <a:t>null</a:t>
            </a:r>
            <a:r>
              <a:rPr lang="zh-CN" altLang="en-US" dirty="0" smtClean="0"/>
              <a:t>，并且没有个数限制。因此不能用</a:t>
            </a:r>
            <a:r>
              <a:rPr lang="en-US" altLang="zh-CN" dirty="0" smtClean="0"/>
              <a:t>get()</a:t>
            </a:r>
            <a:r>
              <a:rPr lang="zh-CN" altLang="en-US" dirty="0" smtClean="0"/>
              <a:t>方法判断是否存在某个键，因为它可能存在两种情况：一种是在集合中没有该键对象，另一种是该键对象没有映射任何值对象。可以利用</a:t>
            </a:r>
            <a:r>
              <a:rPr lang="en-US" altLang="zh-CN" dirty="0" err="1" smtClean="0"/>
              <a:t>containsKey</a:t>
            </a:r>
            <a:r>
              <a:rPr lang="en-US" altLang="zh-CN" dirty="0" smtClean="0"/>
              <a:t>()</a:t>
            </a:r>
            <a:r>
              <a:rPr lang="zh-CN" altLang="en-US" dirty="0" smtClean="0"/>
              <a:t>方法进行判断。</a:t>
            </a:r>
            <a:endParaRPr lang="en-US" altLang="zh-CN" dirty="0" smtClean="0"/>
          </a:p>
          <a:p>
            <a:r>
              <a:rPr lang="zh-CN" altLang="en-US" dirty="0" smtClean="0"/>
              <a:t>例如：</a:t>
            </a:r>
            <a:endParaRPr lang="zh-CN" altLang="en-US" dirty="0"/>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p:cNvPicPr>
            <a:picLocks noChangeAspect="1"/>
          </p:cNvPicPr>
          <p:nvPr/>
        </p:nvPicPr>
        <p:blipFill>
          <a:blip r:embed="rId2"/>
          <a:stretch>
            <a:fillRect/>
          </a:stretch>
        </p:blipFill>
        <p:spPr>
          <a:xfrm>
            <a:off x="272796" y="1560248"/>
            <a:ext cx="8063481" cy="4072465"/>
          </a:xfrm>
          <a:prstGeom prst="rect">
            <a:avLst/>
          </a:prstGeom>
        </p:spPr>
      </p:pic>
      <p:pic>
        <p:nvPicPr>
          <p:cNvPr id="5" name="图片 4"/>
          <p:cNvPicPr>
            <a:picLocks noChangeAspect="1"/>
          </p:cNvPicPr>
          <p:nvPr/>
        </p:nvPicPr>
        <p:blipFill>
          <a:blip r:embed="rId3"/>
          <a:stretch>
            <a:fillRect/>
          </a:stretch>
        </p:blipFill>
        <p:spPr>
          <a:xfrm>
            <a:off x="4646599" y="5139264"/>
            <a:ext cx="4224605" cy="1316127"/>
          </a:xfrm>
          <a:prstGeom prst="rect">
            <a:avLst/>
          </a:prstGeom>
        </p:spPr>
      </p:pic>
    </p:spTree>
    <p:extLst>
      <p:ext uri="{BB962C8B-B14F-4D97-AF65-F5344CB8AC3E}">
        <p14:creationId xmlns:p14="http://schemas.microsoft.com/office/powerpoint/2010/main" val="207712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57200" y="1012825"/>
            <a:ext cx="8229600" cy="5059363"/>
          </a:xfrm>
        </p:spPr>
        <p:txBody>
          <a:bodyPr/>
          <a:lstStyle/>
          <a:p>
            <a:pPr eaLnBrk="1" hangingPunct="1"/>
            <a:r>
              <a:rPr lang="en-US" altLang="zh-CN" b="1" dirty="0" smtClean="0">
                <a:solidFill>
                  <a:srgbClr val="0070C0"/>
                </a:solidFill>
              </a:rPr>
              <a:t>7.5.2 </a:t>
            </a:r>
            <a:r>
              <a:rPr lang="en-US" altLang="zh-CN" b="1" dirty="0" err="1" smtClean="0">
                <a:solidFill>
                  <a:srgbClr val="0070C0"/>
                </a:solidFill>
              </a:rPr>
              <a:t>LinkedHashMap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zh-CN" dirty="0"/>
              <a:t>从上面的例子可以看出，</a:t>
            </a:r>
            <a:r>
              <a:rPr lang="en-US" altLang="zh-CN" dirty="0" err="1"/>
              <a:t>HashMap</a:t>
            </a:r>
            <a:r>
              <a:rPr lang="zh-CN" altLang="zh-CN" dirty="0"/>
              <a:t>集合迭代出来元素的顺序和存入的顺序是不一致的。</a:t>
            </a:r>
            <a:endParaRPr lang="en-US" altLang="zh-CN" dirty="0"/>
          </a:p>
          <a:p>
            <a:pPr lvl="1" eaLnBrk="1" hangingPunct="1">
              <a:lnSpc>
                <a:spcPct val="200000"/>
              </a:lnSpc>
            </a:pPr>
            <a:r>
              <a:rPr lang="zh-CN" altLang="en-US" dirty="0" smtClean="0"/>
              <a:t>在</a:t>
            </a:r>
            <a:r>
              <a:rPr lang="en-US" altLang="zh-CN" dirty="0" smtClean="0"/>
              <a:t>Java</a:t>
            </a:r>
            <a:r>
              <a:rPr lang="zh-CN" altLang="en-US" dirty="0" smtClean="0"/>
              <a:t>中提供了</a:t>
            </a:r>
            <a:r>
              <a:rPr lang="en-US" altLang="zh-CN" dirty="0" err="1" smtClean="0"/>
              <a:t>LinkedHashMap</a:t>
            </a:r>
            <a:r>
              <a:rPr lang="zh-CN" altLang="zh-CN" dirty="0" smtClean="0"/>
              <a:t>类，它是</a:t>
            </a:r>
            <a:r>
              <a:rPr lang="en-US" altLang="zh-CN" dirty="0" err="1" smtClean="0"/>
              <a:t>HashMap</a:t>
            </a:r>
            <a:r>
              <a:rPr lang="zh-CN" altLang="zh-CN" dirty="0" smtClean="0"/>
              <a:t>的子类，和</a:t>
            </a:r>
            <a:r>
              <a:rPr lang="en-US" altLang="zh-CN" dirty="0" err="1" smtClean="0"/>
              <a:t>LinkedList</a:t>
            </a:r>
            <a:r>
              <a:rPr lang="zh-CN" altLang="zh-CN" dirty="0" smtClean="0"/>
              <a:t>一样也使用双向链表来维护内部元素的关系，使</a:t>
            </a:r>
            <a:r>
              <a:rPr lang="en-US" altLang="zh-CN" dirty="0" smtClean="0"/>
              <a:t>Map</a:t>
            </a:r>
            <a:r>
              <a:rPr lang="zh-CN" altLang="zh-CN" dirty="0" smtClean="0"/>
              <a:t>元素迭代的顺序与存入的顺序一致</a:t>
            </a:r>
            <a:r>
              <a:rPr lang="zh-CN" altLang="en-US" dirty="0" smtClean="0"/>
              <a:t>。</a:t>
            </a:r>
            <a:endParaRPr lang="en-US" altLang="zh-CN" dirty="0" smtClean="0"/>
          </a:p>
          <a:p>
            <a:pPr lvl="1" eaLnBrk="1" hangingPunct="1">
              <a:lnSpc>
                <a:spcPct val="200000"/>
              </a:lnSpc>
            </a:pPr>
            <a:r>
              <a:rPr lang="zh-CN" altLang="en-US" dirty="0" smtClean="0"/>
              <a:t>接下来，通过一个案例来演示，如例</a:t>
            </a:r>
            <a:r>
              <a:rPr lang="en-US" altLang="zh-CN" dirty="0" smtClean="0"/>
              <a:t>7-19</a:t>
            </a:r>
            <a:r>
              <a:rPr lang="zh-CN" altLang="en-US" dirty="0" smtClean="0"/>
              <a:t>所示。</a:t>
            </a:r>
            <a:endParaRPr lang="zh-CN" altLang="zh-CN" dirty="0" smtClean="0"/>
          </a:p>
          <a:p>
            <a:pPr lvl="1" eaLnBrk="1" hangingPunct="1"/>
            <a:endParaRPr lang="zh-CN" altLang="zh-CN" dirty="0" smtClean="0"/>
          </a:p>
        </p:txBody>
      </p:sp>
      <p:sp>
        <p:nvSpPr>
          <p:cNvPr id="655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75" y="704056"/>
            <a:ext cx="76485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213" y="2674087"/>
            <a:ext cx="72009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761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p:txBody>
          <a:bodyPr/>
          <a:lstStyle/>
          <a:p>
            <a:pPr eaLnBrk="1" hangingPunct="1"/>
            <a:r>
              <a:rPr lang="en-US" altLang="zh-CN" b="1" smtClean="0">
                <a:solidFill>
                  <a:srgbClr val="0070C0"/>
                </a:solidFill>
              </a:rPr>
              <a:t>7.5.3 TreeMap</a:t>
            </a:r>
            <a:r>
              <a:rPr lang="zh-CN" altLang="en-US" b="1" smtClean="0">
                <a:solidFill>
                  <a:srgbClr val="0070C0"/>
                </a:solidFill>
              </a:rPr>
              <a:t>集合</a:t>
            </a:r>
            <a:endParaRPr lang="en-US" altLang="zh-CN" b="1" smtClean="0">
              <a:solidFill>
                <a:srgbClr val="0070C0"/>
              </a:solidFill>
            </a:endParaRPr>
          </a:p>
          <a:p>
            <a:pPr lvl="1" eaLnBrk="1" hangingPunct="1">
              <a:lnSpc>
                <a:spcPct val="200000"/>
              </a:lnSpc>
            </a:pPr>
            <a:r>
              <a:rPr lang="en-US" altLang="zh-CN" smtClean="0"/>
              <a:t>TreeMap</a:t>
            </a:r>
            <a:r>
              <a:rPr lang="zh-CN" altLang="zh-CN" smtClean="0"/>
              <a:t>集合是用来存储键值映射关系的，其中不允许出现重复的键。在</a:t>
            </a:r>
            <a:r>
              <a:rPr lang="en-US" altLang="zh-CN" smtClean="0"/>
              <a:t>TreeMap</a:t>
            </a:r>
            <a:r>
              <a:rPr lang="zh-CN" altLang="zh-CN" smtClean="0"/>
              <a:t>中是通过二叉树的原理来保证键的唯一性，这个</a:t>
            </a:r>
            <a:r>
              <a:rPr lang="en-US" altLang="zh-CN" smtClean="0"/>
              <a:t>TreeSet</a:t>
            </a:r>
            <a:r>
              <a:rPr lang="zh-CN" altLang="zh-CN" smtClean="0"/>
              <a:t>集合存储的原理一样，因此</a:t>
            </a:r>
            <a:r>
              <a:rPr lang="en-US" altLang="zh-CN" smtClean="0"/>
              <a:t>TreeMap</a:t>
            </a:r>
            <a:r>
              <a:rPr lang="zh-CN" altLang="zh-CN" smtClean="0"/>
              <a:t>中所有的键是按照某种顺序排列的</a:t>
            </a:r>
            <a:r>
              <a:rPr lang="zh-CN" altLang="en-US" smtClean="0"/>
              <a:t>。</a:t>
            </a:r>
            <a:endParaRPr lang="en-US" altLang="zh-CN" smtClean="0"/>
          </a:p>
          <a:p>
            <a:pPr lvl="1" eaLnBrk="1" hangingPunct="1">
              <a:lnSpc>
                <a:spcPct val="200000"/>
              </a:lnSpc>
            </a:pPr>
            <a:r>
              <a:rPr lang="zh-CN" altLang="en-US" smtClean="0"/>
              <a:t>接下来，通过一个案例来了解</a:t>
            </a:r>
            <a:r>
              <a:rPr lang="en-US" altLang="zh-CN" smtClean="0"/>
              <a:t>TreeMap</a:t>
            </a:r>
            <a:r>
              <a:rPr lang="zh-CN" altLang="en-US" smtClean="0"/>
              <a:t>的具体用法，具体代码如例</a:t>
            </a:r>
            <a:r>
              <a:rPr lang="en-US" altLang="zh-CN" smtClean="0"/>
              <a:t>7-20</a:t>
            </a:r>
            <a:r>
              <a:rPr lang="zh-CN" altLang="en-US" smtClean="0"/>
              <a:t>所示。</a:t>
            </a:r>
            <a:endParaRPr lang="en-US" altLang="zh-CN" smtClean="0"/>
          </a:p>
          <a:p>
            <a:pPr lvl="1" eaLnBrk="1" hangingPunct="1"/>
            <a:endParaRPr lang="zh-CN" altLang="zh-CN" smtClean="0"/>
          </a:p>
        </p:txBody>
      </p:sp>
      <p:sp>
        <p:nvSpPr>
          <p:cNvPr id="665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447675"/>
            <a:ext cx="799147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2693988"/>
            <a:ext cx="72009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328613" y="1066800"/>
            <a:ext cx="8229600" cy="5059363"/>
          </a:xfrm>
        </p:spPr>
        <p:txBody>
          <a:bodyPr/>
          <a:lstStyle/>
          <a:p>
            <a:pPr eaLnBrk="1" hangingPunct="1"/>
            <a:r>
              <a:rPr lang="en-US" altLang="zh-CN" b="1" dirty="0" smtClean="0">
                <a:solidFill>
                  <a:srgbClr val="0070C0"/>
                </a:solidFill>
              </a:rPr>
              <a:t>7.5.3 </a:t>
            </a:r>
            <a:r>
              <a:rPr lang="en-US" altLang="zh-CN" b="1" dirty="0" err="1" smtClean="0">
                <a:solidFill>
                  <a:srgbClr val="0070C0"/>
                </a:solidFill>
              </a:rPr>
              <a:t>TreeMap</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zh-CN" dirty="0" smtClean="0"/>
              <a:t>在使用</a:t>
            </a:r>
            <a:r>
              <a:rPr lang="en-US" altLang="zh-CN" dirty="0" err="1" smtClean="0"/>
              <a:t>TreeMap</a:t>
            </a:r>
            <a:r>
              <a:rPr lang="zh-CN" altLang="zh-CN" dirty="0" smtClean="0"/>
              <a:t>集合时，也可以通过自定义比较器的方式对所有的键进行排序</a:t>
            </a:r>
            <a:r>
              <a:rPr lang="zh-CN" altLang="en-US" dirty="0" smtClean="0"/>
              <a:t>，接下来，通过一个案例将学生对象按照学号由大到小的顺序进行排序，如例</a:t>
            </a:r>
            <a:r>
              <a:rPr lang="en-US" altLang="zh-CN" dirty="0" smtClean="0"/>
              <a:t>7-21</a:t>
            </a:r>
            <a:r>
              <a:rPr lang="zh-CN" altLang="en-US" dirty="0" smtClean="0"/>
              <a:t>所示。</a:t>
            </a:r>
            <a:endParaRPr lang="zh-CN" altLang="zh-CN" dirty="0" smtClean="0"/>
          </a:p>
        </p:txBody>
      </p:sp>
      <p:sp>
        <p:nvSpPr>
          <p:cNvPr id="675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91" y="203661"/>
            <a:ext cx="8340725"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2856674"/>
            <a:ext cx="72009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457200" y="1131888"/>
            <a:ext cx="8229600" cy="5059362"/>
          </a:xfrm>
        </p:spPr>
        <p:txBody>
          <a:bodyPr/>
          <a:lstStyle/>
          <a:p>
            <a:pPr eaLnBrk="1" hangingPunct="1">
              <a:spcBef>
                <a:spcPts val="1800"/>
              </a:spcBef>
            </a:pPr>
            <a:r>
              <a:rPr lang="en-US" altLang="zh-CN" b="1" dirty="0" smtClean="0">
                <a:solidFill>
                  <a:srgbClr val="0070C0"/>
                </a:solidFill>
              </a:rPr>
              <a:t>7.5.4 Properties</a:t>
            </a:r>
            <a:r>
              <a:rPr lang="zh-CN" altLang="en-US" b="1" dirty="0" smtClean="0">
                <a:solidFill>
                  <a:srgbClr val="0070C0"/>
                </a:solidFill>
              </a:rPr>
              <a:t>集合</a:t>
            </a:r>
            <a:endParaRPr lang="en-US" altLang="zh-CN" b="1" dirty="0" smtClean="0">
              <a:solidFill>
                <a:srgbClr val="0070C0"/>
              </a:solidFill>
            </a:endParaRPr>
          </a:p>
          <a:p>
            <a:pPr lvl="1" eaLnBrk="1" hangingPunct="1">
              <a:spcBef>
                <a:spcPts val="1800"/>
              </a:spcBef>
            </a:pPr>
            <a:r>
              <a:rPr lang="en-US" altLang="zh-CN" dirty="0" smtClean="0"/>
              <a:t>Map</a:t>
            </a:r>
            <a:r>
              <a:rPr lang="zh-CN" altLang="zh-CN" dirty="0" smtClean="0"/>
              <a:t>接口中还有一个实现类</a:t>
            </a:r>
            <a:r>
              <a:rPr lang="en-US" altLang="zh-CN" dirty="0" err="1" smtClean="0"/>
              <a:t>Hashtable</a:t>
            </a:r>
            <a:r>
              <a:rPr lang="zh-CN" altLang="zh-CN" dirty="0" smtClean="0"/>
              <a:t>，它</a:t>
            </a:r>
            <a:r>
              <a:rPr lang="zh-CN" altLang="en-US" dirty="0" smtClean="0"/>
              <a:t>在</a:t>
            </a:r>
            <a:r>
              <a:rPr lang="zh-CN" altLang="zh-CN" dirty="0" smtClean="0"/>
              <a:t>存取元素时速度很慢，目前基本上被</a:t>
            </a:r>
            <a:r>
              <a:rPr lang="en-US" altLang="zh-CN" dirty="0" err="1" smtClean="0"/>
              <a:t>HashMap</a:t>
            </a:r>
            <a:r>
              <a:rPr lang="zh-CN" altLang="zh-CN" dirty="0" smtClean="0"/>
              <a:t>类所取代</a:t>
            </a:r>
            <a:r>
              <a:rPr lang="zh-CN" altLang="en-US" dirty="0" smtClean="0"/>
              <a:t>。</a:t>
            </a:r>
            <a:endParaRPr lang="en-US" altLang="zh-CN" dirty="0" smtClean="0"/>
          </a:p>
          <a:p>
            <a:pPr lvl="1" eaLnBrk="1" hangingPunct="1">
              <a:spcBef>
                <a:spcPts val="1800"/>
              </a:spcBef>
            </a:pPr>
            <a:r>
              <a:rPr lang="zh-CN" altLang="zh-CN" dirty="0" smtClean="0"/>
              <a:t>但</a:t>
            </a:r>
            <a:r>
              <a:rPr lang="en-US" altLang="zh-CN" dirty="0" err="1" smtClean="0"/>
              <a:t>Hashtable</a:t>
            </a:r>
            <a:r>
              <a:rPr lang="zh-CN" altLang="zh-CN" dirty="0" smtClean="0"/>
              <a:t>类有一个子类</a:t>
            </a:r>
            <a:r>
              <a:rPr lang="en-US" altLang="zh-CN" dirty="0" smtClean="0"/>
              <a:t>Properties</a:t>
            </a:r>
            <a:r>
              <a:rPr lang="zh-CN" altLang="zh-CN" dirty="0" smtClean="0"/>
              <a:t>在实际应用中非常重要，</a:t>
            </a:r>
            <a:r>
              <a:rPr lang="en-US" altLang="zh-CN" dirty="0" smtClean="0"/>
              <a:t>Properties</a:t>
            </a:r>
            <a:r>
              <a:rPr lang="zh-CN" altLang="zh-CN" dirty="0" smtClean="0"/>
              <a:t>主要用来存储字符串类型的键和值，在实际开发中，经常使用</a:t>
            </a:r>
            <a:r>
              <a:rPr lang="en-US" altLang="zh-CN" dirty="0" smtClean="0"/>
              <a:t>Properties</a:t>
            </a:r>
            <a:r>
              <a:rPr lang="zh-CN" altLang="zh-CN" dirty="0" smtClean="0"/>
              <a:t>集合来存取应用的配置项</a:t>
            </a:r>
            <a:r>
              <a:rPr lang="zh-CN" altLang="en-US" dirty="0" smtClean="0"/>
              <a:t>（属性集）</a:t>
            </a:r>
            <a:r>
              <a:rPr lang="zh-CN" altLang="zh-CN" dirty="0" smtClean="0"/>
              <a:t>。</a:t>
            </a:r>
            <a:endParaRPr lang="en-US" altLang="zh-CN" dirty="0" smtClean="0"/>
          </a:p>
          <a:p>
            <a:pPr lvl="1" eaLnBrk="1" hangingPunct="1">
              <a:spcBef>
                <a:spcPts val="1800"/>
              </a:spcBef>
            </a:pPr>
            <a:r>
              <a:rPr lang="en-US" altLang="zh-CN" dirty="0" err="1" smtClean="0"/>
              <a:t>HashMap</a:t>
            </a:r>
            <a:r>
              <a:rPr lang="zh-CN" altLang="en-US" dirty="0" smtClean="0"/>
              <a:t>是</a:t>
            </a:r>
            <a:r>
              <a:rPr lang="zh-CN" altLang="zh-CN" dirty="0" smtClean="0"/>
              <a:t>线程</a:t>
            </a:r>
            <a:r>
              <a:rPr lang="zh-CN" altLang="zh-CN" dirty="0"/>
              <a:t>不</a:t>
            </a:r>
            <a:r>
              <a:rPr lang="zh-CN" altLang="zh-CN" dirty="0" smtClean="0"/>
              <a:t>安全</a:t>
            </a:r>
            <a:r>
              <a:rPr lang="zh-CN" altLang="en-US" dirty="0" smtClean="0"/>
              <a:t>的</a:t>
            </a:r>
            <a:r>
              <a:rPr lang="zh-CN" altLang="zh-CN" dirty="0" smtClean="0"/>
              <a:t>，</a:t>
            </a:r>
            <a:r>
              <a:rPr lang="zh-CN" altLang="en-US" dirty="0" smtClean="0"/>
              <a:t>但</a:t>
            </a:r>
            <a:r>
              <a:rPr lang="zh-CN" altLang="zh-CN" dirty="0" smtClean="0"/>
              <a:t>效率高</a:t>
            </a:r>
            <a:r>
              <a:rPr lang="zh-CN" altLang="en-US" dirty="0" smtClean="0"/>
              <a:t>，</a:t>
            </a:r>
            <a:r>
              <a:rPr lang="zh-CN" altLang="zh-CN" dirty="0" smtClean="0"/>
              <a:t>允许</a:t>
            </a:r>
            <a:r>
              <a:rPr lang="en-US" altLang="zh-CN" dirty="0"/>
              <a:t>key</a:t>
            </a:r>
            <a:r>
              <a:rPr lang="zh-CN" altLang="zh-CN" dirty="0"/>
              <a:t>或</a:t>
            </a:r>
            <a:r>
              <a:rPr lang="en-US" altLang="zh-CN" dirty="0"/>
              <a:t>value</a:t>
            </a:r>
            <a:r>
              <a:rPr lang="zh-CN" altLang="zh-CN" dirty="0"/>
              <a:t>为</a:t>
            </a:r>
            <a:r>
              <a:rPr lang="en-US" altLang="zh-CN" dirty="0"/>
              <a:t>null</a:t>
            </a:r>
            <a:r>
              <a:rPr lang="zh-CN" altLang="zh-CN" dirty="0" smtClean="0"/>
              <a:t>。</a:t>
            </a:r>
            <a:r>
              <a:rPr lang="en-US" altLang="zh-CN" dirty="0" err="1" smtClean="0"/>
              <a:t>Hashtable</a:t>
            </a:r>
            <a:r>
              <a:rPr lang="zh-CN" altLang="en-US" dirty="0" smtClean="0"/>
              <a:t>是</a:t>
            </a:r>
            <a:r>
              <a:rPr lang="zh-CN" altLang="zh-CN" dirty="0" smtClean="0"/>
              <a:t>线程安全</a:t>
            </a:r>
            <a:r>
              <a:rPr lang="zh-CN" altLang="en-US" dirty="0" smtClean="0"/>
              <a:t>的</a:t>
            </a:r>
            <a:r>
              <a:rPr lang="zh-CN" altLang="zh-CN" dirty="0" smtClean="0"/>
              <a:t>，</a:t>
            </a:r>
            <a:r>
              <a:rPr lang="zh-CN" altLang="en-US" dirty="0" smtClean="0"/>
              <a:t>但</a:t>
            </a:r>
            <a:r>
              <a:rPr lang="zh-CN" altLang="zh-CN" dirty="0" smtClean="0"/>
              <a:t>效率低</a:t>
            </a:r>
            <a:r>
              <a:rPr lang="zh-CN" altLang="en-US" dirty="0" smtClean="0"/>
              <a:t>，</a:t>
            </a:r>
            <a:r>
              <a:rPr lang="en-US" altLang="zh-CN" dirty="0" smtClean="0"/>
              <a:t> </a:t>
            </a:r>
            <a:r>
              <a:rPr lang="zh-CN" altLang="zh-CN" dirty="0"/>
              <a:t>不允许</a:t>
            </a:r>
            <a:r>
              <a:rPr lang="en-US" altLang="zh-CN" dirty="0"/>
              <a:t>key</a:t>
            </a:r>
            <a:r>
              <a:rPr lang="zh-CN" altLang="zh-CN" dirty="0"/>
              <a:t>或</a:t>
            </a:r>
            <a:r>
              <a:rPr lang="en-US" altLang="zh-CN" dirty="0"/>
              <a:t>value</a:t>
            </a:r>
            <a:r>
              <a:rPr lang="zh-CN" altLang="zh-CN" dirty="0"/>
              <a:t>为</a:t>
            </a:r>
            <a:r>
              <a:rPr lang="en-US" altLang="zh-CN" dirty="0"/>
              <a:t>null</a:t>
            </a:r>
            <a:r>
              <a:rPr lang="zh-CN" altLang="zh-CN" dirty="0" smtClean="0"/>
              <a:t>。</a:t>
            </a:r>
            <a:endParaRPr lang="en-US" altLang="zh-CN" dirty="0" smtClean="0"/>
          </a:p>
          <a:p>
            <a:pPr lvl="1" eaLnBrk="1" hangingPunct="1">
              <a:spcBef>
                <a:spcPts val="1800"/>
              </a:spcBef>
            </a:pPr>
            <a:endParaRPr lang="en-US" altLang="zh-CN" sz="1800" dirty="0" smtClean="0"/>
          </a:p>
          <a:p>
            <a:pPr lvl="1" eaLnBrk="1" hangingPunct="1">
              <a:spcBef>
                <a:spcPts val="1800"/>
              </a:spcBef>
            </a:pPr>
            <a:endParaRPr lang="zh-CN" altLang="zh-CN" sz="1800" dirty="0" smtClean="0"/>
          </a:p>
        </p:txBody>
      </p:sp>
      <p:sp>
        <p:nvSpPr>
          <p:cNvPr id="686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403225" y="1066800"/>
            <a:ext cx="8229600" cy="5059363"/>
          </a:xfrm>
        </p:spPr>
        <p:txBody>
          <a:bodyPr/>
          <a:lstStyle/>
          <a:p>
            <a:pPr eaLnBrk="1" hangingPunct="1"/>
            <a:r>
              <a:rPr lang="en-US" altLang="zh-CN" b="1" dirty="0" smtClean="0">
                <a:solidFill>
                  <a:srgbClr val="0070C0"/>
                </a:solidFill>
              </a:rPr>
              <a:t>7.5.4 Properties</a:t>
            </a:r>
            <a:r>
              <a:rPr lang="zh-CN" altLang="en-US" b="1" dirty="0" smtClean="0">
                <a:solidFill>
                  <a:srgbClr val="0070C0"/>
                </a:solidFill>
              </a:rPr>
              <a:t>集合</a:t>
            </a:r>
            <a:endParaRPr lang="en-US" altLang="zh-CN" b="1" dirty="0" smtClean="0">
              <a:solidFill>
                <a:srgbClr val="0070C0"/>
              </a:solidFill>
            </a:endParaRPr>
          </a:p>
          <a:p>
            <a:pPr lvl="1" eaLnBrk="1" hangingPunct="1">
              <a:lnSpc>
                <a:spcPct val="200000"/>
              </a:lnSpc>
            </a:pPr>
            <a:r>
              <a:rPr lang="zh-CN" altLang="zh-CN" dirty="0" smtClean="0"/>
              <a:t>假设有一个文本编辑工具，要求默认背景色是红色，字体大小为</a:t>
            </a:r>
            <a:r>
              <a:rPr lang="en-US" altLang="zh-CN" dirty="0" smtClean="0"/>
              <a:t>14px</a:t>
            </a:r>
            <a:r>
              <a:rPr lang="zh-CN" altLang="zh-CN" dirty="0" smtClean="0"/>
              <a:t>，语言为中文，其配置项应该是</a:t>
            </a:r>
            <a:r>
              <a:rPr lang="zh-CN" altLang="en-US" dirty="0" smtClean="0"/>
              <a:t>右边</a:t>
            </a:r>
            <a:r>
              <a:rPr lang="zh-CN" altLang="zh-CN" dirty="0" smtClean="0"/>
              <a:t>的样子</a:t>
            </a:r>
            <a:r>
              <a:rPr lang="zh-CN" altLang="en-US" dirty="0" smtClean="0"/>
              <a:t>：</a:t>
            </a:r>
            <a:endParaRPr lang="en-US" altLang="zh-CN" dirty="0" smtClean="0"/>
          </a:p>
          <a:p>
            <a:pPr lvl="1" eaLnBrk="1" hangingPunct="1">
              <a:lnSpc>
                <a:spcPct val="200000"/>
              </a:lnSpc>
            </a:pPr>
            <a:endParaRPr lang="en-US" altLang="zh-CN" dirty="0" smtClean="0"/>
          </a:p>
          <a:p>
            <a:pPr lvl="1" eaLnBrk="1" hangingPunct="1">
              <a:lnSpc>
                <a:spcPct val="200000"/>
              </a:lnSpc>
            </a:pPr>
            <a:endParaRPr lang="en-US" altLang="zh-CN" dirty="0" smtClean="0"/>
          </a:p>
          <a:p>
            <a:pPr lvl="1" eaLnBrk="1" hangingPunct="1">
              <a:lnSpc>
                <a:spcPct val="200000"/>
              </a:lnSpc>
            </a:pPr>
            <a:r>
              <a:rPr lang="zh-CN" altLang="en-US" dirty="0" smtClean="0"/>
              <a:t>在程序中可以使用</a:t>
            </a:r>
            <a:r>
              <a:rPr lang="en-US" altLang="zh-CN" dirty="0" err="1" smtClean="0"/>
              <a:t>Prorperties</a:t>
            </a:r>
            <a:r>
              <a:rPr lang="zh-CN" altLang="en-US" dirty="0" smtClean="0"/>
              <a:t>集合对这些配置项进行存取，接下来通过一个来学习，如例</a:t>
            </a:r>
            <a:r>
              <a:rPr lang="en-US" altLang="zh-CN" dirty="0" smtClean="0"/>
              <a:t>7-22</a:t>
            </a:r>
            <a:r>
              <a:rPr lang="zh-CN" altLang="en-US" dirty="0" smtClean="0"/>
              <a:t>所示。</a:t>
            </a:r>
            <a:endParaRPr lang="en-US" altLang="zh-CN" dirty="0" smtClean="0"/>
          </a:p>
        </p:txBody>
      </p:sp>
      <p:pic>
        <p:nvPicPr>
          <p:cNvPr id="6963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5518" y="3048878"/>
            <a:ext cx="31083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7.5 Map</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pic>
        <p:nvPicPr>
          <p:cNvPr id="2" name="图片 1"/>
          <p:cNvPicPr>
            <a:picLocks noChangeAspect="1"/>
          </p:cNvPicPr>
          <p:nvPr/>
        </p:nvPicPr>
        <p:blipFill>
          <a:blip r:embed="rId3"/>
          <a:stretch>
            <a:fillRect/>
          </a:stretch>
        </p:blipFill>
        <p:spPr>
          <a:xfrm>
            <a:off x="38100" y="1905000"/>
            <a:ext cx="9067800" cy="3048000"/>
          </a:xfrm>
          <a:prstGeom prst="rect">
            <a:avLst/>
          </a:prstGeom>
        </p:spPr>
      </p:pic>
      <p:pic>
        <p:nvPicPr>
          <p:cNvPr id="3" name="图片 2"/>
          <p:cNvPicPr>
            <a:picLocks noChangeAspect="1"/>
          </p:cNvPicPr>
          <p:nvPr/>
        </p:nvPicPr>
        <p:blipFill>
          <a:blip r:embed="rId4"/>
          <a:stretch>
            <a:fillRect/>
          </a:stretch>
        </p:blipFill>
        <p:spPr>
          <a:xfrm>
            <a:off x="4383611" y="4534504"/>
            <a:ext cx="4485752" cy="18737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117957"/>
            <a:ext cx="7886700" cy="5345156"/>
          </a:xfrm>
        </p:spPr>
        <p:txBody>
          <a:bodyPr/>
          <a:lstStyle/>
          <a:p>
            <a:pPr marL="457200" indent="-457200" eaLnBrk="1" hangingPunct="1">
              <a:lnSpc>
                <a:spcPct val="120000"/>
              </a:lnSpc>
              <a:spcBef>
                <a:spcPts val="600"/>
              </a:spcBef>
              <a:buFont typeface="+mj-lt"/>
              <a:buAutoNum type="arabicPeriod"/>
            </a:pPr>
            <a:r>
              <a:rPr lang="zh-CN" altLang="en-US" sz="2000" dirty="0"/>
              <a:t>选择合适的</a:t>
            </a:r>
            <a:r>
              <a:rPr lang="en-US" altLang="zh-CN" sz="2000" dirty="0"/>
              <a:t>Map</a:t>
            </a:r>
            <a:r>
              <a:rPr lang="zh-CN" altLang="en-US" sz="2000" dirty="0"/>
              <a:t>集合保存</a:t>
            </a:r>
            <a:r>
              <a:rPr lang="en-US" altLang="zh-CN" sz="2000" dirty="0"/>
              <a:t>5</a:t>
            </a:r>
            <a:r>
              <a:rPr lang="zh-CN" altLang="en-US" sz="2000" dirty="0"/>
              <a:t>个用户的用户名和密码，然后将这些键值对打印出来。</a:t>
            </a:r>
            <a:endParaRPr lang="en-US" altLang="zh-CN" sz="2000" dirty="0"/>
          </a:p>
          <a:p>
            <a:pPr marL="457200" indent="-457200">
              <a:lnSpc>
                <a:spcPct val="120000"/>
              </a:lnSpc>
              <a:spcBef>
                <a:spcPts val="600"/>
              </a:spcBef>
              <a:buFont typeface="+mj-lt"/>
              <a:buAutoNum type="arabicPeriod"/>
            </a:pPr>
            <a:r>
              <a:rPr lang="zh-CN" altLang="en-US" sz="2000" dirty="0" smtClean="0"/>
              <a:t>统计</a:t>
            </a:r>
            <a:r>
              <a:rPr lang="zh-CN" altLang="en-US" sz="2000" dirty="0"/>
              <a:t>字符串中每个单词出现的次数，使用</a:t>
            </a:r>
            <a:r>
              <a:rPr lang="en-US" altLang="zh-CN" sz="2000" dirty="0" err="1"/>
              <a:t>HashMap</a:t>
            </a:r>
            <a:r>
              <a:rPr lang="zh-CN" altLang="en-US" sz="2000" dirty="0"/>
              <a:t>来实现。例如：</a:t>
            </a:r>
            <a:r>
              <a:rPr lang="en-US" altLang="zh-CN" sz="2000" dirty="0"/>
              <a:t>“Today, We have a class of java, as we </a:t>
            </a:r>
            <a:r>
              <a:rPr lang="en-US" altLang="zh-CN" sz="2000" dirty="0" err="1"/>
              <a:t>kown</a:t>
            </a:r>
            <a:r>
              <a:rPr lang="en-US" altLang="zh-CN" sz="2000" dirty="0"/>
              <a:t>, java is an object oriented  programming language, and java is fun! wish you enjoy it!”</a:t>
            </a:r>
            <a:r>
              <a:rPr lang="zh-CN" altLang="en-US" sz="2000" dirty="0"/>
              <a:t>，统计结果存储成以下形式：</a:t>
            </a:r>
            <a:endParaRPr lang="en-US" altLang="zh-CN" sz="2000" dirty="0"/>
          </a:p>
          <a:p>
            <a:pPr marL="0" indent="0">
              <a:lnSpc>
                <a:spcPct val="120000"/>
              </a:lnSpc>
              <a:spcBef>
                <a:spcPts val="600"/>
              </a:spcBef>
              <a:buNone/>
            </a:pPr>
            <a:r>
              <a:rPr lang="en-US" altLang="zh-CN" sz="2000" dirty="0"/>
              <a:t>a--&gt;1</a:t>
            </a:r>
          </a:p>
          <a:p>
            <a:pPr marL="0" indent="0">
              <a:lnSpc>
                <a:spcPct val="120000"/>
              </a:lnSpc>
              <a:spcBef>
                <a:spcPts val="600"/>
              </a:spcBef>
              <a:buNone/>
            </a:pPr>
            <a:r>
              <a:rPr lang="en-US" altLang="zh-CN" sz="2000" dirty="0"/>
              <a:t>an--&gt;1</a:t>
            </a:r>
          </a:p>
          <a:p>
            <a:pPr marL="0" indent="0">
              <a:lnSpc>
                <a:spcPct val="120000"/>
              </a:lnSpc>
              <a:spcBef>
                <a:spcPts val="600"/>
              </a:spcBef>
              <a:buNone/>
            </a:pPr>
            <a:r>
              <a:rPr lang="en-US" altLang="zh-CN" sz="2000" dirty="0"/>
              <a:t>and--&gt;1</a:t>
            </a:r>
          </a:p>
          <a:p>
            <a:pPr marL="0" indent="0">
              <a:lnSpc>
                <a:spcPct val="120000"/>
              </a:lnSpc>
              <a:spcBef>
                <a:spcPts val="600"/>
              </a:spcBef>
              <a:buNone/>
            </a:pPr>
            <a:r>
              <a:rPr lang="en-US" altLang="zh-CN" sz="2000" dirty="0"/>
              <a:t>as--&gt;1……</a:t>
            </a:r>
          </a:p>
          <a:p>
            <a:pPr marL="0" indent="0">
              <a:lnSpc>
                <a:spcPct val="120000"/>
              </a:lnSpc>
              <a:spcBef>
                <a:spcPts val="600"/>
              </a:spcBef>
              <a:buNone/>
            </a:pPr>
            <a:r>
              <a:rPr lang="en-US" altLang="zh-CN" sz="2000" dirty="0"/>
              <a:t>is--&gt;2</a:t>
            </a:r>
          </a:p>
          <a:p>
            <a:pPr marL="0" indent="0">
              <a:lnSpc>
                <a:spcPct val="120000"/>
              </a:lnSpc>
              <a:spcBef>
                <a:spcPts val="600"/>
              </a:spcBef>
              <a:buNone/>
            </a:pPr>
            <a:r>
              <a:rPr lang="zh-CN" altLang="en-US" sz="2000" dirty="0"/>
              <a:t>提示：使用</a:t>
            </a:r>
            <a:r>
              <a:rPr lang="en-US" altLang="zh-CN" sz="2000" dirty="0" err="1"/>
              <a:t>String.split</a:t>
            </a:r>
            <a:r>
              <a:rPr lang="en-US" altLang="zh-CN" sz="2000" dirty="0"/>
              <a:t>()</a:t>
            </a:r>
            <a:r>
              <a:rPr lang="zh-CN" altLang="en-US" sz="2000" dirty="0"/>
              <a:t>方法进行分词，空格，标点符号</a:t>
            </a:r>
            <a:r>
              <a:rPr lang="zh-CN" altLang="en-US" sz="2000" dirty="0" smtClean="0"/>
              <a:t>等，</a:t>
            </a:r>
            <a:r>
              <a:rPr lang="en-US" altLang="zh-CN" sz="2000" dirty="0" smtClean="0"/>
              <a:t>split</a:t>
            </a:r>
            <a:r>
              <a:rPr lang="en-US" altLang="zh-CN" sz="2000" dirty="0"/>
              <a:t>("[ \n\t\r.,;:!?()]")</a:t>
            </a:r>
            <a:r>
              <a:rPr lang="zh-CN" altLang="en-US" sz="2000" dirty="0" smtClean="0"/>
              <a:t>。</a:t>
            </a:r>
            <a:r>
              <a:rPr lang="en-US" altLang="zh-CN" sz="2000" dirty="0" smtClean="0"/>
              <a:t> </a:t>
            </a:r>
            <a:endParaRPr lang="en-US" altLang="zh-CN" sz="2000" dirty="0"/>
          </a:p>
        </p:txBody>
      </p:sp>
      <p:sp>
        <p:nvSpPr>
          <p:cNvPr id="3" name="标题 2"/>
          <p:cNvSpPr>
            <a:spLocks noGrp="1"/>
          </p:cNvSpPr>
          <p:nvPr>
            <p:ph type="title"/>
          </p:nvPr>
        </p:nvSpPr>
        <p:spPr/>
        <p:txBody>
          <a:bodyPr/>
          <a:lstStyle/>
          <a:p>
            <a:r>
              <a:rPr lang="zh-CN" altLang="en-US" dirty="0" smtClean="0"/>
              <a:t>练习</a:t>
            </a:r>
            <a:r>
              <a:rPr lang="en-US" altLang="zh-CN" dirty="0" smtClean="0"/>
              <a:t>6</a:t>
            </a:r>
            <a:endParaRPr lang="zh-CN" altLang="en-US" dirty="0"/>
          </a:p>
        </p:txBody>
      </p:sp>
    </p:spTree>
    <p:extLst>
      <p:ext uri="{BB962C8B-B14F-4D97-AF65-F5344CB8AC3E}">
        <p14:creationId xmlns:p14="http://schemas.microsoft.com/office/powerpoint/2010/main" val="4239361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164175" y="1078172"/>
            <a:ext cx="8624982" cy="4928927"/>
          </a:xfrm>
        </p:spPr>
        <p:txBody>
          <a:bodyPr/>
          <a:lstStyle/>
          <a:p>
            <a:pPr eaLnBrk="1" hangingPunct="1"/>
            <a:r>
              <a:rPr lang="en-US" altLang="zh-CN" b="1" dirty="0" smtClean="0">
                <a:solidFill>
                  <a:srgbClr val="0070C0"/>
                </a:solidFill>
              </a:rPr>
              <a:t>7.6.2 </a:t>
            </a:r>
            <a:r>
              <a:rPr lang="zh-CN" altLang="en-US" b="1" dirty="0" smtClean="0">
                <a:solidFill>
                  <a:srgbClr val="0070C0"/>
                </a:solidFill>
              </a:rPr>
              <a:t>自定义泛型（泛型类）</a:t>
            </a:r>
          </a:p>
          <a:p>
            <a:pPr lvl="1" eaLnBrk="1" hangingPunct="1"/>
            <a:r>
              <a:rPr lang="zh-CN" altLang="en-US" dirty="0" smtClean="0"/>
              <a:t>假设要实现一个简单的容器，用于缓存程序中的某个值，此时在这个容器类中势必要定义两个方法</a:t>
            </a:r>
            <a:r>
              <a:rPr lang="en-US" altLang="zh-CN" dirty="0" smtClean="0"/>
              <a:t>save()</a:t>
            </a:r>
            <a:r>
              <a:rPr lang="zh-CN" altLang="en-US" dirty="0" smtClean="0"/>
              <a:t>和</a:t>
            </a:r>
            <a:r>
              <a:rPr lang="en-US" altLang="zh-CN" dirty="0" smtClean="0"/>
              <a:t>get()</a:t>
            </a:r>
            <a:r>
              <a:rPr lang="zh-CN" altLang="en-US" dirty="0" smtClean="0"/>
              <a:t>，一个用于保存数据，另一个用于取出数据，这两个方法的定义如下：</a:t>
            </a:r>
            <a:endParaRPr lang="en-US" altLang="zh-CN" dirty="0" smtClean="0"/>
          </a:p>
          <a:p>
            <a:pPr lvl="1" eaLnBrk="1" hangingPunct="1"/>
            <a:endParaRPr lang="en-US" altLang="zh-CN" dirty="0" smtClean="0"/>
          </a:p>
          <a:p>
            <a:pPr lvl="1" eaLnBrk="1" hangingPunct="1"/>
            <a:endParaRPr lang="en-US" altLang="zh-CN" dirty="0" smtClean="0"/>
          </a:p>
          <a:p>
            <a:pPr lvl="1" eaLnBrk="1" hangingPunct="1"/>
            <a:r>
              <a:rPr lang="zh-CN" altLang="en-US" dirty="0" smtClean="0"/>
              <a:t>为了能存储任意类型的对象，</a:t>
            </a:r>
            <a:r>
              <a:rPr lang="en-US" altLang="zh-CN" dirty="0" smtClean="0"/>
              <a:t>save()</a:t>
            </a:r>
            <a:r>
              <a:rPr lang="zh-CN" altLang="en-US" dirty="0" smtClean="0"/>
              <a:t>方法的参数需要定义为</a:t>
            </a:r>
            <a:r>
              <a:rPr lang="en-US" altLang="zh-CN" dirty="0" smtClean="0"/>
              <a:t>Object</a:t>
            </a:r>
            <a:r>
              <a:rPr lang="zh-CN" altLang="en-US" dirty="0" smtClean="0"/>
              <a:t>类型，统一，</a:t>
            </a:r>
            <a:r>
              <a:rPr lang="en-US" altLang="zh-CN" dirty="0" smtClean="0"/>
              <a:t>get()</a:t>
            </a:r>
            <a:r>
              <a:rPr lang="zh-CN" altLang="en-US" dirty="0" smtClean="0"/>
              <a:t>方法的返回值也需要是</a:t>
            </a:r>
            <a:r>
              <a:rPr lang="en-US" altLang="zh-CN" dirty="0" smtClean="0"/>
              <a:t>Object</a:t>
            </a:r>
            <a:r>
              <a:rPr lang="zh-CN" altLang="en-US" dirty="0" smtClean="0"/>
              <a:t>类型，但使用</a:t>
            </a:r>
            <a:r>
              <a:rPr lang="en-US" altLang="zh-CN" dirty="0" smtClean="0"/>
              <a:t>get()</a:t>
            </a:r>
            <a:r>
              <a:rPr lang="zh-CN" altLang="en-US" dirty="0" smtClean="0"/>
              <a:t>方法取出时，有可能忘记当初存储的类型，在取出时将其转为</a:t>
            </a:r>
            <a:r>
              <a:rPr lang="en-US" altLang="zh-CN" dirty="0" smtClean="0"/>
              <a:t>String</a:t>
            </a:r>
            <a:r>
              <a:rPr lang="zh-CN" altLang="en-US" dirty="0" smtClean="0"/>
              <a:t>类型，这样程序会报错。接下来，通过一个案例来演示这种情况，具体如例</a:t>
            </a:r>
            <a:r>
              <a:rPr lang="en-US" altLang="zh-CN" dirty="0" smtClean="0"/>
              <a:t>7-25</a:t>
            </a:r>
            <a:r>
              <a:rPr lang="zh-CN" altLang="en-US" dirty="0" smtClean="0"/>
              <a:t>所示。</a:t>
            </a:r>
            <a:endParaRPr lang="zh-CN" altLang="en-US" sz="2400" dirty="0" smtClean="0"/>
          </a:p>
        </p:txBody>
      </p:sp>
      <p:pic>
        <p:nvPicPr>
          <p:cNvPr id="72707"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779" y="3303800"/>
            <a:ext cx="554355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8"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dirty="0">
                <a:solidFill>
                  <a:srgbClr val="0070C0"/>
                </a:solidFill>
              </a:rPr>
              <a:t>7.6.2 </a:t>
            </a:r>
            <a:r>
              <a:rPr lang="zh-CN" altLang="en-US" b="1" dirty="0">
                <a:solidFill>
                  <a:srgbClr val="0070C0"/>
                </a:solidFill>
              </a:rPr>
              <a:t>自定义泛</a:t>
            </a:r>
            <a:r>
              <a:rPr lang="zh-CN" altLang="en-US" b="1" dirty="0" smtClean="0">
                <a:solidFill>
                  <a:srgbClr val="0070C0"/>
                </a:solidFill>
              </a:rPr>
              <a:t>型</a:t>
            </a:r>
            <a:endParaRPr lang="zh-CN" altLang="en-US" b="1" dirty="0">
              <a:solidFill>
                <a:srgbClr val="0070C0"/>
              </a:solidFill>
            </a:endParaRPr>
          </a:p>
        </p:txBody>
      </p:sp>
      <p:sp>
        <p:nvSpPr>
          <p:cNvPr id="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pic>
        <p:nvPicPr>
          <p:cNvPr id="3"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950913"/>
            <a:ext cx="8162925" cy="571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20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400307"/>
            <a:ext cx="72009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1349847" y="5314606"/>
            <a:ext cx="7403628" cy="1262633"/>
          </a:xfrm>
          <a:prstGeom prst="wedgeRoundRectCallout">
            <a:avLst>
              <a:gd name="adj1" fmla="val 4632"/>
              <a:gd name="adj2" fmla="val -7433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r>
              <a:rPr lang="zh-CN" altLang="zh-CN" dirty="0">
                <a:latin typeface="+mn-ea"/>
                <a:ea typeface="+mn-ea"/>
              </a:rPr>
              <a:t>从运行结果可以看出，程序在编译时期就报错，这是因为在代码第</a:t>
            </a:r>
            <a:r>
              <a:rPr lang="en-US" altLang="zh-CN" dirty="0">
                <a:latin typeface="+mn-ea"/>
                <a:ea typeface="+mn-ea"/>
              </a:rPr>
              <a:t>13</a:t>
            </a:r>
            <a:r>
              <a:rPr lang="zh-CN" altLang="zh-CN" dirty="0">
                <a:latin typeface="+mn-ea"/>
                <a:ea typeface="+mn-ea"/>
              </a:rPr>
              <a:t>行处存入了一个</a:t>
            </a:r>
            <a:r>
              <a:rPr lang="en-US" altLang="zh-CN" dirty="0">
                <a:latin typeface="+mn-ea"/>
                <a:ea typeface="+mn-ea"/>
              </a:rPr>
              <a:t>Integer</a:t>
            </a:r>
            <a:r>
              <a:rPr lang="zh-CN" altLang="zh-CN" dirty="0">
                <a:latin typeface="+mn-ea"/>
                <a:ea typeface="+mn-ea"/>
              </a:rPr>
              <a:t>类型的数据，在代码第</a:t>
            </a:r>
            <a:r>
              <a:rPr lang="en-US" altLang="zh-CN" dirty="0">
                <a:latin typeface="+mn-ea"/>
                <a:ea typeface="+mn-ea"/>
              </a:rPr>
              <a:t>14</a:t>
            </a:r>
            <a:r>
              <a:rPr lang="zh-CN" altLang="zh-CN" dirty="0">
                <a:latin typeface="+mn-ea"/>
                <a:ea typeface="+mn-ea"/>
              </a:rPr>
              <a:t>行处取出这个数据时，将该数据转换成了</a:t>
            </a:r>
            <a:r>
              <a:rPr lang="en-US" altLang="zh-CN" dirty="0">
                <a:latin typeface="+mn-ea"/>
                <a:ea typeface="+mn-ea"/>
              </a:rPr>
              <a:t>String</a:t>
            </a:r>
            <a:r>
              <a:rPr lang="zh-CN" altLang="zh-CN" dirty="0">
                <a:latin typeface="+mn-ea"/>
                <a:ea typeface="+mn-ea"/>
              </a:rPr>
              <a:t>类型，出现了类型不匹配的错误。</a:t>
            </a:r>
            <a:endParaRPr lang="en-US" altLang="zh-CN" dirty="0">
              <a:latin typeface="+mn-ea"/>
              <a:ea typeface="+mn-ea"/>
            </a:endParaRPr>
          </a:p>
        </p:txBody>
      </p:sp>
    </p:spTree>
    <p:extLst>
      <p:ext uri="{BB962C8B-B14F-4D97-AF65-F5344CB8AC3E}">
        <p14:creationId xmlns:p14="http://schemas.microsoft.com/office/powerpoint/2010/main" val="8057623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9202"/>
                                        </p:tgtEl>
                                        <p:attrNameLst>
                                          <p:attrName>style.visibility</p:attrName>
                                        </p:attrNameLst>
                                      </p:cBhvr>
                                      <p:to>
                                        <p:strVal val="visible"/>
                                      </p:to>
                                    </p:set>
                                    <p:animEffect transition="in" filter="fade">
                                      <p:cBhvr>
                                        <p:cTn id="12" dur="500"/>
                                        <p:tgtEl>
                                          <p:spTgt spid="179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392113" y="1066800"/>
            <a:ext cx="8229600" cy="5059363"/>
          </a:xfrm>
        </p:spPr>
        <p:txBody>
          <a:bodyPr/>
          <a:lstStyle/>
          <a:p>
            <a:pPr eaLnBrk="1" hangingPunct="1">
              <a:spcBef>
                <a:spcPts val="1200"/>
              </a:spcBef>
            </a:pPr>
            <a:r>
              <a:rPr lang="en-US" altLang="zh-CN" b="1" dirty="0" smtClean="0">
                <a:solidFill>
                  <a:srgbClr val="0070C0"/>
                </a:solidFill>
              </a:rPr>
              <a:t>7.6.2 </a:t>
            </a:r>
            <a:r>
              <a:rPr lang="zh-CN" altLang="en-US" b="1" dirty="0" smtClean="0">
                <a:solidFill>
                  <a:srgbClr val="0070C0"/>
                </a:solidFill>
              </a:rPr>
              <a:t>自定义泛型</a:t>
            </a:r>
          </a:p>
          <a:p>
            <a:pPr lvl="1" eaLnBrk="1" hangingPunct="1">
              <a:spcBef>
                <a:spcPts val="1200"/>
              </a:spcBef>
            </a:pPr>
            <a:r>
              <a:rPr lang="zh-CN" altLang="en-US" dirty="0" smtClean="0"/>
              <a:t>在例</a:t>
            </a:r>
            <a:r>
              <a:rPr lang="en-US" altLang="zh-CN" dirty="0" smtClean="0"/>
              <a:t>7-25</a:t>
            </a:r>
            <a:r>
              <a:rPr lang="zh-CN" altLang="en-US" dirty="0" smtClean="0"/>
              <a:t>中，出现了类型不匹配的错误，为了避免这个问题，可以使用泛型类。</a:t>
            </a:r>
            <a:endParaRPr lang="en-US" altLang="zh-CN" dirty="0" smtClean="0"/>
          </a:p>
          <a:p>
            <a:pPr lvl="1" eaLnBrk="1" hangingPunct="1">
              <a:spcBef>
                <a:spcPts val="1200"/>
              </a:spcBef>
            </a:pPr>
            <a:r>
              <a:rPr lang="zh-CN" altLang="en-US" dirty="0" smtClean="0"/>
              <a:t>如果在定义一个类时，使用</a:t>
            </a:r>
            <a:r>
              <a:rPr lang="en-US" altLang="zh-CN" dirty="0" smtClean="0"/>
              <a:t>&lt;T&gt;</a:t>
            </a:r>
            <a:r>
              <a:rPr lang="zh-CN" altLang="en-US" dirty="0" smtClean="0"/>
              <a:t>声明参数类型</a:t>
            </a:r>
            <a:r>
              <a:rPr lang="en-US" altLang="zh-CN" dirty="0"/>
              <a:t>(T</a:t>
            </a:r>
            <a:r>
              <a:rPr lang="zh-CN" altLang="zh-CN" dirty="0"/>
              <a:t>其实就是</a:t>
            </a:r>
            <a:r>
              <a:rPr lang="en-US" altLang="zh-CN" dirty="0"/>
              <a:t>Type</a:t>
            </a:r>
            <a:r>
              <a:rPr lang="zh-CN" altLang="zh-CN" dirty="0"/>
              <a:t>的缩写，这里也可以使用其它字符，为了方便理解都定义为</a:t>
            </a:r>
            <a:r>
              <a:rPr lang="en-US" altLang="zh-CN" dirty="0"/>
              <a:t>T</a:t>
            </a:r>
            <a:r>
              <a:rPr lang="en-US" altLang="zh-CN" dirty="0" smtClean="0"/>
              <a:t>)</a:t>
            </a:r>
            <a:r>
              <a:rPr lang="zh-CN" altLang="en-US" dirty="0" smtClean="0"/>
              <a:t>，将</a:t>
            </a:r>
            <a:r>
              <a:rPr lang="en-US" altLang="zh-CN" dirty="0" smtClean="0"/>
              <a:t>save()</a:t>
            </a:r>
            <a:r>
              <a:rPr lang="zh-CN" altLang="en-US" dirty="0" smtClean="0"/>
              <a:t>和</a:t>
            </a:r>
            <a:r>
              <a:rPr lang="en-US" altLang="zh-CN" dirty="0" smtClean="0"/>
              <a:t>get()</a:t>
            </a:r>
            <a:r>
              <a:rPr lang="zh-CN" altLang="en-US" dirty="0" smtClean="0"/>
              <a:t>方法的返回值类型都声明为</a:t>
            </a:r>
            <a:r>
              <a:rPr lang="en-US" altLang="zh-CN" dirty="0" smtClean="0"/>
              <a:t>T</a:t>
            </a:r>
            <a:r>
              <a:rPr lang="zh-CN" altLang="en-US" dirty="0" smtClean="0"/>
              <a:t>，那么在存入元素时，元素的类型就被限定了。</a:t>
            </a:r>
            <a:r>
              <a:rPr lang="zh-CN" altLang="zh-CN" dirty="0"/>
              <a:t>容器中就只能存入这种</a:t>
            </a:r>
            <a:r>
              <a:rPr lang="en-US" altLang="zh-CN" dirty="0"/>
              <a:t>T</a:t>
            </a:r>
            <a:r>
              <a:rPr lang="zh-CN" altLang="zh-CN" dirty="0"/>
              <a:t>类型的元素，在取出元素时就无需进行类型转换。</a:t>
            </a:r>
            <a:endParaRPr lang="zh-CN" altLang="en-US" dirty="0"/>
          </a:p>
          <a:p>
            <a:pPr lvl="1" eaLnBrk="1" hangingPunct="1">
              <a:spcBef>
                <a:spcPts val="1200"/>
              </a:spcBef>
            </a:pPr>
            <a:r>
              <a:rPr lang="zh-CN" altLang="en-US" dirty="0" smtClean="0"/>
              <a:t>接下来，通过一个案例来学习如何自定义泛型，如例</a:t>
            </a:r>
            <a:r>
              <a:rPr lang="en-US" altLang="zh-CN" dirty="0" smtClean="0"/>
              <a:t>7-26</a:t>
            </a:r>
            <a:r>
              <a:rPr lang="zh-CN" altLang="en-US" dirty="0" smtClean="0"/>
              <a:t>所示。</a:t>
            </a:r>
          </a:p>
        </p:txBody>
      </p:sp>
      <p:sp>
        <p:nvSpPr>
          <p:cNvPr id="73731"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7" y="5644131"/>
            <a:ext cx="75993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7" y="1125822"/>
            <a:ext cx="777716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7.2 Collection</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接口</a:t>
            </a:r>
          </a:p>
        </p:txBody>
      </p:sp>
    </p:spTree>
    <p:extLst>
      <p:ext uri="{BB962C8B-B14F-4D97-AF65-F5344CB8AC3E}">
        <p14:creationId xmlns:p14="http://schemas.microsoft.com/office/powerpoint/2010/main" val="39390392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
        <p:nvSpPr>
          <p:cNvPr id="178179" name="内容占位符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dirty="0">
                <a:solidFill>
                  <a:srgbClr val="0070C0"/>
                </a:solidFill>
              </a:rPr>
              <a:t>7.6.2 </a:t>
            </a:r>
            <a:r>
              <a:rPr lang="zh-CN" altLang="en-US" b="1" dirty="0">
                <a:solidFill>
                  <a:srgbClr val="0070C0"/>
                </a:solidFill>
              </a:rPr>
              <a:t>自定义泛型</a:t>
            </a:r>
          </a:p>
        </p:txBody>
      </p:sp>
      <p:pic>
        <p:nvPicPr>
          <p:cNvPr id="2" name="图片 1"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127680"/>
            <a:ext cx="8395607" cy="654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337" y="2397918"/>
            <a:ext cx="72009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1349847" y="5314606"/>
            <a:ext cx="7403628" cy="1262633"/>
          </a:xfrm>
          <a:prstGeom prst="wedgeRoundRectCallout">
            <a:avLst>
              <a:gd name="adj1" fmla="val 4632"/>
              <a:gd name="adj2" fmla="val -7433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r>
              <a:rPr lang="zh-CN" altLang="en-US" dirty="0" smtClean="0">
                <a:latin typeface="+mn-ea"/>
                <a:ea typeface="+mn-ea"/>
              </a:rPr>
              <a:t>例</a:t>
            </a:r>
            <a:r>
              <a:rPr lang="en-US" altLang="zh-CN" dirty="0" smtClean="0">
                <a:latin typeface="+mn-ea"/>
                <a:ea typeface="+mn-ea"/>
              </a:rPr>
              <a:t>7-26</a:t>
            </a:r>
            <a:r>
              <a:rPr lang="zh-CN" altLang="en-US" dirty="0" smtClean="0">
                <a:latin typeface="+mn-ea"/>
                <a:ea typeface="+mn-ea"/>
              </a:rPr>
              <a:t>中，在定义</a:t>
            </a:r>
            <a:r>
              <a:rPr lang="en-US" altLang="zh-CN" dirty="0" err="1" smtClean="0">
                <a:latin typeface="+mn-ea"/>
                <a:ea typeface="+mn-ea"/>
              </a:rPr>
              <a:t>CachePool</a:t>
            </a:r>
            <a:r>
              <a:rPr lang="zh-CN" altLang="en-US" dirty="0" smtClean="0">
                <a:latin typeface="+mn-ea"/>
                <a:ea typeface="+mn-ea"/>
              </a:rPr>
              <a:t>类时，声明了参数类型为</a:t>
            </a:r>
            <a:r>
              <a:rPr lang="en-US" altLang="zh-CN" dirty="0" smtClean="0">
                <a:latin typeface="+mn-ea"/>
                <a:ea typeface="+mn-ea"/>
              </a:rPr>
              <a:t>T</a:t>
            </a:r>
            <a:r>
              <a:rPr lang="zh-CN" altLang="en-US" dirty="0" smtClean="0">
                <a:latin typeface="+mn-ea"/>
                <a:ea typeface="+mn-ea"/>
              </a:rPr>
              <a:t>，在实例化对象时通过</a:t>
            </a:r>
            <a:r>
              <a:rPr lang="en-US" altLang="zh-CN" dirty="0" smtClean="0">
                <a:latin typeface="+mn-ea"/>
                <a:ea typeface="+mn-ea"/>
              </a:rPr>
              <a:t>&lt;Integer&gt;</a:t>
            </a:r>
            <a:r>
              <a:rPr lang="zh-CN" altLang="en-US" dirty="0" smtClean="0">
                <a:latin typeface="+mn-ea"/>
                <a:ea typeface="+mn-ea"/>
              </a:rPr>
              <a:t>将参数</a:t>
            </a:r>
            <a:r>
              <a:rPr lang="en-US" altLang="zh-CN" dirty="0" smtClean="0">
                <a:latin typeface="+mn-ea"/>
                <a:ea typeface="+mn-ea"/>
              </a:rPr>
              <a:t>T</a:t>
            </a:r>
            <a:r>
              <a:rPr lang="zh-CN" altLang="en-US" dirty="0" smtClean="0">
                <a:latin typeface="+mn-ea"/>
                <a:ea typeface="+mn-ea"/>
              </a:rPr>
              <a:t>指定为</a:t>
            </a:r>
            <a:r>
              <a:rPr lang="en-US" altLang="zh-CN" dirty="0" smtClean="0">
                <a:latin typeface="+mn-ea"/>
                <a:ea typeface="+mn-ea"/>
              </a:rPr>
              <a:t>Integer</a:t>
            </a:r>
            <a:r>
              <a:rPr lang="zh-CN" altLang="en-US" dirty="0" smtClean="0">
                <a:latin typeface="+mn-ea"/>
                <a:ea typeface="+mn-ea"/>
              </a:rPr>
              <a:t>类型，同时在调用</a:t>
            </a:r>
            <a:r>
              <a:rPr lang="en-US" altLang="zh-CN" dirty="0" smtClean="0">
                <a:latin typeface="+mn-ea"/>
                <a:ea typeface="+mn-ea"/>
              </a:rPr>
              <a:t>save()</a:t>
            </a:r>
            <a:r>
              <a:rPr lang="zh-CN" altLang="en-US" dirty="0" smtClean="0">
                <a:latin typeface="+mn-ea"/>
                <a:ea typeface="+mn-ea"/>
              </a:rPr>
              <a:t>方法时，传入的数据也是</a:t>
            </a:r>
            <a:r>
              <a:rPr lang="en-US" altLang="zh-CN" dirty="0" smtClean="0">
                <a:latin typeface="+mn-ea"/>
                <a:ea typeface="+mn-ea"/>
              </a:rPr>
              <a:t>Integer</a:t>
            </a:r>
            <a:r>
              <a:rPr lang="zh-CN" altLang="en-US" dirty="0" smtClean="0">
                <a:latin typeface="+mn-ea"/>
                <a:ea typeface="+mn-ea"/>
              </a:rPr>
              <a:t>类型，那么调用</a:t>
            </a:r>
            <a:r>
              <a:rPr lang="en-US" altLang="zh-CN" dirty="0" smtClean="0">
                <a:latin typeface="+mn-ea"/>
                <a:ea typeface="+mn-ea"/>
              </a:rPr>
              <a:t>get()</a:t>
            </a:r>
            <a:r>
              <a:rPr lang="zh-CN" altLang="en-US" dirty="0" smtClean="0">
                <a:latin typeface="+mn-ea"/>
                <a:ea typeface="+mn-ea"/>
              </a:rPr>
              <a:t>方法取出的数据自然也是</a:t>
            </a:r>
            <a:r>
              <a:rPr lang="en-US" altLang="zh-CN" dirty="0" smtClean="0">
                <a:latin typeface="+mn-ea"/>
                <a:ea typeface="+mn-ea"/>
              </a:rPr>
              <a:t>Integer</a:t>
            </a:r>
            <a:r>
              <a:rPr lang="zh-CN" altLang="en-US" dirty="0" smtClean="0">
                <a:latin typeface="+mn-ea"/>
                <a:ea typeface="+mn-ea"/>
              </a:rPr>
              <a:t>类型，这样做就不需要进行类型转换了</a:t>
            </a:r>
            <a:r>
              <a:rPr lang="zh-CN" altLang="zh-CN" dirty="0" smtClean="0">
                <a:latin typeface="+mn-ea"/>
                <a:ea typeface="+mn-ea"/>
              </a:rPr>
              <a:t>。</a:t>
            </a:r>
            <a:endParaRPr lang="en-US" altLang="zh-CN" dirty="0">
              <a:latin typeface="+mn-ea"/>
              <a:ea typeface="+mn-ea"/>
            </a:endParaRPr>
          </a:p>
        </p:txBody>
      </p:sp>
    </p:spTree>
    <p:extLst>
      <p:ext uri="{BB962C8B-B14F-4D97-AF65-F5344CB8AC3E}">
        <p14:creationId xmlns:p14="http://schemas.microsoft.com/office/powerpoint/2010/main" val="36896460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0226"/>
                                        </p:tgtEl>
                                        <p:attrNameLst>
                                          <p:attrName>style.visibility</p:attrName>
                                        </p:attrNameLst>
                                      </p:cBhvr>
                                      <p:to>
                                        <p:strVal val="visible"/>
                                      </p:to>
                                    </p:set>
                                    <p:animEffect transition="in" filter="fade">
                                      <p:cBhvr>
                                        <p:cTn id="12" dur="500"/>
                                        <p:tgtEl>
                                          <p:spTgt spid="180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spcBef>
                <a:spcPts val="600"/>
              </a:spcBef>
            </a:pPr>
            <a:r>
              <a:rPr lang="en-US" altLang="zh-CN" b="1" dirty="0">
                <a:solidFill>
                  <a:srgbClr val="0070C0"/>
                </a:solidFill>
              </a:rPr>
              <a:t>7.6.2 </a:t>
            </a:r>
            <a:r>
              <a:rPr lang="zh-CN" altLang="en-US" b="1" dirty="0">
                <a:solidFill>
                  <a:srgbClr val="0070C0"/>
                </a:solidFill>
              </a:rPr>
              <a:t>自定义泛型</a:t>
            </a:r>
          </a:p>
          <a:p>
            <a:pPr lvl="1">
              <a:lnSpc>
                <a:spcPct val="120000"/>
              </a:lnSpc>
              <a:spcBef>
                <a:spcPts val="600"/>
              </a:spcBef>
            </a:pPr>
            <a:r>
              <a:rPr lang="zh-CN" altLang="en-US" dirty="0" smtClean="0"/>
              <a:t>定义泛型类的一般格式为：</a:t>
            </a:r>
            <a:endParaRPr lang="en-US" altLang="zh-CN" dirty="0" smtClean="0"/>
          </a:p>
          <a:p>
            <a:pPr marL="457200" lvl="1" indent="0" algn="ctr">
              <a:lnSpc>
                <a:spcPct val="120000"/>
              </a:lnSpc>
              <a:spcBef>
                <a:spcPts val="600"/>
              </a:spcBef>
              <a:buNone/>
            </a:pPr>
            <a:r>
              <a:rPr lang="en-US" altLang="zh-CN" b="1" dirty="0" smtClean="0">
                <a:solidFill>
                  <a:srgbClr val="FF0000"/>
                </a:solidFill>
              </a:rPr>
              <a:t>class </a:t>
            </a:r>
            <a:r>
              <a:rPr lang="zh-CN" altLang="en-US" b="1" dirty="0" smtClean="0">
                <a:solidFill>
                  <a:srgbClr val="FF0000"/>
                </a:solidFill>
              </a:rPr>
              <a:t>泛型类名</a:t>
            </a:r>
            <a:r>
              <a:rPr lang="en-US" altLang="zh-CN" b="1" dirty="0" smtClean="0">
                <a:solidFill>
                  <a:srgbClr val="FF0000"/>
                </a:solidFill>
              </a:rPr>
              <a:t>&lt;</a:t>
            </a:r>
            <a:r>
              <a:rPr lang="zh-CN" altLang="en-US" b="1" dirty="0" smtClean="0">
                <a:solidFill>
                  <a:srgbClr val="FF0000"/>
                </a:solidFill>
              </a:rPr>
              <a:t>类型参数列表</a:t>
            </a:r>
            <a:r>
              <a:rPr lang="en-US" altLang="zh-CN" b="1" dirty="0" smtClean="0">
                <a:solidFill>
                  <a:srgbClr val="FF0000"/>
                </a:solidFill>
              </a:rPr>
              <a:t>&gt;{   …   }</a:t>
            </a:r>
          </a:p>
          <a:p>
            <a:pPr lvl="1">
              <a:lnSpc>
                <a:spcPct val="120000"/>
              </a:lnSpc>
              <a:spcBef>
                <a:spcPts val="600"/>
              </a:spcBef>
            </a:pPr>
            <a:r>
              <a:rPr lang="zh-CN" altLang="en-US" dirty="0" smtClean="0"/>
              <a:t>在定义了泛型类之后就可以定义泛型类的对象了，其格式为：</a:t>
            </a:r>
            <a:endParaRPr lang="en-US" altLang="zh-CN" dirty="0" smtClean="0"/>
          </a:p>
          <a:p>
            <a:pPr marL="457200" lvl="1" indent="0" algn="ctr">
              <a:lnSpc>
                <a:spcPct val="120000"/>
              </a:lnSpc>
              <a:spcBef>
                <a:spcPts val="600"/>
              </a:spcBef>
              <a:buNone/>
            </a:pPr>
            <a:r>
              <a:rPr lang="zh-CN" altLang="en-US" b="1" dirty="0" smtClean="0">
                <a:solidFill>
                  <a:srgbClr val="FF0000"/>
                </a:solidFill>
              </a:rPr>
              <a:t>泛型类名</a:t>
            </a:r>
            <a:r>
              <a:rPr lang="en-US" altLang="zh-CN" b="1" dirty="0" smtClean="0">
                <a:solidFill>
                  <a:srgbClr val="FF0000"/>
                </a:solidFill>
              </a:rPr>
              <a:t>&lt;</a:t>
            </a:r>
            <a:r>
              <a:rPr lang="zh-CN" altLang="en-US" b="1" dirty="0" smtClean="0">
                <a:solidFill>
                  <a:srgbClr val="FF0000"/>
                </a:solidFill>
              </a:rPr>
              <a:t>实际引用类型</a:t>
            </a:r>
            <a:r>
              <a:rPr lang="en-US" altLang="zh-CN" b="1" dirty="0" smtClean="0">
                <a:solidFill>
                  <a:srgbClr val="FF0000"/>
                </a:solidFill>
              </a:rPr>
              <a:t>&gt; </a:t>
            </a:r>
            <a:r>
              <a:rPr lang="zh-CN" altLang="en-US" b="1" dirty="0" smtClean="0">
                <a:solidFill>
                  <a:srgbClr val="FF0000"/>
                </a:solidFill>
              </a:rPr>
              <a:t>对象名</a:t>
            </a:r>
            <a:r>
              <a:rPr lang="en-US" altLang="zh-CN" b="1" dirty="0" smtClean="0">
                <a:solidFill>
                  <a:srgbClr val="FF0000"/>
                </a:solidFill>
              </a:rPr>
              <a:t>=new </a:t>
            </a:r>
            <a:r>
              <a:rPr lang="zh-CN" altLang="en-US" b="1" dirty="0" smtClean="0">
                <a:solidFill>
                  <a:srgbClr val="FF0000"/>
                </a:solidFill>
              </a:rPr>
              <a:t>泛型类名</a:t>
            </a:r>
            <a:r>
              <a:rPr lang="en-US" altLang="zh-CN" b="1" dirty="0" smtClean="0">
                <a:solidFill>
                  <a:srgbClr val="FF0000"/>
                </a:solidFill>
              </a:rPr>
              <a:t>&lt;</a:t>
            </a:r>
            <a:r>
              <a:rPr lang="zh-CN" altLang="en-US" b="1" dirty="0" smtClean="0">
                <a:solidFill>
                  <a:srgbClr val="FF0000"/>
                </a:solidFill>
              </a:rPr>
              <a:t>实际引用类型</a:t>
            </a:r>
            <a:r>
              <a:rPr lang="en-US" altLang="zh-CN" b="1" dirty="0" smtClean="0">
                <a:solidFill>
                  <a:srgbClr val="FF0000"/>
                </a:solidFill>
              </a:rPr>
              <a:t>&gt;( … );</a:t>
            </a:r>
          </a:p>
          <a:p>
            <a:pPr lvl="1">
              <a:lnSpc>
                <a:spcPct val="120000"/>
              </a:lnSpc>
              <a:spcBef>
                <a:spcPts val="600"/>
              </a:spcBef>
            </a:pPr>
            <a:r>
              <a:rPr lang="zh-CN" altLang="en-US" dirty="0" smtClean="0"/>
              <a:t>注意：实际类型必须是引用类型，不能是基本类型。</a:t>
            </a:r>
            <a:endParaRPr lang="en-US" altLang="zh-CN" dirty="0" smtClean="0"/>
          </a:p>
          <a:p>
            <a:pPr lvl="1">
              <a:lnSpc>
                <a:spcPct val="120000"/>
              </a:lnSpc>
              <a:spcBef>
                <a:spcPts val="600"/>
              </a:spcBef>
            </a:pPr>
            <a:r>
              <a:rPr lang="zh-CN" altLang="en-US" dirty="0" smtClean="0"/>
              <a:t>此外，接口也可以定义为泛型接口，定义格式为：</a:t>
            </a:r>
            <a:endParaRPr lang="en-US" altLang="zh-CN" dirty="0" smtClean="0"/>
          </a:p>
          <a:p>
            <a:pPr marL="457200" lvl="1" indent="0" algn="ctr">
              <a:lnSpc>
                <a:spcPct val="120000"/>
              </a:lnSpc>
              <a:spcBef>
                <a:spcPts val="600"/>
              </a:spcBef>
              <a:buNone/>
            </a:pPr>
            <a:r>
              <a:rPr lang="en-US" altLang="zh-CN" b="1" dirty="0" smtClean="0">
                <a:solidFill>
                  <a:srgbClr val="FF0000"/>
                </a:solidFill>
              </a:rPr>
              <a:t>Interface </a:t>
            </a:r>
            <a:r>
              <a:rPr lang="zh-CN" altLang="en-US" b="1" dirty="0" smtClean="0">
                <a:solidFill>
                  <a:srgbClr val="FF0000"/>
                </a:solidFill>
              </a:rPr>
              <a:t>接口名</a:t>
            </a:r>
            <a:r>
              <a:rPr lang="en-US" altLang="zh-CN" b="1" dirty="0" smtClean="0">
                <a:solidFill>
                  <a:srgbClr val="FF0000"/>
                </a:solidFill>
              </a:rPr>
              <a:t>&lt;</a:t>
            </a:r>
            <a:r>
              <a:rPr lang="zh-CN" altLang="en-US" b="1" dirty="0" smtClean="0">
                <a:solidFill>
                  <a:srgbClr val="FF0000"/>
                </a:solidFill>
              </a:rPr>
              <a:t>类型参数列表</a:t>
            </a:r>
            <a:r>
              <a:rPr lang="en-US" altLang="zh-CN" b="1" dirty="0" smtClean="0">
                <a:solidFill>
                  <a:srgbClr val="FF0000"/>
                </a:solidFill>
              </a:rPr>
              <a:t>&gt;{  …  }</a:t>
            </a:r>
            <a:endParaRPr lang="en-US" altLang="zh-CN" b="1" dirty="0">
              <a:solidFill>
                <a:srgbClr val="FF0000"/>
              </a:solidFill>
            </a:endParaRPr>
          </a:p>
          <a:p>
            <a:pPr lvl="1">
              <a:lnSpc>
                <a:spcPct val="120000"/>
              </a:lnSpc>
              <a:spcBef>
                <a:spcPts val="600"/>
              </a:spcBef>
            </a:pPr>
            <a:r>
              <a:rPr lang="zh-CN" altLang="en-US" dirty="0" smtClean="0"/>
              <a:t>在实现该接口时，也应该声明与接口相同的类型参数。如：</a:t>
            </a:r>
            <a:endParaRPr lang="en-US" altLang="zh-CN" dirty="0" smtClean="0"/>
          </a:p>
          <a:p>
            <a:pPr marL="457200" lvl="1" indent="0" algn="ctr">
              <a:lnSpc>
                <a:spcPct val="120000"/>
              </a:lnSpc>
              <a:spcBef>
                <a:spcPts val="600"/>
              </a:spcBef>
              <a:buNone/>
            </a:pPr>
            <a:r>
              <a:rPr lang="en-US" altLang="zh-CN" b="1" dirty="0" smtClean="0">
                <a:solidFill>
                  <a:srgbClr val="FF0000"/>
                </a:solidFill>
              </a:rPr>
              <a:t>class </a:t>
            </a:r>
            <a:r>
              <a:rPr lang="zh-CN" altLang="en-US" b="1" dirty="0" smtClean="0">
                <a:solidFill>
                  <a:srgbClr val="FF0000"/>
                </a:solidFill>
              </a:rPr>
              <a:t>类名</a:t>
            </a:r>
            <a:r>
              <a:rPr lang="en-US" altLang="zh-CN" b="1" dirty="0" smtClean="0">
                <a:solidFill>
                  <a:srgbClr val="FF0000"/>
                </a:solidFill>
              </a:rPr>
              <a:t>&lt;</a:t>
            </a:r>
            <a:r>
              <a:rPr lang="zh-CN" altLang="en-US" b="1" dirty="0" smtClean="0">
                <a:solidFill>
                  <a:srgbClr val="FF0000"/>
                </a:solidFill>
              </a:rPr>
              <a:t>类型参数列表</a:t>
            </a:r>
            <a:r>
              <a:rPr lang="en-US" altLang="zh-CN" b="1" dirty="0" smtClean="0">
                <a:solidFill>
                  <a:srgbClr val="FF0000"/>
                </a:solidFill>
              </a:rPr>
              <a:t>&gt; implements </a:t>
            </a:r>
            <a:r>
              <a:rPr lang="zh-CN" altLang="en-US" b="1" dirty="0" smtClean="0">
                <a:solidFill>
                  <a:srgbClr val="FF0000"/>
                </a:solidFill>
              </a:rPr>
              <a:t>接口名</a:t>
            </a:r>
            <a:r>
              <a:rPr lang="en-US" altLang="zh-CN" b="1" dirty="0" smtClean="0">
                <a:solidFill>
                  <a:srgbClr val="FF0000"/>
                </a:solidFill>
              </a:rPr>
              <a:t>&lt;</a:t>
            </a:r>
            <a:r>
              <a:rPr lang="zh-CN" altLang="en-US" b="1" dirty="0" smtClean="0">
                <a:solidFill>
                  <a:srgbClr val="FF0000"/>
                </a:solidFill>
              </a:rPr>
              <a:t>类型参数列表</a:t>
            </a:r>
            <a:r>
              <a:rPr lang="en-US" altLang="zh-CN" b="1" dirty="0" smtClean="0">
                <a:solidFill>
                  <a:srgbClr val="FF0000"/>
                </a:solidFill>
              </a:rPr>
              <a:t>&gt;{ …}</a:t>
            </a:r>
            <a:endParaRPr lang="en-US" altLang="zh-CN" b="1" dirty="0">
              <a:solidFill>
                <a:srgbClr val="FF0000"/>
              </a:solidFill>
            </a:endParaRPr>
          </a:p>
          <a:p>
            <a:pPr lvl="1">
              <a:lnSpc>
                <a:spcPct val="120000"/>
              </a:lnSpc>
              <a:spcBef>
                <a:spcPts val="600"/>
              </a:spcBef>
            </a:pPr>
            <a:r>
              <a:rPr lang="zh-CN" altLang="en-US" dirty="0" smtClean="0"/>
              <a:t>例如：泛型接口</a:t>
            </a:r>
            <a:endParaRPr lang="zh-CN" altLang="en-US" dirty="0"/>
          </a:p>
        </p:txBody>
      </p:sp>
      <p:sp>
        <p:nvSpPr>
          <p:cNvPr id="4"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extLst>
      <p:ext uri="{BB962C8B-B14F-4D97-AF65-F5344CB8AC3E}">
        <p14:creationId xmlns:p14="http://schemas.microsoft.com/office/powerpoint/2010/main" val="7978107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p:cNvPicPr>
            <a:picLocks noChangeAspect="1" noChangeArrowheads="1"/>
          </p:cNvPicPr>
          <p:nvPr/>
        </p:nvPicPr>
        <p:blipFill>
          <a:blip r:embed="rId2">
            <a:extLst>
              <a:ext uri="{28A0092B-C50C-407E-A947-70E740481C1C}">
                <a14:useLocalDpi xmlns:a14="http://schemas.microsoft.com/office/drawing/2010/main" val="0"/>
              </a:ext>
            </a:extLst>
          </a:blip>
          <a:srcRect t="15315"/>
          <a:stretch>
            <a:fillRect/>
          </a:stretch>
        </p:blipFill>
        <p:spPr bwMode="auto">
          <a:xfrm>
            <a:off x="569154" y="1174750"/>
            <a:ext cx="792956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8357" y="5341322"/>
            <a:ext cx="7674093"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dirty="0">
                <a:latin typeface="+mn-ea"/>
              </a:rPr>
              <a:t>注意：在泛型方法中，泛型的声明，必须在方法的修饰符（</a:t>
            </a:r>
            <a:r>
              <a:rPr lang="en-US" altLang="zh-CN" sz="2000" dirty="0">
                <a:latin typeface="+mn-ea"/>
              </a:rPr>
              <a:t>public</a:t>
            </a:r>
            <a:r>
              <a:rPr lang="en-US" altLang="zh-CN" sz="2000" dirty="0" smtClean="0">
                <a:latin typeface="+mn-ea"/>
              </a:rPr>
              <a:t>, static, final, abstract</a:t>
            </a:r>
            <a:r>
              <a:rPr lang="zh-CN" altLang="en-US" sz="2000" dirty="0">
                <a:latin typeface="+mn-ea"/>
              </a:rPr>
              <a:t>等）之后，返回值声明之前。</a:t>
            </a:r>
          </a:p>
        </p:txBody>
      </p:sp>
      <p:sp>
        <p:nvSpPr>
          <p:cNvPr id="5"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spTree>
    <p:extLst>
      <p:ext uri="{BB962C8B-B14F-4D97-AF65-F5344CB8AC3E}">
        <p14:creationId xmlns:p14="http://schemas.microsoft.com/office/powerpoint/2010/main" val="29060658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7.6 JDK5.0</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新特性</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泛型</a:t>
            </a:r>
          </a:p>
        </p:txBody>
      </p:sp>
      <p:pic>
        <p:nvPicPr>
          <p:cNvPr id="3" name="图片 2"/>
          <p:cNvPicPr>
            <a:picLocks noChangeAspect="1"/>
          </p:cNvPicPr>
          <p:nvPr/>
        </p:nvPicPr>
        <p:blipFill>
          <a:blip r:embed="rId2"/>
          <a:stretch>
            <a:fillRect/>
          </a:stretch>
        </p:blipFill>
        <p:spPr>
          <a:xfrm>
            <a:off x="852380" y="1581504"/>
            <a:ext cx="7439238" cy="5037703"/>
          </a:xfrm>
          <a:prstGeom prst="rect">
            <a:avLst/>
          </a:prstGeom>
        </p:spPr>
      </p:pic>
      <p:sp>
        <p:nvSpPr>
          <p:cNvPr id="4" name="文本框 3"/>
          <p:cNvSpPr txBox="1"/>
          <p:nvPr/>
        </p:nvSpPr>
        <p:spPr>
          <a:xfrm>
            <a:off x="555792" y="1119839"/>
            <a:ext cx="2501006" cy="461665"/>
          </a:xfrm>
          <a:prstGeom prst="rect">
            <a:avLst/>
          </a:prstGeom>
          <a:noFill/>
        </p:spPr>
        <p:txBody>
          <a:bodyPr wrap="none" rtlCol="0">
            <a:spAutoFit/>
          </a:bodyPr>
          <a:lstStyle/>
          <a:p>
            <a:r>
              <a:rPr lang="en-US" altLang="zh-CN" sz="2400" b="1" dirty="0">
                <a:solidFill>
                  <a:srgbClr val="0070C0"/>
                </a:solidFill>
                <a:latin typeface="+mn-lt"/>
                <a:ea typeface="+mn-ea"/>
                <a:cs typeface="等线"/>
              </a:rPr>
              <a:t>7.6.2 </a:t>
            </a:r>
            <a:r>
              <a:rPr lang="zh-CN" altLang="en-US" sz="2400" b="1" dirty="0">
                <a:solidFill>
                  <a:srgbClr val="0070C0"/>
                </a:solidFill>
                <a:latin typeface="+mn-lt"/>
                <a:ea typeface="+mn-ea"/>
                <a:cs typeface="等线"/>
              </a:rPr>
              <a:t>自定义泛型</a:t>
            </a:r>
          </a:p>
        </p:txBody>
      </p:sp>
      <p:pic>
        <p:nvPicPr>
          <p:cNvPr id="6" name="图片 5"/>
          <p:cNvPicPr>
            <a:picLocks noChangeAspect="1"/>
          </p:cNvPicPr>
          <p:nvPr/>
        </p:nvPicPr>
        <p:blipFill>
          <a:blip r:embed="rId3"/>
          <a:stretch>
            <a:fillRect/>
          </a:stretch>
        </p:blipFill>
        <p:spPr>
          <a:xfrm>
            <a:off x="4073393" y="4247722"/>
            <a:ext cx="5070607" cy="1429745"/>
          </a:xfrm>
          <a:prstGeom prst="rect">
            <a:avLst/>
          </a:prstGeom>
          <a:ln>
            <a:solidFill>
              <a:schemeClr val="accent1"/>
            </a:solidFill>
          </a:ln>
        </p:spPr>
      </p:pic>
    </p:spTree>
    <p:extLst>
      <p:ext uri="{BB962C8B-B14F-4D97-AF65-F5344CB8AC3E}">
        <p14:creationId xmlns:p14="http://schemas.microsoft.com/office/powerpoint/2010/main" val="371468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8650" y="1433015"/>
            <a:ext cx="7886700" cy="4743948"/>
          </a:xfrm>
        </p:spPr>
        <p:txBody>
          <a:bodyPr/>
          <a:lstStyle/>
          <a:p>
            <a:pPr>
              <a:lnSpc>
                <a:spcPct val="120000"/>
              </a:lnSpc>
            </a:pPr>
            <a:r>
              <a:rPr lang="zh-CN" altLang="en-US" sz="2400" dirty="0" smtClean="0"/>
              <a:t>自定义一个数组泛型类，实现对数组的遍历输出（</a:t>
            </a:r>
            <a:r>
              <a:rPr lang="en-US" altLang="zh-CN" sz="2400" dirty="0" smtClean="0"/>
              <a:t>print()</a:t>
            </a:r>
            <a:r>
              <a:rPr lang="zh-CN" altLang="en-US" sz="2400" dirty="0" smtClean="0"/>
              <a:t>方法），根据下标查找某一元素（</a:t>
            </a:r>
            <a:r>
              <a:rPr lang="en-US" altLang="zh-CN" sz="2400" dirty="0" err="1" smtClean="0"/>
              <a:t>indexof</a:t>
            </a:r>
            <a:r>
              <a:rPr lang="en-US" altLang="zh-CN" sz="2400" dirty="0" smtClean="0"/>
              <a:t>()</a:t>
            </a:r>
            <a:r>
              <a:rPr lang="zh-CN" altLang="en-US" sz="2400" dirty="0" smtClean="0"/>
              <a:t>方法），求数组元素个数（</a:t>
            </a:r>
            <a:r>
              <a:rPr lang="en-US" altLang="zh-CN" sz="2400" dirty="0" smtClean="0"/>
              <a:t>length()</a:t>
            </a:r>
            <a:r>
              <a:rPr lang="zh-CN" altLang="en-US" sz="2400" dirty="0" smtClean="0"/>
              <a:t>方法）。</a:t>
            </a:r>
            <a:endParaRPr lang="en-US" altLang="zh-CN" sz="2400" dirty="0" smtClean="0"/>
          </a:p>
          <a:p>
            <a:pPr>
              <a:lnSpc>
                <a:spcPct val="120000"/>
              </a:lnSpc>
            </a:pPr>
            <a:r>
              <a:rPr lang="zh-CN" altLang="en-US" sz="2400" dirty="0" smtClean="0"/>
              <a:t>然后，创建一个</a:t>
            </a:r>
            <a:r>
              <a:rPr lang="en-US" altLang="zh-CN" sz="2400" dirty="0" smtClean="0"/>
              <a:t>String</a:t>
            </a:r>
            <a:r>
              <a:rPr lang="zh-CN" altLang="en-US" sz="2400" dirty="0" smtClean="0"/>
              <a:t>类型的泛型类对象，和一个</a:t>
            </a:r>
            <a:r>
              <a:rPr lang="en-US" altLang="zh-CN" sz="2400" dirty="0" smtClean="0"/>
              <a:t>Integer</a:t>
            </a:r>
            <a:r>
              <a:rPr lang="zh-CN" altLang="en-US" sz="2400" dirty="0" smtClean="0"/>
              <a:t>类型的泛型类对象，调用泛型类的方法验证效果。</a:t>
            </a:r>
            <a:endParaRPr lang="zh-CN" altLang="en-US" sz="2400" dirty="0"/>
          </a:p>
        </p:txBody>
      </p:sp>
      <p:sp>
        <p:nvSpPr>
          <p:cNvPr id="4" name="标题 3"/>
          <p:cNvSpPr>
            <a:spLocks noGrp="1"/>
          </p:cNvSpPr>
          <p:nvPr>
            <p:ph type="title"/>
          </p:nvPr>
        </p:nvSpPr>
        <p:spPr/>
        <p:txBody>
          <a:bodyPr/>
          <a:lstStyle/>
          <a:p>
            <a:r>
              <a:rPr lang="zh-CN" altLang="en-US" dirty="0" smtClean="0"/>
              <a:t>练习</a:t>
            </a:r>
            <a:r>
              <a:rPr lang="en-US" altLang="zh-CN" dirty="0" smtClean="0"/>
              <a:t>7</a:t>
            </a:r>
            <a:endParaRPr lang="zh-CN" altLang="en-US" dirty="0"/>
          </a:p>
        </p:txBody>
      </p:sp>
    </p:spTree>
    <p:extLst>
      <p:ext uri="{BB962C8B-B14F-4D97-AF65-F5344CB8AC3E}">
        <p14:creationId xmlns:p14="http://schemas.microsoft.com/office/powerpoint/2010/main" val="1807314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403225" y="1044575"/>
            <a:ext cx="8229600" cy="5059363"/>
          </a:xfrm>
        </p:spPr>
        <p:txBody>
          <a:bodyPr/>
          <a:lstStyle/>
          <a:p>
            <a:pPr eaLnBrk="1" hangingPunct="1"/>
            <a:r>
              <a:rPr lang="en-US" altLang="zh-CN" b="1" dirty="0" smtClean="0">
                <a:solidFill>
                  <a:srgbClr val="0070C0"/>
                </a:solidFill>
              </a:rPr>
              <a:t>Collections</a:t>
            </a:r>
            <a:r>
              <a:rPr lang="zh-CN" altLang="en-US" b="1" dirty="0" smtClean="0">
                <a:solidFill>
                  <a:srgbClr val="0070C0"/>
                </a:solidFill>
              </a:rPr>
              <a:t>工具类</a:t>
            </a:r>
            <a:endParaRPr lang="en-US" altLang="zh-CN" b="1" dirty="0" smtClean="0">
              <a:solidFill>
                <a:srgbClr val="0070C0"/>
              </a:solidFill>
            </a:endParaRPr>
          </a:p>
          <a:p>
            <a:pPr lvl="1" eaLnBrk="1" hangingPunct="1"/>
            <a:r>
              <a:rPr lang="zh-CN" altLang="en-US" dirty="0" smtClean="0"/>
              <a:t>针对集合的操作，</a:t>
            </a:r>
            <a:r>
              <a:rPr lang="en-US" altLang="zh-CN" dirty="0" smtClean="0"/>
              <a:t>JDK</a:t>
            </a:r>
            <a:r>
              <a:rPr lang="zh-CN" altLang="en-US" dirty="0" smtClean="0"/>
              <a:t>专门提供了工具类</a:t>
            </a:r>
            <a:r>
              <a:rPr lang="en-US" altLang="zh-CN" dirty="0" smtClean="0"/>
              <a:t>Collection</a:t>
            </a:r>
            <a:r>
              <a:rPr lang="zh-CN" altLang="en-US" dirty="0" smtClean="0"/>
              <a:t>，它位于</a:t>
            </a:r>
            <a:r>
              <a:rPr lang="en-US" altLang="zh-CN" dirty="0" err="1" smtClean="0"/>
              <a:t>java.util</a:t>
            </a:r>
            <a:r>
              <a:rPr lang="zh-CN" altLang="en-US" dirty="0" smtClean="0"/>
              <a:t>包中，并提供了大量操作集合的方法如排序、查找和修改等，具体如下：</a:t>
            </a:r>
            <a:endParaRPr lang="en-US" altLang="zh-CN" dirty="0" smtClean="0"/>
          </a:p>
          <a:p>
            <a:pPr lvl="1"/>
            <a:r>
              <a:rPr lang="zh-CN" altLang="en-US" dirty="0" smtClean="0"/>
              <a:t>（</a:t>
            </a:r>
            <a:r>
              <a:rPr lang="en-US" altLang="zh-CN" dirty="0" smtClean="0"/>
              <a:t>1</a:t>
            </a:r>
            <a:r>
              <a:rPr lang="zh-CN" altLang="en-US" dirty="0"/>
              <a:t>）用于对</a:t>
            </a:r>
            <a:r>
              <a:rPr lang="en-US" altLang="zh-CN" dirty="0">
                <a:solidFill>
                  <a:srgbClr val="FF0000"/>
                </a:solidFill>
              </a:rPr>
              <a:t>List</a:t>
            </a:r>
            <a:r>
              <a:rPr lang="zh-CN" altLang="en-US" dirty="0">
                <a:solidFill>
                  <a:srgbClr val="FF0000"/>
                </a:solidFill>
              </a:rPr>
              <a:t>集合</a:t>
            </a:r>
            <a:r>
              <a:rPr lang="zh-CN" altLang="en-US" dirty="0"/>
              <a:t>进行</a:t>
            </a:r>
            <a:r>
              <a:rPr lang="zh-CN" altLang="en-US" dirty="0" smtClean="0"/>
              <a:t>排序操作的方法</a:t>
            </a:r>
            <a:endParaRPr lang="zh-CN" altLang="en-US" dirty="0"/>
          </a:p>
        </p:txBody>
      </p:sp>
      <p:pic>
        <p:nvPicPr>
          <p:cNvPr id="74755"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948" y="3741670"/>
            <a:ext cx="8624153" cy="236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7.7 Collections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en-US" altLang="zh-CN" b="1" dirty="0" smtClean="0">
                <a:solidFill>
                  <a:srgbClr val="0070C0"/>
                </a:solidFill>
              </a:rPr>
              <a:t>Collections</a:t>
            </a:r>
            <a:r>
              <a:rPr lang="zh-CN" altLang="en-US" b="1" dirty="0" smtClean="0">
                <a:solidFill>
                  <a:srgbClr val="0070C0"/>
                </a:solidFill>
              </a:rPr>
              <a:t>工具</a:t>
            </a:r>
            <a:r>
              <a:rPr lang="zh-CN" altLang="en-US" b="1" dirty="0">
                <a:solidFill>
                  <a:srgbClr val="0070C0"/>
                </a:solidFill>
              </a:rPr>
              <a:t>类</a:t>
            </a:r>
            <a:endParaRPr lang="en-US" altLang="zh-CN" b="1" dirty="0">
              <a:solidFill>
                <a:srgbClr val="0070C0"/>
              </a:solidFill>
            </a:endParaRPr>
          </a:p>
          <a:p>
            <a:pPr lvl="1" eaLnBrk="1" hangingPunct="1"/>
            <a:r>
              <a:rPr lang="zh-CN" altLang="en-US" dirty="0" smtClean="0"/>
              <a:t>接下来</a:t>
            </a:r>
            <a:r>
              <a:rPr lang="zh-CN" altLang="en-US" dirty="0"/>
              <a:t>，通过一个案例来演示表</a:t>
            </a:r>
            <a:r>
              <a:rPr lang="en-US" altLang="zh-CN" dirty="0"/>
              <a:t>7-6</a:t>
            </a:r>
            <a:r>
              <a:rPr lang="zh-CN" altLang="en-US" dirty="0"/>
              <a:t>中方法的使用，如例</a:t>
            </a:r>
            <a:r>
              <a:rPr lang="en-US" altLang="zh-CN" dirty="0"/>
              <a:t>7-27</a:t>
            </a:r>
            <a:r>
              <a:rPr lang="zh-CN" altLang="en-US" dirty="0"/>
              <a:t>所</a:t>
            </a:r>
            <a:r>
              <a:rPr lang="zh-CN" altLang="en-US" dirty="0" smtClean="0"/>
              <a:t>示</a:t>
            </a:r>
            <a:r>
              <a:rPr lang="zh-CN" altLang="en-US" dirty="0"/>
              <a:t>。</a:t>
            </a:r>
          </a:p>
        </p:txBody>
      </p:sp>
      <p:sp>
        <p:nvSpPr>
          <p:cNvPr id="4"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7.7 Collections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5" name="图片 2"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62551"/>
            <a:ext cx="81343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27448"/>
            <a:ext cx="72009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60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403225" y="1044575"/>
            <a:ext cx="8229600" cy="5059363"/>
          </a:xfrm>
        </p:spPr>
        <p:txBody>
          <a:bodyPr/>
          <a:lstStyle/>
          <a:p>
            <a:pPr eaLnBrk="1" hangingPunct="1"/>
            <a:r>
              <a:rPr lang="en-US" altLang="zh-CN" b="1" dirty="0" smtClean="0">
                <a:solidFill>
                  <a:srgbClr val="0070C0"/>
                </a:solidFill>
              </a:rPr>
              <a:t>Collections</a:t>
            </a:r>
            <a:r>
              <a:rPr lang="zh-CN" altLang="en-US" b="1" dirty="0" smtClean="0">
                <a:solidFill>
                  <a:srgbClr val="0070C0"/>
                </a:solidFill>
              </a:rPr>
              <a:t>工具类</a:t>
            </a:r>
            <a:endParaRPr lang="en-US" altLang="zh-CN" b="1" dirty="0" smtClean="0">
              <a:solidFill>
                <a:srgbClr val="0070C0"/>
              </a:solidFill>
            </a:endParaRPr>
          </a:p>
          <a:p>
            <a:pPr lvl="1" eaLnBrk="1" hangingPunct="1"/>
            <a:r>
              <a:rPr lang="zh-CN" altLang="en-US" dirty="0" smtClean="0"/>
              <a:t>（</a:t>
            </a:r>
            <a:r>
              <a:rPr lang="en-US" altLang="zh-CN" dirty="0" smtClean="0"/>
              <a:t>2</a:t>
            </a:r>
            <a:r>
              <a:rPr lang="zh-CN" altLang="en-US" dirty="0" smtClean="0"/>
              <a:t>）</a:t>
            </a:r>
            <a:r>
              <a:rPr lang="en-US" altLang="zh-CN" dirty="0"/>
              <a:t> Collections</a:t>
            </a:r>
            <a:r>
              <a:rPr lang="zh-CN" altLang="zh-CN" dirty="0" smtClean="0"/>
              <a:t>类提供</a:t>
            </a:r>
            <a:r>
              <a:rPr lang="zh-CN" altLang="en-US" dirty="0" smtClean="0"/>
              <a:t>的用于查找、替换元素操作的方法</a:t>
            </a:r>
            <a:endParaRPr lang="en-US" altLang="zh-CN" dirty="0" smtClean="0"/>
          </a:p>
        </p:txBody>
      </p:sp>
      <p:pic>
        <p:nvPicPr>
          <p:cNvPr id="75779"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34" y="2571938"/>
            <a:ext cx="8809764" cy="243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7.7 Collections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403225" y="1044575"/>
            <a:ext cx="8229600" cy="5059363"/>
          </a:xfrm>
        </p:spPr>
        <p:txBody>
          <a:bodyPr/>
          <a:lstStyle/>
          <a:p>
            <a:pPr eaLnBrk="1" hangingPunct="1"/>
            <a:r>
              <a:rPr lang="en-US" altLang="zh-CN" b="1" dirty="0" smtClean="0">
                <a:solidFill>
                  <a:srgbClr val="0070C0"/>
                </a:solidFill>
              </a:rPr>
              <a:t>Collections</a:t>
            </a:r>
            <a:r>
              <a:rPr lang="zh-CN" altLang="en-US" b="1" dirty="0" smtClean="0">
                <a:solidFill>
                  <a:srgbClr val="0070C0"/>
                </a:solidFill>
              </a:rPr>
              <a:t>工具类</a:t>
            </a:r>
            <a:endParaRPr lang="en-US" altLang="zh-CN" b="1" dirty="0" smtClean="0">
              <a:solidFill>
                <a:srgbClr val="0070C0"/>
              </a:solidFill>
            </a:endParaRPr>
          </a:p>
          <a:p>
            <a:pPr lvl="1" eaLnBrk="1" hangingPunct="1">
              <a:lnSpc>
                <a:spcPct val="200000"/>
              </a:lnSpc>
            </a:pPr>
            <a:r>
              <a:rPr lang="zh-CN" altLang="en-US" dirty="0" smtClean="0"/>
              <a:t>接下来，通过一个案例来演示如何查找、替换集合中的元素，具体代码如例</a:t>
            </a:r>
            <a:r>
              <a:rPr lang="en-US" altLang="zh-CN" dirty="0" smtClean="0"/>
              <a:t>7-28</a:t>
            </a:r>
            <a:r>
              <a:rPr lang="zh-CN" altLang="en-US" dirty="0" smtClean="0"/>
              <a:t>所示。</a:t>
            </a:r>
            <a:endParaRPr lang="en-US" altLang="zh-CN" dirty="0" smtClean="0"/>
          </a:p>
        </p:txBody>
      </p:sp>
      <p:sp>
        <p:nvSpPr>
          <p:cNvPr id="75780"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7.7 Collections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5"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2249088"/>
            <a:ext cx="8508763" cy="427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062" y="3635756"/>
            <a:ext cx="7367006" cy="1754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270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541721"/>
            <a:ext cx="7886700" cy="4635242"/>
          </a:xfrm>
        </p:spPr>
        <p:txBody>
          <a:bodyPr/>
          <a:lstStyle/>
          <a:p>
            <a:pPr>
              <a:lnSpc>
                <a:spcPct val="150000"/>
              </a:lnSpc>
            </a:pPr>
            <a:r>
              <a:rPr lang="zh-CN" altLang="en-US" sz="2400" dirty="0" smtClean="0"/>
              <a:t>使用</a:t>
            </a:r>
            <a:r>
              <a:rPr lang="en-US" altLang="zh-CN" sz="2400" dirty="0" err="1" smtClean="0"/>
              <a:t>ArrayList</a:t>
            </a:r>
            <a:r>
              <a:rPr lang="zh-CN" altLang="en-US" sz="2400" dirty="0" smtClean="0"/>
              <a:t>集合保存若干个</a:t>
            </a:r>
            <a:r>
              <a:rPr lang="en-US" altLang="zh-CN" sz="2400" dirty="0" smtClean="0"/>
              <a:t>Student</a:t>
            </a:r>
            <a:r>
              <a:rPr lang="zh-CN" altLang="en-US" sz="2400" dirty="0" smtClean="0"/>
              <a:t>类的对象，并使用</a:t>
            </a:r>
            <a:r>
              <a:rPr lang="en-US" altLang="zh-CN" sz="2400" dirty="0" smtClean="0"/>
              <a:t>Collections</a:t>
            </a:r>
            <a:r>
              <a:rPr lang="zh-CN" altLang="en-US" sz="2400" dirty="0" smtClean="0"/>
              <a:t>工具类对该集合进行排序，要求分别按照成绩降序，成绩相同按学号升序排列。</a:t>
            </a:r>
            <a:endParaRPr lang="en-US" altLang="zh-CN" sz="2400" dirty="0" smtClean="0"/>
          </a:p>
          <a:p>
            <a:pPr>
              <a:lnSpc>
                <a:spcPct val="150000"/>
              </a:lnSpc>
            </a:pPr>
            <a:r>
              <a:rPr lang="zh-CN" altLang="en-US" sz="2400" dirty="0" smtClean="0"/>
              <a:t>输出排序的结果。</a:t>
            </a:r>
            <a:endParaRPr lang="zh-CN" altLang="en-US" sz="2400" dirty="0"/>
          </a:p>
        </p:txBody>
      </p:sp>
      <p:sp>
        <p:nvSpPr>
          <p:cNvPr id="3" name="标题 2"/>
          <p:cNvSpPr>
            <a:spLocks noGrp="1"/>
          </p:cNvSpPr>
          <p:nvPr>
            <p:ph type="title"/>
          </p:nvPr>
        </p:nvSpPr>
        <p:spPr/>
        <p:txBody>
          <a:bodyPr/>
          <a:lstStyle/>
          <a:p>
            <a:r>
              <a:rPr lang="zh-CN" altLang="en-US" dirty="0" smtClean="0"/>
              <a:t>练习</a:t>
            </a:r>
            <a:r>
              <a:rPr lang="en-US" altLang="zh-CN" dirty="0"/>
              <a:t>8</a:t>
            </a:r>
            <a:endParaRPr lang="zh-CN" altLang="en-US" dirty="0"/>
          </a:p>
        </p:txBody>
      </p:sp>
    </p:spTree>
    <p:extLst>
      <p:ext uri="{BB962C8B-B14F-4D97-AF65-F5344CB8AC3E}">
        <p14:creationId xmlns:p14="http://schemas.microsoft.com/office/powerpoint/2010/main" val="373901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50825" y="844550"/>
            <a:ext cx="8724900" cy="5959475"/>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405606" y="1194773"/>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28900" y="1057275"/>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655" name="组合 153"/>
          <p:cNvGrpSpPr>
            <a:grpSpLocks/>
          </p:cNvGrpSpPr>
          <p:nvPr/>
        </p:nvGrpSpPr>
        <p:grpSpPr bwMode="auto">
          <a:xfrm>
            <a:off x="1106488" y="2084388"/>
            <a:ext cx="7629525" cy="669925"/>
            <a:chOff x="1029300" y="5045322"/>
            <a:chExt cx="7628925" cy="669008"/>
          </a:xfrm>
        </p:grpSpPr>
        <p:grpSp>
          <p:nvGrpSpPr>
            <p:cNvPr id="27741"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49"/>
                <a:ext cx="5806618" cy="319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47"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0"/>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43"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7656" name="TextBox 154"/>
          <p:cNvSpPr txBox="1">
            <a:spLocks noChangeArrowheads="1"/>
          </p:cNvSpPr>
          <p:nvPr/>
        </p:nvSpPr>
        <p:spPr bwMode="auto">
          <a:xfrm>
            <a:off x="3786188" y="1303338"/>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latin typeface="微软雅黑" panose="020B0503020204020204" pitchFamily="34" charset="-122"/>
                <a:ea typeface="微软雅黑" panose="020B0503020204020204" pitchFamily="34" charset="-122"/>
              </a:rPr>
              <a:t>7.3  </a:t>
            </a:r>
            <a:r>
              <a:rPr lang="en-US" altLang="zh-CN" sz="2800" b="1">
                <a:solidFill>
                  <a:srgbClr val="009ED6"/>
                </a:solidFill>
                <a:latin typeface="微软雅黑" panose="020B0503020204020204" pitchFamily="34" charset="-122"/>
                <a:ea typeface="微软雅黑" panose="020B0503020204020204" pitchFamily="34" charset="-122"/>
              </a:rPr>
              <a:t>List</a:t>
            </a:r>
            <a:r>
              <a:rPr lang="zh-CN" altLang="zh-CN" sz="2800" b="1">
                <a:latin typeface="微软雅黑" panose="020B0503020204020204" pitchFamily="34" charset="-122"/>
                <a:ea typeface="微软雅黑" panose="020B0503020204020204" pitchFamily="34" charset="-122"/>
              </a:rPr>
              <a:t>接口</a:t>
            </a:r>
            <a:endParaRPr lang="zh-CN" altLang="en-US" sz="2800" b="1">
              <a:solidFill>
                <a:srgbClr val="00ACE6"/>
              </a:solidFill>
              <a:latin typeface="微软雅黑" panose="020B0503020204020204" pitchFamily="34" charset="-122"/>
              <a:ea typeface="微软雅黑" panose="020B0503020204020204" pitchFamily="34" charset="-122"/>
            </a:endParaRPr>
          </a:p>
        </p:txBody>
      </p:sp>
      <p:grpSp>
        <p:nvGrpSpPr>
          <p:cNvPr id="27657" name="组合 155"/>
          <p:cNvGrpSpPr>
            <a:grpSpLocks/>
          </p:cNvGrpSpPr>
          <p:nvPr/>
        </p:nvGrpSpPr>
        <p:grpSpPr bwMode="auto">
          <a:xfrm>
            <a:off x="1328738" y="2733675"/>
            <a:ext cx="7407275" cy="668338"/>
            <a:chOff x="1252258" y="5045323"/>
            <a:chExt cx="7405967" cy="669007"/>
          </a:xfrm>
        </p:grpSpPr>
        <p:grpSp>
          <p:nvGrpSpPr>
            <p:cNvPr id="27734"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38"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58" name="组合 156"/>
          <p:cNvGrpSpPr>
            <a:grpSpLocks/>
          </p:cNvGrpSpPr>
          <p:nvPr/>
        </p:nvGrpSpPr>
        <p:grpSpPr bwMode="auto">
          <a:xfrm>
            <a:off x="1328738" y="3395663"/>
            <a:ext cx="7407275" cy="668337"/>
            <a:chOff x="1252258" y="5045323"/>
            <a:chExt cx="7405967" cy="669007"/>
          </a:xfrm>
        </p:grpSpPr>
        <p:grpSp>
          <p:nvGrpSpPr>
            <p:cNvPr id="27727"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31"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59" name="组合 159"/>
          <p:cNvGrpSpPr>
            <a:grpSpLocks/>
          </p:cNvGrpSpPr>
          <p:nvPr/>
        </p:nvGrpSpPr>
        <p:grpSpPr bwMode="auto">
          <a:xfrm>
            <a:off x="1112838" y="2730500"/>
            <a:ext cx="635000" cy="636588"/>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60" name="组合 160"/>
          <p:cNvGrpSpPr>
            <a:grpSpLocks/>
          </p:cNvGrpSpPr>
          <p:nvPr/>
        </p:nvGrpSpPr>
        <p:grpSpPr bwMode="auto">
          <a:xfrm>
            <a:off x="1133475" y="3413125"/>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70"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7661" name="TextBox 163"/>
          <p:cNvSpPr txBox="1">
            <a:spLocks noChangeArrowheads="1"/>
          </p:cNvSpPr>
          <p:nvPr/>
        </p:nvSpPr>
        <p:spPr bwMode="auto">
          <a:xfrm>
            <a:off x="1077913" y="221297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7.3.1</a:t>
            </a:r>
            <a:endParaRPr lang="zh-CN" altLang="en-US"/>
          </a:p>
        </p:txBody>
      </p:sp>
      <p:sp>
        <p:nvSpPr>
          <p:cNvPr id="27662" name="TextBox 164"/>
          <p:cNvSpPr txBox="1">
            <a:spLocks noChangeArrowheads="1"/>
          </p:cNvSpPr>
          <p:nvPr/>
        </p:nvSpPr>
        <p:spPr bwMode="auto">
          <a:xfrm>
            <a:off x="1054100" y="2874963"/>
            <a:ext cx="792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7.3.2</a:t>
            </a:r>
            <a:endParaRPr lang="zh-CN" altLang="en-US"/>
          </a:p>
        </p:txBody>
      </p:sp>
      <p:sp>
        <p:nvSpPr>
          <p:cNvPr id="27663" name="TextBox 165"/>
          <p:cNvSpPr txBox="1">
            <a:spLocks noChangeArrowheads="1"/>
          </p:cNvSpPr>
          <p:nvPr/>
        </p:nvSpPr>
        <p:spPr bwMode="auto">
          <a:xfrm>
            <a:off x="1098550" y="3536950"/>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7.3.3</a:t>
            </a:r>
            <a:endParaRPr lang="zh-CN" altLang="en-US"/>
          </a:p>
        </p:txBody>
      </p:sp>
      <p:sp>
        <p:nvSpPr>
          <p:cNvPr id="27664" name="TextBox 168"/>
          <p:cNvSpPr txBox="1">
            <a:spLocks noChangeArrowheads="1"/>
          </p:cNvSpPr>
          <p:nvPr/>
        </p:nvSpPr>
        <p:spPr bwMode="auto">
          <a:xfrm>
            <a:off x="3222625" y="2184400"/>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List</a:t>
            </a:r>
            <a:r>
              <a:rPr lang="zh-CN" altLang="zh-CN" dirty="0"/>
              <a:t>接口简介</a:t>
            </a:r>
            <a:endParaRPr lang="zh-CN" altLang="en-US" dirty="0">
              <a:latin typeface="微软雅黑" panose="020B0503020204020204" pitchFamily="34" charset="-122"/>
              <a:ea typeface="微软雅黑" panose="020B0503020204020204" pitchFamily="34" charset="-122"/>
            </a:endParaRPr>
          </a:p>
        </p:txBody>
      </p:sp>
      <p:sp>
        <p:nvSpPr>
          <p:cNvPr id="27665" name="TextBox 169"/>
          <p:cNvSpPr txBox="1">
            <a:spLocks noChangeArrowheads="1"/>
          </p:cNvSpPr>
          <p:nvPr/>
        </p:nvSpPr>
        <p:spPr bwMode="auto">
          <a:xfrm>
            <a:off x="3222625" y="28273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t>ArrayList</a:t>
            </a:r>
            <a:r>
              <a:rPr lang="zh-CN" altLang="zh-CN" dirty="0"/>
              <a:t>集合</a:t>
            </a:r>
            <a:endParaRPr lang="zh-CN" altLang="en-US" dirty="0">
              <a:latin typeface="微软雅黑" panose="020B0503020204020204" pitchFamily="34" charset="-122"/>
              <a:ea typeface="微软雅黑" panose="020B0503020204020204" pitchFamily="34" charset="-122"/>
            </a:endParaRPr>
          </a:p>
        </p:txBody>
      </p:sp>
      <p:sp>
        <p:nvSpPr>
          <p:cNvPr id="27666" name="TextBox 170"/>
          <p:cNvSpPr txBox="1">
            <a:spLocks noChangeArrowheads="1"/>
          </p:cNvSpPr>
          <p:nvPr/>
        </p:nvSpPr>
        <p:spPr bwMode="auto">
          <a:xfrm>
            <a:off x="3222625" y="35004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t>LinkedList</a:t>
            </a:r>
            <a:r>
              <a:rPr lang="zh-CN" altLang="zh-CN" dirty="0"/>
              <a:t>集合</a:t>
            </a:r>
            <a:endParaRPr lang="zh-CN" altLang="en-US" dirty="0">
              <a:latin typeface="微软雅黑" panose="020B0503020204020204" pitchFamily="34" charset="-122"/>
              <a:ea typeface="微软雅黑" panose="020B0503020204020204" pitchFamily="34" charset="-122"/>
            </a:endParaRPr>
          </a:p>
        </p:txBody>
      </p:sp>
      <p:pic>
        <p:nvPicPr>
          <p:cNvPr id="2766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4146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8"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04963"/>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646238"/>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7670" name="组合 156"/>
          <p:cNvGrpSpPr>
            <a:grpSpLocks/>
          </p:cNvGrpSpPr>
          <p:nvPr/>
        </p:nvGrpSpPr>
        <p:grpSpPr bwMode="auto">
          <a:xfrm>
            <a:off x="1328738" y="4672013"/>
            <a:ext cx="7407275" cy="668337"/>
            <a:chOff x="1252258" y="5045323"/>
            <a:chExt cx="7405967" cy="669007"/>
          </a:xfrm>
        </p:grpSpPr>
        <p:grpSp>
          <p:nvGrpSpPr>
            <p:cNvPr id="27716" name="组合 205"/>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20" name="组合 209"/>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1" name="组合 160"/>
          <p:cNvGrpSpPr>
            <a:grpSpLocks/>
          </p:cNvGrpSpPr>
          <p:nvPr/>
        </p:nvGrpSpPr>
        <p:grpSpPr bwMode="auto">
          <a:xfrm>
            <a:off x="1117600" y="4089400"/>
            <a:ext cx="635000" cy="636588"/>
            <a:chOff x="1190461" y="2772022"/>
            <a:chExt cx="635025" cy="637257"/>
          </a:xfrm>
        </p:grpSpPr>
        <p:sp>
          <p:nvSpPr>
            <p:cNvPr id="62"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6" name="Oval 151"/>
            <p:cNvSpPr>
              <a:spLocks noChangeArrowheads="1"/>
            </p:cNvSpPr>
            <p:nvPr/>
          </p:nvSpPr>
          <p:spPr bwMode="auto">
            <a:xfrm>
              <a:off x="1412720" y="2791092"/>
              <a:ext cx="169870"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7672" name="TextBox 165"/>
          <p:cNvSpPr txBox="1">
            <a:spLocks noChangeArrowheads="1"/>
          </p:cNvSpPr>
          <p:nvPr/>
        </p:nvSpPr>
        <p:spPr bwMode="auto">
          <a:xfrm>
            <a:off x="1076325" y="420052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7.3.4</a:t>
            </a:r>
            <a:endParaRPr lang="zh-CN" altLang="en-US"/>
          </a:p>
        </p:txBody>
      </p:sp>
      <p:grpSp>
        <p:nvGrpSpPr>
          <p:cNvPr id="27673" name="组合 156"/>
          <p:cNvGrpSpPr>
            <a:grpSpLocks/>
          </p:cNvGrpSpPr>
          <p:nvPr/>
        </p:nvGrpSpPr>
        <p:grpSpPr bwMode="auto">
          <a:xfrm>
            <a:off x="1328738" y="4024313"/>
            <a:ext cx="7407275" cy="668337"/>
            <a:chOff x="1252258" y="5045323"/>
            <a:chExt cx="7405967" cy="669007"/>
          </a:xfrm>
        </p:grpSpPr>
        <p:grpSp>
          <p:nvGrpSpPr>
            <p:cNvPr id="27707" name="组合 205"/>
            <p:cNvGrpSpPr>
              <a:grpSpLocks/>
            </p:cNvGrpSpPr>
            <p:nvPr/>
          </p:nvGrpSpPr>
          <p:grpSpPr bwMode="auto">
            <a:xfrm>
              <a:off x="2520950" y="5045323"/>
              <a:ext cx="6137275" cy="669007"/>
              <a:chOff x="2520950" y="4924673"/>
              <a:chExt cx="6137275" cy="789657"/>
            </a:xfrm>
          </p:grpSpPr>
          <p:sp>
            <p:nvSpPr>
              <p:cNvPr id="80"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11" name="组合 209"/>
              <p:cNvGrpSpPr>
                <a:grpSpLocks/>
              </p:cNvGrpSpPr>
              <p:nvPr/>
            </p:nvGrpSpPr>
            <p:grpSpPr bwMode="auto">
              <a:xfrm>
                <a:off x="2520950" y="4924673"/>
                <a:ext cx="6137275" cy="664245"/>
                <a:chOff x="2520950" y="4868193"/>
                <a:chExt cx="6137275" cy="720725"/>
              </a:xfrm>
            </p:grpSpPr>
            <p:sp>
              <p:nvSpPr>
                <p:cNvPr id="82"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3"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8"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9"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4" name="组合 156"/>
          <p:cNvGrpSpPr>
            <a:grpSpLocks/>
          </p:cNvGrpSpPr>
          <p:nvPr/>
        </p:nvGrpSpPr>
        <p:grpSpPr bwMode="auto">
          <a:xfrm>
            <a:off x="1328738" y="5351463"/>
            <a:ext cx="7407275" cy="668337"/>
            <a:chOff x="1252258" y="5045323"/>
            <a:chExt cx="7405967" cy="669007"/>
          </a:xfrm>
        </p:grpSpPr>
        <p:grpSp>
          <p:nvGrpSpPr>
            <p:cNvPr id="27700" name="组合 205"/>
            <p:cNvGrpSpPr>
              <a:grpSpLocks/>
            </p:cNvGrpSpPr>
            <p:nvPr/>
          </p:nvGrpSpPr>
          <p:grpSpPr bwMode="auto">
            <a:xfrm>
              <a:off x="2520950" y="5045323"/>
              <a:ext cx="6137275" cy="669007"/>
              <a:chOff x="2520950" y="4924673"/>
              <a:chExt cx="6137275" cy="789657"/>
            </a:xfrm>
          </p:grpSpPr>
          <p:sp>
            <p:nvSpPr>
              <p:cNvPr id="8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704" name="组合 209"/>
              <p:cNvGrpSpPr>
                <a:grpSpLocks/>
              </p:cNvGrpSpPr>
              <p:nvPr/>
            </p:nvGrpSpPr>
            <p:grpSpPr bwMode="auto">
              <a:xfrm>
                <a:off x="2520950" y="4924673"/>
                <a:ext cx="6137275" cy="664245"/>
                <a:chOff x="2520950" y="4868193"/>
                <a:chExt cx="6137275" cy="720725"/>
              </a:xfrm>
            </p:grpSpPr>
            <p:sp>
              <p:nvSpPr>
                <p:cNvPr id="9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5" name="组合 156"/>
          <p:cNvGrpSpPr>
            <a:grpSpLocks/>
          </p:cNvGrpSpPr>
          <p:nvPr/>
        </p:nvGrpSpPr>
        <p:grpSpPr bwMode="auto">
          <a:xfrm>
            <a:off x="1328738" y="6027738"/>
            <a:ext cx="7407275" cy="668337"/>
            <a:chOff x="1252258" y="5045323"/>
            <a:chExt cx="7405967" cy="669007"/>
          </a:xfrm>
        </p:grpSpPr>
        <p:grpSp>
          <p:nvGrpSpPr>
            <p:cNvPr id="27693" name="组合 205"/>
            <p:cNvGrpSpPr>
              <a:grpSpLocks/>
            </p:cNvGrpSpPr>
            <p:nvPr/>
          </p:nvGrpSpPr>
          <p:grpSpPr bwMode="auto">
            <a:xfrm>
              <a:off x="2520950" y="5045323"/>
              <a:ext cx="6137275" cy="669007"/>
              <a:chOff x="2520950" y="4924673"/>
              <a:chExt cx="6137275" cy="789657"/>
            </a:xfrm>
          </p:grpSpPr>
          <p:sp>
            <p:nvSpPr>
              <p:cNvPr id="96"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697" name="组合 209"/>
              <p:cNvGrpSpPr>
                <a:grpSpLocks/>
              </p:cNvGrpSpPr>
              <p:nvPr/>
            </p:nvGrpSpPr>
            <p:grpSpPr bwMode="auto">
              <a:xfrm>
                <a:off x="2520950" y="4924673"/>
                <a:ext cx="6137275" cy="664245"/>
                <a:chOff x="2520950" y="4868193"/>
                <a:chExt cx="6137275" cy="720725"/>
              </a:xfrm>
            </p:grpSpPr>
            <p:sp>
              <p:nvSpPr>
                <p:cNvPr id="98"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9"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4"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5"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6" name="组合 160"/>
          <p:cNvGrpSpPr>
            <a:grpSpLocks/>
          </p:cNvGrpSpPr>
          <p:nvPr/>
        </p:nvGrpSpPr>
        <p:grpSpPr bwMode="auto">
          <a:xfrm>
            <a:off x="1133475" y="4735513"/>
            <a:ext cx="635000" cy="636587"/>
            <a:chOff x="1190461" y="2772022"/>
            <a:chExt cx="635025" cy="637257"/>
          </a:xfrm>
        </p:grpSpPr>
        <p:sp>
          <p:nvSpPr>
            <p:cNvPr id="101"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2" name="Oval 151"/>
            <p:cNvSpPr>
              <a:spLocks noChangeArrowheads="1"/>
            </p:cNvSpPr>
            <p:nvPr/>
          </p:nvSpPr>
          <p:spPr bwMode="auto">
            <a:xfrm>
              <a:off x="1412720" y="2791092"/>
              <a:ext cx="169870"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7" name="组合 160"/>
          <p:cNvGrpSpPr>
            <a:grpSpLocks/>
          </p:cNvGrpSpPr>
          <p:nvPr/>
        </p:nvGrpSpPr>
        <p:grpSpPr bwMode="auto">
          <a:xfrm>
            <a:off x="1133475" y="5380038"/>
            <a:ext cx="635000" cy="636587"/>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92"/>
              <a:ext cx="169870"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7678" name="组合 160"/>
          <p:cNvGrpSpPr>
            <a:grpSpLocks/>
          </p:cNvGrpSpPr>
          <p:nvPr/>
        </p:nvGrpSpPr>
        <p:grpSpPr bwMode="auto">
          <a:xfrm>
            <a:off x="1133475" y="6059488"/>
            <a:ext cx="635000" cy="636587"/>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1092"/>
              <a:ext cx="169870"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7679" name="TextBox 165"/>
          <p:cNvSpPr txBox="1">
            <a:spLocks noChangeArrowheads="1"/>
          </p:cNvSpPr>
          <p:nvPr/>
        </p:nvSpPr>
        <p:spPr bwMode="auto">
          <a:xfrm>
            <a:off x="1076325" y="4859338"/>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7.3.5</a:t>
            </a:r>
            <a:endParaRPr lang="zh-CN" altLang="en-US"/>
          </a:p>
        </p:txBody>
      </p:sp>
      <p:sp>
        <p:nvSpPr>
          <p:cNvPr id="27680" name="TextBox 165"/>
          <p:cNvSpPr txBox="1">
            <a:spLocks noChangeArrowheads="1"/>
          </p:cNvSpPr>
          <p:nvPr/>
        </p:nvSpPr>
        <p:spPr bwMode="auto">
          <a:xfrm>
            <a:off x="1077913" y="55022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7.3.6</a:t>
            </a:r>
            <a:endParaRPr lang="zh-CN" altLang="en-US"/>
          </a:p>
        </p:txBody>
      </p:sp>
      <p:sp>
        <p:nvSpPr>
          <p:cNvPr id="27681" name="TextBox 165"/>
          <p:cNvSpPr txBox="1">
            <a:spLocks noChangeArrowheads="1"/>
          </p:cNvSpPr>
          <p:nvPr/>
        </p:nvSpPr>
        <p:spPr bwMode="auto">
          <a:xfrm>
            <a:off x="1089025" y="6186488"/>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7.3.7</a:t>
            </a:r>
            <a:endParaRPr lang="zh-CN" altLang="en-US"/>
          </a:p>
        </p:txBody>
      </p:sp>
      <p:sp>
        <p:nvSpPr>
          <p:cNvPr id="27682" name="TextBox 170"/>
          <p:cNvSpPr txBox="1">
            <a:spLocks noChangeArrowheads="1"/>
          </p:cNvSpPr>
          <p:nvPr/>
        </p:nvSpPr>
        <p:spPr bwMode="auto">
          <a:xfrm>
            <a:off x="3222625" y="4132263"/>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Iterator</a:t>
            </a:r>
            <a:r>
              <a:rPr lang="zh-CN" altLang="zh-CN"/>
              <a:t>接口</a:t>
            </a:r>
            <a:endParaRPr lang="zh-CN" altLang="en-US">
              <a:latin typeface="微软雅黑" panose="020B0503020204020204" pitchFamily="34" charset="-122"/>
              <a:ea typeface="微软雅黑" panose="020B0503020204020204" pitchFamily="34" charset="-122"/>
            </a:endParaRPr>
          </a:p>
        </p:txBody>
      </p:sp>
      <p:sp>
        <p:nvSpPr>
          <p:cNvPr id="27683" name="TextBox 170"/>
          <p:cNvSpPr txBox="1">
            <a:spLocks noChangeArrowheads="1"/>
          </p:cNvSpPr>
          <p:nvPr/>
        </p:nvSpPr>
        <p:spPr bwMode="auto">
          <a:xfrm>
            <a:off x="3222625" y="4794250"/>
            <a:ext cx="3436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JDK5.0</a:t>
            </a:r>
            <a:r>
              <a:rPr lang="zh-CN" altLang="zh-CN"/>
              <a:t>新特性——</a:t>
            </a:r>
            <a:r>
              <a:rPr lang="en-US" altLang="zh-CN"/>
              <a:t>foreach</a:t>
            </a:r>
            <a:r>
              <a:rPr lang="zh-CN" altLang="zh-CN"/>
              <a:t>循环</a:t>
            </a:r>
            <a:endParaRPr lang="zh-CN" altLang="en-US">
              <a:latin typeface="微软雅黑" panose="020B0503020204020204" pitchFamily="34" charset="-122"/>
              <a:ea typeface="微软雅黑" panose="020B0503020204020204" pitchFamily="34" charset="-122"/>
            </a:endParaRPr>
          </a:p>
        </p:txBody>
      </p:sp>
      <p:sp>
        <p:nvSpPr>
          <p:cNvPr id="27684" name="矩形 1"/>
          <p:cNvSpPr>
            <a:spLocks noChangeArrowheads="1"/>
          </p:cNvSpPr>
          <p:nvPr/>
        </p:nvSpPr>
        <p:spPr bwMode="auto">
          <a:xfrm>
            <a:off x="3263900" y="5426075"/>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ListIterator</a:t>
            </a:r>
            <a:r>
              <a:rPr lang="zh-CN" altLang="zh-CN"/>
              <a:t>接口</a:t>
            </a:r>
            <a:endParaRPr lang="zh-CN" altLang="en-US"/>
          </a:p>
        </p:txBody>
      </p:sp>
      <p:sp>
        <p:nvSpPr>
          <p:cNvPr id="27685" name="矩形 2"/>
          <p:cNvSpPr>
            <a:spLocks noChangeArrowheads="1"/>
          </p:cNvSpPr>
          <p:nvPr/>
        </p:nvSpPr>
        <p:spPr bwMode="auto">
          <a:xfrm>
            <a:off x="3263900" y="6189663"/>
            <a:ext cx="195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Enumeration</a:t>
            </a:r>
            <a:r>
              <a:rPr lang="zh-CN" altLang="zh-CN"/>
              <a:t>接口</a:t>
            </a:r>
            <a:endParaRPr lang="zh-CN" altLang="en-US"/>
          </a:p>
        </p:txBody>
      </p:sp>
      <p:sp>
        <p:nvSpPr>
          <p:cNvPr id="2768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733074253"/>
      </p:ext>
    </p:extLst>
  </p:cSld>
  <p:clrMapOvr>
    <a:masterClrMapping/>
  </p:clrMapOvr>
  <p:transition spd="slow"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392113" y="1044575"/>
            <a:ext cx="8229600" cy="5059363"/>
          </a:xfrm>
        </p:spPr>
        <p:txBody>
          <a:bodyPr/>
          <a:lstStyle/>
          <a:p>
            <a:pPr eaLnBrk="1" hangingPunct="1"/>
            <a:r>
              <a:rPr lang="en-US" altLang="zh-CN" b="1" dirty="0" smtClean="0">
                <a:solidFill>
                  <a:srgbClr val="0070C0"/>
                </a:solidFill>
              </a:rPr>
              <a:t>Arrays</a:t>
            </a:r>
            <a:r>
              <a:rPr lang="zh-CN" altLang="en-US" b="1" dirty="0" smtClean="0">
                <a:solidFill>
                  <a:srgbClr val="0070C0"/>
                </a:solidFill>
              </a:rPr>
              <a:t>工具类</a:t>
            </a:r>
            <a:endParaRPr lang="en-US" altLang="zh-CN" b="1" dirty="0" smtClean="0">
              <a:solidFill>
                <a:srgbClr val="0070C0"/>
              </a:solidFill>
            </a:endParaRPr>
          </a:p>
          <a:p>
            <a:pPr lvl="1" eaLnBrk="1" hangingPunct="1"/>
            <a:r>
              <a:rPr lang="en-US" altLang="zh-CN" sz="1800" dirty="0" smtClean="0"/>
              <a:t>Arrays</a:t>
            </a:r>
            <a:r>
              <a:rPr lang="zh-CN" altLang="en-US" sz="1800" dirty="0" smtClean="0"/>
              <a:t>是一个专门用于操作数组的工具类，它提供了大量的静态方法，其中常见方法的作用如下所示：</a:t>
            </a:r>
            <a:endParaRPr lang="en-US" altLang="zh-CN" sz="1800" dirty="0" smtClean="0"/>
          </a:p>
          <a:p>
            <a:pPr lvl="1" eaLnBrk="1" hangingPunct="1"/>
            <a:r>
              <a:rPr lang="zh-CN" altLang="en-US" sz="1800" dirty="0" smtClean="0"/>
              <a:t>（</a:t>
            </a:r>
            <a:r>
              <a:rPr lang="en-US" altLang="zh-CN" sz="1800" dirty="0" smtClean="0"/>
              <a:t>1</a:t>
            </a:r>
            <a:r>
              <a:rPr lang="zh-CN" altLang="en-US" sz="1800" dirty="0" smtClean="0"/>
              <a:t>）使用</a:t>
            </a:r>
            <a:r>
              <a:rPr lang="en-US" altLang="zh-CN" sz="1800" dirty="0" smtClean="0"/>
              <a:t>Arrays</a:t>
            </a:r>
            <a:r>
              <a:rPr lang="zh-CN" altLang="en-US" sz="1800" dirty="0" smtClean="0"/>
              <a:t>的</a:t>
            </a:r>
            <a:r>
              <a:rPr lang="en-US" altLang="zh-CN" sz="1800" dirty="0" smtClean="0"/>
              <a:t>sort()</a:t>
            </a:r>
            <a:r>
              <a:rPr lang="zh-CN" altLang="en-US" sz="1800" dirty="0" smtClean="0"/>
              <a:t>方法排序</a:t>
            </a:r>
            <a:endParaRPr lang="en-US" altLang="zh-CN" sz="1800" dirty="0" smtClean="0"/>
          </a:p>
          <a:p>
            <a:pPr lvl="1" eaLnBrk="1" hangingPunct="1"/>
            <a:r>
              <a:rPr lang="zh-CN" altLang="en-US" sz="1800" dirty="0" smtClean="0"/>
              <a:t>（</a:t>
            </a:r>
            <a:r>
              <a:rPr lang="en-US" altLang="zh-CN" sz="1800" dirty="0" smtClean="0"/>
              <a:t>2</a:t>
            </a:r>
            <a:r>
              <a:rPr lang="zh-CN" altLang="en-US" sz="1800" dirty="0" smtClean="0"/>
              <a:t>）使用</a:t>
            </a:r>
            <a:r>
              <a:rPr lang="en-US" altLang="zh-CN" sz="1800" dirty="0" smtClean="0"/>
              <a:t>Array</a:t>
            </a:r>
            <a:r>
              <a:rPr lang="zh-CN" altLang="en-US" sz="1800" dirty="0" smtClean="0"/>
              <a:t>的</a:t>
            </a:r>
            <a:r>
              <a:rPr lang="en-US" altLang="zh-CN" sz="1800" dirty="0" err="1" smtClean="0"/>
              <a:t>binarySearch</a:t>
            </a:r>
            <a:r>
              <a:rPr lang="en-US" altLang="zh-CN" sz="1800" dirty="0" smtClean="0"/>
              <a:t>()</a:t>
            </a:r>
            <a:r>
              <a:rPr lang="zh-CN" altLang="en-US" sz="1800" dirty="0" smtClean="0"/>
              <a:t>方法查找元素</a:t>
            </a:r>
            <a:endParaRPr lang="en-US" altLang="zh-CN" sz="1800" dirty="0" smtClean="0"/>
          </a:p>
          <a:p>
            <a:pPr lvl="1" eaLnBrk="1" hangingPunct="1"/>
            <a:r>
              <a:rPr lang="zh-CN" altLang="en-US" sz="1800" dirty="0" smtClean="0"/>
              <a:t>（</a:t>
            </a:r>
            <a:r>
              <a:rPr lang="en-US" altLang="zh-CN" sz="1800" dirty="0" smtClean="0"/>
              <a:t>3</a:t>
            </a:r>
            <a:r>
              <a:rPr lang="zh-CN" altLang="en-US" sz="1800" dirty="0" smtClean="0"/>
              <a:t>）使用</a:t>
            </a:r>
            <a:r>
              <a:rPr lang="en-US" altLang="zh-CN" sz="1800" dirty="0" smtClean="0"/>
              <a:t>Arrays</a:t>
            </a:r>
            <a:r>
              <a:rPr lang="zh-CN" altLang="en-US" sz="1800" dirty="0" smtClean="0"/>
              <a:t>的</a:t>
            </a:r>
            <a:r>
              <a:rPr lang="en-US" altLang="zh-CN" sz="1800" dirty="0" err="1" smtClean="0"/>
              <a:t>copyOfRange</a:t>
            </a:r>
            <a:r>
              <a:rPr lang="en-US" altLang="zh-CN" sz="1800" dirty="0" smtClean="0"/>
              <a:t>()</a:t>
            </a:r>
            <a:r>
              <a:rPr lang="zh-CN" altLang="en-US" sz="1800" dirty="0" smtClean="0"/>
              <a:t>方法拷贝元素</a:t>
            </a:r>
            <a:endParaRPr lang="en-US" altLang="zh-CN" sz="1800" dirty="0" smtClean="0"/>
          </a:p>
          <a:p>
            <a:pPr lvl="1" eaLnBrk="1" hangingPunct="1"/>
            <a:r>
              <a:rPr lang="zh-CN" altLang="en-US" sz="1800" dirty="0" smtClean="0"/>
              <a:t>（</a:t>
            </a:r>
            <a:r>
              <a:rPr lang="en-US" altLang="zh-CN" sz="1800" dirty="0" smtClean="0"/>
              <a:t>4</a:t>
            </a:r>
            <a:r>
              <a:rPr lang="zh-CN" altLang="en-US" sz="1800" dirty="0" smtClean="0"/>
              <a:t>）使用</a:t>
            </a:r>
            <a:r>
              <a:rPr lang="en-US" altLang="zh-CN" sz="1800" dirty="0" smtClean="0"/>
              <a:t>Arrays</a:t>
            </a:r>
            <a:r>
              <a:rPr lang="zh-CN" altLang="en-US" sz="1800" dirty="0" smtClean="0"/>
              <a:t>的</a:t>
            </a:r>
            <a:r>
              <a:rPr lang="en-US" altLang="zh-CN" sz="1800" dirty="0" smtClean="0"/>
              <a:t>fill()</a:t>
            </a:r>
            <a:r>
              <a:rPr lang="zh-CN" altLang="en-US" sz="1800" dirty="0" smtClean="0"/>
              <a:t>方法填充元素</a:t>
            </a:r>
            <a:endParaRPr lang="en-US" altLang="zh-CN" sz="1800" dirty="0" smtClean="0"/>
          </a:p>
          <a:p>
            <a:pPr lvl="1" eaLnBrk="1" hangingPunct="1"/>
            <a:r>
              <a:rPr lang="zh-CN" altLang="en-US" sz="1800" dirty="0" smtClean="0"/>
              <a:t>（</a:t>
            </a:r>
            <a:r>
              <a:rPr lang="en-US" altLang="zh-CN" sz="1800" dirty="0" smtClean="0"/>
              <a:t>5</a:t>
            </a:r>
            <a:r>
              <a:rPr lang="zh-CN" altLang="en-US" sz="1800" dirty="0" smtClean="0"/>
              <a:t>）使用</a:t>
            </a:r>
            <a:r>
              <a:rPr lang="en-US" altLang="zh-CN" sz="1800" dirty="0" smtClean="0"/>
              <a:t>Arrays</a:t>
            </a:r>
            <a:r>
              <a:rPr lang="zh-CN" altLang="en-US" sz="1800" dirty="0" smtClean="0"/>
              <a:t>的</a:t>
            </a:r>
            <a:r>
              <a:rPr lang="en-US" altLang="zh-CN" sz="1800" dirty="0" err="1" smtClean="0"/>
              <a:t>toString</a:t>
            </a:r>
            <a:r>
              <a:rPr lang="en-US" altLang="zh-CN" sz="1800" dirty="0" smtClean="0"/>
              <a:t>()</a:t>
            </a:r>
            <a:r>
              <a:rPr lang="zh-CN" altLang="en-US" sz="1800" dirty="0" smtClean="0"/>
              <a:t>方法把数组转换成字符串</a:t>
            </a:r>
            <a:endParaRPr lang="en-US" altLang="zh-CN" sz="1800" dirty="0" smtClean="0"/>
          </a:p>
          <a:p>
            <a:pPr lvl="1" eaLnBrk="1" hangingPunct="1"/>
            <a:r>
              <a:rPr lang="zh-CN" altLang="en-US" sz="1800" dirty="0" smtClean="0"/>
              <a:t>接下来，针对上述方法的使用，分别用案例的形式进行讲解</a:t>
            </a:r>
            <a:r>
              <a:rPr lang="zh-CN" altLang="en-US" sz="1800" dirty="0"/>
              <a:t>。</a:t>
            </a:r>
            <a:endParaRPr lang="zh-CN" altLang="en-US" dirty="0" smtClean="0"/>
          </a:p>
        </p:txBody>
      </p:sp>
      <p:sp>
        <p:nvSpPr>
          <p:cNvPr id="7680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392113" y="1044575"/>
            <a:ext cx="8229600" cy="5059363"/>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a:cs typeface="+mn-cs"/>
              </a:rPr>
              <a:t>1</a:t>
            </a:r>
            <a:r>
              <a:rPr lang="zh-CN" altLang="en-US" dirty="0">
                <a:cs typeface="+mn-cs"/>
              </a:rPr>
              <a:t>）使用</a:t>
            </a:r>
            <a:r>
              <a:rPr lang="en-US" altLang="zh-CN" dirty="0">
                <a:cs typeface="+mn-cs"/>
              </a:rPr>
              <a:t>Arrays</a:t>
            </a:r>
            <a:r>
              <a:rPr lang="zh-CN" altLang="en-US" dirty="0">
                <a:cs typeface="+mn-cs"/>
              </a:rPr>
              <a:t>的</a:t>
            </a:r>
            <a:r>
              <a:rPr lang="en-US" altLang="zh-CN" dirty="0">
                <a:cs typeface="+mn-cs"/>
              </a:rPr>
              <a:t>sort()</a:t>
            </a:r>
            <a:r>
              <a:rPr lang="zh-CN" altLang="en-US" dirty="0">
                <a:cs typeface="+mn-cs"/>
              </a:rPr>
              <a:t>方法排序</a:t>
            </a:r>
            <a:endParaRPr lang="en-US" altLang="zh-CN" dirty="0">
              <a:cs typeface="+mn-cs"/>
            </a:endParaRPr>
          </a:p>
          <a:p>
            <a:pPr lvl="1" eaLnBrk="1" fontAlgn="auto" hangingPunct="1">
              <a:lnSpc>
                <a:spcPct val="200000"/>
              </a:lnSpc>
              <a:spcAft>
                <a:spcPts val="0"/>
              </a:spcAft>
              <a:defRPr/>
            </a:pPr>
            <a:r>
              <a:rPr lang="zh-CN" altLang="en-US" sz="1800" dirty="0" smtClean="0">
                <a:cs typeface="+mn-cs"/>
              </a:rPr>
              <a:t>在前面学习数组时，要想对数组进行排序就需要自定义一个排序方法，其实也可以使用</a:t>
            </a:r>
            <a:r>
              <a:rPr lang="en-US" altLang="zh-CN" sz="1800" dirty="0" smtClean="0">
                <a:cs typeface="+mn-cs"/>
              </a:rPr>
              <a:t>Array</a:t>
            </a:r>
            <a:r>
              <a:rPr lang="zh-CN" altLang="en-US" sz="1800" dirty="0" smtClean="0">
                <a:cs typeface="+mn-cs"/>
              </a:rPr>
              <a:t>工具类中的静态方法</a:t>
            </a:r>
            <a:r>
              <a:rPr lang="en-US" altLang="zh-CN" sz="1800" dirty="0" smtClean="0">
                <a:cs typeface="+mn-cs"/>
              </a:rPr>
              <a:t>sort()</a:t>
            </a:r>
            <a:r>
              <a:rPr lang="zh-CN" altLang="en-US" sz="1800" dirty="0" smtClean="0">
                <a:cs typeface="+mn-cs"/>
              </a:rPr>
              <a:t>来实现这个功能。</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smtClean="0">
                <a:cs typeface="+mn-cs"/>
              </a:rPr>
              <a:t>sort()</a:t>
            </a:r>
            <a:r>
              <a:rPr lang="zh-CN" altLang="en-US" sz="1800" dirty="0" smtClean="0">
                <a:cs typeface="+mn-cs"/>
              </a:rPr>
              <a:t>方法的使用，具体如例</a:t>
            </a:r>
            <a:r>
              <a:rPr lang="en-US" altLang="zh-CN" sz="1800" dirty="0" smtClean="0">
                <a:cs typeface="+mn-cs"/>
              </a:rPr>
              <a:t>7-29</a:t>
            </a:r>
            <a:r>
              <a:rPr lang="zh-CN" altLang="en-US" sz="1800" dirty="0" smtClean="0">
                <a:cs typeface="+mn-cs"/>
              </a:rPr>
              <a:t>所示。</a:t>
            </a:r>
            <a:endParaRPr lang="en-US" altLang="zh-CN" sz="1800" dirty="0" smtClean="0">
              <a:cs typeface="+mn-cs"/>
            </a:endParaRPr>
          </a:p>
        </p:txBody>
      </p:sp>
      <p:sp>
        <p:nvSpPr>
          <p:cNvPr id="77827"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79" y="156949"/>
            <a:ext cx="7788275" cy="6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16" y="3295437"/>
            <a:ext cx="72009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371475" y="1044575"/>
            <a:ext cx="8288338" cy="5059363"/>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2</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binarySearch</a:t>
            </a:r>
            <a:r>
              <a:rPr lang="en-US" altLang="zh-CN" dirty="0" smtClean="0">
                <a:cs typeface="+mn-cs"/>
              </a:rPr>
              <a:t>()</a:t>
            </a:r>
            <a:r>
              <a:rPr lang="zh-CN" altLang="en-US" dirty="0" smtClean="0">
                <a:cs typeface="+mn-cs"/>
              </a:rPr>
              <a:t>方法查找元素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在程序开发中，经常会在数组中查找某些特定的元素，如果数组中元素较多时查找某个元素就会非常繁琐，为此，</a:t>
            </a:r>
            <a:r>
              <a:rPr lang="en-US" altLang="zh-CN" sz="1800" dirty="0"/>
              <a:t> </a:t>
            </a:r>
            <a:r>
              <a:rPr lang="en-US" altLang="zh-CN" sz="1800" dirty="0" smtClean="0"/>
              <a:t>Arrays</a:t>
            </a:r>
            <a:r>
              <a:rPr lang="zh-CN" altLang="en-US" sz="1800" dirty="0" smtClean="0"/>
              <a:t>工具</a:t>
            </a:r>
            <a:r>
              <a:rPr lang="zh-CN" altLang="zh-CN" sz="1800" dirty="0" smtClean="0"/>
              <a:t>类</a:t>
            </a:r>
            <a:r>
              <a:rPr lang="zh-CN" altLang="zh-CN" sz="1800" dirty="0"/>
              <a:t>中</a:t>
            </a:r>
            <a:r>
              <a:rPr lang="zh-CN" altLang="en-US" sz="1800" dirty="0" smtClean="0">
                <a:cs typeface="+mn-cs"/>
              </a:rPr>
              <a:t>提供了</a:t>
            </a:r>
            <a:r>
              <a:rPr lang="en-US" altLang="zh-CN" sz="1800" dirty="0" err="1" smtClean="0">
                <a:cs typeface="+mn-cs"/>
              </a:rPr>
              <a:t>binarySearch</a:t>
            </a:r>
            <a:r>
              <a:rPr lang="en-US" altLang="zh-CN" sz="1800" dirty="0" smtClean="0">
                <a:cs typeface="+mn-cs"/>
              </a:rPr>
              <a:t>(</a:t>
            </a:r>
            <a:r>
              <a:rPr lang="en-US" altLang="zh-CN" sz="1800" dirty="0" err="1"/>
              <a:t>binarySearch</a:t>
            </a:r>
            <a:r>
              <a:rPr lang="en-US" altLang="zh-CN" sz="1800" dirty="0"/>
              <a:t>(Object[] a, Object key</a:t>
            </a:r>
            <a:r>
              <a:rPr lang="en-US" altLang="zh-CN" sz="1800" dirty="0" smtClean="0">
                <a:cs typeface="+mn-cs"/>
              </a:rPr>
              <a:t>)</a:t>
            </a:r>
            <a:r>
              <a:rPr lang="zh-CN" altLang="en-US" sz="1800" dirty="0" smtClean="0">
                <a:cs typeface="+mn-cs"/>
              </a:rPr>
              <a:t>方法查找元素</a:t>
            </a:r>
            <a:r>
              <a:rPr lang="zh-CN" altLang="en-US" sz="1800" dirty="0">
                <a:cs typeface="+mn-cs"/>
              </a:rPr>
              <a:t>。</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err="1" smtClean="0">
                <a:cs typeface="+mn-cs"/>
              </a:rPr>
              <a:t>binarySearch</a:t>
            </a:r>
            <a:r>
              <a:rPr lang="en-US" altLang="zh-CN" sz="1800" dirty="0" smtClean="0">
                <a:cs typeface="+mn-cs"/>
              </a:rPr>
              <a:t>()</a:t>
            </a:r>
            <a:r>
              <a:rPr lang="zh-CN" altLang="en-US" sz="1800" dirty="0" smtClean="0">
                <a:cs typeface="+mn-cs"/>
              </a:rPr>
              <a:t>方法的使用，具体如例</a:t>
            </a:r>
            <a:r>
              <a:rPr lang="en-US" altLang="zh-CN" sz="1800" dirty="0" smtClean="0">
                <a:cs typeface="+mn-cs"/>
              </a:rPr>
              <a:t>7-30</a:t>
            </a:r>
            <a:r>
              <a:rPr lang="zh-CN" altLang="en-US" sz="1800" dirty="0" smtClean="0">
                <a:cs typeface="+mn-cs"/>
              </a:rPr>
              <a:t>所示。</a:t>
            </a:r>
            <a:endParaRPr lang="en-US" altLang="zh-CN" sz="1800" dirty="0" smtClean="0">
              <a:cs typeface="+mn-cs"/>
            </a:endParaRPr>
          </a:p>
        </p:txBody>
      </p:sp>
      <p:sp>
        <p:nvSpPr>
          <p:cNvPr id="78851"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56" y="2166286"/>
            <a:ext cx="8841688" cy="306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281613"/>
            <a:ext cx="72009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3</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copyOfRange</a:t>
            </a:r>
            <a:r>
              <a:rPr lang="en-US" altLang="zh-CN" dirty="0" smtClean="0">
                <a:cs typeface="+mn-cs"/>
              </a:rPr>
              <a:t>()</a:t>
            </a:r>
            <a:r>
              <a:rPr lang="zh-CN" altLang="en-US" dirty="0" smtClean="0">
                <a:cs typeface="+mn-cs"/>
              </a:rPr>
              <a:t>方法查找元素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在程序开发中，经常需要在不破坏原数组的情况下使用数组中的部分元素，这时，可以使用</a:t>
            </a:r>
            <a:r>
              <a:rPr lang="en-US" altLang="zh-CN" sz="1800" dirty="0" err="1" smtClean="0">
                <a:cs typeface="+mn-cs"/>
              </a:rPr>
              <a:t>copyOfRange</a:t>
            </a:r>
            <a:r>
              <a:rPr lang="en-US" altLang="zh-CN" sz="1800" dirty="0" smtClean="0">
                <a:cs typeface="+mn-cs"/>
              </a:rPr>
              <a:t>(</a:t>
            </a:r>
            <a:r>
              <a:rPr lang="en-US" altLang="zh-CN" sz="1800" dirty="0" err="1" smtClean="0">
                <a:cs typeface="+mn-cs"/>
              </a:rPr>
              <a:t>int</a:t>
            </a:r>
            <a:r>
              <a:rPr lang="en-US" altLang="zh-CN" sz="1800" dirty="0" smtClean="0">
                <a:cs typeface="+mn-cs"/>
              </a:rPr>
              <a:t>[] </a:t>
            </a:r>
            <a:r>
              <a:rPr lang="en-US" altLang="zh-CN" sz="1800" dirty="0" err="1" smtClean="0">
                <a:cs typeface="+mn-cs"/>
              </a:rPr>
              <a:t>original,int</a:t>
            </a:r>
            <a:r>
              <a:rPr lang="en-US" altLang="zh-CN" sz="1800" dirty="0" smtClean="0">
                <a:cs typeface="+mn-cs"/>
              </a:rPr>
              <a:t> </a:t>
            </a:r>
            <a:r>
              <a:rPr lang="en-US" altLang="zh-CN" sz="1800" dirty="0" err="1" smtClean="0">
                <a:cs typeface="+mn-cs"/>
              </a:rPr>
              <a:t>from,int</a:t>
            </a:r>
            <a:r>
              <a:rPr lang="en-US" altLang="zh-CN" sz="1800" dirty="0" smtClean="0">
                <a:cs typeface="+mn-cs"/>
              </a:rPr>
              <a:t> to)</a:t>
            </a:r>
            <a:r>
              <a:rPr lang="zh-CN" altLang="en-US" sz="1800" dirty="0" smtClean="0">
                <a:cs typeface="+mn-cs"/>
              </a:rPr>
              <a:t>方法将数组中指定范围的元素复制到一个新的数组中，该方法中参数</a:t>
            </a:r>
            <a:r>
              <a:rPr lang="en-US" altLang="zh-CN" sz="1800" dirty="0" smtClean="0">
                <a:cs typeface="+mn-cs"/>
              </a:rPr>
              <a:t>original</a:t>
            </a:r>
            <a:r>
              <a:rPr lang="zh-CN" altLang="en-US" sz="1800" dirty="0" smtClean="0">
                <a:cs typeface="+mn-cs"/>
              </a:rPr>
              <a:t>表示被复制的数组，</a:t>
            </a:r>
            <a:r>
              <a:rPr lang="en-US" altLang="zh-CN" sz="1800" dirty="0" smtClean="0">
                <a:cs typeface="+mn-cs"/>
              </a:rPr>
              <a:t>from</a:t>
            </a:r>
            <a:r>
              <a:rPr lang="zh-CN" altLang="en-US" sz="1800" dirty="0" smtClean="0">
                <a:cs typeface="+mn-cs"/>
              </a:rPr>
              <a:t>表上被复制元素的初始索引，</a:t>
            </a:r>
            <a:r>
              <a:rPr lang="en-US" altLang="zh-CN" sz="1800" dirty="0" smtClean="0">
                <a:cs typeface="+mn-cs"/>
              </a:rPr>
              <a:t>to</a:t>
            </a:r>
            <a:r>
              <a:rPr lang="zh-CN" altLang="en-US" sz="1800" dirty="0" smtClean="0">
                <a:cs typeface="+mn-cs"/>
              </a:rPr>
              <a:t>表示被复制元素的最后索引。</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接下来通过一个案例来学习</a:t>
            </a:r>
            <a:r>
              <a:rPr lang="en-US" altLang="zh-CN" sz="1800" dirty="0" err="1" smtClean="0">
                <a:cs typeface="+mn-cs"/>
              </a:rPr>
              <a:t>copyOfRange</a:t>
            </a:r>
            <a:r>
              <a:rPr lang="en-US" altLang="zh-CN" sz="1800" dirty="0" smtClean="0">
                <a:cs typeface="+mn-cs"/>
              </a:rPr>
              <a:t>()</a:t>
            </a:r>
            <a:r>
              <a:rPr lang="zh-CN" altLang="en-US" sz="1800" dirty="0" smtClean="0">
                <a:cs typeface="+mn-cs"/>
              </a:rPr>
              <a:t>方法的使用，具体如例</a:t>
            </a:r>
            <a:r>
              <a:rPr lang="en-US" altLang="zh-CN" sz="1800" dirty="0" smtClean="0">
                <a:cs typeface="+mn-cs"/>
              </a:rPr>
              <a:t>7-31</a:t>
            </a:r>
            <a:r>
              <a:rPr lang="zh-CN" altLang="en-US" sz="1800" dirty="0" smtClean="0">
                <a:cs typeface="+mn-cs"/>
              </a:rPr>
              <a:t>所示</a:t>
            </a:r>
            <a:endParaRPr lang="en-US" altLang="zh-CN" sz="1800" dirty="0" smtClean="0">
              <a:cs typeface="+mn-cs"/>
            </a:endParaRPr>
          </a:p>
        </p:txBody>
      </p:sp>
      <p:sp>
        <p:nvSpPr>
          <p:cNvPr id="79875"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82" y="1561272"/>
            <a:ext cx="7648575"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19" y="4945822"/>
            <a:ext cx="72009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4</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smtClean="0">
                <a:cs typeface="+mn-cs"/>
              </a:rPr>
              <a:t>fill()</a:t>
            </a:r>
            <a:r>
              <a:rPr lang="zh-CN" altLang="en-US" dirty="0" smtClean="0">
                <a:cs typeface="+mn-cs"/>
              </a:rPr>
              <a:t>方法查找元素</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在程序开发中，经常需要用一个值替换数组中的所有元素，这时，可以使用</a:t>
            </a:r>
            <a:r>
              <a:rPr lang="en-US" altLang="zh-CN" sz="1800" dirty="0" smtClean="0">
                <a:cs typeface="+mn-cs"/>
              </a:rPr>
              <a:t>Array</a:t>
            </a:r>
            <a:r>
              <a:rPr lang="zh-CN" altLang="en-US" sz="1800" dirty="0" smtClean="0">
                <a:cs typeface="+mn-cs"/>
              </a:rPr>
              <a:t>的</a:t>
            </a:r>
            <a:r>
              <a:rPr lang="en-US" altLang="zh-CN" sz="1800" dirty="0" smtClean="0">
                <a:cs typeface="+mn-cs"/>
              </a:rPr>
              <a:t>fill(Object[] </a:t>
            </a:r>
            <a:r>
              <a:rPr lang="en-US" altLang="zh-CN" sz="1800" dirty="0" err="1" smtClean="0">
                <a:cs typeface="+mn-cs"/>
              </a:rPr>
              <a:t>a,Object</a:t>
            </a:r>
            <a:r>
              <a:rPr lang="en-US" altLang="zh-CN" sz="1800" dirty="0" smtClean="0">
                <a:cs typeface="+mn-cs"/>
              </a:rPr>
              <a:t> </a:t>
            </a:r>
            <a:r>
              <a:rPr lang="en-US" altLang="zh-CN" sz="1800" dirty="0" err="1" smtClean="0">
                <a:cs typeface="+mn-cs"/>
              </a:rPr>
              <a:t>val</a:t>
            </a:r>
            <a:r>
              <a:rPr lang="en-US" altLang="zh-CN" sz="1800" dirty="0" smtClean="0">
                <a:cs typeface="+mn-cs"/>
              </a:rPr>
              <a:t>)</a:t>
            </a:r>
            <a:r>
              <a:rPr lang="zh-CN" altLang="en-US" sz="1800" dirty="0" smtClean="0">
                <a:cs typeface="+mn-cs"/>
              </a:rPr>
              <a:t>方法，该方法可以将指定的值赋给数组中的每一个元素。</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接下来，通过一个案例来演示如何填充元素，具体如例</a:t>
            </a:r>
            <a:r>
              <a:rPr lang="en-US" altLang="zh-CN" sz="1800" dirty="0" smtClean="0">
                <a:cs typeface="+mn-cs"/>
              </a:rPr>
              <a:t>7-32</a:t>
            </a:r>
            <a:r>
              <a:rPr lang="zh-CN" altLang="en-US" sz="1800" dirty="0" smtClean="0">
                <a:cs typeface="+mn-cs"/>
              </a:rPr>
              <a:t>所示。</a:t>
            </a:r>
            <a:endParaRPr lang="en-US" altLang="zh-CN" sz="1800" dirty="0" smtClean="0">
              <a:cs typeface="+mn-cs"/>
            </a:endParaRPr>
          </a:p>
        </p:txBody>
      </p:sp>
      <p:sp>
        <p:nvSpPr>
          <p:cNvPr id="80899"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107777"/>
            <a:ext cx="7458622" cy="4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479" y="5137150"/>
            <a:ext cx="719931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285750" y="1001713"/>
            <a:ext cx="8482013" cy="5059362"/>
          </a:xfrm>
          <a:extLst/>
        </p:spPr>
        <p:txBody>
          <a:bodyPr rtlCol="0">
            <a:normAutofit/>
          </a:bodyPr>
          <a:lstStyle/>
          <a:p>
            <a:pPr eaLnBrk="1" hangingPunct="1">
              <a:defRPr/>
            </a:pPr>
            <a:r>
              <a:rPr lang="en-US" altLang="zh-CN" b="1" dirty="0">
                <a:solidFill>
                  <a:srgbClr val="0070C0"/>
                </a:solidFill>
              </a:rPr>
              <a:t>Arrays</a:t>
            </a:r>
            <a:r>
              <a:rPr lang="zh-CN" altLang="en-US" b="1" dirty="0">
                <a:solidFill>
                  <a:srgbClr val="0070C0"/>
                </a:solidFill>
              </a:rPr>
              <a:t>工具类</a:t>
            </a:r>
            <a:endParaRPr lang="en-US" altLang="zh-CN" b="1" dirty="0">
              <a:solidFill>
                <a:srgbClr val="0070C0"/>
              </a:solidFill>
            </a:endParaRPr>
          </a:p>
          <a:p>
            <a:pPr marL="342900" lvl="1" indent="-342900" eaLnBrk="1" fontAlgn="auto" hangingPunct="1">
              <a:spcAft>
                <a:spcPts val="0"/>
              </a:spcAft>
              <a:buFontTx/>
              <a:buChar char="•"/>
              <a:defRPr/>
            </a:pPr>
            <a:r>
              <a:rPr lang="zh-CN" altLang="en-US" dirty="0" smtClean="0">
                <a:cs typeface="+mn-cs"/>
              </a:rPr>
              <a:t>（</a:t>
            </a:r>
            <a:r>
              <a:rPr lang="en-US" altLang="zh-CN" dirty="0" smtClean="0">
                <a:cs typeface="+mn-cs"/>
              </a:rPr>
              <a:t>5</a:t>
            </a:r>
            <a:r>
              <a:rPr lang="zh-CN" altLang="en-US" dirty="0" smtClean="0">
                <a:cs typeface="+mn-cs"/>
              </a:rPr>
              <a:t>）</a:t>
            </a:r>
            <a:r>
              <a:rPr lang="zh-CN" altLang="en-US" dirty="0">
                <a:cs typeface="+mn-cs"/>
              </a:rPr>
              <a:t>使用</a:t>
            </a:r>
            <a:r>
              <a:rPr lang="en-US" altLang="zh-CN" dirty="0">
                <a:cs typeface="+mn-cs"/>
              </a:rPr>
              <a:t>Arrays</a:t>
            </a:r>
            <a:r>
              <a:rPr lang="zh-CN" altLang="en-US" dirty="0" smtClean="0">
                <a:cs typeface="+mn-cs"/>
              </a:rPr>
              <a:t>的</a:t>
            </a:r>
            <a:r>
              <a:rPr lang="en-US" altLang="zh-CN" dirty="0" err="1" smtClean="0">
                <a:cs typeface="+mn-cs"/>
              </a:rPr>
              <a:t>toString</a:t>
            </a:r>
            <a:r>
              <a:rPr lang="en-US" altLang="zh-CN" dirty="0" smtClean="0">
                <a:cs typeface="+mn-cs"/>
              </a:rPr>
              <a:t>()</a:t>
            </a:r>
            <a:r>
              <a:rPr lang="zh-CN" altLang="en-US" dirty="0" smtClean="0">
                <a:cs typeface="+mn-cs"/>
              </a:rPr>
              <a:t>方法把数组转换成字符串</a:t>
            </a:r>
            <a:endParaRPr lang="en-US" altLang="zh-CN" dirty="0" smtClean="0">
              <a:cs typeface="+mn-cs"/>
            </a:endParaRPr>
          </a:p>
          <a:p>
            <a:pPr lvl="1" eaLnBrk="1" fontAlgn="auto" hangingPunct="1">
              <a:lnSpc>
                <a:spcPct val="200000"/>
              </a:lnSpc>
              <a:spcAft>
                <a:spcPts val="0"/>
              </a:spcAft>
              <a:defRPr/>
            </a:pPr>
            <a:r>
              <a:rPr lang="zh-CN" altLang="en-US" sz="1800" dirty="0" smtClean="0">
                <a:cs typeface="+mn-cs"/>
              </a:rPr>
              <a:t>在程序开发中，经常需要把数组以字符串的形式输出，这时，可以使用</a:t>
            </a:r>
            <a:r>
              <a:rPr lang="en-US" altLang="zh-CN" sz="1800" dirty="0" smtClean="0">
                <a:cs typeface="+mn-cs"/>
              </a:rPr>
              <a:t>Array</a:t>
            </a:r>
            <a:r>
              <a:rPr lang="zh-CN" altLang="en-US" sz="1800" dirty="0" smtClean="0">
                <a:cs typeface="+mn-cs"/>
              </a:rPr>
              <a:t>类的</a:t>
            </a:r>
            <a:r>
              <a:rPr lang="en-US" altLang="zh-CN" sz="1800" dirty="0" err="1" smtClean="0">
                <a:cs typeface="+mn-cs"/>
              </a:rPr>
              <a:t>toString</a:t>
            </a:r>
            <a:r>
              <a:rPr lang="zh-CN" altLang="en-US" sz="1800" dirty="0" smtClean="0">
                <a:cs typeface="+mn-cs"/>
              </a:rPr>
              <a:t> </a:t>
            </a:r>
            <a:r>
              <a:rPr lang="en-US" altLang="zh-CN" sz="1800" dirty="0" smtClean="0">
                <a:cs typeface="+mn-cs"/>
              </a:rPr>
              <a:t>(</a:t>
            </a:r>
            <a:r>
              <a:rPr lang="en-US" altLang="zh-CN" sz="1800" dirty="0" err="1" smtClean="0">
                <a:cs typeface="+mn-cs"/>
              </a:rPr>
              <a:t>int</a:t>
            </a:r>
            <a:r>
              <a:rPr lang="en-US" altLang="zh-CN" sz="1800" dirty="0" smtClean="0">
                <a:cs typeface="+mn-cs"/>
              </a:rPr>
              <a:t>[] </a:t>
            </a:r>
            <a:r>
              <a:rPr lang="en-US" altLang="zh-CN" sz="1800" dirty="0" err="1" smtClean="0">
                <a:cs typeface="+mn-cs"/>
              </a:rPr>
              <a:t>arr</a:t>
            </a:r>
            <a:r>
              <a:rPr lang="en-US" altLang="zh-CN" sz="1800" dirty="0" smtClean="0">
                <a:cs typeface="+mn-cs"/>
              </a:rPr>
              <a:t>)</a:t>
            </a:r>
            <a:r>
              <a:rPr lang="zh-CN" altLang="en-US" sz="1800" dirty="0" smtClean="0">
                <a:cs typeface="+mn-cs"/>
              </a:rPr>
              <a:t>方法。需要注意的是，该方法并不是对</a:t>
            </a:r>
            <a:r>
              <a:rPr lang="en-US" altLang="zh-CN" sz="1800" dirty="0" smtClean="0">
                <a:cs typeface="+mn-cs"/>
              </a:rPr>
              <a:t>Object</a:t>
            </a:r>
            <a:r>
              <a:rPr lang="zh-CN" altLang="en-US" sz="1800" dirty="0" smtClean="0">
                <a:cs typeface="+mn-cs"/>
              </a:rPr>
              <a:t>类</a:t>
            </a:r>
            <a:r>
              <a:rPr lang="en-US" altLang="zh-CN" sz="1800" dirty="0" err="1" smtClean="0">
                <a:cs typeface="+mn-cs"/>
              </a:rPr>
              <a:t>toString</a:t>
            </a:r>
            <a:r>
              <a:rPr lang="en-US" altLang="zh-CN" sz="1800" dirty="0" smtClean="0">
                <a:cs typeface="+mn-cs"/>
              </a:rPr>
              <a:t>()</a:t>
            </a:r>
            <a:r>
              <a:rPr lang="zh-CN" altLang="en-US" sz="1800" dirty="0" smtClean="0">
                <a:cs typeface="+mn-cs"/>
              </a:rPr>
              <a:t>方法的重写，只是用于返回指定数组的字符串形式。</a:t>
            </a:r>
            <a:endParaRPr lang="en-US" altLang="zh-CN" sz="1800" dirty="0" smtClean="0">
              <a:cs typeface="+mn-cs"/>
            </a:endParaRPr>
          </a:p>
          <a:p>
            <a:pPr lvl="1" eaLnBrk="1" fontAlgn="auto" hangingPunct="1">
              <a:lnSpc>
                <a:spcPct val="200000"/>
              </a:lnSpc>
              <a:spcAft>
                <a:spcPts val="0"/>
              </a:spcAft>
              <a:defRPr/>
            </a:pPr>
            <a:r>
              <a:rPr lang="zh-CN" altLang="en-US" sz="1800" dirty="0" smtClean="0">
                <a:cs typeface="+mn-cs"/>
              </a:rPr>
              <a:t>接下来，通过一个案例来演示如何将数组转为字符串，如例</a:t>
            </a:r>
            <a:r>
              <a:rPr lang="en-US" altLang="zh-CN" sz="1800" dirty="0" smtClean="0">
                <a:cs typeface="+mn-cs"/>
              </a:rPr>
              <a:t>7-33</a:t>
            </a:r>
            <a:r>
              <a:rPr lang="zh-CN" altLang="en-US" sz="1800" dirty="0" smtClean="0">
                <a:cs typeface="+mn-cs"/>
              </a:rPr>
              <a:t>所示。</a:t>
            </a:r>
            <a:endParaRPr lang="en-US" altLang="zh-CN" sz="1800" dirty="0" smtClean="0">
              <a:cs typeface="+mn-cs"/>
            </a:endParaRPr>
          </a:p>
        </p:txBody>
      </p:sp>
      <p:sp>
        <p:nvSpPr>
          <p:cNvPr id="81923"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pic>
        <p:nvPicPr>
          <p:cNvPr id="4" name="图片 3" descr="屏幕剪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2233137"/>
            <a:ext cx="8761863" cy="264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73650"/>
            <a:ext cx="72009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注意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6625"/>
            <a:ext cx="3354388"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内容占位符 2"/>
          <p:cNvSpPr txBox="1">
            <a:spLocks/>
          </p:cNvSpPr>
          <p:nvPr/>
        </p:nvSpPr>
        <p:spPr bwMode="auto">
          <a:xfrm>
            <a:off x="2784475" y="1598613"/>
            <a:ext cx="5983288"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en-US" altLang="zh-CN" dirty="0" smtClean="0"/>
              <a:t>Arrays</a:t>
            </a:r>
            <a:r>
              <a:rPr lang="zh-CN" altLang="zh-CN" dirty="0"/>
              <a:t>类为我们提供了大量操作数组的方法，实际项目开发中，推荐使用</a:t>
            </a:r>
            <a:r>
              <a:rPr lang="en-US" altLang="zh-CN" dirty="0"/>
              <a:t>Arrays</a:t>
            </a:r>
            <a:r>
              <a:rPr lang="zh-CN" altLang="zh-CN" dirty="0"/>
              <a:t>类的静态方法来完成数组的操作，这样既快捷又不会发生错误</a:t>
            </a:r>
            <a:r>
              <a:rPr lang="zh-CN" altLang="en-US" dirty="0"/>
              <a:t>。</a:t>
            </a:r>
            <a:endParaRPr lang="en-US" altLang="zh-CN" dirty="0"/>
          </a:p>
          <a:p>
            <a:pPr lvl="1">
              <a:lnSpc>
                <a:spcPct val="200000"/>
              </a:lnSpc>
              <a:spcBef>
                <a:spcPct val="20000"/>
              </a:spcBef>
              <a:buFontTx/>
              <a:buChar char="–"/>
            </a:pPr>
            <a:r>
              <a:rPr lang="zh-CN" altLang="zh-CN" dirty="0"/>
              <a:t>但是面试的时候，如果出现对数组操作的题目，就绝不允许是用</a:t>
            </a:r>
            <a:r>
              <a:rPr lang="en-US" altLang="zh-CN" dirty="0"/>
              <a:t>Arrays</a:t>
            </a:r>
            <a:r>
              <a:rPr lang="zh-CN" altLang="zh-CN" dirty="0"/>
              <a:t>类提供的方法，因为面试官考察的是我们对数组的操作能力，而不是对</a:t>
            </a:r>
            <a:r>
              <a:rPr lang="en-US" altLang="zh-CN" dirty="0"/>
              <a:t>Arrays</a:t>
            </a:r>
            <a:r>
              <a:rPr lang="zh-CN" altLang="zh-CN" dirty="0"/>
              <a:t>类的应用。</a:t>
            </a:r>
          </a:p>
        </p:txBody>
      </p:sp>
      <p:sp>
        <p:nvSpPr>
          <p:cNvPr id="82948" name="标题 1"/>
          <p:cNvSpPr>
            <a:spLocks noChangeArrowheads="1"/>
          </p:cNvSpPr>
          <p:nvPr/>
        </p:nvSpPr>
        <p:spPr bwMode="auto">
          <a:xfrm>
            <a:off x="1643063" y="388938"/>
            <a:ext cx="65293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7.8 Arrays</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工具类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idx="1"/>
          </p:nvPr>
        </p:nvSpPr>
        <p:spPr>
          <a:xfrm>
            <a:off x="576263" y="1346200"/>
            <a:ext cx="7997825" cy="4635500"/>
          </a:xfrm>
        </p:spPr>
        <p:txBody>
          <a:bodyPr/>
          <a:lstStyle/>
          <a:p>
            <a:pPr eaLnBrk="1" hangingPunct="1">
              <a:lnSpc>
                <a:spcPct val="200000"/>
              </a:lnSpc>
            </a:pPr>
            <a:r>
              <a:rPr lang="zh-CN" altLang="zh-CN" sz="2000" smtClean="0"/>
              <a:t>本章详细介绍了几种</a:t>
            </a:r>
            <a:r>
              <a:rPr lang="en-US" altLang="zh-CN" sz="2000" smtClean="0"/>
              <a:t>Java</a:t>
            </a:r>
            <a:r>
              <a:rPr lang="zh-CN" altLang="zh-CN" sz="2000" smtClean="0"/>
              <a:t>常用集合类，从</a:t>
            </a:r>
            <a:r>
              <a:rPr lang="en-US" altLang="zh-CN" sz="2000" smtClean="0">
                <a:solidFill>
                  <a:srgbClr val="FF0000"/>
                </a:solidFill>
              </a:rPr>
              <a:t>Collection</a:t>
            </a:r>
            <a:r>
              <a:rPr lang="zh-CN" altLang="zh-CN" sz="2000" smtClean="0"/>
              <a:t>、</a:t>
            </a:r>
            <a:r>
              <a:rPr lang="en-US" altLang="zh-CN" sz="2000" smtClean="0">
                <a:solidFill>
                  <a:srgbClr val="FF0000"/>
                </a:solidFill>
              </a:rPr>
              <a:t>Map</a:t>
            </a:r>
            <a:r>
              <a:rPr lang="zh-CN" altLang="zh-CN" sz="2000" smtClean="0"/>
              <a:t>根接口开始讲起，重点介绍了</a:t>
            </a:r>
            <a:r>
              <a:rPr lang="en-US" altLang="zh-CN" sz="2000" smtClean="0">
                <a:solidFill>
                  <a:srgbClr val="FF0000"/>
                </a:solidFill>
              </a:rPr>
              <a:t>List</a:t>
            </a:r>
            <a:r>
              <a:rPr lang="zh-CN" altLang="zh-CN" sz="2000" smtClean="0"/>
              <a:t>集合、</a:t>
            </a:r>
            <a:r>
              <a:rPr lang="en-US" altLang="zh-CN" sz="2000" smtClean="0">
                <a:solidFill>
                  <a:srgbClr val="FF0000"/>
                </a:solidFill>
              </a:rPr>
              <a:t>Set</a:t>
            </a:r>
            <a:r>
              <a:rPr lang="zh-CN" altLang="zh-CN" sz="2000" smtClean="0"/>
              <a:t>集合、</a:t>
            </a:r>
            <a:r>
              <a:rPr lang="en-US" altLang="zh-CN" sz="2000" smtClean="0"/>
              <a:t>Map</a:t>
            </a:r>
            <a:r>
              <a:rPr lang="zh-CN" altLang="zh-CN" sz="2000" smtClean="0"/>
              <a:t>集合之间的区别，以及</a:t>
            </a:r>
            <a:r>
              <a:rPr lang="zh-CN" altLang="zh-CN" sz="2000" smtClean="0">
                <a:solidFill>
                  <a:srgbClr val="FF0000"/>
                </a:solidFill>
              </a:rPr>
              <a:t>常用实现类的使用方法和需要注意的问题</a:t>
            </a:r>
            <a:r>
              <a:rPr lang="zh-CN" altLang="zh-CN" sz="2000" smtClean="0"/>
              <a:t>，另外还介绍了</a:t>
            </a:r>
            <a:r>
              <a:rPr lang="zh-CN" altLang="zh-CN" sz="2000" smtClean="0">
                <a:solidFill>
                  <a:srgbClr val="FF0000"/>
                </a:solidFill>
              </a:rPr>
              <a:t>泛型</a:t>
            </a:r>
            <a:r>
              <a:rPr lang="zh-CN" altLang="zh-CN" sz="2000" smtClean="0"/>
              <a:t>的使用以及</a:t>
            </a:r>
            <a:r>
              <a:rPr lang="en-US" altLang="zh-CN" sz="2000" smtClean="0">
                <a:solidFill>
                  <a:srgbClr val="FF0000"/>
                </a:solidFill>
              </a:rPr>
              <a:t>Collections</a:t>
            </a:r>
            <a:r>
              <a:rPr lang="zh-CN" altLang="zh-CN" sz="2000" smtClean="0"/>
              <a:t>工具类和</a:t>
            </a:r>
            <a:r>
              <a:rPr lang="en-US" altLang="zh-CN" sz="2000" smtClean="0">
                <a:solidFill>
                  <a:srgbClr val="FF0000"/>
                </a:solidFill>
              </a:rPr>
              <a:t>Arrays</a:t>
            </a:r>
            <a:r>
              <a:rPr lang="zh-CN" altLang="zh-CN" sz="2000" smtClean="0"/>
              <a:t>工具类。</a:t>
            </a:r>
          </a:p>
          <a:p>
            <a:pPr eaLnBrk="1" hangingPunct="1">
              <a:lnSpc>
                <a:spcPct val="200000"/>
              </a:lnSpc>
            </a:pPr>
            <a:r>
              <a:rPr lang="zh-CN" altLang="zh-CN" sz="2000" smtClean="0"/>
              <a:t>通过本章的学习，必须</a:t>
            </a:r>
            <a:r>
              <a:rPr lang="zh-CN" altLang="zh-CN" sz="2000" b="1" u="sng" smtClean="0">
                <a:solidFill>
                  <a:srgbClr val="FF0000"/>
                </a:solidFill>
              </a:rPr>
              <a:t>熟练掌握各种集合类的使用场景</a:t>
            </a:r>
            <a:r>
              <a:rPr lang="zh-CN" altLang="zh-CN" sz="2000" smtClean="0"/>
              <a:t>，以及</a:t>
            </a:r>
            <a:r>
              <a:rPr lang="zh-CN" altLang="zh-CN" sz="2000" b="1" u="sng" smtClean="0">
                <a:solidFill>
                  <a:srgbClr val="FF0000"/>
                </a:solidFill>
              </a:rPr>
              <a:t>需要注意的细节</a:t>
            </a:r>
            <a:r>
              <a:rPr lang="zh-CN" altLang="zh-CN" sz="2000" smtClean="0"/>
              <a:t>。</a:t>
            </a:r>
            <a:r>
              <a:rPr lang="zh-CN" altLang="zh-CN" sz="2000" b="1" u="sng" smtClean="0">
                <a:solidFill>
                  <a:srgbClr val="FF0000"/>
                </a:solidFill>
              </a:rPr>
              <a:t>掌握泛型的使用以及工具类的使用</a:t>
            </a:r>
            <a:endParaRPr lang="zh-CN" altLang="zh-CN" sz="2000" smtClean="0"/>
          </a:p>
        </p:txBody>
      </p:sp>
      <p:sp>
        <p:nvSpPr>
          <p:cNvPr id="839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0070C0"/>
                </a:solidFill>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351127"/>
            <a:ext cx="7886700" cy="4730300"/>
          </a:xfrm>
        </p:spPr>
        <p:txBody>
          <a:bodyPr/>
          <a:lstStyle/>
          <a:p>
            <a:pPr eaLnBrk="1" hangingPunct="1">
              <a:lnSpc>
                <a:spcPct val="100000"/>
              </a:lnSpc>
            </a:pPr>
            <a:r>
              <a:rPr lang="zh-CN" altLang="en-US" sz="2400" dirty="0">
                <a:latin typeface="+mn-ea"/>
              </a:rPr>
              <a:t>给定数组</a:t>
            </a:r>
            <a:r>
              <a:rPr lang="en-US" altLang="zh-CN" sz="2400" dirty="0">
                <a:latin typeface="+mn-ea"/>
              </a:rPr>
              <a:t>[9,3,5,6,2,11,5,6]</a:t>
            </a:r>
            <a:r>
              <a:rPr lang="zh-CN" altLang="en-US" sz="2400" dirty="0">
                <a:latin typeface="+mn-ea"/>
              </a:rPr>
              <a:t>，进行如下</a:t>
            </a:r>
            <a:r>
              <a:rPr lang="zh-CN" altLang="en-US" sz="2400" dirty="0" smtClean="0">
                <a:latin typeface="+mn-ea"/>
              </a:rPr>
              <a:t>操作：</a:t>
            </a:r>
            <a:endParaRPr lang="zh-CN" altLang="en-US" sz="2400" dirty="0">
              <a:latin typeface="+mn-ea"/>
            </a:endParaRPr>
          </a:p>
          <a:p>
            <a:pPr marL="0" indent="0" eaLnBrk="1" hangingPunct="1">
              <a:lnSpc>
                <a:spcPct val="100000"/>
              </a:lnSpc>
              <a:buNone/>
            </a:pPr>
            <a:r>
              <a:rPr lang="zh-CN" altLang="en-US" sz="2400" dirty="0">
                <a:latin typeface="+mn-ea"/>
              </a:rPr>
              <a:t>（</a:t>
            </a:r>
            <a:r>
              <a:rPr lang="en-US" altLang="zh-CN" sz="2400" dirty="0">
                <a:latin typeface="+mn-ea"/>
              </a:rPr>
              <a:t>1</a:t>
            </a:r>
            <a:r>
              <a:rPr lang="zh-CN" altLang="en-US" sz="2400" dirty="0">
                <a:latin typeface="+mn-ea"/>
              </a:rPr>
              <a:t>）排序，并输出排序后的</a:t>
            </a:r>
            <a:r>
              <a:rPr lang="zh-CN" altLang="en-US" sz="2400" dirty="0" smtClean="0">
                <a:latin typeface="+mn-ea"/>
              </a:rPr>
              <a:t>结果；</a:t>
            </a:r>
            <a:endParaRPr lang="zh-CN" altLang="en-US" sz="2400" dirty="0">
              <a:latin typeface="+mn-ea"/>
            </a:endParaRPr>
          </a:p>
          <a:p>
            <a:pPr marL="0" indent="0" eaLnBrk="1" hangingPunct="1">
              <a:lnSpc>
                <a:spcPct val="100000"/>
              </a:lnSpc>
              <a:buNone/>
            </a:pPr>
            <a:r>
              <a:rPr lang="zh-CN" altLang="en-US" sz="2400" dirty="0">
                <a:latin typeface="+mn-ea"/>
              </a:rPr>
              <a:t>（</a:t>
            </a:r>
            <a:r>
              <a:rPr lang="en-US" altLang="zh-CN" sz="2400" dirty="0">
                <a:latin typeface="+mn-ea"/>
              </a:rPr>
              <a:t>2</a:t>
            </a:r>
            <a:r>
              <a:rPr lang="zh-CN" altLang="en-US" sz="2400" dirty="0">
                <a:latin typeface="+mn-ea"/>
              </a:rPr>
              <a:t>）再定义一个数组</a:t>
            </a:r>
            <a:r>
              <a:rPr lang="en-US" altLang="zh-CN" sz="2400" dirty="0">
                <a:latin typeface="+mn-ea"/>
              </a:rPr>
              <a:t>[9,3,5,6,2,11,5,6] </a:t>
            </a:r>
            <a:r>
              <a:rPr lang="zh-CN" altLang="en-US" sz="2400" dirty="0">
                <a:latin typeface="+mn-ea"/>
              </a:rPr>
              <a:t>，比较这两个数组是否</a:t>
            </a:r>
            <a:r>
              <a:rPr lang="zh-CN" altLang="en-US" sz="2400" dirty="0" smtClean="0">
                <a:latin typeface="+mn-ea"/>
              </a:rPr>
              <a:t>相同；</a:t>
            </a:r>
            <a:endParaRPr lang="zh-CN" altLang="en-US" sz="2400" dirty="0">
              <a:latin typeface="+mn-ea"/>
            </a:endParaRPr>
          </a:p>
          <a:p>
            <a:pPr marL="0" indent="0" eaLnBrk="1" hangingPunct="1">
              <a:lnSpc>
                <a:spcPct val="100000"/>
              </a:lnSpc>
              <a:buNone/>
            </a:pPr>
            <a:r>
              <a:rPr lang="zh-CN" altLang="en-US" sz="2400" dirty="0">
                <a:latin typeface="+mn-ea"/>
              </a:rPr>
              <a:t>（</a:t>
            </a:r>
            <a:r>
              <a:rPr lang="en-US" altLang="zh-CN" sz="2400" dirty="0">
                <a:latin typeface="+mn-ea"/>
              </a:rPr>
              <a:t>3</a:t>
            </a:r>
            <a:r>
              <a:rPr lang="zh-CN" altLang="en-US" sz="2400" dirty="0">
                <a:latin typeface="+mn-ea"/>
              </a:rPr>
              <a:t>）查找数字</a:t>
            </a:r>
            <a:r>
              <a:rPr lang="en-US" altLang="zh-CN" sz="2400" dirty="0">
                <a:latin typeface="+mn-ea"/>
              </a:rPr>
              <a:t>5</a:t>
            </a:r>
            <a:r>
              <a:rPr lang="zh-CN" altLang="en-US" sz="2400" dirty="0">
                <a:latin typeface="+mn-ea"/>
              </a:rPr>
              <a:t>，并返回其</a:t>
            </a:r>
            <a:r>
              <a:rPr lang="zh-CN" altLang="en-US" sz="2400" dirty="0" smtClean="0">
                <a:latin typeface="+mn-ea"/>
              </a:rPr>
              <a:t>下标；</a:t>
            </a:r>
            <a:endParaRPr lang="zh-CN" altLang="en-US" sz="2400" dirty="0">
              <a:latin typeface="+mn-ea"/>
            </a:endParaRPr>
          </a:p>
          <a:p>
            <a:pPr marL="0" indent="0" eaLnBrk="1" hangingPunct="1">
              <a:lnSpc>
                <a:spcPct val="100000"/>
              </a:lnSpc>
              <a:buNone/>
            </a:pPr>
            <a:r>
              <a:rPr lang="zh-CN" altLang="en-US" sz="2400" dirty="0">
                <a:latin typeface="+mn-ea"/>
              </a:rPr>
              <a:t>（</a:t>
            </a:r>
            <a:r>
              <a:rPr lang="en-US" altLang="zh-CN" sz="2400" dirty="0">
                <a:latin typeface="+mn-ea"/>
              </a:rPr>
              <a:t>4</a:t>
            </a:r>
            <a:r>
              <a:rPr lang="zh-CN" altLang="en-US" sz="2400" dirty="0">
                <a:latin typeface="+mn-ea"/>
              </a:rPr>
              <a:t>）使用</a:t>
            </a:r>
            <a:r>
              <a:rPr lang="zh-CN" altLang="en-US" sz="2400" dirty="0" smtClean="0">
                <a:latin typeface="+mn-ea"/>
              </a:rPr>
              <a:t>数字</a:t>
            </a:r>
            <a:r>
              <a:rPr lang="en-US" altLang="zh-CN" sz="2400" dirty="0" smtClean="0">
                <a:latin typeface="+mn-ea"/>
              </a:rPr>
              <a:t>9</a:t>
            </a:r>
            <a:r>
              <a:rPr lang="zh-CN" altLang="en-US" sz="2400" dirty="0" smtClean="0">
                <a:latin typeface="+mn-ea"/>
              </a:rPr>
              <a:t>填充</a:t>
            </a:r>
            <a:r>
              <a:rPr lang="zh-CN" altLang="en-US" sz="2400" dirty="0">
                <a:latin typeface="+mn-ea"/>
              </a:rPr>
              <a:t>数组中的第</a:t>
            </a:r>
            <a:r>
              <a:rPr lang="en-US" altLang="zh-CN" sz="2400" dirty="0">
                <a:latin typeface="+mn-ea"/>
              </a:rPr>
              <a:t>3-5</a:t>
            </a:r>
            <a:r>
              <a:rPr lang="zh-CN" altLang="en-US" sz="2400" dirty="0">
                <a:latin typeface="+mn-ea"/>
              </a:rPr>
              <a:t>元素，并输出</a:t>
            </a:r>
            <a:r>
              <a:rPr lang="zh-CN" altLang="en-US" sz="2400" dirty="0" smtClean="0">
                <a:latin typeface="+mn-ea"/>
              </a:rPr>
              <a:t>结果；</a:t>
            </a:r>
            <a:endParaRPr lang="zh-CN" altLang="en-US" sz="2400" dirty="0">
              <a:latin typeface="+mn-ea"/>
            </a:endParaRPr>
          </a:p>
          <a:p>
            <a:pPr marL="0" indent="0" eaLnBrk="1" hangingPunct="1">
              <a:lnSpc>
                <a:spcPct val="100000"/>
              </a:lnSpc>
              <a:buNone/>
            </a:pPr>
            <a:r>
              <a:rPr lang="zh-CN" altLang="en-US" sz="2400" dirty="0">
                <a:latin typeface="+mn-ea"/>
              </a:rPr>
              <a:t>（</a:t>
            </a:r>
            <a:r>
              <a:rPr lang="en-US" altLang="zh-CN" sz="2400" dirty="0">
                <a:latin typeface="+mn-ea"/>
              </a:rPr>
              <a:t>5</a:t>
            </a:r>
            <a:r>
              <a:rPr lang="zh-CN" altLang="en-US" sz="2400" dirty="0">
                <a:latin typeface="+mn-ea"/>
              </a:rPr>
              <a:t>）拷贝数组中的前</a:t>
            </a:r>
            <a:r>
              <a:rPr lang="en-US" altLang="zh-CN" sz="2400" dirty="0">
                <a:latin typeface="+mn-ea"/>
              </a:rPr>
              <a:t>5</a:t>
            </a:r>
            <a:r>
              <a:rPr lang="zh-CN" altLang="en-US" sz="2400" dirty="0">
                <a:latin typeface="+mn-ea"/>
              </a:rPr>
              <a:t>个值到</a:t>
            </a:r>
            <a:r>
              <a:rPr lang="zh-CN" altLang="en-US" sz="2400" dirty="0" smtClean="0">
                <a:latin typeface="+mn-ea"/>
              </a:rPr>
              <a:t>另外</a:t>
            </a:r>
            <a:r>
              <a:rPr lang="zh-CN" altLang="en-US" sz="2400" dirty="0">
                <a:latin typeface="+mn-ea"/>
              </a:rPr>
              <a:t>一个</a:t>
            </a:r>
            <a:r>
              <a:rPr lang="zh-CN" altLang="en-US" sz="2400" dirty="0" smtClean="0">
                <a:latin typeface="+mn-ea"/>
              </a:rPr>
              <a:t>数组，并</a:t>
            </a:r>
            <a:r>
              <a:rPr lang="zh-CN" altLang="en-US" sz="2400" dirty="0">
                <a:latin typeface="+mn-ea"/>
              </a:rPr>
              <a:t>输出该数组中的值</a:t>
            </a:r>
            <a:r>
              <a:rPr lang="zh-CN" altLang="en-US" sz="2400" dirty="0" smtClean="0">
                <a:latin typeface="+mn-ea"/>
              </a:rPr>
              <a:t>。</a:t>
            </a:r>
            <a:endParaRPr lang="zh-CN" altLang="en-US" sz="2400" dirty="0">
              <a:latin typeface="+mn-ea"/>
            </a:endParaRPr>
          </a:p>
        </p:txBody>
      </p:sp>
      <p:sp>
        <p:nvSpPr>
          <p:cNvPr id="3" name="标题 2"/>
          <p:cNvSpPr>
            <a:spLocks noGrp="1"/>
          </p:cNvSpPr>
          <p:nvPr>
            <p:ph type="title"/>
          </p:nvPr>
        </p:nvSpPr>
        <p:spPr/>
        <p:txBody>
          <a:bodyPr/>
          <a:lstStyle/>
          <a:p>
            <a:r>
              <a:rPr lang="zh-CN" altLang="en-US" dirty="0" smtClean="0"/>
              <a:t>练习</a:t>
            </a:r>
            <a:r>
              <a:rPr lang="en-US" altLang="zh-CN" smtClean="0"/>
              <a:t>9</a:t>
            </a:r>
            <a:endParaRPr lang="zh-CN" altLang="en-US" dirty="0"/>
          </a:p>
        </p:txBody>
      </p:sp>
    </p:spTree>
    <p:extLst>
      <p:ext uri="{BB962C8B-B14F-4D97-AF65-F5344CB8AC3E}">
        <p14:creationId xmlns:p14="http://schemas.microsoft.com/office/powerpoint/2010/main" val="1926617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12934</TotalTime>
  <Pages>0</Pages>
  <Words>7380</Words>
  <Characters>0</Characters>
  <Application>Microsoft Office PowerPoint</Application>
  <DocSecurity>0</DocSecurity>
  <PresentationFormat>全屏显示(4:3)</PresentationFormat>
  <Lines>0</Lines>
  <Paragraphs>516</Paragraphs>
  <Slides>98</Slides>
  <Notes>2</Notes>
  <HiddenSlides>0</HiddenSlides>
  <MMClips>0</MMClips>
  <ScaleCrop>false</ScaleCrop>
  <HeadingPairs>
    <vt:vector size="8" baseType="variant">
      <vt:variant>
        <vt:lpstr>主题</vt:lpstr>
      </vt:variant>
      <vt:variant>
        <vt:i4>2</vt:i4>
      </vt:variant>
      <vt:variant>
        <vt:lpstr>嵌入 OLE 服务器</vt:lpstr>
      </vt:variant>
      <vt:variant>
        <vt:i4>3</vt:i4>
      </vt:variant>
      <vt:variant>
        <vt:lpstr>幻灯片标题</vt:lpstr>
      </vt:variant>
      <vt:variant>
        <vt:i4>98</vt:i4>
      </vt:variant>
      <vt:variant>
        <vt:lpstr>自定义放映</vt:lpstr>
      </vt:variant>
      <vt:variant>
        <vt:i4>1</vt:i4>
      </vt:variant>
    </vt:vector>
  </HeadingPairs>
  <TitlesOfParts>
    <vt:vector size="104" baseType="lpstr">
      <vt:lpstr>Office 主题​​</vt:lpstr>
      <vt:lpstr>1_Office 主题​​</vt:lpstr>
      <vt:lpstr>Microsoft Excel 图表</vt:lpstr>
      <vt:lpstr>Microsoft Office Visio 绘图</vt:lpstr>
      <vt:lpstr>Visio</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练习2</vt:lpstr>
      <vt:lpstr>PowerPoint 演示文稿</vt:lpstr>
      <vt:lpstr>PowerPoint 演示文稿</vt:lpstr>
      <vt:lpstr>PowerPoint 演示文稿</vt:lpstr>
      <vt:lpstr>PowerPoint 演示文稿</vt:lpstr>
      <vt:lpstr>PowerPoint 演示文稿</vt:lpstr>
      <vt:lpstr>PowerPoint 演示文稿</vt:lpstr>
      <vt:lpstr>练习3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练习4</vt:lpstr>
      <vt:lpstr>比较List和Set集合的效率</vt:lpstr>
      <vt:lpstr>什么时候使用集合类</vt:lpstr>
      <vt:lpstr>练习5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vt:lpstr>
      <vt:lpstr>PowerPoint 演示文稿</vt:lpstr>
      <vt:lpstr>PowerPoint 演示文稿</vt:lpstr>
      <vt:lpstr>PowerPoint 演示文稿</vt:lpstr>
      <vt:lpstr>PowerPoint 演示文稿</vt:lpstr>
      <vt:lpstr>练习8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vt:lpstr>
      <vt:lpstr>自定义放映 1</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admin</cp:lastModifiedBy>
  <cp:revision>517</cp:revision>
  <dcterms:created xsi:type="dcterms:W3CDTF">2013-01-25T01:44:32Z</dcterms:created>
  <dcterms:modified xsi:type="dcterms:W3CDTF">2018-11-17T10:09:04Z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