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112"/>
  </p:notesMasterIdLst>
  <p:sldIdLst>
    <p:sldId id="427" r:id="rId2"/>
    <p:sldId id="300" r:id="rId3"/>
    <p:sldId id="342" r:id="rId4"/>
    <p:sldId id="344" r:id="rId5"/>
    <p:sldId id="403" r:id="rId6"/>
    <p:sldId id="345" r:id="rId7"/>
    <p:sldId id="445" r:id="rId8"/>
    <p:sldId id="446" r:id="rId9"/>
    <p:sldId id="346" r:id="rId10"/>
    <p:sldId id="447" r:id="rId11"/>
    <p:sldId id="448" r:id="rId12"/>
    <p:sldId id="433" r:id="rId13"/>
    <p:sldId id="434" r:id="rId14"/>
    <p:sldId id="435" r:id="rId15"/>
    <p:sldId id="449" r:id="rId16"/>
    <p:sldId id="436" r:id="rId17"/>
    <p:sldId id="469" r:id="rId18"/>
    <p:sldId id="451" r:id="rId19"/>
    <p:sldId id="470" r:id="rId20"/>
    <p:sldId id="471" r:id="rId21"/>
    <p:sldId id="437" r:id="rId22"/>
    <p:sldId id="438" r:id="rId23"/>
    <p:sldId id="439" r:id="rId24"/>
    <p:sldId id="452" r:id="rId25"/>
    <p:sldId id="440" r:id="rId26"/>
    <p:sldId id="441" r:id="rId27"/>
    <p:sldId id="442" r:id="rId28"/>
    <p:sldId id="443" r:id="rId29"/>
    <p:sldId id="468" r:id="rId30"/>
    <p:sldId id="444" r:id="rId31"/>
    <p:sldId id="347" r:id="rId32"/>
    <p:sldId id="348" r:id="rId33"/>
    <p:sldId id="349" r:id="rId34"/>
    <p:sldId id="350" r:id="rId35"/>
    <p:sldId id="404" r:id="rId36"/>
    <p:sldId id="352" r:id="rId37"/>
    <p:sldId id="405" r:id="rId38"/>
    <p:sldId id="353" r:id="rId39"/>
    <p:sldId id="406" r:id="rId40"/>
    <p:sldId id="354" r:id="rId41"/>
    <p:sldId id="355" r:id="rId42"/>
    <p:sldId id="356" r:id="rId43"/>
    <p:sldId id="407" r:id="rId44"/>
    <p:sldId id="357" r:id="rId45"/>
    <p:sldId id="408" r:id="rId46"/>
    <p:sldId id="358" r:id="rId47"/>
    <p:sldId id="359" r:id="rId48"/>
    <p:sldId id="453" r:id="rId49"/>
    <p:sldId id="456" r:id="rId50"/>
    <p:sldId id="429" r:id="rId51"/>
    <p:sldId id="362" r:id="rId52"/>
    <p:sldId id="365" r:id="rId53"/>
    <p:sldId id="409" r:id="rId54"/>
    <p:sldId id="473" r:id="rId55"/>
    <p:sldId id="476" r:id="rId56"/>
    <p:sldId id="477" r:id="rId57"/>
    <p:sldId id="478" r:id="rId58"/>
    <p:sldId id="479" r:id="rId59"/>
    <p:sldId id="480" r:id="rId60"/>
    <p:sldId id="366" r:id="rId61"/>
    <p:sldId id="410" r:id="rId62"/>
    <p:sldId id="367" r:id="rId63"/>
    <p:sldId id="368" r:id="rId64"/>
    <p:sldId id="474" r:id="rId65"/>
    <p:sldId id="475" r:id="rId66"/>
    <p:sldId id="369" r:id="rId67"/>
    <p:sldId id="411" r:id="rId68"/>
    <p:sldId id="482" r:id="rId69"/>
    <p:sldId id="481" r:id="rId70"/>
    <p:sldId id="472" r:id="rId71"/>
    <p:sldId id="430" r:id="rId72"/>
    <p:sldId id="372" r:id="rId73"/>
    <p:sldId id="412" r:id="rId74"/>
    <p:sldId id="457" r:id="rId75"/>
    <p:sldId id="373" r:id="rId76"/>
    <p:sldId id="458" r:id="rId77"/>
    <p:sldId id="374" r:id="rId78"/>
    <p:sldId id="413" r:id="rId79"/>
    <p:sldId id="375" r:id="rId80"/>
    <p:sldId id="414" r:id="rId81"/>
    <p:sldId id="376" r:id="rId82"/>
    <p:sldId id="415" r:id="rId83"/>
    <p:sldId id="416" r:id="rId84"/>
    <p:sldId id="417" r:id="rId85"/>
    <p:sldId id="460" r:id="rId86"/>
    <p:sldId id="377" r:id="rId87"/>
    <p:sldId id="418" r:id="rId88"/>
    <p:sldId id="378" r:id="rId89"/>
    <p:sldId id="379" r:id="rId90"/>
    <p:sldId id="459" r:id="rId91"/>
    <p:sldId id="380" r:id="rId92"/>
    <p:sldId id="419" r:id="rId93"/>
    <p:sldId id="382" r:id="rId94"/>
    <p:sldId id="420" r:id="rId95"/>
    <p:sldId id="390" r:id="rId96"/>
    <p:sldId id="462" r:id="rId97"/>
    <p:sldId id="392" r:id="rId98"/>
    <p:sldId id="463" r:id="rId99"/>
    <p:sldId id="464" r:id="rId100"/>
    <p:sldId id="393" r:id="rId101"/>
    <p:sldId id="432" r:id="rId102"/>
    <p:sldId id="394" r:id="rId103"/>
    <p:sldId id="395" r:id="rId104"/>
    <p:sldId id="396" r:id="rId105"/>
    <p:sldId id="466" r:id="rId106"/>
    <p:sldId id="465" r:id="rId107"/>
    <p:sldId id="399" r:id="rId108"/>
    <p:sldId id="400" r:id="rId109"/>
    <p:sldId id="467" r:id="rId110"/>
    <p:sldId id="401" r:id="rId111"/>
  </p:sldIdLst>
  <p:sldSz cx="9144000" cy="6858000" type="screen4x3"/>
  <p:notesSz cx="6858000" cy="9144000"/>
  <p:kinsoku lang="zh-CN" invalStChars="!),.:;?]}、。—ˇ¨〃々～‖…’”〕〉》」』〗】∶！＂＇），．：；？］｀｜｝·" invalEndChars="([{‘“〔〈《「『〖【（［｛．·"/>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13">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BEBFD"/>
    <a:srgbClr val="E1F9FF"/>
    <a:srgbClr val="FBB833"/>
    <a:srgbClr val="CC6600"/>
    <a:srgbClr val="104E86"/>
    <a:srgbClr val="7F1717"/>
    <a:srgbClr val="1161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7026" autoAdjust="0"/>
  </p:normalViewPr>
  <p:slideViewPr>
    <p:cSldViewPr snapToGrid="0" snapToObjects="1">
      <p:cViewPr varScale="1">
        <p:scale>
          <a:sx n="111" d="100"/>
          <a:sy n="111" d="100"/>
        </p:scale>
        <p:origin x="-1590" y="-84"/>
      </p:cViewPr>
      <p:guideLst>
        <p:guide orient="horz" pos="2113"/>
        <p:guide pos="2881"/>
      </p:guideLst>
    </p:cSldViewPr>
  </p:slideViewPr>
  <p:notesTextViewPr>
    <p:cViewPr>
      <p:scale>
        <a:sx n="1" d="1"/>
        <a:sy n="1" d="1"/>
      </p:scale>
      <p:origin x="0" y="0"/>
    </p:cViewPr>
  </p:notesTextViewPr>
  <p:sorterViewPr>
    <p:cViewPr>
      <p:scale>
        <a:sx n="100" d="100"/>
        <a:sy n="100" d="100"/>
      </p:scale>
      <p:origin x="0" y="0"/>
    </p:cViewPr>
  </p:sorter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33205054-4B37-4A15-8513-A0FC9784DE85}" type="datetimeFigureOut">
              <a:rPr lang="zh-CN" altLang="en-US"/>
              <a:pPr>
                <a:defRPr/>
              </a:pPr>
              <a:t>2018/11/18</a:t>
            </a:fld>
            <a:endParaRPr lang="en-US"/>
          </a:p>
        </p:txBody>
      </p:sp>
      <p:sp>
        <p:nvSpPr>
          <p:cNvPr id="96260"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CBDF795A-6892-4553-B933-6CD64F59626D}" type="slidenum">
              <a:rPr lang="zh-CN" altLang="en-US"/>
              <a:pPr/>
              <a:t>‹#›</a:t>
            </a:fld>
            <a:endParaRPr lang="en-US" altLang="zh-CN"/>
          </a:p>
        </p:txBody>
      </p:sp>
    </p:spTree>
    <p:extLst>
      <p:ext uri="{BB962C8B-B14F-4D97-AF65-F5344CB8AC3E}">
        <p14:creationId xmlns:p14="http://schemas.microsoft.com/office/powerpoint/2010/main" val="2646265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view/237708.htm"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5EB68D3-E448-4535-84BC-0032A09D9DFB}" type="slidenum">
              <a:rPr lang="zh-CN" altLang="en-US">
                <a:latin typeface="Times New Roman" panose="02020603050405020304" pitchFamily="18" charset="0"/>
              </a:rPr>
              <a:pPr eaLnBrk="1" hangingPunct="1"/>
              <a:t>17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085567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DF795A-6892-4553-B933-6CD64F59626D}" type="slidenum">
              <a:rPr lang="zh-CN" altLang="en-US" smtClean="0"/>
              <a:pPr/>
              <a:t>68</a:t>
            </a:fld>
            <a:endParaRPr lang="en-US" altLang="zh-CN"/>
          </a:p>
        </p:txBody>
      </p:sp>
    </p:spTree>
    <p:extLst>
      <p:ext uri="{BB962C8B-B14F-4D97-AF65-F5344CB8AC3E}">
        <p14:creationId xmlns:p14="http://schemas.microsoft.com/office/powerpoint/2010/main" val="3306628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962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E771693-C48E-4113-B84B-27E057D34484}" type="slidenum">
              <a:rPr lang="zh-CN" altLang="en-US">
                <a:latin typeface="Times New Roman" panose="02020603050405020304" pitchFamily="18" charset="0"/>
              </a:rPr>
              <a:pPr eaLnBrk="1" hangingPunct="1"/>
              <a:t>19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465712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9B03EA6-45FD-4B38-96CB-C14F23710359}" type="slidenum">
              <a:rPr lang="zh-CN" altLang="en-US">
                <a:latin typeface="Times New Roman" panose="02020603050405020304" pitchFamily="18" charset="0"/>
              </a:rPr>
              <a:pPr eaLnBrk="1" hangingPunct="1"/>
              <a:t>20</a:t>
            </a:fld>
            <a:endParaRPr lang="en-US" altLang="zh-CN">
              <a:latin typeface="Times New Roman" panose="02020603050405020304" pitchFamily="18" charset="0"/>
            </a:endParaRPr>
          </a:p>
        </p:txBody>
      </p:sp>
    </p:spTree>
    <p:extLst>
      <p:ext uri="{BB962C8B-B14F-4D97-AF65-F5344CB8AC3E}">
        <p14:creationId xmlns:p14="http://schemas.microsoft.com/office/powerpoint/2010/main" val="576464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1146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FDA59CD-846E-42E0-B77D-C9DDA3B560DB}" type="slidenum">
              <a:rPr lang="zh-CN" altLang="en-US">
                <a:latin typeface="Times New Roman" panose="02020603050405020304" pitchFamily="18" charset="0"/>
              </a:rPr>
              <a:pPr eaLnBrk="1" hangingPunct="1"/>
              <a:t>55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96486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sz="2000" dirty="0" smtClean="0"/>
              <a:t>计算机只能识别二进制数据，早期由来是电信号。</a:t>
            </a:r>
          </a:p>
          <a:p>
            <a:pPr eaLnBrk="1" hangingPunct="1"/>
            <a:r>
              <a:rPr lang="zh-CN" altLang="zh-CN" sz="2000" dirty="0" smtClean="0"/>
              <a:t>为了方便应用计算机，让它可以识别各个国家的文字。</a:t>
            </a:r>
          </a:p>
          <a:p>
            <a:pPr eaLnBrk="1" hangingPunct="1"/>
            <a:r>
              <a:rPr lang="zh-CN" altLang="zh-CN" sz="2000" dirty="0" smtClean="0"/>
              <a:t>就将各个国家的文字用数字来表示，并一一对应，形成一张表。</a:t>
            </a:r>
          </a:p>
          <a:p>
            <a:pPr>
              <a:lnSpc>
                <a:spcPct val="80000"/>
              </a:lnSpc>
            </a:pPr>
            <a:endParaRPr lang="en-US" altLang="zh-CN" sz="2000" dirty="0" smtClean="0"/>
          </a:p>
          <a:p>
            <a:pPr>
              <a:lnSpc>
                <a:spcPct val="80000"/>
              </a:lnSpc>
            </a:pPr>
            <a:r>
              <a:rPr lang="en-US" altLang="zh-CN" sz="2000" dirty="0" smtClean="0"/>
              <a:t>ASCII</a:t>
            </a:r>
            <a:r>
              <a:rPr lang="zh-CN" altLang="en-US" sz="2000" dirty="0" smtClean="0"/>
              <a:t>：美国标准信息交换码。</a:t>
            </a:r>
          </a:p>
          <a:p>
            <a:pPr lvl="1">
              <a:lnSpc>
                <a:spcPct val="80000"/>
              </a:lnSpc>
            </a:pPr>
            <a:r>
              <a:rPr lang="zh-CN" altLang="en-US" sz="1800" dirty="0" smtClean="0"/>
              <a:t>用一个字节的</a:t>
            </a:r>
            <a:r>
              <a:rPr lang="en-US" altLang="zh-CN" sz="1800" dirty="0" smtClean="0"/>
              <a:t>7</a:t>
            </a:r>
            <a:r>
              <a:rPr lang="zh-CN" altLang="en-US" sz="1800" dirty="0" smtClean="0"/>
              <a:t>位可以表示。</a:t>
            </a:r>
          </a:p>
          <a:p>
            <a:pPr>
              <a:lnSpc>
                <a:spcPct val="80000"/>
              </a:lnSpc>
            </a:pPr>
            <a:r>
              <a:rPr lang="en-US" altLang="zh-CN" sz="2000" dirty="0" smtClean="0">
                <a:solidFill>
                  <a:srgbClr val="FF0000"/>
                </a:solidFill>
              </a:rPr>
              <a:t>ISO8859-1</a:t>
            </a:r>
            <a:r>
              <a:rPr lang="zh-CN" altLang="en-US" sz="2000" dirty="0" smtClean="0"/>
              <a:t>：拉丁码表。欧洲码表</a:t>
            </a:r>
          </a:p>
          <a:p>
            <a:pPr lvl="1">
              <a:lnSpc>
                <a:spcPct val="80000"/>
              </a:lnSpc>
            </a:pPr>
            <a:r>
              <a:rPr lang="zh-CN" altLang="en-US" sz="1800" dirty="0" smtClean="0"/>
              <a:t>用一个字节的</a:t>
            </a:r>
            <a:r>
              <a:rPr lang="en-US" altLang="zh-CN" sz="1800" dirty="0" smtClean="0"/>
              <a:t>8</a:t>
            </a:r>
            <a:r>
              <a:rPr lang="zh-CN" altLang="en-US" sz="1800" dirty="0" smtClean="0"/>
              <a:t>位表示。</a:t>
            </a:r>
          </a:p>
          <a:p>
            <a:pPr>
              <a:lnSpc>
                <a:spcPct val="80000"/>
              </a:lnSpc>
            </a:pPr>
            <a:r>
              <a:rPr lang="en-US" altLang="zh-CN" sz="2000" dirty="0" smtClean="0"/>
              <a:t>GB2312</a:t>
            </a:r>
            <a:r>
              <a:rPr lang="zh-CN" altLang="en-US" sz="2000" dirty="0" smtClean="0"/>
              <a:t>：中国的中文编码表。</a:t>
            </a:r>
          </a:p>
          <a:p>
            <a:pPr>
              <a:lnSpc>
                <a:spcPct val="80000"/>
              </a:lnSpc>
            </a:pPr>
            <a:r>
              <a:rPr lang="en-US" altLang="zh-CN" sz="2000" dirty="0" smtClean="0">
                <a:solidFill>
                  <a:srgbClr val="FF0000"/>
                </a:solidFill>
                <a:sym typeface="Arial" panose="020B0604020202020204" pitchFamily="34" charset="0"/>
              </a:rPr>
              <a:t>GBK</a:t>
            </a:r>
            <a:r>
              <a:rPr lang="zh-CN" altLang="en-US" sz="2000" dirty="0" smtClean="0"/>
              <a:t>：中国的中文编码表升级，融合了更多的中文文字符号。</a:t>
            </a:r>
            <a:endParaRPr lang="en-US" altLang="zh-CN" sz="2000" dirty="0" smtClean="0"/>
          </a:p>
          <a:p>
            <a:pPr>
              <a:lnSpc>
                <a:spcPct val="80000"/>
              </a:lnSpc>
            </a:pPr>
            <a:r>
              <a:rPr lang="en-US" altLang="zh-CN" sz="2000" dirty="0" smtClean="0"/>
              <a:t>GB18030</a:t>
            </a:r>
            <a:r>
              <a:rPr lang="zh-CN" altLang="en-US" sz="2000" dirty="0" smtClean="0"/>
              <a:t>：</a:t>
            </a:r>
            <a:r>
              <a:rPr lang="en-US" altLang="zh-CN" sz="2000" dirty="0" err="1" smtClean="0"/>
              <a:t>GBK的取代版本</a:t>
            </a:r>
            <a:endParaRPr lang="zh-CN" altLang="en-US" sz="2000" dirty="0" smtClean="0"/>
          </a:p>
          <a:p>
            <a:pPr>
              <a:lnSpc>
                <a:spcPct val="80000"/>
              </a:lnSpc>
            </a:pPr>
            <a:r>
              <a:rPr lang="en-US" altLang="zh-CN" sz="2000" dirty="0" smtClean="0"/>
              <a:t>BIG-5</a:t>
            </a:r>
            <a:r>
              <a:rPr lang="zh-CN" altLang="en-US" sz="2000" dirty="0" smtClean="0"/>
              <a:t>码 ：通行于台湾、香港地区的一个繁体字</a:t>
            </a:r>
            <a:r>
              <a:rPr lang="zh-CN" altLang="en-US" sz="2000" dirty="0" smtClean="0">
                <a:hlinkClick r:id="rId3"/>
              </a:rPr>
              <a:t>编码</a:t>
            </a:r>
            <a:r>
              <a:rPr lang="zh-CN" altLang="en-US" sz="2000" dirty="0" smtClean="0"/>
              <a:t>方案，俗称“大五码”。</a:t>
            </a:r>
            <a:endParaRPr lang="en-US" altLang="zh-CN" sz="2000" dirty="0" smtClean="0"/>
          </a:p>
          <a:p>
            <a:pPr>
              <a:lnSpc>
                <a:spcPct val="80000"/>
              </a:lnSpc>
            </a:pPr>
            <a:r>
              <a:rPr lang="en-US" altLang="zh-CN" sz="2000" dirty="0" smtClean="0"/>
              <a:t>Unicode</a:t>
            </a:r>
            <a:r>
              <a:rPr lang="zh-CN" altLang="en-US" sz="2000" dirty="0" smtClean="0"/>
              <a:t>：国际标准码，融合了多种文字。</a:t>
            </a:r>
          </a:p>
          <a:p>
            <a:pPr lvl="1">
              <a:lnSpc>
                <a:spcPct val="80000"/>
              </a:lnSpc>
            </a:pPr>
            <a:r>
              <a:rPr lang="zh-CN" altLang="en-US" sz="1800" dirty="0" smtClean="0"/>
              <a:t>所有文字都用两个字节来表示</a:t>
            </a:r>
            <a:r>
              <a:rPr lang="en-US" altLang="zh-CN" sz="1800" dirty="0" smtClean="0"/>
              <a:t>,Java</a:t>
            </a:r>
            <a:r>
              <a:rPr lang="zh-CN" altLang="en-US" sz="1800" dirty="0" smtClean="0"/>
              <a:t>语言使用的就是</a:t>
            </a:r>
            <a:r>
              <a:rPr lang="en-US" altLang="zh-CN" sz="1800" dirty="0" err="1" smtClean="0"/>
              <a:t>unicode</a:t>
            </a:r>
            <a:endParaRPr lang="en-US" altLang="zh-CN" sz="1800" dirty="0" smtClean="0"/>
          </a:p>
          <a:p>
            <a:pPr>
              <a:lnSpc>
                <a:spcPct val="80000"/>
              </a:lnSpc>
            </a:pPr>
            <a:r>
              <a:rPr lang="en-US" altLang="zh-CN" sz="2000" dirty="0" smtClean="0">
                <a:solidFill>
                  <a:srgbClr val="FF0000"/>
                </a:solidFill>
                <a:sym typeface="Arial" panose="020B0604020202020204" pitchFamily="34" charset="0"/>
              </a:rPr>
              <a:t>UTF-8</a:t>
            </a:r>
            <a:r>
              <a:rPr lang="zh-CN" altLang="en-US" sz="2000" dirty="0" smtClean="0"/>
              <a:t>：最多用三个字节来表示一个字符。</a:t>
            </a:r>
          </a:p>
          <a:p>
            <a:endParaRPr lang="en-US" altLang="zh-CN" dirty="0" smtClean="0"/>
          </a:p>
          <a:p>
            <a:r>
              <a:rPr lang="en-US" altLang="zh-CN" dirty="0" smtClean="0"/>
              <a:t>UTF-8</a:t>
            </a:r>
            <a:r>
              <a:rPr lang="zh-CN" altLang="en-US" dirty="0" smtClean="0"/>
              <a:t>不同，它定义了一种“区间规则”，这种规则可以和</a:t>
            </a:r>
            <a:r>
              <a:rPr lang="en-US" altLang="zh-CN" dirty="0" smtClean="0"/>
              <a:t>ASCII</a:t>
            </a:r>
            <a:r>
              <a:rPr lang="zh-CN" altLang="en-US" dirty="0" smtClean="0"/>
              <a:t>编码保持最大程度的兼容：</a:t>
            </a:r>
            <a:endParaRPr lang="en-US" altLang="zh-CN" dirty="0" smtClean="0"/>
          </a:p>
          <a:p>
            <a:r>
              <a:rPr lang="zh-CN" altLang="en-US" dirty="0" smtClean="0"/>
              <a:t>它将</a:t>
            </a:r>
            <a:r>
              <a:rPr lang="en-US" altLang="zh-CN" dirty="0" smtClean="0"/>
              <a:t>Unicode</a:t>
            </a:r>
            <a:r>
              <a:rPr lang="zh-CN" altLang="en-US" dirty="0" smtClean="0"/>
              <a:t>编码为</a:t>
            </a:r>
            <a:r>
              <a:rPr lang="en-US" altLang="zh-CN" dirty="0" smtClean="0"/>
              <a:t>00000000-0000007F</a:t>
            </a:r>
            <a:r>
              <a:rPr lang="zh-CN" altLang="en-US" dirty="0" smtClean="0"/>
              <a:t>的字符，用单个字节来表示</a:t>
            </a:r>
            <a:br>
              <a:rPr lang="zh-CN" altLang="en-US" dirty="0" smtClean="0"/>
            </a:br>
            <a:r>
              <a:rPr lang="zh-CN" altLang="en-US" dirty="0" smtClean="0"/>
              <a:t>它将</a:t>
            </a:r>
            <a:r>
              <a:rPr lang="en-US" altLang="zh-CN" dirty="0" smtClean="0"/>
              <a:t>Unicode</a:t>
            </a:r>
            <a:r>
              <a:rPr lang="zh-CN" altLang="en-US" dirty="0" smtClean="0"/>
              <a:t>编码为</a:t>
            </a:r>
            <a:r>
              <a:rPr lang="en-US" altLang="zh-CN" dirty="0" smtClean="0"/>
              <a:t>00000080-000007FF</a:t>
            </a:r>
            <a:r>
              <a:rPr lang="zh-CN" altLang="en-US" dirty="0" smtClean="0"/>
              <a:t>的字符用两个字节表示 </a:t>
            </a:r>
            <a:br>
              <a:rPr lang="zh-CN" altLang="en-US" dirty="0" smtClean="0"/>
            </a:br>
            <a:r>
              <a:rPr lang="zh-CN" altLang="en-US" dirty="0" smtClean="0"/>
              <a:t>它将</a:t>
            </a:r>
            <a:r>
              <a:rPr lang="en-US" altLang="zh-CN" dirty="0" smtClean="0"/>
              <a:t>Unicode</a:t>
            </a:r>
            <a:r>
              <a:rPr lang="zh-CN" altLang="en-US" dirty="0" smtClean="0"/>
              <a:t>编码为</a:t>
            </a:r>
            <a:r>
              <a:rPr lang="en-US" altLang="zh-CN" dirty="0" smtClean="0"/>
              <a:t>00000800-0000FFFF</a:t>
            </a:r>
            <a:r>
              <a:rPr lang="zh-CN" altLang="en-US" dirty="0" smtClean="0"/>
              <a:t>的字符用</a:t>
            </a:r>
            <a:r>
              <a:rPr lang="en-US" altLang="zh-CN" dirty="0" smtClean="0"/>
              <a:t>3</a:t>
            </a:r>
            <a:r>
              <a:rPr lang="zh-CN" altLang="en-US" dirty="0" smtClean="0"/>
              <a:t>字节表示 </a:t>
            </a:r>
            <a:endParaRPr lang="en-US" altLang="zh-CN" dirty="0" smtClean="0"/>
          </a:p>
        </p:txBody>
      </p:sp>
      <p:sp>
        <p:nvSpPr>
          <p:cNvPr id="1157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0368397-AB18-4623-A36D-FB7BD90E4722}" type="slidenum">
              <a:rPr lang="zh-CN" altLang="en-US">
                <a:latin typeface="Times New Roman" panose="02020603050405020304" pitchFamily="18" charset="0"/>
              </a:rPr>
              <a:pPr eaLnBrk="1" hangingPunct="1"/>
              <a:t>56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093467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117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365D302-59F7-4A46-A646-B8F79B1910EA}" type="slidenum">
              <a:rPr lang="zh-CN" altLang="en-US">
                <a:latin typeface="Times New Roman" panose="02020603050405020304" pitchFamily="18" charset="0"/>
              </a:rPr>
              <a:pPr eaLnBrk="1" hangingPunct="1"/>
              <a:t>57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182785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1187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65A3948-81D3-4578-BDAB-C2DB870D0549}" type="slidenum">
              <a:rPr lang="zh-CN" altLang="en-US">
                <a:latin typeface="Times New Roman" panose="02020603050405020304" pitchFamily="18" charset="0"/>
              </a:rPr>
              <a:pPr eaLnBrk="1" hangingPunct="1"/>
              <a:t>58</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006386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1198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B866C13-9B49-4B12-9D71-79C9E2AF985E}" type="slidenum">
              <a:rPr lang="zh-CN" altLang="en-US">
                <a:latin typeface="Times New Roman" panose="02020603050405020304" pitchFamily="18" charset="0"/>
              </a:rPr>
              <a:pPr eaLnBrk="1" hangingPunct="1"/>
              <a:t>59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828553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DF795A-6892-4553-B933-6CD64F59626D}" type="slidenum">
              <a:rPr lang="zh-CN" altLang="en-US" smtClean="0"/>
              <a:pPr/>
              <a:t>61</a:t>
            </a:fld>
            <a:endParaRPr lang="en-US" altLang="zh-CN"/>
          </a:p>
        </p:txBody>
      </p:sp>
    </p:spTree>
    <p:extLst>
      <p:ext uri="{BB962C8B-B14F-4D97-AF65-F5344CB8AC3E}">
        <p14:creationId xmlns:p14="http://schemas.microsoft.com/office/powerpoint/2010/main" val="102756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EB151600-31B2-4278-95CF-9E5C5B46F3DA}" type="datetimeFigureOut">
              <a:rPr lang="zh-CN" altLang="en-US"/>
              <a:pPr>
                <a:defRPr/>
              </a:pPr>
              <a:t>2018/11/18</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7"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F87A5FD8-29F3-4D6B-B497-B52C45644A03}" type="slidenum">
              <a:rPr lang="zh-CN" altLang="en-US"/>
              <a:pPr/>
              <a:t>‹#›</a:t>
            </a:fld>
            <a:endParaRPr lang="zh-CN" altLang="en-US"/>
          </a:p>
        </p:txBody>
      </p:sp>
      <p:sp>
        <p:nvSpPr>
          <p:cNvPr id="8" name="矩形 7"/>
          <p:cNvSpPr/>
          <p:nvPr userDrawn="1"/>
        </p:nvSpPr>
        <p:spPr>
          <a:xfrm>
            <a:off x="2896780" y="735586"/>
            <a:ext cx="3339127" cy="616695"/>
          </a:xfrm>
          <a:prstGeom prst="rect">
            <a:avLst/>
          </a:prstGeom>
          <a:solidFill>
            <a:srgbClr val="1369B2"/>
          </a:solidFill>
          <a:ln>
            <a:noFill/>
          </a:ln>
          <a:effectLst>
            <a:glow rad="101600">
              <a:schemeClr val="accent1">
                <a:lumMod val="60000"/>
                <a:lumOff val="40000"/>
                <a:alpha val="60000"/>
              </a:schemeClr>
            </a:glow>
          </a:effectLst>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400" b="1"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河南大学软件学院</a:t>
            </a:r>
          </a:p>
        </p:txBody>
      </p:sp>
    </p:spTree>
    <p:extLst>
      <p:ext uri="{BB962C8B-B14F-4D97-AF65-F5344CB8AC3E}">
        <p14:creationId xmlns:p14="http://schemas.microsoft.com/office/powerpoint/2010/main" val="309408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正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98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45DEA4A6-08A0-450C-99FD-E3585D0AFF69}" type="datetimeFigureOut">
              <a:rPr lang="zh-CN" altLang="en-US"/>
              <a:pPr>
                <a:defRPr/>
              </a:pPr>
              <a:t>2018/11/18</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AA008932-B0A7-461B-92CF-19649D60B0B9}" type="slidenum">
              <a:rPr lang="zh-CN" altLang="en-US"/>
              <a:pPr/>
              <a:t>‹#›</a:t>
            </a:fld>
            <a:endParaRPr lang="zh-CN" altLang="en-US"/>
          </a:p>
        </p:txBody>
      </p:sp>
    </p:spTree>
    <p:extLst>
      <p:ext uri="{BB962C8B-B14F-4D97-AF65-F5344CB8AC3E}">
        <p14:creationId xmlns:p14="http://schemas.microsoft.com/office/powerpoint/2010/main" val="246996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18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51923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atin typeface="+mn-ea"/>
                <a:ea typeface="+mn-ea"/>
              </a:defRPr>
            </a:lvl1pPr>
            <a:lvl2pPr>
              <a:lnSpc>
                <a:spcPct val="150000"/>
              </a:lnSpc>
              <a:defRPr sz="2000">
                <a:latin typeface="+mn-ea"/>
                <a:ea typeface="+mn-ea"/>
              </a:defRPr>
            </a:lvl2pPr>
            <a:lvl3pPr>
              <a:lnSpc>
                <a:spcPct val="150000"/>
              </a:lnSpc>
              <a:defRPr sz="1800">
                <a:latin typeface="+mn-ea"/>
                <a:ea typeface="+mn-ea"/>
              </a:defRPr>
            </a:lvl3pPr>
            <a:lvl4pPr>
              <a:lnSpc>
                <a:spcPct val="150000"/>
              </a:lnSpc>
              <a:defRPr sz="1600">
                <a:latin typeface="+mn-ea"/>
                <a:ea typeface="+mn-ea"/>
              </a:defRPr>
            </a:lvl4pPr>
            <a:lvl5pPr>
              <a:lnSpc>
                <a:spcPct val="15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36849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小结">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3210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78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60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888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8725" y="74613"/>
            <a:ext cx="26860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 name="矩形 9"/>
          <p:cNvSpPr/>
          <p:nvPr userDrawn="1"/>
        </p:nvSpPr>
        <p:spPr>
          <a:xfrm>
            <a:off x="360363" y="6661150"/>
            <a:ext cx="1617662" cy="180975"/>
          </a:xfrm>
          <a:prstGeom prst="rect">
            <a:avLst/>
          </a:prstGeom>
          <a:solidFill>
            <a:srgbClr val="1369B2"/>
          </a:solidFill>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028"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2733F16B-3A22-4CF9-96F8-B86474ABB2F0}" type="datetimeFigureOut">
              <a:rPr lang="zh-CN" altLang="en-US"/>
              <a:pPr>
                <a:defRPr/>
              </a:pPr>
              <a:t>2018/11/18</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53C1A462-0ACC-4FA6-A8AD-9FC0491A7164}" type="slidenum">
              <a:rPr lang="zh-CN" altLang="en-US"/>
              <a:pPr/>
              <a:t>‹#›</a:t>
            </a:fld>
            <a:endParaRPr lang="zh-CN" altLang="en-US"/>
          </a:p>
        </p:txBody>
      </p:sp>
      <p:sp>
        <p:nvSpPr>
          <p:cNvPr id="8"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24" r:id="rId7"/>
    <p:sldLayoutId id="2147484025" r:id="rId8"/>
    <p:sldLayoutId id="2147484026" r:id="rId9"/>
    <p:sldLayoutId id="2147484027" r:id="rId10"/>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5pPr>
      <a:lvl6pPr marL="4572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0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90.emf"/></Relationships>
</file>

<file path=ppt/slides/_rels/slide104.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96.emf"/></Relationships>
</file>

<file path=ppt/slides/_rels/slide10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Microsoft_Excel_97-2003____1.xls"/></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4.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36.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3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41.wmf"/><Relationship Id="rId5" Type="http://schemas.openxmlformats.org/officeDocument/2006/relationships/oleObject" Target="../embeddings/oleObject5.bin"/><Relationship Id="rId4" Type="http://schemas.openxmlformats.org/officeDocument/2006/relationships/image" Target="../media/image40.wm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42.wmf"/><Relationship Id="rId4" Type="http://schemas.openxmlformats.org/officeDocument/2006/relationships/oleObject" Target="../embeddings/oleObject6.bin"/></Relationships>
</file>

<file path=ppt/slides/_rels/slide4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5.xml"/><Relationship Id="rId4" Type="http://schemas.openxmlformats.org/officeDocument/2006/relationships/image" Target="../media/image4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5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54.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58.wmf"/><Relationship Id="rId5" Type="http://schemas.openxmlformats.org/officeDocument/2006/relationships/oleObject" Target="../embeddings/oleObject10.bin"/><Relationship Id="rId4" Type="http://schemas.openxmlformats.org/officeDocument/2006/relationships/image" Target="../media/image57.wmf"/></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5.xml"/><Relationship Id="rId1" Type="http://schemas.openxmlformats.org/officeDocument/2006/relationships/vmlDrawing" Target="../drawings/vmlDrawing9.vml"/><Relationship Id="rId5" Type="http://schemas.openxmlformats.org/officeDocument/2006/relationships/image" Target="../media/image59.wmf"/><Relationship Id="rId4" Type="http://schemas.openxmlformats.org/officeDocument/2006/relationships/oleObject" Target="../embeddings/oleObject11.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61.wmf"/><Relationship Id="rId4" Type="http://schemas.openxmlformats.org/officeDocument/2006/relationships/oleObject" Target="../embeddings/oleObject12.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5.xml"/><Relationship Id="rId4" Type="http://schemas.openxmlformats.org/officeDocument/2006/relationships/image" Target="../media/image86.png"/></Relationships>
</file>

<file path=ppt/slides/_rels/slide9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ctrTitle"/>
          </p:nvPr>
        </p:nvSpPr>
        <p:spPr>
          <a:xfrm>
            <a:off x="539750" y="1352550"/>
            <a:ext cx="8135938" cy="2157413"/>
          </a:xfrm>
        </p:spPr>
        <p:txBody>
          <a:bodyPr/>
          <a:lstStyle/>
          <a:p>
            <a:pPr eaLnBrk="1" hangingPunct="1"/>
            <a:r>
              <a:rPr lang="en-US" altLang="zh-CN" b="1" smtClean="0"/>
              <a:t>Java</a:t>
            </a:r>
            <a:r>
              <a:rPr lang="zh-CN" altLang="en-US" b="1" smtClean="0"/>
              <a:t>基础入门</a:t>
            </a:r>
          </a:p>
        </p:txBody>
      </p:sp>
      <p:sp>
        <p:nvSpPr>
          <p:cNvPr id="16387" name="副标题 2"/>
          <p:cNvSpPr txBox="1">
            <a:spLocks/>
          </p:cNvSpPr>
          <p:nvPr/>
        </p:nvSpPr>
        <p:spPr bwMode="auto">
          <a:xfrm>
            <a:off x="920750" y="3860800"/>
            <a:ext cx="6858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3200" b="1">
                <a:solidFill>
                  <a:srgbClr val="FFFFFF"/>
                </a:solidFill>
                <a:latin typeface="微软雅黑" panose="020B0503020204020204" pitchFamily="34" charset="-122"/>
                <a:ea typeface="微软雅黑" panose="020B0503020204020204" pitchFamily="34" charset="-122"/>
              </a:rPr>
              <a:t>    第</a:t>
            </a:r>
            <a:r>
              <a:rPr lang="en-US" altLang="zh-CN" sz="3200" b="1">
                <a:solidFill>
                  <a:srgbClr val="FFFFFF"/>
                </a:solidFill>
                <a:latin typeface="微软雅黑" panose="020B0503020204020204" pitchFamily="34" charset="-122"/>
                <a:ea typeface="微软雅黑" panose="020B0503020204020204" pitchFamily="34" charset="-122"/>
              </a:rPr>
              <a:t>8</a:t>
            </a:r>
            <a:r>
              <a:rPr lang="zh-CN" altLang="en-US" sz="3200" b="1">
                <a:solidFill>
                  <a:srgbClr val="FFFFFF"/>
                </a:solidFill>
                <a:latin typeface="微软雅黑" panose="020B0503020204020204" pitchFamily="34" charset="-122"/>
                <a:ea typeface="微软雅黑" panose="020B0503020204020204" pitchFamily="34" charset="-122"/>
              </a:rPr>
              <a:t>章 </a:t>
            </a:r>
            <a:r>
              <a:rPr lang="en-US" altLang="zh-CN" sz="3200" b="1">
                <a:solidFill>
                  <a:srgbClr val="FFFFFF"/>
                </a:solidFill>
                <a:latin typeface="微软雅黑" panose="020B0503020204020204" pitchFamily="34" charset="-122"/>
                <a:ea typeface="微软雅黑" panose="020B0503020204020204" pitchFamily="34" charset="-122"/>
              </a:rPr>
              <a:t>IO</a:t>
            </a:r>
            <a:r>
              <a:rPr lang="zh-CN" altLang="en-US" sz="3200" b="1">
                <a:solidFill>
                  <a:srgbClr val="FFFFFF"/>
                </a:solidFill>
                <a:latin typeface="微软雅黑" panose="020B0503020204020204" pitchFamily="34" charset="-122"/>
                <a:ea typeface="微软雅黑" panose="020B0503020204020204" pitchFamily="34" charset="-122"/>
              </a:rPr>
              <a:t>（输入输出）</a:t>
            </a:r>
          </a:p>
        </p:txBody>
      </p:sp>
      <p:sp>
        <p:nvSpPr>
          <p:cNvPr id="7" name="TextBox 13"/>
          <p:cNvSpPr>
            <a:spLocks noChangeArrowheads="1"/>
          </p:cNvSpPr>
          <p:nvPr/>
        </p:nvSpPr>
        <p:spPr bwMode="auto">
          <a:xfrm>
            <a:off x="2984500" y="5300663"/>
            <a:ext cx="3462338"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字节流和字符流</a:t>
            </a:r>
          </a:p>
          <a:p>
            <a:pPr>
              <a:lnSpc>
                <a:spcPct val="150000"/>
              </a:lnSpc>
              <a:buFont typeface="Arial" panose="020B0604020202020204" pitchFamily="34" charset="0"/>
              <a:buChar char="•"/>
            </a:pPr>
            <a:r>
              <a:rPr lang="en-US" altLang="zh-CN"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File</a:t>
            </a:r>
            <a:r>
              <a:rPr lang="zh-CN" altLang="en-US"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类</a:t>
            </a:r>
          </a:p>
        </p:txBody>
      </p:sp>
      <p:sp>
        <p:nvSpPr>
          <p:cNvPr id="16389" name="矩形 7"/>
          <p:cNvSpPr>
            <a:spLocks noChangeArrowheads="1"/>
          </p:cNvSpPr>
          <p:nvPr/>
        </p:nvSpPr>
        <p:spPr bwMode="auto">
          <a:xfrm>
            <a:off x="5715000" y="5295900"/>
            <a:ext cx="45720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装饰设计模式</a:t>
            </a:r>
          </a:p>
          <a:p>
            <a:pPr>
              <a:lnSpc>
                <a:spcPct val="150000"/>
              </a:lnSpc>
              <a:buFont typeface="Arial" panose="020B0604020202020204" pitchFamily="34" charset="0"/>
              <a:buChar char="•"/>
            </a:pPr>
            <a:r>
              <a:rPr lang="zh-CN" altLang="en-US">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字符编码</a:t>
            </a:r>
          </a:p>
        </p:txBody>
      </p:sp>
      <p:pic>
        <p:nvPicPr>
          <p:cNvPr id="163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5300663"/>
            <a:ext cx="9477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2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1"/>
          <p:cNvSpPr txBox="1">
            <a:spLocks noChangeArrowheads="1"/>
          </p:cNvSpPr>
          <p:nvPr/>
        </p:nvSpPr>
        <p:spPr bwMode="auto">
          <a:xfrm>
            <a:off x="227013" y="723900"/>
            <a:ext cx="30508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400" b="1" dirty="0" smtClean="0">
                <a:solidFill>
                  <a:srgbClr val="009ED6"/>
                </a:solidFill>
              </a:rPr>
              <a:t>Java</a:t>
            </a:r>
            <a:r>
              <a:rPr lang="zh-CN" altLang="en-US" sz="2400" b="1" dirty="0">
                <a:solidFill>
                  <a:srgbClr val="009ED6"/>
                </a:solidFill>
              </a:rPr>
              <a:t>的IO流体系结构</a:t>
            </a:r>
            <a:endParaRPr lang="en-US" altLang="zh-CN" sz="2400" b="1" dirty="0">
              <a:solidFill>
                <a:srgbClr val="009ED6"/>
              </a:solidFill>
            </a:endParaRPr>
          </a:p>
        </p:txBody>
      </p:sp>
    </p:spTree>
    <p:extLst>
      <p:ext uri="{BB962C8B-B14F-4D97-AF65-F5344CB8AC3E}">
        <p14:creationId xmlns:p14="http://schemas.microsoft.com/office/powerpoint/2010/main" val="39791109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909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909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909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9094" name="内容占位符 2"/>
          <p:cNvSpPr txBox="1">
            <a:spLocks/>
          </p:cNvSpPr>
          <p:nvPr/>
        </p:nvSpPr>
        <p:spPr bwMode="auto">
          <a:xfrm>
            <a:off x="193964" y="1136073"/>
            <a:ext cx="8632536" cy="487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Arial" panose="020B0604020202020204" pitchFamily="34" charset="0"/>
              <a:buChar char="•"/>
            </a:pPr>
            <a:r>
              <a:rPr lang="en-US" altLang="zh-CN" sz="2000" b="1" dirty="0" err="1">
                <a:solidFill>
                  <a:srgbClr val="0070C0"/>
                </a:solidFill>
                <a:cs typeface="等线"/>
              </a:rPr>
              <a:t>RandomAccesseFile</a:t>
            </a:r>
            <a:endParaRPr lang="en-US" altLang="zh-CN" sz="2000" b="1" dirty="0">
              <a:solidFill>
                <a:srgbClr val="0070C0"/>
              </a:solidFill>
              <a:cs typeface="等线"/>
            </a:endParaRPr>
          </a:p>
          <a:p>
            <a:pPr lvl="1">
              <a:lnSpc>
                <a:spcPct val="150000"/>
              </a:lnSpc>
              <a:spcBef>
                <a:spcPct val="20000"/>
              </a:spcBef>
              <a:buFontTx/>
              <a:buChar char="–"/>
            </a:pPr>
            <a:r>
              <a:rPr lang="en-US" altLang="zh-CN" sz="2000" dirty="0" err="1" smtClean="0"/>
              <a:t>RandomAccessFile</a:t>
            </a:r>
            <a:r>
              <a:rPr lang="zh-CN" altLang="en-US" sz="2000" dirty="0"/>
              <a:t>在实际开发中有常见的应用。比如一些付费软件在使用时，都会有几次免费试用的机会。接下来</a:t>
            </a:r>
            <a:r>
              <a:rPr lang="zh-CN" altLang="zh-CN" sz="2000" dirty="0"/>
              <a:t>使用</a:t>
            </a:r>
            <a:r>
              <a:rPr lang="en-US" altLang="zh-CN" sz="2000" dirty="0" err="1"/>
              <a:t>RandomAccessFile</a:t>
            </a:r>
            <a:r>
              <a:rPr lang="zh-CN" altLang="zh-CN" sz="2000" dirty="0"/>
              <a:t>类实现记录软件试用次数的过程</a:t>
            </a:r>
            <a:r>
              <a:rPr lang="zh-CN" altLang="en-US" sz="2000" dirty="0"/>
              <a:t>。</a:t>
            </a:r>
            <a:endParaRPr lang="en-US" altLang="zh-CN" sz="2000" dirty="0"/>
          </a:p>
          <a:p>
            <a:pPr lvl="1">
              <a:lnSpc>
                <a:spcPct val="150000"/>
              </a:lnSpc>
              <a:spcBef>
                <a:spcPct val="20000"/>
              </a:spcBef>
              <a:buFontTx/>
              <a:buChar char="–"/>
            </a:pPr>
            <a:r>
              <a:rPr lang="zh-CN" altLang="en-US" sz="2000" dirty="0"/>
              <a:t>在编写这个程序之前，先在当前目录下创建一个文本文件“</a:t>
            </a:r>
            <a:r>
              <a:rPr lang="en-US" altLang="zh-CN" sz="2000" dirty="0"/>
              <a:t>time.txt</a:t>
            </a:r>
            <a:r>
              <a:rPr lang="zh-CN" altLang="en-US" sz="2000" dirty="0"/>
              <a:t>”，在文件中输入数字</a:t>
            </a:r>
            <a:r>
              <a:rPr lang="en-US" altLang="zh-CN" sz="2000" dirty="0"/>
              <a:t>5</a:t>
            </a:r>
            <a:r>
              <a:rPr lang="zh-CN" altLang="en-US" sz="2000" dirty="0"/>
              <a:t>作为软件试用的次数，具体代码如例</a:t>
            </a:r>
            <a:r>
              <a:rPr lang="en-US" altLang="zh-CN" sz="2000" dirty="0"/>
              <a:t>8-31</a:t>
            </a:r>
            <a:r>
              <a:rPr lang="zh-CN" altLang="en-US" sz="2000" dirty="0"/>
              <a:t>所示。</a:t>
            </a:r>
            <a:r>
              <a:rPr lang="en-US" altLang="zh-CN" sz="2000" dirty="0"/>
              <a:t/>
            </a:r>
            <a:br>
              <a:rPr lang="en-US" altLang="zh-CN" sz="2000" dirty="0"/>
            </a:br>
            <a:endParaRPr lang="en-US" altLang="zh-CN" sz="2000" dirty="0"/>
          </a:p>
        </p:txBody>
      </p:sp>
      <p:sp>
        <p:nvSpPr>
          <p:cNvPr id="8909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8.5 RandomAccessFile</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559" name="组合 311"/>
          <p:cNvGrpSpPr>
            <a:grpSpLocks/>
          </p:cNvGrpSpPr>
          <p:nvPr/>
        </p:nvGrpSpPr>
        <p:grpSpPr bwMode="auto">
          <a:xfrm>
            <a:off x="1106488" y="2840038"/>
            <a:ext cx="7629525" cy="668337"/>
            <a:chOff x="1029300" y="5045322"/>
            <a:chExt cx="7628925" cy="669008"/>
          </a:xfrm>
        </p:grpSpPr>
        <p:grpSp>
          <p:nvGrpSpPr>
            <p:cNvPr id="23593" name="组合 345"/>
            <p:cNvGrpSpPr>
              <a:grpSpLocks/>
            </p:cNvGrpSpPr>
            <p:nvPr/>
          </p:nvGrpSpPr>
          <p:grpSpPr bwMode="auto">
            <a:xfrm>
              <a:off x="2520950" y="5045323"/>
              <a:ext cx="6137275" cy="669007"/>
              <a:chOff x="2520950" y="4924673"/>
              <a:chExt cx="6137275" cy="789657"/>
            </a:xfrm>
          </p:grpSpPr>
          <p:sp>
            <p:nvSpPr>
              <p:cNvPr id="47"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599" name="组合 351"/>
              <p:cNvGrpSpPr>
                <a:grpSpLocks/>
              </p:cNvGrpSpPr>
              <p:nvPr/>
            </p:nvGrpSpPr>
            <p:grpSpPr bwMode="auto">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7"/>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0" name="AutoShape 202"/>
                <p:cNvSpPr>
                  <a:spLocks noChangeArrowheads="1"/>
                </p:cNvSpPr>
                <p:nvPr/>
              </p:nvSpPr>
              <p:spPr bwMode="auto">
                <a:xfrm>
                  <a:off x="2762714" y="4984195"/>
                  <a:ext cx="5689152" cy="490474"/>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3" name="Line 188"/>
            <p:cNvSpPr>
              <a:spLocks noChangeShapeType="1"/>
            </p:cNvSpPr>
            <p:nvPr/>
          </p:nvSpPr>
          <p:spPr bwMode="auto">
            <a:xfrm flipH="1">
              <a:off x="1500750" y="532976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595" name="组合 347"/>
            <p:cNvGrpSpPr>
              <a:grpSpLocks/>
            </p:cNvGrpSpPr>
            <p:nvPr/>
          </p:nvGrpSpPr>
          <p:grpSpPr bwMode="auto">
            <a:xfrm>
              <a:off x="1029300" y="5045322"/>
              <a:ext cx="635025" cy="637257"/>
              <a:chOff x="1098627" y="4776118"/>
              <a:chExt cx="903287" cy="906462"/>
            </a:xfrm>
          </p:grpSpPr>
          <p:sp>
            <p:nvSpPr>
              <p:cNvPr id="45"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6" name="Oval 151"/>
              <p:cNvSpPr>
                <a:spLocks noChangeArrowheads="1"/>
              </p:cNvSpPr>
              <p:nvPr/>
            </p:nvSpPr>
            <p:spPr bwMode="auto">
              <a:xfrm>
                <a:off x="1414740" y="4803243"/>
                <a:ext cx="241600" cy="2418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3560" name="TextBox 312"/>
          <p:cNvSpPr txBox="1">
            <a:spLocks noChangeArrowheads="1"/>
          </p:cNvSpPr>
          <p:nvPr/>
        </p:nvSpPr>
        <p:spPr bwMode="auto">
          <a:xfrm>
            <a:off x="3743325" y="1700213"/>
            <a:ext cx="465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8.6  </a:t>
            </a:r>
            <a:r>
              <a:rPr lang="zh-CN" altLang="en-US" sz="2800" b="1">
                <a:solidFill>
                  <a:srgbClr val="00ACE6"/>
                </a:solidFill>
                <a:latin typeface="微软雅黑" panose="020B0503020204020204" pitchFamily="34" charset="-122"/>
                <a:ea typeface="微软雅黑" panose="020B0503020204020204" pitchFamily="34" charset="-122"/>
              </a:rPr>
              <a:t>字符编码</a:t>
            </a:r>
          </a:p>
        </p:txBody>
      </p:sp>
      <p:grpSp>
        <p:nvGrpSpPr>
          <p:cNvPr id="23561" name="组合 313"/>
          <p:cNvGrpSpPr>
            <a:grpSpLocks/>
          </p:cNvGrpSpPr>
          <p:nvPr/>
        </p:nvGrpSpPr>
        <p:grpSpPr bwMode="auto">
          <a:xfrm>
            <a:off x="1328738" y="3641725"/>
            <a:ext cx="7407275" cy="668338"/>
            <a:chOff x="1252258" y="5045323"/>
            <a:chExt cx="7405967" cy="669007"/>
          </a:xfrm>
        </p:grpSpPr>
        <p:grpSp>
          <p:nvGrpSpPr>
            <p:cNvPr id="23586" name="组合 338"/>
            <p:cNvGrpSpPr>
              <a:grpSpLocks/>
            </p:cNvGrpSpPr>
            <p:nvPr/>
          </p:nvGrpSpPr>
          <p:grpSpPr bwMode="auto">
            <a:xfrm>
              <a:off x="2520950" y="5045323"/>
              <a:ext cx="6137275" cy="669007"/>
              <a:chOff x="2520950" y="4924673"/>
              <a:chExt cx="6137275" cy="789657"/>
            </a:xfrm>
          </p:grpSpPr>
          <p:sp>
            <p:nvSpPr>
              <p:cNvPr id="38"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590" name="组合 342"/>
              <p:cNvGrpSpPr>
                <a:grpSpLocks/>
              </p:cNvGrpSpPr>
              <p:nvPr/>
            </p:nvGrpSpPr>
            <p:grpSpPr bwMode="auto">
              <a:xfrm>
                <a:off x="2520950" y="4924673"/>
                <a:ext cx="6137275" cy="664245"/>
                <a:chOff x="2520950" y="4868193"/>
                <a:chExt cx="6137275" cy="720725"/>
              </a:xfrm>
            </p:grpSpPr>
            <p:sp>
              <p:nvSpPr>
                <p:cNvPr id="40"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3562" name="组合 314"/>
          <p:cNvGrpSpPr>
            <a:grpSpLocks/>
          </p:cNvGrpSpPr>
          <p:nvPr/>
        </p:nvGrpSpPr>
        <p:grpSpPr bwMode="auto">
          <a:xfrm>
            <a:off x="1328738" y="4367213"/>
            <a:ext cx="7407275" cy="668337"/>
            <a:chOff x="1252258" y="5045323"/>
            <a:chExt cx="7405967" cy="669007"/>
          </a:xfrm>
        </p:grpSpPr>
        <p:grpSp>
          <p:nvGrpSpPr>
            <p:cNvPr id="23579" name="组合 331"/>
            <p:cNvGrpSpPr>
              <a:grpSpLocks/>
            </p:cNvGrpSpPr>
            <p:nvPr/>
          </p:nvGrpSpPr>
          <p:grpSpPr bwMode="auto">
            <a:xfrm>
              <a:off x="2520950" y="5045323"/>
              <a:ext cx="6137275" cy="669007"/>
              <a:chOff x="2520950" y="4924673"/>
              <a:chExt cx="6137275" cy="789657"/>
            </a:xfrm>
          </p:grpSpPr>
          <p:sp>
            <p:nvSpPr>
              <p:cNvPr id="31"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583" name="组合 335"/>
              <p:cNvGrpSpPr>
                <a:grpSpLocks/>
              </p:cNvGrpSpPr>
              <p:nvPr/>
            </p:nvGrpSpPr>
            <p:grpSpPr bwMode="auto">
              <a:xfrm>
                <a:off x="2520950" y="4924673"/>
                <a:ext cx="6137275" cy="664245"/>
                <a:chOff x="2520950" y="4868193"/>
                <a:chExt cx="6137275" cy="720725"/>
              </a:xfrm>
            </p:grpSpPr>
            <p:sp>
              <p:nvSpPr>
                <p:cNvPr id="33"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4"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0"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3563" name="组合 315"/>
          <p:cNvGrpSpPr>
            <a:grpSpLocks/>
          </p:cNvGrpSpPr>
          <p:nvPr/>
        </p:nvGrpSpPr>
        <p:grpSpPr bwMode="auto">
          <a:xfrm>
            <a:off x="1112838" y="3622675"/>
            <a:ext cx="635000" cy="638175"/>
            <a:chOff x="1190461" y="2772022"/>
            <a:chExt cx="635025" cy="637257"/>
          </a:xfrm>
        </p:grpSpPr>
        <p:sp>
          <p:nvSpPr>
            <p:cNvPr id="26"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7" name="Oval 151"/>
            <p:cNvSpPr>
              <a:spLocks noChangeArrowheads="1"/>
            </p:cNvSpPr>
            <p:nvPr/>
          </p:nvSpPr>
          <p:spPr bwMode="auto">
            <a:xfrm>
              <a:off x="1412720" y="2791045"/>
              <a:ext cx="169869"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3564" name="组合 316"/>
          <p:cNvGrpSpPr>
            <a:grpSpLocks/>
          </p:cNvGrpSpPr>
          <p:nvPr/>
        </p:nvGrpSpPr>
        <p:grpSpPr bwMode="auto">
          <a:xfrm>
            <a:off x="1112838" y="4346575"/>
            <a:ext cx="635000" cy="636588"/>
            <a:chOff x="1190461" y="2772022"/>
            <a:chExt cx="635025" cy="637257"/>
          </a:xfrm>
        </p:grpSpPr>
        <p:sp>
          <p:nvSpPr>
            <p:cNvPr id="2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3565" name="TextBox 317"/>
          <p:cNvSpPr txBox="1">
            <a:spLocks noChangeArrowheads="1"/>
          </p:cNvSpPr>
          <p:nvPr/>
        </p:nvSpPr>
        <p:spPr bwMode="auto">
          <a:xfrm>
            <a:off x="1081088" y="294481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8.6.1</a:t>
            </a:r>
            <a:endParaRPr lang="zh-CN" altLang="en-US"/>
          </a:p>
        </p:txBody>
      </p:sp>
      <p:sp>
        <p:nvSpPr>
          <p:cNvPr id="23566" name="TextBox 318"/>
          <p:cNvSpPr txBox="1">
            <a:spLocks noChangeArrowheads="1"/>
          </p:cNvSpPr>
          <p:nvPr/>
        </p:nvSpPr>
        <p:spPr bwMode="auto">
          <a:xfrm>
            <a:off x="1081088" y="37004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8.6.2</a:t>
            </a:r>
            <a:endParaRPr lang="zh-CN" altLang="en-US"/>
          </a:p>
        </p:txBody>
      </p:sp>
      <p:sp>
        <p:nvSpPr>
          <p:cNvPr id="23567" name="TextBox 319"/>
          <p:cNvSpPr txBox="1">
            <a:spLocks noChangeArrowheads="1"/>
          </p:cNvSpPr>
          <p:nvPr/>
        </p:nvSpPr>
        <p:spPr bwMode="auto">
          <a:xfrm>
            <a:off x="1093788" y="445928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8.6.3</a:t>
            </a:r>
            <a:endParaRPr lang="zh-CN" altLang="en-US"/>
          </a:p>
        </p:txBody>
      </p:sp>
      <p:sp>
        <p:nvSpPr>
          <p:cNvPr id="23568" name="TextBox 320"/>
          <p:cNvSpPr txBox="1">
            <a:spLocks noChangeArrowheads="1"/>
          </p:cNvSpPr>
          <p:nvPr/>
        </p:nvSpPr>
        <p:spPr bwMode="auto">
          <a:xfrm>
            <a:off x="3213100" y="2940050"/>
            <a:ext cx="267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常用字符集</a:t>
            </a:r>
          </a:p>
        </p:txBody>
      </p:sp>
      <p:sp>
        <p:nvSpPr>
          <p:cNvPr id="23569" name="TextBox 321"/>
          <p:cNvSpPr txBox="1">
            <a:spLocks noChangeArrowheads="1"/>
          </p:cNvSpPr>
          <p:nvPr/>
        </p:nvSpPr>
        <p:spPr bwMode="auto">
          <a:xfrm>
            <a:off x="3213100" y="3736975"/>
            <a:ext cx="267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字符编码和解码</a:t>
            </a:r>
          </a:p>
        </p:txBody>
      </p:sp>
      <p:sp>
        <p:nvSpPr>
          <p:cNvPr id="23570" name="TextBox 322"/>
          <p:cNvSpPr txBox="1">
            <a:spLocks noChangeArrowheads="1"/>
          </p:cNvSpPr>
          <p:nvPr/>
        </p:nvSpPr>
        <p:spPr bwMode="auto">
          <a:xfrm>
            <a:off x="3213100" y="4475163"/>
            <a:ext cx="2446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字符传输</a:t>
            </a:r>
          </a:p>
        </p:txBody>
      </p:sp>
      <p:pic>
        <p:nvPicPr>
          <p:cNvPr id="23571"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72" name="图片 325">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sp>
        <p:nvSpPr>
          <p:cNvPr id="2357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extLst>
      <p:ext uri="{BB962C8B-B14F-4D97-AF65-F5344CB8AC3E}">
        <p14:creationId xmlns:p14="http://schemas.microsoft.com/office/powerpoint/2010/main" val="1547251404"/>
      </p:ext>
    </p:extLst>
  </p:cSld>
  <p:clrMapOvr>
    <a:masterClrMapping/>
  </p:clrMapOvr>
  <p:transition spd="slow" advClick="0"/>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01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011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011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0359" name="内容占位符 2"/>
          <p:cNvSpPr txBox="1">
            <a:spLocks/>
          </p:cNvSpPr>
          <p:nvPr/>
        </p:nvSpPr>
        <p:spPr bwMode="auto">
          <a:xfrm>
            <a:off x="138113" y="1085850"/>
            <a:ext cx="89344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a:solidFill>
                  <a:srgbClr val="0070C0"/>
                </a:solidFill>
                <a:latin typeface="+mn-lt"/>
                <a:ea typeface="+mn-ea"/>
                <a:cs typeface="等线"/>
              </a:rPr>
              <a:t>8.6.1 </a:t>
            </a:r>
            <a:r>
              <a:rPr lang="zh-CN" altLang="en-US" sz="2400" b="1">
                <a:solidFill>
                  <a:srgbClr val="0070C0"/>
                </a:solidFill>
                <a:latin typeface="+mn-lt"/>
                <a:ea typeface="+mn-ea"/>
                <a:cs typeface="等线"/>
              </a:rPr>
              <a:t>字符码表</a:t>
            </a:r>
            <a:endParaRPr lang="en-US" altLang="zh-CN" sz="2400" b="1">
              <a:solidFill>
                <a:srgbClr val="0070C0"/>
              </a:solidFill>
              <a:latin typeface="+mn-lt"/>
              <a:ea typeface="+mn-ea"/>
              <a:cs typeface="等线"/>
            </a:endParaRPr>
          </a:p>
          <a:p>
            <a:pPr lvl="1">
              <a:lnSpc>
                <a:spcPct val="150000"/>
              </a:lnSpc>
              <a:spcBef>
                <a:spcPct val="20000"/>
              </a:spcBef>
              <a:buFontTx/>
              <a:buChar char="–"/>
              <a:defRPr/>
            </a:pPr>
            <a:r>
              <a:rPr lang="zh-CN" altLang="zh-CN" sz="2000" smtClean="0"/>
              <a:t>字符码表是一种可以方便计算机识别的特定字符集，它是将每一个字符和一个唯一的数字对应而形成的一张表</a:t>
            </a:r>
            <a:r>
              <a:rPr lang="zh-CN" altLang="en-US" sz="2000" smtClean="0"/>
              <a:t>，常见的字符编码如表</a:t>
            </a:r>
            <a:r>
              <a:rPr lang="en-US" altLang="zh-CN" sz="2000" smtClean="0"/>
              <a:t>8-8</a:t>
            </a:r>
            <a:r>
              <a:rPr lang="zh-CN" altLang="en-US" sz="2000" smtClean="0"/>
              <a:t>所示。</a:t>
            </a:r>
            <a:endParaRPr lang="en-US" altLang="zh-CN" sz="2000" smtClean="0"/>
          </a:p>
        </p:txBody>
      </p:sp>
      <p:pic>
        <p:nvPicPr>
          <p:cNvPr id="901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242" y="2563115"/>
            <a:ext cx="5787901" cy="405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字符编码</a:t>
            </a:r>
          </a:p>
        </p:txBody>
      </p:sp>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113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11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11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3" name="内容占位符 2"/>
          <p:cNvSpPr txBox="1">
            <a:spLocks/>
          </p:cNvSpPr>
          <p:nvPr/>
        </p:nvSpPr>
        <p:spPr bwMode="auto">
          <a:xfrm>
            <a:off x="209550" y="1219200"/>
            <a:ext cx="89344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8.6.2 </a:t>
            </a:r>
            <a:r>
              <a:rPr lang="zh-CN" altLang="en-US" sz="2400" b="1" dirty="0">
                <a:solidFill>
                  <a:srgbClr val="0070C0"/>
                </a:solidFill>
                <a:latin typeface="+mn-lt"/>
                <a:ea typeface="+mn-ea"/>
                <a:cs typeface="等线"/>
              </a:rPr>
              <a:t>字符编码和解码</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zh-CN" altLang="zh-CN" sz="2000" dirty="0" smtClean="0"/>
              <a:t>把字符串转换成计算机识别的字节序列称为编码</a:t>
            </a:r>
            <a:r>
              <a:rPr lang="zh-CN" altLang="en-US" sz="2000" dirty="0" smtClean="0"/>
              <a:t>。</a:t>
            </a:r>
            <a:endParaRPr lang="en-US" altLang="zh-CN" sz="2000" b="1" dirty="0" smtClean="0"/>
          </a:p>
          <a:p>
            <a:pPr lvl="1">
              <a:lnSpc>
                <a:spcPct val="200000"/>
              </a:lnSpc>
              <a:spcBef>
                <a:spcPct val="20000"/>
              </a:spcBef>
              <a:buFontTx/>
              <a:buChar char="–"/>
              <a:defRPr/>
            </a:pPr>
            <a:r>
              <a:rPr lang="zh-CN" altLang="zh-CN" sz="2000" dirty="0" smtClean="0"/>
              <a:t>把字节序列转换为普通人能看懂的明文字符串称为解码</a:t>
            </a:r>
            <a:r>
              <a:rPr lang="zh-CN" altLang="en-US" sz="2000" dirty="0" smtClean="0"/>
              <a:t>。</a:t>
            </a:r>
            <a:endParaRPr lang="en-US" altLang="zh-CN" sz="2000" dirty="0" smtClean="0"/>
          </a:p>
          <a:p>
            <a:pPr lvl="1">
              <a:lnSpc>
                <a:spcPct val="200000"/>
              </a:lnSpc>
              <a:spcBef>
                <a:spcPct val="20000"/>
              </a:spcBef>
              <a:buFontTx/>
              <a:buChar char="–"/>
              <a:defRPr/>
            </a:pPr>
            <a:r>
              <a:rPr lang="zh-CN" altLang="en-US" sz="2000" dirty="0" smtClean="0"/>
              <a:t>解码和编码的过程如下图所示。</a:t>
            </a:r>
            <a:endParaRPr lang="en-US" altLang="zh-CN" sz="2000" dirty="0" smtClean="0"/>
          </a:p>
        </p:txBody>
      </p:sp>
      <p:sp>
        <p:nvSpPr>
          <p:cNvPr id="9114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91144" name="对象 2"/>
          <p:cNvGraphicFramePr>
            <a:graphicFrameLocks noChangeAspect="1"/>
          </p:cNvGraphicFramePr>
          <p:nvPr/>
        </p:nvGraphicFramePr>
        <p:xfrm>
          <a:off x="1266825" y="4070350"/>
          <a:ext cx="6311900" cy="1393825"/>
        </p:xfrm>
        <a:graphic>
          <a:graphicData uri="http://schemas.openxmlformats.org/presentationml/2006/ole">
            <mc:AlternateContent xmlns:mc="http://schemas.openxmlformats.org/markup-compatibility/2006">
              <mc:Choice xmlns:v="urn:schemas-microsoft-com:vml" Requires="v">
                <p:oleObj spid="_x0000_s91354" name="Visio" r:id="rId3" imgW="4553369" imgH="1006754" progId="Visio.Drawing.11">
                  <p:embed/>
                </p:oleObj>
              </mc:Choice>
              <mc:Fallback>
                <p:oleObj name="Visio" r:id="rId3" imgW="4553369" imgH="1006754"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4070350"/>
                        <a:ext cx="6311900"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字符编码</a:t>
            </a:r>
          </a:p>
        </p:txBody>
      </p:sp>
    </p:spTree>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6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6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6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07" name="内容占位符 2"/>
          <p:cNvSpPr txBox="1">
            <a:spLocks/>
          </p:cNvSpPr>
          <p:nvPr/>
        </p:nvSpPr>
        <p:spPr bwMode="auto">
          <a:xfrm>
            <a:off x="203200" y="1104323"/>
            <a:ext cx="86741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8.6.2 </a:t>
            </a:r>
            <a:r>
              <a:rPr lang="zh-CN" altLang="en-US" sz="2400" b="1" dirty="0">
                <a:solidFill>
                  <a:srgbClr val="0070C0"/>
                </a:solidFill>
                <a:latin typeface="+mn-lt"/>
                <a:ea typeface="+mn-ea"/>
                <a:cs typeface="等线"/>
              </a:rPr>
              <a:t>字符编码和解码</a:t>
            </a:r>
            <a:endParaRPr lang="en-US" altLang="zh-CN" sz="2400" b="1" dirty="0">
              <a:solidFill>
                <a:srgbClr val="0070C0"/>
              </a:solidFill>
              <a:latin typeface="+mn-lt"/>
              <a:ea typeface="+mn-ea"/>
              <a:cs typeface="等线"/>
            </a:endParaRPr>
          </a:p>
          <a:p>
            <a:pPr lvl="1">
              <a:lnSpc>
                <a:spcPts val="5000"/>
              </a:lnSpc>
              <a:spcBef>
                <a:spcPct val="20000"/>
              </a:spcBef>
              <a:buFontTx/>
              <a:buChar char="–"/>
              <a:defRPr/>
            </a:pPr>
            <a:r>
              <a:rPr lang="zh-CN" altLang="en-US" sz="2000" dirty="0" smtClean="0"/>
              <a:t>接下来，通过一个案例来演示字符是如何进行编码和解码的，具体代码如例</a:t>
            </a:r>
            <a:r>
              <a:rPr lang="en-US" altLang="zh-CN" sz="2000" dirty="0" smtClean="0"/>
              <a:t>8-32</a:t>
            </a:r>
            <a:r>
              <a:rPr lang="zh-CN" altLang="en-US" sz="2000" dirty="0" smtClean="0"/>
              <a:t>所示。</a:t>
            </a:r>
            <a:endParaRPr lang="en-US" altLang="zh-CN" sz="2000" dirty="0" smtClean="0"/>
          </a:p>
        </p:txBody>
      </p:sp>
      <p:sp>
        <p:nvSpPr>
          <p:cNvPr id="9216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6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字符编码</a:t>
            </a: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22" y="1104323"/>
            <a:ext cx="8243455" cy="531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10" name="Picture 6" descr="32"/>
          <p:cNvPicPr>
            <a:picLocks noChangeAspect="1" noChangeArrowheads="1"/>
          </p:cNvPicPr>
          <p:nvPr/>
        </p:nvPicPr>
        <p:blipFill>
          <a:blip r:embed="rId3">
            <a:extLst>
              <a:ext uri="{28A0092B-C50C-407E-A947-70E740481C1C}">
                <a14:useLocalDpi xmlns:a14="http://schemas.microsoft.com/office/drawing/2010/main" val="0"/>
              </a:ext>
            </a:extLst>
          </a:blip>
          <a:srcRect b="64253"/>
          <a:stretch>
            <a:fillRect/>
          </a:stretch>
        </p:blipFill>
        <p:spPr bwMode="auto">
          <a:xfrm>
            <a:off x="3049300" y="4734529"/>
            <a:ext cx="5935662"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a:p>
        </p:txBody>
      </p:sp>
      <p:sp>
        <p:nvSpPr>
          <p:cNvPr id="8397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a:p>
        </p:txBody>
      </p:sp>
      <p:sp>
        <p:nvSpPr>
          <p:cNvPr id="8397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a:p>
        </p:txBody>
      </p:sp>
      <p:sp>
        <p:nvSpPr>
          <p:cNvPr id="8397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a:p>
        </p:txBody>
      </p:sp>
      <p:sp>
        <p:nvSpPr>
          <p:cNvPr id="83974" name="内容占位符 2"/>
          <p:cNvSpPr txBox="1">
            <a:spLocks noChangeArrowheads="1"/>
          </p:cNvSpPr>
          <p:nvPr/>
        </p:nvSpPr>
        <p:spPr bwMode="auto">
          <a:xfrm>
            <a:off x="209550" y="1219200"/>
            <a:ext cx="8671214"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lnSpc>
                <a:spcPct val="150000"/>
              </a:lnSpc>
              <a:spcBef>
                <a:spcPct val="20000"/>
              </a:spcBef>
              <a:buFont typeface="Arial" panose="020B0604020202020204" pitchFamily="34" charset="0"/>
              <a:buChar char="•"/>
            </a:pPr>
            <a:r>
              <a:rPr lang="en-US" altLang="zh-CN" sz="2400" b="1" dirty="0">
                <a:solidFill>
                  <a:srgbClr val="0070C0"/>
                </a:solidFill>
                <a:latin typeface="+mn-lt"/>
                <a:ea typeface="+mn-ea"/>
                <a:cs typeface="等线"/>
              </a:rPr>
              <a:t>8.6.2 </a:t>
            </a:r>
            <a:r>
              <a:rPr lang="zh-CN" altLang="en-US" sz="2400" b="1" dirty="0">
                <a:solidFill>
                  <a:srgbClr val="0070C0"/>
                </a:solidFill>
                <a:latin typeface="+mn-lt"/>
                <a:ea typeface="+mn-ea"/>
                <a:cs typeface="等线"/>
              </a:rPr>
              <a:t>字符编码和解码</a:t>
            </a:r>
          </a:p>
          <a:p>
            <a:pPr lvl="1" eaLnBrk="0" hangingPunct="0">
              <a:lnSpc>
                <a:spcPct val="150000"/>
              </a:lnSpc>
              <a:spcBef>
                <a:spcPct val="20000"/>
              </a:spcBef>
              <a:buFont typeface="Arial" panose="020B0604020202020204" pitchFamily="34" charset="0"/>
              <a:buChar char="–"/>
            </a:pPr>
            <a:r>
              <a:rPr lang="zh-CN" altLang="zh-CN" sz="2000" dirty="0"/>
              <a:t>例程</a:t>
            </a:r>
            <a:r>
              <a:rPr lang="en-US" altLang="zh-CN" sz="2000" dirty="0"/>
              <a:t>8-32</a:t>
            </a:r>
            <a:r>
              <a:rPr lang="zh-CN" altLang="zh-CN" sz="2000" dirty="0"/>
              <a:t>中的第</a:t>
            </a:r>
            <a:r>
              <a:rPr lang="en-US" altLang="zh-CN" sz="2000" dirty="0"/>
              <a:t>16</a:t>
            </a:r>
            <a:r>
              <a:rPr lang="zh-CN" altLang="zh-CN" sz="2000" dirty="0"/>
              <a:t>行尝试使用</a:t>
            </a:r>
            <a:r>
              <a:rPr lang="en-US" altLang="zh-CN" sz="2000" dirty="0"/>
              <a:t>ISO8859-1</a:t>
            </a:r>
            <a:r>
              <a:rPr lang="zh-CN" altLang="zh-CN" sz="2000" dirty="0"/>
              <a:t>码表对</a:t>
            </a:r>
            <a:r>
              <a:rPr lang="en-US" altLang="zh-CN" sz="2000" dirty="0"/>
              <a:t>GBK</a:t>
            </a:r>
            <a:r>
              <a:rPr lang="zh-CN" altLang="zh-CN" sz="2000" dirty="0"/>
              <a:t>编码的数组进行解码时，出现了四个问号，这是由编码和解码时使用的码表不一致所造成的乱码</a:t>
            </a:r>
            <a:r>
              <a:rPr lang="zh-CN" altLang="zh-CN" sz="2000" dirty="0" smtClean="0"/>
              <a:t>问题</a:t>
            </a:r>
            <a:r>
              <a:rPr lang="zh-CN" altLang="en-US" sz="2000" dirty="0" smtClean="0"/>
              <a:t>。</a:t>
            </a:r>
            <a:endParaRPr lang="en-US" altLang="zh-CN" sz="2000" dirty="0"/>
          </a:p>
        </p:txBody>
      </p:sp>
      <p:sp>
        <p:nvSpPr>
          <p:cNvPr id="8397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a:p>
        </p:txBody>
      </p:sp>
      <p:pic>
        <p:nvPicPr>
          <p:cNvPr id="839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3402013"/>
            <a:ext cx="8607133" cy="150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字符编码</a:t>
            </a:r>
          </a:p>
        </p:txBody>
      </p:sp>
    </p:spTree>
    <p:extLst>
      <p:ext uri="{BB962C8B-B14F-4D97-AF65-F5344CB8AC3E}">
        <p14:creationId xmlns:p14="http://schemas.microsoft.com/office/powerpoint/2010/main" val="330197298"/>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6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6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6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07" name="内容占位符 2"/>
          <p:cNvSpPr txBox="1">
            <a:spLocks/>
          </p:cNvSpPr>
          <p:nvPr/>
        </p:nvSpPr>
        <p:spPr bwMode="auto">
          <a:xfrm>
            <a:off x="203200" y="1257300"/>
            <a:ext cx="86741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8.6.2 </a:t>
            </a:r>
            <a:r>
              <a:rPr lang="zh-CN" altLang="en-US" sz="2400" b="1" dirty="0">
                <a:solidFill>
                  <a:srgbClr val="0070C0"/>
                </a:solidFill>
                <a:latin typeface="+mn-lt"/>
                <a:ea typeface="+mn-ea"/>
                <a:cs typeface="等线"/>
              </a:rPr>
              <a:t>字符编码和解码</a:t>
            </a:r>
            <a:endParaRPr lang="en-US" altLang="zh-CN" sz="2400" b="1" dirty="0">
              <a:solidFill>
                <a:srgbClr val="0070C0"/>
              </a:solidFill>
              <a:latin typeface="+mn-lt"/>
              <a:ea typeface="+mn-ea"/>
              <a:cs typeface="等线"/>
            </a:endParaRPr>
          </a:p>
          <a:p>
            <a:pPr lvl="1">
              <a:lnSpc>
                <a:spcPct val="150000"/>
              </a:lnSpc>
              <a:spcBef>
                <a:spcPct val="20000"/>
              </a:spcBef>
              <a:buFontTx/>
              <a:buChar char="–"/>
              <a:defRPr/>
            </a:pPr>
            <a:r>
              <a:rPr lang="zh-CN" altLang="en-US" sz="2000" dirty="0" smtClean="0"/>
              <a:t>对例</a:t>
            </a:r>
            <a:r>
              <a:rPr lang="en-US" altLang="zh-CN" sz="2000" dirty="0" smtClean="0"/>
              <a:t>8-32</a:t>
            </a:r>
            <a:r>
              <a:rPr lang="zh-CN" altLang="en-US" sz="2000" dirty="0" smtClean="0"/>
              <a:t>进行修改，按照政企的码表对字符进行解码，具体代码如例</a:t>
            </a:r>
            <a:r>
              <a:rPr lang="en-US" altLang="zh-CN" sz="2000" dirty="0" smtClean="0"/>
              <a:t>8-33</a:t>
            </a:r>
            <a:r>
              <a:rPr lang="zh-CN" altLang="en-US" sz="2000" dirty="0" smtClean="0"/>
              <a:t>所示。</a:t>
            </a:r>
            <a:endParaRPr lang="en-US" altLang="zh-CN" sz="2000" dirty="0" smtClean="0"/>
          </a:p>
          <a:p>
            <a:pPr lvl="1">
              <a:lnSpc>
                <a:spcPct val="150000"/>
              </a:lnSpc>
              <a:spcBef>
                <a:spcPct val="20000"/>
              </a:spcBef>
              <a:buFontTx/>
              <a:buChar char="–"/>
              <a:defRPr/>
            </a:pPr>
            <a:endParaRPr lang="en-US" altLang="zh-CN" sz="2000" dirty="0" smtClean="0"/>
          </a:p>
        </p:txBody>
      </p:sp>
      <p:sp>
        <p:nvSpPr>
          <p:cNvPr id="9216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6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字符编码</a:t>
            </a:r>
          </a:p>
        </p:txBody>
      </p:sp>
      <p:pic>
        <p:nvPicPr>
          <p:cNvPr id="99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88" y="2990412"/>
            <a:ext cx="8526411" cy="2730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2488647"/>
            <a:ext cx="1924050" cy="857250"/>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478101"/>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318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318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318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3431" name="内容占位符 2"/>
          <p:cNvSpPr txBox="1">
            <a:spLocks/>
          </p:cNvSpPr>
          <p:nvPr/>
        </p:nvSpPr>
        <p:spPr bwMode="auto">
          <a:xfrm>
            <a:off x="104775" y="1042988"/>
            <a:ext cx="8934450" cy="571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a:solidFill>
                  <a:srgbClr val="0070C0"/>
                </a:solidFill>
                <a:latin typeface="+mn-lt"/>
                <a:ea typeface="+mn-ea"/>
                <a:cs typeface="等线"/>
              </a:rPr>
              <a:t>8.6.3 </a:t>
            </a:r>
            <a:r>
              <a:rPr lang="zh-CN" altLang="en-US" sz="2400" b="1">
                <a:solidFill>
                  <a:srgbClr val="0070C0"/>
                </a:solidFill>
                <a:latin typeface="+mn-lt"/>
                <a:ea typeface="+mn-ea"/>
                <a:cs typeface="等线"/>
              </a:rPr>
              <a:t>字符传输</a:t>
            </a:r>
          </a:p>
          <a:p>
            <a:pPr lvl="1">
              <a:lnSpc>
                <a:spcPct val="150000"/>
              </a:lnSpc>
              <a:spcBef>
                <a:spcPct val="20000"/>
              </a:spcBef>
              <a:buFontTx/>
              <a:buChar char="–"/>
              <a:defRPr/>
            </a:pPr>
            <a:r>
              <a:rPr lang="zh-CN" altLang="zh-CN" sz="2000" smtClean="0"/>
              <a:t>大多数文件在保存数据时，采用的都是本地平台的默认码表</a:t>
            </a:r>
            <a:r>
              <a:rPr lang="en-US" altLang="zh-CN" sz="2000" smtClean="0"/>
              <a:t>GBK</a:t>
            </a:r>
            <a:r>
              <a:rPr lang="zh-CN" altLang="en-US" sz="2000" smtClean="0"/>
              <a:t>，</a:t>
            </a:r>
            <a:r>
              <a:rPr lang="zh-CN" altLang="zh-CN" sz="2000" smtClean="0"/>
              <a:t>因此读写文件不会发生乱码问题。但是，</a:t>
            </a:r>
            <a:r>
              <a:rPr lang="zh-CN" altLang="en-US" sz="2000" smtClean="0"/>
              <a:t>如果</a:t>
            </a:r>
            <a:r>
              <a:rPr lang="zh-CN" altLang="zh-CN" sz="2000" smtClean="0"/>
              <a:t>读取一个编码格式为</a:t>
            </a:r>
            <a:r>
              <a:rPr lang="en-US" altLang="zh-CN" sz="2000" smtClean="0"/>
              <a:t>GBK</a:t>
            </a:r>
            <a:r>
              <a:rPr lang="zh-CN" altLang="zh-CN" sz="2000" smtClean="0"/>
              <a:t>的文件，并将读取到的数据写入一个编码格式为</a:t>
            </a:r>
            <a:r>
              <a:rPr lang="en-US" altLang="zh-CN" sz="2000" smtClean="0"/>
              <a:t>UTF-8</a:t>
            </a:r>
            <a:r>
              <a:rPr lang="zh-CN" altLang="zh-CN" sz="2000" smtClean="0"/>
              <a:t>的文件时，则一定会出现乱码现象。接下来通过</a:t>
            </a:r>
            <a:r>
              <a:rPr lang="zh-CN" altLang="en-US" sz="2000" smtClean="0"/>
              <a:t>一张</a:t>
            </a:r>
            <a:r>
              <a:rPr lang="zh-CN" altLang="zh-CN" sz="2000" smtClean="0"/>
              <a:t>图来</a:t>
            </a:r>
            <a:r>
              <a:rPr lang="zh-CN" altLang="en-US" sz="2000" smtClean="0"/>
              <a:t>描述</a:t>
            </a:r>
            <a:r>
              <a:rPr lang="zh-CN" altLang="zh-CN" sz="2000" smtClean="0"/>
              <a:t>数据在不同码表中的情况，如</a:t>
            </a:r>
            <a:r>
              <a:rPr lang="zh-CN" altLang="en-US" sz="2000" smtClean="0"/>
              <a:t>下</a:t>
            </a:r>
            <a:r>
              <a:rPr lang="zh-CN" altLang="zh-CN" sz="2000" smtClean="0"/>
              <a:t>图所示。</a:t>
            </a:r>
          </a:p>
          <a:p>
            <a:pPr lvl="1">
              <a:lnSpc>
                <a:spcPct val="150000"/>
              </a:lnSpc>
              <a:spcBef>
                <a:spcPct val="20000"/>
              </a:spcBef>
              <a:buFontTx/>
              <a:buChar char="–"/>
              <a:defRPr/>
            </a:pPr>
            <a:endParaRPr lang="en-US" altLang="zh-CN" sz="2000" smtClean="0"/>
          </a:p>
        </p:txBody>
      </p:sp>
      <p:sp>
        <p:nvSpPr>
          <p:cNvPr id="9319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319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93193" name="对象 3"/>
          <p:cNvGraphicFramePr>
            <a:graphicFrameLocks noChangeAspect="1"/>
          </p:cNvGraphicFramePr>
          <p:nvPr/>
        </p:nvGraphicFramePr>
        <p:xfrm>
          <a:off x="2833688" y="3811588"/>
          <a:ext cx="3656012" cy="2554287"/>
        </p:xfrm>
        <a:graphic>
          <a:graphicData uri="http://schemas.openxmlformats.org/presentationml/2006/ole">
            <mc:AlternateContent xmlns:mc="http://schemas.openxmlformats.org/markup-compatibility/2006">
              <mc:Choice xmlns:v="urn:schemas-microsoft-com:vml" Requires="v">
                <p:oleObj spid="_x0000_s93403" name="Visio" r:id="rId3" imgW="3590506" imgH="2998318" progId="Visio.Drawing.11">
                  <p:embed/>
                </p:oleObj>
              </mc:Choice>
              <mc:Fallback>
                <p:oleObj name="Visio" r:id="rId3" imgW="3590506" imgH="2998318"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3688" y="3811588"/>
                        <a:ext cx="3656012"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8.6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字符编码</a:t>
            </a:r>
          </a:p>
        </p:txBody>
      </p:sp>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42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42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42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4455" name="内容占位符 2"/>
          <p:cNvSpPr txBox="1">
            <a:spLocks/>
          </p:cNvSpPr>
          <p:nvPr/>
        </p:nvSpPr>
        <p:spPr bwMode="auto">
          <a:xfrm>
            <a:off x="176213" y="1219200"/>
            <a:ext cx="85915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8.6.3 </a:t>
            </a:r>
            <a:r>
              <a:rPr lang="zh-CN" altLang="en-US" sz="2400" b="1" dirty="0">
                <a:solidFill>
                  <a:srgbClr val="0070C0"/>
                </a:solidFill>
                <a:latin typeface="+mn-lt"/>
                <a:ea typeface="+mn-ea"/>
                <a:cs typeface="等线"/>
              </a:rPr>
              <a:t>字符传输</a:t>
            </a:r>
          </a:p>
          <a:p>
            <a:pPr lvl="1">
              <a:lnSpc>
                <a:spcPct val="200000"/>
              </a:lnSpc>
              <a:spcBef>
                <a:spcPct val="20000"/>
              </a:spcBef>
              <a:buFontTx/>
              <a:buChar char="–"/>
              <a:defRPr/>
            </a:pPr>
            <a:r>
              <a:rPr lang="zh-CN" altLang="en-US" sz="2000" dirty="0" smtClean="0"/>
              <a:t>接下来，通过使用转换流</a:t>
            </a:r>
            <a:r>
              <a:rPr lang="en-US" altLang="zh-CN" sz="2000" dirty="0" err="1" smtClean="0"/>
              <a:t>InputStreamReader</a:t>
            </a:r>
            <a:r>
              <a:rPr lang="en-US" altLang="zh-CN" sz="2000" dirty="0" smtClean="0"/>
              <a:t>(</a:t>
            </a:r>
            <a:r>
              <a:rPr lang="en-US" altLang="zh-CN" sz="2000" dirty="0" err="1" smtClean="0"/>
              <a:t>InputStream</a:t>
            </a:r>
            <a:r>
              <a:rPr lang="en-US" altLang="zh-CN" sz="2000" dirty="0" smtClean="0"/>
              <a:t> </a:t>
            </a:r>
            <a:r>
              <a:rPr lang="en-US" altLang="zh-CN" sz="2000" dirty="0" err="1" smtClean="0"/>
              <a:t>in,String</a:t>
            </a:r>
            <a:r>
              <a:rPr lang="en-US" altLang="zh-CN" sz="2000" dirty="0" smtClean="0"/>
              <a:t> </a:t>
            </a:r>
            <a:r>
              <a:rPr lang="en-US" altLang="zh-CN" sz="2000" dirty="0" err="1" smtClean="0"/>
              <a:t>charsetName</a:t>
            </a:r>
            <a:r>
              <a:rPr lang="en-US" altLang="zh-CN" sz="2000" dirty="0" smtClean="0"/>
              <a:t>)</a:t>
            </a:r>
            <a:r>
              <a:rPr lang="zh-CN" altLang="zh-CN" sz="2000" dirty="0" smtClean="0"/>
              <a:t>和</a:t>
            </a:r>
            <a:r>
              <a:rPr lang="en-US" altLang="zh-CN" sz="2000" dirty="0" err="1" smtClean="0"/>
              <a:t>OutputStreamReader</a:t>
            </a:r>
            <a:r>
              <a:rPr lang="en-US" altLang="zh-CN" sz="2000" dirty="0" smtClean="0"/>
              <a:t>(</a:t>
            </a:r>
            <a:r>
              <a:rPr lang="en-US" altLang="zh-CN" sz="2000" dirty="0" err="1" smtClean="0"/>
              <a:t>OutputStream</a:t>
            </a:r>
            <a:r>
              <a:rPr lang="en-US" altLang="zh-CN" sz="2000" dirty="0" smtClean="0"/>
              <a:t> </a:t>
            </a:r>
            <a:r>
              <a:rPr lang="en-US" altLang="zh-CN" sz="2000" dirty="0" err="1" smtClean="0"/>
              <a:t>in,String</a:t>
            </a:r>
            <a:r>
              <a:rPr lang="en-US" altLang="zh-CN" sz="2000" dirty="0" smtClean="0"/>
              <a:t> </a:t>
            </a:r>
            <a:r>
              <a:rPr lang="en-US" altLang="zh-CN" sz="2000" dirty="0" err="1" smtClean="0"/>
              <a:t>charsetName</a:t>
            </a:r>
            <a:r>
              <a:rPr lang="en-US" altLang="zh-CN" sz="2000" dirty="0" smtClean="0"/>
              <a:t>)</a:t>
            </a:r>
            <a:r>
              <a:rPr lang="zh-CN" altLang="en-US" sz="2000" dirty="0" smtClean="0"/>
              <a:t>的构造方法</a:t>
            </a:r>
            <a:r>
              <a:rPr lang="zh-CN" altLang="zh-CN" sz="2000" dirty="0" smtClean="0"/>
              <a:t>创建流对象，</a:t>
            </a:r>
            <a:r>
              <a:rPr lang="zh-CN" altLang="en-US" sz="2000" dirty="0" smtClean="0"/>
              <a:t>并对编码格式不同的文件实现拷贝，具体代码如例</a:t>
            </a:r>
            <a:r>
              <a:rPr lang="en-US" altLang="zh-CN" sz="2000" dirty="0" smtClean="0"/>
              <a:t>8-34</a:t>
            </a:r>
            <a:r>
              <a:rPr lang="zh-CN" altLang="en-US" sz="2000" dirty="0" smtClean="0"/>
              <a:t>所示。</a:t>
            </a:r>
            <a:endParaRPr lang="en-US" altLang="zh-CN" sz="2000" dirty="0" smtClean="0"/>
          </a:p>
        </p:txBody>
      </p:sp>
      <p:sp>
        <p:nvSpPr>
          <p:cNvPr id="942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421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421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421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8.6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字符编码</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34" y="1109590"/>
            <a:ext cx="8654731" cy="527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1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5" y="2489912"/>
            <a:ext cx="5994400" cy="224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标注 12"/>
          <p:cNvSpPr/>
          <p:nvPr/>
        </p:nvSpPr>
        <p:spPr bwMode="auto">
          <a:xfrm>
            <a:off x="1285715" y="3928486"/>
            <a:ext cx="7613650" cy="2350077"/>
          </a:xfrm>
          <a:prstGeom prst="wedgeRoundRectCallout">
            <a:avLst>
              <a:gd name="adj1" fmla="val -6971"/>
              <a:gd name="adj2" fmla="val -5008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dirty="0"/>
              <a:t>例程</a:t>
            </a:r>
            <a:r>
              <a:rPr lang="en-US" altLang="zh-CN" dirty="0"/>
              <a:t>8-34</a:t>
            </a:r>
            <a:r>
              <a:rPr lang="zh-CN" altLang="zh-CN" dirty="0"/>
              <a:t>在创建了</a:t>
            </a:r>
            <a:r>
              <a:rPr lang="en-US" altLang="zh-CN" dirty="0" err="1"/>
              <a:t>FileInputStreamReader</a:t>
            </a:r>
            <a:r>
              <a:rPr lang="zh-CN" altLang="zh-CN" dirty="0"/>
              <a:t>和</a:t>
            </a:r>
            <a:r>
              <a:rPr lang="en-US" altLang="zh-CN" dirty="0" err="1"/>
              <a:t>FileOutputStreamWriter</a:t>
            </a:r>
            <a:r>
              <a:rPr lang="zh-CN" altLang="zh-CN" dirty="0"/>
              <a:t>对象时，构造函数中分别传入了“</a:t>
            </a:r>
            <a:r>
              <a:rPr lang="en-US" altLang="zh-CN" dirty="0"/>
              <a:t>GBK</a:t>
            </a:r>
            <a:r>
              <a:rPr lang="zh-CN" altLang="zh-CN" dirty="0"/>
              <a:t>”码表和“</a:t>
            </a:r>
            <a:r>
              <a:rPr lang="en-US" altLang="zh-CN" dirty="0"/>
              <a:t>UTF-8</a:t>
            </a:r>
            <a:r>
              <a:rPr lang="zh-CN" altLang="zh-CN" dirty="0"/>
              <a:t>”码表，这样，当读取编码格式为</a:t>
            </a:r>
            <a:r>
              <a:rPr lang="en-US" altLang="zh-CN" dirty="0"/>
              <a:t>GBK</a:t>
            </a:r>
            <a:r>
              <a:rPr lang="zh-CN" altLang="zh-CN" dirty="0"/>
              <a:t>的文件时，就能正确地将字节转换成字符。当将数据写入编码格式为</a:t>
            </a:r>
            <a:r>
              <a:rPr lang="en-US" altLang="zh-CN" dirty="0"/>
              <a:t>UTF-8</a:t>
            </a:r>
            <a:r>
              <a:rPr lang="zh-CN" altLang="zh-CN" dirty="0"/>
              <a:t>的文件时，字符也可以正确的转换成对应的</a:t>
            </a:r>
            <a:r>
              <a:rPr lang="en-US" altLang="zh-CN" dirty="0"/>
              <a:t>UTF-8</a:t>
            </a:r>
            <a:r>
              <a:rPr lang="zh-CN" altLang="zh-CN" dirty="0"/>
              <a:t>字节，从而避免了程序在读写操作时的乱码</a:t>
            </a:r>
            <a:r>
              <a:rPr lang="zh-CN" altLang="zh-CN" dirty="0" smtClean="0"/>
              <a:t>问题</a:t>
            </a:r>
            <a:r>
              <a:rPr lang="zh-CN" altLang="en-US" dirty="0" smtClean="0"/>
              <a:t>。</a:t>
            </a:r>
            <a:endParaRPr lang="zh-CN"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50" y="1385455"/>
            <a:ext cx="7886700" cy="4791508"/>
          </a:xfrm>
        </p:spPr>
        <p:txBody>
          <a:bodyPr/>
          <a:lstStyle/>
          <a:p>
            <a:pPr>
              <a:lnSpc>
                <a:spcPct val="150000"/>
              </a:lnSpc>
            </a:pPr>
            <a:r>
              <a:rPr lang="zh-CN" altLang="en-US" sz="2400" dirty="0" smtClean="0"/>
              <a:t>举例：随机访问文件时出现乱码问题的解决方法。</a:t>
            </a:r>
          </a:p>
          <a:p>
            <a:pPr>
              <a:lnSpc>
                <a:spcPct val="150000"/>
              </a:lnSpc>
            </a:pPr>
            <a:r>
              <a:rPr lang="zh-CN" altLang="en-US" sz="2400" dirty="0" smtClean="0"/>
              <a:t>练习：课本的例题和课后习题。</a:t>
            </a:r>
            <a:endParaRPr lang="zh-CN" altLang="en-US" sz="2400" dirty="0"/>
          </a:p>
        </p:txBody>
      </p:sp>
      <p:sp>
        <p:nvSpPr>
          <p:cNvPr id="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8.6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字符编码</a:t>
            </a:r>
          </a:p>
        </p:txBody>
      </p:sp>
    </p:spTree>
    <p:extLst>
      <p:ext uri="{BB962C8B-B14F-4D97-AF65-F5344CB8AC3E}">
        <p14:creationId xmlns:p14="http://schemas.microsoft.com/office/powerpoint/2010/main" val="1984738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5113" cy="674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1"/>
          <p:cNvSpPr txBox="1">
            <a:spLocks noChangeArrowheads="1"/>
          </p:cNvSpPr>
          <p:nvPr/>
        </p:nvSpPr>
        <p:spPr bwMode="auto">
          <a:xfrm>
            <a:off x="227013" y="723900"/>
            <a:ext cx="30508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400" b="1" dirty="0" smtClean="0">
                <a:solidFill>
                  <a:srgbClr val="009ED6"/>
                </a:solidFill>
              </a:rPr>
              <a:t>Java</a:t>
            </a:r>
            <a:r>
              <a:rPr lang="zh-CN" altLang="en-US" sz="2400" b="1" dirty="0">
                <a:solidFill>
                  <a:srgbClr val="009ED6"/>
                </a:solidFill>
              </a:rPr>
              <a:t>的IO流体系结构</a:t>
            </a:r>
            <a:endParaRPr lang="en-US" altLang="zh-CN" sz="2400" b="1" dirty="0">
              <a:solidFill>
                <a:srgbClr val="009ED6"/>
              </a:solidFill>
            </a:endParaRPr>
          </a:p>
        </p:txBody>
      </p:sp>
    </p:spTree>
    <p:extLst>
      <p:ext uri="{BB962C8B-B14F-4D97-AF65-F5344CB8AC3E}">
        <p14:creationId xmlns:p14="http://schemas.microsoft.com/office/powerpoint/2010/main" val="331687979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1"/>
          <p:cNvSpPr>
            <a:spLocks noGrp="1"/>
          </p:cNvSpPr>
          <p:nvPr>
            <p:ph idx="1"/>
          </p:nvPr>
        </p:nvSpPr>
        <p:spPr>
          <a:xfrm>
            <a:off x="355600" y="1574800"/>
            <a:ext cx="8521700" cy="5059363"/>
          </a:xfrm>
        </p:spPr>
        <p:txBody>
          <a:bodyPr/>
          <a:lstStyle/>
          <a:p>
            <a:pPr eaLnBrk="1" hangingPunct="1">
              <a:lnSpc>
                <a:spcPct val="200000"/>
              </a:lnSpc>
            </a:pPr>
            <a:r>
              <a:rPr lang="zh-CN" altLang="zh-CN" sz="2000" dirty="0" smtClean="0"/>
              <a:t>本章首先讲解不同</a:t>
            </a:r>
            <a:r>
              <a:rPr lang="en-US" altLang="zh-CN" sz="2000" dirty="0" smtClean="0">
                <a:solidFill>
                  <a:srgbClr val="FF0000"/>
                </a:solidFill>
              </a:rPr>
              <a:t>IO</a:t>
            </a:r>
            <a:r>
              <a:rPr lang="zh-CN" altLang="zh-CN" sz="2000" dirty="0" smtClean="0">
                <a:solidFill>
                  <a:srgbClr val="FF0000"/>
                </a:solidFill>
              </a:rPr>
              <a:t>流</a:t>
            </a:r>
            <a:r>
              <a:rPr lang="zh-CN" altLang="zh-CN" sz="2000" dirty="0" smtClean="0"/>
              <a:t>的功能以及一些典型</a:t>
            </a:r>
            <a:r>
              <a:rPr lang="en-US" altLang="zh-CN" sz="2000" dirty="0" smtClean="0"/>
              <a:t>IO</a:t>
            </a:r>
            <a:r>
              <a:rPr lang="zh-CN" altLang="zh-CN" sz="2000" dirty="0" smtClean="0"/>
              <a:t>流的用法，同时还介绍了一种常用的设计模式——</a:t>
            </a:r>
            <a:r>
              <a:rPr lang="zh-CN" altLang="zh-CN" sz="2000" dirty="0" smtClean="0">
                <a:solidFill>
                  <a:srgbClr val="FF0000"/>
                </a:solidFill>
              </a:rPr>
              <a:t>装饰设计模式</a:t>
            </a:r>
            <a:r>
              <a:rPr lang="zh-CN" altLang="en-US" sz="2000" dirty="0" smtClean="0"/>
              <a:t>，</a:t>
            </a:r>
            <a:r>
              <a:rPr lang="zh-CN" altLang="zh-CN" sz="2000" dirty="0" smtClean="0"/>
              <a:t>然后介绍了如何使用</a:t>
            </a:r>
            <a:r>
              <a:rPr lang="en-US" altLang="zh-CN" sz="2000" dirty="0" smtClean="0">
                <a:solidFill>
                  <a:srgbClr val="FF0000"/>
                </a:solidFill>
              </a:rPr>
              <a:t>File</a:t>
            </a:r>
            <a:r>
              <a:rPr lang="zh-CN" altLang="zh-CN" sz="2000" dirty="0" smtClean="0"/>
              <a:t>对象访问本地文件系统</a:t>
            </a:r>
            <a:r>
              <a:rPr lang="zh-CN" altLang="en-US" sz="2000" dirty="0" smtClean="0"/>
              <a:t>，</a:t>
            </a:r>
            <a:r>
              <a:rPr lang="zh-CN" altLang="zh-CN" sz="2000" dirty="0" smtClean="0"/>
              <a:t>最后介绍了</a:t>
            </a:r>
            <a:r>
              <a:rPr lang="en-US" altLang="zh-CN" sz="2000" dirty="0" err="1" smtClean="0">
                <a:solidFill>
                  <a:srgbClr val="FF0000"/>
                </a:solidFill>
              </a:rPr>
              <a:t>RandomAccessFile</a:t>
            </a:r>
            <a:r>
              <a:rPr lang="zh-CN" altLang="zh-CN" sz="2000" dirty="0" smtClean="0"/>
              <a:t>类和</a:t>
            </a:r>
            <a:r>
              <a:rPr lang="zh-CN" altLang="zh-CN" sz="2000" dirty="0" smtClean="0">
                <a:solidFill>
                  <a:srgbClr val="FF0000"/>
                </a:solidFill>
              </a:rPr>
              <a:t>字符编码</a:t>
            </a:r>
            <a:r>
              <a:rPr lang="zh-CN" altLang="en-US" sz="2000" dirty="0" smtClean="0">
                <a:solidFill>
                  <a:srgbClr val="FF0000"/>
                </a:solidFill>
              </a:rPr>
              <a:t>。</a:t>
            </a:r>
            <a:endParaRPr lang="en-US" altLang="zh-CN" sz="2000" dirty="0" smtClean="0">
              <a:solidFill>
                <a:srgbClr val="FF0000"/>
              </a:solidFill>
            </a:endParaRPr>
          </a:p>
          <a:p>
            <a:pPr eaLnBrk="1" hangingPunct="1">
              <a:lnSpc>
                <a:spcPct val="200000"/>
              </a:lnSpc>
            </a:pPr>
            <a:r>
              <a:rPr lang="zh-CN" altLang="en-US" sz="2000" dirty="0" smtClean="0"/>
              <a:t>通过本章的学习，</a:t>
            </a:r>
            <a:r>
              <a:rPr lang="zh-CN" altLang="zh-CN" sz="2000" dirty="0" smtClean="0"/>
              <a:t>需要</a:t>
            </a:r>
            <a:r>
              <a:rPr lang="zh-CN" altLang="zh-CN" sz="2000" dirty="0" smtClean="0">
                <a:solidFill>
                  <a:srgbClr val="FF0000"/>
                </a:solidFill>
              </a:rPr>
              <a:t>熟练掌握</a:t>
            </a:r>
            <a:r>
              <a:rPr lang="en-US" altLang="zh-CN" sz="2000" dirty="0" smtClean="0">
                <a:solidFill>
                  <a:srgbClr val="FF0000"/>
                </a:solidFill>
              </a:rPr>
              <a:t>IO</a:t>
            </a:r>
            <a:r>
              <a:rPr lang="zh-CN" altLang="zh-CN" sz="2000" dirty="0" smtClean="0">
                <a:solidFill>
                  <a:srgbClr val="FF0000"/>
                </a:solidFill>
              </a:rPr>
              <a:t>流对文件进行读写操作</a:t>
            </a:r>
            <a:r>
              <a:rPr lang="zh-CN" altLang="en-US" sz="2000" dirty="0" smtClean="0"/>
              <a:t>，</a:t>
            </a:r>
            <a:r>
              <a:rPr lang="zh-CN" altLang="zh-CN" sz="2000" dirty="0" smtClean="0"/>
              <a:t>能够深刻的</a:t>
            </a:r>
            <a:r>
              <a:rPr lang="zh-CN" altLang="zh-CN" sz="2000" dirty="0" smtClean="0">
                <a:solidFill>
                  <a:srgbClr val="FF0000"/>
                </a:solidFill>
              </a:rPr>
              <a:t>理解装饰设计模式的原理</a:t>
            </a:r>
            <a:r>
              <a:rPr lang="zh-CN" altLang="zh-CN" sz="2000" dirty="0" smtClean="0"/>
              <a:t>，以及如何</a:t>
            </a:r>
            <a:r>
              <a:rPr lang="zh-CN" altLang="zh-CN" sz="2000" dirty="0" smtClean="0">
                <a:solidFill>
                  <a:srgbClr val="FF0000"/>
                </a:solidFill>
              </a:rPr>
              <a:t>解决程序中出现的字符乱码问题</a:t>
            </a:r>
            <a:r>
              <a:rPr lang="zh-CN" altLang="en-US" sz="2000" dirty="0" smtClean="0">
                <a:solidFill>
                  <a:srgbClr val="FF0000"/>
                </a:solidFill>
              </a:rPr>
              <a:t>。</a:t>
            </a:r>
          </a:p>
        </p:txBody>
      </p:sp>
      <p:sp>
        <p:nvSpPr>
          <p:cNvPr id="9523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0070C0"/>
                </a:solidFill>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本章小结</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2535" name="组合 311"/>
          <p:cNvGrpSpPr>
            <a:grpSpLocks/>
          </p:cNvGrpSpPr>
          <p:nvPr/>
        </p:nvGrpSpPr>
        <p:grpSpPr bwMode="auto">
          <a:xfrm>
            <a:off x="1106488" y="2851150"/>
            <a:ext cx="7629525" cy="668338"/>
            <a:chOff x="1029300" y="5045322"/>
            <a:chExt cx="7628925" cy="669008"/>
          </a:xfrm>
        </p:grpSpPr>
        <p:grpSp>
          <p:nvGrpSpPr>
            <p:cNvPr id="22569" name="组合 345"/>
            <p:cNvGrpSpPr>
              <a:grpSpLocks/>
            </p:cNvGrpSpPr>
            <p:nvPr/>
          </p:nvGrpSpPr>
          <p:grpSpPr bwMode="auto">
            <a:xfrm>
              <a:off x="2520950" y="5045323"/>
              <a:ext cx="6137275" cy="669007"/>
              <a:chOff x="2520950" y="4924673"/>
              <a:chExt cx="6137275" cy="789657"/>
            </a:xfrm>
          </p:grpSpPr>
          <p:sp>
            <p:nvSpPr>
              <p:cNvPr id="47"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2575" name="组合 351"/>
              <p:cNvGrpSpPr>
                <a:grpSpLocks/>
              </p:cNvGrpSpPr>
              <p:nvPr/>
            </p:nvGrpSpPr>
            <p:grpSpPr bwMode="auto">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0"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3"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2571" name="组合 347"/>
            <p:cNvGrpSpPr>
              <a:grpSpLocks/>
            </p:cNvGrpSpPr>
            <p:nvPr/>
          </p:nvGrpSpPr>
          <p:grpSpPr bwMode="auto">
            <a:xfrm>
              <a:off x="1029300" y="5045322"/>
              <a:ext cx="635025" cy="637257"/>
              <a:chOff x="1098627" y="4776118"/>
              <a:chExt cx="903287" cy="906462"/>
            </a:xfrm>
          </p:grpSpPr>
          <p:sp>
            <p:nvSpPr>
              <p:cNvPr id="45"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6"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536" name="TextBox 312"/>
          <p:cNvSpPr txBox="1">
            <a:spLocks noChangeArrowheads="1"/>
          </p:cNvSpPr>
          <p:nvPr/>
        </p:nvSpPr>
        <p:spPr bwMode="auto">
          <a:xfrm>
            <a:off x="3743325" y="1700213"/>
            <a:ext cx="465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8.4  </a:t>
            </a:r>
            <a:r>
              <a:rPr lang="en-US" altLang="zh-CN" sz="2800" b="1">
                <a:solidFill>
                  <a:srgbClr val="00ACE6"/>
                </a:solidFill>
                <a:latin typeface="微软雅黑" panose="020B0503020204020204" pitchFamily="34" charset="-122"/>
                <a:ea typeface="微软雅黑" panose="020B0503020204020204" pitchFamily="34" charset="-122"/>
              </a:rPr>
              <a:t>File</a:t>
            </a:r>
            <a:r>
              <a:rPr lang="zh-CN" altLang="en-US" sz="2800" b="1">
                <a:solidFill>
                  <a:srgbClr val="00ACE6"/>
                </a:solidFill>
                <a:latin typeface="微软雅黑" panose="020B0503020204020204" pitchFamily="34" charset="-122"/>
                <a:ea typeface="微软雅黑" panose="020B0503020204020204" pitchFamily="34" charset="-122"/>
              </a:rPr>
              <a:t>类</a:t>
            </a:r>
            <a:endParaRPr lang="zh-CN" altLang="en-US" sz="2800" b="1">
              <a:solidFill>
                <a:srgbClr val="009ED6"/>
              </a:solidFill>
              <a:latin typeface="微软雅黑" panose="020B0503020204020204" pitchFamily="34" charset="-122"/>
              <a:ea typeface="微软雅黑" panose="020B0503020204020204" pitchFamily="34" charset="-122"/>
            </a:endParaRPr>
          </a:p>
        </p:txBody>
      </p:sp>
      <p:grpSp>
        <p:nvGrpSpPr>
          <p:cNvPr id="22537" name="组合 313"/>
          <p:cNvGrpSpPr>
            <a:grpSpLocks/>
          </p:cNvGrpSpPr>
          <p:nvPr/>
        </p:nvGrpSpPr>
        <p:grpSpPr bwMode="auto">
          <a:xfrm>
            <a:off x="1328738" y="3652838"/>
            <a:ext cx="7407275" cy="668337"/>
            <a:chOff x="1252258" y="5045323"/>
            <a:chExt cx="7405967" cy="669007"/>
          </a:xfrm>
        </p:grpSpPr>
        <p:grpSp>
          <p:nvGrpSpPr>
            <p:cNvPr id="22562" name="组合 338"/>
            <p:cNvGrpSpPr>
              <a:grpSpLocks/>
            </p:cNvGrpSpPr>
            <p:nvPr/>
          </p:nvGrpSpPr>
          <p:grpSpPr bwMode="auto">
            <a:xfrm>
              <a:off x="2520950" y="5045323"/>
              <a:ext cx="6137275" cy="669007"/>
              <a:chOff x="2520950" y="4924673"/>
              <a:chExt cx="6137275" cy="789657"/>
            </a:xfrm>
          </p:grpSpPr>
          <p:sp>
            <p:nvSpPr>
              <p:cNvPr id="3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2566" name="组合 342"/>
              <p:cNvGrpSpPr>
                <a:grpSpLocks/>
              </p:cNvGrpSpPr>
              <p:nvPr/>
            </p:nvGrpSpPr>
            <p:grpSpPr bwMode="auto">
              <a:xfrm>
                <a:off x="2520950" y="4924673"/>
                <a:ext cx="6137275" cy="664245"/>
                <a:chOff x="2520950" y="4868193"/>
                <a:chExt cx="6137275" cy="720725"/>
              </a:xfrm>
            </p:grpSpPr>
            <p:sp>
              <p:nvSpPr>
                <p:cNvPr id="40"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2538" name="组合 314"/>
          <p:cNvGrpSpPr>
            <a:grpSpLocks/>
          </p:cNvGrpSpPr>
          <p:nvPr/>
        </p:nvGrpSpPr>
        <p:grpSpPr bwMode="auto">
          <a:xfrm>
            <a:off x="1328738" y="4378325"/>
            <a:ext cx="7407275" cy="668338"/>
            <a:chOff x="1252258" y="5045323"/>
            <a:chExt cx="7405967" cy="669007"/>
          </a:xfrm>
        </p:grpSpPr>
        <p:grpSp>
          <p:nvGrpSpPr>
            <p:cNvPr id="22555" name="组合 331"/>
            <p:cNvGrpSpPr>
              <a:grpSpLocks/>
            </p:cNvGrpSpPr>
            <p:nvPr/>
          </p:nvGrpSpPr>
          <p:grpSpPr bwMode="auto">
            <a:xfrm>
              <a:off x="2520950" y="5045323"/>
              <a:ext cx="6137275" cy="669007"/>
              <a:chOff x="2520950" y="4924673"/>
              <a:chExt cx="6137275" cy="789657"/>
            </a:xfrm>
          </p:grpSpPr>
          <p:sp>
            <p:nvSpPr>
              <p:cNvPr id="31"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2559" name="组合 335"/>
              <p:cNvGrpSpPr>
                <a:grpSpLocks/>
              </p:cNvGrpSpPr>
              <p:nvPr/>
            </p:nvGrpSpPr>
            <p:grpSpPr bwMode="auto">
              <a:xfrm>
                <a:off x="2520950" y="4924673"/>
                <a:ext cx="6137275" cy="664245"/>
                <a:chOff x="2520950" y="4868193"/>
                <a:chExt cx="6137275" cy="720725"/>
              </a:xfrm>
            </p:grpSpPr>
            <p:sp>
              <p:nvSpPr>
                <p:cNvPr id="33" name="AutoShape 181"/>
                <p:cNvSpPr>
                  <a:spLocks noChangeArrowheads="1"/>
                </p:cNvSpPr>
                <p:nvPr/>
              </p:nvSpPr>
              <p:spPr bwMode="auto">
                <a:xfrm>
                  <a:off x="2517272" y="4868193"/>
                  <a:ext cx="6140953" cy="720444"/>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4"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0"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2539" name="组合 315"/>
          <p:cNvGrpSpPr>
            <a:grpSpLocks/>
          </p:cNvGrpSpPr>
          <p:nvPr/>
        </p:nvGrpSpPr>
        <p:grpSpPr bwMode="auto">
          <a:xfrm>
            <a:off x="1112838" y="3633788"/>
            <a:ext cx="635000" cy="638175"/>
            <a:chOff x="1190461" y="2772022"/>
            <a:chExt cx="635025" cy="637257"/>
          </a:xfrm>
        </p:grpSpPr>
        <p:sp>
          <p:nvSpPr>
            <p:cNvPr id="26"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7"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2540" name="组合 316"/>
          <p:cNvGrpSpPr>
            <a:grpSpLocks/>
          </p:cNvGrpSpPr>
          <p:nvPr/>
        </p:nvGrpSpPr>
        <p:grpSpPr bwMode="auto">
          <a:xfrm>
            <a:off x="1112838" y="4357688"/>
            <a:ext cx="635000" cy="636587"/>
            <a:chOff x="1190461" y="2772022"/>
            <a:chExt cx="635025" cy="637257"/>
          </a:xfrm>
        </p:grpSpPr>
        <p:sp>
          <p:nvSpPr>
            <p:cNvPr id="2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2541" name="TextBox 317"/>
          <p:cNvSpPr txBox="1">
            <a:spLocks noChangeArrowheads="1"/>
          </p:cNvSpPr>
          <p:nvPr/>
        </p:nvSpPr>
        <p:spPr bwMode="auto">
          <a:xfrm>
            <a:off x="1081088" y="2955925"/>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8.4.1</a:t>
            </a:r>
            <a:endParaRPr lang="zh-CN" altLang="en-US"/>
          </a:p>
        </p:txBody>
      </p:sp>
      <p:sp>
        <p:nvSpPr>
          <p:cNvPr id="22542" name="TextBox 318"/>
          <p:cNvSpPr txBox="1">
            <a:spLocks noChangeArrowheads="1"/>
          </p:cNvSpPr>
          <p:nvPr/>
        </p:nvSpPr>
        <p:spPr bwMode="auto">
          <a:xfrm>
            <a:off x="1081088" y="374650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8.4.2</a:t>
            </a:r>
            <a:endParaRPr lang="zh-CN" altLang="en-US"/>
          </a:p>
        </p:txBody>
      </p:sp>
      <p:sp>
        <p:nvSpPr>
          <p:cNvPr id="22543" name="TextBox 319"/>
          <p:cNvSpPr txBox="1">
            <a:spLocks noChangeArrowheads="1"/>
          </p:cNvSpPr>
          <p:nvPr/>
        </p:nvSpPr>
        <p:spPr bwMode="auto">
          <a:xfrm>
            <a:off x="1093788" y="449421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8.4.3</a:t>
            </a:r>
            <a:endParaRPr lang="zh-CN" altLang="en-US"/>
          </a:p>
        </p:txBody>
      </p:sp>
      <p:sp>
        <p:nvSpPr>
          <p:cNvPr id="22544" name="TextBox 320"/>
          <p:cNvSpPr txBox="1">
            <a:spLocks noChangeArrowheads="1"/>
          </p:cNvSpPr>
          <p:nvPr/>
        </p:nvSpPr>
        <p:spPr bwMode="auto">
          <a:xfrm>
            <a:off x="3213100" y="2951163"/>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File</a:t>
            </a:r>
            <a:r>
              <a:rPr lang="zh-CN" altLang="en-US">
                <a:latin typeface="微软雅黑" panose="020B0503020204020204" pitchFamily="34" charset="-122"/>
                <a:ea typeface="微软雅黑" panose="020B0503020204020204" pitchFamily="34" charset="-122"/>
              </a:rPr>
              <a:t>类的常用方法</a:t>
            </a:r>
          </a:p>
        </p:txBody>
      </p:sp>
      <p:sp>
        <p:nvSpPr>
          <p:cNvPr id="22545" name="TextBox 321"/>
          <p:cNvSpPr txBox="1">
            <a:spLocks noChangeArrowheads="1"/>
          </p:cNvSpPr>
          <p:nvPr/>
        </p:nvSpPr>
        <p:spPr bwMode="auto">
          <a:xfrm>
            <a:off x="3213100" y="3759200"/>
            <a:ext cx="267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遍历目录下的文件</a:t>
            </a:r>
          </a:p>
        </p:txBody>
      </p:sp>
      <p:sp>
        <p:nvSpPr>
          <p:cNvPr id="22546" name="TextBox 322"/>
          <p:cNvSpPr txBox="1">
            <a:spLocks noChangeArrowheads="1"/>
          </p:cNvSpPr>
          <p:nvPr/>
        </p:nvSpPr>
        <p:spPr bwMode="auto">
          <a:xfrm>
            <a:off x="3213100" y="4475163"/>
            <a:ext cx="2446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删除文件及目录</a:t>
            </a:r>
          </a:p>
        </p:txBody>
      </p:sp>
      <p:pic>
        <p:nvPicPr>
          <p:cNvPr id="2254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48" name="图片 325">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sp>
        <p:nvSpPr>
          <p:cNvPr id="2255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extLst>
      <p:ext uri="{BB962C8B-B14F-4D97-AF65-F5344CB8AC3E}">
        <p14:creationId xmlns:p14="http://schemas.microsoft.com/office/powerpoint/2010/main" val="2885917361"/>
      </p:ext>
    </p:extLst>
  </p:cSld>
  <p:clrMapOvr>
    <a:masterClrMapping/>
  </p:clrMapOvr>
  <p:transition spd="slow"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0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0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0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47" name="内容占位符 2"/>
          <p:cNvSpPr txBox="1">
            <a:spLocks/>
          </p:cNvSpPr>
          <p:nvPr/>
        </p:nvSpPr>
        <p:spPr bwMode="auto">
          <a:xfrm>
            <a:off x="339725" y="1092200"/>
            <a:ext cx="8247063"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8.4.1 File</a:t>
            </a:r>
            <a:r>
              <a:rPr lang="zh-CN" altLang="en-US" sz="2400" b="1" dirty="0" smtClean="0">
                <a:solidFill>
                  <a:srgbClr val="0070C0"/>
                </a:solidFill>
                <a:latin typeface="+mn-lt"/>
                <a:ea typeface="+mn-ea"/>
                <a:cs typeface="等线"/>
              </a:rPr>
              <a:t>类</a:t>
            </a:r>
            <a:endParaRPr lang="en-US" altLang="zh-CN" sz="2400" b="1" dirty="0" smtClean="0">
              <a:solidFill>
                <a:srgbClr val="0070C0"/>
              </a:solidFill>
              <a:latin typeface="+mn-lt"/>
              <a:ea typeface="+mn-ea"/>
              <a:cs typeface="等线"/>
            </a:endParaRPr>
          </a:p>
          <a:p>
            <a:pPr lvl="1">
              <a:lnSpc>
                <a:spcPct val="150000"/>
              </a:lnSpc>
              <a:spcBef>
                <a:spcPts val="600"/>
              </a:spcBef>
              <a:buFontTx/>
              <a:buChar char="–"/>
              <a:defRPr/>
            </a:pPr>
            <a:r>
              <a:rPr lang="en-US" altLang="zh-CN" sz="2000" dirty="0" smtClean="0"/>
              <a:t>JDK</a:t>
            </a:r>
            <a:r>
              <a:rPr lang="zh-CN" altLang="zh-CN" sz="2000" dirty="0" smtClean="0"/>
              <a:t>中</a:t>
            </a:r>
            <a:r>
              <a:rPr lang="zh-CN" altLang="en-US" sz="2000" dirty="0" smtClean="0">
                <a:latin typeface="Calibri" panose="020F0502020204030204" pitchFamily="34" charset="0"/>
              </a:rPr>
              <a:t>专门提供了</a:t>
            </a:r>
            <a:r>
              <a:rPr lang="en-US" altLang="zh-CN" sz="2000" dirty="0" smtClean="0">
                <a:latin typeface="Calibri" panose="020F0502020204030204" pitchFamily="34" charset="0"/>
              </a:rPr>
              <a:t>File</a:t>
            </a:r>
            <a:r>
              <a:rPr lang="zh-CN" altLang="en-US" sz="2000" dirty="0" smtClean="0">
                <a:latin typeface="Calibri" panose="020F0502020204030204" pitchFamily="34" charset="0"/>
              </a:rPr>
              <a:t>类来获取和处理磁盘上文件和目录的相关信息。 </a:t>
            </a:r>
            <a:r>
              <a:rPr lang="en-US" altLang="zh-CN" sz="2000" dirty="0" smtClean="0"/>
              <a:t>File</a:t>
            </a:r>
            <a:r>
              <a:rPr lang="zh-CN" altLang="zh-CN" sz="2000" dirty="0" smtClean="0"/>
              <a:t>类内部封装的路径可以指向一个文件，也可以指向一个目录，</a:t>
            </a:r>
            <a:r>
              <a:rPr lang="en-US" altLang="zh-CN" sz="2000" dirty="0" smtClean="0"/>
              <a:t>File</a:t>
            </a:r>
            <a:r>
              <a:rPr lang="zh-CN" altLang="zh-CN" sz="2000" dirty="0" smtClean="0"/>
              <a:t>类用于封装一个路径，</a:t>
            </a:r>
            <a:r>
              <a:rPr lang="zh-CN" altLang="en-US" sz="2000" dirty="0" smtClean="0"/>
              <a:t>该</a:t>
            </a:r>
            <a:r>
              <a:rPr lang="zh-CN" altLang="zh-CN" sz="2000" dirty="0" smtClean="0"/>
              <a:t>路径可以是从系统盘符开始的绝对路径</a:t>
            </a:r>
            <a:r>
              <a:rPr lang="zh-CN" altLang="en-US" sz="2000" dirty="0" smtClean="0"/>
              <a:t>，</a:t>
            </a:r>
            <a:r>
              <a:rPr lang="zh-CN" altLang="zh-CN" sz="2000" dirty="0" smtClean="0"/>
              <a:t>也可以是相对于当前目录而言的相对路径</a:t>
            </a:r>
            <a:r>
              <a:rPr lang="zh-CN" altLang="en-US" sz="2000" dirty="0" smtClean="0"/>
              <a:t>。</a:t>
            </a:r>
            <a:endParaRPr lang="en-US" altLang="zh-CN" sz="2000" dirty="0" smtClean="0"/>
          </a:p>
          <a:p>
            <a:pPr lvl="1">
              <a:lnSpc>
                <a:spcPct val="150000"/>
              </a:lnSpc>
              <a:spcBef>
                <a:spcPts val="600"/>
              </a:spcBef>
              <a:buFontTx/>
              <a:buChar char="–"/>
              <a:defRPr/>
            </a:pPr>
            <a:r>
              <a:rPr lang="en-US" altLang="zh-CN" sz="2000" dirty="0" smtClean="0"/>
              <a:t>File</a:t>
            </a:r>
            <a:r>
              <a:rPr lang="zh-CN" altLang="en-US" sz="2000" dirty="0"/>
              <a:t>类是</a:t>
            </a:r>
            <a:r>
              <a:rPr lang="en-US" altLang="zh-CN" sz="2000" dirty="0"/>
              <a:t>java.io</a:t>
            </a:r>
            <a:r>
              <a:rPr lang="zh-CN" altLang="en-US" sz="2000" dirty="0"/>
              <a:t>包中唯一处理磁盘文件和目录的类，它定义的对文件和目录操作的方法都是与平台无关的，通过使用</a:t>
            </a:r>
            <a:r>
              <a:rPr lang="en-US" altLang="zh-CN" sz="2000" dirty="0"/>
              <a:t>File</a:t>
            </a:r>
            <a:r>
              <a:rPr lang="zh-CN" altLang="en-US" sz="2000" dirty="0"/>
              <a:t>类提供的各种方法能够创建、删除文件和目录，获取磁盘上指定文件和目录的相关信息。</a:t>
            </a:r>
            <a:endParaRPr lang="en-US" altLang="zh-CN" sz="2000" dirty="0"/>
          </a:p>
        </p:txBody>
      </p:sp>
      <p:sp>
        <p:nvSpPr>
          <p:cNvPr id="7680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252044419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82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82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82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8071" name="内容占位符 2"/>
          <p:cNvSpPr txBox="1">
            <a:spLocks/>
          </p:cNvSpPr>
          <p:nvPr/>
        </p:nvSpPr>
        <p:spPr bwMode="auto">
          <a:xfrm>
            <a:off x="209550" y="1089520"/>
            <a:ext cx="89344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8.4.1 File</a:t>
            </a:r>
            <a:r>
              <a:rPr lang="zh-CN" altLang="en-US" sz="2400" b="1" dirty="0">
                <a:solidFill>
                  <a:srgbClr val="0070C0"/>
                </a:solidFill>
                <a:latin typeface="+mn-lt"/>
                <a:ea typeface="+mn-ea"/>
                <a:cs typeface="等线"/>
              </a:rPr>
              <a:t>类的常用方法</a:t>
            </a:r>
            <a:endParaRPr lang="en-US" altLang="zh-CN" sz="2400" b="1" dirty="0">
              <a:solidFill>
                <a:srgbClr val="0070C0"/>
              </a:solidFill>
              <a:latin typeface="+mn-lt"/>
              <a:ea typeface="+mn-ea"/>
              <a:cs typeface="等线"/>
            </a:endParaRPr>
          </a:p>
          <a:p>
            <a:pPr lvl="1">
              <a:lnSpc>
                <a:spcPct val="150000"/>
              </a:lnSpc>
              <a:spcBef>
                <a:spcPct val="20000"/>
              </a:spcBef>
              <a:buFontTx/>
              <a:buChar char="–"/>
              <a:defRPr/>
            </a:pPr>
            <a:r>
              <a:rPr lang="zh-CN" altLang="en-US" sz="2000" dirty="0" smtClean="0">
                <a:latin typeface="+mn-ea"/>
                <a:ea typeface="+mn-ea"/>
              </a:rPr>
              <a:t>在使用</a:t>
            </a:r>
            <a:r>
              <a:rPr lang="en-US" altLang="zh-CN" sz="2000" dirty="0" smtClean="0">
                <a:latin typeface="+mn-ea"/>
                <a:ea typeface="+mn-ea"/>
              </a:rPr>
              <a:t>File</a:t>
            </a:r>
            <a:r>
              <a:rPr lang="zh-CN" altLang="en-US" sz="2000" dirty="0" smtClean="0">
                <a:latin typeface="+mn-ea"/>
                <a:ea typeface="+mn-ea"/>
              </a:rPr>
              <a:t>类操作文件或者目录之前，首先得创建一个</a:t>
            </a:r>
            <a:r>
              <a:rPr lang="en-US" altLang="zh-CN" sz="2000" dirty="0" smtClean="0">
                <a:latin typeface="+mn-ea"/>
                <a:ea typeface="+mn-ea"/>
              </a:rPr>
              <a:t>File</a:t>
            </a:r>
            <a:r>
              <a:rPr lang="zh-CN" altLang="en-US" sz="2000" dirty="0" smtClean="0">
                <a:latin typeface="+mn-ea"/>
                <a:ea typeface="+mn-ea"/>
              </a:rPr>
              <a:t>对象。创建</a:t>
            </a:r>
            <a:r>
              <a:rPr lang="en-US" altLang="zh-CN" sz="2000" dirty="0" smtClean="0">
                <a:latin typeface="+mn-ea"/>
                <a:ea typeface="+mn-ea"/>
              </a:rPr>
              <a:t>File</a:t>
            </a:r>
            <a:r>
              <a:rPr lang="zh-CN" altLang="en-US" sz="2000" dirty="0" smtClean="0">
                <a:latin typeface="+mn-ea"/>
                <a:ea typeface="+mn-ea"/>
              </a:rPr>
              <a:t>对象的构造方法如表</a:t>
            </a:r>
            <a:r>
              <a:rPr lang="en-US" altLang="zh-CN" sz="2000" dirty="0" smtClean="0">
                <a:latin typeface="+mn-ea"/>
                <a:ea typeface="+mn-ea"/>
              </a:rPr>
              <a:t>8-4</a:t>
            </a:r>
            <a:r>
              <a:rPr lang="zh-CN" altLang="en-US" sz="2000" dirty="0" smtClean="0">
                <a:latin typeface="+mn-ea"/>
                <a:ea typeface="+mn-ea"/>
              </a:rPr>
              <a:t>所示。</a:t>
            </a:r>
            <a:endParaRPr lang="en-US" altLang="zh-CN" sz="2000" dirty="0" smtClean="0">
              <a:latin typeface="+mn-ea"/>
              <a:ea typeface="+mn-ea"/>
            </a:endParaRPr>
          </a:p>
        </p:txBody>
      </p:sp>
      <p:pic>
        <p:nvPicPr>
          <p:cNvPr id="778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19" y="2717188"/>
            <a:ext cx="8678687" cy="206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3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
        <p:nvSpPr>
          <p:cNvPr id="9" name="TextBox 7"/>
          <p:cNvSpPr txBox="1">
            <a:spLocks noChangeArrowheads="1"/>
          </p:cNvSpPr>
          <p:nvPr/>
        </p:nvSpPr>
        <p:spPr bwMode="auto">
          <a:xfrm>
            <a:off x="500062" y="5030604"/>
            <a:ext cx="83534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mn-ea"/>
                <a:ea typeface="+mn-ea"/>
              </a:rPr>
              <a:t>注意：调用构造函数只能创建一个</a:t>
            </a:r>
            <a:r>
              <a:rPr lang="en-US" altLang="zh-CN" sz="2000" dirty="0">
                <a:latin typeface="+mn-ea"/>
                <a:ea typeface="+mn-ea"/>
              </a:rPr>
              <a:t>File</a:t>
            </a:r>
            <a:r>
              <a:rPr lang="zh-CN" altLang="en-US" sz="2000" dirty="0">
                <a:latin typeface="+mn-ea"/>
                <a:ea typeface="+mn-ea"/>
              </a:rPr>
              <a:t>对象，而不是在文件系统中创建了一个</a:t>
            </a:r>
            <a:r>
              <a:rPr lang="zh-CN" altLang="en-US" sz="2000" dirty="0" smtClean="0">
                <a:latin typeface="+mn-ea"/>
                <a:ea typeface="+mn-ea"/>
              </a:rPr>
              <a:t>文件。</a:t>
            </a:r>
            <a:endParaRPr lang="zh-CN" altLang="en-US" sz="2000" dirty="0">
              <a:latin typeface="+mn-ea"/>
              <a:ea typeface="+mn-ea"/>
            </a:endParaRPr>
          </a:p>
        </p:txBody>
      </p:sp>
    </p:spTree>
    <p:extLst>
      <p:ext uri="{BB962C8B-B14F-4D97-AF65-F5344CB8AC3E}">
        <p14:creationId xmlns:p14="http://schemas.microsoft.com/office/powerpoint/2010/main" val="25160049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矩形 2"/>
          <p:cNvSpPr>
            <a:spLocks noChangeArrowheads="1"/>
          </p:cNvSpPr>
          <p:nvPr/>
        </p:nvSpPr>
        <p:spPr bwMode="auto">
          <a:xfrm>
            <a:off x="650115" y="1259785"/>
            <a:ext cx="751322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buFont typeface="Arial" panose="020B0604020202020204" pitchFamily="34" charset="0"/>
              <a:buChar char="•"/>
            </a:pPr>
            <a:r>
              <a:rPr lang="en-US" altLang="zh-CN" sz="2400" b="1" dirty="0">
                <a:solidFill>
                  <a:srgbClr val="0070C0"/>
                </a:solidFill>
                <a:cs typeface="等线"/>
              </a:rPr>
              <a:t>8.4.1 File</a:t>
            </a:r>
            <a:r>
              <a:rPr lang="zh-CN" altLang="en-US" sz="2400" b="1" dirty="0">
                <a:solidFill>
                  <a:srgbClr val="0070C0"/>
                </a:solidFill>
                <a:cs typeface="等线"/>
              </a:rPr>
              <a:t>类的常用方法</a:t>
            </a:r>
            <a:endParaRPr lang="en-US" altLang="zh-CN" sz="2400" b="1" dirty="0">
              <a:solidFill>
                <a:srgbClr val="0070C0"/>
              </a:solidFill>
              <a:cs typeface="等线"/>
            </a:endParaRPr>
          </a:p>
          <a:p>
            <a:pPr marL="342900" indent="-342900" eaLnBrk="1" hangingPunct="1">
              <a:lnSpc>
                <a:spcPct val="150000"/>
              </a:lnSpc>
              <a:buFont typeface="Arial" panose="020B0604020202020204" pitchFamily="34" charset="0"/>
              <a:buChar char="•"/>
            </a:pPr>
            <a:r>
              <a:rPr lang="zh-CN" altLang="en-US" sz="2400" dirty="0" smtClean="0">
                <a:latin typeface="Calibri" panose="020F0502020204030204" pitchFamily="34" charset="0"/>
              </a:rPr>
              <a:t>例如：</a:t>
            </a:r>
            <a:endParaRPr lang="en-US" altLang="zh-CN" sz="2400" dirty="0" smtClean="0">
              <a:latin typeface="Calibri" panose="020F0502020204030204" pitchFamily="34" charset="0"/>
            </a:endParaRPr>
          </a:p>
          <a:p>
            <a:pPr lvl="1" eaLnBrk="1" hangingPunct="1">
              <a:lnSpc>
                <a:spcPct val="150000"/>
              </a:lnSpc>
            </a:pPr>
            <a:r>
              <a:rPr lang="en-US" altLang="zh-CN" sz="2400" dirty="0" smtClean="0">
                <a:latin typeface="Calibri" panose="020F0502020204030204" pitchFamily="34" charset="0"/>
              </a:rPr>
              <a:t>File </a:t>
            </a:r>
            <a:r>
              <a:rPr lang="en-US" altLang="zh-CN" sz="2400" dirty="0">
                <a:latin typeface="Calibri" panose="020F0502020204030204" pitchFamily="34" charset="0"/>
              </a:rPr>
              <a:t>file1=new File("Hello.java");</a:t>
            </a:r>
          </a:p>
          <a:p>
            <a:pPr lvl="1" eaLnBrk="1" hangingPunct="1">
              <a:lnSpc>
                <a:spcPct val="150000"/>
              </a:lnSpc>
            </a:pPr>
            <a:r>
              <a:rPr lang="en-US" altLang="zh-CN" sz="2400" dirty="0">
                <a:latin typeface="Calibri" panose="020F0502020204030204" pitchFamily="34" charset="0"/>
              </a:rPr>
              <a:t>File file2=new File("/");</a:t>
            </a:r>
          </a:p>
          <a:p>
            <a:pPr lvl="1" eaLnBrk="1" hangingPunct="1">
              <a:lnSpc>
                <a:spcPct val="150000"/>
              </a:lnSpc>
            </a:pPr>
            <a:r>
              <a:rPr lang="en-US" altLang="zh-CN" sz="2400" dirty="0">
                <a:latin typeface="Calibri" panose="020F0502020204030204" pitchFamily="34" charset="0"/>
              </a:rPr>
              <a:t>File file3=new File(file2,"Hello.java");</a:t>
            </a:r>
          </a:p>
          <a:p>
            <a:pPr lvl="1" eaLnBrk="1" hangingPunct="1">
              <a:lnSpc>
                <a:spcPct val="150000"/>
              </a:lnSpc>
            </a:pPr>
            <a:r>
              <a:rPr lang="en-US" altLang="zh-CN" sz="2400" dirty="0">
                <a:latin typeface="Calibri" panose="020F0502020204030204" pitchFamily="34" charset="0"/>
              </a:rPr>
              <a:t>File file4=new File("/","Hello.java");</a:t>
            </a:r>
          </a:p>
        </p:txBody>
      </p:sp>
      <p:sp>
        <p:nvSpPr>
          <p:cNvPr id="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684852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
          <p:cNvSpPr txBox="1">
            <a:spLocks/>
          </p:cNvSpPr>
          <p:nvPr/>
        </p:nvSpPr>
        <p:spPr bwMode="auto">
          <a:xfrm>
            <a:off x="133350" y="1168400"/>
            <a:ext cx="858658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8.4.1 File</a:t>
            </a:r>
            <a:r>
              <a:rPr lang="zh-CN" altLang="en-US" sz="2400" b="1" dirty="0">
                <a:solidFill>
                  <a:srgbClr val="0070C0"/>
                </a:solidFill>
                <a:latin typeface="+mn-lt"/>
                <a:ea typeface="+mn-ea"/>
                <a:cs typeface="等线"/>
              </a:rPr>
              <a:t>类的常用方法</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en-US" altLang="zh-CN" sz="2000" dirty="0" smtClean="0">
                <a:latin typeface="+mn-ea"/>
                <a:ea typeface="+mn-ea"/>
              </a:rPr>
              <a:t>File</a:t>
            </a:r>
            <a:r>
              <a:rPr lang="zh-CN" altLang="en-US" sz="2000" dirty="0" smtClean="0">
                <a:latin typeface="+mn-ea"/>
                <a:ea typeface="+mn-ea"/>
              </a:rPr>
              <a:t>类提供了一系列方法，用于操作其内部封装的路径指向的文件或目录。</a:t>
            </a:r>
            <a:r>
              <a:rPr lang="en-US" altLang="zh-CN" sz="2000" dirty="0" smtClean="0">
                <a:latin typeface="+mn-ea"/>
                <a:ea typeface="+mn-ea"/>
              </a:rPr>
              <a:t>File</a:t>
            </a:r>
            <a:r>
              <a:rPr lang="zh-CN" altLang="en-US" sz="2000" dirty="0" smtClean="0">
                <a:latin typeface="+mn-ea"/>
                <a:ea typeface="+mn-ea"/>
              </a:rPr>
              <a:t>类的常用方法如表</a:t>
            </a:r>
            <a:r>
              <a:rPr lang="en-US" altLang="zh-CN" sz="2000" dirty="0" smtClean="0">
                <a:latin typeface="+mn-ea"/>
                <a:ea typeface="+mn-ea"/>
              </a:rPr>
              <a:t>8-5</a:t>
            </a:r>
            <a:r>
              <a:rPr lang="zh-CN" altLang="en-US" sz="2000" dirty="0" smtClean="0">
                <a:latin typeface="+mn-ea"/>
                <a:ea typeface="+mn-ea"/>
              </a:rPr>
              <a:t>所示。</a:t>
            </a:r>
            <a:endParaRPr lang="en-US" altLang="zh-CN" sz="2000" dirty="0" smtClean="0">
              <a:latin typeface="+mn-ea"/>
              <a:ea typeface="+mn-ea"/>
            </a:endParaRPr>
          </a:p>
        </p:txBody>
      </p:sp>
      <p:sp>
        <p:nvSpPr>
          <p:cNvPr id="7885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885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885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885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885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788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175" y="191469"/>
            <a:ext cx="7275650" cy="646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0473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barn(inVertical)">
                                      <p:cBhvr>
                                        <p:cTn id="7"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628650" y="1327355"/>
            <a:ext cx="7886700" cy="4849608"/>
          </a:xfrm>
        </p:spPr>
        <p:txBody>
          <a:bodyPr/>
          <a:lstStyle/>
          <a:p>
            <a:pPr>
              <a:defRPr/>
            </a:pPr>
            <a:r>
              <a:rPr lang="en-US" altLang="zh-CN" b="1" dirty="0">
                <a:solidFill>
                  <a:srgbClr val="0070C0"/>
                </a:solidFill>
              </a:rPr>
              <a:t>8.4.1 File</a:t>
            </a:r>
            <a:r>
              <a:rPr lang="zh-CN" altLang="en-US" b="1" dirty="0">
                <a:solidFill>
                  <a:srgbClr val="0070C0"/>
                </a:solidFill>
              </a:rPr>
              <a:t>类的常用方法</a:t>
            </a:r>
            <a:endParaRPr lang="en-US" altLang="zh-CN" b="1" dirty="0">
              <a:solidFill>
                <a:srgbClr val="0070C0"/>
              </a:solidFill>
            </a:endParaRPr>
          </a:p>
          <a:p>
            <a:pPr>
              <a:defRPr/>
            </a:pPr>
            <a:r>
              <a:rPr lang="zh-CN" altLang="en-US" sz="2800" kern="1200" dirty="0" smtClean="0"/>
              <a:t>创建功能</a:t>
            </a:r>
            <a:endParaRPr lang="en-US" altLang="zh-CN" sz="2800" kern="1200" dirty="0" smtClean="0"/>
          </a:p>
          <a:p>
            <a:pPr lvl="1">
              <a:defRPr/>
            </a:pPr>
            <a:r>
              <a:rPr lang="en-US" altLang="zh-CN" sz="2300" kern="1200" dirty="0"/>
              <a:t>public </a:t>
            </a:r>
            <a:r>
              <a:rPr lang="en-US" altLang="zh-CN" sz="2300" kern="1200" dirty="0" err="1"/>
              <a:t>boolean</a:t>
            </a:r>
            <a:r>
              <a:rPr lang="en-US" altLang="zh-CN" sz="2300" kern="1200" dirty="0"/>
              <a:t> </a:t>
            </a:r>
            <a:r>
              <a:rPr lang="en-US" altLang="zh-CN" sz="2300" kern="1200" dirty="0" err="1"/>
              <a:t>createNewFile</a:t>
            </a:r>
            <a:r>
              <a:rPr lang="en-US" altLang="zh-CN" sz="2300" kern="1200" dirty="0"/>
              <a:t>()</a:t>
            </a:r>
          </a:p>
          <a:p>
            <a:pPr lvl="1">
              <a:defRPr/>
            </a:pPr>
            <a:r>
              <a:rPr lang="en-US" altLang="zh-CN" sz="2300" kern="1200" dirty="0"/>
              <a:t>public </a:t>
            </a:r>
            <a:r>
              <a:rPr lang="en-US" altLang="zh-CN" sz="2300" kern="1200" dirty="0" err="1"/>
              <a:t>boolean</a:t>
            </a:r>
            <a:r>
              <a:rPr lang="en-US" altLang="zh-CN" sz="2300" kern="1200" dirty="0"/>
              <a:t> </a:t>
            </a:r>
            <a:r>
              <a:rPr lang="en-US" altLang="zh-CN" sz="2300" kern="1200" dirty="0" err="1"/>
              <a:t>mkdir</a:t>
            </a:r>
            <a:r>
              <a:rPr lang="en-US" altLang="zh-CN" sz="2300" kern="1200" dirty="0" smtClean="0"/>
              <a:t>()</a:t>
            </a:r>
          </a:p>
          <a:p>
            <a:pPr lvl="1">
              <a:defRPr/>
            </a:pPr>
            <a:r>
              <a:rPr lang="en-US" altLang="zh-CN" sz="2300" kern="1200" dirty="0"/>
              <a:t>public </a:t>
            </a:r>
            <a:r>
              <a:rPr lang="en-US" altLang="zh-CN" sz="2300" kern="1200" dirty="0" err="1"/>
              <a:t>boolean</a:t>
            </a:r>
            <a:r>
              <a:rPr lang="en-US" altLang="zh-CN" sz="2300" kern="1200" dirty="0"/>
              <a:t> </a:t>
            </a:r>
            <a:r>
              <a:rPr lang="en-US" altLang="zh-CN" sz="2300" kern="1200" dirty="0" err="1"/>
              <a:t>mkdirs</a:t>
            </a:r>
            <a:r>
              <a:rPr lang="en-US" altLang="zh-CN" sz="2300" kern="1200" dirty="0"/>
              <a:t>()</a:t>
            </a:r>
            <a:endParaRPr lang="en-US" altLang="zh-CN" sz="2300" kern="1200" dirty="0" smtClean="0"/>
          </a:p>
          <a:p>
            <a:pPr>
              <a:defRPr/>
            </a:pPr>
            <a:r>
              <a:rPr lang="zh-CN" altLang="en-US" sz="2800" kern="1200" dirty="0" smtClean="0"/>
              <a:t>删除功能</a:t>
            </a:r>
            <a:endParaRPr lang="en-US" altLang="zh-CN" sz="2800" kern="1200" dirty="0" smtClean="0"/>
          </a:p>
          <a:p>
            <a:pPr lvl="1">
              <a:defRPr/>
            </a:pPr>
            <a:r>
              <a:rPr lang="en-US" altLang="zh-CN" sz="2300" kern="1200" dirty="0"/>
              <a:t>public </a:t>
            </a:r>
            <a:r>
              <a:rPr lang="en-US" altLang="zh-CN" sz="2300" kern="1200" dirty="0" err="1"/>
              <a:t>boolean</a:t>
            </a:r>
            <a:r>
              <a:rPr lang="en-US" altLang="zh-CN" sz="2300" kern="1200" dirty="0"/>
              <a:t> delete()</a:t>
            </a:r>
            <a:endParaRPr lang="en-US" altLang="zh-CN" sz="2300" kern="1200" dirty="0" smtClean="0"/>
          </a:p>
          <a:p>
            <a:pPr>
              <a:defRPr/>
            </a:pPr>
            <a:r>
              <a:rPr lang="zh-CN" altLang="en-US" sz="2800" kern="1200" dirty="0" smtClean="0"/>
              <a:t>重命名功能</a:t>
            </a:r>
            <a:endParaRPr lang="en-US" altLang="zh-CN" sz="2800" kern="1200" dirty="0" smtClean="0"/>
          </a:p>
          <a:p>
            <a:pPr lvl="1">
              <a:defRPr/>
            </a:pPr>
            <a:r>
              <a:rPr lang="en-US" altLang="zh-CN" sz="2300" kern="1200" dirty="0"/>
              <a:t>public </a:t>
            </a:r>
            <a:r>
              <a:rPr lang="en-US" altLang="zh-CN" sz="2300" kern="1200" dirty="0" err="1"/>
              <a:t>boolean</a:t>
            </a:r>
            <a:r>
              <a:rPr lang="en-US" altLang="zh-CN" sz="2300" kern="1200" dirty="0"/>
              <a:t> </a:t>
            </a:r>
            <a:r>
              <a:rPr lang="en-US" altLang="zh-CN" sz="2300" kern="1200" dirty="0" err="1"/>
              <a:t>renameTo</a:t>
            </a:r>
            <a:r>
              <a:rPr lang="en-US" altLang="zh-CN" sz="2300" kern="1200" dirty="0"/>
              <a:t>(File </a:t>
            </a:r>
            <a:r>
              <a:rPr lang="en-US" altLang="zh-CN" sz="2300" kern="1200" dirty="0" err="1"/>
              <a:t>dest</a:t>
            </a:r>
            <a:r>
              <a:rPr lang="en-US" altLang="zh-CN" sz="2300" kern="1200" dirty="0"/>
              <a:t>)</a:t>
            </a:r>
            <a:endParaRPr lang="en-US" altLang="zh-CN" sz="2300" kern="1200" dirty="0" smtClean="0"/>
          </a:p>
        </p:txBody>
      </p:sp>
      <p:sp>
        <p:nvSpPr>
          <p:cNvPr id="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2255571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768593350"/>
              </p:ext>
            </p:extLst>
          </p:nvPr>
        </p:nvGraphicFramePr>
        <p:xfrm>
          <a:off x="323850" y="1089921"/>
          <a:ext cx="8488846" cy="3080096"/>
        </p:xfrm>
        <a:graphic>
          <a:graphicData uri="http://schemas.openxmlformats.org/drawingml/2006/table">
            <a:tbl>
              <a:tblPr>
                <a:tableStyleId>{5C22544A-7EE6-4342-B048-85BDC9FD1C3A}</a:tableStyleId>
              </a:tblPr>
              <a:tblGrid>
                <a:gridCol w="8488846"/>
              </a:tblGrid>
              <a:tr h="3080096">
                <a:tc>
                  <a:txBody>
                    <a:bodyPr/>
                    <a:lstStyle/>
                    <a:p>
                      <a:pPr algn="just">
                        <a:lnSpc>
                          <a:spcPct val="150000"/>
                        </a:lnSpc>
                        <a:spcAft>
                          <a:spcPts val="0"/>
                        </a:spcAft>
                      </a:pPr>
                      <a:r>
                        <a:rPr lang="zh-CN" sz="2400" kern="100" dirty="0">
                          <a:latin typeface="+mn-ea"/>
                          <a:ea typeface="+mn-ea"/>
                        </a:rPr>
                        <a:t>注意：</a:t>
                      </a:r>
                    </a:p>
                    <a:p>
                      <a:pPr algn="just">
                        <a:lnSpc>
                          <a:spcPct val="150000"/>
                        </a:lnSpc>
                        <a:spcAft>
                          <a:spcPts val="0"/>
                        </a:spcAft>
                      </a:pPr>
                      <a:r>
                        <a:rPr lang="en-US" sz="2400" kern="100" dirty="0">
                          <a:latin typeface="+mn-ea"/>
                          <a:ea typeface="+mn-ea"/>
                        </a:rPr>
                        <a:t>    </a:t>
                      </a:r>
                      <a:r>
                        <a:rPr lang="en-US" sz="2400" kern="100" dirty="0" smtClean="0">
                          <a:latin typeface="+mn-ea"/>
                          <a:ea typeface="+mn-ea"/>
                        </a:rPr>
                        <a:t>   </a:t>
                      </a:r>
                      <a:r>
                        <a:rPr lang="zh-CN" sz="2000" kern="100" dirty="0" smtClean="0">
                          <a:latin typeface="+mn-ea"/>
                          <a:ea typeface="+mn-ea"/>
                        </a:rPr>
                        <a:t>在</a:t>
                      </a:r>
                      <a:r>
                        <a:rPr lang="en-US" sz="2000" kern="100" dirty="0">
                          <a:latin typeface="+mn-ea"/>
                          <a:ea typeface="+mn-ea"/>
                        </a:rPr>
                        <a:t>Unix/Linux</a:t>
                      </a:r>
                      <a:r>
                        <a:rPr lang="zh-CN" sz="2000" kern="100" dirty="0">
                          <a:latin typeface="+mn-ea"/>
                          <a:ea typeface="+mn-ea"/>
                        </a:rPr>
                        <a:t>操作系统下，路径分隔符为</a:t>
                      </a:r>
                      <a:r>
                        <a:rPr lang="en-US" sz="2000" kern="100" dirty="0">
                          <a:latin typeface="+mn-ea"/>
                          <a:ea typeface="+mn-ea"/>
                        </a:rPr>
                        <a:t>“/”</a:t>
                      </a:r>
                      <a:r>
                        <a:rPr lang="zh-CN" sz="2000" kern="100" dirty="0" smtClean="0">
                          <a:latin typeface="+mn-ea"/>
                          <a:ea typeface="+mn-ea"/>
                        </a:rPr>
                        <a:t>，而</a:t>
                      </a:r>
                      <a:r>
                        <a:rPr lang="zh-CN" sz="2000" kern="100" dirty="0">
                          <a:latin typeface="+mn-ea"/>
                          <a:ea typeface="+mn-ea"/>
                        </a:rPr>
                        <a:t>在</a:t>
                      </a:r>
                      <a:r>
                        <a:rPr lang="en-US" sz="2000" kern="100" dirty="0">
                          <a:latin typeface="+mn-ea"/>
                          <a:ea typeface="+mn-ea"/>
                        </a:rPr>
                        <a:t>Windows</a:t>
                      </a:r>
                      <a:r>
                        <a:rPr lang="zh-CN" sz="2000" kern="100" dirty="0">
                          <a:latin typeface="+mn-ea"/>
                          <a:ea typeface="+mn-ea"/>
                        </a:rPr>
                        <a:t>和</a:t>
                      </a:r>
                      <a:r>
                        <a:rPr lang="en-US" sz="2000" kern="100" dirty="0">
                          <a:latin typeface="+mn-ea"/>
                          <a:ea typeface="+mn-ea"/>
                        </a:rPr>
                        <a:t>DOS</a:t>
                      </a:r>
                      <a:r>
                        <a:rPr lang="zh-CN" sz="2000" kern="100" dirty="0">
                          <a:latin typeface="+mn-ea"/>
                          <a:ea typeface="+mn-ea"/>
                        </a:rPr>
                        <a:t>下的路径分隔符为</a:t>
                      </a:r>
                      <a:r>
                        <a:rPr lang="en-US" sz="2000" kern="100" dirty="0" smtClean="0">
                          <a:latin typeface="+mn-ea"/>
                          <a:ea typeface="+mn-ea"/>
                        </a:rPr>
                        <a:t>“\”</a:t>
                      </a:r>
                      <a:r>
                        <a:rPr lang="zh-CN" sz="2000" kern="100" dirty="0" smtClean="0">
                          <a:latin typeface="+mn-ea"/>
                          <a:ea typeface="+mn-ea"/>
                        </a:rPr>
                        <a:t>。</a:t>
                      </a:r>
                      <a:r>
                        <a:rPr lang="en-US" sz="2000" kern="100" dirty="0">
                          <a:latin typeface="+mn-ea"/>
                          <a:ea typeface="+mn-ea"/>
                        </a:rPr>
                        <a:t>Java</a:t>
                      </a:r>
                      <a:r>
                        <a:rPr lang="zh-CN" sz="2000" kern="100" dirty="0">
                          <a:latin typeface="+mn-ea"/>
                          <a:ea typeface="+mn-ea"/>
                        </a:rPr>
                        <a:t>对这两种分隔符都支持。但是如果使用</a:t>
                      </a:r>
                      <a:r>
                        <a:rPr lang="en-US" sz="2000" kern="100" dirty="0">
                          <a:latin typeface="+mn-ea"/>
                          <a:ea typeface="+mn-ea"/>
                        </a:rPr>
                        <a:t>“\”</a:t>
                      </a:r>
                      <a:r>
                        <a:rPr lang="zh-CN" sz="2000" kern="100" dirty="0">
                          <a:latin typeface="+mn-ea"/>
                          <a:ea typeface="+mn-ea"/>
                        </a:rPr>
                        <a:t>作为分隔符，注意要以转义字符</a:t>
                      </a:r>
                      <a:r>
                        <a:rPr lang="en-US" sz="2000" kern="100" dirty="0">
                          <a:latin typeface="+mn-ea"/>
                          <a:ea typeface="+mn-ea"/>
                        </a:rPr>
                        <a:t>“\\”</a:t>
                      </a:r>
                      <a:r>
                        <a:rPr lang="zh-CN" sz="2000" kern="100" dirty="0">
                          <a:latin typeface="+mn-ea"/>
                          <a:ea typeface="+mn-ea"/>
                        </a:rPr>
                        <a:t>来代替，例如以</a:t>
                      </a:r>
                      <a:r>
                        <a:rPr lang="en-US" sz="2000" kern="100" dirty="0">
                          <a:latin typeface="+mn-ea"/>
                          <a:ea typeface="+mn-ea"/>
                        </a:rPr>
                        <a:t>“c:\\sun\\</a:t>
                      </a:r>
                      <a:r>
                        <a:rPr lang="en-US" sz="2000" kern="100" dirty="0" err="1">
                          <a:latin typeface="+mn-ea"/>
                          <a:ea typeface="+mn-ea"/>
                        </a:rPr>
                        <a:t>jdk</a:t>
                      </a:r>
                      <a:r>
                        <a:rPr lang="en-US" sz="2000" kern="100" dirty="0">
                          <a:latin typeface="+mn-ea"/>
                          <a:ea typeface="+mn-ea"/>
                        </a:rPr>
                        <a:t>”</a:t>
                      </a:r>
                      <a:r>
                        <a:rPr lang="zh-CN" sz="2000" kern="100" dirty="0">
                          <a:latin typeface="+mn-ea"/>
                          <a:ea typeface="+mn-ea"/>
                        </a:rPr>
                        <a:t>表示</a:t>
                      </a:r>
                      <a:r>
                        <a:rPr lang="en-US" sz="2000" kern="100" dirty="0">
                          <a:latin typeface="+mn-ea"/>
                          <a:ea typeface="+mn-ea"/>
                        </a:rPr>
                        <a:t>“c:\sun\jdk”</a:t>
                      </a:r>
                      <a:r>
                        <a:rPr lang="zh-CN" sz="2000" kern="100" dirty="0" smtClean="0">
                          <a:latin typeface="+mn-ea"/>
                          <a:ea typeface="+mn-ea"/>
                        </a:rPr>
                        <a:t>。</a:t>
                      </a:r>
                      <a:endParaRPr lang="en-US" altLang="zh-CN" sz="2000" kern="100" dirty="0" smtClean="0">
                        <a:latin typeface="+mn-ea"/>
                        <a:ea typeface="+mn-ea"/>
                      </a:endParaRPr>
                    </a:p>
                    <a:p>
                      <a:pPr algn="just">
                        <a:lnSpc>
                          <a:spcPct val="150000"/>
                        </a:lnSpc>
                        <a:spcAft>
                          <a:spcPts val="0"/>
                        </a:spcAft>
                      </a:pPr>
                      <a:r>
                        <a:rPr lang="zh-CN" altLang="en-US" sz="2000" kern="100" dirty="0" smtClean="0">
                          <a:latin typeface="+mn-ea"/>
                          <a:ea typeface="+mn-ea"/>
                        </a:rPr>
                        <a:t>        在</a:t>
                      </a:r>
                      <a:r>
                        <a:rPr lang="en-US" altLang="zh-CN" sz="2000" kern="100" dirty="0" smtClean="0">
                          <a:latin typeface="+mn-ea"/>
                          <a:ea typeface="+mn-ea"/>
                        </a:rPr>
                        <a:t>Java</a:t>
                      </a:r>
                      <a:r>
                        <a:rPr lang="zh-CN" altLang="en-US" sz="2000" kern="100" dirty="0" smtClean="0">
                          <a:latin typeface="+mn-ea"/>
                          <a:ea typeface="+mn-ea"/>
                        </a:rPr>
                        <a:t>程序中，我们可以使用</a:t>
                      </a:r>
                      <a:r>
                        <a:rPr lang="en-US" altLang="zh-CN" sz="2000" kern="100" dirty="0" err="1" smtClean="0">
                          <a:latin typeface="+mn-ea"/>
                          <a:ea typeface="+mn-ea"/>
                        </a:rPr>
                        <a:t>File.pathSeparator</a:t>
                      </a:r>
                      <a:r>
                        <a:rPr lang="zh-CN" altLang="en-US" sz="2000" kern="100" dirty="0" smtClean="0">
                          <a:latin typeface="+mn-ea"/>
                          <a:ea typeface="+mn-ea"/>
                        </a:rPr>
                        <a:t>来表示与系统无关的路径分隔符。</a:t>
                      </a:r>
                      <a:endParaRPr lang="en-US" altLang="zh-CN" sz="2000" b="1" kern="100" dirty="0" smtClean="0">
                        <a:solidFill>
                          <a:schemeClr val="bg1"/>
                        </a:solidFill>
                        <a:latin typeface="+mn-ea"/>
                        <a:ea typeface="+mn-ea"/>
                        <a:cs typeface="Times New Roman" panose="02020603050405020304"/>
                      </a:endParaRPr>
                    </a:p>
                  </a:txBody>
                  <a:tcPr marL="68571" marR="68571" marT="0" marB="0"/>
                </a:tc>
              </a:tr>
            </a:tbl>
          </a:graphicData>
        </a:graphic>
      </p:graphicFrame>
      <p:sp>
        <p:nvSpPr>
          <p:cNvPr id="18439" name="矩形 2"/>
          <p:cNvSpPr>
            <a:spLocks noChangeArrowheads="1"/>
          </p:cNvSpPr>
          <p:nvPr/>
        </p:nvSpPr>
        <p:spPr bwMode="auto">
          <a:xfrm>
            <a:off x="788435" y="4170017"/>
            <a:ext cx="75596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dirty="0">
                <a:latin typeface="Calibri" panose="020F0502020204030204" pitchFamily="34" charset="0"/>
              </a:rPr>
              <a:t>String separator = </a:t>
            </a:r>
            <a:r>
              <a:rPr lang="en-US" altLang="zh-CN" sz="2400" dirty="0" err="1">
                <a:latin typeface="Calibri" panose="020F0502020204030204" pitchFamily="34" charset="0"/>
              </a:rPr>
              <a:t>File.separator</a:t>
            </a:r>
            <a:r>
              <a:rPr lang="en-US" altLang="zh-CN" sz="2400" dirty="0">
                <a:latin typeface="Calibri" panose="020F0502020204030204" pitchFamily="34" charset="0"/>
              </a:rPr>
              <a:t>;</a:t>
            </a:r>
          </a:p>
          <a:p>
            <a:pPr>
              <a:lnSpc>
                <a:spcPct val="150000"/>
              </a:lnSpc>
            </a:pPr>
            <a:r>
              <a:rPr lang="en-US" altLang="zh-CN" sz="2400" dirty="0">
                <a:latin typeface="Calibri" panose="020F0502020204030204" pitchFamily="34" charset="0"/>
              </a:rPr>
              <a:t>String </a:t>
            </a:r>
            <a:r>
              <a:rPr lang="en-US" altLang="zh-CN" sz="2400" dirty="0" err="1">
                <a:latin typeface="Calibri" panose="020F0502020204030204" pitchFamily="34" charset="0"/>
              </a:rPr>
              <a:t>fileName</a:t>
            </a:r>
            <a:r>
              <a:rPr lang="en-US" altLang="zh-CN" sz="2400" dirty="0">
                <a:latin typeface="Calibri" panose="020F0502020204030204" pitchFamily="34" charset="0"/>
              </a:rPr>
              <a:t> = "myfile.txt";</a:t>
            </a:r>
          </a:p>
          <a:p>
            <a:pPr>
              <a:lnSpc>
                <a:spcPct val="150000"/>
              </a:lnSpc>
            </a:pPr>
            <a:r>
              <a:rPr lang="en-US" altLang="zh-CN" sz="2400" dirty="0">
                <a:latin typeface="Calibri" panose="020F0502020204030204" pitchFamily="34" charset="0"/>
              </a:rPr>
              <a:t>String directory ="mydir1"+separator+"mydir2";</a:t>
            </a:r>
          </a:p>
          <a:p>
            <a:pPr>
              <a:lnSpc>
                <a:spcPct val="150000"/>
              </a:lnSpc>
            </a:pPr>
            <a:r>
              <a:rPr lang="en-US" altLang="zh-CN" sz="2400" dirty="0">
                <a:latin typeface="Calibri" panose="020F0502020204030204" pitchFamily="34" charset="0"/>
              </a:rPr>
              <a:t>File f = new File(</a:t>
            </a:r>
            <a:r>
              <a:rPr lang="en-US" altLang="zh-CN" sz="2400" dirty="0" err="1">
                <a:latin typeface="Calibri" panose="020F0502020204030204" pitchFamily="34" charset="0"/>
              </a:rPr>
              <a:t>directory,fileName</a:t>
            </a:r>
            <a:r>
              <a:rPr lang="en-US" altLang="zh-CN" sz="2400" dirty="0">
                <a:latin typeface="Calibri" panose="020F0502020204030204" pitchFamily="34" charset="0"/>
              </a:rPr>
              <a:t>);</a:t>
            </a:r>
            <a:endParaRPr lang="zh-CN" altLang="en-US" sz="2400" dirty="0">
              <a:latin typeface="Calibri" panose="020F0502020204030204" pitchFamily="34" charset="0"/>
            </a:endParaRPr>
          </a:p>
        </p:txBody>
      </p:sp>
      <p:sp>
        <p:nvSpPr>
          <p:cNvPr id="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1617094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628650" y="1327357"/>
            <a:ext cx="7886700" cy="4775865"/>
          </a:xfrm>
        </p:spPr>
        <p:txBody>
          <a:bodyPr/>
          <a:lstStyle/>
          <a:p>
            <a:pPr>
              <a:defRPr/>
            </a:pPr>
            <a:r>
              <a:rPr lang="en-US" altLang="zh-CN" b="1" dirty="0">
                <a:solidFill>
                  <a:srgbClr val="0070C0"/>
                </a:solidFill>
              </a:rPr>
              <a:t>8.4.1 File</a:t>
            </a:r>
            <a:r>
              <a:rPr lang="zh-CN" altLang="en-US" b="1" dirty="0">
                <a:solidFill>
                  <a:srgbClr val="0070C0"/>
                </a:solidFill>
              </a:rPr>
              <a:t>类的常用方法</a:t>
            </a:r>
            <a:endParaRPr lang="en-US" altLang="zh-CN" b="1" dirty="0">
              <a:solidFill>
                <a:srgbClr val="0070C0"/>
              </a:solidFill>
            </a:endParaRPr>
          </a:p>
          <a:p>
            <a:pPr>
              <a:defRPr/>
            </a:pPr>
            <a:r>
              <a:rPr lang="zh-CN" altLang="en-US" sz="2800" kern="1200" dirty="0" smtClean="0"/>
              <a:t>判断功能</a:t>
            </a:r>
            <a:endParaRPr lang="en-US" altLang="zh-CN" sz="2800" kern="1200" dirty="0" smtClean="0"/>
          </a:p>
          <a:p>
            <a:pPr lvl="1">
              <a:defRPr/>
            </a:pPr>
            <a:r>
              <a:rPr lang="en-US" altLang="zh-CN" sz="2300" kern="1200" dirty="0"/>
              <a:t>public </a:t>
            </a:r>
            <a:r>
              <a:rPr lang="en-US" altLang="zh-CN" sz="2300" kern="1200" dirty="0" err="1"/>
              <a:t>boolean</a:t>
            </a:r>
            <a:r>
              <a:rPr lang="en-US" altLang="zh-CN" sz="2300" kern="1200" dirty="0"/>
              <a:t> </a:t>
            </a:r>
            <a:r>
              <a:rPr lang="en-US" altLang="zh-CN" sz="2300" kern="1200" dirty="0" err="1"/>
              <a:t>isDirectory</a:t>
            </a:r>
            <a:r>
              <a:rPr lang="en-US" altLang="zh-CN" sz="2300" kern="1200" dirty="0" smtClean="0"/>
              <a:t>()</a:t>
            </a:r>
          </a:p>
          <a:p>
            <a:pPr lvl="1">
              <a:defRPr/>
            </a:pPr>
            <a:r>
              <a:rPr lang="en-US" altLang="zh-CN" sz="2300" kern="1200" dirty="0"/>
              <a:t>public </a:t>
            </a:r>
            <a:r>
              <a:rPr lang="en-US" altLang="zh-CN" sz="2300" kern="1200" dirty="0" err="1"/>
              <a:t>boolean</a:t>
            </a:r>
            <a:r>
              <a:rPr lang="en-US" altLang="zh-CN" sz="2300" kern="1200" dirty="0"/>
              <a:t> </a:t>
            </a:r>
            <a:r>
              <a:rPr lang="en-US" altLang="zh-CN" sz="2300" kern="1200" dirty="0" err="1"/>
              <a:t>isFile</a:t>
            </a:r>
            <a:r>
              <a:rPr lang="en-US" altLang="zh-CN" sz="2300" kern="1200" dirty="0" smtClean="0"/>
              <a:t>()</a:t>
            </a:r>
          </a:p>
          <a:p>
            <a:pPr lvl="1">
              <a:defRPr/>
            </a:pPr>
            <a:r>
              <a:rPr lang="en-US" altLang="zh-CN" sz="2300" kern="1200" dirty="0"/>
              <a:t>public </a:t>
            </a:r>
            <a:r>
              <a:rPr lang="en-US" altLang="zh-CN" sz="2300" kern="1200" dirty="0" err="1"/>
              <a:t>boolean</a:t>
            </a:r>
            <a:r>
              <a:rPr lang="en-US" altLang="zh-CN" sz="2300" kern="1200" dirty="0"/>
              <a:t> exists</a:t>
            </a:r>
            <a:r>
              <a:rPr lang="en-US" altLang="zh-CN" sz="2300" kern="1200" dirty="0" smtClean="0"/>
              <a:t>()</a:t>
            </a:r>
          </a:p>
          <a:p>
            <a:pPr lvl="1">
              <a:defRPr/>
            </a:pPr>
            <a:r>
              <a:rPr lang="en-US" altLang="zh-CN" sz="2300" kern="1200" dirty="0"/>
              <a:t>public </a:t>
            </a:r>
            <a:r>
              <a:rPr lang="en-US" altLang="zh-CN" sz="2300" kern="1200" dirty="0" err="1"/>
              <a:t>boolean</a:t>
            </a:r>
            <a:r>
              <a:rPr lang="en-US" altLang="zh-CN" sz="2300" kern="1200" dirty="0"/>
              <a:t> </a:t>
            </a:r>
            <a:r>
              <a:rPr lang="en-US" altLang="zh-CN" sz="2300" kern="1200" dirty="0" err="1"/>
              <a:t>canRead</a:t>
            </a:r>
            <a:r>
              <a:rPr lang="en-US" altLang="zh-CN" sz="2300" kern="1200" dirty="0"/>
              <a:t>()</a:t>
            </a:r>
          </a:p>
          <a:p>
            <a:pPr lvl="1">
              <a:defRPr/>
            </a:pPr>
            <a:r>
              <a:rPr lang="en-US" altLang="zh-CN" sz="2300" kern="1200" dirty="0"/>
              <a:t>public </a:t>
            </a:r>
            <a:r>
              <a:rPr lang="en-US" altLang="zh-CN" sz="2300" kern="1200" dirty="0" err="1"/>
              <a:t>boolean</a:t>
            </a:r>
            <a:r>
              <a:rPr lang="en-US" altLang="zh-CN" sz="2300" kern="1200" dirty="0"/>
              <a:t> </a:t>
            </a:r>
            <a:r>
              <a:rPr lang="en-US" altLang="zh-CN" sz="2300" kern="1200" dirty="0" err="1"/>
              <a:t>canWrite</a:t>
            </a:r>
            <a:r>
              <a:rPr lang="en-US" altLang="zh-CN" sz="2300" kern="1200" dirty="0"/>
              <a:t>()</a:t>
            </a:r>
          </a:p>
          <a:p>
            <a:pPr lvl="1">
              <a:defRPr/>
            </a:pPr>
            <a:r>
              <a:rPr lang="en-US" altLang="zh-CN" sz="2300" kern="1200" dirty="0"/>
              <a:t>public </a:t>
            </a:r>
            <a:r>
              <a:rPr lang="en-US" altLang="zh-CN" sz="2300" kern="1200" dirty="0" err="1"/>
              <a:t>boolean</a:t>
            </a:r>
            <a:r>
              <a:rPr lang="en-US" altLang="zh-CN" sz="2300" kern="1200" dirty="0"/>
              <a:t> </a:t>
            </a:r>
            <a:r>
              <a:rPr lang="en-US" altLang="zh-CN" sz="2300" kern="1200" dirty="0" err="1"/>
              <a:t>isHidden</a:t>
            </a:r>
            <a:r>
              <a:rPr lang="en-US" altLang="zh-CN" sz="2300" kern="1200" dirty="0" smtClean="0"/>
              <a:t>()</a:t>
            </a:r>
          </a:p>
        </p:txBody>
      </p:sp>
      <p:sp>
        <p:nvSpPr>
          <p:cNvPr id="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2204747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1" name="组合 18"/>
          <p:cNvGrpSpPr>
            <a:grpSpLocks/>
          </p:cNvGrpSpPr>
          <p:nvPr/>
        </p:nvGrpSpPr>
        <p:grpSpPr bwMode="auto">
          <a:xfrm>
            <a:off x="423863" y="1916113"/>
            <a:ext cx="2516187" cy="1141412"/>
            <a:chOff x="797098" y="2249136"/>
            <a:chExt cx="2515454" cy="1141877"/>
          </a:xfrm>
        </p:grpSpPr>
        <p:sp>
          <p:nvSpPr>
            <p:cNvPr id="17446" name="矩形 5"/>
            <p:cNvSpPr>
              <a:spLocks noChangeArrowheads="1"/>
            </p:cNvSpPr>
            <p:nvPr/>
          </p:nvSpPr>
          <p:spPr bwMode="auto">
            <a:xfrm>
              <a:off x="1440187" y="2300740"/>
              <a:ext cx="1872365" cy="97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pPr>
              <a:r>
                <a:rPr lang="zh-CN" altLang="zh-CN" sz="2400" b="1">
                  <a:latin typeface="微软雅黑" panose="020B0503020204020204" pitchFamily="34" charset="-122"/>
                  <a:ea typeface="微软雅黑" panose="020B0503020204020204" pitchFamily="34" charset="-122"/>
                </a:rPr>
                <a:t>掌握</a:t>
              </a:r>
              <a:r>
                <a:rPr lang="zh-CN" altLang="en-US" sz="2400" b="1">
                  <a:solidFill>
                    <a:srgbClr val="0070C0"/>
                  </a:solidFill>
                  <a:latin typeface="微软雅黑" panose="020B0503020204020204" pitchFamily="34" charset="-122"/>
                  <a:ea typeface="微软雅黑" panose="020B0503020204020204" pitchFamily="34" charset="-122"/>
                </a:rPr>
                <a:t>字节流</a:t>
              </a:r>
              <a:r>
                <a:rPr lang="zh-CN" altLang="en-US" sz="2400" b="1">
                  <a:latin typeface="微软雅黑" panose="020B0503020204020204" pitchFamily="34" charset="-122"/>
                  <a:ea typeface="微软雅黑" panose="020B0503020204020204" pitchFamily="34" charset="-122"/>
                </a:rPr>
                <a:t>和</a:t>
              </a:r>
              <a:r>
                <a:rPr lang="zh-CN" altLang="en-US" sz="2400" b="1">
                  <a:solidFill>
                    <a:srgbClr val="0070C0"/>
                  </a:solidFill>
                  <a:latin typeface="微软雅黑" panose="020B0503020204020204" pitchFamily="34" charset="-122"/>
                  <a:ea typeface="微软雅黑" panose="020B0503020204020204" pitchFamily="34" charset="-122"/>
                </a:rPr>
                <a:t>字符流</a:t>
              </a:r>
              <a:endParaRPr lang="en-US" altLang="zh-CN" sz="2400" b="1">
                <a:solidFill>
                  <a:srgbClr val="0070C0"/>
                </a:solidFill>
                <a:latin typeface="微软雅黑" panose="020B0503020204020204" pitchFamily="34" charset="-122"/>
                <a:ea typeface="微软雅黑" panose="020B0503020204020204" pitchFamily="34" charset="-122"/>
              </a:endParaRPr>
            </a:p>
          </p:txBody>
        </p:sp>
        <p:grpSp>
          <p:nvGrpSpPr>
            <p:cNvPr id="17447" name="组合 16"/>
            <p:cNvGrpSpPr>
              <a:grpSpLocks/>
            </p:cNvGrpSpPr>
            <p:nvPr/>
          </p:nvGrpSpPr>
          <p:grpSpPr bwMode="auto">
            <a:xfrm>
              <a:off x="1109489" y="2738800"/>
              <a:ext cx="2166398" cy="652213"/>
              <a:chOff x="1109489" y="2245324"/>
              <a:chExt cx="2166398" cy="652213"/>
            </a:xfrm>
          </p:grpSpPr>
          <p:cxnSp>
            <p:nvCxnSpPr>
              <p:cNvPr id="17451" name="直接连接符 7"/>
              <p:cNvCxnSpPr>
                <a:cxnSpLocks noChangeShapeType="1"/>
              </p:cNvCxnSpPr>
              <p:nvPr/>
            </p:nvCxnSpPr>
            <p:spPr bwMode="auto">
              <a:xfrm>
                <a:off x="1109489" y="224532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52" name="直接连接符 10"/>
              <p:cNvCxnSpPr>
                <a:cxnSpLocks noChangeShapeType="1"/>
              </p:cNvCxnSpPr>
              <p:nvPr/>
            </p:nvCxnSpPr>
            <p:spPr bwMode="auto">
              <a:xfrm>
                <a:off x="1460352" y="289753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448" name="组合 15"/>
            <p:cNvGrpSpPr>
              <a:grpSpLocks/>
            </p:cNvGrpSpPr>
            <p:nvPr/>
          </p:nvGrpSpPr>
          <p:grpSpPr bwMode="auto">
            <a:xfrm>
              <a:off x="797098" y="2249136"/>
              <a:ext cx="474485" cy="522500"/>
              <a:chOff x="1481756" y="3422542"/>
              <a:chExt cx="474485" cy="522500"/>
            </a:xfrm>
          </p:grpSpPr>
          <p:sp>
            <p:nvSpPr>
              <p:cNvPr id="14" name="椭圆 13"/>
              <p:cNvSpPr/>
              <p:nvPr/>
            </p:nvSpPr>
            <p:spPr bwMode="auto">
              <a:xfrm>
                <a:off x="1481756" y="3451129"/>
                <a:ext cx="474524" cy="474856"/>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p>
            </p:txBody>
          </p:sp>
          <p:sp>
            <p:nvSpPr>
              <p:cNvPr id="15" name="TextBox 14"/>
              <p:cNvSpPr txBox="1"/>
              <p:nvPr/>
            </p:nvSpPr>
            <p:spPr>
              <a:xfrm>
                <a:off x="1537302" y="3422542"/>
                <a:ext cx="334866" cy="52250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4102" name="组合 17"/>
          <p:cNvGrpSpPr>
            <a:grpSpLocks/>
          </p:cNvGrpSpPr>
          <p:nvPr/>
        </p:nvGrpSpPr>
        <p:grpSpPr bwMode="auto">
          <a:xfrm>
            <a:off x="433388" y="4187825"/>
            <a:ext cx="2492375" cy="1104900"/>
            <a:chOff x="547807" y="3950799"/>
            <a:chExt cx="2490667" cy="1104147"/>
          </a:xfrm>
        </p:grpSpPr>
        <p:sp>
          <p:nvSpPr>
            <p:cNvPr id="17439" name="矩形 21"/>
            <p:cNvSpPr>
              <a:spLocks noChangeArrowheads="1"/>
            </p:cNvSpPr>
            <p:nvPr/>
          </p:nvSpPr>
          <p:spPr bwMode="auto">
            <a:xfrm>
              <a:off x="1074173" y="4078252"/>
              <a:ext cx="1800550" cy="972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了解</a:t>
              </a:r>
              <a:r>
                <a:rPr lang="zh-CN" altLang="en-US" sz="24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字符编码</a:t>
              </a:r>
              <a:endParaRPr lang="en-US" altLang="zh-CN" sz="24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7440" name="组合 26"/>
            <p:cNvGrpSpPr>
              <a:grpSpLocks/>
            </p:cNvGrpSpPr>
            <p:nvPr/>
          </p:nvGrpSpPr>
          <p:grpSpPr bwMode="auto">
            <a:xfrm rot="10800000" flipH="1">
              <a:off x="860198" y="3950799"/>
              <a:ext cx="2178276" cy="652213"/>
              <a:chOff x="860198" y="2352244"/>
              <a:chExt cx="2178276" cy="652213"/>
            </a:xfrm>
          </p:grpSpPr>
          <p:cxnSp>
            <p:nvCxnSpPr>
              <p:cNvPr id="17444" name="直接连接符 27"/>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5" name="直接连接符 28"/>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441" name="组合 29"/>
            <p:cNvGrpSpPr>
              <a:grpSpLocks/>
            </p:cNvGrpSpPr>
            <p:nvPr/>
          </p:nvGrpSpPr>
          <p:grpSpPr bwMode="auto">
            <a:xfrm>
              <a:off x="547807" y="4531428"/>
              <a:ext cx="474580" cy="523518"/>
              <a:chOff x="1232465" y="3533639"/>
              <a:chExt cx="474580" cy="523518"/>
            </a:xfrm>
          </p:grpSpPr>
          <p:sp>
            <p:nvSpPr>
              <p:cNvPr id="31" name="椭圆 30"/>
              <p:cNvSpPr/>
              <p:nvPr/>
            </p:nvSpPr>
            <p:spPr bwMode="auto">
              <a:xfrm>
                <a:off x="1232465" y="3559022"/>
                <a:ext cx="474337" cy="474340"/>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p>
            </p:txBody>
          </p:sp>
          <p:sp>
            <p:nvSpPr>
              <p:cNvPr id="32" name="TextBox 31"/>
              <p:cNvSpPr txBox="1"/>
              <p:nvPr/>
            </p:nvSpPr>
            <p:spPr>
              <a:xfrm>
                <a:off x="1275298" y="3533639"/>
                <a:ext cx="334734" cy="52351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7" name="组合 6"/>
          <p:cNvGrpSpPr>
            <a:grpSpLocks/>
          </p:cNvGrpSpPr>
          <p:nvPr/>
        </p:nvGrpSpPr>
        <p:grpSpPr bwMode="auto">
          <a:xfrm>
            <a:off x="5862638" y="2044700"/>
            <a:ext cx="2614612" cy="1044575"/>
            <a:chOff x="6081417" y="2082465"/>
            <a:chExt cx="2614908" cy="1044335"/>
          </a:xfrm>
        </p:grpSpPr>
        <p:grpSp>
          <p:nvGrpSpPr>
            <p:cNvPr id="17432" name="组合 32"/>
            <p:cNvGrpSpPr>
              <a:grpSpLocks/>
            </p:cNvGrpSpPr>
            <p:nvPr/>
          </p:nvGrpSpPr>
          <p:grpSpPr bwMode="auto">
            <a:xfrm flipH="1">
              <a:off x="6253163" y="2474338"/>
              <a:ext cx="2178050" cy="652462"/>
              <a:chOff x="860198" y="2269154"/>
              <a:chExt cx="2178276" cy="652213"/>
            </a:xfrm>
          </p:grpSpPr>
          <p:cxnSp>
            <p:nvCxnSpPr>
              <p:cNvPr id="17437" name="直接连接符 33"/>
              <p:cNvCxnSpPr>
                <a:cxnSpLocks noChangeShapeType="1"/>
              </p:cNvCxnSpPr>
              <p:nvPr/>
            </p:nvCxnSpPr>
            <p:spPr bwMode="auto">
              <a:xfrm>
                <a:off x="860198" y="226915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8" name="直接连接符 34"/>
              <p:cNvCxnSpPr>
                <a:cxnSpLocks noChangeShapeType="1"/>
              </p:cNvCxnSpPr>
              <p:nvPr/>
            </p:nvCxnSpPr>
            <p:spPr bwMode="auto">
              <a:xfrm>
                <a:off x="1222939" y="292136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433" name="组合 35"/>
            <p:cNvGrpSpPr>
              <a:grpSpLocks/>
            </p:cNvGrpSpPr>
            <p:nvPr/>
          </p:nvGrpSpPr>
          <p:grpSpPr bwMode="auto">
            <a:xfrm>
              <a:off x="8223250" y="2086039"/>
              <a:ext cx="473075" cy="526989"/>
              <a:chOff x="1232465" y="3506250"/>
              <a:chExt cx="474415" cy="527448"/>
            </a:xfrm>
          </p:grpSpPr>
          <p:sp>
            <p:nvSpPr>
              <p:cNvPr id="37" name="椭圆 36"/>
              <p:cNvSpPr/>
              <p:nvPr/>
            </p:nvSpPr>
            <p:spPr bwMode="auto">
              <a:xfrm>
                <a:off x="1232411" y="3558271"/>
                <a:ext cx="474469" cy="474966"/>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p>
            </p:txBody>
          </p:sp>
          <p:sp>
            <p:nvSpPr>
              <p:cNvPr id="38" name="TextBox 37"/>
              <p:cNvSpPr txBox="1"/>
              <p:nvPr/>
            </p:nvSpPr>
            <p:spPr>
              <a:xfrm>
                <a:off x="1300875" y="3505850"/>
                <a:ext cx="335949" cy="522623"/>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17434" name="矩形 46"/>
            <p:cNvSpPr>
              <a:spLocks noChangeArrowheads="1"/>
            </p:cNvSpPr>
            <p:nvPr/>
          </p:nvSpPr>
          <p:spPr bwMode="auto">
            <a:xfrm>
              <a:off x="6081417" y="2082465"/>
              <a:ext cx="1906219" cy="9736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a:latin typeface="微软雅黑" panose="020B0503020204020204" pitchFamily="34" charset="-122"/>
                  <a:ea typeface="微软雅黑" panose="020B0503020204020204" pitchFamily="34" charset="-122"/>
                </a:rPr>
                <a:t>理解</a:t>
              </a:r>
              <a:r>
                <a:rPr lang="zh-CN" altLang="en-US" sz="2400" b="1">
                  <a:solidFill>
                    <a:srgbClr val="0070C0"/>
                  </a:solidFill>
                  <a:latin typeface="微软雅黑" panose="020B0503020204020204" pitchFamily="34" charset="-122"/>
                  <a:ea typeface="微软雅黑" panose="020B0503020204020204" pitchFamily="34" charset="-122"/>
                </a:rPr>
                <a:t>装饰设计模式</a:t>
              </a:r>
              <a:endParaRPr lang="zh-CN" altLang="zh-CN" sz="2400" b="1">
                <a:solidFill>
                  <a:srgbClr val="0070C0"/>
                </a:solidFill>
                <a:latin typeface="微软雅黑" panose="020B0503020204020204" pitchFamily="34" charset="-122"/>
                <a:ea typeface="微软雅黑" panose="020B0503020204020204" pitchFamily="34" charset="-122"/>
              </a:endParaRPr>
            </a:p>
          </p:txBody>
        </p:sp>
      </p:grpSp>
      <p:grpSp>
        <p:nvGrpSpPr>
          <p:cNvPr id="8" name="组合 7"/>
          <p:cNvGrpSpPr>
            <a:grpSpLocks/>
          </p:cNvGrpSpPr>
          <p:nvPr/>
        </p:nvGrpSpPr>
        <p:grpSpPr bwMode="auto">
          <a:xfrm>
            <a:off x="5414963" y="4187825"/>
            <a:ext cx="3062287" cy="1104900"/>
            <a:chOff x="5634349" y="4225925"/>
            <a:chExt cx="3061976" cy="1104900"/>
          </a:xfrm>
        </p:grpSpPr>
        <p:grpSp>
          <p:nvGrpSpPr>
            <p:cNvPr id="17425" name="组合 38"/>
            <p:cNvGrpSpPr>
              <a:grpSpLocks/>
            </p:cNvGrpSpPr>
            <p:nvPr/>
          </p:nvGrpSpPr>
          <p:grpSpPr bwMode="auto">
            <a:xfrm rot="10800000">
              <a:off x="6253163" y="4225925"/>
              <a:ext cx="2178050" cy="652463"/>
              <a:chOff x="860198" y="2352244"/>
              <a:chExt cx="2178276" cy="652213"/>
            </a:xfrm>
          </p:grpSpPr>
          <p:cxnSp>
            <p:nvCxnSpPr>
              <p:cNvPr id="17430" name="直接连接符 39"/>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1" name="直接连接符 40"/>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426" name="组合 41"/>
            <p:cNvGrpSpPr>
              <a:grpSpLocks/>
            </p:cNvGrpSpPr>
            <p:nvPr/>
          </p:nvGrpSpPr>
          <p:grpSpPr bwMode="auto">
            <a:xfrm flipH="1">
              <a:off x="8223250" y="4806950"/>
              <a:ext cx="473075" cy="523875"/>
              <a:chOff x="1232465" y="3533629"/>
              <a:chExt cx="474415" cy="523220"/>
            </a:xfrm>
          </p:grpSpPr>
          <p:sp>
            <p:nvSpPr>
              <p:cNvPr id="43" name="椭圆 42"/>
              <p:cNvSpPr/>
              <p:nvPr/>
            </p:nvSpPr>
            <p:spPr bwMode="auto">
              <a:xfrm>
                <a:off x="1232465" y="3558997"/>
                <a:ext cx="474367" cy="474070"/>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p>
            </p:txBody>
          </p:sp>
          <p:sp>
            <p:nvSpPr>
              <p:cNvPr id="44" name="TextBox 43"/>
              <p:cNvSpPr txBox="1"/>
              <p:nvPr/>
            </p:nvSpPr>
            <p:spPr>
              <a:xfrm>
                <a:off x="1305689" y="3533629"/>
                <a:ext cx="335877" cy="52322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17427" name="矩形 51"/>
            <p:cNvSpPr>
              <a:spLocks noChangeArrowheads="1"/>
            </p:cNvSpPr>
            <p:nvPr/>
          </p:nvSpPr>
          <p:spPr bwMode="auto">
            <a:xfrm>
              <a:off x="5634349" y="4385141"/>
              <a:ext cx="2452689" cy="51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a:solidFill>
                    <a:srgbClr val="000000"/>
                  </a:solidFill>
                  <a:latin typeface="微软雅黑" panose="020B0503020204020204" pitchFamily="34" charset="-122"/>
                  <a:ea typeface="微软雅黑" panose="020B0503020204020204" pitchFamily="34" charset="-122"/>
                  <a:sym typeface="宋体" panose="02010600030101010101" pitchFamily="2" charset="-122"/>
                </a:rPr>
                <a:t>熟悉</a:t>
              </a:r>
              <a:r>
                <a:rPr lang="en-US" altLang="zh-CN"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File</a:t>
              </a:r>
              <a:r>
                <a:rPr lang="zh-CN" altLang="en-US"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endParaRPr lang="en-US" altLang="zh-CN" sz="24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6" name="组合 5"/>
          <p:cNvGrpSpPr>
            <a:grpSpLocks/>
          </p:cNvGrpSpPr>
          <p:nvPr/>
        </p:nvGrpSpPr>
        <p:grpSpPr bwMode="auto">
          <a:xfrm>
            <a:off x="1909763" y="1982788"/>
            <a:ext cx="5122862" cy="3449637"/>
            <a:chOff x="2074895" y="2022507"/>
            <a:chExt cx="5122798" cy="3449574"/>
          </a:xfrm>
        </p:grpSpPr>
        <p:sp>
          <p:nvSpPr>
            <p:cNvPr id="20" name="弧形 19"/>
            <p:cNvSpPr/>
            <p:nvPr/>
          </p:nvSpPr>
          <p:spPr bwMode="auto">
            <a:xfrm rot="5400000">
              <a:off x="3977494" y="3085315"/>
              <a:ext cx="1312838" cy="1314434"/>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sp>
          <p:nvSpPr>
            <p:cNvPr id="21" name="弧形 20"/>
            <p:cNvSpPr/>
            <p:nvPr/>
          </p:nvSpPr>
          <p:spPr bwMode="auto">
            <a:xfrm>
              <a:off x="4092582" y="3203585"/>
              <a:ext cx="1082661" cy="1084242"/>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sp>
          <p:nvSpPr>
            <p:cNvPr id="23" name="弧形 22"/>
            <p:cNvSpPr/>
            <p:nvPr/>
          </p:nvSpPr>
          <p:spPr bwMode="auto">
            <a:xfrm rot="16200000">
              <a:off x="4172752" y="3347248"/>
              <a:ext cx="898509" cy="823903"/>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p>
          </p:txBody>
        </p:sp>
        <p:grpSp>
          <p:nvGrpSpPr>
            <p:cNvPr id="17419" name="组合 3"/>
            <p:cNvGrpSpPr>
              <a:grpSpLocks/>
            </p:cNvGrpSpPr>
            <p:nvPr/>
          </p:nvGrpSpPr>
          <p:grpSpPr bwMode="auto">
            <a:xfrm>
              <a:off x="2074895" y="2022507"/>
              <a:ext cx="5122798" cy="3449574"/>
              <a:chOff x="2074895" y="2022507"/>
              <a:chExt cx="5122798" cy="3449574"/>
            </a:xfrm>
          </p:grpSpPr>
          <p:graphicFrame>
            <p:nvGraphicFramePr>
              <p:cNvPr id="17423" name="图表 2"/>
              <p:cNvGraphicFramePr>
                <a:graphicFrameLocks/>
              </p:cNvGraphicFramePr>
              <p:nvPr/>
            </p:nvGraphicFramePr>
            <p:xfrm>
              <a:off x="2024095" y="1971707"/>
              <a:ext cx="5224398" cy="3551174"/>
            </p:xfrm>
            <a:graphic>
              <a:graphicData uri="http://schemas.openxmlformats.org/presentationml/2006/ole">
                <mc:AlternateContent xmlns:mc="http://schemas.openxmlformats.org/markup-compatibility/2006">
                  <mc:Choice xmlns:v="urn:schemas-microsoft-com:vml" Requires="v">
                    <p:oleObj spid="_x0000_s17661" r:id="rId4" imgW="5224725" imgH="3548180" progId="Excel.Chart.8">
                      <p:embed/>
                    </p:oleObj>
                  </mc:Choice>
                  <mc:Fallback>
                    <p:oleObj r:id="rId4" imgW="5224725" imgH="3548180" progId="Excel.Char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4095" y="1971707"/>
                            <a:ext cx="5224398" cy="355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rot="18760561">
                <a:off x="3488549" y="2674162"/>
                <a:ext cx="1041381" cy="36988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sp>
          <p:nvSpPr>
            <p:cNvPr id="42" name="TextBox 41"/>
            <p:cNvSpPr txBox="1"/>
            <p:nvPr/>
          </p:nvSpPr>
          <p:spPr>
            <a:xfrm rot="2839439" flipH="1">
              <a:off x="5018086" y="3003563"/>
              <a:ext cx="1041381" cy="368295"/>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sp>
          <p:nvSpPr>
            <p:cNvPr id="45" name="TextBox 44"/>
            <p:cNvSpPr txBox="1"/>
            <p:nvPr/>
          </p:nvSpPr>
          <p:spPr>
            <a:xfrm rot="13580827" flipV="1">
              <a:off x="3526649" y="4441018"/>
              <a:ext cx="1041381" cy="36988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46" name="TextBox 45"/>
            <p:cNvSpPr txBox="1"/>
            <p:nvPr/>
          </p:nvSpPr>
          <p:spPr>
            <a:xfrm rot="8019173" flipH="1" flipV="1">
              <a:off x="4979987" y="4179879"/>
              <a:ext cx="1041381" cy="368295"/>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熟悉</a:t>
              </a:r>
            </a:p>
          </p:txBody>
        </p:sp>
      </p:grpSp>
      <p:sp>
        <p:nvSpPr>
          <p:cNvPr id="1741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wipe(right)">
                                      <p:cBhvr>
                                        <p:cTn id="12" dur="500"/>
                                        <p:tgtEl>
                                          <p:spTgt spid="4101"/>
                                        </p:tgtEl>
                                      </p:cBhvr>
                                    </p:animEffect>
                                  </p:childTnLst>
                                </p:cTn>
                              </p:par>
                            </p:childTnLst>
                          </p:cTn>
                        </p:par>
                        <p:par>
                          <p:cTn id="13" fill="hold" nodeType="afterGroup">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4101"/>
                                        </p:tgtEl>
                                      </p:cBhvr>
                                    </p:animEffect>
                                    <p:animScale>
                                      <p:cBhvr>
                                        <p:cTn id="16" dur="250" autoRev="1" fill="hold"/>
                                        <p:tgtEl>
                                          <p:spTgt spid="4101"/>
                                        </p:tgtEl>
                                      </p:cBhvr>
                                      <p:by x="105000" y="105000"/>
                                    </p:animScale>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nodeType="afterGroup">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nodeType="afterGroup">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8"/>
                                        </p:tgtEl>
                                      </p:cBhvr>
                                    </p:animEffect>
                                    <p:animScale>
                                      <p:cBhvr>
                                        <p:cTn id="34" dur="250" autoRev="1" fill="hold"/>
                                        <p:tgtEl>
                                          <p:spTgt spid="8"/>
                                        </p:tgtEl>
                                      </p:cBhvr>
                                      <p:by x="105000" y="105000"/>
                                    </p:animScale>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102"/>
                                        </p:tgtEl>
                                        <p:attrNameLst>
                                          <p:attrName>style.visibility</p:attrName>
                                        </p:attrNameLst>
                                      </p:cBhvr>
                                      <p:to>
                                        <p:strVal val="visible"/>
                                      </p:to>
                                    </p:set>
                                    <p:animEffect transition="in" filter="wipe(right)">
                                      <p:cBhvr>
                                        <p:cTn id="39" dur="500"/>
                                        <p:tgtEl>
                                          <p:spTgt spid="4102"/>
                                        </p:tgtEl>
                                      </p:cBhvr>
                                    </p:animEffect>
                                  </p:childTnLst>
                                </p:cTn>
                              </p:par>
                            </p:childTnLst>
                          </p:cTn>
                        </p:par>
                        <p:par>
                          <p:cTn id="40" fill="hold" nodeType="afterGroup">
                            <p:stCondLst>
                              <p:cond delay="500"/>
                            </p:stCondLst>
                            <p:childTnLst>
                              <p:par>
                                <p:cTn id="41" presetID="26" presetClass="emph" presetSubtype="0" fill="hold" nodeType="afterEffect">
                                  <p:stCondLst>
                                    <p:cond delay="0"/>
                                  </p:stCondLst>
                                  <p:childTnLst>
                                    <p:animEffect transition="out" filter="fade">
                                      <p:cBhvr>
                                        <p:cTn id="42" dur="500" tmFilter="0, 0; .2, .5; .8, .5; 1, 0"/>
                                        <p:tgtEl>
                                          <p:spTgt spid="4102"/>
                                        </p:tgtEl>
                                      </p:cBhvr>
                                    </p:animEffect>
                                    <p:animScale>
                                      <p:cBhvr>
                                        <p:cTn id="43" dur="250" autoRev="1" fill="hold"/>
                                        <p:tgtEl>
                                          <p:spTgt spid="410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628650" y="1327355"/>
            <a:ext cx="7886700" cy="4849608"/>
          </a:xfrm>
        </p:spPr>
        <p:txBody>
          <a:bodyPr/>
          <a:lstStyle/>
          <a:p>
            <a:pPr>
              <a:defRPr/>
            </a:pPr>
            <a:r>
              <a:rPr lang="en-US" altLang="zh-CN" b="1" dirty="0">
                <a:solidFill>
                  <a:srgbClr val="0070C0"/>
                </a:solidFill>
              </a:rPr>
              <a:t>8.4.1 File</a:t>
            </a:r>
            <a:r>
              <a:rPr lang="zh-CN" altLang="en-US" b="1" dirty="0">
                <a:solidFill>
                  <a:srgbClr val="0070C0"/>
                </a:solidFill>
              </a:rPr>
              <a:t>类的常用方法</a:t>
            </a:r>
            <a:endParaRPr lang="en-US" altLang="zh-CN" b="1" dirty="0">
              <a:solidFill>
                <a:srgbClr val="0070C0"/>
              </a:solidFill>
            </a:endParaRPr>
          </a:p>
          <a:p>
            <a:pPr>
              <a:defRPr/>
            </a:pPr>
            <a:r>
              <a:rPr lang="zh-CN" altLang="en-US" sz="2800" kern="1200" dirty="0" smtClean="0"/>
              <a:t>基本获取功能</a:t>
            </a:r>
            <a:endParaRPr lang="en-US" altLang="zh-CN" sz="2800" kern="1200" dirty="0" smtClean="0"/>
          </a:p>
          <a:p>
            <a:pPr lvl="1">
              <a:defRPr/>
            </a:pPr>
            <a:r>
              <a:rPr lang="en-US" altLang="zh-CN" sz="2300" kern="1200" dirty="0"/>
              <a:t>public String </a:t>
            </a:r>
            <a:r>
              <a:rPr lang="en-US" altLang="zh-CN" sz="2300" kern="1200" dirty="0" err="1"/>
              <a:t>getAbsolutePath</a:t>
            </a:r>
            <a:r>
              <a:rPr lang="en-US" altLang="zh-CN" sz="2300" kern="1200" dirty="0"/>
              <a:t>()</a:t>
            </a:r>
          </a:p>
          <a:p>
            <a:pPr lvl="1">
              <a:defRPr/>
            </a:pPr>
            <a:r>
              <a:rPr lang="en-US" altLang="zh-CN" sz="2300" kern="1200" dirty="0"/>
              <a:t>public String </a:t>
            </a:r>
            <a:r>
              <a:rPr lang="en-US" altLang="zh-CN" sz="2300" kern="1200" dirty="0" err="1"/>
              <a:t>getPath</a:t>
            </a:r>
            <a:r>
              <a:rPr lang="en-US" altLang="zh-CN" sz="2300" kern="1200" dirty="0"/>
              <a:t>()</a:t>
            </a:r>
          </a:p>
          <a:p>
            <a:pPr lvl="1">
              <a:defRPr/>
            </a:pPr>
            <a:r>
              <a:rPr lang="en-US" altLang="zh-CN" sz="2300" kern="1200" dirty="0"/>
              <a:t>public String </a:t>
            </a:r>
            <a:r>
              <a:rPr lang="en-US" altLang="zh-CN" sz="2300" kern="1200" dirty="0" err="1"/>
              <a:t>getName</a:t>
            </a:r>
            <a:r>
              <a:rPr lang="en-US" altLang="zh-CN" sz="2300" kern="1200" dirty="0"/>
              <a:t>()</a:t>
            </a:r>
          </a:p>
          <a:p>
            <a:pPr lvl="1">
              <a:defRPr/>
            </a:pPr>
            <a:r>
              <a:rPr lang="en-US" altLang="zh-CN" sz="2300" kern="1200" dirty="0"/>
              <a:t>public long length()</a:t>
            </a:r>
          </a:p>
          <a:p>
            <a:pPr lvl="1">
              <a:defRPr/>
            </a:pPr>
            <a:r>
              <a:rPr lang="en-US" altLang="zh-CN" sz="2300" kern="1200" dirty="0"/>
              <a:t>public long </a:t>
            </a:r>
            <a:r>
              <a:rPr lang="en-US" altLang="zh-CN" sz="2300" kern="1200" dirty="0" err="1"/>
              <a:t>lastModified</a:t>
            </a:r>
            <a:r>
              <a:rPr lang="en-US" altLang="zh-CN" sz="2300" kern="1200" dirty="0" smtClean="0"/>
              <a:t>()</a:t>
            </a:r>
          </a:p>
          <a:p>
            <a:pPr>
              <a:defRPr/>
            </a:pPr>
            <a:r>
              <a:rPr lang="zh-CN" altLang="en-US" sz="2800" kern="1200" dirty="0" smtClean="0"/>
              <a:t>高级获取</a:t>
            </a:r>
            <a:r>
              <a:rPr lang="zh-CN" altLang="en-US" sz="2800" kern="1200" dirty="0"/>
              <a:t>功能</a:t>
            </a:r>
            <a:endParaRPr lang="en-US" altLang="zh-CN" sz="2800" kern="1200" dirty="0"/>
          </a:p>
          <a:p>
            <a:pPr lvl="1">
              <a:defRPr/>
            </a:pPr>
            <a:r>
              <a:rPr lang="en-US" altLang="zh-CN" sz="2300" kern="1200" dirty="0"/>
              <a:t>public String[] list()</a:t>
            </a:r>
          </a:p>
          <a:p>
            <a:pPr lvl="1">
              <a:defRPr/>
            </a:pPr>
            <a:r>
              <a:rPr lang="en-US" altLang="zh-CN" sz="2300" kern="1200" dirty="0"/>
              <a:t>public File[] </a:t>
            </a:r>
            <a:r>
              <a:rPr lang="en-US" altLang="zh-CN" sz="2300" kern="1200" dirty="0" err="1"/>
              <a:t>listFiles</a:t>
            </a:r>
            <a:r>
              <a:rPr lang="en-US" altLang="zh-CN" sz="2300" kern="1200" dirty="0"/>
              <a:t>()</a:t>
            </a:r>
          </a:p>
        </p:txBody>
      </p:sp>
      <p:sp>
        <p:nvSpPr>
          <p:cNvPr id="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3365478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p:cNvSpPr txBox="1">
            <a:spLocks/>
          </p:cNvSpPr>
          <p:nvPr/>
        </p:nvSpPr>
        <p:spPr bwMode="auto">
          <a:xfrm>
            <a:off x="247650" y="1168400"/>
            <a:ext cx="8491538"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8.4.1 File</a:t>
            </a:r>
            <a:r>
              <a:rPr lang="zh-CN" altLang="en-US" sz="2400" b="1" dirty="0">
                <a:solidFill>
                  <a:srgbClr val="0070C0"/>
                </a:solidFill>
                <a:latin typeface="+mn-lt"/>
                <a:ea typeface="+mn-ea"/>
                <a:cs typeface="等线"/>
              </a:rPr>
              <a:t>类的常用方法</a:t>
            </a:r>
            <a:endParaRPr lang="en-US" altLang="zh-CN" sz="2400" b="1" dirty="0">
              <a:solidFill>
                <a:srgbClr val="0070C0"/>
              </a:solidFill>
              <a:latin typeface="+mn-lt"/>
              <a:ea typeface="+mn-ea"/>
              <a:cs typeface="等线"/>
            </a:endParaRPr>
          </a:p>
          <a:p>
            <a:pPr lvl="1">
              <a:lnSpc>
                <a:spcPct val="150000"/>
              </a:lnSpc>
              <a:spcBef>
                <a:spcPct val="20000"/>
              </a:spcBef>
              <a:buFontTx/>
              <a:buChar char="–"/>
              <a:defRPr/>
            </a:pPr>
            <a:r>
              <a:rPr lang="zh-CN" altLang="en-US" sz="2000" dirty="0" smtClean="0">
                <a:latin typeface="+mn-ea"/>
                <a:ea typeface="+mn-ea"/>
              </a:rPr>
              <a:t>接下来，在当前目录下创建一个文件“</a:t>
            </a:r>
            <a:r>
              <a:rPr lang="en-US" altLang="zh-CN" sz="2000" dirty="0" smtClean="0">
                <a:latin typeface="+mn-ea"/>
                <a:ea typeface="+mn-ea"/>
              </a:rPr>
              <a:t>example.txt”</a:t>
            </a:r>
            <a:r>
              <a:rPr lang="zh-CN" altLang="en-US" sz="2000" dirty="0" smtClean="0">
                <a:latin typeface="+mn-ea"/>
                <a:ea typeface="+mn-ea"/>
              </a:rPr>
              <a:t>，并输入内容“</a:t>
            </a:r>
            <a:r>
              <a:rPr lang="en-US" altLang="zh-CN" sz="2000" dirty="0" err="1" smtClean="0">
                <a:latin typeface="+mn-ea"/>
                <a:ea typeface="+mn-ea"/>
              </a:rPr>
              <a:t>itcast</a:t>
            </a:r>
            <a:r>
              <a:rPr lang="zh-CN" altLang="en-US" sz="2000" dirty="0" smtClean="0">
                <a:latin typeface="+mn-ea"/>
                <a:ea typeface="+mn-ea"/>
              </a:rPr>
              <a:t>”，通过一个案例来演示</a:t>
            </a:r>
            <a:r>
              <a:rPr lang="en-US" altLang="zh-CN" sz="2000" dirty="0" smtClean="0">
                <a:latin typeface="+mn-ea"/>
                <a:ea typeface="+mn-ea"/>
              </a:rPr>
              <a:t>File</a:t>
            </a:r>
            <a:r>
              <a:rPr lang="zh-CN" altLang="en-US" sz="2000" dirty="0" smtClean="0">
                <a:latin typeface="+mn-ea"/>
                <a:ea typeface="+mn-ea"/>
              </a:rPr>
              <a:t>类的常用方法，如例</a:t>
            </a:r>
            <a:r>
              <a:rPr lang="en-US" altLang="zh-CN" sz="2000" dirty="0" smtClean="0">
                <a:latin typeface="+mn-ea"/>
                <a:ea typeface="+mn-ea"/>
              </a:rPr>
              <a:t>8-25</a:t>
            </a:r>
            <a:r>
              <a:rPr lang="zh-CN" altLang="en-US" sz="2000" dirty="0" smtClean="0">
                <a:latin typeface="+mn-ea"/>
                <a:ea typeface="+mn-ea"/>
              </a:rPr>
              <a:t>所示</a:t>
            </a:r>
            <a:r>
              <a:rPr lang="zh-CN" altLang="en-US" sz="2000" dirty="0">
                <a:latin typeface="+mn-ea"/>
                <a:ea typeface="+mn-ea"/>
              </a:rPr>
              <a:t>。</a:t>
            </a:r>
            <a:endParaRPr lang="en-US" altLang="zh-CN" sz="2000" dirty="0" smtClean="0">
              <a:latin typeface="+mn-ea"/>
              <a:ea typeface="+mn-ea"/>
            </a:endParaRPr>
          </a:p>
        </p:txBody>
      </p:sp>
      <p:sp>
        <p:nvSpPr>
          <p:cNvPr id="798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98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987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987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987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4" name="图片 3"/>
          <p:cNvPicPr>
            <a:picLocks noChangeAspect="1"/>
          </p:cNvPicPr>
          <p:nvPr/>
        </p:nvPicPr>
        <p:blipFill rotWithShape="1">
          <a:blip r:embed="rId2"/>
          <a:srcRect t="10373" r="1836"/>
          <a:stretch/>
        </p:blipFill>
        <p:spPr>
          <a:xfrm>
            <a:off x="57037" y="1168400"/>
            <a:ext cx="9060883" cy="5530169"/>
          </a:xfrm>
          <a:prstGeom prst="rect">
            <a:avLst/>
          </a:prstGeom>
          <a:ln>
            <a:solidFill>
              <a:schemeClr val="accent1"/>
            </a:solidFill>
          </a:ln>
        </p:spPr>
      </p:pic>
      <p:pic>
        <p:nvPicPr>
          <p:cNvPr id="5" name="图片 4"/>
          <p:cNvPicPr>
            <a:picLocks noChangeAspect="1"/>
          </p:cNvPicPr>
          <p:nvPr/>
        </p:nvPicPr>
        <p:blipFill>
          <a:blip r:embed="rId3"/>
          <a:stretch>
            <a:fillRect/>
          </a:stretch>
        </p:blipFill>
        <p:spPr>
          <a:xfrm>
            <a:off x="3454400" y="3234141"/>
            <a:ext cx="5466414" cy="3464428"/>
          </a:xfrm>
          <a:prstGeom prst="rect">
            <a:avLst/>
          </a:prstGeom>
          <a:ln>
            <a:solidFill>
              <a:schemeClr val="accent1"/>
            </a:solidFill>
          </a:ln>
        </p:spPr>
      </p:pic>
    </p:spTree>
    <p:extLst>
      <p:ext uri="{BB962C8B-B14F-4D97-AF65-F5344CB8AC3E}">
        <p14:creationId xmlns:p14="http://schemas.microsoft.com/office/powerpoint/2010/main" val="11833402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089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090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090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1143" name="内容占位符 2"/>
          <p:cNvSpPr txBox="1">
            <a:spLocks/>
          </p:cNvSpPr>
          <p:nvPr/>
        </p:nvSpPr>
        <p:spPr bwMode="auto">
          <a:xfrm>
            <a:off x="209550" y="1117600"/>
            <a:ext cx="85153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8.4.2 </a:t>
            </a:r>
            <a:r>
              <a:rPr lang="zh-CN" altLang="en-US" sz="2400" b="1" dirty="0">
                <a:solidFill>
                  <a:srgbClr val="0070C0"/>
                </a:solidFill>
                <a:latin typeface="+mn-lt"/>
                <a:ea typeface="+mn-ea"/>
                <a:cs typeface="等线"/>
              </a:rPr>
              <a:t>遍历目录下的文件</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en-US" altLang="zh-CN" sz="2000" dirty="0" smtClean="0"/>
              <a:t>File</a:t>
            </a:r>
            <a:r>
              <a:rPr lang="zh-CN" altLang="en-US" sz="2000" dirty="0" smtClean="0"/>
              <a:t>类提供了一个</a:t>
            </a:r>
            <a:r>
              <a:rPr lang="en-US" altLang="zh-CN" sz="2000" dirty="0" smtClean="0"/>
              <a:t>list()</a:t>
            </a:r>
            <a:r>
              <a:rPr lang="zh-CN" altLang="zh-CN" sz="2000" dirty="0" smtClean="0"/>
              <a:t>方法，该方法用于遍历某个指定目录下的所有文件的名称</a:t>
            </a:r>
            <a:r>
              <a:rPr lang="zh-CN" altLang="en-US" sz="2000" dirty="0" smtClean="0"/>
              <a:t>。接下来，通过一个案例来演示</a:t>
            </a:r>
            <a:r>
              <a:rPr lang="en-US" altLang="zh-CN" sz="2000" dirty="0" smtClean="0"/>
              <a:t>list()</a:t>
            </a:r>
            <a:r>
              <a:rPr lang="zh-CN" altLang="en-US" sz="2000" dirty="0" smtClean="0"/>
              <a:t>方法的使用，如例</a:t>
            </a:r>
            <a:r>
              <a:rPr lang="en-US" altLang="zh-CN" sz="2000" dirty="0" smtClean="0"/>
              <a:t>8-26</a:t>
            </a:r>
            <a:r>
              <a:rPr lang="zh-CN" altLang="en-US" sz="2000" dirty="0" smtClean="0"/>
              <a:t>所示。</a:t>
            </a:r>
            <a:endParaRPr lang="en-US" altLang="zh-CN" sz="2000" dirty="0" smtClean="0"/>
          </a:p>
          <a:p>
            <a:pPr lvl="1">
              <a:lnSpc>
                <a:spcPct val="150000"/>
              </a:lnSpc>
              <a:spcBef>
                <a:spcPct val="20000"/>
              </a:spcBef>
              <a:buFontTx/>
              <a:buChar char="–"/>
              <a:defRPr/>
            </a:pPr>
            <a:endParaRPr lang="en-US" altLang="zh-CN" sz="2000" dirty="0" smtClean="0"/>
          </a:p>
          <a:p>
            <a:pPr lvl="1">
              <a:lnSpc>
                <a:spcPct val="150000"/>
              </a:lnSpc>
              <a:spcBef>
                <a:spcPct val="20000"/>
              </a:spcBef>
              <a:buFontTx/>
              <a:buChar char="–"/>
              <a:defRPr/>
            </a:pPr>
            <a:endParaRPr lang="en-US" altLang="zh-CN" sz="2000" dirty="0" smtClean="0"/>
          </a:p>
        </p:txBody>
      </p:sp>
      <p:sp>
        <p:nvSpPr>
          <p:cNvPr id="8090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963722"/>
            <a:ext cx="8809199" cy="37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475" y="501647"/>
            <a:ext cx="6493274"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标注 9"/>
          <p:cNvSpPr/>
          <p:nvPr/>
        </p:nvSpPr>
        <p:spPr bwMode="auto">
          <a:xfrm>
            <a:off x="1039813" y="4177439"/>
            <a:ext cx="7273925" cy="2305050"/>
          </a:xfrm>
          <a:prstGeom prst="wedgeRoundRectCallout">
            <a:avLst>
              <a:gd name="adj1" fmla="val -6970"/>
              <a:gd name="adj2" fmla="val -5541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dirty="0"/>
              <a:t>例程</a:t>
            </a:r>
            <a:r>
              <a:rPr lang="en-US" altLang="zh-CN" dirty="0"/>
              <a:t>8-26</a:t>
            </a:r>
            <a:r>
              <a:rPr lang="zh-CN" altLang="zh-CN" dirty="0"/>
              <a:t>中，创建了一个</a:t>
            </a:r>
            <a:r>
              <a:rPr lang="en-US" altLang="zh-CN" dirty="0"/>
              <a:t>File</a:t>
            </a:r>
            <a:r>
              <a:rPr lang="zh-CN" altLang="zh-CN" dirty="0"/>
              <a:t>对象封装了一个路径，通过调用</a:t>
            </a:r>
            <a:r>
              <a:rPr lang="en-US" altLang="zh-CN" dirty="0"/>
              <a:t>File</a:t>
            </a:r>
            <a:r>
              <a:rPr lang="zh-CN" altLang="zh-CN" dirty="0"/>
              <a:t>的</a:t>
            </a:r>
            <a:r>
              <a:rPr lang="en-US" altLang="zh-CN" dirty="0" err="1"/>
              <a:t>isDirectory</a:t>
            </a:r>
            <a:r>
              <a:rPr lang="en-US" altLang="zh-CN" dirty="0"/>
              <a:t> ()</a:t>
            </a:r>
            <a:r>
              <a:rPr lang="zh-CN" altLang="zh-CN" dirty="0"/>
              <a:t>方法判断路径指向的是否为存在的目录，如果存在就调用</a:t>
            </a:r>
            <a:r>
              <a:rPr lang="en-US" altLang="zh-CN" dirty="0"/>
              <a:t>list ()</a:t>
            </a:r>
            <a:r>
              <a:rPr lang="zh-CN" altLang="zh-CN" dirty="0"/>
              <a:t>方法，获得一个</a:t>
            </a:r>
            <a:r>
              <a:rPr lang="en-US" altLang="zh-CN" dirty="0"/>
              <a:t>String</a:t>
            </a:r>
            <a:r>
              <a:rPr lang="zh-CN" altLang="zh-CN" dirty="0"/>
              <a:t>类型的数组</a:t>
            </a:r>
            <a:r>
              <a:rPr lang="en-US" altLang="zh-CN" dirty="0"/>
              <a:t>names</a:t>
            </a:r>
            <a:r>
              <a:rPr lang="zh-CN" altLang="zh-CN" dirty="0"/>
              <a:t>，数组中包含这个目录下所有的文件的文件名。接着通过循环遍历数组</a:t>
            </a:r>
            <a:r>
              <a:rPr lang="en-US" altLang="zh-CN" dirty="0"/>
              <a:t>names</a:t>
            </a:r>
            <a:r>
              <a:rPr lang="zh-CN" altLang="zh-CN" dirty="0"/>
              <a:t>，依次打印出每个文件的</a:t>
            </a:r>
            <a:r>
              <a:rPr lang="zh-CN" altLang="zh-CN" dirty="0" smtClean="0"/>
              <a:t>文件名</a:t>
            </a:r>
            <a:r>
              <a:rPr lang="zh-CN" altLang="en-US" dirty="0" smtClean="0"/>
              <a:t>。</a:t>
            </a:r>
            <a:endParaRPr lang="zh-CN" altLang="zh-CN" dirty="0"/>
          </a:p>
        </p:txBody>
      </p:sp>
    </p:spTree>
    <p:extLst>
      <p:ext uri="{BB962C8B-B14F-4D97-AF65-F5344CB8AC3E}">
        <p14:creationId xmlns:p14="http://schemas.microsoft.com/office/powerpoint/2010/main" val="2204017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192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192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19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67" name="内容占位符 2"/>
          <p:cNvSpPr txBox="1">
            <a:spLocks/>
          </p:cNvSpPr>
          <p:nvPr/>
        </p:nvSpPr>
        <p:spPr bwMode="auto">
          <a:xfrm>
            <a:off x="234950" y="1117600"/>
            <a:ext cx="85153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8.4.2 </a:t>
            </a:r>
            <a:r>
              <a:rPr lang="zh-CN" altLang="en-US" sz="2400" b="1" dirty="0">
                <a:solidFill>
                  <a:srgbClr val="0070C0"/>
                </a:solidFill>
                <a:latin typeface="+mn-lt"/>
                <a:ea typeface="+mn-ea"/>
                <a:cs typeface="等线"/>
              </a:rPr>
              <a:t>遍历目录下的文件</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zh-CN" altLang="en-US" sz="2000" dirty="0" smtClean="0">
                <a:latin typeface="+mn-ea"/>
                <a:ea typeface="+mn-ea"/>
              </a:rPr>
              <a:t>如果希望得到指定类型的文件，如获取指定目录下所有的“</a:t>
            </a:r>
            <a:r>
              <a:rPr lang="en-US" altLang="zh-CN" sz="2000" dirty="0" smtClean="0">
                <a:latin typeface="+mn-ea"/>
                <a:ea typeface="+mn-ea"/>
              </a:rPr>
              <a:t>.java</a:t>
            </a:r>
            <a:r>
              <a:rPr lang="zh-CN" altLang="en-US" sz="2000" dirty="0" smtClean="0">
                <a:latin typeface="+mn-ea"/>
                <a:ea typeface="+mn-ea"/>
              </a:rPr>
              <a:t>”文件，则可以使用重载的</a:t>
            </a:r>
            <a:r>
              <a:rPr lang="en-US" altLang="zh-CN" sz="2000" dirty="0" smtClean="0">
                <a:latin typeface="+mn-ea"/>
                <a:ea typeface="+mn-ea"/>
              </a:rPr>
              <a:t>list(</a:t>
            </a:r>
            <a:r>
              <a:rPr lang="en-US" altLang="zh-CN" sz="2000" dirty="0" err="1" smtClean="0">
                <a:latin typeface="+mn-ea"/>
                <a:ea typeface="+mn-ea"/>
              </a:rPr>
              <a:t>FilenameFilter</a:t>
            </a:r>
            <a:r>
              <a:rPr lang="en-US" altLang="zh-CN" sz="2000" dirty="0" smtClean="0">
                <a:latin typeface="+mn-ea"/>
                <a:ea typeface="+mn-ea"/>
              </a:rPr>
              <a:t>  filter)</a:t>
            </a:r>
            <a:r>
              <a:rPr lang="zh-CN" altLang="en-US" sz="2000" dirty="0" smtClean="0">
                <a:latin typeface="+mn-ea"/>
                <a:ea typeface="+mn-ea"/>
              </a:rPr>
              <a:t>方法，该方法接收一个</a:t>
            </a:r>
            <a:r>
              <a:rPr lang="en-US" altLang="zh-CN" sz="2000" dirty="0" err="1" smtClean="0">
                <a:latin typeface="+mn-ea"/>
                <a:ea typeface="+mn-ea"/>
              </a:rPr>
              <a:t>FilenameFilter</a:t>
            </a:r>
            <a:r>
              <a:rPr lang="zh-CN" altLang="en-US" sz="2000" dirty="0" smtClean="0">
                <a:latin typeface="+mn-ea"/>
                <a:ea typeface="+mn-ea"/>
              </a:rPr>
              <a:t>类型的参数。</a:t>
            </a:r>
            <a:endParaRPr lang="en-US" altLang="zh-CN" sz="2000" dirty="0" smtClean="0">
              <a:latin typeface="+mn-ea"/>
              <a:ea typeface="+mn-ea"/>
            </a:endParaRPr>
          </a:p>
          <a:p>
            <a:pPr lvl="1">
              <a:lnSpc>
                <a:spcPct val="200000"/>
              </a:lnSpc>
              <a:spcBef>
                <a:spcPct val="20000"/>
              </a:spcBef>
              <a:buFontTx/>
              <a:buChar char="–"/>
              <a:defRPr/>
            </a:pPr>
            <a:r>
              <a:rPr lang="en-US" altLang="zh-CN" sz="2000" dirty="0" err="1" smtClean="0">
                <a:latin typeface="+mn-ea"/>
                <a:ea typeface="+mn-ea"/>
              </a:rPr>
              <a:t>FilenameFilter</a:t>
            </a:r>
            <a:r>
              <a:rPr lang="zh-CN" altLang="en-US" sz="2000" dirty="0" smtClean="0">
                <a:latin typeface="+mn-ea"/>
                <a:ea typeface="+mn-ea"/>
              </a:rPr>
              <a:t>是一个接口，被称作</a:t>
            </a:r>
            <a:r>
              <a:rPr lang="zh-CN" altLang="en-US" sz="2000" b="1" dirty="0" smtClean="0">
                <a:solidFill>
                  <a:srgbClr val="FF0000"/>
                </a:solidFill>
                <a:latin typeface="+mn-ea"/>
                <a:ea typeface="+mn-ea"/>
              </a:rPr>
              <a:t>文件过滤器</a:t>
            </a:r>
            <a:r>
              <a:rPr lang="zh-CN" altLang="en-US" sz="2000" dirty="0" smtClean="0">
                <a:latin typeface="+mn-ea"/>
                <a:ea typeface="+mn-ea"/>
              </a:rPr>
              <a:t>，其中定义了一个抽象的方法</a:t>
            </a:r>
            <a:r>
              <a:rPr lang="en-US" altLang="zh-CN" sz="2000" b="1" dirty="0" smtClean="0">
                <a:solidFill>
                  <a:srgbClr val="FF0000"/>
                </a:solidFill>
                <a:latin typeface="+mn-ea"/>
                <a:ea typeface="+mn-ea"/>
              </a:rPr>
              <a:t>accept(File </a:t>
            </a:r>
            <a:r>
              <a:rPr lang="en-US" altLang="zh-CN" sz="2000" b="1" dirty="0" err="1" smtClean="0">
                <a:solidFill>
                  <a:srgbClr val="FF0000"/>
                </a:solidFill>
                <a:latin typeface="+mn-ea"/>
                <a:ea typeface="+mn-ea"/>
              </a:rPr>
              <a:t>dir,String</a:t>
            </a:r>
            <a:r>
              <a:rPr lang="en-US" altLang="zh-CN" sz="2000" b="1" dirty="0" smtClean="0">
                <a:solidFill>
                  <a:srgbClr val="FF0000"/>
                </a:solidFill>
                <a:latin typeface="+mn-ea"/>
                <a:ea typeface="+mn-ea"/>
              </a:rPr>
              <a:t> name)</a:t>
            </a:r>
            <a:r>
              <a:rPr lang="zh-CN" altLang="en-US" sz="2000" dirty="0" smtClean="0">
                <a:latin typeface="+mn-ea"/>
                <a:ea typeface="+mn-ea"/>
              </a:rPr>
              <a:t>，在调用</a:t>
            </a:r>
            <a:r>
              <a:rPr lang="en-US" altLang="zh-CN" sz="2000" dirty="0" smtClean="0">
                <a:latin typeface="+mn-ea"/>
                <a:ea typeface="+mn-ea"/>
              </a:rPr>
              <a:t>list()</a:t>
            </a:r>
            <a:r>
              <a:rPr lang="zh-CN" altLang="en-US" sz="2000" dirty="0" smtClean="0">
                <a:latin typeface="+mn-ea"/>
                <a:ea typeface="+mn-ea"/>
              </a:rPr>
              <a:t>方法时，需要实现文件过滤器，在</a:t>
            </a:r>
            <a:r>
              <a:rPr lang="en-US" altLang="zh-CN" sz="2000" dirty="0" smtClean="0">
                <a:latin typeface="+mn-ea"/>
                <a:ea typeface="+mn-ea"/>
              </a:rPr>
              <a:t>accept()</a:t>
            </a:r>
            <a:r>
              <a:rPr lang="zh-CN" altLang="en-US" sz="2000" dirty="0" smtClean="0">
                <a:latin typeface="+mn-ea"/>
                <a:ea typeface="+mn-ea"/>
              </a:rPr>
              <a:t>方法中做出判断，从而获取到指定类型的文件。</a:t>
            </a:r>
            <a:endParaRPr lang="en-US" altLang="zh-CN" sz="2000" dirty="0" smtClean="0">
              <a:latin typeface="+mn-ea"/>
              <a:ea typeface="+mn-ea"/>
            </a:endParaRPr>
          </a:p>
          <a:p>
            <a:pPr lvl="1">
              <a:lnSpc>
                <a:spcPct val="150000"/>
              </a:lnSpc>
              <a:spcBef>
                <a:spcPct val="20000"/>
              </a:spcBef>
              <a:buFontTx/>
              <a:buChar char="–"/>
              <a:defRPr/>
            </a:pPr>
            <a:endParaRPr lang="en-US" altLang="zh-CN" sz="2000" dirty="0" smtClean="0"/>
          </a:p>
        </p:txBody>
      </p:sp>
      <p:sp>
        <p:nvSpPr>
          <p:cNvPr id="8192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5891728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192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192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19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2167" name="内容占位符 2"/>
          <p:cNvSpPr txBox="1">
            <a:spLocks/>
          </p:cNvSpPr>
          <p:nvPr/>
        </p:nvSpPr>
        <p:spPr bwMode="auto">
          <a:xfrm>
            <a:off x="234950" y="1039537"/>
            <a:ext cx="85153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8.4.2 </a:t>
            </a:r>
            <a:r>
              <a:rPr lang="zh-CN" altLang="en-US" sz="2400" b="1" dirty="0">
                <a:solidFill>
                  <a:srgbClr val="0070C0"/>
                </a:solidFill>
                <a:latin typeface="+mn-lt"/>
                <a:ea typeface="+mn-ea"/>
                <a:cs typeface="等线"/>
              </a:rPr>
              <a:t>遍历目录下的文件</a:t>
            </a:r>
            <a:endParaRPr lang="en-US" altLang="zh-CN" sz="2400" b="1" dirty="0">
              <a:solidFill>
                <a:srgbClr val="0070C0"/>
              </a:solidFill>
              <a:latin typeface="+mn-lt"/>
              <a:ea typeface="+mn-ea"/>
              <a:cs typeface="等线"/>
            </a:endParaRPr>
          </a:p>
          <a:p>
            <a:pPr marL="800100" lvl="1" indent="-342900">
              <a:lnSpc>
                <a:spcPct val="150000"/>
              </a:lnSpc>
              <a:spcBef>
                <a:spcPts val="1000"/>
              </a:spcBef>
              <a:buFont typeface="Arial" panose="020B0604020202020204" pitchFamily="34" charset="0"/>
              <a:buChar char="•"/>
            </a:pPr>
            <a:r>
              <a:rPr lang="en-US" altLang="zh-CN" sz="2000" dirty="0">
                <a:latin typeface="+mn-ea"/>
                <a:ea typeface="+mn-ea"/>
              </a:rPr>
              <a:t>list(</a:t>
            </a:r>
            <a:r>
              <a:rPr lang="en-US" altLang="zh-CN" sz="2000" dirty="0" err="1">
                <a:latin typeface="+mn-ea"/>
                <a:ea typeface="+mn-ea"/>
              </a:rPr>
              <a:t>FilenameFilter</a:t>
            </a:r>
            <a:r>
              <a:rPr lang="en-US" altLang="zh-CN" sz="2000" dirty="0">
                <a:latin typeface="+mn-ea"/>
                <a:ea typeface="+mn-ea"/>
              </a:rPr>
              <a:t> filter)</a:t>
            </a:r>
            <a:r>
              <a:rPr lang="zh-CN" altLang="zh-CN" sz="2000" dirty="0">
                <a:latin typeface="+mn-ea"/>
                <a:ea typeface="+mn-ea"/>
              </a:rPr>
              <a:t>方法的工作原理</a:t>
            </a:r>
            <a:r>
              <a:rPr lang="zh-CN" altLang="en-US" sz="2000" dirty="0" smtClean="0">
                <a:latin typeface="+mn-ea"/>
                <a:ea typeface="+mn-ea"/>
              </a:rPr>
              <a:t>如下：</a:t>
            </a:r>
            <a:endParaRPr lang="en-US" altLang="zh-CN" sz="2000" dirty="0">
              <a:latin typeface="+mn-ea"/>
              <a:ea typeface="+mn-ea"/>
            </a:endParaRPr>
          </a:p>
          <a:p>
            <a:pPr marL="457200" lvl="1" indent="0">
              <a:lnSpc>
                <a:spcPct val="150000"/>
              </a:lnSpc>
              <a:spcBef>
                <a:spcPts val="1000"/>
              </a:spcBef>
            </a:pPr>
            <a:r>
              <a:rPr lang="en-US" altLang="zh-CN" sz="2000" dirty="0">
                <a:latin typeface="+mn-ea"/>
                <a:ea typeface="+mn-ea"/>
              </a:rPr>
              <a:t>1</a:t>
            </a:r>
            <a:r>
              <a:rPr lang="zh-CN" altLang="en-US" sz="2000" dirty="0">
                <a:latin typeface="+mn-ea"/>
                <a:ea typeface="+mn-ea"/>
              </a:rPr>
              <a:t>、</a:t>
            </a:r>
            <a:r>
              <a:rPr lang="zh-CN" altLang="zh-CN" sz="2000" dirty="0">
                <a:latin typeface="+mn-ea"/>
                <a:ea typeface="+mn-ea"/>
              </a:rPr>
              <a:t>调用</a:t>
            </a:r>
            <a:r>
              <a:rPr lang="en-US" altLang="zh-CN" sz="2000" dirty="0">
                <a:latin typeface="+mn-ea"/>
                <a:ea typeface="+mn-ea"/>
              </a:rPr>
              <a:t>list()</a:t>
            </a:r>
            <a:r>
              <a:rPr lang="zh-CN" altLang="zh-CN" sz="2000" dirty="0">
                <a:latin typeface="+mn-ea"/>
                <a:ea typeface="+mn-ea"/>
              </a:rPr>
              <a:t>方法传入</a:t>
            </a:r>
            <a:r>
              <a:rPr lang="en-US" altLang="zh-CN" sz="2000" dirty="0" err="1">
                <a:latin typeface="+mn-ea"/>
                <a:ea typeface="+mn-ea"/>
              </a:rPr>
              <a:t>FilenameFilter</a:t>
            </a:r>
            <a:r>
              <a:rPr lang="zh-CN" altLang="zh-CN" sz="2000" dirty="0">
                <a:latin typeface="+mn-ea"/>
                <a:ea typeface="+mn-ea"/>
              </a:rPr>
              <a:t>文件过滤器</a:t>
            </a:r>
            <a:r>
              <a:rPr lang="zh-CN" altLang="zh-CN" sz="2000" dirty="0" smtClean="0">
                <a:latin typeface="+mn-ea"/>
                <a:ea typeface="+mn-ea"/>
              </a:rPr>
              <a:t>对象</a:t>
            </a:r>
            <a:r>
              <a:rPr lang="zh-CN" altLang="en-US" sz="2000" dirty="0" smtClean="0">
                <a:latin typeface="+mn-ea"/>
                <a:ea typeface="+mn-ea"/>
              </a:rPr>
              <a:t>；</a:t>
            </a:r>
            <a:endParaRPr lang="en-US" altLang="zh-CN" sz="2000" dirty="0">
              <a:latin typeface="+mn-ea"/>
              <a:ea typeface="+mn-ea"/>
            </a:endParaRPr>
          </a:p>
          <a:p>
            <a:pPr marL="457200" lvl="1" indent="0">
              <a:lnSpc>
                <a:spcPct val="150000"/>
              </a:lnSpc>
              <a:spcBef>
                <a:spcPts val="1000"/>
              </a:spcBef>
            </a:pPr>
            <a:r>
              <a:rPr lang="en-US" altLang="zh-CN" sz="2000" dirty="0">
                <a:latin typeface="+mn-ea"/>
                <a:ea typeface="+mn-ea"/>
              </a:rPr>
              <a:t>2</a:t>
            </a:r>
            <a:r>
              <a:rPr lang="zh-CN" altLang="en-US" sz="2000" dirty="0">
                <a:latin typeface="+mn-ea"/>
                <a:ea typeface="+mn-ea"/>
              </a:rPr>
              <a:t>、取出</a:t>
            </a:r>
            <a:r>
              <a:rPr lang="zh-CN" altLang="zh-CN" sz="2000" dirty="0">
                <a:latin typeface="+mn-ea"/>
                <a:ea typeface="+mn-ea"/>
              </a:rPr>
              <a:t>当前</a:t>
            </a:r>
            <a:r>
              <a:rPr lang="en-US" altLang="zh-CN" sz="2000" dirty="0">
                <a:latin typeface="+mn-ea"/>
                <a:ea typeface="+mn-ea"/>
              </a:rPr>
              <a:t>File</a:t>
            </a:r>
            <a:r>
              <a:rPr lang="zh-CN" altLang="zh-CN" sz="2000" dirty="0">
                <a:latin typeface="+mn-ea"/>
                <a:ea typeface="+mn-ea"/>
              </a:rPr>
              <a:t>对象所代表目录下的所有子目录和</a:t>
            </a:r>
            <a:r>
              <a:rPr lang="zh-CN" altLang="zh-CN" sz="2000" dirty="0" smtClean="0">
                <a:latin typeface="+mn-ea"/>
                <a:ea typeface="+mn-ea"/>
              </a:rPr>
              <a:t>文件</a:t>
            </a:r>
            <a:r>
              <a:rPr lang="zh-CN" altLang="en-US" sz="2000" dirty="0" smtClean="0">
                <a:latin typeface="+mn-ea"/>
                <a:ea typeface="+mn-ea"/>
              </a:rPr>
              <a:t>；</a:t>
            </a:r>
            <a:endParaRPr lang="en-US" altLang="zh-CN" sz="2000" dirty="0">
              <a:latin typeface="+mn-ea"/>
              <a:ea typeface="+mn-ea"/>
            </a:endParaRPr>
          </a:p>
          <a:p>
            <a:pPr marL="457200" lvl="1" indent="0">
              <a:lnSpc>
                <a:spcPct val="150000"/>
              </a:lnSpc>
              <a:spcBef>
                <a:spcPts val="1000"/>
              </a:spcBef>
            </a:pPr>
            <a:r>
              <a:rPr lang="en-US" altLang="zh-CN" sz="2000" dirty="0">
                <a:latin typeface="+mn-ea"/>
                <a:ea typeface="+mn-ea"/>
              </a:rPr>
              <a:t>3</a:t>
            </a:r>
            <a:r>
              <a:rPr lang="zh-CN" altLang="en-US" sz="2000" dirty="0">
                <a:latin typeface="+mn-ea"/>
                <a:ea typeface="+mn-ea"/>
              </a:rPr>
              <a:t>、</a:t>
            </a:r>
            <a:r>
              <a:rPr lang="zh-CN" altLang="zh-CN" sz="2000" dirty="0">
                <a:latin typeface="+mn-ea"/>
                <a:ea typeface="+mn-ea"/>
              </a:rPr>
              <a:t>对于每一个子目录或文件，都会调用文件过滤器对象的</a:t>
            </a:r>
            <a:r>
              <a:rPr lang="en-US" altLang="zh-CN" sz="2000" dirty="0">
                <a:latin typeface="+mn-ea"/>
                <a:ea typeface="+mn-ea"/>
              </a:rPr>
              <a:t>accept(File </a:t>
            </a:r>
            <a:r>
              <a:rPr lang="en-US" altLang="zh-CN" sz="2000" dirty="0" err="1">
                <a:latin typeface="+mn-ea"/>
                <a:ea typeface="+mn-ea"/>
              </a:rPr>
              <a:t>dir,String</a:t>
            </a:r>
            <a:r>
              <a:rPr lang="en-US" altLang="zh-CN" sz="2000" dirty="0">
                <a:latin typeface="+mn-ea"/>
                <a:ea typeface="+mn-ea"/>
              </a:rPr>
              <a:t> name)</a:t>
            </a:r>
            <a:r>
              <a:rPr lang="zh-CN" altLang="zh-CN" sz="2000" dirty="0">
                <a:latin typeface="+mn-ea"/>
                <a:ea typeface="+mn-ea"/>
              </a:rPr>
              <a:t>方法，并把代表当前目录的</a:t>
            </a:r>
            <a:r>
              <a:rPr lang="en-US" altLang="zh-CN" sz="2000" dirty="0">
                <a:latin typeface="+mn-ea"/>
                <a:ea typeface="+mn-ea"/>
              </a:rPr>
              <a:t>File</a:t>
            </a:r>
            <a:r>
              <a:rPr lang="zh-CN" altLang="zh-CN" sz="2000" dirty="0">
                <a:latin typeface="+mn-ea"/>
                <a:ea typeface="+mn-ea"/>
              </a:rPr>
              <a:t>对象以及这个子目录或文件</a:t>
            </a:r>
            <a:r>
              <a:rPr lang="zh-CN" altLang="zh-CN" sz="2000" dirty="0" smtClean="0">
                <a:latin typeface="+mn-ea"/>
                <a:ea typeface="+mn-ea"/>
              </a:rPr>
              <a:t>的</a:t>
            </a:r>
            <a:r>
              <a:rPr lang="zh-CN" altLang="en-US" sz="2000" dirty="0" smtClean="0">
                <a:latin typeface="+mn-ea"/>
                <a:ea typeface="+mn-ea"/>
              </a:rPr>
              <a:t>名称</a:t>
            </a:r>
            <a:r>
              <a:rPr lang="zh-CN" altLang="zh-CN" sz="2000" dirty="0" smtClean="0">
                <a:latin typeface="+mn-ea"/>
                <a:ea typeface="+mn-ea"/>
              </a:rPr>
              <a:t>作为</a:t>
            </a:r>
            <a:r>
              <a:rPr lang="zh-CN" altLang="zh-CN" sz="2000" dirty="0">
                <a:latin typeface="+mn-ea"/>
                <a:ea typeface="+mn-ea"/>
              </a:rPr>
              <a:t>参数</a:t>
            </a:r>
            <a:r>
              <a:rPr lang="en-US" altLang="zh-CN" sz="2000" dirty="0" err="1">
                <a:latin typeface="+mn-ea"/>
                <a:ea typeface="+mn-ea"/>
              </a:rPr>
              <a:t>dir</a:t>
            </a:r>
            <a:r>
              <a:rPr lang="zh-CN" altLang="zh-CN" sz="2000" dirty="0">
                <a:latin typeface="+mn-ea"/>
                <a:ea typeface="+mn-ea"/>
              </a:rPr>
              <a:t>和</a:t>
            </a:r>
            <a:r>
              <a:rPr lang="en-US" altLang="zh-CN" sz="2000" dirty="0">
                <a:latin typeface="+mn-ea"/>
                <a:ea typeface="+mn-ea"/>
              </a:rPr>
              <a:t>name</a:t>
            </a:r>
            <a:r>
              <a:rPr lang="zh-CN" altLang="zh-CN" sz="2000" dirty="0">
                <a:latin typeface="+mn-ea"/>
                <a:ea typeface="+mn-ea"/>
              </a:rPr>
              <a:t>传递给</a:t>
            </a:r>
            <a:r>
              <a:rPr lang="zh-CN" altLang="zh-CN" sz="2000" dirty="0" smtClean="0">
                <a:latin typeface="+mn-ea"/>
                <a:ea typeface="+mn-ea"/>
              </a:rPr>
              <a:t>方法</a:t>
            </a:r>
            <a:r>
              <a:rPr lang="zh-CN" altLang="en-US" sz="2000" dirty="0" smtClean="0">
                <a:latin typeface="+mn-ea"/>
                <a:ea typeface="+mn-ea"/>
              </a:rPr>
              <a:t>。</a:t>
            </a:r>
            <a:endParaRPr lang="en-US" altLang="zh-CN" sz="2000" dirty="0" smtClean="0">
              <a:latin typeface="+mn-ea"/>
              <a:ea typeface="+mn-ea"/>
            </a:endParaRPr>
          </a:p>
          <a:p>
            <a:pPr marL="457200" lvl="1" indent="0">
              <a:lnSpc>
                <a:spcPct val="150000"/>
              </a:lnSpc>
              <a:spcBef>
                <a:spcPts val="1000"/>
              </a:spcBef>
            </a:pPr>
            <a:r>
              <a:rPr lang="en-US" altLang="zh-CN" sz="2000" dirty="0" smtClean="0">
                <a:latin typeface="+mn-ea"/>
                <a:ea typeface="+mn-ea"/>
              </a:rPr>
              <a:t>4</a:t>
            </a:r>
            <a:r>
              <a:rPr lang="zh-CN" altLang="en-US" sz="2000" dirty="0">
                <a:latin typeface="+mn-ea"/>
                <a:ea typeface="+mn-ea"/>
              </a:rPr>
              <a:t>、</a:t>
            </a:r>
            <a:r>
              <a:rPr lang="zh-CN" altLang="zh-CN" sz="2000" dirty="0">
                <a:latin typeface="+mn-ea"/>
                <a:ea typeface="+mn-ea"/>
              </a:rPr>
              <a:t>如果</a:t>
            </a:r>
            <a:r>
              <a:rPr lang="en-US" altLang="zh-CN" sz="2000" dirty="0">
                <a:latin typeface="+mn-ea"/>
                <a:ea typeface="+mn-ea"/>
              </a:rPr>
              <a:t>accept()</a:t>
            </a:r>
            <a:r>
              <a:rPr lang="zh-CN" altLang="zh-CN" sz="2000" dirty="0">
                <a:latin typeface="+mn-ea"/>
                <a:ea typeface="+mn-ea"/>
              </a:rPr>
              <a:t>方法返回</a:t>
            </a:r>
            <a:r>
              <a:rPr lang="en-US" altLang="zh-CN" sz="2000" dirty="0">
                <a:latin typeface="+mn-ea"/>
                <a:ea typeface="+mn-ea"/>
              </a:rPr>
              <a:t>true</a:t>
            </a:r>
            <a:r>
              <a:rPr lang="zh-CN" altLang="zh-CN" sz="2000" dirty="0">
                <a:latin typeface="+mn-ea"/>
                <a:ea typeface="+mn-ea"/>
              </a:rPr>
              <a:t>，就将当前遍历的这个子目录或文件添加到数组中，如果返回</a:t>
            </a:r>
            <a:r>
              <a:rPr lang="en-US" altLang="zh-CN" sz="2000" dirty="0">
                <a:latin typeface="+mn-ea"/>
                <a:ea typeface="+mn-ea"/>
              </a:rPr>
              <a:t>false</a:t>
            </a:r>
            <a:r>
              <a:rPr lang="zh-CN" altLang="zh-CN" sz="2000" dirty="0">
                <a:latin typeface="+mn-ea"/>
                <a:ea typeface="+mn-ea"/>
              </a:rPr>
              <a:t>，则不添加</a:t>
            </a:r>
            <a:r>
              <a:rPr lang="zh-CN" altLang="zh-CN" sz="2000" dirty="0" smtClean="0">
                <a:latin typeface="+mn-ea"/>
                <a:ea typeface="+mn-ea"/>
              </a:rPr>
              <a:t>。</a:t>
            </a:r>
            <a:endParaRPr lang="zh-CN" altLang="zh-CN" sz="2000" dirty="0">
              <a:latin typeface="+mn-ea"/>
              <a:ea typeface="+mn-ea"/>
            </a:endParaRPr>
          </a:p>
        </p:txBody>
      </p:sp>
      <p:sp>
        <p:nvSpPr>
          <p:cNvPr id="8192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spTree>
    <p:extLst>
      <p:ext uri="{BB962C8B-B14F-4D97-AF65-F5344CB8AC3E}">
        <p14:creationId xmlns:p14="http://schemas.microsoft.com/office/powerpoint/2010/main" val="351960083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294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294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29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3191" name="内容占位符 2"/>
          <p:cNvSpPr txBox="1">
            <a:spLocks/>
          </p:cNvSpPr>
          <p:nvPr/>
        </p:nvSpPr>
        <p:spPr bwMode="auto">
          <a:xfrm>
            <a:off x="234950" y="1117600"/>
            <a:ext cx="85153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8.4.2 </a:t>
            </a:r>
            <a:r>
              <a:rPr lang="zh-CN" altLang="en-US" sz="2400" b="1" dirty="0">
                <a:solidFill>
                  <a:srgbClr val="0070C0"/>
                </a:solidFill>
                <a:latin typeface="+mn-lt"/>
                <a:ea typeface="+mn-ea"/>
                <a:cs typeface="等线"/>
              </a:rPr>
              <a:t>遍历目录下的文件</a:t>
            </a:r>
            <a:endParaRPr lang="en-US" altLang="zh-CN" sz="2400" b="1" dirty="0">
              <a:solidFill>
                <a:srgbClr val="0070C0"/>
              </a:solidFill>
              <a:latin typeface="+mn-lt"/>
              <a:ea typeface="+mn-ea"/>
              <a:cs typeface="等线"/>
            </a:endParaRPr>
          </a:p>
          <a:p>
            <a:pPr lvl="1">
              <a:lnSpc>
                <a:spcPct val="150000"/>
              </a:lnSpc>
              <a:spcBef>
                <a:spcPct val="20000"/>
              </a:spcBef>
              <a:buFontTx/>
              <a:buChar char="–"/>
              <a:defRPr/>
            </a:pPr>
            <a:r>
              <a:rPr lang="zh-CN" altLang="en-US" sz="2000" dirty="0" smtClean="0"/>
              <a:t>接下来，通过一个案例来演示如何遍历指定目录下所有扩展名为</a:t>
            </a:r>
            <a:r>
              <a:rPr lang="en-US" altLang="zh-CN" sz="2000" dirty="0" smtClean="0"/>
              <a:t>.java</a:t>
            </a:r>
            <a:r>
              <a:rPr lang="zh-CN" altLang="en-US" sz="2000" dirty="0" smtClean="0"/>
              <a:t>的文件，如例</a:t>
            </a:r>
            <a:r>
              <a:rPr lang="en-US" altLang="zh-CN" sz="2000" dirty="0" smtClean="0"/>
              <a:t>8-27</a:t>
            </a:r>
            <a:r>
              <a:rPr lang="zh-CN" altLang="en-US" sz="2000" dirty="0" smtClean="0"/>
              <a:t>所示。</a:t>
            </a:r>
            <a:endParaRPr lang="en-US" altLang="zh-CN" sz="2000" dirty="0" smtClean="0"/>
          </a:p>
        </p:txBody>
      </p:sp>
      <p:sp>
        <p:nvSpPr>
          <p:cNvPr id="8295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493" y="166688"/>
            <a:ext cx="7464563" cy="666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473" y="2552148"/>
            <a:ext cx="6393827" cy="229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标注 10"/>
          <p:cNvSpPr/>
          <p:nvPr/>
        </p:nvSpPr>
        <p:spPr bwMode="auto">
          <a:xfrm>
            <a:off x="1721643" y="4301327"/>
            <a:ext cx="7273925" cy="2409825"/>
          </a:xfrm>
          <a:prstGeom prst="wedgeRoundRectCallout">
            <a:avLst>
              <a:gd name="adj1" fmla="val -6970"/>
              <a:gd name="adj2" fmla="val -5541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dirty="0"/>
              <a:t>例程</a:t>
            </a:r>
            <a:r>
              <a:rPr lang="en-US" altLang="zh-CN" dirty="0" smtClean="0"/>
              <a:t>8-27</a:t>
            </a:r>
            <a:r>
              <a:rPr lang="zh-CN" altLang="zh-CN" dirty="0" smtClean="0"/>
              <a:t>中</a:t>
            </a:r>
            <a:r>
              <a:rPr lang="zh-CN" altLang="zh-CN" dirty="0"/>
              <a:t>，定义</a:t>
            </a:r>
            <a:r>
              <a:rPr lang="zh-CN" altLang="zh-CN" dirty="0" smtClean="0"/>
              <a:t>了</a:t>
            </a:r>
            <a:r>
              <a:rPr lang="en-US" altLang="zh-CN" dirty="0" err="1" smtClean="0"/>
              <a:t>FilenameFilter</a:t>
            </a:r>
            <a:r>
              <a:rPr lang="zh-CN" altLang="en-US" dirty="0" smtClean="0"/>
              <a:t>文件过滤器对象</a:t>
            </a:r>
            <a:r>
              <a:rPr lang="en-US" altLang="zh-CN" dirty="0" smtClean="0"/>
              <a:t>filter</a:t>
            </a:r>
            <a:r>
              <a:rPr lang="zh-CN" altLang="en-US" dirty="0" smtClean="0"/>
              <a:t>，并实现了</a:t>
            </a:r>
            <a:r>
              <a:rPr lang="en-US" altLang="zh-CN" dirty="0" smtClean="0"/>
              <a:t>accept()</a:t>
            </a:r>
            <a:r>
              <a:rPr lang="zh-CN" altLang="en-US" dirty="0" smtClean="0"/>
              <a:t>方法，在该方法中对当前正在遍历的</a:t>
            </a:r>
            <a:r>
              <a:rPr lang="en-US" altLang="zh-CN" dirty="0" err="1" smtClean="0"/>
              <a:t>currFile</a:t>
            </a:r>
            <a:r>
              <a:rPr lang="zh-CN" altLang="en-US" dirty="0" smtClean="0"/>
              <a:t>对象进行判断，只有当</a:t>
            </a:r>
            <a:r>
              <a:rPr lang="en-US" altLang="zh-CN" dirty="0" err="1" smtClean="0"/>
              <a:t>currFile</a:t>
            </a:r>
            <a:r>
              <a:rPr lang="zh-CN" altLang="en-US" dirty="0" smtClean="0"/>
              <a:t>对象代表文件，且扩展名为</a:t>
            </a:r>
            <a:r>
              <a:rPr lang="en-US" altLang="zh-CN" dirty="0" smtClean="0"/>
              <a:t>”.java”</a:t>
            </a:r>
            <a:r>
              <a:rPr lang="zh-CN" altLang="en-US" dirty="0" smtClean="0"/>
              <a:t>时，才返回</a:t>
            </a:r>
            <a:r>
              <a:rPr lang="en-US" altLang="zh-CN" dirty="0" smtClean="0"/>
              <a:t>true</a:t>
            </a:r>
            <a:r>
              <a:rPr lang="zh-CN" altLang="en-US" dirty="0" smtClean="0"/>
              <a:t>。在调用</a:t>
            </a:r>
            <a:r>
              <a:rPr lang="en-US" altLang="zh-CN" dirty="0" smtClean="0"/>
              <a:t>File</a:t>
            </a:r>
            <a:r>
              <a:rPr lang="zh-CN" altLang="en-US" dirty="0" smtClean="0"/>
              <a:t>对象的</a:t>
            </a:r>
            <a:r>
              <a:rPr lang="en-US" altLang="zh-CN" dirty="0" smtClean="0"/>
              <a:t>list()</a:t>
            </a:r>
            <a:r>
              <a:rPr lang="zh-CN" altLang="en-US" dirty="0" smtClean="0"/>
              <a:t>方法时，将</a:t>
            </a:r>
            <a:r>
              <a:rPr lang="en-US" altLang="zh-CN" dirty="0" smtClean="0"/>
              <a:t>filter</a:t>
            </a:r>
            <a:r>
              <a:rPr lang="zh-CN" altLang="en-US" dirty="0" smtClean="0"/>
              <a:t>过滤器对象传入，就得到了包含所有</a:t>
            </a:r>
            <a:r>
              <a:rPr lang="en-US" altLang="zh-CN" dirty="0" smtClean="0"/>
              <a:t>”.java”</a:t>
            </a:r>
            <a:r>
              <a:rPr lang="zh-CN" altLang="en-US" dirty="0" smtClean="0"/>
              <a:t>文件名的字符串数组。</a:t>
            </a:r>
            <a:endParaRPr lang="zh-CN" altLang="zh-CN" dirty="0"/>
          </a:p>
        </p:txBody>
      </p:sp>
    </p:spTree>
    <p:extLst>
      <p:ext uri="{BB962C8B-B14F-4D97-AF65-F5344CB8AC3E}">
        <p14:creationId xmlns:p14="http://schemas.microsoft.com/office/powerpoint/2010/main" val="2385059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397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397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39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4215" name="内容占位符 2"/>
          <p:cNvSpPr txBox="1">
            <a:spLocks/>
          </p:cNvSpPr>
          <p:nvPr/>
        </p:nvSpPr>
        <p:spPr bwMode="auto">
          <a:xfrm>
            <a:off x="234950" y="990669"/>
            <a:ext cx="85153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8.4.2 </a:t>
            </a:r>
            <a:r>
              <a:rPr lang="zh-CN" altLang="en-US" sz="2400" b="1" dirty="0">
                <a:solidFill>
                  <a:srgbClr val="0070C0"/>
                </a:solidFill>
                <a:latin typeface="+mn-lt"/>
                <a:ea typeface="+mn-ea"/>
                <a:cs typeface="等线"/>
              </a:rPr>
              <a:t>遍历目录下的文件</a:t>
            </a:r>
            <a:endParaRPr lang="en-US" altLang="zh-CN" sz="2400" b="1" dirty="0">
              <a:solidFill>
                <a:srgbClr val="0070C0"/>
              </a:solidFill>
              <a:latin typeface="+mn-lt"/>
              <a:ea typeface="+mn-ea"/>
              <a:cs typeface="等线"/>
            </a:endParaRPr>
          </a:p>
          <a:p>
            <a:pPr lvl="1">
              <a:lnSpc>
                <a:spcPct val="150000"/>
              </a:lnSpc>
              <a:spcBef>
                <a:spcPct val="20000"/>
              </a:spcBef>
              <a:buFontTx/>
              <a:buChar char="–"/>
              <a:defRPr/>
            </a:pPr>
            <a:r>
              <a:rPr lang="zh-CN" altLang="en-US" sz="2000" dirty="0" smtClean="0"/>
              <a:t>如果想得到所有子目录下的</a:t>
            </a:r>
            <a:r>
              <a:rPr lang="en-US" altLang="zh-CN" sz="2000" dirty="0" smtClean="0"/>
              <a:t>File</a:t>
            </a:r>
            <a:r>
              <a:rPr lang="zh-CN" altLang="en-US" sz="2000" dirty="0" smtClean="0"/>
              <a:t>类型对象，</a:t>
            </a:r>
            <a:r>
              <a:rPr lang="en-US" altLang="zh-CN" sz="2000" dirty="0" smtClean="0"/>
              <a:t>list()</a:t>
            </a:r>
            <a:r>
              <a:rPr lang="zh-CN" altLang="en-US" sz="2000" dirty="0" smtClean="0"/>
              <a:t>方法显然不能满足，这时，可以使用</a:t>
            </a:r>
            <a:r>
              <a:rPr lang="en-US" altLang="zh-CN" sz="2000" dirty="0" err="1" smtClean="0"/>
              <a:t>listFiles</a:t>
            </a:r>
            <a:r>
              <a:rPr lang="en-US" altLang="zh-CN" sz="2000" dirty="0" smtClean="0"/>
              <a:t>()</a:t>
            </a:r>
            <a:r>
              <a:rPr lang="zh-CN" altLang="en-US" sz="2000" dirty="0" smtClean="0"/>
              <a:t>方法，该方法返回一个</a:t>
            </a:r>
            <a:r>
              <a:rPr lang="en-US" altLang="zh-CN" sz="2000" dirty="0" smtClean="0"/>
              <a:t>File</a:t>
            </a:r>
            <a:r>
              <a:rPr lang="zh-CN" altLang="en-US" sz="2000" dirty="0" smtClean="0"/>
              <a:t>对象数组。</a:t>
            </a:r>
            <a:endParaRPr lang="en-US" altLang="zh-CN" sz="2000" dirty="0" smtClean="0"/>
          </a:p>
          <a:p>
            <a:pPr lvl="1">
              <a:lnSpc>
                <a:spcPct val="150000"/>
              </a:lnSpc>
              <a:spcBef>
                <a:spcPct val="20000"/>
              </a:spcBef>
              <a:buFontTx/>
              <a:buChar char="–"/>
              <a:defRPr/>
            </a:pPr>
            <a:r>
              <a:rPr lang="zh-CN" altLang="en-US" sz="2000" dirty="0" smtClean="0"/>
              <a:t>下面通过</a:t>
            </a:r>
            <a:r>
              <a:rPr lang="zh-CN" altLang="en-US" sz="2000" dirty="0"/>
              <a:t>一个案例来实现遍历指定目录下的文件，如例</a:t>
            </a:r>
            <a:r>
              <a:rPr lang="en-US" altLang="zh-CN" sz="2000" dirty="0"/>
              <a:t>8-28</a:t>
            </a:r>
            <a:r>
              <a:rPr lang="zh-CN" altLang="en-US" sz="2000" dirty="0"/>
              <a:t>所示。</a:t>
            </a:r>
            <a:endParaRPr lang="en-US" altLang="zh-CN" sz="2000" dirty="0"/>
          </a:p>
        </p:txBody>
      </p:sp>
      <p:sp>
        <p:nvSpPr>
          <p:cNvPr id="8397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2" name="图片 1"/>
          <p:cNvPicPr>
            <a:picLocks noChangeAspect="1"/>
          </p:cNvPicPr>
          <p:nvPr/>
        </p:nvPicPr>
        <p:blipFill>
          <a:blip r:embed="rId2"/>
          <a:stretch>
            <a:fillRect/>
          </a:stretch>
        </p:blipFill>
        <p:spPr>
          <a:xfrm>
            <a:off x="49212" y="3101491"/>
            <a:ext cx="8886825" cy="3609975"/>
          </a:xfrm>
          <a:prstGeom prst="rect">
            <a:avLst/>
          </a:prstGeom>
          <a:ln>
            <a:solidFill>
              <a:schemeClr val="accent1"/>
            </a:solidFill>
          </a:ln>
        </p:spPr>
      </p:pic>
      <p:sp>
        <p:nvSpPr>
          <p:cNvPr id="9" name="圆角矩形标注 8"/>
          <p:cNvSpPr/>
          <p:nvPr/>
        </p:nvSpPr>
        <p:spPr bwMode="auto">
          <a:xfrm>
            <a:off x="1569243" y="3781425"/>
            <a:ext cx="7273925" cy="2787650"/>
          </a:xfrm>
          <a:prstGeom prst="wedgeRoundRectCallout">
            <a:avLst>
              <a:gd name="adj1" fmla="val -6970"/>
              <a:gd name="adj2" fmla="val -5541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dirty="0"/>
              <a:t>例程</a:t>
            </a:r>
            <a:r>
              <a:rPr lang="en-US" altLang="zh-CN" dirty="0" smtClean="0"/>
              <a:t>8-28</a:t>
            </a:r>
            <a:r>
              <a:rPr lang="zh-CN" altLang="zh-CN" dirty="0" smtClean="0"/>
              <a:t>中</a:t>
            </a:r>
            <a:r>
              <a:rPr lang="zh-CN" altLang="zh-CN" dirty="0"/>
              <a:t>，定义了一个静态方法</a:t>
            </a:r>
            <a:r>
              <a:rPr lang="en-US" altLang="zh-CN" dirty="0" err="1"/>
              <a:t>fileDir</a:t>
            </a:r>
            <a:r>
              <a:rPr lang="en-US" altLang="zh-CN" dirty="0"/>
              <a:t> ()</a:t>
            </a:r>
            <a:r>
              <a:rPr lang="zh-CN" altLang="zh-CN" dirty="0"/>
              <a:t>，方法接收一个表示目录的</a:t>
            </a:r>
            <a:r>
              <a:rPr lang="en-US" altLang="zh-CN" dirty="0"/>
              <a:t>File</a:t>
            </a:r>
            <a:r>
              <a:rPr lang="zh-CN" altLang="zh-CN" dirty="0"/>
              <a:t>对象。在方法中，首先通过调用</a:t>
            </a:r>
            <a:r>
              <a:rPr lang="en-US" altLang="zh-CN" dirty="0" err="1"/>
              <a:t>listFiles</a:t>
            </a:r>
            <a:r>
              <a:rPr lang="en-US" altLang="zh-CN" dirty="0"/>
              <a:t>()</a:t>
            </a:r>
            <a:r>
              <a:rPr lang="zh-CN" altLang="zh-CN" dirty="0"/>
              <a:t>方法把该目录下所有的子目录和文件存到一个</a:t>
            </a:r>
            <a:r>
              <a:rPr lang="en-US" altLang="zh-CN" dirty="0"/>
              <a:t>File</a:t>
            </a:r>
            <a:r>
              <a:rPr lang="zh-CN" altLang="zh-CN" dirty="0"/>
              <a:t>类型的数组</a:t>
            </a:r>
            <a:r>
              <a:rPr lang="en-US" altLang="zh-CN" dirty="0"/>
              <a:t>files</a:t>
            </a:r>
            <a:r>
              <a:rPr lang="zh-CN" altLang="zh-CN" dirty="0"/>
              <a:t>中，接着遍历数组</a:t>
            </a:r>
            <a:r>
              <a:rPr lang="en-US" altLang="zh-CN" dirty="0"/>
              <a:t>files</a:t>
            </a:r>
            <a:r>
              <a:rPr lang="zh-CN" altLang="zh-CN" dirty="0"/>
              <a:t>，对当前遍历的</a:t>
            </a:r>
            <a:r>
              <a:rPr lang="en-US" altLang="zh-CN" dirty="0"/>
              <a:t>File</a:t>
            </a:r>
            <a:r>
              <a:rPr lang="zh-CN" altLang="zh-CN" dirty="0"/>
              <a:t>对象进行判断，如果是目录就重新调用</a:t>
            </a:r>
            <a:r>
              <a:rPr lang="en-US" altLang="zh-CN" dirty="0" err="1"/>
              <a:t>fileDir</a:t>
            </a:r>
            <a:r>
              <a:rPr lang="en-US" altLang="zh-CN" dirty="0"/>
              <a:t> ()</a:t>
            </a:r>
            <a:r>
              <a:rPr lang="zh-CN" altLang="zh-CN" dirty="0"/>
              <a:t>方法进行递归，如果是文件就直接打印输出文件的路径，这样该目录下的所有文件就被成功遍历出来</a:t>
            </a:r>
            <a:r>
              <a:rPr lang="zh-CN" altLang="zh-CN" dirty="0" smtClean="0"/>
              <a:t>了</a:t>
            </a:r>
            <a:r>
              <a:rPr lang="zh-CN" altLang="en-US" dirty="0" smtClean="0"/>
              <a:t>。</a:t>
            </a:r>
            <a:endParaRPr lang="zh-CN" altLang="zh-CN" dirty="0"/>
          </a:p>
        </p:txBody>
      </p:sp>
    </p:spTree>
    <p:extLst>
      <p:ext uri="{BB962C8B-B14F-4D97-AF65-F5344CB8AC3E}">
        <p14:creationId xmlns:p14="http://schemas.microsoft.com/office/powerpoint/2010/main" val="1479844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499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499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499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 name="内容占位符 2"/>
          <p:cNvSpPr txBox="1">
            <a:spLocks/>
          </p:cNvSpPr>
          <p:nvPr/>
        </p:nvSpPr>
        <p:spPr bwMode="auto">
          <a:xfrm>
            <a:off x="260350" y="1030213"/>
            <a:ext cx="8364538"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8.4.3 </a:t>
            </a:r>
            <a:r>
              <a:rPr lang="zh-CN" altLang="en-US" sz="2400" b="1" dirty="0">
                <a:solidFill>
                  <a:srgbClr val="0070C0"/>
                </a:solidFill>
                <a:latin typeface="+mn-lt"/>
                <a:ea typeface="+mn-ea"/>
                <a:cs typeface="等线"/>
              </a:rPr>
              <a:t>删除文件及目录</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zh-CN" altLang="zh-CN" sz="2000" dirty="0" smtClean="0"/>
              <a:t>在</a:t>
            </a:r>
            <a:r>
              <a:rPr lang="zh-CN" altLang="zh-CN" sz="2000" dirty="0"/>
              <a:t>操作文件时，经常需要删除一个目录下的某个文件或者删除整个</a:t>
            </a:r>
            <a:r>
              <a:rPr lang="zh-CN" altLang="zh-CN" sz="2000" dirty="0" smtClean="0"/>
              <a:t>目录</a:t>
            </a:r>
            <a:r>
              <a:rPr lang="zh-CN" altLang="en-US" sz="2000" dirty="0" smtClean="0"/>
              <a:t>，这时，</a:t>
            </a:r>
            <a:r>
              <a:rPr lang="zh-CN" altLang="zh-CN" sz="2000" dirty="0" smtClean="0"/>
              <a:t>首先</a:t>
            </a:r>
            <a:r>
              <a:rPr lang="zh-CN" altLang="zh-CN" sz="2000" dirty="0"/>
              <a:t>会想到</a:t>
            </a:r>
            <a:r>
              <a:rPr lang="en-US" altLang="zh-CN" sz="2000" dirty="0"/>
              <a:t>File</a:t>
            </a:r>
            <a:r>
              <a:rPr lang="zh-CN" altLang="zh-CN" sz="2000" dirty="0"/>
              <a:t>类的</a:t>
            </a:r>
            <a:r>
              <a:rPr lang="en-US" altLang="zh-CN" sz="2000" dirty="0"/>
              <a:t>delete()</a:t>
            </a:r>
            <a:r>
              <a:rPr lang="zh-CN" altLang="zh-CN" sz="2000" dirty="0"/>
              <a:t>方法</a:t>
            </a:r>
            <a:r>
              <a:rPr lang="zh-CN" altLang="zh-CN" sz="2000" dirty="0" smtClean="0"/>
              <a:t>，</a:t>
            </a:r>
            <a:r>
              <a:rPr lang="zh-CN" altLang="en-US" sz="2000" dirty="0"/>
              <a:t>但该方法无法删除</a:t>
            </a:r>
            <a:r>
              <a:rPr lang="zh-CN" altLang="en-US" sz="2000" dirty="0" smtClean="0"/>
              <a:t>目录，接下来，通过一个案例来验证，如例</a:t>
            </a:r>
            <a:r>
              <a:rPr lang="en-US" altLang="zh-CN" sz="2000" dirty="0" smtClean="0"/>
              <a:t>8-29</a:t>
            </a:r>
            <a:r>
              <a:rPr lang="zh-CN" altLang="en-US" sz="2000" dirty="0" smtClean="0"/>
              <a:t>所示。</a:t>
            </a:r>
            <a:endParaRPr lang="zh-CN" altLang="zh-CN" sz="2000" dirty="0" smtClean="0"/>
          </a:p>
        </p:txBody>
      </p:sp>
      <p:sp>
        <p:nvSpPr>
          <p:cNvPr id="8499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2" name="图片 1"/>
          <p:cNvPicPr>
            <a:picLocks noChangeAspect="1"/>
          </p:cNvPicPr>
          <p:nvPr/>
        </p:nvPicPr>
        <p:blipFill>
          <a:blip r:embed="rId2"/>
          <a:stretch>
            <a:fillRect/>
          </a:stretch>
        </p:blipFill>
        <p:spPr>
          <a:xfrm>
            <a:off x="565724" y="3739356"/>
            <a:ext cx="8059164" cy="2529682"/>
          </a:xfrm>
          <a:prstGeom prst="rect">
            <a:avLst/>
          </a:prstGeom>
          <a:ln>
            <a:solidFill>
              <a:schemeClr val="accent1"/>
            </a:solidFill>
          </a:ln>
        </p:spPr>
      </p:pic>
      <p:sp>
        <p:nvSpPr>
          <p:cNvPr id="9" name="圆角矩形标注 8"/>
          <p:cNvSpPr/>
          <p:nvPr/>
        </p:nvSpPr>
        <p:spPr bwMode="auto">
          <a:xfrm>
            <a:off x="1257484" y="4874178"/>
            <a:ext cx="7470775" cy="1613865"/>
          </a:xfrm>
          <a:prstGeom prst="wedgeRoundRectCallout">
            <a:avLst>
              <a:gd name="adj1" fmla="val -38545"/>
              <a:gd name="adj2" fmla="val -60586"/>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dirty="0"/>
              <a:t>例程</a:t>
            </a:r>
            <a:r>
              <a:rPr lang="en-US" altLang="zh-CN" dirty="0" smtClean="0"/>
              <a:t>8-29</a:t>
            </a:r>
            <a:r>
              <a:rPr lang="zh-CN" altLang="zh-CN" dirty="0" smtClean="0"/>
              <a:t>中，</a:t>
            </a:r>
            <a:r>
              <a:rPr lang="zh-CN" altLang="en-US" dirty="0" smtClean="0"/>
              <a:t>删除文件失败了。因为</a:t>
            </a:r>
            <a:r>
              <a:rPr lang="en-US" altLang="zh-CN" dirty="0" smtClean="0"/>
              <a:t>File</a:t>
            </a:r>
            <a:r>
              <a:rPr lang="zh-CN" altLang="en-US" dirty="0" smtClean="0"/>
              <a:t>类的</a:t>
            </a:r>
            <a:r>
              <a:rPr lang="en-US" altLang="zh-CN" dirty="0" smtClean="0"/>
              <a:t>delete()</a:t>
            </a:r>
            <a:r>
              <a:rPr lang="zh-CN" altLang="en-US" dirty="0" smtClean="0"/>
              <a:t>方法只是删除一个指定的文件，假如</a:t>
            </a:r>
            <a:r>
              <a:rPr lang="en-US" altLang="zh-CN" dirty="0" smtClean="0"/>
              <a:t>File</a:t>
            </a:r>
            <a:r>
              <a:rPr lang="zh-CN" altLang="en-US" dirty="0" smtClean="0"/>
              <a:t>对象代表目录，并且目录下包含子目录或文件，则</a:t>
            </a:r>
            <a:r>
              <a:rPr lang="en-US" altLang="zh-CN" dirty="0" smtClean="0"/>
              <a:t>File</a:t>
            </a:r>
            <a:r>
              <a:rPr lang="zh-CN" altLang="en-US" dirty="0" smtClean="0"/>
              <a:t>类的</a:t>
            </a:r>
            <a:r>
              <a:rPr lang="en-US" altLang="zh-CN" dirty="0" smtClean="0"/>
              <a:t>delete()</a:t>
            </a:r>
            <a:r>
              <a:rPr lang="zh-CN" altLang="en-US" dirty="0" smtClean="0"/>
              <a:t>方法不允许对这个目录直接删除。</a:t>
            </a:r>
            <a:endParaRPr lang="zh-CN" altLang="zh-CN" dirty="0"/>
          </a:p>
        </p:txBody>
      </p:sp>
    </p:spTree>
    <p:extLst>
      <p:ext uri="{BB962C8B-B14F-4D97-AF65-F5344CB8AC3E}">
        <p14:creationId xmlns:p14="http://schemas.microsoft.com/office/powerpoint/2010/main" val="42342055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60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602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60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6263" name="内容占位符 2"/>
          <p:cNvSpPr txBox="1">
            <a:spLocks/>
          </p:cNvSpPr>
          <p:nvPr/>
        </p:nvSpPr>
        <p:spPr bwMode="auto">
          <a:xfrm>
            <a:off x="260350" y="1222927"/>
            <a:ext cx="8364538"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8.4.3 </a:t>
            </a:r>
            <a:r>
              <a:rPr lang="zh-CN" altLang="en-US" sz="2400" b="1" dirty="0">
                <a:solidFill>
                  <a:srgbClr val="0070C0"/>
                </a:solidFill>
                <a:latin typeface="+mn-lt"/>
                <a:ea typeface="+mn-ea"/>
                <a:cs typeface="等线"/>
              </a:rPr>
              <a:t>删除文件及目录</a:t>
            </a:r>
            <a:endParaRPr lang="en-US" altLang="zh-CN" sz="2400" b="1" dirty="0">
              <a:solidFill>
                <a:srgbClr val="0070C0"/>
              </a:solidFill>
              <a:latin typeface="+mn-lt"/>
              <a:ea typeface="+mn-ea"/>
              <a:cs typeface="等线"/>
            </a:endParaRPr>
          </a:p>
          <a:p>
            <a:pPr lvl="1">
              <a:lnSpc>
                <a:spcPct val="150000"/>
              </a:lnSpc>
              <a:spcBef>
                <a:spcPct val="20000"/>
              </a:spcBef>
              <a:buFontTx/>
              <a:buChar char="–"/>
              <a:defRPr/>
            </a:pPr>
            <a:r>
              <a:rPr lang="zh-CN" altLang="en-US" sz="2000" dirty="0" smtClean="0"/>
              <a:t>要想将整个目录下的文件全部删除，需要使用递归实现。下面通过案例来演示，如例</a:t>
            </a:r>
            <a:r>
              <a:rPr lang="en-US" altLang="zh-CN" sz="2000" dirty="0" smtClean="0"/>
              <a:t>8-30</a:t>
            </a:r>
            <a:r>
              <a:rPr lang="zh-CN" altLang="en-US" sz="2000" dirty="0" smtClean="0"/>
              <a:t>所示。</a:t>
            </a:r>
            <a:endParaRPr lang="en-US" altLang="zh-CN" sz="2000" dirty="0" smtClean="0"/>
          </a:p>
        </p:txBody>
      </p:sp>
      <p:sp>
        <p:nvSpPr>
          <p:cNvPr id="8602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8.4 File</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类</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403" y="182287"/>
            <a:ext cx="8277788" cy="621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9" name="圆角矩形标注 8"/>
          <p:cNvSpPr/>
          <p:nvPr/>
        </p:nvSpPr>
        <p:spPr bwMode="auto">
          <a:xfrm>
            <a:off x="1334718" y="3566078"/>
            <a:ext cx="7631526" cy="2970212"/>
          </a:xfrm>
          <a:prstGeom prst="wedgeRoundRectCallout">
            <a:avLst>
              <a:gd name="adj1" fmla="val -36838"/>
              <a:gd name="adj2" fmla="val -6166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dirty="0"/>
              <a:t>例程</a:t>
            </a:r>
            <a:r>
              <a:rPr lang="en-US" altLang="zh-CN" dirty="0"/>
              <a:t>8-30</a:t>
            </a:r>
            <a:r>
              <a:rPr lang="zh-CN" altLang="zh-CN" dirty="0"/>
              <a:t>中，定义了一个删除目录的静态方法</a:t>
            </a:r>
            <a:r>
              <a:rPr lang="en-US" altLang="zh-CN" dirty="0" err="1"/>
              <a:t>deleteDir</a:t>
            </a:r>
            <a:r>
              <a:rPr lang="en-US" altLang="zh-CN" dirty="0"/>
              <a:t>()</a:t>
            </a:r>
            <a:r>
              <a:rPr lang="zh-CN" altLang="zh-CN" dirty="0"/>
              <a:t>，接收一个</a:t>
            </a:r>
            <a:r>
              <a:rPr lang="en-US" altLang="zh-CN" dirty="0"/>
              <a:t>File</a:t>
            </a:r>
            <a:r>
              <a:rPr lang="zh-CN" altLang="zh-CN" dirty="0"/>
              <a:t>类型的参数。在这个方法中，调用</a:t>
            </a:r>
            <a:r>
              <a:rPr lang="en-US" altLang="zh-CN" dirty="0" err="1"/>
              <a:t>listFiles</a:t>
            </a:r>
            <a:r>
              <a:rPr lang="en-US" altLang="zh-CN" dirty="0"/>
              <a:t>()</a:t>
            </a:r>
            <a:r>
              <a:rPr lang="zh-CN" altLang="zh-CN" dirty="0"/>
              <a:t>方法把这个目录下所有的子目录和文件保存到一个</a:t>
            </a:r>
            <a:r>
              <a:rPr lang="en-US" altLang="zh-CN" dirty="0"/>
              <a:t>File</a:t>
            </a:r>
            <a:r>
              <a:rPr lang="zh-CN" altLang="zh-CN" dirty="0"/>
              <a:t>类型的数组</a:t>
            </a:r>
            <a:r>
              <a:rPr lang="en-US" altLang="zh-CN" dirty="0"/>
              <a:t>files</a:t>
            </a:r>
            <a:r>
              <a:rPr lang="zh-CN" altLang="zh-CN" dirty="0"/>
              <a:t>中，然后遍历</a:t>
            </a:r>
            <a:r>
              <a:rPr lang="en-US" altLang="zh-CN" dirty="0"/>
              <a:t>files</a:t>
            </a:r>
            <a:r>
              <a:rPr lang="zh-CN" altLang="zh-CN" dirty="0"/>
              <a:t>，如果是目录就重新调用</a:t>
            </a:r>
            <a:r>
              <a:rPr lang="en-US" altLang="zh-CN" dirty="0" err="1"/>
              <a:t>deleteDir</a:t>
            </a:r>
            <a:r>
              <a:rPr lang="en-US" altLang="zh-CN" dirty="0"/>
              <a:t>()</a:t>
            </a:r>
            <a:r>
              <a:rPr lang="zh-CN" altLang="zh-CN" dirty="0"/>
              <a:t>方法进行递归，如果是文件就直接调用</a:t>
            </a:r>
            <a:r>
              <a:rPr lang="en-US" altLang="zh-CN" dirty="0"/>
              <a:t>File</a:t>
            </a:r>
            <a:r>
              <a:rPr lang="zh-CN" altLang="zh-CN" dirty="0"/>
              <a:t>的</a:t>
            </a:r>
            <a:r>
              <a:rPr lang="en-US" altLang="zh-CN" dirty="0"/>
              <a:t>delete()</a:t>
            </a:r>
            <a:r>
              <a:rPr lang="zh-CN" altLang="zh-CN" dirty="0"/>
              <a:t>方法删除。当删除完一个目录下的所有文件后，再删除当前这个目录，这样便从里层到外层递归的删除了整个</a:t>
            </a:r>
            <a:r>
              <a:rPr lang="zh-CN" altLang="zh-CN" dirty="0" smtClean="0"/>
              <a:t>目录</a:t>
            </a:r>
            <a:r>
              <a:rPr lang="zh-CN" altLang="en-US" dirty="0" smtClean="0"/>
              <a:t>。</a:t>
            </a:r>
            <a:endParaRPr lang="en-US" altLang="zh-CN" dirty="0" smtClean="0"/>
          </a:p>
          <a:p>
            <a:pPr eaLnBrk="0" hangingPunct="0">
              <a:lnSpc>
                <a:spcPct val="150000"/>
              </a:lnSpc>
              <a:buFontTx/>
              <a:buNone/>
              <a:defRPr/>
            </a:pPr>
            <a:r>
              <a:rPr lang="zh-CN" altLang="en-US" dirty="0" smtClean="0"/>
              <a:t>需要注意的是，</a:t>
            </a:r>
            <a:r>
              <a:rPr lang="en-US" altLang="zh-CN" dirty="0" smtClean="0"/>
              <a:t>Java</a:t>
            </a:r>
            <a:r>
              <a:rPr lang="zh-CN" altLang="en-US" dirty="0" smtClean="0"/>
              <a:t>中删除目录是从虚拟机直接删除而不进入回收站。</a:t>
            </a:r>
            <a:endParaRPr lang="zh-CN" altLang="zh-CN" dirty="0"/>
          </a:p>
        </p:txBody>
      </p:sp>
    </p:spTree>
    <p:extLst>
      <p:ext uri="{BB962C8B-B14F-4D97-AF65-F5344CB8AC3E}">
        <p14:creationId xmlns:p14="http://schemas.microsoft.com/office/powerpoint/2010/main" val="1006340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430594"/>
            <a:ext cx="7886700" cy="4746369"/>
          </a:xfrm>
        </p:spPr>
        <p:txBody>
          <a:bodyPr/>
          <a:lstStyle/>
          <a:p>
            <a:pPr>
              <a:lnSpc>
                <a:spcPct val="150000"/>
              </a:lnSpc>
            </a:pPr>
            <a:r>
              <a:rPr lang="zh-CN" altLang="en-US" dirty="0"/>
              <a:t>判断</a:t>
            </a:r>
            <a:r>
              <a:rPr lang="en-US" altLang="zh-CN" dirty="0"/>
              <a:t>E</a:t>
            </a:r>
            <a:r>
              <a:rPr lang="zh-CN" altLang="en-US" dirty="0" smtClean="0"/>
              <a:t>盘指定目录</a:t>
            </a:r>
            <a:r>
              <a:rPr lang="zh-CN" altLang="en-US" dirty="0"/>
              <a:t>下是否有后缀名为</a:t>
            </a:r>
            <a:r>
              <a:rPr lang="en-US" altLang="zh-CN" dirty="0"/>
              <a:t>.jpg</a:t>
            </a:r>
            <a:r>
              <a:rPr lang="zh-CN" altLang="en-US" dirty="0"/>
              <a:t>的文件，如果有，就输出此文件</a:t>
            </a:r>
            <a:r>
              <a:rPr lang="zh-CN" altLang="en-US" dirty="0" smtClean="0"/>
              <a:t>名称。</a:t>
            </a:r>
            <a:endParaRPr lang="en-US" altLang="zh-CN" dirty="0"/>
          </a:p>
          <a:p>
            <a:pPr>
              <a:lnSpc>
                <a:spcPct val="150000"/>
              </a:lnSpc>
            </a:pPr>
            <a:endParaRPr lang="zh-CN" altLang="en-US" dirty="0"/>
          </a:p>
        </p:txBody>
      </p:sp>
      <p:sp>
        <p:nvSpPr>
          <p:cNvPr id="3" name="标题 2"/>
          <p:cNvSpPr>
            <a:spLocks noGrp="1"/>
          </p:cNvSpPr>
          <p:nvPr>
            <p:ph type="title"/>
          </p:nvPr>
        </p:nvSpPr>
        <p:spPr/>
        <p:txBody>
          <a:bodyPr/>
          <a:lstStyle/>
          <a:p>
            <a:r>
              <a:rPr lang="zh-CN" altLang="en-US" dirty="0" smtClean="0"/>
              <a:t>练习</a:t>
            </a:r>
            <a:r>
              <a:rPr lang="en-US" altLang="zh-CN" dirty="0" smtClean="0"/>
              <a:t>1</a:t>
            </a:r>
            <a:endParaRPr lang="zh-CN" altLang="en-US" dirty="0"/>
          </a:p>
        </p:txBody>
      </p:sp>
    </p:spTree>
    <p:extLst>
      <p:ext uri="{BB962C8B-B14F-4D97-AF65-F5344CB8AC3E}">
        <p14:creationId xmlns:p14="http://schemas.microsoft.com/office/powerpoint/2010/main" val="757828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1"/>
          <p:cNvGrpSpPr>
            <a:grpSpLocks/>
          </p:cNvGrpSpPr>
          <p:nvPr/>
        </p:nvGrpSpPr>
        <p:grpSpPr bwMode="auto">
          <a:xfrm>
            <a:off x="1711325" y="1154113"/>
            <a:ext cx="4041775" cy="593725"/>
            <a:chOff x="1710657" y="1263652"/>
            <a:chExt cx="4042443" cy="592608"/>
          </a:xfrm>
        </p:grpSpPr>
        <p:grpSp>
          <p:nvGrpSpPr>
            <p:cNvPr id="18481" name="组合 29"/>
            <p:cNvGrpSpPr>
              <a:grpSpLocks/>
            </p:cNvGrpSpPr>
            <p:nvPr/>
          </p:nvGrpSpPr>
          <p:grpSpPr bwMode="auto">
            <a:xfrm rot="-12767">
              <a:off x="1710657" y="1263652"/>
              <a:ext cx="884411" cy="592608"/>
              <a:chOff x="1936620" y="1275606"/>
              <a:chExt cx="1296144" cy="1728192"/>
            </a:xfrm>
          </p:grpSpPr>
          <p:grpSp>
            <p:nvGrpSpPr>
              <p:cNvPr id="18484" name="组合 31"/>
              <p:cNvGrpSpPr>
                <a:grpSpLocks/>
              </p:cNvGrpSpPr>
              <p:nvPr/>
            </p:nvGrpSpPr>
            <p:grpSpPr bwMode="auto">
              <a:xfrm>
                <a:off x="1936620" y="1275606"/>
                <a:ext cx="1296142" cy="1728192"/>
                <a:chOff x="1907704" y="1275606"/>
                <a:chExt cx="1296142" cy="1728192"/>
              </a:xfrm>
            </p:grpSpPr>
            <p:sp>
              <p:nvSpPr>
                <p:cNvPr id="34" name="圆角矩形 33"/>
                <p:cNvSpPr/>
                <p:nvPr/>
              </p:nvSpPr>
              <p:spPr>
                <a:xfrm>
                  <a:off x="1907704" y="1275606"/>
                  <a:ext cx="1296104"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5" name="圆角矩形 34"/>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3" name="圆角矩形 5"/>
              <p:cNvSpPr/>
              <p:nvPr/>
            </p:nvSpPr>
            <p:spPr>
              <a:xfrm>
                <a:off x="1931232" y="2065721"/>
                <a:ext cx="1293777" cy="933409"/>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7" name="直接连接符 6"/>
            <p:cNvCxnSpPr/>
            <p:nvPr/>
          </p:nvCxnSpPr>
          <p:spPr bwMode="auto">
            <a:xfrm>
              <a:off x="2809389" y="1761189"/>
              <a:ext cx="2943711"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8483" name="矩形 35"/>
            <p:cNvSpPr>
              <a:spLocks noChangeArrowheads="1"/>
            </p:cNvSpPr>
            <p:nvPr/>
          </p:nvSpPr>
          <p:spPr bwMode="auto">
            <a:xfrm>
              <a:off x="2836056" y="1286814"/>
              <a:ext cx="1108179" cy="46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latin typeface="微软雅黑" panose="020B0503020204020204" pitchFamily="34" charset="-122"/>
                  <a:ea typeface="微软雅黑" panose="020B0503020204020204" pitchFamily="34" charset="-122"/>
                </a:rPr>
                <a:t>字节流</a:t>
              </a:r>
            </a:p>
          </p:txBody>
        </p:sp>
      </p:grpSp>
      <p:grpSp>
        <p:nvGrpSpPr>
          <p:cNvPr id="18435" name="组合 195"/>
          <p:cNvGrpSpPr>
            <a:grpSpLocks/>
          </p:cNvGrpSpPr>
          <p:nvPr/>
        </p:nvGrpSpPr>
        <p:grpSpPr bwMode="auto">
          <a:xfrm>
            <a:off x="2809875" y="2106613"/>
            <a:ext cx="4041775" cy="592137"/>
            <a:chOff x="1710657" y="1263652"/>
            <a:chExt cx="4042443" cy="592608"/>
          </a:xfrm>
        </p:grpSpPr>
        <p:grpSp>
          <p:nvGrpSpPr>
            <p:cNvPr id="18474" name="组合 29"/>
            <p:cNvGrpSpPr>
              <a:grpSpLocks/>
            </p:cNvGrpSpPr>
            <p:nvPr/>
          </p:nvGrpSpPr>
          <p:grpSpPr bwMode="auto">
            <a:xfrm rot="-12767">
              <a:off x="1710657" y="1263652"/>
              <a:ext cx="884411" cy="592608"/>
              <a:chOff x="1936620" y="1275606"/>
              <a:chExt cx="1296144" cy="1728192"/>
            </a:xfrm>
          </p:grpSpPr>
          <p:grpSp>
            <p:nvGrpSpPr>
              <p:cNvPr id="18477" name="组合 31"/>
              <p:cNvGrpSpPr>
                <a:grpSpLocks/>
              </p:cNvGrpSpPr>
              <p:nvPr/>
            </p:nvGrpSpPr>
            <p:grpSpPr bwMode="auto">
              <a:xfrm>
                <a:off x="1936620" y="1275606"/>
                <a:ext cx="1296142" cy="1728192"/>
                <a:chOff x="1907704" y="1275606"/>
                <a:chExt cx="1296142" cy="1728192"/>
              </a:xfrm>
            </p:grpSpPr>
            <p:sp>
              <p:nvSpPr>
                <p:cNvPr id="217" name="圆角矩形 216"/>
                <p:cNvSpPr/>
                <p:nvPr/>
              </p:nvSpPr>
              <p:spPr>
                <a:xfrm>
                  <a:off x="1907704" y="1275606"/>
                  <a:ext cx="1296104"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20" name="圆角矩形 219"/>
                <p:cNvSpPr/>
                <p:nvPr/>
              </p:nvSpPr>
              <p:spPr>
                <a:xfrm>
                  <a:off x="1961224" y="1349737"/>
                  <a:ext cx="1189063" cy="157992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13" name="圆角矩形 5"/>
              <p:cNvSpPr/>
              <p:nvPr/>
            </p:nvSpPr>
            <p:spPr>
              <a:xfrm>
                <a:off x="1931236" y="2063209"/>
                <a:ext cx="1293777" cy="93591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03" name="直接连接符 202"/>
            <p:cNvCxnSpPr/>
            <p:nvPr/>
          </p:nvCxnSpPr>
          <p:spPr bwMode="auto">
            <a:xfrm>
              <a:off x="2809389" y="1760934"/>
              <a:ext cx="2943711"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8476" name="矩形 35"/>
            <p:cNvSpPr>
              <a:spLocks noChangeArrowheads="1"/>
            </p:cNvSpPr>
            <p:nvPr/>
          </p:nvSpPr>
          <p:spPr bwMode="auto">
            <a:xfrm>
              <a:off x="2836056" y="1286814"/>
              <a:ext cx="1108179" cy="46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latin typeface="微软雅黑" panose="020B0503020204020204" pitchFamily="34" charset="-122"/>
                  <a:ea typeface="微软雅黑" panose="020B0503020204020204" pitchFamily="34" charset="-122"/>
                </a:rPr>
                <a:t>字符流</a:t>
              </a:r>
            </a:p>
          </p:txBody>
        </p:sp>
      </p:grpSp>
      <p:grpSp>
        <p:nvGrpSpPr>
          <p:cNvPr id="18436" name="组合 221"/>
          <p:cNvGrpSpPr>
            <a:grpSpLocks/>
          </p:cNvGrpSpPr>
          <p:nvPr/>
        </p:nvGrpSpPr>
        <p:grpSpPr bwMode="auto">
          <a:xfrm>
            <a:off x="1711325" y="3059113"/>
            <a:ext cx="4041775" cy="593725"/>
            <a:chOff x="1710657" y="1263652"/>
            <a:chExt cx="4042443" cy="592608"/>
          </a:xfrm>
        </p:grpSpPr>
        <p:grpSp>
          <p:nvGrpSpPr>
            <p:cNvPr id="18467" name="组合 29"/>
            <p:cNvGrpSpPr>
              <a:grpSpLocks/>
            </p:cNvGrpSpPr>
            <p:nvPr/>
          </p:nvGrpSpPr>
          <p:grpSpPr bwMode="auto">
            <a:xfrm rot="-12767">
              <a:off x="1710657" y="1263652"/>
              <a:ext cx="884411" cy="592608"/>
              <a:chOff x="1936620" y="1275606"/>
              <a:chExt cx="1296144" cy="1728192"/>
            </a:xfrm>
          </p:grpSpPr>
          <p:grpSp>
            <p:nvGrpSpPr>
              <p:cNvPr id="18470" name="组合 31"/>
              <p:cNvGrpSpPr>
                <a:grpSpLocks/>
              </p:cNvGrpSpPr>
              <p:nvPr/>
            </p:nvGrpSpPr>
            <p:grpSpPr bwMode="auto">
              <a:xfrm>
                <a:off x="1936620" y="1275606"/>
                <a:ext cx="1296142" cy="1728192"/>
                <a:chOff x="1907704" y="1275606"/>
                <a:chExt cx="1296142" cy="1728192"/>
              </a:xfrm>
            </p:grpSpPr>
            <p:sp>
              <p:nvSpPr>
                <p:cNvPr id="233" name="圆角矩形 232"/>
                <p:cNvSpPr/>
                <p:nvPr/>
              </p:nvSpPr>
              <p:spPr>
                <a:xfrm>
                  <a:off x="1907704" y="1275606"/>
                  <a:ext cx="1296104"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34" name="圆角矩形 233"/>
                <p:cNvSpPr/>
                <p:nvPr/>
              </p:nvSpPr>
              <p:spPr>
                <a:xfrm>
                  <a:off x="1961224" y="1349539"/>
                  <a:ext cx="1189063" cy="1580325"/>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32" name="圆角矩形 5"/>
              <p:cNvSpPr/>
              <p:nvPr/>
            </p:nvSpPr>
            <p:spPr>
              <a:xfrm>
                <a:off x="1931232" y="2065721"/>
                <a:ext cx="1293777" cy="933409"/>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29" name="直接连接符 228"/>
            <p:cNvCxnSpPr/>
            <p:nvPr/>
          </p:nvCxnSpPr>
          <p:spPr bwMode="auto">
            <a:xfrm>
              <a:off x="2809389" y="1761189"/>
              <a:ext cx="2943711"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8469" name="矩形 35"/>
            <p:cNvSpPr>
              <a:spLocks noChangeArrowheads="1"/>
            </p:cNvSpPr>
            <p:nvPr/>
          </p:nvSpPr>
          <p:spPr bwMode="auto">
            <a:xfrm>
              <a:off x="2836056" y="1286814"/>
              <a:ext cx="1448071" cy="46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latin typeface="微软雅黑" panose="020B0503020204020204" pitchFamily="34" charset="-122"/>
                  <a:ea typeface="微软雅黑" panose="020B0503020204020204" pitchFamily="34" charset="-122"/>
                </a:rPr>
                <a:t>其它</a:t>
              </a:r>
              <a:r>
                <a:rPr lang="en-US" altLang="zh-CN" sz="2400">
                  <a:latin typeface="微软雅黑" panose="020B0503020204020204" pitchFamily="34" charset="-122"/>
                  <a:ea typeface="微软雅黑" panose="020B0503020204020204" pitchFamily="34" charset="-122"/>
                </a:rPr>
                <a:t>IO</a:t>
              </a:r>
              <a:r>
                <a:rPr lang="zh-CN" altLang="en-US" sz="2400">
                  <a:latin typeface="微软雅黑" panose="020B0503020204020204" pitchFamily="34" charset="-122"/>
                  <a:ea typeface="微软雅黑" panose="020B0503020204020204" pitchFamily="34" charset="-122"/>
                </a:rPr>
                <a:t>流</a:t>
              </a:r>
              <a:endParaRPr lang="zh-CN" altLang="en-US" sz="2400">
                <a:solidFill>
                  <a:srgbClr val="00ACE6"/>
                </a:solidFill>
                <a:latin typeface="微软雅黑" panose="020B0503020204020204" pitchFamily="34" charset="-122"/>
                <a:ea typeface="微软雅黑" panose="020B0503020204020204" pitchFamily="34" charset="-122"/>
              </a:endParaRPr>
            </a:p>
          </p:txBody>
        </p:sp>
      </p:grpSp>
      <p:grpSp>
        <p:nvGrpSpPr>
          <p:cNvPr id="18437" name="组合 234"/>
          <p:cNvGrpSpPr>
            <a:grpSpLocks/>
          </p:cNvGrpSpPr>
          <p:nvPr/>
        </p:nvGrpSpPr>
        <p:grpSpPr bwMode="auto">
          <a:xfrm>
            <a:off x="2844800" y="4011613"/>
            <a:ext cx="4043363" cy="592137"/>
            <a:chOff x="1710657" y="1263652"/>
            <a:chExt cx="4042443" cy="592608"/>
          </a:xfrm>
        </p:grpSpPr>
        <p:grpSp>
          <p:nvGrpSpPr>
            <p:cNvPr id="18460" name="组合 29"/>
            <p:cNvGrpSpPr>
              <a:grpSpLocks/>
            </p:cNvGrpSpPr>
            <p:nvPr/>
          </p:nvGrpSpPr>
          <p:grpSpPr bwMode="auto">
            <a:xfrm rot="-12767">
              <a:off x="1710657" y="1263652"/>
              <a:ext cx="884411" cy="592608"/>
              <a:chOff x="1936620" y="1275606"/>
              <a:chExt cx="1296144" cy="1728192"/>
            </a:xfrm>
          </p:grpSpPr>
          <p:grpSp>
            <p:nvGrpSpPr>
              <p:cNvPr id="18463" name="组合 31"/>
              <p:cNvGrpSpPr>
                <a:grpSpLocks/>
              </p:cNvGrpSpPr>
              <p:nvPr/>
            </p:nvGrpSpPr>
            <p:grpSpPr bwMode="auto">
              <a:xfrm>
                <a:off x="1936620" y="1275606"/>
                <a:ext cx="1296142" cy="1728192"/>
                <a:chOff x="1907704" y="1275606"/>
                <a:chExt cx="1296142" cy="1728192"/>
              </a:xfrm>
            </p:grpSpPr>
            <p:sp>
              <p:nvSpPr>
                <p:cNvPr id="241" name="圆角矩形 240"/>
                <p:cNvSpPr/>
                <p:nvPr/>
              </p:nvSpPr>
              <p:spPr>
                <a:xfrm>
                  <a:off x="1907704" y="1275604"/>
                  <a:ext cx="1295595"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42" name="圆角矩形 241"/>
                <p:cNvSpPr/>
                <p:nvPr/>
              </p:nvSpPr>
              <p:spPr>
                <a:xfrm>
                  <a:off x="1961203" y="1349736"/>
                  <a:ext cx="1188597" cy="157992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40" name="圆角矩形 5"/>
              <p:cNvSpPr/>
              <p:nvPr/>
            </p:nvSpPr>
            <p:spPr>
              <a:xfrm>
                <a:off x="1931238" y="2063043"/>
                <a:ext cx="1249076" cy="93591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37" name="直接连接符 236"/>
            <p:cNvCxnSpPr/>
            <p:nvPr/>
          </p:nvCxnSpPr>
          <p:spPr bwMode="auto">
            <a:xfrm>
              <a:off x="2810545" y="1760934"/>
              <a:ext cx="294255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8462" name="矩形 35"/>
            <p:cNvSpPr>
              <a:spLocks noChangeArrowheads="1"/>
            </p:cNvSpPr>
            <p:nvPr/>
          </p:nvSpPr>
          <p:spPr bwMode="auto">
            <a:xfrm>
              <a:off x="2836056" y="1286814"/>
              <a:ext cx="993957" cy="46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微软雅黑" panose="020B0503020204020204" pitchFamily="34" charset="-122"/>
                  <a:ea typeface="微软雅黑" panose="020B0503020204020204" pitchFamily="34" charset="-122"/>
                </a:rPr>
                <a:t>File</a:t>
              </a:r>
              <a:r>
                <a:rPr lang="zh-CN" altLang="en-US" sz="2400">
                  <a:latin typeface="微软雅黑" panose="020B0503020204020204" pitchFamily="34" charset="-122"/>
                  <a:ea typeface="微软雅黑" panose="020B0503020204020204" pitchFamily="34" charset="-122"/>
                </a:rPr>
                <a:t>类</a:t>
              </a:r>
            </a:p>
          </p:txBody>
        </p:sp>
      </p:grpSp>
      <p:grpSp>
        <p:nvGrpSpPr>
          <p:cNvPr id="18438" name="组合 242"/>
          <p:cNvGrpSpPr>
            <a:grpSpLocks/>
          </p:cNvGrpSpPr>
          <p:nvPr/>
        </p:nvGrpSpPr>
        <p:grpSpPr bwMode="auto">
          <a:xfrm>
            <a:off x="1703388" y="4964113"/>
            <a:ext cx="4043362" cy="592137"/>
            <a:chOff x="1710657" y="1263652"/>
            <a:chExt cx="4042443" cy="592608"/>
          </a:xfrm>
        </p:grpSpPr>
        <p:grpSp>
          <p:nvGrpSpPr>
            <p:cNvPr id="18453" name="组合 29"/>
            <p:cNvGrpSpPr>
              <a:grpSpLocks/>
            </p:cNvGrpSpPr>
            <p:nvPr/>
          </p:nvGrpSpPr>
          <p:grpSpPr bwMode="auto">
            <a:xfrm rot="-12767">
              <a:off x="1710657" y="1263652"/>
              <a:ext cx="884411" cy="592608"/>
              <a:chOff x="1936620" y="1275606"/>
              <a:chExt cx="1296144" cy="1728192"/>
            </a:xfrm>
          </p:grpSpPr>
          <p:grpSp>
            <p:nvGrpSpPr>
              <p:cNvPr id="18456" name="组合 31"/>
              <p:cNvGrpSpPr>
                <a:grpSpLocks/>
              </p:cNvGrpSpPr>
              <p:nvPr/>
            </p:nvGrpSpPr>
            <p:grpSpPr bwMode="auto">
              <a:xfrm>
                <a:off x="1936620" y="1275606"/>
                <a:ext cx="1296142" cy="1728192"/>
                <a:chOff x="1907704" y="1275606"/>
                <a:chExt cx="1296142" cy="1728192"/>
              </a:xfrm>
            </p:grpSpPr>
            <p:sp>
              <p:nvSpPr>
                <p:cNvPr id="249" name="圆角矩形 248"/>
                <p:cNvSpPr/>
                <p:nvPr/>
              </p:nvSpPr>
              <p:spPr>
                <a:xfrm>
                  <a:off x="1907704" y="1275604"/>
                  <a:ext cx="1295594"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50" name="圆角矩形 249"/>
                <p:cNvSpPr/>
                <p:nvPr/>
              </p:nvSpPr>
              <p:spPr>
                <a:xfrm>
                  <a:off x="1961202" y="1349736"/>
                  <a:ext cx="1188598" cy="157992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48" name="圆角矩形 5"/>
              <p:cNvSpPr/>
              <p:nvPr/>
            </p:nvSpPr>
            <p:spPr>
              <a:xfrm>
                <a:off x="1931238" y="2063043"/>
                <a:ext cx="1249074" cy="93591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45" name="直接连接符 244"/>
            <p:cNvCxnSpPr/>
            <p:nvPr/>
          </p:nvCxnSpPr>
          <p:spPr bwMode="auto">
            <a:xfrm>
              <a:off x="2810544" y="1760934"/>
              <a:ext cx="2942556"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8455" name="矩形 35"/>
            <p:cNvSpPr>
              <a:spLocks noChangeArrowheads="1"/>
            </p:cNvSpPr>
            <p:nvPr/>
          </p:nvSpPr>
          <p:spPr bwMode="auto">
            <a:xfrm>
              <a:off x="2836056" y="1286814"/>
              <a:ext cx="2910712" cy="46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微软雅黑" panose="020B0503020204020204" pitchFamily="34" charset="-122"/>
                  <a:ea typeface="微软雅黑" panose="020B0503020204020204" pitchFamily="34" charset="-122"/>
                </a:rPr>
                <a:t>RandomAccessFile</a:t>
              </a:r>
            </a:p>
          </p:txBody>
        </p:sp>
      </p:grpSp>
      <p:grpSp>
        <p:nvGrpSpPr>
          <p:cNvPr id="18439" name="组合 242"/>
          <p:cNvGrpSpPr>
            <a:grpSpLocks/>
          </p:cNvGrpSpPr>
          <p:nvPr/>
        </p:nvGrpSpPr>
        <p:grpSpPr bwMode="auto">
          <a:xfrm>
            <a:off x="2809875" y="5915025"/>
            <a:ext cx="4043363" cy="592138"/>
            <a:chOff x="1710657" y="1263652"/>
            <a:chExt cx="4042443" cy="592608"/>
          </a:xfrm>
        </p:grpSpPr>
        <p:grpSp>
          <p:nvGrpSpPr>
            <p:cNvPr id="18446" name="组合 29"/>
            <p:cNvGrpSpPr>
              <a:grpSpLocks/>
            </p:cNvGrpSpPr>
            <p:nvPr/>
          </p:nvGrpSpPr>
          <p:grpSpPr bwMode="auto">
            <a:xfrm rot="-12767">
              <a:off x="1710657" y="1263652"/>
              <a:ext cx="884411" cy="592608"/>
              <a:chOff x="1936620" y="1275606"/>
              <a:chExt cx="1296144" cy="1728192"/>
            </a:xfrm>
          </p:grpSpPr>
          <p:grpSp>
            <p:nvGrpSpPr>
              <p:cNvPr id="18449" name="组合 31"/>
              <p:cNvGrpSpPr>
                <a:grpSpLocks/>
              </p:cNvGrpSpPr>
              <p:nvPr/>
            </p:nvGrpSpPr>
            <p:grpSpPr bwMode="auto">
              <a:xfrm>
                <a:off x="1936620" y="1275606"/>
                <a:ext cx="1296142" cy="1728192"/>
                <a:chOff x="1907704" y="1275606"/>
                <a:chExt cx="1296142" cy="1728192"/>
              </a:xfrm>
            </p:grpSpPr>
            <p:sp>
              <p:nvSpPr>
                <p:cNvPr id="48" name="圆角矩形 47"/>
                <p:cNvSpPr/>
                <p:nvPr/>
              </p:nvSpPr>
              <p:spPr>
                <a:xfrm>
                  <a:off x="1907704" y="1275604"/>
                  <a:ext cx="1295595"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8.6</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48"/>
                <p:cNvSpPr/>
                <p:nvPr/>
              </p:nvSpPr>
              <p:spPr>
                <a:xfrm>
                  <a:off x="1961203" y="1349735"/>
                  <a:ext cx="1188597" cy="1579929"/>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p:cNvSpPr/>
              <p:nvPr/>
            </p:nvSpPr>
            <p:spPr>
              <a:xfrm>
                <a:off x="1931238" y="2063042"/>
                <a:ext cx="1249076" cy="93591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44" name="直接连接符 43"/>
            <p:cNvCxnSpPr/>
            <p:nvPr/>
          </p:nvCxnSpPr>
          <p:spPr bwMode="auto">
            <a:xfrm>
              <a:off x="2810545" y="1760934"/>
              <a:ext cx="294255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8448" name="矩形 35"/>
            <p:cNvSpPr>
              <a:spLocks noChangeArrowheads="1"/>
            </p:cNvSpPr>
            <p:nvPr/>
          </p:nvSpPr>
          <p:spPr bwMode="auto">
            <a:xfrm>
              <a:off x="2836056" y="1286814"/>
              <a:ext cx="1415450" cy="46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latin typeface="微软雅黑" panose="020B0503020204020204" pitchFamily="34" charset="-122"/>
                  <a:ea typeface="微软雅黑" panose="020B0503020204020204" pitchFamily="34" charset="-122"/>
                </a:rPr>
                <a:t>字符编码</a:t>
              </a:r>
              <a:endParaRPr lang="en-US" altLang="zh-CN" sz="2400">
                <a:latin typeface="微软雅黑" panose="020B0503020204020204" pitchFamily="34" charset="-122"/>
                <a:ea typeface="微软雅黑" panose="020B0503020204020204" pitchFamily="34" charset="-122"/>
              </a:endParaRPr>
            </a:p>
          </p:txBody>
        </p:sp>
      </p:grpSp>
      <p:sp>
        <p:nvSpPr>
          <p:cNvPr id="18440" name="TextBox 126">
            <a:hlinkClick r:id="rId2" action="ppaction://hlinksldjump"/>
          </p:cNvPr>
          <p:cNvSpPr txBox="1">
            <a:spLocks noChangeArrowheads="1"/>
          </p:cNvSpPr>
          <p:nvPr/>
        </p:nvSpPr>
        <p:spPr bwMode="auto">
          <a:xfrm>
            <a:off x="2819400" y="1641475"/>
            <a:ext cx="302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a:solidFill>
                  <a:srgbClr val="D9D9D9"/>
                </a:solidFill>
                <a:latin typeface="微软雅黑" panose="020B0503020204020204" pitchFamily="34" charset="-122"/>
                <a:ea typeface="微软雅黑" panose="020B0503020204020204" pitchFamily="34" charset="-122"/>
              </a:rPr>
              <a:t>☞</a:t>
            </a:r>
            <a:r>
              <a:rPr lang="zh-CN" altLang="en-US" u="sng">
                <a:solidFill>
                  <a:srgbClr val="D9D9D9"/>
                </a:solidFill>
                <a:latin typeface="微软雅黑" panose="020B0503020204020204" pitchFamily="34" charset="-122"/>
                <a:ea typeface="微软雅黑" panose="020B0503020204020204" pitchFamily="34" charset="-122"/>
              </a:rPr>
              <a:t>点击查看本小节知识架构</a:t>
            </a:r>
          </a:p>
        </p:txBody>
      </p:sp>
      <p:sp>
        <p:nvSpPr>
          <p:cNvPr id="18441" name="TextBox 126">
            <a:hlinkClick r:id="rId3" action="ppaction://hlinksldjump"/>
          </p:cNvPr>
          <p:cNvSpPr txBox="1">
            <a:spLocks noChangeArrowheads="1"/>
          </p:cNvSpPr>
          <p:nvPr/>
        </p:nvSpPr>
        <p:spPr bwMode="auto">
          <a:xfrm>
            <a:off x="3856038" y="2601913"/>
            <a:ext cx="302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a:solidFill>
                  <a:srgbClr val="D9D9D9"/>
                </a:solidFill>
                <a:latin typeface="微软雅黑" panose="020B0503020204020204" pitchFamily="34" charset="-122"/>
                <a:ea typeface="微软雅黑" panose="020B0503020204020204" pitchFamily="34" charset="-122"/>
              </a:rPr>
              <a:t>☞</a:t>
            </a:r>
            <a:r>
              <a:rPr lang="zh-CN" altLang="en-US" u="sng">
                <a:solidFill>
                  <a:srgbClr val="D9D9D9"/>
                </a:solidFill>
                <a:latin typeface="微软雅黑" panose="020B0503020204020204" pitchFamily="34" charset="-122"/>
                <a:ea typeface="微软雅黑" panose="020B0503020204020204" pitchFamily="34" charset="-122"/>
              </a:rPr>
              <a:t>点击查看本小节知识架构</a:t>
            </a:r>
          </a:p>
        </p:txBody>
      </p:sp>
      <p:sp>
        <p:nvSpPr>
          <p:cNvPr id="18442" name="TextBox 126">
            <a:hlinkClick r:id="rId4" action="ppaction://hlinksldjump"/>
          </p:cNvPr>
          <p:cNvSpPr txBox="1">
            <a:spLocks noChangeArrowheads="1"/>
          </p:cNvSpPr>
          <p:nvPr/>
        </p:nvSpPr>
        <p:spPr bwMode="auto">
          <a:xfrm>
            <a:off x="2819400" y="3546475"/>
            <a:ext cx="302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a:solidFill>
                  <a:srgbClr val="D9D9D9"/>
                </a:solidFill>
                <a:latin typeface="微软雅黑" panose="020B0503020204020204" pitchFamily="34" charset="-122"/>
                <a:ea typeface="微软雅黑" panose="020B0503020204020204" pitchFamily="34" charset="-122"/>
              </a:rPr>
              <a:t>☞</a:t>
            </a:r>
            <a:r>
              <a:rPr lang="zh-CN" altLang="en-US" u="sng">
                <a:solidFill>
                  <a:srgbClr val="D9D9D9"/>
                </a:solidFill>
                <a:latin typeface="微软雅黑" panose="020B0503020204020204" pitchFamily="34" charset="-122"/>
                <a:ea typeface="微软雅黑" panose="020B0503020204020204" pitchFamily="34" charset="-122"/>
              </a:rPr>
              <a:t>点击查看本小节知识架构</a:t>
            </a:r>
          </a:p>
        </p:txBody>
      </p:sp>
      <p:sp>
        <p:nvSpPr>
          <p:cNvPr id="18443" name="TextBox 126">
            <a:hlinkClick r:id="rId5" action="ppaction://hlinksldjump"/>
          </p:cNvPr>
          <p:cNvSpPr txBox="1">
            <a:spLocks noChangeArrowheads="1"/>
          </p:cNvSpPr>
          <p:nvPr/>
        </p:nvSpPr>
        <p:spPr bwMode="auto">
          <a:xfrm>
            <a:off x="3840163" y="4522788"/>
            <a:ext cx="302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a:solidFill>
                  <a:srgbClr val="D9D9D9"/>
                </a:solidFill>
                <a:latin typeface="微软雅黑" panose="020B0503020204020204" pitchFamily="34" charset="-122"/>
                <a:ea typeface="微软雅黑" panose="020B0503020204020204" pitchFamily="34" charset="-122"/>
              </a:rPr>
              <a:t>☞</a:t>
            </a:r>
            <a:r>
              <a:rPr lang="zh-CN" altLang="en-US" u="sng">
                <a:solidFill>
                  <a:srgbClr val="D9D9D9"/>
                </a:solidFill>
                <a:latin typeface="微软雅黑" panose="020B0503020204020204" pitchFamily="34" charset="-122"/>
                <a:ea typeface="微软雅黑" panose="020B0503020204020204" pitchFamily="34" charset="-122"/>
              </a:rPr>
              <a:t>点击查看本小节知识架构</a:t>
            </a:r>
          </a:p>
        </p:txBody>
      </p:sp>
      <p:sp>
        <p:nvSpPr>
          <p:cNvPr id="18444" name="TextBox 126">
            <a:hlinkClick r:id="rId6" action="ppaction://hlinksldjump"/>
          </p:cNvPr>
          <p:cNvSpPr txBox="1">
            <a:spLocks noChangeArrowheads="1"/>
          </p:cNvSpPr>
          <p:nvPr/>
        </p:nvSpPr>
        <p:spPr bwMode="auto">
          <a:xfrm>
            <a:off x="3944938" y="6399213"/>
            <a:ext cx="302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a:solidFill>
                  <a:srgbClr val="D9D9D9"/>
                </a:solidFill>
                <a:latin typeface="微软雅黑" panose="020B0503020204020204" pitchFamily="34" charset="-122"/>
                <a:ea typeface="微软雅黑" panose="020B0503020204020204" pitchFamily="34" charset="-122"/>
              </a:rPr>
              <a:t>☞</a:t>
            </a:r>
            <a:r>
              <a:rPr lang="zh-CN" altLang="en-US" u="sng">
                <a:solidFill>
                  <a:srgbClr val="D9D9D9"/>
                </a:solidFill>
                <a:latin typeface="微软雅黑" panose="020B0503020204020204" pitchFamily="34" charset="-122"/>
                <a:ea typeface="微软雅黑" panose="020B0503020204020204" pitchFamily="34" charset="-122"/>
              </a:rPr>
              <a:t>点击查看本小节知识架构</a:t>
            </a:r>
          </a:p>
        </p:txBody>
      </p:sp>
      <p:sp>
        <p:nvSpPr>
          <p:cNvPr id="1844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目录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9463" name="TextBox 154"/>
          <p:cNvSpPr txBox="1">
            <a:spLocks noChangeArrowheads="1"/>
          </p:cNvSpPr>
          <p:nvPr/>
        </p:nvSpPr>
        <p:spPr bwMode="auto">
          <a:xfrm>
            <a:off x="3733800" y="1703388"/>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8.1  </a:t>
            </a:r>
            <a:r>
              <a:rPr lang="zh-CN" altLang="en-US" sz="2800" b="1">
                <a:solidFill>
                  <a:srgbClr val="00ACE6"/>
                </a:solidFill>
                <a:latin typeface="微软雅黑" panose="020B0503020204020204" pitchFamily="34" charset="-122"/>
                <a:ea typeface="微软雅黑" panose="020B0503020204020204" pitchFamily="34" charset="-122"/>
              </a:rPr>
              <a:t>字节流</a:t>
            </a:r>
          </a:p>
        </p:txBody>
      </p:sp>
      <p:grpSp>
        <p:nvGrpSpPr>
          <p:cNvPr id="19464" name="组合 1"/>
          <p:cNvGrpSpPr>
            <a:grpSpLocks/>
          </p:cNvGrpSpPr>
          <p:nvPr/>
        </p:nvGrpSpPr>
        <p:grpSpPr bwMode="auto">
          <a:xfrm>
            <a:off x="582613" y="1885950"/>
            <a:ext cx="1635125" cy="520700"/>
            <a:chOff x="582613" y="1885950"/>
            <a:chExt cx="1635125" cy="520700"/>
          </a:xfrm>
        </p:grpSpPr>
        <p:pic>
          <p:nvPicPr>
            <p:cNvPr id="1954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48"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grpSp>
        <p:nvGrpSpPr>
          <p:cNvPr id="19465" name="组合 311"/>
          <p:cNvGrpSpPr>
            <a:grpSpLocks/>
          </p:cNvGrpSpPr>
          <p:nvPr/>
        </p:nvGrpSpPr>
        <p:grpSpPr bwMode="auto">
          <a:xfrm>
            <a:off x="1106488" y="2573338"/>
            <a:ext cx="7629525" cy="668337"/>
            <a:chOff x="1029300" y="5045322"/>
            <a:chExt cx="7628925" cy="669008"/>
          </a:xfrm>
        </p:grpSpPr>
        <p:grpSp>
          <p:nvGrpSpPr>
            <p:cNvPr id="19538"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9544"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1433" y="4868192"/>
                  <a:ext cx="6136792" cy="720447"/>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6" name="AutoShape 202"/>
                <p:cNvSpPr>
                  <a:spLocks noChangeArrowheads="1"/>
                </p:cNvSpPr>
                <p:nvPr/>
              </p:nvSpPr>
              <p:spPr bwMode="auto">
                <a:xfrm>
                  <a:off x="2762714" y="4984195"/>
                  <a:ext cx="5689152" cy="490474"/>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9" name="Line 188"/>
            <p:cNvSpPr>
              <a:spLocks noChangeShapeType="1"/>
            </p:cNvSpPr>
            <p:nvPr/>
          </p:nvSpPr>
          <p:spPr bwMode="auto">
            <a:xfrm flipH="1">
              <a:off x="1500750" y="532976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9540" name="组合 347"/>
            <p:cNvGrpSpPr>
              <a:grpSpLocks/>
            </p:cNvGrpSpPr>
            <p:nvPr/>
          </p:nvGrpSpPr>
          <p:grpSpPr bwMode="auto">
            <a:xfrm>
              <a:off x="1029300" y="5045322"/>
              <a:ext cx="635025" cy="637257"/>
              <a:chOff x="1098627" y="4776118"/>
              <a:chExt cx="903287" cy="906462"/>
            </a:xfrm>
          </p:grpSpPr>
          <p:sp>
            <p:nvSpPr>
              <p:cNvPr id="81"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2" name="Oval 151"/>
              <p:cNvSpPr>
                <a:spLocks noChangeArrowheads="1"/>
              </p:cNvSpPr>
              <p:nvPr/>
            </p:nvSpPr>
            <p:spPr bwMode="auto">
              <a:xfrm>
                <a:off x="1414740" y="4803243"/>
                <a:ext cx="241600" cy="2418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grpSp>
        <p:nvGrpSpPr>
          <p:cNvPr id="19466" name="组合 313"/>
          <p:cNvGrpSpPr>
            <a:grpSpLocks/>
          </p:cNvGrpSpPr>
          <p:nvPr/>
        </p:nvGrpSpPr>
        <p:grpSpPr bwMode="auto">
          <a:xfrm>
            <a:off x="1328738" y="3262313"/>
            <a:ext cx="7407275" cy="811212"/>
            <a:chOff x="1252258" y="4902664"/>
            <a:chExt cx="7405967" cy="811650"/>
          </a:xfrm>
        </p:grpSpPr>
        <p:grpSp>
          <p:nvGrpSpPr>
            <p:cNvPr id="19531" name="组合 338"/>
            <p:cNvGrpSpPr>
              <a:grpSpLocks/>
            </p:cNvGrpSpPr>
            <p:nvPr/>
          </p:nvGrpSpPr>
          <p:grpSpPr bwMode="auto">
            <a:xfrm>
              <a:off x="2517272" y="4902664"/>
              <a:ext cx="6140953" cy="811650"/>
              <a:chOff x="2517272" y="4756302"/>
              <a:chExt cx="6140953" cy="958028"/>
            </a:xfrm>
          </p:grpSpPr>
          <p:sp>
            <p:nvSpPr>
              <p:cNvPr id="91" name="AutoShape 218"/>
              <p:cNvSpPr>
                <a:spLocks noChangeArrowheads="1"/>
              </p:cNvSpPr>
              <p:nvPr/>
            </p:nvSpPr>
            <p:spPr bwMode="auto">
              <a:xfrm>
                <a:off x="2720436" y="5393738"/>
                <a:ext cx="5807637" cy="32059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9535" name="组合 342"/>
              <p:cNvGrpSpPr>
                <a:grpSpLocks/>
              </p:cNvGrpSpPr>
              <p:nvPr/>
            </p:nvGrpSpPr>
            <p:grpSpPr bwMode="auto">
              <a:xfrm>
                <a:off x="2517272" y="4756302"/>
                <a:ext cx="6140953" cy="663988"/>
                <a:chOff x="2517272" y="4685505"/>
                <a:chExt cx="6140953" cy="720446"/>
              </a:xfrm>
            </p:grpSpPr>
            <p:sp>
              <p:nvSpPr>
                <p:cNvPr id="93" name="AutoShape 181"/>
                <p:cNvSpPr>
                  <a:spLocks noChangeArrowheads="1"/>
                </p:cNvSpPr>
                <p:nvPr/>
              </p:nvSpPr>
              <p:spPr bwMode="auto">
                <a:xfrm>
                  <a:off x="2517272" y="4685505"/>
                  <a:ext cx="6140953" cy="720115"/>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4" name="AutoShape 202"/>
                <p:cNvSpPr>
                  <a:spLocks noChangeArrowheads="1"/>
                </p:cNvSpPr>
                <p:nvPr/>
              </p:nvSpPr>
              <p:spPr bwMode="auto">
                <a:xfrm>
                  <a:off x="2761704" y="4801455"/>
                  <a:ext cx="5690183" cy="490249"/>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9" name="Line 188"/>
            <p:cNvSpPr>
              <a:spLocks noChangeShapeType="1"/>
            </p:cNvSpPr>
            <p:nvPr/>
          </p:nvSpPr>
          <p:spPr bwMode="auto">
            <a:xfrm flipH="1">
              <a:off x="1499864" y="5163155"/>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0" name="Oval 151"/>
            <p:cNvSpPr>
              <a:spLocks noChangeArrowheads="1"/>
            </p:cNvSpPr>
            <p:nvPr/>
          </p:nvSpPr>
          <p:spPr bwMode="auto">
            <a:xfrm>
              <a:off x="1252258" y="5064676"/>
              <a:ext cx="169832" cy="16995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9467" name="组合 315"/>
          <p:cNvGrpSpPr>
            <a:grpSpLocks/>
          </p:cNvGrpSpPr>
          <p:nvPr/>
        </p:nvGrpSpPr>
        <p:grpSpPr bwMode="auto">
          <a:xfrm>
            <a:off x="1112838" y="3240088"/>
            <a:ext cx="635000" cy="638175"/>
            <a:chOff x="1190461" y="2772022"/>
            <a:chExt cx="635025" cy="637257"/>
          </a:xfrm>
        </p:grpSpPr>
        <p:sp>
          <p:nvSpPr>
            <p:cNvPr id="10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5"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9468" name="TextBox 317"/>
          <p:cNvSpPr txBox="1">
            <a:spLocks noChangeArrowheads="1"/>
          </p:cNvSpPr>
          <p:nvPr/>
        </p:nvSpPr>
        <p:spPr bwMode="auto">
          <a:xfrm>
            <a:off x="1055688" y="269081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8.1.1</a:t>
            </a:r>
            <a:endParaRPr lang="zh-CN" altLang="en-US"/>
          </a:p>
        </p:txBody>
      </p:sp>
      <p:sp>
        <p:nvSpPr>
          <p:cNvPr id="19469" name="TextBox 318"/>
          <p:cNvSpPr txBox="1">
            <a:spLocks noChangeArrowheads="1"/>
          </p:cNvSpPr>
          <p:nvPr/>
        </p:nvSpPr>
        <p:spPr bwMode="auto">
          <a:xfrm>
            <a:off x="1055688" y="337661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8.1.2</a:t>
            </a:r>
            <a:endParaRPr lang="zh-CN" altLang="en-US"/>
          </a:p>
        </p:txBody>
      </p:sp>
      <p:sp>
        <p:nvSpPr>
          <p:cNvPr id="19470" name="TextBox 320"/>
          <p:cNvSpPr txBox="1">
            <a:spLocks noChangeArrowheads="1"/>
          </p:cNvSpPr>
          <p:nvPr/>
        </p:nvSpPr>
        <p:spPr bwMode="auto">
          <a:xfrm>
            <a:off x="3213100" y="2674938"/>
            <a:ext cx="3543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字节流的概念</a:t>
            </a:r>
          </a:p>
        </p:txBody>
      </p:sp>
      <p:sp>
        <p:nvSpPr>
          <p:cNvPr id="19471" name="TextBox 321"/>
          <p:cNvSpPr txBox="1">
            <a:spLocks noChangeArrowheads="1"/>
          </p:cNvSpPr>
          <p:nvPr/>
        </p:nvSpPr>
        <p:spPr bwMode="auto">
          <a:xfrm>
            <a:off x="3213100" y="3352800"/>
            <a:ext cx="267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字节流读写文件</a:t>
            </a:r>
          </a:p>
        </p:txBody>
      </p:sp>
      <p:grpSp>
        <p:nvGrpSpPr>
          <p:cNvPr id="19472" name="组合 4"/>
          <p:cNvGrpSpPr>
            <a:grpSpLocks/>
          </p:cNvGrpSpPr>
          <p:nvPr/>
        </p:nvGrpSpPr>
        <p:grpSpPr bwMode="auto">
          <a:xfrm>
            <a:off x="1058863" y="3932238"/>
            <a:ext cx="7680325" cy="704850"/>
            <a:chOff x="1055688" y="3975538"/>
            <a:chExt cx="7680325" cy="704850"/>
          </a:xfrm>
        </p:grpSpPr>
        <p:grpSp>
          <p:nvGrpSpPr>
            <p:cNvPr id="19516" name="组合 314"/>
            <p:cNvGrpSpPr>
              <a:grpSpLocks/>
            </p:cNvGrpSpPr>
            <p:nvPr/>
          </p:nvGrpSpPr>
          <p:grpSpPr bwMode="auto">
            <a:xfrm>
              <a:off x="1328738" y="4012050"/>
              <a:ext cx="7407275" cy="668338"/>
              <a:chOff x="1252258" y="5045323"/>
              <a:chExt cx="7405967" cy="669007"/>
            </a:xfrm>
          </p:grpSpPr>
          <p:grpSp>
            <p:nvGrpSpPr>
              <p:cNvPr id="19522" name="组合 331"/>
              <p:cNvGrpSpPr>
                <a:grpSpLocks/>
              </p:cNvGrpSpPr>
              <p:nvPr/>
            </p:nvGrpSpPr>
            <p:grpSpPr bwMode="auto">
              <a:xfrm>
                <a:off x="2517272" y="5045323"/>
                <a:ext cx="6140953" cy="669007"/>
                <a:chOff x="2517272" y="4924673"/>
                <a:chExt cx="6140953" cy="789657"/>
              </a:xfrm>
            </p:grpSpPr>
            <p:sp>
              <p:nvSpPr>
                <p:cNvPr id="99"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9526" name="组合 335"/>
                <p:cNvGrpSpPr>
                  <a:grpSpLocks/>
                </p:cNvGrpSpPr>
                <p:nvPr/>
              </p:nvGrpSpPr>
              <p:grpSpPr bwMode="auto">
                <a:xfrm>
                  <a:off x="2517272" y="4924673"/>
                  <a:ext cx="6140953" cy="663986"/>
                  <a:chOff x="2517272" y="4868193"/>
                  <a:chExt cx="6140953" cy="720444"/>
                </a:xfrm>
              </p:grpSpPr>
              <p:sp>
                <p:nvSpPr>
                  <p:cNvPr id="101" name="AutoShape 181"/>
                  <p:cNvSpPr>
                    <a:spLocks noChangeArrowheads="1"/>
                  </p:cNvSpPr>
                  <p:nvPr/>
                </p:nvSpPr>
                <p:spPr bwMode="auto">
                  <a:xfrm>
                    <a:off x="2517272" y="4868193"/>
                    <a:ext cx="6140953" cy="720445"/>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2" name="AutoShape 202"/>
                  <p:cNvSpPr>
                    <a:spLocks noChangeArrowheads="1"/>
                  </p:cNvSpPr>
                  <p:nvPr/>
                </p:nvSpPr>
                <p:spPr bwMode="auto">
                  <a:xfrm>
                    <a:off x="2761704" y="4969951"/>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97" name="Line 188"/>
              <p:cNvSpPr>
                <a:spLocks noChangeShapeType="1"/>
              </p:cNvSpPr>
              <p:nvPr/>
            </p:nvSpPr>
            <p:spPr bwMode="auto">
              <a:xfrm flipH="1">
                <a:off x="1499864" y="5318646"/>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8"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9517" name="组合 316"/>
            <p:cNvGrpSpPr>
              <a:grpSpLocks/>
            </p:cNvGrpSpPr>
            <p:nvPr/>
          </p:nvGrpSpPr>
          <p:grpSpPr bwMode="auto">
            <a:xfrm>
              <a:off x="1112838" y="3975538"/>
              <a:ext cx="635000" cy="636587"/>
              <a:chOff x="1190461" y="2760135"/>
              <a:chExt cx="635025" cy="637257"/>
            </a:xfrm>
          </p:grpSpPr>
          <p:sp>
            <p:nvSpPr>
              <p:cNvPr id="107" name="Oval 148"/>
              <p:cNvSpPr>
                <a:spLocks noChangeArrowheads="1"/>
              </p:cNvSpPr>
              <p:nvPr/>
            </p:nvSpPr>
            <p:spPr bwMode="auto">
              <a:xfrm>
                <a:off x="1190461" y="2760135"/>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8" name="Oval 151"/>
              <p:cNvSpPr>
                <a:spLocks noChangeArrowheads="1"/>
              </p:cNvSpPr>
              <p:nvPr/>
            </p:nvSpPr>
            <p:spPr bwMode="auto">
              <a:xfrm>
                <a:off x="1412720" y="2790329"/>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9518" name="TextBox 319"/>
            <p:cNvSpPr txBox="1">
              <a:spLocks noChangeArrowheads="1"/>
            </p:cNvSpPr>
            <p:nvPr/>
          </p:nvSpPr>
          <p:spPr bwMode="auto">
            <a:xfrm>
              <a:off x="1055688" y="411288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8.1.3</a:t>
              </a:r>
              <a:endParaRPr lang="zh-CN" altLang="en-US"/>
            </a:p>
          </p:txBody>
        </p:sp>
        <p:sp>
          <p:nvSpPr>
            <p:cNvPr id="19519" name="TextBox 322"/>
            <p:cNvSpPr txBox="1">
              <a:spLocks noChangeArrowheads="1"/>
            </p:cNvSpPr>
            <p:nvPr/>
          </p:nvSpPr>
          <p:spPr bwMode="auto">
            <a:xfrm>
              <a:off x="3213100" y="4103363"/>
              <a:ext cx="170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文件的拷贝</a:t>
              </a:r>
            </a:p>
          </p:txBody>
        </p:sp>
      </p:grpSp>
      <p:grpSp>
        <p:nvGrpSpPr>
          <p:cNvPr id="19473" name="组合 8"/>
          <p:cNvGrpSpPr>
            <a:grpSpLocks/>
          </p:cNvGrpSpPr>
          <p:nvPr/>
        </p:nvGrpSpPr>
        <p:grpSpPr bwMode="auto">
          <a:xfrm>
            <a:off x="1055688" y="4613275"/>
            <a:ext cx="7680325" cy="692150"/>
            <a:chOff x="1055688" y="4685088"/>
            <a:chExt cx="7680325" cy="691387"/>
          </a:xfrm>
        </p:grpSpPr>
        <p:grpSp>
          <p:nvGrpSpPr>
            <p:cNvPr id="19503" name="组合 313"/>
            <p:cNvGrpSpPr>
              <a:grpSpLocks/>
            </p:cNvGrpSpPr>
            <p:nvPr/>
          </p:nvGrpSpPr>
          <p:grpSpPr bwMode="auto">
            <a:xfrm>
              <a:off x="1328738" y="4708138"/>
              <a:ext cx="7407275" cy="668337"/>
              <a:chOff x="1252258" y="5045323"/>
              <a:chExt cx="7405967" cy="669007"/>
            </a:xfrm>
          </p:grpSpPr>
          <p:grpSp>
            <p:nvGrpSpPr>
              <p:cNvPr id="19509" name="组合 338"/>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0436" y="5393945"/>
                  <a:ext cx="5807637" cy="320385"/>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9513" name="组合 342"/>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17272" y="4869138"/>
                    <a:ext cx="6140953" cy="719651"/>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5" name="AutoShape 202"/>
                  <p:cNvSpPr>
                    <a:spLocks noChangeArrowheads="1"/>
                  </p:cNvSpPr>
                  <p:nvPr/>
                </p:nvSpPr>
                <p:spPr bwMode="auto">
                  <a:xfrm>
                    <a:off x="2761703" y="4985013"/>
                    <a:ext cx="5690183" cy="48993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0" name="Line 188"/>
              <p:cNvSpPr>
                <a:spLocks noChangeShapeType="1"/>
              </p:cNvSpPr>
              <p:nvPr/>
            </p:nvSpPr>
            <p:spPr bwMode="auto">
              <a:xfrm flipH="1">
                <a:off x="1499864" y="5330194"/>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 name="Oval 151"/>
              <p:cNvSpPr>
                <a:spLocks noChangeArrowheads="1"/>
              </p:cNvSpPr>
              <p:nvPr/>
            </p:nvSpPr>
            <p:spPr bwMode="auto">
              <a:xfrm>
                <a:off x="1252258" y="5065109"/>
                <a:ext cx="169832" cy="169845"/>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9504" name="组合 315"/>
            <p:cNvGrpSpPr>
              <a:grpSpLocks/>
            </p:cNvGrpSpPr>
            <p:nvPr/>
          </p:nvGrpSpPr>
          <p:grpSpPr bwMode="auto">
            <a:xfrm>
              <a:off x="1112838" y="4685088"/>
              <a:ext cx="635000" cy="638175"/>
              <a:chOff x="1190461" y="2772022"/>
              <a:chExt cx="635025" cy="637257"/>
            </a:xfrm>
          </p:grpSpPr>
          <p:sp>
            <p:nvSpPr>
              <p:cNvPr id="57" name="Oval 148"/>
              <p:cNvSpPr>
                <a:spLocks noChangeArrowheads="1"/>
              </p:cNvSpPr>
              <p:nvPr/>
            </p:nvSpPr>
            <p:spPr bwMode="auto">
              <a:xfrm>
                <a:off x="1190461" y="2772022"/>
                <a:ext cx="635025" cy="636555"/>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58" name="Oval 151"/>
              <p:cNvSpPr>
                <a:spLocks noChangeArrowheads="1"/>
              </p:cNvSpPr>
              <p:nvPr/>
            </p:nvSpPr>
            <p:spPr bwMode="auto">
              <a:xfrm>
                <a:off x="1412720" y="2791024"/>
                <a:ext cx="169869" cy="1694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9505" name="TextBox 318"/>
            <p:cNvSpPr txBox="1">
              <a:spLocks noChangeArrowheads="1"/>
            </p:cNvSpPr>
            <p:nvPr/>
          </p:nvSpPr>
          <p:spPr bwMode="auto">
            <a:xfrm>
              <a:off x="1055688" y="4822438"/>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8.1.4</a:t>
              </a:r>
              <a:endParaRPr lang="zh-CN" altLang="en-US"/>
            </a:p>
          </p:txBody>
        </p:sp>
        <p:sp>
          <p:nvSpPr>
            <p:cNvPr id="19506" name="TextBox 321"/>
            <p:cNvSpPr txBox="1">
              <a:spLocks noChangeArrowheads="1"/>
            </p:cNvSpPr>
            <p:nvPr/>
          </p:nvSpPr>
          <p:spPr bwMode="auto">
            <a:xfrm>
              <a:off x="3213100" y="4809738"/>
              <a:ext cx="292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字节流的缓冲区</a:t>
              </a:r>
            </a:p>
          </p:txBody>
        </p:sp>
      </p:grpSp>
      <p:grpSp>
        <p:nvGrpSpPr>
          <p:cNvPr id="19474" name="组合 2"/>
          <p:cNvGrpSpPr>
            <a:grpSpLocks/>
          </p:cNvGrpSpPr>
          <p:nvPr/>
        </p:nvGrpSpPr>
        <p:grpSpPr bwMode="auto">
          <a:xfrm>
            <a:off x="1327150" y="5975350"/>
            <a:ext cx="7429500" cy="692150"/>
            <a:chOff x="1352548" y="5431208"/>
            <a:chExt cx="7429502" cy="692092"/>
          </a:xfrm>
        </p:grpSpPr>
        <p:sp>
          <p:nvSpPr>
            <p:cNvPr id="63" name="Oval 151"/>
            <p:cNvSpPr>
              <a:spLocks noChangeArrowheads="1"/>
            </p:cNvSpPr>
            <p:nvPr/>
          </p:nvSpPr>
          <p:spPr bwMode="auto">
            <a:xfrm>
              <a:off x="1352548" y="5431208"/>
              <a:ext cx="169863" cy="16984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9493" name="组合 1"/>
            <p:cNvGrpSpPr>
              <a:grpSpLocks/>
            </p:cNvGrpSpPr>
            <p:nvPr/>
          </p:nvGrpSpPr>
          <p:grpSpPr bwMode="auto">
            <a:xfrm>
              <a:off x="1374775" y="5454963"/>
              <a:ext cx="7407275" cy="668337"/>
              <a:chOff x="1374775" y="5419338"/>
              <a:chExt cx="7407275" cy="668337"/>
            </a:xfrm>
          </p:grpSpPr>
          <p:grpSp>
            <p:nvGrpSpPr>
              <p:cNvPr id="19494" name="组合 313"/>
              <p:cNvGrpSpPr>
                <a:grpSpLocks/>
              </p:cNvGrpSpPr>
              <p:nvPr/>
            </p:nvGrpSpPr>
            <p:grpSpPr bwMode="auto">
              <a:xfrm>
                <a:off x="1374775" y="5419338"/>
                <a:ext cx="7407275" cy="668337"/>
                <a:chOff x="1252258" y="5045323"/>
                <a:chExt cx="7405967" cy="669007"/>
              </a:xfrm>
            </p:grpSpPr>
            <p:grpSp>
              <p:nvGrpSpPr>
                <p:cNvPr id="19496" name="组合 338"/>
                <p:cNvGrpSpPr>
                  <a:grpSpLocks/>
                </p:cNvGrpSpPr>
                <p:nvPr/>
              </p:nvGrpSpPr>
              <p:grpSpPr bwMode="auto">
                <a:xfrm>
                  <a:off x="2520950" y="5045323"/>
                  <a:ext cx="6137275" cy="669007"/>
                  <a:chOff x="2520950" y="4924673"/>
                  <a:chExt cx="6137275" cy="789657"/>
                </a:xfrm>
              </p:grpSpPr>
              <p:sp>
                <p:nvSpPr>
                  <p:cNvPr id="72" name="AutoShape 218"/>
                  <p:cNvSpPr>
                    <a:spLocks noChangeArrowheads="1"/>
                  </p:cNvSpPr>
                  <p:nvPr/>
                </p:nvSpPr>
                <p:spPr bwMode="auto">
                  <a:xfrm>
                    <a:off x="2720435" y="5393618"/>
                    <a:ext cx="5807638" cy="32071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9500" name="组合 342"/>
                  <p:cNvGrpSpPr>
                    <a:grpSpLocks/>
                  </p:cNvGrpSpPr>
                  <p:nvPr/>
                </p:nvGrpSpPr>
                <p:grpSpPr bwMode="auto">
                  <a:xfrm>
                    <a:off x="2520950" y="4924673"/>
                    <a:ext cx="6137275" cy="664245"/>
                    <a:chOff x="2520950" y="4868193"/>
                    <a:chExt cx="6137275" cy="720725"/>
                  </a:xfrm>
                </p:grpSpPr>
                <p:sp>
                  <p:nvSpPr>
                    <p:cNvPr id="74" name="AutoShape 181"/>
                    <p:cNvSpPr>
                      <a:spLocks noChangeArrowheads="1"/>
                    </p:cNvSpPr>
                    <p:nvPr/>
                  </p:nvSpPr>
                  <p:spPr bwMode="auto">
                    <a:xfrm>
                      <a:off x="2517271" y="4868265"/>
                      <a:ext cx="6140954" cy="720385"/>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5" name="AutoShape 202"/>
                    <p:cNvSpPr>
                      <a:spLocks noChangeArrowheads="1"/>
                    </p:cNvSpPr>
                    <p:nvPr/>
                  </p:nvSpPr>
                  <p:spPr bwMode="auto">
                    <a:xfrm>
                      <a:off x="2761703" y="4984258"/>
                      <a:ext cx="5690184" cy="49043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0" name="Line 188"/>
                <p:cNvSpPr>
                  <a:spLocks noChangeShapeType="1"/>
                </p:cNvSpPr>
                <p:nvPr/>
              </p:nvSpPr>
              <p:spPr bwMode="auto">
                <a:xfrm flipH="1">
                  <a:off x="1499862" y="5329802"/>
                  <a:ext cx="1498336"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1" name="Oval 151"/>
                <p:cNvSpPr>
                  <a:spLocks noChangeArrowheads="1"/>
                </p:cNvSpPr>
                <p:nvPr/>
              </p:nvSpPr>
              <p:spPr bwMode="auto">
                <a:xfrm>
                  <a:off x="1252256" y="5064447"/>
                  <a:ext cx="169833" cy="1700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9495" name="TextBox 321"/>
              <p:cNvSpPr txBox="1">
                <a:spLocks noChangeArrowheads="1"/>
              </p:cNvSpPr>
              <p:nvPr/>
            </p:nvSpPr>
            <p:spPr bwMode="auto">
              <a:xfrm>
                <a:off x="3251200" y="5538400"/>
                <a:ext cx="292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字节缓冲流</a:t>
                </a:r>
              </a:p>
            </p:txBody>
          </p:sp>
        </p:grpSp>
      </p:grpSp>
      <p:grpSp>
        <p:nvGrpSpPr>
          <p:cNvPr id="19475" name="组合 83"/>
          <p:cNvGrpSpPr>
            <a:grpSpLocks/>
          </p:cNvGrpSpPr>
          <p:nvPr/>
        </p:nvGrpSpPr>
        <p:grpSpPr bwMode="auto">
          <a:xfrm>
            <a:off x="1055688" y="5287963"/>
            <a:ext cx="7680325" cy="692150"/>
            <a:chOff x="1055688" y="3987413"/>
            <a:chExt cx="7680325" cy="692975"/>
          </a:xfrm>
        </p:grpSpPr>
        <p:grpSp>
          <p:nvGrpSpPr>
            <p:cNvPr id="19479" name="组合 314"/>
            <p:cNvGrpSpPr>
              <a:grpSpLocks/>
            </p:cNvGrpSpPr>
            <p:nvPr/>
          </p:nvGrpSpPr>
          <p:grpSpPr bwMode="auto">
            <a:xfrm>
              <a:off x="1328738" y="4012050"/>
              <a:ext cx="7407275" cy="668338"/>
              <a:chOff x="1252258" y="5045323"/>
              <a:chExt cx="7405967" cy="669007"/>
            </a:xfrm>
          </p:grpSpPr>
          <p:grpSp>
            <p:nvGrpSpPr>
              <p:cNvPr id="19485" name="组合 331"/>
              <p:cNvGrpSpPr>
                <a:grpSpLocks/>
              </p:cNvGrpSpPr>
              <p:nvPr/>
            </p:nvGrpSpPr>
            <p:grpSpPr bwMode="auto">
              <a:xfrm>
                <a:off x="2520950" y="5045323"/>
                <a:ext cx="6137275" cy="669007"/>
                <a:chOff x="2520950" y="4924673"/>
                <a:chExt cx="6137275" cy="789657"/>
              </a:xfrm>
            </p:grpSpPr>
            <p:sp>
              <p:nvSpPr>
                <p:cNvPr id="110" name="AutoShape 218"/>
                <p:cNvSpPr>
                  <a:spLocks noChangeArrowheads="1"/>
                </p:cNvSpPr>
                <p:nvPr/>
              </p:nvSpPr>
              <p:spPr bwMode="auto">
                <a:xfrm>
                  <a:off x="2720436" y="5393208"/>
                  <a:ext cx="5807637" cy="3211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9489" name="组合 335"/>
                <p:cNvGrpSpPr>
                  <a:grpSpLocks/>
                </p:cNvGrpSpPr>
                <p:nvPr/>
              </p:nvGrpSpPr>
              <p:grpSpPr bwMode="auto">
                <a:xfrm>
                  <a:off x="2520950" y="4924673"/>
                  <a:ext cx="6137275" cy="664245"/>
                  <a:chOff x="2520950" y="4868193"/>
                  <a:chExt cx="6137275" cy="720725"/>
                </a:xfrm>
              </p:grpSpPr>
              <p:sp>
                <p:nvSpPr>
                  <p:cNvPr id="112" name="AutoShape 181"/>
                  <p:cNvSpPr>
                    <a:spLocks noChangeArrowheads="1"/>
                  </p:cNvSpPr>
                  <p:nvPr/>
                </p:nvSpPr>
                <p:spPr bwMode="auto">
                  <a:xfrm>
                    <a:off x="2517272" y="4869210"/>
                    <a:ext cx="6140953" cy="71926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13" name="AutoShape 202"/>
                  <p:cNvSpPr>
                    <a:spLocks noChangeArrowheads="1"/>
                  </p:cNvSpPr>
                  <p:nvPr/>
                </p:nvSpPr>
                <p:spPr bwMode="auto">
                  <a:xfrm>
                    <a:off x="2761703" y="4985351"/>
                    <a:ext cx="5690183" cy="48902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06" name="Line 188"/>
              <p:cNvSpPr>
                <a:spLocks noChangeShapeType="1"/>
              </p:cNvSpPr>
              <p:nvPr/>
            </p:nvSpPr>
            <p:spPr bwMode="auto">
              <a:xfrm flipH="1">
                <a:off x="1499864" y="5330902"/>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9" name="Oval 151"/>
              <p:cNvSpPr>
                <a:spLocks noChangeArrowheads="1"/>
              </p:cNvSpPr>
              <p:nvPr/>
            </p:nvSpPr>
            <p:spPr bwMode="auto">
              <a:xfrm>
                <a:off x="1252258" y="5065209"/>
                <a:ext cx="169832" cy="170235"/>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19480" name="组合 316"/>
            <p:cNvGrpSpPr>
              <a:grpSpLocks/>
            </p:cNvGrpSpPr>
            <p:nvPr/>
          </p:nvGrpSpPr>
          <p:grpSpPr bwMode="auto">
            <a:xfrm>
              <a:off x="1112838" y="3987413"/>
              <a:ext cx="635000" cy="636587"/>
              <a:chOff x="1190461" y="2772022"/>
              <a:chExt cx="635025" cy="637257"/>
            </a:xfrm>
          </p:grpSpPr>
          <p:sp>
            <p:nvSpPr>
              <p:cNvPr id="96" name="Oval 148"/>
              <p:cNvSpPr>
                <a:spLocks noChangeArrowheads="1"/>
              </p:cNvSpPr>
              <p:nvPr/>
            </p:nvSpPr>
            <p:spPr bwMode="auto">
              <a:xfrm>
                <a:off x="1190461" y="2772022"/>
                <a:ext cx="635025" cy="63801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0" name="Oval 151"/>
              <p:cNvSpPr>
                <a:spLocks noChangeArrowheads="1"/>
              </p:cNvSpPr>
              <p:nvPr/>
            </p:nvSpPr>
            <p:spPr bwMode="auto">
              <a:xfrm>
                <a:off x="1412720" y="2791115"/>
                <a:ext cx="169869" cy="17024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19481" name="TextBox 319"/>
            <p:cNvSpPr txBox="1">
              <a:spLocks noChangeArrowheads="1"/>
            </p:cNvSpPr>
            <p:nvPr/>
          </p:nvSpPr>
          <p:spPr bwMode="auto">
            <a:xfrm>
              <a:off x="1055688" y="41247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8.1.5</a:t>
              </a:r>
              <a:endParaRPr lang="zh-CN" altLang="en-US"/>
            </a:p>
          </p:txBody>
        </p:sp>
        <p:sp>
          <p:nvSpPr>
            <p:cNvPr id="19482" name="TextBox 322"/>
            <p:cNvSpPr txBox="1">
              <a:spLocks noChangeArrowheads="1"/>
            </p:cNvSpPr>
            <p:nvPr/>
          </p:nvSpPr>
          <p:spPr bwMode="auto">
            <a:xfrm>
              <a:off x="3213100" y="4115238"/>
              <a:ext cx="170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装饰设计模式</a:t>
              </a:r>
            </a:p>
          </p:txBody>
        </p:sp>
      </p:grpSp>
      <p:sp>
        <p:nvSpPr>
          <p:cNvPr id="114" name="Oval 148"/>
          <p:cNvSpPr>
            <a:spLocks noChangeArrowheads="1"/>
          </p:cNvSpPr>
          <p:nvPr/>
        </p:nvSpPr>
        <p:spPr bwMode="auto">
          <a:xfrm>
            <a:off x="1116013" y="5962650"/>
            <a:ext cx="635000" cy="63658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9477" name="TextBox 319"/>
          <p:cNvSpPr txBox="1">
            <a:spLocks noChangeArrowheads="1"/>
          </p:cNvSpPr>
          <p:nvPr/>
        </p:nvSpPr>
        <p:spPr bwMode="auto">
          <a:xfrm>
            <a:off x="1058863" y="6099175"/>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8.1.6</a:t>
            </a:r>
            <a:endParaRPr lang="zh-CN" altLang="en-US"/>
          </a:p>
        </p:txBody>
      </p:sp>
      <p:sp>
        <p:nvSpPr>
          <p:cNvPr id="1947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extLst>
      <p:ext uri="{BB962C8B-B14F-4D97-AF65-F5344CB8AC3E}">
        <p14:creationId xmlns:p14="http://schemas.microsoft.com/office/powerpoint/2010/main" val="1636862916"/>
      </p:ext>
    </p:extLst>
  </p:cSld>
  <p:clrMapOvr>
    <a:masterClrMapping/>
  </p:clrMapOvr>
  <p:transition spd="slow"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393700" y="960438"/>
            <a:ext cx="8229600" cy="5668962"/>
          </a:xfrm>
        </p:spPr>
        <p:txBody>
          <a:bodyPr/>
          <a:lstStyle/>
          <a:p>
            <a:pPr eaLnBrk="1" hangingPunct="1"/>
            <a:r>
              <a:rPr lang="en-US" altLang="zh-CN" b="1" dirty="0" smtClean="0">
                <a:solidFill>
                  <a:srgbClr val="0070C0"/>
                </a:solidFill>
              </a:rPr>
              <a:t>8.1.1 </a:t>
            </a:r>
            <a:r>
              <a:rPr lang="zh-CN" altLang="en-US" b="1" dirty="0" smtClean="0">
                <a:solidFill>
                  <a:srgbClr val="0070C0"/>
                </a:solidFill>
              </a:rPr>
              <a:t>字节流的概念</a:t>
            </a:r>
            <a:endParaRPr lang="en-US" altLang="zh-CN" b="1" dirty="0" smtClean="0">
              <a:solidFill>
                <a:srgbClr val="0070C0"/>
              </a:solidFill>
            </a:endParaRPr>
          </a:p>
          <a:p>
            <a:pPr lvl="1" eaLnBrk="1" hangingPunct="1"/>
            <a:r>
              <a:rPr lang="zh-CN" altLang="zh-CN" dirty="0" smtClean="0"/>
              <a:t>在计算机中，无论是文本、图片、音频还是视频，所有的文件都是以二进制</a:t>
            </a:r>
            <a:r>
              <a:rPr lang="en-US" altLang="zh-CN" dirty="0" smtClean="0"/>
              <a:t>(</a:t>
            </a:r>
            <a:r>
              <a:rPr lang="zh-CN" altLang="zh-CN" dirty="0" smtClean="0"/>
              <a:t>字节</a:t>
            </a:r>
            <a:r>
              <a:rPr lang="en-US" altLang="zh-CN" dirty="0" smtClean="0"/>
              <a:t>)</a:t>
            </a:r>
            <a:r>
              <a:rPr lang="zh-CN" altLang="zh-CN" dirty="0" smtClean="0"/>
              <a:t>形式存在，</a:t>
            </a:r>
            <a:r>
              <a:rPr lang="en-US" altLang="zh-CN" dirty="0" smtClean="0"/>
              <a:t>IO</a:t>
            </a:r>
            <a:r>
              <a:rPr lang="zh-CN" altLang="zh-CN" dirty="0" smtClean="0"/>
              <a:t>流中针对字节的输入输出提供了一系列的流，统称为字节流</a:t>
            </a:r>
            <a:r>
              <a:rPr lang="zh-CN" altLang="en-US" dirty="0"/>
              <a:t>。</a:t>
            </a:r>
            <a:endParaRPr lang="en-US" altLang="zh-CN" dirty="0" smtClean="0"/>
          </a:p>
          <a:p>
            <a:pPr lvl="1" eaLnBrk="1" hangingPunct="1"/>
            <a:r>
              <a:rPr lang="zh-CN" altLang="zh-CN" dirty="0" smtClean="0"/>
              <a:t>在</a:t>
            </a:r>
            <a:r>
              <a:rPr lang="en-US" altLang="zh-CN" dirty="0" smtClean="0"/>
              <a:t>JDK</a:t>
            </a:r>
            <a:r>
              <a:rPr lang="zh-CN" altLang="zh-CN" dirty="0" smtClean="0"/>
              <a:t>中，提供了两个抽象类</a:t>
            </a:r>
            <a:r>
              <a:rPr lang="en-US" altLang="zh-CN" dirty="0" err="1" smtClean="0"/>
              <a:t>InputStream</a:t>
            </a:r>
            <a:r>
              <a:rPr lang="zh-CN" altLang="zh-CN" dirty="0" smtClean="0"/>
              <a:t>和</a:t>
            </a:r>
            <a:r>
              <a:rPr lang="en-US" altLang="zh-CN" dirty="0" err="1" smtClean="0"/>
              <a:t>OutputStream</a:t>
            </a:r>
            <a:r>
              <a:rPr lang="zh-CN" altLang="zh-CN" dirty="0" smtClean="0"/>
              <a:t>，它们是字节流的顶级父类，所有的字节输入流继承自</a:t>
            </a:r>
            <a:r>
              <a:rPr lang="en-US" altLang="zh-CN" dirty="0" err="1" smtClean="0"/>
              <a:t>InputStream</a:t>
            </a:r>
            <a:r>
              <a:rPr lang="zh-CN" altLang="zh-CN" dirty="0" smtClean="0"/>
              <a:t>，所有的字节输出流都继承自</a:t>
            </a:r>
            <a:r>
              <a:rPr lang="en-US" altLang="zh-CN" dirty="0" err="1" smtClean="0"/>
              <a:t>OutputStream</a:t>
            </a:r>
            <a:r>
              <a:rPr lang="zh-CN" altLang="zh-CN" dirty="0" smtClean="0"/>
              <a:t>。</a:t>
            </a:r>
            <a:endParaRPr lang="zh-CN" altLang="en-US" dirty="0" smtClean="0"/>
          </a:p>
        </p:txBody>
      </p:sp>
      <p:pic>
        <p:nvPicPr>
          <p:cNvPr id="28675" name="Picture 2" descr="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181" y="4397876"/>
            <a:ext cx="4850661" cy="236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342900" y="1066800"/>
            <a:ext cx="8229600" cy="5059363"/>
          </a:xfrm>
          <a:extLst/>
        </p:spPr>
        <p:txBody>
          <a:bodyPr rtlCol="0">
            <a:normAutofit/>
          </a:bodyPr>
          <a:lstStyle/>
          <a:p>
            <a:pPr eaLnBrk="1" fontAlgn="auto" hangingPunct="1">
              <a:spcAft>
                <a:spcPts val="0"/>
              </a:spcAft>
              <a:defRPr/>
            </a:pPr>
            <a:r>
              <a:rPr lang="en-US" altLang="zh-CN" b="1" dirty="0" smtClean="0">
                <a:solidFill>
                  <a:srgbClr val="0070C0"/>
                </a:solidFill>
                <a:cs typeface="+mn-cs"/>
              </a:rPr>
              <a:t>8.1.1 </a:t>
            </a:r>
            <a:r>
              <a:rPr lang="zh-CN" altLang="en-US" b="1" dirty="0" smtClean="0">
                <a:solidFill>
                  <a:srgbClr val="0070C0"/>
                </a:solidFill>
                <a:cs typeface="+mn-cs"/>
              </a:rPr>
              <a:t>字节流的概念</a:t>
            </a:r>
            <a:endParaRPr lang="en-US" altLang="zh-CN" b="1" dirty="0" smtClean="0">
              <a:solidFill>
                <a:srgbClr val="0070C0"/>
              </a:solidFill>
              <a:cs typeface="+mn-cs"/>
            </a:endParaRPr>
          </a:p>
          <a:p>
            <a:pPr lvl="1" eaLnBrk="1" fontAlgn="auto" hangingPunct="1">
              <a:lnSpc>
                <a:spcPct val="200000"/>
              </a:lnSpc>
              <a:spcAft>
                <a:spcPts val="0"/>
              </a:spcAft>
              <a:defRPr/>
            </a:pPr>
            <a:r>
              <a:rPr lang="zh-CN" altLang="zh-CN" dirty="0">
                <a:cs typeface="+mn-cs"/>
              </a:rPr>
              <a:t>在</a:t>
            </a:r>
            <a:r>
              <a:rPr lang="en-US" altLang="zh-CN" dirty="0">
                <a:cs typeface="+mn-cs"/>
              </a:rPr>
              <a:t>JDK</a:t>
            </a:r>
            <a:r>
              <a:rPr lang="zh-CN" altLang="zh-CN" dirty="0">
                <a:cs typeface="+mn-cs"/>
              </a:rPr>
              <a:t>中，</a:t>
            </a:r>
            <a:r>
              <a:rPr lang="en-US" altLang="zh-CN" dirty="0" err="1" smtClean="0">
                <a:cs typeface="+mn-cs"/>
              </a:rPr>
              <a:t>InputStream</a:t>
            </a:r>
            <a:r>
              <a:rPr lang="zh-CN" altLang="zh-CN" dirty="0" smtClean="0">
                <a:cs typeface="+mn-cs"/>
              </a:rPr>
              <a:t>提供</a:t>
            </a:r>
            <a:r>
              <a:rPr lang="zh-CN" altLang="zh-CN" dirty="0">
                <a:cs typeface="+mn-cs"/>
              </a:rPr>
              <a:t>了一系列与</a:t>
            </a:r>
            <a:r>
              <a:rPr lang="zh-CN" altLang="zh-CN" dirty="0" smtClean="0">
                <a:cs typeface="+mn-cs"/>
              </a:rPr>
              <a:t>读数</a:t>
            </a:r>
            <a:r>
              <a:rPr lang="zh-CN" altLang="zh-CN" dirty="0">
                <a:cs typeface="+mn-cs"/>
              </a:rPr>
              <a:t>据相关的</a:t>
            </a:r>
            <a:r>
              <a:rPr lang="zh-CN" altLang="zh-CN" dirty="0" smtClean="0">
                <a:cs typeface="+mn-cs"/>
              </a:rPr>
              <a:t>方法</a:t>
            </a:r>
            <a:r>
              <a:rPr lang="zh-CN" altLang="en-US" dirty="0" smtClean="0">
                <a:cs typeface="+mn-cs"/>
              </a:rPr>
              <a:t>，具体如表</a:t>
            </a:r>
            <a:r>
              <a:rPr lang="en-US" altLang="zh-CN" dirty="0" smtClean="0">
                <a:cs typeface="+mn-cs"/>
              </a:rPr>
              <a:t>8-1</a:t>
            </a:r>
            <a:r>
              <a:rPr lang="zh-CN" altLang="en-US" dirty="0" smtClean="0">
                <a:cs typeface="+mn-cs"/>
              </a:rPr>
              <a:t>所示。</a:t>
            </a: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dirty="0" smtClean="0">
              <a:cs typeface="+mn-cs"/>
            </a:endParaRPr>
          </a:p>
        </p:txBody>
      </p:sp>
      <p:pic>
        <p:nvPicPr>
          <p:cNvPr id="29699"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74" y="2860141"/>
            <a:ext cx="8929237" cy="269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304800" y="1066800"/>
            <a:ext cx="8229600" cy="5059363"/>
          </a:xfrm>
          <a:extLst/>
        </p:spPr>
        <p:txBody>
          <a:bodyPr rtlCol="0">
            <a:normAutofit/>
          </a:bodyPr>
          <a:lstStyle/>
          <a:p>
            <a:pPr eaLnBrk="1" fontAlgn="auto" hangingPunct="1">
              <a:spcAft>
                <a:spcPts val="0"/>
              </a:spcAft>
              <a:defRPr/>
            </a:pPr>
            <a:r>
              <a:rPr lang="en-US" altLang="zh-CN" b="1" dirty="0" smtClean="0">
                <a:solidFill>
                  <a:srgbClr val="0070C0"/>
                </a:solidFill>
                <a:cs typeface="+mn-cs"/>
              </a:rPr>
              <a:t>8.1.1 </a:t>
            </a:r>
            <a:r>
              <a:rPr lang="zh-CN" altLang="en-US" b="1" dirty="0" smtClean="0">
                <a:solidFill>
                  <a:srgbClr val="0070C0"/>
                </a:solidFill>
                <a:cs typeface="+mn-cs"/>
              </a:rPr>
              <a:t>字节流的概念</a:t>
            </a:r>
            <a:endParaRPr lang="en-US" altLang="zh-CN" b="1" dirty="0" smtClean="0">
              <a:solidFill>
                <a:srgbClr val="0070C0"/>
              </a:solidFill>
              <a:cs typeface="+mn-cs"/>
            </a:endParaRPr>
          </a:p>
          <a:p>
            <a:pPr lvl="1" eaLnBrk="1" fontAlgn="auto" hangingPunct="1">
              <a:lnSpc>
                <a:spcPct val="200000"/>
              </a:lnSpc>
              <a:spcAft>
                <a:spcPts val="0"/>
              </a:spcAft>
              <a:defRPr/>
            </a:pPr>
            <a:r>
              <a:rPr lang="zh-CN" altLang="zh-CN" dirty="0">
                <a:cs typeface="+mn-cs"/>
              </a:rPr>
              <a:t>在</a:t>
            </a:r>
            <a:r>
              <a:rPr lang="en-US" altLang="zh-CN" dirty="0">
                <a:cs typeface="+mn-cs"/>
              </a:rPr>
              <a:t>JDK</a:t>
            </a:r>
            <a:r>
              <a:rPr lang="zh-CN" altLang="zh-CN" dirty="0">
                <a:cs typeface="+mn-cs"/>
              </a:rPr>
              <a:t>中</a:t>
            </a:r>
            <a:r>
              <a:rPr lang="zh-CN" altLang="zh-CN" dirty="0" smtClean="0">
                <a:cs typeface="+mn-cs"/>
              </a:rPr>
              <a:t>，</a:t>
            </a:r>
            <a:r>
              <a:rPr lang="en-US" altLang="zh-CN" dirty="0" err="1">
                <a:cs typeface="+mn-cs"/>
              </a:rPr>
              <a:t>OutputStream</a:t>
            </a:r>
            <a:r>
              <a:rPr lang="zh-CN" altLang="zh-CN" dirty="0" smtClean="0">
                <a:cs typeface="+mn-cs"/>
              </a:rPr>
              <a:t>提供</a:t>
            </a:r>
            <a:r>
              <a:rPr lang="zh-CN" altLang="zh-CN" dirty="0">
                <a:cs typeface="+mn-cs"/>
              </a:rPr>
              <a:t>了一系列</a:t>
            </a:r>
            <a:r>
              <a:rPr lang="zh-CN" altLang="zh-CN" dirty="0" smtClean="0">
                <a:cs typeface="+mn-cs"/>
              </a:rPr>
              <a:t>与</a:t>
            </a:r>
            <a:r>
              <a:rPr lang="zh-CN" altLang="en-US" dirty="0" smtClean="0">
                <a:cs typeface="+mn-cs"/>
              </a:rPr>
              <a:t>写</a:t>
            </a:r>
            <a:r>
              <a:rPr lang="zh-CN" altLang="zh-CN" dirty="0" smtClean="0">
                <a:cs typeface="+mn-cs"/>
              </a:rPr>
              <a:t>数据</a:t>
            </a:r>
            <a:r>
              <a:rPr lang="zh-CN" altLang="zh-CN" dirty="0">
                <a:cs typeface="+mn-cs"/>
              </a:rPr>
              <a:t>相关的</a:t>
            </a:r>
            <a:r>
              <a:rPr lang="zh-CN" altLang="zh-CN" dirty="0" smtClean="0">
                <a:cs typeface="+mn-cs"/>
              </a:rPr>
              <a:t>方法</a:t>
            </a:r>
            <a:r>
              <a:rPr lang="zh-CN" altLang="en-US" dirty="0" smtClean="0">
                <a:cs typeface="+mn-cs"/>
              </a:rPr>
              <a:t>，具体如表</a:t>
            </a:r>
            <a:r>
              <a:rPr lang="en-US" altLang="zh-CN" dirty="0" smtClean="0">
                <a:cs typeface="+mn-cs"/>
              </a:rPr>
              <a:t>8-2</a:t>
            </a:r>
            <a:r>
              <a:rPr lang="zh-CN" altLang="en-US" dirty="0" smtClean="0">
                <a:cs typeface="+mn-cs"/>
              </a:rPr>
              <a:t>所示。</a:t>
            </a: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dirty="0" smtClean="0">
              <a:cs typeface="+mn-cs"/>
            </a:endParaRPr>
          </a:p>
        </p:txBody>
      </p:sp>
      <p:pic>
        <p:nvPicPr>
          <p:cNvPr id="30723"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86" y="2915478"/>
            <a:ext cx="8929748" cy="215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393700" y="1069975"/>
            <a:ext cx="8229600" cy="5059363"/>
          </a:xfrm>
          <a:extLst/>
        </p:spPr>
        <p:txBody>
          <a:bodyPr rtlCol="0">
            <a:normAutofit/>
          </a:bodyPr>
          <a:lstStyle/>
          <a:p>
            <a:pPr eaLnBrk="1" fontAlgn="auto" hangingPunct="1">
              <a:spcAft>
                <a:spcPts val="0"/>
              </a:spcAft>
              <a:defRPr/>
            </a:pPr>
            <a:r>
              <a:rPr lang="en-US" altLang="zh-CN" b="1" dirty="0">
                <a:solidFill>
                  <a:srgbClr val="0070C0"/>
                </a:solidFill>
                <a:cs typeface="+mn-cs"/>
              </a:rPr>
              <a:t>8.1.1 </a:t>
            </a:r>
            <a:r>
              <a:rPr lang="zh-CN" altLang="en-US" b="1" dirty="0">
                <a:solidFill>
                  <a:srgbClr val="0070C0"/>
                </a:solidFill>
                <a:cs typeface="+mn-cs"/>
              </a:rPr>
              <a:t>字节流的概念</a:t>
            </a:r>
            <a:endParaRPr lang="en-US" altLang="zh-CN" b="1" dirty="0">
              <a:solidFill>
                <a:srgbClr val="0070C0"/>
              </a:solidFill>
              <a:cs typeface="+mn-cs"/>
            </a:endParaRPr>
          </a:p>
          <a:p>
            <a:pPr lvl="1" eaLnBrk="1" fontAlgn="auto" hangingPunct="1">
              <a:spcAft>
                <a:spcPts val="0"/>
              </a:spcAft>
              <a:defRPr/>
            </a:pPr>
            <a:r>
              <a:rPr lang="en-US" altLang="zh-CN" dirty="0" err="1" smtClean="0">
                <a:cs typeface="+mn-cs"/>
              </a:rPr>
              <a:t>InputStream</a:t>
            </a:r>
            <a:r>
              <a:rPr lang="zh-CN" altLang="en-US" dirty="0" smtClean="0">
                <a:cs typeface="+mn-cs"/>
              </a:rPr>
              <a:t>和</a:t>
            </a:r>
            <a:r>
              <a:rPr lang="en-US" altLang="zh-CN" dirty="0" err="1" smtClean="0">
                <a:cs typeface="+mn-cs"/>
              </a:rPr>
              <a:t>OutputStream</a:t>
            </a:r>
            <a:r>
              <a:rPr lang="zh-CN" altLang="en-US" dirty="0" smtClean="0">
                <a:cs typeface="+mn-cs"/>
              </a:rPr>
              <a:t>两个类虽然提供了一系列和读写数据相关的方法，但这两个类是抽象类，不能被实例化。</a:t>
            </a:r>
            <a:endParaRPr lang="en-US" altLang="zh-CN" dirty="0" smtClean="0">
              <a:cs typeface="+mn-cs"/>
            </a:endParaRPr>
          </a:p>
          <a:p>
            <a:pPr lvl="1" eaLnBrk="1" fontAlgn="auto" hangingPunct="1">
              <a:spcAft>
                <a:spcPts val="0"/>
              </a:spcAft>
              <a:defRPr/>
            </a:pPr>
            <a:r>
              <a:rPr lang="en-US" altLang="zh-CN" dirty="0" err="1" smtClean="0">
                <a:cs typeface="+mn-cs"/>
              </a:rPr>
              <a:t>InputStream</a:t>
            </a:r>
            <a:r>
              <a:rPr lang="zh-CN" altLang="en-US" dirty="0" smtClean="0">
                <a:cs typeface="+mn-cs"/>
              </a:rPr>
              <a:t>有很多子类，这些子类形成了一个体系结构。</a:t>
            </a:r>
            <a:endParaRPr lang="en-US" altLang="zh-CN" dirty="0" smtClean="0">
              <a:cs typeface="+mn-cs"/>
            </a:endParaRPr>
          </a:p>
        </p:txBody>
      </p:sp>
      <p:sp>
        <p:nvSpPr>
          <p:cNvPr id="3174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17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174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1750" name="对象 2"/>
          <p:cNvGraphicFramePr>
            <a:graphicFrameLocks noChangeAspect="1"/>
          </p:cNvGraphicFramePr>
          <p:nvPr>
            <p:extLst>
              <p:ext uri="{D42A27DB-BD31-4B8C-83A1-F6EECF244321}">
                <p14:modId xmlns:p14="http://schemas.microsoft.com/office/powerpoint/2010/main" val="1785407274"/>
              </p:ext>
            </p:extLst>
          </p:nvPr>
        </p:nvGraphicFramePr>
        <p:xfrm>
          <a:off x="66260" y="3354387"/>
          <a:ext cx="8998226" cy="2368154"/>
        </p:xfrm>
        <a:graphic>
          <a:graphicData uri="http://schemas.openxmlformats.org/presentationml/2006/ole">
            <mc:AlternateContent xmlns:mc="http://schemas.openxmlformats.org/markup-compatibility/2006">
              <mc:Choice xmlns:v="urn:schemas-microsoft-com:vml" Requires="v">
                <p:oleObj spid="_x0000_s31960" name="Visio" r:id="rId3" imgW="9917354" imgH="2608097" progId="Visio.Drawing.11">
                  <p:embed/>
                </p:oleObj>
              </mc:Choice>
              <mc:Fallback>
                <p:oleObj name="Visio" r:id="rId3" imgW="9917354" imgH="2608097"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60" y="3354387"/>
                        <a:ext cx="8998226" cy="2368154"/>
                      </a:xfrm>
                      <a:prstGeom prst="rect">
                        <a:avLst/>
                      </a:prstGeom>
                      <a:noFill/>
                      <a:ln>
                        <a:noFill/>
                      </a:ln>
                      <a:extLst/>
                    </p:spPr>
                  </p:pic>
                </p:oleObj>
              </mc:Fallback>
            </mc:AlternateContent>
          </a:graphicData>
        </a:graphic>
      </p:graphicFrame>
      <p:sp>
        <p:nvSpPr>
          <p:cNvPr id="3175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393700" y="1069975"/>
            <a:ext cx="8229600" cy="5059363"/>
          </a:xfrm>
          <a:extLst/>
        </p:spPr>
        <p:txBody>
          <a:bodyPr rtlCol="0">
            <a:normAutofit/>
          </a:bodyPr>
          <a:lstStyle/>
          <a:p>
            <a:pPr eaLnBrk="1" fontAlgn="auto" hangingPunct="1">
              <a:spcAft>
                <a:spcPts val="0"/>
              </a:spcAft>
              <a:defRPr/>
            </a:pPr>
            <a:r>
              <a:rPr lang="en-US" altLang="zh-CN" b="1" dirty="0">
                <a:solidFill>
                  <a:srgbClr val="0070C0"/>
                </a:solidFill>
                <a:cs typeface="+mn-cs"/>
              </a:rPr>
              <a:t>8.1.1 </a:t>
            </a:r>
            <a:r>
              <a:rPr lang="zh-CN" altLang="en-US" b="1" dirty="0">
                <a:solidFill>
                  <a:srgbClr val="0070C0"/>
                </a:solidFill>
                <a:cs typeface="+mn-cs"/>
              </a:rPr>
              <a:t>字节流的概念</a:t>
            </a:r>
            <a:endParaRPr lang="en-US" altLang="zh-CN" b="1" dirty="0">
              <a:solidFill>
                <a:srgbClr val="0070C0"/>
              </a:solidFill>
              <a:cs typeface="+mn-cs"/>
            </a:endParaRPr>
          </a:p>
          <a:p>
            <a:pPr lvl="1" eaLnBrk="1" fontAlgn="auto" hangingPunct="1">
              <a:spcAft>
                <a:spcPts val="0"/>
              </a:spcAft>
              <a:defRPr/>
            </a:pPr>
            <a:r>
              <a:rPr lang="en-US" altLang="zh-CN" dirty="0" err="1" smtClean="0">
                <a:cs typeface="+mn-cs"/>
              </a:rPr>
              <a:t>OutputStream</a:t>
            </a:r>
            <a:r>
              <a:rPr lang="zh-CN" altLang="en-US" dirty="0" smtClean="0">
                <a:cs typeface="+mn-cs"/>
              </a:rPr>
              <a:t>也有很多子类，这些子类也形成了一个体系结构。</a:t>
            </a:r>
            <a:endParaRPr lang="en-US" altLang="zh-CN" dirty="0" smtClean="0">
              <a:cs typeface="+mn-cs"/>
            </a:endParaRPr>
          </a:p>
        </p:txBody>
      </p:sp>
      <p:sp>
        <p:nvSpPr>
          <p:cNvPr id="3277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2775" name="对象 4"/>
          <p:cNvGraphicFramePr>
            <a:graphicFrameLocks noChangeAspect="1"/>
          </p:cNvGraphicFramePr>
          <p:nvPr>
            <p:extLst>
              <p:ext uri="{D42A27DB-BD31-4B8C-83A1-F6EECF244321}">
                <p14:modId xmlns:p14="http://schemas.microsoft.com/office/powerpoint/2010/main" val="4214935437"/>
              </p:ext>
            </p:extLst>
          </p:nvPr>
        </p:nvGraphicFramePr>
        <p:xfrm>
          <a:off x="75648" y="2568987"/>
          <a:ext cx="9012879" cy="2731883"/>
        </p:xfrm>
        <a:graphic>
          <a:graphicData uri="http://schemas.openxmlformats.org/presentationml/2006/ole">
            <mc:AlternateContent xmlns:mc="http://schemas.openxmlformats.org/markup-compatibility/2006">
              <mc:Choice xmlns:v="urn:schemas-microsoft-com:vml" Requires="v">
                <p:oleObj spid="_x0000_s32985" name="Visio" r:id="rId3" imgW="8603361" imgH="2608097" progId="Visio.Drawing.11">
                  <p:embed/>
                </p:oleObj>
              </mc:Choice>
              <mc:Fallback>
                <p:oleObj name="Visio" r:id="rId3" imgW="8603361" imgH="2608097"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48" y="2568987"/>
                        <a:ext cx="9012879" cy="2731883"/>
                      </a:xfrm>
                      <a:prstGeom prst="rect">
                        <a:avLst/>
                      </a:prstGeom>
                      <a:noFill/>
                      <a:ln>
                        <a:noFill/>
                      </a:ln>
                      <a:extLst/>
                    </p:spPr>
                  </p:pic>
                </p:oleObj>
              </mc:Fallback>
            </mc:AlternateContent>
          </a:graphicData>
        </a:graphic>
      </p:graphicFrame>
      <p:sp>
        <p:nvSpPr>
          <p:cNvPr id="3277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247650" y="993775"/>
            <a:ext cx="8439150" cy="5059363"/>
          </a:xfrm>
          <a:extLst/>
        </p:spPr>
        <p:txBody>
          <a:bodyPr rtlCol="0">
            <a:normAutofit/>
          </a:bodyPr>
          <a:lstStyle/>
          <a:p>
            <a:pPr eaLnBrk="1" fontAlgn="auto" hangingPunct="1">
              <a:spcAft>
                <a:spcPts val="0"/>
              </a:spcAft>
              <a:defRPr/>
            </a:pPr>
            <a:r>
              <a:rPr lang="en-US" altLang="zh-CN" b="1" dirty="0" smtClean="0">
                <a:solidFill>
                  <a:srgbClr val="0070C0"/>
                </a:solidFill>
                <a:cs typeface="+mn-cs"/>
              </a:rPr>
              <a:t>8.1.2 </a:t>
            </a:r>
            <a:r>
              <a:rPr lang="zh-CN" altLang="en-US" b="1" dirty="0" smtClean="0">
                <a:solidFill>
                  <a:srgbClr val="0070C0"/>
                </a:solidFill>
                <a:cs typeface="+mn-cs"/>
              </a:rPr>
              <a:t>字节流读写文件</a:t>
            </a:r>
            <a:endParaRPr lang="en-US" altLang="zh-CN" b="1" dirty="0" smtClean="0">
              <a:solidFill>
                <a:srgbClr val="0070C0"/>
              </a:solidFill>
              <a:cs typeface="+mn-cs"/>
            </a:endParaRPr>
          </a:p>
          <a:p>
            <a:pPr lvl="1" eaLnBrk="1" fontAlgn="auto" hangingPunct="1">
              <a:lnSpc>
                <a:spcPct val="200000"/>
              </a:lnSpc>
              <a:spcAft>
                <a:spcPts val="0"/>
              </a:spcAft>
              <a:defRPr/>
            </a:pPr>
            <a:r>
              <a:rPr lang="zh-CN" altLang="zh-CN" dirty="0">
                <a:cs typeface="+mn-cs"/>
              </a:rPr>
              <a:t>由于计算机中的数据基本都保存在硬盘的文件中，因此操作文件中的数据是一种很常见的操作。在操作文件时，最常见的就是从文件中读取数据并将数据写入</a:t>
            </a:r>
            <a:r>
              <a:rPr lang="zh-CN" altLang="zh-CN" dirty="0" smtClean="0">
                <a:cs typeface="+mn-cs"/>
              </a:rPr>
              <a:t>文件</a:t>
            </a:r>
            <a:r>
              <a:rPr lang="zh-CN" altLang="en-US" dirty="0" smtClean="0">
                <a:cs typeface="+mn-cs"/>
              </a:rPr>
              <a:t>。</a:t>
            </a:r>
            <a:endParaRPr lang="en-US" altLang="zh-CN" dirty="0" smtClean="0">
              <a:cs typeface="+mn-cs"/>
            </a:endParaRPr>
          </a:p>
          <a:p>
            <a:pPr lvl="1" eaLnBrk="1" fontAlgn="auto" hangingPunct="1">
              <a:lnSpc>
                <a:spcPct val="200000"/>
              </a:lnSpc>
              <a:spcAft>
                <a:spcPts val="0"/>
              </a:spcAft>
              <a:defRPr/>
            </a:pPr>
            <a:r>
              <a:rPr lang="zh-CN" altLang="zh-CN" dirty="0" smtClean="0">
                <a:cs typeface="+mn-cs"/>
              </a:rPr>
              <a:t>针对</a:t>
            </a:r>
            <a:r>
              <a:rPr lang="zh-CN" altLang="zh-CN" dirty="0">
                <a:cs typeface="+mn-cs"/>
              </a:rPr>
              <a:t>文件的读写，</a:t>
            </a:r>
            <a:r>
              <a:rPr lang="en-US" altLang="zh-CN" dirty="0">
                <a:cs typeface="+mn-cs"/>
              </a:rPr>
              <a:t>JDK</a:t>
            </a:r>
            <a:r>
              <a:rPr lang="zh-CN" altLang="zh-CN" dirty="0">
                <a:cs typeface="+mn-cs"/>
              </a:rPr>
              <a:t>专门提供</a:t>
            </a:r>
            <a:r>
              <a:rPr lang="zh-CN" altLang="zh-CN" dirty="0" smtClean="0">
                <a:cs typeface="+mn-cs"/>
              </a:rPr>
              <a:t>了两个类，分别是</a:t>
            </a:r>
            <a:r>
              <a:rPr lang="en-US" altLang="zh-CN" dirty="0" err="1" smtClean="0">
                <a:cs typeface="+mn-cs"/>
              </a:rPr>
              <a:t>FileInputStream</a:t>
            </a:r>
            <a:r>
              <a:rPr lang="zh-CN" altLang="zh-CN" dirty="0">
                <a:cs typeface="+mn-cs"/>
              </a:rPr>
              <a:t>和</a:t>
            </a:r>
            <a:r>
              <a:rPr lang="en-US" altLang="zh-CN" dirty="0" err="1" smtClean="0">
                <a:cs typeface="+mn-cs"/>
              </a:rPr>
              <a:t>FileOutputStream</a:t>
            </a:r>
            <a:r>
              <a:rPr lang="zh-CN" altLang="en-US" dirty="0" smtClean="0">
                <a:cs typeface="+mn-cs"/>
              </a:rPr>
              <a:t>，其中</a:t>
            </a:r>
            <a:r>
              <a:rPr lang="en-US" altLang="zh-CN" dirty="0" err="1" smtClean="0">
                <a:cs typeface="+mn-cs"/>
              </a:rPr>
              <a:t>FileInputStream</a:t>
            </a:r>
            <a:r>
              <a:rPr lang="zh-CN" altLang="zh-CN" dirty="0" smtClean="0">
                <a:cs typeface="+mn-cs"/>
              </a:rPr>
              <a:t>是</a:t>
            </a:r>
            <a:r>
              <a:rPr lang="en-US" altLang="zh-CN" dirty="0" err="1" smtClean="0">
                <a:cs typeface="+mn-cs"/>
              </a:rPr>
              <a:t>InputStream</a:t>
            </a:r>
            <a:r>
              <a:rPr lang="zh-CN" altLang="zh-CN" dirty="0" smtClean="0">
                <a:cs typeface="+mn-cs"/>
              </a:rPr>
              <a:t>的子类，它是操作文件的字节输入流，专门用于读取文件中的数据。</a:t>
            </a:r>
            <a:endParaRPr lang="zh-CN" altLang="en-US"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dirty="0" smtClean="0">
              <a:cs typeface="+mn-cs"/>
            </a:endParaRPr>
          </a:p>
        </p:txBody>
      </p:sp>
      <p:sp>
        <p:nvSpPr>
          <p:cNvPr id="3379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79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79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247650" y="993775"/>
            <a:ext cx="8439150" cy="5059363"/>
          </a:xfrm>
          <a:extLst/>
        </p:spPr>
        <p:txBody>
          <a:bodyPr rtlCol="0">
            <a:normAutofit/>
          </a:bodyPr>
          <a:lstStyle/>
          <a:p>
            <a:pPr eaLnBrk="1" fontAlgn="auto" hangingPunct="1">
              <a:spcAft>
                <a:spcPts val="0"/>
              </a:spcAft>
              <a:defRPr/>
            </a:pPr>
            <a:r>
              <a:rPr lang="en-US" altLang="zh-CN" b="1" dirty="0">
                <a:solidFill>
                  <a:srgbClr val="0070C0"/>
                </a:solidFill>
                <a:cs typeface="+mn-cs"/>
              </a:rPr>
              <a:t>8.1.2 </a:t>
            </a:r>
            <a:r>
              <a:rPr lang="zh-CN" altLang="en-US" b="1" dirty="0">
                <a:solidFill>
                  <a:srgbClr val="0070C0"/>
                </a:solidFill>
                <a:cs typeface="+mn-cs"/>
              </a:rPr>
              <a:t>字节流读写文件</a:t>
            </a:r>
            <a:endParaRPr lang="en-US" altLang="zh-CN" b="1" dirty="0">
              <a:solidFill>
                <a:srgbClr val="0070C0"/>
              </a:solidFill>
              <a:cs typeface="+mn-cs"/>
            </a:endParaRPr>
          </a:p>
          <a:p>
            <a:pPr lvl="1" eaLnBrk="1" fontAlgn="auto" hangingPunct="1">
              <a:lnSpc>
                <a:spcPct val="200000"/>
              </a:lnSpc>
              <a:spcAft>
                <a:spcPts val="0"/>
              </a:spcAft>
              <a:defRPr/>
            </a:pPr>
            <a:r>
              <a:rPr lang="zh-CN" altLang="en-US" dirty="0" smtClean="0">
                <a:cs typeface="+mn-cs"/>
              </a:rPr>
              <a:t>接下来，通过一个案例实现字节流对文件数据的读取，首先在当前目录下创建一个文本文件</a:t>
            </a:r>
            <a:r>
              <a:rPr lang="en-US" altLang="zh-CN" dirty="0" smtClean="0">
                <a:cs typeface="+mn-cs"/>
              </a:rPr>
              <a:t>test.txt</a:t>
            </a:r>
            <a:r>
              <a:rPr lang="zh-CN" altLang="en-US" dirty="0" smtClean="0">
                <a:cs typeface="+mn-cs"/>
              </a:rPr>
              <a:t>，在文件中输入内容“</a:t>
            </a:r>
            <a:r>
              <a:rPr lang="en-US" altLang="zh-CN" dirty="0" err="1" smtClean="0">
                <a:cs typeface="+mn-cs"/>
              </a:rPr>
              <a:t>itcast</a:t>
            </a:r>
            <a:r>
              <a:rPr lang="zh-CN" altLang="en-US" dirty="0" smtClean="0">
                <a:cs typeface="+mn-cs"/>
              </a:rPr>
              <a:t>”，具体代码如例</a:t>
            </a:r>
            <a:r>
              <a:rPr lang="en-US" altLang="zh-CN" dirty="0" smtClean="0">
                <a:cs typeface="+mn-cs"/>
              </a:rPr>
              <a:t>8-1</a:t>
            </a:r>
            <a:r>
              <a:rPr lang="zh-CN" altLang="en-US" dirty="0" smtClean="0">
                <a:cs typeface="+mn-cs"/>
              </a:rPr>
              <a:t>所示。</a:t>
            </a: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dirty="0" smtClean="0">
              <a:cs typeface="+mn-cs"/>
            </a:endParaRPr>
          </a:p>
        </p:txBody>
      </p:sp>
      <p:sp>
        <p:nvSpPr>
          <p:cNvPr id="3481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482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t="5615"/>
          <a:stretch>
            <a:fillRect/>
          </a:stretch>
        </p:blipFill>
        <p:spPr bwMode="auto">
          <a:xfrm>
            <a:off x="104983" y="1793686"/>
            <a:ext cx="8919747" cy="464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63" y="3324286"/>
            <a:ext cx="6718499" cy="19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p:cNvSpPr>
          <p:nvPr>
            <p:ph idx="1"/>
          </p:nvPr>
        </p:nvSpPr>
        <p:spPr>
          <a:xfrm>
            <a:off x="304800" y="1069975"/>
            <a:ext cx="8420100" cy="5059363"/>
          </a:xfrm>
        </p:spPr>
        <p:txBody>
          <a:bodyPr/>
          <a:lstStyle/>
          <a:p>
            <a:pPr eaLnBrk="1" fontAlgn="auto" hangingPunct="1">
              <a:spcAft>
                <a:spcPts val="0"/>
              </a:spcAft>
              <a:defRPr/>
            </a:pPr>
            <a:r>
              <a:rPr lang="en-US" altLang="zh-CN" b="1" dirty="0">
                <a:solidFill>
                  <a:srgbClr val="0070C0"/>
                </a:solidFill>
                <a:cs typeface="+mn-cs"/>
              </a:rPr>
              <a:t>8.1.2 </a:t>
            </a:r>
            <a:r>
              <a:rPr lang="zh-CN" altLang="en-US" b="1" dirty="0">
                <a:solidFill>
                  <a:srgbClr val="0070C0"/>
                </a:solidFill>
                <a:cs typeface="+mn-cs"/>
              </a:rPr>
              <a:t>字节流读写文件</a:t>
            </a:r>
            <a:endParaRPr lang="en-US" altLang="zh-CN" b="1" dirty="0">
              <a:solidFill>
                <a:srgbClr val="0070C0"/>
              </a:solidFill>
              <a:cs typeface="+mn-cs"/>
            </a:endParaRPr>
          </a:p>
          <a:p>
            <a:pPr lvl="1" eaLnBrk="1" hangingPunct="1">
              <a:lnSpc>
                <a:spcPct val="200000"/>
              </a:lnSpc>
              <a:defRPr/>
            </a:pPr>
            <a:r>
              <a:rPr lang="zh-CN" altLang="zh-CN" dirty="0" smtClean="0"/>
              <a:t>与</a:t>
            </a:r>
            <a:r>
              <a:rPr lang="en-US" altLang="zh-CN" dirty="0" err="1" smtClean="0"/>
              <a:t>FileInputStream</a:t>
            </a:r>
            <a:r>
              <a:rPr lang="zh-CN" altLang="zh-CN" dirty="0" smtClean="0"/>
              <a:t>对应的是</a:t>
            </a:r>
            <a:r>
              <a:rPr lang="en-US" altLang="zh-CN" dirty="0" err="1" smtClean="0"/>
              <a:t>FileOutputStream</a:t>
            </a:r>
            <a:r>
              <a:rPr lang="zh-CN" altLang="zh-CN" dirty="0" smtClean="0"/>
              <a:t>。</a:t>
            </a:r>
            <a:endParaRPr lang="en-US" altLang="zh-CN" dirty="0" smtClean="0"/>
          </a:p>
          <a:p>
            <a:pPr lvl="1" eaLnBrk="1" hangingPunct="1">
              <a:lnSpc>
                <a:spcPct val="200000"/>
              </a:lnSpc>
              <a:defRPr/>
            </a:pPr>
            <a:r>
              <a:rPr lang="en-US" altLang="zh-CN" dirty="0" err="1" smtClean="0"/>
              <a:t>FileOutputStream</a:t>
            </a:r>
            <a:r>
              <a:rPr lang="zh-CN" altLang="zh-CN" dirty="0" smtClean="0"/>
              <a:t>是</a:t>
            </a:r>
            <a:r>
              <a:rPr lang="en-US" altLang="zh-CN" dirty="0" err="1" smtClean="0"/>
              <a:t>OutputStream</a:t>
            </a:r>
            <a:r>
              <a:rPr lang="zh-CN" altLang="zh-CN" dirty="0" smtClean="0"/>
              <a:t>的子类，它是操作文件的字节输出流，专门用于把数据写入文件。</a:t>
            </a:r>
          </a:p>
          <a:p>
            <a:pPr lvl="1" eaLnBrk="1" hangingPunct="1">
              <a:defRPr/>
            </a:pPr>
            <a:endParaRPr lang="en-US" altLang="zh-CN" dirty="0" smtClean="0"/>
          </a:p>
        </p:txBody>
      </p:sp>
      <p:sp>
        <p:nvSpPr>
          <p:cNvPr id="3584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4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4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304800" y="1171575"/>
            <a:ext cx="8420100" cy="5059363"/>
          </a:xfrm>
          <a:extLst/>
        </p:spPr>
        <p:txBody>
          <a:bodyPr rtlCol="0">
            <a:normAutofit/>
          </a:bodyPr>
          <a:lstStyle/>
          <a:p>
            <a:pPr eaLnBrk="1" fontAlgn="auto" hangingPunct="1">
              <a:spcAft>
                <a:spcPts val="0"/>
              </a:spcAft>
              <a:defRPr/>
            </a:pPr>
            <a:r>
              <a:rPr lang="en-US" altLang="zh-CN" b="1" dirty="0">
                <a:solidFill>
                  <a:srgbClr val="0070C0"/>
                </a:solidFill>
                <a:cs typeface="+mn-cs"/>
              </a:rPr>
              <a:t>8.1.2 </a:t>
            </a:r>
            <a:r>
              <a:rPr lang="zh-CN" altLang="en-US" b="1" dirty="0">
                <a:solidFill>
                  <a:srgbClr val="0070C0"/>
                </a:solidFill>
                <a:cs typeface="+mn-cs"/>
              </a:rPr>
              <a:t>字节流读写文件</a:t>
            </a:r>
            <a:endParaRPr lang="en-US" altLang="zh-CN" b="1" dirty="0">
              <a:solidFill>
                <a:srgbClr val="0070C0"/>
              </a:solidFill>
              <a:cs typeface="+mn-cs"/>
            </a:endParaRPr>
          </a:p>
          <a:p>
            <a:pPr lvl="1" eaLnBrk="1" fontAlgn="auto" hangingPunct="1">
              <a:lnSpc>
                <a:spcPct val="200000"/>
              </a:lnSpc>
              <a:spcAft>
                <a:spcPts val="0"/>
              </a:spcAft>
              <a:defRPr/>
            </a:pPr>
            <a:r>
              <a:rPr lang="zh-CN" altLang="en-US" dirty="0" smtClean="0">
                <a:cs typeface="+mn-cs"/>
              </a:rPr>
              <a:t>接下来，通过一个案例来演示如何将数据写入文件，具体代码如例</a:t>
            </a:r>
            <a:r>
              <a:rPr lang="en-US" altLang="zh-CN" dirty="0" smtClean="0">
                <a:cs typeface="+mn-cs"/>
              </a:rPr>
              <a:t>8-2</a:t>
            </a:r>
            <a:r>
              <a:rPr lang="zh-CN" altLang="en-US" dirty="0" smtClean="0">
                <a:cs typeface="+mn-cs"/>
              </a:rPr>
              <a:t>所示</a:t>
            </a:r>
            <a:r>
              <a:rPr lang="zh-CN" altLang="zh-CN" dirty="0" smtClean="0">
                <a:cs typeface="+mn-cs"/>
              </a:rPr>
              <a:t>。</a:t>
            </a:r>
            <a:endParaRPr lang="en-US" altLang="zh-CN" dirty="0" smtClean="0">
              <a:cs typeface="+mn-cs"/>
            </a:endParaRPr>
          </a:p>
          <a:p>
            <a:pPr marL="457200" lvl="1" indent="0" eaLnBrk="1" fontAlgn="auto" hangingPunct="1">
              <a:lnSpc>
                <a:spcPct val="200000"/>
              </a:lnSpc>
              <a:spcAft>
                <a:spcPts val="0"/>
              </a:spcAft>
              <a:buFontTx/>
              <a:buNone/>
              <a:defRPr/>
            </a:pPr>
            <a:endParaRPr lang="zh-CN" altLang="zh-CN" dirty="0">
              <a:cs typeface="+mn-cs"/>
            </a:endParaRPr>
          </a:p>
        </p:txBody>
      </p:sp>
      <p:sp>
        <p:nvSpPr>
          <p:cNvPr id="3686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86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graphicFrame>
        <p:nvGraphicFramePr>
          <p:cNvPr id="6" name="对象 3"/>
          <p:cNvGraphicFramePr>
            <a:graphicFrameLocks/>
          </p:cNvGraphicFramePr>
          <p:nvPr>
            <p:extLst>
              <p:ext uri="{D42A27DB-BD31-4B8C-83A1-F6EECF244321}">
                <p14:modId xmlns:p14="http://schemas.microsoft.com/office/powerpoint/2010/main" val="2465920888"/>
              </p:ext>
            </p:extLst>
          </p:nvPr>
        </p:nvGraphicFramePr>
        <p:xfrm>
          <a:off x="119269" y="1884777"/>
          <a:ext cx="8905461" cy="4436718"/>
        </p:xfrm>
        <a:graphic>
          <a:graphicData uri="http://schemas.openxmlformats.org/presentationml/2006/ole">
            <mc:AlternateContent xmlns:mc="http://schemas.openxmlformats.org/markup-compatibility/2006">
              <mc:Choice xmlns:v="urn:schemas-microsoft-com:vml" Requires="v">
                <p:oleObj spid="_x0000_s94530" r:id="rId3" imgW="6210360" imgH="2771640" progId="Paint.Picture">
                  <p:embed/>
                </p:oleObj>
              </mc:Choice>
              <mc:Fallback>
                <p:oleObj r:id="rId3" imgW="6210360" imgH="2771640" progId="Paint.Picture">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69" y="1884777"/>
                        <a:ext cx="8905461" cy="4436718"/>
                      </a:xfrm>
                      <a:prstGeom prst="rect">
                        <a:avLst/>
                      </a:prstGeom>
                      <a:noFill/>
                      <a:ln>
                        <a:noFill/>
                      </a:ln>
                    </p:spPr>
                  </p:pic>
                </p:oleObj>
              </mc:Fallback>
            </mc:AlternateContent>
          </a:graphicData>
        </a:graphic>
      </p:graphicFrame>
      <p:graphicFrame>
        <p:nvGraphicFramePr>
          <p:cNvPr id="7" name="对象 5"/>
          <p:cNvGraphicFramePr>
            <a:graphicFrameLocks/>
          </p:cNvGraphicFramePr>
          <p:nvPr>
            <p:extLst>
              <p:ext uri="{D42A27DB-BD31-4B8C-83A1-F6EECF244321}">
                <p14:modId xmlns:p14="http://schemas.microsoft.com/office/powerpoint/2010/main" val="3294809350"/>
              </p:ext>
            </p:extLst>
          </p:nvPr>
        </p:nvGraphicFramePr>
        <p:xfrm>
          <a:off x="5542513" y="4103135"/>
          <a:ext cx="3182387" cy="2218359"/>
        </p:xfrm>
        <a:graphic>
          <a:graphicData uri="http://schemas.openxmlformats.org/presentationml/2006/ole">
            <mc:AlternateContent xmlns:mc="http://schemas.openxmlformats.org/markup-compatibility/2006">
              <mc:Choice xmlns:v="urn:schemas-microsoft-com:vml" Requires="v">
                <p:oleObj spid="_x0000_s94531" r:id="rId5" imgW="2590920" imgH="1619280" progId="Paint.Picture">
                  <p:embed/>
                </p:oleObj>
              </mc:Choice>
              <mc:Fallback>
                <p:oleObj r:id="rId5" imgW="2590920" imgH="1619280" progId="Paint.Picture">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2513" y="4103135"/>
                        <a:ext cx="3182387" cy="2218359"/>
                      </a:xfrm>
                      <a:prstGeom prst="rect">
                        <a:avLst/>
                      </a:prstGeom>
                      <a:noFill/>
                      <a:ln>
                        <a:noFill/>
                      </a:ln>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2379663" y="623888"/>
            <a:ext cx="7170737" cy="4635500"/>
            <a:chOff x="2379663" y="623888"/>
            <a:chExt cx="7170737" cy="4635500"/>
          </a:xfrm>
        </p:grpSpPr>
        <p:pic>
          <p:nvPicPr>
            <p:cNvPr id="24581" name="Picture 6" descr="云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663" y="623888"/>
              <a:ext cx="7170737"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 Box 7"/>
            <p:cNvSpPr txBox="1">
              <a:spLocks noChangeArrowheads="1"/>
            </p:cNvSpPr>
            <p:nvPr/>
          </p:nvSpPr>
          <p:spPr bwMode="auto">
            <a:xfrm>
              <a:off x="4818146" y="1989138"/>
              <a:ext cx="40433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600" b="1">
                  <a:solidFill>
                    <a:schemeClr val="bg1"/>
                  </a:solidFill>
                  <a:ea typeface="黑体" panose="02010609060101010101" pitchFamily="49" charset="-122"/>
                </a:rPr>
                <a:t>什么是</a:t>
              </a:r>
              <a:r>
                <a:rPr lang="en-US" altLang="zh-CN" sz="3600" b="1">
                  <a:solidFill>
                    <a:schemeClr val="bg1"/>
                  </a:solidFill>
                  <a:ea typeface="黑体" panose="02010609060101010101" pitchFamily="49" charset="-122"/>
                </a:rPr>
                <a:t>IO</a:t>
              </a:r>
              <a:r>
                <a:rPr lang="zh-CN" altLang="en-US" sz="3600" b="1">
                  <a:solidFill>
                    <a:schemeClr val="bg1"/>
                  </a:solidFill>
                  <a:ea typeface="黑体" panose="02010609060101010101" pitchFamily="49" charset="-122"/>
                </a:rPr>
                <a:t>流？</a:t>
              </a:r>
            </a:p>
          </p:txBody>
        </p:sp>
      </p:grpSp>
      <p:pic>
        <p:nvPicPr>
          <p:cNvPr id="4101" name="Picture 8" descr="问小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38" y="2405063"/>
            <a:ext cx="3411537"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4101"/>
                                        </p:tgtEl>
                                      </p:cBhvr>
                                    </p:animEffect>
                                    <p:animScale>
                                      <p:cBhvr>
                                        <p:cTn id="7" dur="250" autoRev="1" fill="hold"/>
                                        <p:tgtEl>
                                          <p:spTgt spid="4101"/>
                                        </p:tgtEl>
                                      </p:cBhvr>
                                      <p:by x="105000" y="105000"/>
                                    </p:animScale>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nodeType="afterGroup">
                            <p:stCondLst>
                              <p:cond delay="1500"/>
                            </p:stCondLst>
                            <p:childTnLst>
                              <p:par>
                                <p:cTn id="13" presetID="32" presetClass="emph" presetSubtype="0" fill="hold" nodeType="afterEffect">
                                  <p:stCondLst>
                                    <p:cond delay="0"/>
                                  </p:stCondLst>
                                  <p:childTnLst>
                                    <p:animRot by="120000">
                                      <p:cBhvr>
                                        <p:cTn id="14" dur="50" fill="hold">
                                          <p:stCondLst>
                                            <p:cond delay="0"/>
                                          </p:stCondLst>
                                        </p:cTn>
                                        <p:tgtEl>
                                          <p:spTgt spid="2"/>
                                        </p:tgtEl>
                                        <p:attrNameLst>
                                          <p:attrName>r</p:attrName>
                                        </p:attrNameLst>
                                      </p:cBhvr>
                                    </p:animRot>
                                    <p:animRot by="-240000">
                                      <p:cBhvr>
                                        <p:cTn id="15" dur="100" fill="hold">
                                          <p:stCondLst>
                                            <p:cond delay="100"/>
                                          </p:stCondLst>
                                        </p:cTn>
                                        <p:tgtEl>
                                          <p:spTgt spid="2"/>
                                        </p:tgtEl>
                                        <p:attrNameLst>
                                          <p:attrName>r</p:attrName>
                                        </p:attrNameLst>
                                      </p:cBhvr>
                                    </p:animRot>
                                    <p:animRot by="240000">
                                      <p:cBhvr>
                                        <p:cTn id="16" dur="100" fill="hold">
                                          <p:stCondLst>
                                            <p:cond delay="200"/>
                                          </p:stCondLst>
                                        </p:cTn>
                                        <p:tgtEl>
                                          <p:spTgt spid="2"/>
                                        </p:tgtEl>
                                        <p:attrNameLst>
                                          <p:attrName>r</p:attrName>
                                        </p:attrNameLst>
                                      </p:cBhvr>
                                    </p:animRot>
                                    <p:animRot by="-240000">
                                      <p:cBhvr>
                                        <p:cTn id="17" dur="100" fill="hold">
                                          <p:stCondLst>
                                            <p:cond delay="300"/>
                                          </p:stCondLst>
                                        </p:cTn>
                                        <p:tgtEl>
                                          <p:spTgt spid="2"/>
                                        </p:tgtEl>
                                        <p:attrNameLst>
                                          <p:attrName>r</p:attrName>
                                        </p:attrNameLst>
                                      </p:cBhvr>
                                    </p:animRot>
                                    <p:animRot by="120000">
                                      <p:cBhvr>
                                        <p:cTn id="18" dur="100" fill="hold">
                                          <p:stCondLst>
                                            <p:cond delay="4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146050" y="1057275"/>
            <a:ext cx="8934450" cy="5059363"/>
          </a:xfrm>
          <a:extLst/>
        </p:spPr>
        <p:txBody>
          <a:bodyPr rtlCol="0">
            <a:normAutofit/>
          </a:bodyPr>
          <a:lstStyle/>
          <a:p>
            <a:pPr eaLnBrk="1" fontAlgn="auto" hangingPunct="1">
              <a:spcAft>
                <a:spcPts val="0"/>
              </a:spcAft>
              <a:defRPr/>
            </a:pPr>
            <a:r>
              <a:rPr lang="en-US" altLang="zh-CN" b="1" dirty="0">
                <a:solidFill>
                  <a:srgbClr val="0070C0"/>
                </a:solidFill>
                <a:cs typeface="+mn-cs"/>
              </a:rPr>
              <a:t>8.1.2 </a:t>
            </a:r>
            <a:r>
              <a:rPr lang="zh-CN" altLang="en-US" b="1" dirty="0">
                <a:solidFill>
                  <a:srgbClr val="0070C0"/>
                </a:solidFill>
                <a:cs typeface="+mn-cs"/>
              </a:rPr>
              <a:t>字节流读写文件</a:t>
            </a:r>
            <a:endParaRPr lang="en-US" altLang="zh-CN" b="1" dirty="0">
              <a:solidFill>
                <a:srgbClr val="0070C0"/>
              </a:solidFill>
              <a:cs typeface="+mn-cs"/>
            </a:endParaRPr>
          </a:p>
          <a:p>
            <a:pPr lvl="1" eaLnBrk="1" fontAlgn="auto" hangingPunct="1">
              <a:lnSpc>
                <a:spcPct val="200000"/>
              </a:lnSpc>
              <a:spcBef>
                <a:spcPts val="0"/>
              </a:spcBef>
              <a:spcAft>
                <a:spcPts val="0"/>
              </a:spcAft>
              <a:defRPr/>
            </a:pPr>
            <a:r>
              <a:rPr lang="zh-CN" altLang="en-US" dirty="0" smtClean="0">
                <a:cs typeface="+mn-cs"/>
              </a:rPr>
              <a:t>需要注意的是，</a:t>
            </a:r>
            <a:r>
              <a:rPr lang="zh-CN" altLang="zh-CN" dirty="0" smtClean="0">
                <a:cs typeface="+mn-cs"/>
              </a:rPr>
              <a:t>如果</a:t>
            </a:r>
            <a:r>
              <a:rPr lang="zh-CN" altLang="zh-CN" dirty="0">
                <a:cs typeface="+mn-cs"/>
              </a:rPr>
              <a:t>是通过</a:t>
            </a:r>
            <a:r>
              <a:rPr lang="en-US" altLang="zh-CN" dirty="0" err="1">
                <a:cs typeface="+mn-cs"/>
              </a:rPr>
              <a:t>FileOutputStream</a:t>
            </a:r>
            <a:r>
              <a:rPr lang="zh-CN" altLang="zh-CN" dirty="0">
                <a:cs typeface="+mn-cs"/>
              </a:rPr>
              <a:t>向一个已经存在的文件中写入数据，那么该文件中的数据首先会被清空，再写入新的数据</a:t>
            </a:r>
            <a:r>
              <a:rPr lang="zh-CN" altLang="zh-CN" dirty="0" smtClean="0">
                <a:cs typeface="+mn-cs"/>
              </a:rPr>
              <a:t>。</a:t>
            </a:r>
            <a:endParaRPr lang="en-US" altLang="zh-CN" dirty="0" smtClean="0">
              <a:cs typeface="+mn-cs"/>
            </a:endParaRPr>
          </a:p>
          <a:p>
            <a:pPr lvl="1" eaLnBrk="1" fontAlgn="auto" hangingPunct="1">
              <a:lnSpc>
                <a:spcPct val="200000"/>
              </a:lnSpc>
              <a:spcBef>
                <a:spcPts val="0"/>
              </a:spcBef>
              <a:spcAft>
                <a:spcPts val="0"/>
              </a:spcAft>
              <a:defRPr/>
            </a:pPr>
            <a:r>
              <a:rPr lang="zh-CN" altLang="zh-CN" dirty="0" smtClean="0">
                <a:cs typeface="+mn-cs"/>
              </a:rPr>
              <a:t>若</a:t>
            </a:r>
            <a:r>
              <a:rPr lang="zh-CN" altLang="zh-CN" dirty="0">
                <a:cs typeface="+mn-cs"/>
              </a:rPr>
              <a:t>希望</a:t>
            </a:r>
            <a:r>
              <a:rPr lang="zh-CN" altLang="zh-CN" dirty="0" smtClean="0">
                <a:cs typeface="+mn-cs"/>
              </a:rPr>
              <a:t>在</a:t>
            </a:r>
            <a:r>
              <a:rPr lang="zh-CN" altLang="en-US" dirty="0" smtClean="0">
                <a:cs typeface="+mn-cs"/>
              </a:rPr>
              <a:t>已</a:t>
            </a:r>
            <a:r>
              <a:rPr lang="zh-CN" altLang="zh-CN" dirty="0" smtClean="0">
                <a:cs typeface="+mn-cs"/>
              </a:rPr>
              <a:t>存在</a:t>
            </a:r>
            <a:r>
              <a:rPr lang="zh-CN" altLang="zh-CN" dirty="0">
                <a:cs typeface="+mn-cs"/>
              </a:rPr>
              <a:t>的文件内容之后追加新内容，则可</a:t>
            </a:r>
            <a:r>
              <a:rPr lang="zh-CN" altLang="zh-CN" dirty="0" smtClean="0">
                <a:cs typeface="+mn-cs"/>
              </a:rPr>
              <a:t>使</a:t>
            </a:r>
            <a:r>
              <a:rPr lang="en-US" altLang="zh-CN" dirty="0" err="1" smtClean="0">
                <a:cs typeface="+mn-cs"/>
              </a:rPr>
              <a:t>FileOutputStream</a:t>
            </a:r>
            <a:r>
              <a:rPr lang="zh-CN" altLang="zh-CN" dirty="0">
                <a:cs typeface="+mn-cs"/>
              </a:rPr>
              <a:t>的构造函数</a:t>
            </a:r>
            <a:r>
              <a:rPr lang="en-US" altLang="zh-CN" dirty="0" err="1">
                <a:cs typeface="+mn-cs"/>
              </a:rPr>
              <a:t>FileOutputStream</a:t>
            </a:r>
            <a:r>
              <a:rPr lang="en-US" altLang="zh-CN" dirty="0">
                <a:cs typeface="+mn-cs"/>
              </a:rPr>
              <a:t>(String </a:t>
            </a:r>
            <a:r>
              <a:rPr lang="en-US" altLang="zh-CN" dirty="0" err="1">
                <a:cs typeface="+mn-cs"/>
              </a:rPr>
              <a:t>fileName</a:t>
            </a:r>
            <a:r>
              <a:rPr lang="en-US" altLang="zh-CN" dirty="0">
                <a:cs typeface="+mn-cs"/>
              </a:rPr>
              <a:t>, </a:t>
            </a:r>
            <a:r>
              <a:rPr lang="en-US" altLang="zh-CN" b="1" dirty="0" err="1">
                <a:solidFill>
                  <a:srgbClr val="FF0000"/>
                </a:solidFill>
                <a:cs typeface="+mn-cs"/>
              </a:rPr>
              <a:t>boolean</a:t>
            </a:r>
            <a:r>
              <a:rPr lang="en-US" altLang="zh-CN" b="1" dirty="0">
                <a:solidFill>
                  <a:srgbClr val="FF0000"/>
                </a:solidFill>
                <a:cs typeface="+mn-cs"/>
              </a:rPr>
              <a:t> append</a:t>
            </a:r>
            <a:r>
              <a:rPr lang="en-US" altLang="zh-CN" dirty="0">
                <a:cs typeface="+mn-cs"/>
              </a:rPr>
              <a:t>)</a:t>
            </a:r>
            <a:r>
              <a:rPr lang="zh-CN" altLang="zh-CN" dirty="0">
                <a:cs typeface="+mn-cs"/>
              </a:rPr>
              <a:t>来创建文件输出流对象，</a:t>
            </a:r>
            <a:r>
              <a:rPr lang="zh-CN" altLang="zh-CN" b="1" dirty="0">
                <a:solidFill>
                  <a:srgbClr val="FF0000"/>
                </a:solidFill>
                <a:cs typeface="+mn-cs"/>
              </a:rPr>
              <a:t>并把</a:t>
            </a:r>
            <a:r>
              <a:rPr lang="en-US" altLang="zh-CN" b="1" dirty="0">
                <a:solidFill>
                  <a:srgbClr val="FF0000"/>
                </a:solidFill>
                <a:cs typeface="+mn-cs"/>
              </a:rPr>
              <a:t>append </a:t>
            </a:r>
            <a:r>
              <a:rPr lang="zh-CN" altLang="zh-CN" b="1" dirty="0">
                <a:solidFill>
                  <a:srgbClr val="FF0000"/>
                </a:solidFill>
                <a:cs typeface="+mn-cs"/>
              </a:rPr>
              <a:t>参数的值设置为</a:t>
            </a:r>
            <a:r>
              <a:rPr lang="en-US" altLang="zh-CN" b="1" dirty="0" smtClean="0">
                <a:solidFill>
                  <a:srgbClr val="FF0000"/>
                </a:solidFill>
                <a:cs typeface="+mn-cs"/>
              </a:rPr>
              <a:t>true</a:t>
            </a:r>
            <a:r>
              <a:rPr lang="zh-CN" altLang="en-US" dirty="0" smtClean="0">
                <a:cs typeface="+mn-cs"/>
              </a:rPr>
              <a:t>。</a:t>
            </a:r>
            <a:endParaRPr lang="en-US" altLang="zh-CN" dirty="0" smtClean="0">
              <a:cs typeface="+mn-cs"/>
            </a:endParaRPr>
          </a:p>
          <a:p>
            <a:pPr lvl="1" eaLnBrk="1" fontAlgn="auto" hangingPunct="1">
              <a:lnSpc>
                <a:spcPct val="200000"/>
              </a:lnSpc>
              <a:spcBef>
                <a:spcPts val="0"/>
              </a:spcBef>
              <a:spcAft>
                <a:spcPts val="0"/>
              </a:spcAft>
              <a:defRPr/>
            </a:pPr>
            <a:r>
              <a:rPr lang="zh-CN" altLang="en-US" dirty="0" smtClean="0">
                <a:cs typeface="+mn-cs"/>
              </a:rPr>
              <a:t>接下来，通过一个案例来演示如何将数据追加到文件末尾，具体代码如例</a:t>
            </a:r>
            <a:r>
              <a:rPr lang="en-US" altLang="zh-CN" dirty="0" smtClean="0">
                <a:cs typeface="+mn-cs"/>
              </a:rPr>
              <a:t>8-3</a:t>
            </a:r>
            <a:r>
              <a:rPr lang="zh-CN" altLang="en-US" dirty="0" smtClean="0">
                <a:cs typeface="+mn-cs"/>
              </a:rPr>
              <a:t>所示。</a:t>
            </a:r>
            <a:endParaRPr lang="en-US" altLang="zh-CN" dirty="0" smtClean="0">
              <a:cs typeface="+mn-cs"/>
            </a:endParaRPr>
          </a:p>
          <a:p>
            <a:pPr lvl="1" eaLnBrk="1" fontAlgn="auto" hangingPunct="1">
              <a:spcBef>
                <a:spcPts val="0"/>
              </a:spcBef>
              <a:spcAft>
                <a:spcPts val="0"/>
              </a:spcAft>
              <a:defRPr/>
            </a:pPr>
            <a:endParaRPr lang="en-US" altLang="zh-CN" dirty="0">
              <a:cs typeface="+mn-cs"/>
            </a:endParaRPr>
          </a:p>
          <a:p>
            <a:pPr marL="457200" lvl="1" indent="0" eaLnBrk="1" fontAlgn="auto" hangingPunct="1">
              <a:spcBef>
                <a:spcPts val="0"/>
              </a:spcBef>
              <a:spcAft>
                <a:spcPts val="0"/>
              </a:spcAft>
              <a:buFontTx/>
              <a:buNone/>
              <a:defRPr/>
            </a:pPr>
            <a:endParaRPr lang="en-US" altLang="zh-CN" dirty="0" smtClean="0">
              <a:cs typeface="+mn-cs"/>
            </a:endParaRPr>
          </a:p>
        </p:txBody>
      </p:sp>
      <p:sp>
        <p:nvSpPr>
          <p:cNvPr id="3789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t="6154"/>
          <a:stretch>
            <a:fillRect/>
          </a:stretch>
        </p:blipFill>
        <p:spPr bwMode="auto">
          <a:xfrm>
            <a:off x="93516" y="2339490"/>
            <a:ext cx="8986984" cy="330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graphicFrame>
        <p:nvGraphicFramePr>
          <p:cNvPr id="7" name="对象 1"/>
          <p:cNvGraphicFramePr>
            <a:graphicFrameLocks/>
          </p:cNvGraphicFramePr>
          <p:nvPr>
            <p:extLst>
              <p:ext uri="{D42A27DB-BD31-4B8C-83A1-F6EECF244321}">
                <p14:modId xmlns:p14="http://schemas.microsoft.com/office/powerpoint/2010/main" val="2633086903"/>
              </p:ext>
            </p:extLst>
          </p:nvPr>
        </p:nvGraphicFramePr>
        <p:xfrm>
          <a:off x="5459895" y="3661153"/>
          <a:ext cx="3453305" cy="2809461"/>
        </p:xfrm>
        <a:graphic>
          <a:graphicData uri="http://schemas.openxmlformats.org/presentationml/2006/ole">
            <mc:AlternateContent xmlns:mc="http://schemas.openxmlformats.org/markup-compatibility/2006">
              <mc:Choice xmlns:v="urn:schemas-microsoft-com:vml" Requires="v">
                <p:oleObj spid="_x0000_s95393" r:id="rId4" imgW="2666880" imgH="2143080" progId="Paint.Picture">
                  <p:embed/>
                </p:oleObj>
              </mc:Choice>
              <mc:Fallback>
                <p:oleObj r:id="rId4" imgW="2666880" imgH="2143080"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9895" y="3661153"/>
                        <a:ext cx="3453305" cy="2809461"/>
                      </a:xfrm>
                      <a:prstGeom prst="rect">
                        <a:avLst/>
                      </a:prstGeom>
                      <a:noFill/>
                      <a:ln>
                        <a:noFill/>
                      </a:ln>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内容占位符 2"/>
          <p:cNvSpPr>
            <a:spLocks noGrp="1"/>
          </p:cNvSpPr>
          <p:nvPr>
            <p:ph idx="1"/>
          </p:nvPr>
        </p:nvSpPr>
        <p:spPr>
          <a:xfrm>
            <a:off x="298450" y="1069975"/>
            <a:ext cx="8934450" cy="5059363"/>
          </a:xfrm>
        </p:spPr>
        <p:txBody>
          <a:bodyPr/>
          <a:lstStyle/>
          <a:p>
            <a:pPr eaLnBrk="1" fontAlgn="auto" hangingPunct="1">
              <a:spcAft>
                <a:spcPts val="0"/>
              </a:spcAft>
              <a:defRPr/>
            </a:pPr>
            <a:r>
              <a:rPr lang="en-US" altLang="zh-CN" b="1" dirty="0">
                <a:solidFill>
                  <a:srgbClr val="0070C0"/>
                </a:solidFill>
                <a:cs typeface="+mn-cs"/>
              </a:rPr>
              <a:t>8.1.3 </a:t>
            </a:r>
            <a:r>
              <a:rPr lang="zh-CN" altLang="en-US" b="1" dirty="0">
                <a:solidFill>
                  <a:srgbClr val="0070C0"/>
                </a:solidFill>
                <a:cs typeface="+mn-cs"/>
              </a:rPr>
              <a:t>文件的拷贝</a:t>
            </a:r>
            <a:endParaRPr lang="en-US" altLang="zh-CN" b="1" dirty="0">
              <a:solidFill>
                <a:srgbClr val="0070C0"/>
              </a:solidFill>
              <a:cs typeface="+mn-cs"/>
            </a:endParaRPr>
          </a:p>
          <a:p>
            <a:pPr lvl="1" eaLnBrk="1" hangingPunct="1">
              <a:lnSpc>
                <a:spcPct val="200000"/>
              </a:lnSpc>
              <a:defRPr/>
            </a:pPr>
            <a:r>
              <a:rPr lang="zh-CN" altLang="zh-CN" dirty="0" smtClean="0"/>
              <a:t>在应用程序中，</a:t>
            </a:r>
            <a:r>
              <a:rPr lang="en-US" altLang="zh-CN" dirty="0" smtClean="0"/>
              <a:t>IO</a:t>
            </a:r>
            <a:r>
              <a:rPr lang="zh-CN" altLang="zh-CN" dirty="0" smtClean="0"/>
              <a:t>流通常都是成对出现的，即输入流和输出流一起使用。例如文件的拷贝就需要通过输入流来读取文件中的数据，通过输出流将数据写入文件。</a:t>
            </a:r>
            <a:endParaRPr lang="en-US" altLang="zh-CN" dirty="0" smtClean="0"/>
          </a:p>
          <a:p>
            <a:pPr lvl="1" eaLnBrk="1" hangingPunct="1">
              <a:lnSpc>
                <a:spcPct val="200000"/>
              </a:lnSpc>
              <a:defRPr/>
            </a:pPr>
            <a:r>
              <a:rPr lang="zh-CN" altLang="en-US" dirty="0" smtClean="0"/>
              <a:t>接下来，通过一个案例来演示如何进行文件的拷贝。首先在当前目录下创建文件夹</a:t>
            </a:r>
            <a:r>
              <a:rPr lang="en-US" altLang="zh-CN" dirty="0" smtClean="0"/>
              <a:t>source</a:t>
            </a:r>
            <a:r>
              <a:rPr lang="zh-CN" altLang="en-US" dirty="0" smtClean="0"/>
              <a:t>和</a:t>
            </a:r>
            <a:r>
              <a:rPr lang="en-US" altLang="zh-CN" dirty="0" smtClean="0"/>
              <a:t>target</a:t>
            </a:r>
            <a:r>
              <a:rPr lang="zh-CN" altLang="en-US" dirty="0" smtClean="0"/>
              <a:t>，然后在</a:t>
            </a:r>
            <a:r>
              <a:rPr lang="en-US" altLang="zh-CN" dirty="0" smtClean="0"/>
              <a:t>source</a:t>
            </a:r>
            <a:r>
              <a:rPr lang="zh-CN" altLang="en-US" dirty="0" smtClean="0"/>
              <a:t>文件夹中存放一个“江南</a:t>
            </a:r>
            <a:r>
              <a:rPr lang="en-US" altLang="zh-CN" dirty="0" smtClean="0"/>
              <a:t>style.mp3</a:t>
            </a:r>
            <a:r>
              <a:rPr lang="zh-CN" altLang="en-US" dirty="0" smtClean="0"/>
              <a:t>”文件，拷贝文件的代码如例</a:t>
            </a:r>
            <a:r>
              <a:rPr lang="en-US" altLang="zh-CN" dirty="0" smtClean="0"/>
              <a:t>8-4</a:t>
            </a:r>
            <a:r>
              <a:rPr lang="zh-CN" altLang="en-US" dirty="0" smtClean="0"/>
              <a:t>所示。</a:t>
            </a:r>
            <a:endParaRPr lang="en-US" altLang="zh-CN" dirty="0" smtClean="0"/>
          </a:p>
        </p:txBody>
      </p:sp>
      <p:sp>
        <p:nvSpPr>
          <p:cNvPr id="389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1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1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t="4851"/>
          <a:stretch>
            <a:fillRect/>
          </a:stretch>
        </p:blipFill>
        <p:spPr bwMode="auto">
          <a:xfrm>
            <a:off x="108570" y="1236672"/>
            <a:ext cx="8945217" cy="52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7" name="Picture 4" descr="X]1$OPW4QPMWJPU@5@3}[Y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438" y="2020887"/>
            <a:ext cx="3759200"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R]JL_LTS0}I]SY9)[$WZ7}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3518" y="4000845"/>
            <a:ext cx="3590925"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内容占位符 2"/>
          <p:cNvSpPr>
            <a:spLocks noGrp="1"/>
          </p:cNvSpPr>
          <p:nvPr>
            <p:ph idx="1"/>
          </p:nvPr>
        </p:nvSpPr>
        <p:spPr>
          <a:xfrm>
            <a:off x="107950" y="1031875"/>
            <a:ext cx="8934450" cy="5778500"/>
          </a:xfrm>
        </p:spPr>
        <p:txBody>
          <a:bodyPr/>
          <a:lstStyle/>
          <a:p>
            <a:pPr eaLnBrk="1" fontAlgn="auto" hangingPunct="1">
              <a:spcAft>
                <a:spcPts val="0"/>
              </a:spcAft>
              <a:defRPr/>
            </a:pPr>
            <a:r>
              <a:rPr lang="en-US" altLang="zh-CN" b="1" dirty="0">
                <a:solidFill>
                  <a:srgbClr val="0070C0"/>
                </a:solidFill>
                <a:cs typeface="+mn-cs"/>
              </a:rPr>
              <a:t>8.1.4 </a:t>
            </a:r>
            <a:r>
              <a:rPr lang="zh-CN" altLang="en-US" b="1" dirty="0">
                <a:solidFill>
                  <a:srgbClr val="0070C0"/>
                </a:solidFill>
                <a:cs typeface="+mn-cs"/>
              </a:rPr>
              <a:t>字节流的缓冲区</a:t>
            </a:r>
            <a:endParaRPr lang="en-US" altLang="zh-CN" b="1" dirty="0">
              <a:solidFill>
                <a:srgbClr val="0070C0"/>
              </a:solidFill>
              <a:cs typeface="+mn-cs"/>
            </a:endParaRPr>
          </a:p>
          <a:p>
            <a:pPr lvl="1" eaLnBrk="1" hangingPunct="1">
              <a:defRPr/>
            </a:pPr>
            <a:r>
              <a:rPr lang="en-US" altLang="zh-CN" dirty="0" smtClean="0"/>
              <a:t>8.1.3</a:t>
            </a:r>
            <a:r>
              <a:rPr lang="zh-CN" altLang="zh-CN" dirty="0" smtClean="0"/>
              <a:t>小节实现了文件的拷贝，但</a:t>
            </a:r>
            <a:r>
              <a:rPr lang="zh-CN" altLang="en-US" dirty="0" smtClean="0"/>
              <a:t>整个拷贝是</a:t>
            </a:r>
            <a:r>
              <a:rPr lang="zh-CN" altLang="zh-CN" dirty="0" smtClean="0"/>
              <a:t>一个字节一个字节的读写，需要频繁的操作文件，效率非常低</a:t>
            </a:r>
            <a:r>
              <a:rPr lang="zh-CN" altLang="en-US" dirty="0" smtClean="0"/>
              <a:t>。</a:t>
            </a:r>
            <a:endParaRPr lang="en-US" altLang="zh-CN" dirty="0" smtClean="0"/>
          </a:p>
          <a:p>
            <a:pPr lvl="1" eaLnBrk="1" hangingPunct="1">
              <a:defRPr/>
            </a:pPr>
            <a:r>
              <a:rPr lang="zh-CN" altLang="zh-CN" dirty="0" smtClean="0"/>
              <a:t>这就好比从北京运送烤鸭到上海，如果有一万只烤鸭，每次运送一只，就必须运输一万次，这样的效率显然非常低</a:t>
            </a:r>
            <a:r>
              <a:rPr lang="zh-CN" altLang="en-US" dirty="0" smtClean="0"/>
              <a:t>。</a:t>
            </a:r>
            <a:r>
              <a:rPr lang="zh-CN" altLang="zh-CN" dirty="0" smtClean="0"/>
              <a:t>为了减少运输次数，可以先把一批烤鸭装在车厢中，这样就可以成批的运送烤鸭，这时的车厢就相当于一个临时缓冲区</a:t>
            </a:r>
            <a:r>
              <a:rPr lang="zh-CN" altLang="en-US" dirty="0" smtClean="0"/>
              <a:t>。</a:t>
            </a:r>
            <a:endParaRPr lang="en-US" altLang="zh-CN" dirty="0" smtClean="0"/>
          </a:p>
          <a:p>
            <a:pPr lvl="1" eaLnBrk="1" hangingPunct="1">
              <a:defRPr/>
            </a:pPr>
            <a:r>
              <a:rPr lang="zh-CN" altLang="zh-CN" dirty="0" smtClean="0"/>
              <a:t>为了提高</a:t>
            </a:r>
            <a:r>
              <a:rPr lang="zh-CN" altLang="en-US" dirty="0" smtClean="0"/>
              <a:t>拷贝文件的</a:t>
            </a:r>
            <a:r>
              <a:rPr lang="zh-CN" altLang="zh-CN" dirty="0" smtClean="0"/>
              <a:t>效率</a:t>
            </a:r>
            <a:r>
              <a:rPr lang="zh-CN" altLang="en-US" dirty="0" smtClean="0"/>
              <a:t>，</a:t>
            </a:r>
            <a:r>
              <a:rPr lang="zh-CN" altLang="zh-CN" dirty="0" smtClean="0"/>
              <a:t>可以定义一个字节数组作为缓冲去。在拷贝文件时，可以一次性读取多个字节的数据，并保存在字节数组中，然后将字节数组中的数据一次性写入文件</a:t>
            </a:r>
            <a:r>
              <a:rPr lang="zh-CN" altLang="en-US" dirty="0" smtClean="0"/>
              <a:t>。</a:t>
            </a:r>
            <a:endParaRPr lang="en-US" altLang="zh-CN" dirty="0" smtClean="0"/>
          </a:p>
        </p:txBody>
      </p:sp>
      <p:sp>
        <p:nvSpPr>
          <p:cNvPr id="3993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4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4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122238" y="1133475"/>
            <a:ext cx="8934450" cy="5778500"/>
          </a:xfrm>
        </p:spPr>
        <p:txBody>
          <a:bodyPr/>
          <a:lstStyle/>
          <a:p>
            <a:pPr eaLnBrk="1" fontAlgn="auto" hangingPunct="1">
              <a:spcAft>
                <a:spcPts val="0"/>
              </a:spcAft>
              <a:defRPr/>
            </a:pPr>
            <a:r>
              <a:rPr lang="en-US" altLang="zh-CN" b="1">
                <a:solidFill>
                  <a:srgbClr val="0070C0"/>
                </a:solidFill>
                <a:cs typeface="+mn-cs"/>
              </a:rPr>
              <a:t>8.1.4 </a:t>
            </a:r>
            <a:r>
              <a:rPr lang="zh-CN" altLang="en-US" b="1">
                <a:solidFill>
                  <a:srgbClr val="0070C0"/>
                </a:solidFill>
                <a:cs typeface="+mn-cs"/>
              </a:rPr>
              <a:t>字节流的缓冲区</a:t>
            </a:r>
            <a:endParaRPr lang="en-US" altLang="zh-CN" b="1">
              <a:solidFill>
                <a:srgbClr val="0070C0"/>
              </a:solidFill>
              <a:cs typeface="+mn-cs"/>
            </a:endParaRPr>
          </a:p>
          <a:p>
            <a:pPr lvl="1" eaLnBrk="1" hangingPunct="1">
              <a:lnSpc>
                <a:spcPct val="200000"/>
              </a:lnSpc>
              <a:defRPr/>
            </a:pPr>
            <a:r>
              <a:rPr lang="zh-CN" altLang="en-US" smtClean="0"/>
              <a:t>接下来，通过一个案例来学习如何使用缓冲区拷贝文件，如例</a:t>
            </a:r>
            <a:r>
              <a:rPr lang="en-US" altLang="zh-CN" smtClean="0"/>
              <a:t>8-5</a:t>
            </a:r>
            <a:r>
              <a:rPr lang="zh-CN" altLang="en-US" smtClean="0"/>
              <a:t>所示。</a:t>
            </a:r>
            <a:endParaRPr lang="en-US" altLang="zh-CN" smtClean="0"/>
          </a:p>
        </p:txBody>
      </p:sp>
      <p:sp>
        <p:nvSpPr>
          <p:cNvPr id="4096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t="3340"/>
          <a:stretch>
            <a:fillRect/>
          </a:stretch>
        </p:blipFill>
        <p:spPr bwMode="auto">
          <a:xfrm>
            <a:off x="159992" y="388938"/>
            <a:ext cx="8824015" cy="6019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7" name="圆角矩形标注 6"/>
          <p:cNvSpPr/>
          <p:nvPr/>
        </p:nvSpPr>
        <p:spPr bwMode="auto">
          <a:xfrm>
            <a:off x="1812925" y="4447396"/>
            <a:ext cx="7331075" cy="1691559"/>
          </a:xfrm>
          <a:prstGeom prst="wedgeRoundRectCallout">
            <a:avLst>
              <a:gd name="adj1" fmla="val -17541"/>
              <a:gd name="adj2" fmla="val -5075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buFontTx/>
              <a:buNone/>
              <a:defRPr/>
            </a:pPr>
            <a:r>
              <a:rPr lang="zh-CN" altLang="zh-CN" dirty="0"/>
              <a:t>例程实现了</a:t>
            </a:r>
            <a:r>
              <a:rPr lang="en-US" altLang="zh-CN" dirty="0"/>
              <a:t>mp3</a:t>
            </a:r>
            <a:r>
              <a:rPr lang="zh-CN" altLang="zh-CN" dirty="0"/>
              <a:t>文件的拷贝。在拷贝过程中，使用</a:t>
            </a:r>
            <a:r>
              <a:rPr lang="en-US" altLang="zh-CN" dirty="0"/>
              <a:t>while</a:t>
            </a:r>
            <a:r>
              <a:rPr lang="zh-CN" altLang="zh-CN" dirty="0"/>
              <a:t>循环语句逐渐实现字节文件的拷贝，每循环一次，就从文件读取若干字节填充字节数组，并通过变量</a:t>
            </a:r>
            <a:r>
              <a:rPr lang="en-US" altLang="zh-CN" dirty="0" err="1"/>
              <a:t>len</a:t>
            </a:r>
            <a:r>
              <a:rPr lang="zh-CN" altLang="zh-CN" dirty="0"/>
              <a:t>记住读入数组的字节数，然后从数组的第一个字节开始，将</a:t>
            </a:r>
            <a:r>
              <a:rPr lang="en-US" altLang="zh-CN" dirty="0" err="1"/>
              <a:t>len</a:t>
            </a:r>
            <a:r>
              <a:rPr lang="zh-CN" altLang="zh-CN" dirty="0"/>
              <a:t>个字节依次写入文件。循环往复，当</a:t>
            </a:r>
            <a:r>
              <a:rPr lang="en-US" altLang="zh-CN" dirty="0" err="1"/>
              <a:t>len</a:t>
            </a:r>
            <a:r>
              <a:rPr lang="zh-CN" altLang="zh-CN" dirty="0"/>
              <a:t>值为</a:t>
            </a:r>
            <a:r>
              <a:rPr lang="en-US" altLang="zh-CN" dirty="0"/>
              <a:t>-1</a:t>
            </a:r>
            <a:r>
              <a:rPr lang="zh-CN" altLang="zh-CN" dirty="0"/>
              <a:t>时，说明已经读到了文件的末尾，循环会结束，整个拷贝过程也就结束</a:t>
            </a:r>
            <a:r>
              <a:rPr lang="zh-CN" altLang="zh-CN" dirty="0" smtClean="0"/>
              <a:t>了</a:t>
            </a:r>
            <a:r>
              <a:rPr lang="zh-CN" altLang="en-US" dirty="0" smtClean="0"/>
              <a:t>。</a:t>
            </a:r>
            <a:endParaRPr lang="zh-CN" altLang="en-US"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内容占位符 2"/>
          <p:cNvSpPr>
            <a:spLocks noGrp="1"/>
          </p:cNvSpPr>
          <p:nvPr>
            <p:ph idx="1"/>
          </p:nvPr>
        </p:nvSpPr>
        <p:spPr>
          <a:xfrm>
            <a:off x="320675" y="1119188"/>
            <a:ext cx="8164513" cy="5688012"/>
          </a:xfrm>
        </p:spPr>
        <p:txBody>
          <a:bodyPr/>
          <a:lstStyle/>
          <a:p>
            <a:pPr eaLnBrk="1" fontAlgn="auto" hangingPunct="1">
              <a:spcAft>
                <a:spcPts val="0"/>
              </a:spcAft>
              <a:defRPr/>
            </a:pPr>
            <a:r>
              <a:rPr lang="en-US" altLang="zh-CN" b="1">
                <a:solidFill>
                  <a:srgbClr val="0070C0"/>
                </a:solidFill>
                <a:cs typeface="+mn-cs"/>
              </a:rPr>
              <a:t>8.1.5 </a:t>
            </a:r>
            <a:r>
              <a:rPr lang="zh-CN" altLang="en-US" b="1">
                <a:solidFill>
                  <a:srgbClr val="0070C0"/>
                </a:solidFill>
                <a:cs typeface="+mn-cs"/>
              </a:rPr>
              <a:t>装饰设计模式</a:t>
            </a:r>
            <a:endParaRPr lang="en-US" altLang="zh-CN" b="1">
              <a:solidFill>
                <a:srgbClr val="0070C0"/>
              </a:solidFill>
              <a:cs typeface="+mn-cs"/>
            </a:endParaRPr>
          </a:p>
          <a:p>
            <a:pPr lvl="1" eaLnBrk="1" hangingPunct="1">
              <a:lnSpc>
                <a:spcPct val="200000"/>
              </a:lnSpc>
              <a:defRPr/>
            </a:pPr>
            <a:r>
              <a:rPr lang="zh-CN" altLang="zh-CN" smtClean="0"/>
              <a:t>俗话说“人靠衣装马靠鞍”，漂亮得体的装扮不仅能提升形象，还能提高竞争力。在程序设计中，同样可以通过“装饰”一个类，增强它的功能。</a:t>
            </a:r>
            <a:endParaRPr lang="en-US" altLang="zh-CN" smtClean="0"/>
          </a:p>
          <a:p>
            <a:pPr lvl="1" eaLnBrk="1" hangingPunct="1">
              <a:lnSpc>
                <a:spcPct val="200000"/>
              </a:lnSpc>
              <a:defRPr/>
            </a:pPr>
            <a:r>
              <a:rPr lang="zh-CN" altLang="zh-CN" smtClean="0"/>
              <a:t>装饰设计模式就是通过包装一个类，动态地为它增加功能的一种设计模式。比如买了一辆车，想为新车装一个倒车雷达，这就相当于为这辆汽车增加新的功能。</a:t>
            </a:r>
            <a:endParaRPr lang="en-US" altLang="zh-CN" smtClean="0"/>
          </a:p>
        </p:txBody>
      </p:sp>
      <p:sp>
        <p:nvSpPr>
          <p:cNvPr id="4198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98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198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内容占位符 2"/>
          <p:cNvSpPr>
            <a:spLocks noGrp="1"/>
          </p:cNvSpPr>
          <p:nvPr>
            <p:ph idx="1"/>
          </p:nvPr>
        </p:nvSpPr>
        <p:spPr>
          <a:xfrm>
            <a:off x="320675" y="1093788"/>
            <a:ext cx="8164513" cy="5688012"/>
          </a:xfrm>
        </p:spPr>
        <p:txBody>
          <a:bodyPr/>
          <a:lstStyle/>
          <a:p>
            <a:pPr eaLnBrk="1" fontAlgn="auto" hangingPunct="1">
              <a:spcAft>
                <a:spcPts val="0"/>
              </a:spcAft>
              <a:defRPr/>
            </a:pPr>
            <a:r>
              <a:rPr lang="en-US" altLang="zh-CN" b="1" dirty="0">
                <a:solidFill>
                  <a:srgbClr val="0070C0"/>
                </a:solidFill>
                <a:cs typeface="+mn-cs"/>
              </a:rPr>
              <a:t>8.1.5 </a:t>
            </a:r>
            <a:r>
              <a:rPr lang="zh-CN" altLang="en-US" b="1" dirty="0">
                <a:solidFill>
                  <a:srgbClr val="0070C0"/>
                </a:solidFill>
                <a:cs typeface="+mn-cs"/>
              </a:rPr>
              <a:t>装饰设计模式</a:t>
            </a:r>
          </a:p>
          <a:p>
            <a:pPr lvl="1" eaLnBrk="1" hangingPunct="1">
              <a:lnSpc>
                <a:spcPct val="200000"/>
              </a:lnSpc>
              <a:defRPr/>
            </a:pPr>
            <a:r>
              <a:rPr lang="zh-CN" altLang="en-US" dirty="0" smtClean="0"/>
              <a:t>接下来，通过一个案例来实现装饰设计模式，如例</a:t>
            </a:r>
            <a:r>
              <a:rPr lang="en-US" altLang="zh-CN" dirty="0" smtClean="0"/>
              <a:t>8-6</a:t>
            </a:r>
            <a:r>
              <a:rPr lang="zh-CN" altLang="en-US" dirty="0" smtClean="0"/>
              <a:t>所示。</a:t>
            </a:r>
            <a:endParaRPr lang="en-US" altLang="zh-CN" dirty="0" smtClean="0"/>
          </a:p>
        </p:txBody>
      </p:sp>
      <p:sp>
        <p:nvSpPr>
          <p:cNvPr id="430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301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t="2576"/>
          <a:stretch>
            <a:fillRect/>
          </a:stretch>
        </p:blipFill>
        <p:spPr bwMode="auto">
          <a:xfrm>
            <a:off x="412163" y="-86138"/>
            <a:ext cx="7406861" cy="7149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7" name="圆角矩形标注 6"/>
          <p:cNvSpPr/>
          <p:nvPr/>
        </p:nvSpPr>
        <p:spPr bwMode="auto">
          <a:xfrm>
            <a:off x="2345634" y="3661465"/>
            <a:ext cx="6667500" cy="2889802"/>
          </a:xfrm>
          <a:prstGeom prst="wedgeRoundRectCallout">
            <a:avLst>
              <a:gd name="adj1" fmla="val -17541"/>
              <a:gd name="adj2" fmla="val -5075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200000"/>
              </a:lnSpc>
              <a:buFontTx/>
              <a:buNone/>
              <a:defRPr/>
            </a:pPr>
            <a:r>
              <a:rPr lang="zh-CN" altLang="zh-CN" dirty="0"/>
              <a:t>例程实现了</a:t>
            </a:r>
            <a:r>
              <a:rPr lang="en-US" altLang="zh-CN" dirty="0" err="1"/>
              <a:t>RadarCar</a:t>
            </a:r>
            <a:r>
              <a:rPr lang="zh-CN" altLang="zh-CN" dirty="0"/>
              <a:t>类对</a:t>
            </a:r>
            <a:r>
              <a:rPr lang="en-US" altLang="zh-CN" dirty="0"/>
              <a:t>Car</a:t>
            </a:r>
            <a:r>
              <a:rPr lang="zh-CN" altLang="zh-CN" dirty="0"/>
              <a:t>类的包装。包装类</a:t>
            </a:r>
            <a:r>
              <a:rPr lang="en-US" altLang="zh-CN" dirty="0" err="1"/>
              <a:t>RadarCar</a:t>
            </a:r>
            <a:r>
              <a:rPr lang="zh-CN" altLang="zh-CN" dirty="0"/>
              <a:t>的构造方法中接收一个</a:t>
            </a:r>
            <a:r>
              <a:rPr lang="en-US" altLang="zh-CN" dirty="0"/>
              <a:t>Car</a:t>
            </a:r>
            <a:r>
              <a:rPr lang="zh-CN" altLang="zh-CN" dirty="0"/>
              <a:t>类型的实例对象。通过运行结果可以看出，当</a:t>
            </a:r>
            <a:r>
              <a:rPr lang="en-US" altLang="zh-CN" dirty="0" err="1"/>
              <a:t>RadarCar</a:t>
            </a:r>
            <a:r>
              <a:rPr lang="zh-CN" altLang="zh-CN" dirty="0"/>
              <a:t>对象调用</a:t>
            </a:r>
            <a:r>
              <a:rPr lang="en-US" altLang="zh-CN" dirty="0"/>
              <a:t>show()</a:t>
            </a:r>
            <a:r>
              <a:rPr lang="zh-CN" altLang="zh-CN" dirty="0"/>
              <a:t>方法时，被</a:t>
            </a:r>
            <a:r>
              <a:rPr lang="en-US" altLang="zh-CN" dirty="0" err="1"/>
              <a:t>RadarCar</a:t>
            </a:r>
            <a:r>
              <a:rPr lang="zh-CN" altLang="zh-CN" dirty="0"/>
              <a:t>包装后的对象</a:t>
            </a:r>
            <a:r>
              <a:rPr lang="en-US" altLang="zh-CN" dirty="0" err="1"/>
              <a:t>benz</a:t>
            </a:r>
            <a:r>
              <a:rPr lang="zh-CN" altLang="zh-CN" dirty="0"/>
              <a:t>不仅具有车的基本功能，而且具有了倒车雷达的</a:t>
            </a:r>
            <a:r>
              <a:rPr lang="zh-CN" altLang="zh-CN" dirty="0" smtClean="0"/>
              <a:t>功能</a:t>
            </a:r>
            <a:r>
              <a:rPr lang="zh-CN" altLang="en-US" dirty="0" smtClean="0"/>
              <a:t>。</a:t>
            </a:r>
            <a:endParaRPr lang="zh-CN" altLang="en-US" b="1" dirty="0"/>
          </a:p>
        </p:txBody>
      </p:sp>
      <p:pic>
        <p:nvPicPr>
          <p:cNvPr id="2" name="图片 1"/>
          <p:cNvPicPr>
            <a:picLocks noChangeAspect="1"/>
          </p:cNvPicPr>
          <p:nvPr/>
        </p:nvPicPr>
        <p:blipFill rotWithShape="1">
          <a:blip r:embed="rId3"/>
          <a:srcRect r="5345"/>
          <a:stretch/>
        </p:blipFill>
        <p:spPr>
          <a:xfrm>
            <a:off x="4305068" y="1906267"/>
            <a:ext cx="4513202" cy="15246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内容占位符 2"/>
          <p:cNvSpPr>
            <a:spLocks noGrp="1"/>
          </p:cNvSpPr>
          <p:nvPr>
            <p:ph idx="1"/>
          </p:nvPr>
        </p:nvSpPr>
        <p:spPr>
          <a:xfrm>
            <a:off x="247650" y="1044575"/>
            <a:ext cx="8516938" cy="5059363"/>
          </a:xfrm>
        </p:spPr>
        <p:txBody>
          <a:bodyPr/>
          <a:lstStyle/>
          <a:p>
            <a:pPr eaLnBrk="1" fontAlgn="auto" hangingPunct="1">
              <a:spcAft>
                <a:spcPts val="0"/>
              </a:spcAft>
              <a:defRPr/>
            </a:pPr>
            <a:r>
              <a:rPr lang="en-US" altLang="zh-CN" b="1" dirty="0">
                <a:solidFill>
                  <a:srgbClr val="0070C0"/>
                </a:solidFill>
                <a:cs typeface="+mn-cs"/>
              </a:rPr>
              <a:t>8.1.6 </a:t>
            </a:r>
            <a:r>
              <a:rPr lang="zh-CN" altLang="en-US" b="1" dirty="0">
                <a:solidFill>
                  <a:srgbClr val="0070C0"/>
                </a:solidFill>
                <a:cs typeface="+mn-cs"/>
              </a:rPr>
              <a:t>字节缓冲</a:t>
            </a:r>
            <a:r>
              <a:rPr lang="zh-CN" altLang="en-US" b="1" dirty="0" smtClean="0">
                <a:solidFill>
                  <a:srgbClr val="0070C0"/>
                </a:solidFill>
                <a:cs typeface="+mn-cs"/>
              </a:rPr>
              <a:t>流（过滤流）</a:t>
            </a:r>
            <a:endParaRPr lang="zh-CN" altLang="en-US" b="1" dirty="0">
              <a:solidFill>
                <a:srgbClr val="0070C0"/>
              </a:solidFill>
              <a:cs typeface="+mn-cs"/>
            </a:endParaRPr>
          </a:p>
          <a:p>
            <a:pPr lvl="1" eaLnBrk="1" hangingPunct="1">
              <a:lnSpc>
                <a:spcPct val="200000"/>
              </a:lnSpc>
              <a:defRPr/>
            </a:pPr>
            <a:r>
              <a:rPr lang="zh-CN" altLang="zh-CN" dirty="0" smtClean="0"/>
              <a:t>在</a:t>
            </a:r>
            <a:r>
              <a:rPr lang="en-US" altLang="zh-CN" dirty="0" smtClean="0"/>
              <a:t>IO</a:t>
            </a:r>
            <a:r>
              <a:rPr lang="zh-CN" altLang="zh-CN" dirty="0" smtClean="0"/>
              <a:t>包中提供两个带缓冲的字节流，分别是</a:t>
            </a:r>
            <a:r>
              <a:rPr lang="en-US" altLang="zh-CN" dirty="0" err="1" smtClean="0"/>
              <a:t>BufferedInputStream</a:t>
            </a:r>
            <a:r>
              <a:rPr lang="zh-CN" altLang="zh-CN" dirty="0" smtClean="0"/>
              <a:t>和</a:t>
            </a:r>
            <a:r>
              <a:rPr lang="en-US" altLang="zh-CN" dirty="0" err="1" smtClean="0"/>
              <a:t>BufferdOutputStream</a:t>
            </a:r>
            <a:r>
              <a:rPr lang="zh-CN" altLang="zh-CN" dirty="0" smtClean="0"/>
              <a:t>，这两个流都使用了装饰设计模式。它们的构造方法中分别接收</a:t>
            </a:r>
            <a:r>
              <a:rPr lang="en-US" altLang="zh-CN" dirty="0" err="1" smtClean="0"/>
              <a:t>InputStream</a:t>
            </a:r>
            <a:r>
              <a:rPr lang="zh-CN" altLang="zh-CN" dirty="0" smtClean="0"/>
              <a:t>和</a:t>
            </a:r>
            <a:r>
              <a:rPr lang="en-US" altLang="zh-CN" dirty="0" err="1" smtClean="0"/>
              <a:t>OutputStream</a:t>
            </a:r>
            <a:r>
              <a:rPr lang="zh-CN" altLang="zh-CN" dirty="0" smtClean="0"/>
              <a:t>类型的参数作为被包装对象，在读写数据时提供缓冲功能。</a:t>
            </a:r>
            <a:endParaRPr lang="en-US" altLang="zh-CN" dirty="0" smtClean="0"/>
          </a:p>
          <a:p>
            <a:pPr lvl="1" eaLnBrk="1" hangingPunct="1">
              <a:lnSpc>
                <a:spcPct val="200000"/>
              </a:lnSpc>
              <a:defRPr/>
            </a:pPr>
            <a:r>
              <a:rPr lang="zh-CN" altLang="zh-CN" dirty="0" smtClean="0"/>
              <a:t>应用程序、缓冲流和底层字节流之间的关系如</a:t>
            </a:r>
            <a:r>
              <a:rPr lang="zh-CN" altLang="en-US" dirty="0" smtClean="0"/>
              <a:t>下图所示。</a:t>
            </a:r>
            <a:endParaRPr lang="en-US" altLang="zh-CN" dirty="0" smtClean="0"/>
          </a:p>
        </p:txBody>
      </p:sp>
      <p:sp>
        <p:nvSpPr>
          <p:cNvPr id="4403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40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40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44038" name="对象 4"/>
          <p:cNvGraphicFramePr>
            <a:graphicFrameLocks noChangeAspect="1"/>
          </p:cNvGraphicFramePr>
          <p:nvPr/>
        </p:nvGraphicFramePr>
        <p:xfrm>
          <a:off x="1206500" y="4967288"/>
          <a:ext cx="6734175" cy="869950"/>
        </p:xfrm>
        <a:graphic>
          <a:graphicData uri="http://schemas.openxmlformats.org/presentationml/2006/ole">
            <mc:AlternateContent xmlns:mc="http://schemas.openxmlformats.org/markup-compatibility/2006">
              <mc:Choice xmlns:v="urn:schemas-microsoft-com:vml" Requires="v">
                <p:oleObj spid="_x0000_s44248" name="Visio" r:id="rId3" imgW="5401018" imgH="697116" progId="Visio.Drawing.11">
                  <p:embed/>
                </p:oleObj>
              </mc:Choice>
              <mc:Fallback>
                <p:oleObj name="Visio" r:id="rId3" imgW="5401018" imgH="697116"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0" y="4967288"/>
                        <a:ext cx="67341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127000" y="1192213"/>
            <a:ext cx="9017000" cy="5030787"/>
          </a:xfrm>
          <a:extLst/>
        </p:spPr>
        <p:txBody>
          <a:bodyPr rtlCol="0">
            <a:normAutofit/>
          </a:bodyPr>
          <a:lstStyle/>
          <a:p>
            <a:pPr marL="228600" lvl="1" eaLnBrk="1" fontAlgn="auto" hangingPunct="1">
              <a:spcBef>
                <a:spcPts val="1000"/>
              </a:spcBef>
              <a:spcAft>
                <a:spcPts val="0"/>
              </a:spcAft>
              <a:defRPr/>
            </a:pPr>
            <a:r>
              <a:rPr lang="en-US" altLang="zh-CN" sz="2400" b="1" dirty="0">
                <a:solidFill>
                  <a:srgbClr val="0070C0"/>
                </a:solidFill>
                <a:cs typeface="+mn-cs"/>
              </a:rPr>
              <a:t>8.1.6 </a:t>
            </a:r>
            <a:r>
              <a:rPr lang="zh-CN" altLang="en-US" sz="2400" b="1" dirty="0">
                <a:solidFill>
                  <a:srgbClr val="0070C0"/>
                </a:solidFill>
                <a:cs typeface="+mn-cs"/>
              </a:rPr>
              <a:t>字节缓冲流</a:t>
            </a:r>
          </a:p>
          <a:p>
            <a:pPr>
              <a:lnSpc>
                <a:spcPct val="170000"/>
              </a:lnSpc>
              <a:spcBef>
                <a:spcPct val="20000"/>
              </a:spcBef>
            </a:pPr>
            <a:r>
              <a:rPr lang="en-US" altLang="zh-CN" sz="2000" dirty="0">
                <a:latin typeface="Calibri" panose="020F0502020204030204" pitchFamily="34" charset="0"/>
              </a:rPr>
              <a:t>java.io</a:t>
            </a:r>
            <a:r>
              <a:rPr lang="zh-CN" altLang="en-US" sz="2000" dirty="0">
                <a:latin typeface="Calibri" panose="020F0502020204030204" pitchFamily="34" charset="0"/>
              </a:rPr>
              <a:t>包中提供了</a:t>
            </a:r>
            <a:r>
              <a:rPr lang="en-US" altLang="zh-CN" sz="2000" dirty="0" err="1">
                <a:latin typeface="Calibri" panose="020F0502020204030204" pitchFamily="34" charset="0"/>
              </a:rPr>
              <a:t>FilterInputStream</a:t>
            </a:r>
            <a:r>
              <a:rPr lang="zh-CN" altLang="en-US" sz="2000" dirty="0">
                <a:latin typeface="Calibri" panose="020F0502020204030204" pitchFamily="34" charset="0"/>
              </a:rPr>
              <a:t>类和</a:t>
            </a:r>
            <a:r>
              <a:rPr lang="en-US" altLang="zh-CN" sz="2000" dirty="0" err="1">
                <a:latin typeface="Calibri" panose="020F0502020204030204" pitchFamily="34" charset="0"/>
              </a:rPr>
              <a:t>FilterOutputStream</a:t>
            </a:r>
            <a:r>
              <a:rPr lang="zh-CN" altLang="en-US" sz="2000" dirty="0">
                <a:latin typeface="Calibri" panose="020F0502020204030204" pitchFamily="34" charset="0"/>
              </a:rPr>
              <a:t>类分别对其他输入</a:t>
            </a:r>
            <a:r>
              <a:rPr lang="en-US" altLang="zh-CN" sz="2000" dirty="0">
                <a:latin typeface="Calibri" panose="020F0502020204030204" pitchFamily="34" charset="0"/>
              </a:rPr>
              <a:t>/</a:t>
            </a:r>
            <a:r>
              <a:rPr lang="zh-CN" altLang="en-US" sz="2000" dirty="0">
                <a:latin typeface="Calibri" panose="020F0502020204030204" pitchFamily="34" charset="0"/>
              </a:rPr>
              <a:t>输出流进行特殊处理，它们都属于</a:t>
            </a:r>
            <a:r>
              <a:rPr lang="zh-CN" altLang="en-US" sz="2000" b="1" dirty="0">
                <a:solidFill>
                  <a:srgbClr val="FF0000"/>
                </a:solidFill>
                <a:latin typeface="Calibri" panose="020F0502020204030204" pitchFamily="34" charset="0"/>
              </a:rPr>
              <a:t>装饰类</a:t>
            </a:r>
            <a:r>
              <a:rPr lang="zh-CN" altLang="en-US" sz="2000" dirty="0">
                <a:latin typeface="Calibri" panose="020F0502020204030204" pitchFamily="34" charset="0"/>
              </a:rPr>
              <a:t>。</a:t>
            </a:r>
            <a:r>
              <a:rPr lang="en-US" altLang="zh-CN" sz="2000" dirty="0" err="1">
                <a:latin typeface="Calibri" panose="020F0502020204030204" pitchFamily="34" charset="0"/>
              </a:rPr>
              <a:t>FilterInputStream</a:t>
            </a:r>
            <a:r>
              <a:rPr lang="zh-CN" altLang="en-US" sz="2000" dirty="0">
                <a:latin typeface="Calibri" panose="020F0502020204030204" pitchFamily="34" charset="0"/>
              </a:rPr>
              <a:t>类和</a:t>
            </a:r>
            <a:r>
              <a:rPr lang="en-US" altLang="zh-CN" sz="2000" dirty="0" err="1">
                <a:latin typeface="Calibri" panose="020F0502020204030204" pitchFamily="34" charset="0"/>
              </a:rPr>
              <a:t>FilterOutputStream</a:t>
            </a:r>
            <a:r>
              <a:rPr lang="zh-CN" altLang="en-US" sz="2000" dirty="0">
                <a:latin typeface="Calibri" panose="020F0502020204030204" pitchFamily="34" charset="0"/>
              </a:rPr>
              <a:t>类都是抽象类，因此它们均不能实例化对象。</a:t>
            </a:r>
          </a:p>
          <a:p>
            <a:pPr>
              <a:lnSpc>
                <a:spcPct val="170000"/>
              </a:lnSpc>
              <a:spcBef>
                <a:spcPct val="20000"/>
              </a:spcBef>
            </a:pPr>
            <a:r>
              <a:rPr lang="en-US" altLang="zh-CN" sz="2000" dirty="0" err="1">
                <a:latin typeface="Calibri" panose="020F0502020204030204" pitchFamily="34" charset="0"/>
              </a:rPr>
              <a:t>FilterInputStream</a:t>
            </a:r>
            <a:r>
              <a:rPr lang="zh-CN" altLang="en-US" sz="2000" dirty="0">
                <a:latin typeface="Calibri" panose="020F0502020204030204" pitchFamily="34" charset="0"/>
              </a:rPr>
              <a:t>类有</a:t>
            </a:r>
            <a:r>
              <a:rPr lang="en-US" altLang="zh-CN" sz="2000" dirty="0">
                <a:latin typeface="Calibri" panose="020F0502020204030204" pitchFamily="34" charset="0"/>
              </a:rPr>
              <a:t>3</a:t>
            </a:r>
            <a:r>
              <a:rPr lang="zh-CN" altLang="en-US" sz="2000" dirty="0">
                <a:latin typeface="Calibri" panose="020F0502020204030204" pitchFamily="34" charset="0"/>
              </a:rPr>
              <a:t>个子类，它们分别是</a:t>
            </a:r>
            <a:r>
              <a:rPr lang="en-US" altLang="zh-CN" sz="2000" dirty="0" err="1">
                <a:latin typeface="Calibri" panose="020F0502020204030204" pitchFamily="34" charset="0"/>
              </a:rPr>
              <a:t>BufferedInputStream</a:t>
            </a:r>
            <a:r>
              <a:rPr lang="zh-CN" altLang="en-US" sz="2000" dirty="0">
                <a:latin typeface="Calibri" panose="020F0502020204030204" pitchFamily="34" charset="0"/>
              </a:rPr>
              <a:t>、</a:t>
            </a:r>
            <a:r>
              <a:rPr lang="en-US" altLang="zh-CN" sz="2000" dirty="0" err="1">
                <a:latin typeface="Calibri" panose="020F0502020204030204" pitchFamily="34" charset="0"/>
              </a:rPr>
              <a:t>DataInputStream</a:t>
            </a:r>
            <a:r>
              <a:rPr lang="zh-CN" altLang="en-US" sz="2000" dirty="0">
                <a:latin typeface="Calibri" panose="020F0502020204030204" pitchFamily="34" charset="0"/>
              </a:rPr>
              <a:t>和</a:t>
            </a:r>
            <a:r>
              <a:rPr lang="en-US" altLang="zh-CN" sz="2000" dirty="0" err="1">
                <a:latin typeface="Calibri" panose="020F0502020204030204" pitchFamily="34" charset="0"/>
              </a:rPr>
              <a:t>PushbackInputStream</a:t>
            </a:r>
            <a:r>
              <a:rPr lang="zh-CN" altLang="en-US" sz="2000" dirty="0">
                <a:latin typeface="Calibri" panose="020F0502020204030204" pitchFamily="34" charset="0"/>
              </a:rPr>
              <a:t>；</a:t>
            </a:r>
          </a:p>
          <a:p>
            <a:pPr>
              <a:lnSpc>
                <a:spcPct val="170000"/>
              </a:lnSpc>
              <a:spcBef>
                <a:spcPct val="20000"/>
              </a:spcBef>
            </a:pPr>
            <a:r>
              <a:rPr lang="en-US" altLang="zh-CN" sz="2000" dirty="0" err="1">
                <a:latin typeface="Calibri" panose="020F0502020204030204" pitchFamily="34" charset="0"/>
              </a:rPr>
              <a:t>FilterOutputStream</a:t>
            </a:r>
            <a:r>
              <a:rPr lang="zh-CN" altLang="en-US" sz="2000" dirty="0">
                <a:latin typeface="Calibri" panose="020F0502020204030204" pitchFamily="34" charset="0"/>
              </a:rPr>
              <a:t>类也有</a:t>
            </a:r>
            <a:r>
              <a:rPr lang="en-US" altLang="zh-CN" sz="2000" dirty="0">
                <a:latin typeface="Calibri" panose="020F0502020204030204" pitchFamily="34" charset="0"/>
              </a:rPr>
              <a:t>3</a:t>
            </a:r>
            <a:r>
              <a:rPr lang="zh-CN" altLang="en-US" sz="2000" dirty="0">
                <a:latin typeface="Calibri" panose="020F0502020204030204" pitchFamily="34" charset="0"/>
              </a:rPr>
              <a:t>个子类，分别是</a:t>
            </a:r>
            <a:r>
              <a:rPr lang="en-US" altLang="zh-CN" sz="2000" dirty="0" err="1">
                <a:latin typeface="Calibri" panose="020F0502020204030204" pitchFamily="34" charset="0"/>
              </a:rPr>
              <a:t>BufferedOutputStream</a:t>
            </a:r>
            <a:r>
              <a:rPr lang="zh-CN" altLang="en-US" sz="2000" dirty="0">
                <a:latin typeface="Calibri" panose="020F0502020204030204" pitchFamily="34" charset="0"/>
              </a:rPr>
              <a:t>、</a:t>
            </a:r>
            <a:r>
              <a:rPr lang="en-US" altLang="zh-CN" sz="2000" dirty="0" err="1">
                <a:latin typeface="Calibri" panose="020F0502020204030204" pitchFamily="34" charset="0"/>
              </a:rPr>
              <a:t>DataOutputStream</a:t>
            </a:r>
            <a:r>
              <a:rPr lang="zh-CN" altLang="en-US" sz="2000" dirty="0">
                <a:latin typeface="Calibri" panose="020F0502020204030204" pitchFamily="34" charset="0"/>
              </a:rPr>
              <a:t>和</a:t>
            </a:r>
            <a:r>
              <a:rPr lang="en-US" altLang="zh-CN" sz="2000" dirty="0" err="1">
                <a:latin typeface="Calibri" panose="020F0502020204030204" pitchFamily="34" charset="0"/>
              </a:rPr>
              <a:t>PrintStream</a:t>
            </a:r>
            <a:r>
              <a:rPr lang="zh-CN" altLang="en-US" sz="2000" dirty="0">
                <a:latin typeface="Calibri" panose="020F0502020204030204" pitchFamily="34" charset="0"/>
              </a:rPr>
              <a:t>。</a:t>
            </a:r>
          </a:p>
          <a:p>
            <a:pPr lvl="1" eaLnBrk="1" fontAlgn="auto" hangingPunct="1">
              <a:lnSpc>
                <a:spcPct val="200000"/>
              </a:lnSpc>
              <a:spcAft>
                <a:spcPts val="0"/>
              </a:spcAft>
              <a:defRPr/>
            </a:pPr>
            <a:endParaRPr lang="zh-CN" altLang="zh-CN" dirty="0" smtClean="0">
              <a:cs typeface="+mn-cs"/>
            </a:endParaRPr>
          </a:p>
        </p:txBody>
      </p:sp>
      <p:sp>
        <p:nvSpPr>
          <p:cNvPr id="4505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06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06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06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127000" y="1192213"/>
            <a:ext cx="9017000" cy="5030787"/>
          </a:xfrm>
          <a:extLst/>
        </p:spPr>
        <p:txBody>
          <a:bodyPr rtlCol="0">
            <a:normAutofit/>
          </a:bodyPr>
          <a:lstStyle/>
          <a:p>
            <a:pPr marL="228600" lvl="1" eaLnBrk="1" fontAlgn="auto" hangingPunct="1">
              <a:spcBef>
                <a:spcPts val="1000"/>
              </a:spcBef>
              <a:spcAft>
                <a:spcPts val="0"/>
              </a:spcAft>
              <a:defRPr/>
            </a:pPr>
            <a:r>
              <a:rPr lang="en-US" altLang="zh-CN" sz="2400" b="1" dirty="0">
                <a:solidFill>
                  <a:srgbClr val="0070C0"/>
                </a:solidFill>
                <a:cs typeface="+mn-cs"/>
              </a:rPr>
              <a:t>8.1.6 </a:t>
            </a:r>
            <a:r>
              <a:rPr lang="zh-CN" altLang="en-US" sz="2400" b="1" dirty="0">
                <a:solidFill>
                  <a:srgbClr val="0070C0"/>
                </a:solidFill>
                <a:cs typeface="+mn-cs"/>
              </a:rPr>
              <a:t>字节缓冲流</a:t>
            </a:r>
          </a:p>
          <a:p>
            <a:pPr lvl="1" eaLnBrk="1" fontAlgn="auto" hangingPunct="1">
              <a:lnSpc>
                <a:spcPct val="200000"/>
              </a:lnSpc>
              <a:spcAft>
                <a:spcPts val="0"/>
              </a:spcAft>
              <a:defRPr/>
            </a:pPr>
            <a:r>
              <a:rPr lang="zh-CN" altLang="zh-CN" dirty="0" smtClean="0">
                <a:cs typeface="+mn-cs"/>
              </a:rPr>
              <a:t>从应用程序、缓冲流和底层字节流之间的关系</a:t>
            </a:r>
            <a:r>
              <a:rPr lang="zh-CN" altLang="en-US" dirty="0" smtClean="0">
                <a:cs typeface="+mn-cs"/>
              </a:rPr>
              <a:t>图</a:t>
            </a:r>
            <a:r>
              <a:rPr lang="zh-CN" altLang="zh-CN" dirty="0" smtClean="0">
                <a:cs typeface="+mn-cs"/>
              </a:rPr>
              <a:t>中可以看出</a:t>
            </a:r>
            <a:r>
              <a:rPr lang="zh-CN" altLang="en-US" dirty="0" smtClean="0">
                <a:cs typeface="+mn-cs"/>
              </a:rPr>
              <a:t>，</a:t>
            </a:r>
            <a:r>
              <a:rPr lang="zh-CN" altLang="zh-CN" dirty="0" smtClean="0">
                <a:cs typeface="+mn-cs"/>
              </a:rPr>
              <a:t>应用程序是通过缓冲流来完成数据读写的，而缓冲流又是通过底层被包装的字节流与设备进行关联的。</a:t>
            </a:r>
            <a:endParaRPr lang="en-US" altLang="zh-CN" dirty="0" smtClean="0">
              <a:cs typeface="+mn-cs"/>
            </a:endParaRPr>
          </a:p>
          <a:p>
            <a:pPr lvl="1" eaLnBrk="1" fontAlgn="auto" hangingPunct="1">
              <a:lnSpc>
                <a:spcPct val="200000"/>
              </a:lnSpc>
              <a:spcAft>
                <a:spcPts val="0"/>
              </a:spcAft>
              <a:defRPr/>
            </a:pPr>
            <a:r>
              <a:rPr lang="zh-CN" altLang="zh-CN" dirty="0" smtClean="0">
                <a:cs typeface="+mn-cs"/>
              </a:rPr>
              <a:t>接下来通过一个案例来学习</a:t>
            </a:r>
            <a:r>
              <a:rPr lang="en-US" altLang="zh-CN" dirty="0" err="1" smtClean="0">
                <a:cs typeface="+mn-cs"/>
              </a:rPr>
              <a:t>BufferedInputStream</a:t>
            </a:r>
            <a:r>
              <a:rPr lang="zh-CN" altLang="en-US" dirty="0" smtClean="0">
                <a:cs typeface="+mn-cs"/>
              </a:rPr>
              <a:t>和</a:t>
            </a:r>
            <a:r>
              <a:rPr lang="en-US" altLang="zh-CN" dirty="0" err="1" smtClean="0">
                <a:cs typeface="+mn-cs"/>
              </a:rPr>
              <a:t>BfferedOutputStream</a:t>
            </a:r>
            <a:r>
              <a:rPr lang="en-US" altLang="zh-CN" dirty="0" smtClean="0">
                <a:cs typeface="+mn-cs"/>
              </a:rPr>
              <a:t> </a:t>
            </a:r>
            <a:r>
              <a:rPr lang="zh-CN" altLang="zh-CN" dirty="0" smtClean="0">
                <a:cs typeface="+mn-cs"/>
              </a:rPr>
              <a:t>这两个流的用法</a:t>
            </a:r>
            <a:r>
              <a:rPr lang="zh-CN" altLang="en-US" dirty="0" smtClean="0">
                <a:cs typeface="+mn-cs"/>
              </a:rPr>
              <a:t>，如例</a:t>
            </a:r>
            <a:r>
              <a:rPr lang="en-US" altLang="zh-CN" dirty="0" smtClean="0">
                <a:cs typeface="+mn-cs"/>
              </a:rPr>
              <a:t>8-7</a:t>
            </a:r>
            <a:r>
              <a:rPr lang="zh-CN" altLang="en-US" dirty="0" smtClean="0">
                <a:cs typeface="+mn-cs"/>
              </a:rPr>
              <a:t>所示</a:t>
            </a:r>
            <a:r>
              <a:rPr lang="zh-CN" altLang="zh-CN" dirty="0" smtClean="0">
                <a:cs typeface="+mn-cs"/>
              </a:rPr>
              <a:t>。</a:t>
            </a:r>
          </a:p>
        </p:txBody>
      </p:sp>
      <p:sp>
        <p:nvSpPr>
          <p:cNvPr id="4505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06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06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06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8.1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字节流</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t="4170"/>
          <a:stretch>
            <a:fillRect/>
          </a:stretch>
        </p:blipFill>
        <p:spPr bwMode="auto">
          <a:xfrm>
            <a:off x="127000" y="1305337"/>
            <a:ext cx="8884478" cy="49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8" name="圆角矩形标注 7"/>
          <p:cNvSpPr/>
          <p:nvPr/>
        </p:nvSpPr>
        <p:spPr bwMode="auto">
          <a:xfrm>
            <a:off x="1014413" y="3975100"/>
            <a:ext cx="7331075" cy="2511425"/>
          </a:xfrm>
          <a:prstGeom prst="wedgeRoundRectCallout">
            <a:avLst>
              <a:gd name="adj1" fmla="val -6970"/>
              <a:gd name="adj2" fmla="val -5541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dirty="0"/>
              <a:t>例程创建了</a:t>
            </a:r>
            <a:r>
              <a:rPr lang="en-US" altLang="zh-CN" dirty="0" err="1"/>
              <a:t>BufferedInputStream</a:t>
            </a:r>
            <a:r>
              <a:rPr lang="zh-CN" altLang="zh-CN" dirty="0"/>
              <a:t>和</a:t>
            </a:r>
            <a:r>
              <a:rPr lang="en-US" altLang="zh-CN" dirty="0" err="1"/>
              <a:t>BufferedOutputStream</a:t>
            </a:r>
            <a:r>
              <a:rPr lang="zh-CN" altLang="zh-CN" dirty="0"/>
              <a:t>两个缓冲流对象，这两个流内部都定义了一个大小为</a:t>
            </a:r>
            <a:r>
              <a:rPr lang="en-US" altLang="zh-CN" dirty="0"/>
              <a:t>8192</a:t>
            </a:r>
            <a:r>
              <a:rPr lang="zh-CN" altLang="zh-CN" dirty="0"/>
              <a:t>的字节数组，当调用</a:t>
            </a:r>
            <a:r>
              <a:rPr lang="en-US" altLang="zh-CN" dirty="0"/>
              <a:t>read()</a:t>
            </a:r>
            <a:r>
              <a:rPr lang="zh-CN" altLang="zh-CN" dirty="0"/>
              <a:t>或者</a:t>
            </a:r>
            <a:r>
              <a:rPr lang="en-US" altLang="zh-CN" dirty="0"/>
              <a:t>write()</a:t>
            </a:r>
            <a:r>
              <a:rPr lang="zh-CN" altLang="zh-CN" dirty="0"/>
              <a:t>方法读写数据时，首先将读写的数据存入定义好的字节数组，然后将字节数组的数据一次性读写到文件中，这种方式与</a:t>
            </a:r>
            <a:r>
              <a:rPr lang="en-US" altLang="zh-CN" dirty="0"/>
              <a:t>7.3.2</a:t>
            </a:r>
            <a:r>
              <a:rPr lang="zh-CN" altLang="zh-CN" dirty="0"/>
              <a:t>小节中讲解的字节流的缓冲区类似，都对数据进行了缓冲，从而有效的提高数据的读写效率。</a:t>
            </a:r>
          </a:p>
        </p:txBody>
      </p:sp>
    </p:spTree>
    <p:extLst>
      <p:ext uri="{BB962C8B-B14F-4D97-AF65-F5344CB8AC3E}">
        <p14:creationId xmlns:p14="http://schemas.microsoft.com/office/powerpoint/2010/main" val="3473167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45690" y="1219200"/>
            <a:ext cx="8161389" cy="4700833"/>
          </a:xfrm>
        </p:spPr>
        <p:txBody>
          <a:bodyPr/>
          <a:lstStyle/>
          <a:p>
            <a:pPr marL="514350" indent="-514350">
              <a:lnSpc>
                <a:spcPct val="120000"/>
              </a:lnSpc>
              <a:spcBef>
                <a:spcPts val="1200"/>
              </a:spcBef>
              <a:buFont typeface="+mj-lt"/>
              <a:buAutoNum type="arabicPeriod"/>
            </a:pPr>
            <a:r>
              <a:rPr lang="zh-CN" altLang="en-US" sz="2400" dirty="0" smtClean="0"/>
              <a:t>练习课本上的所有例题。</a:t>
            </a:r>
            <a:endParaRPr lang="en-US" altLang="zh-CN" sz="2400" dirty="0" smtClean="0"/>
          </a:p>
          <a:p>
            <a:pPr marL="514350" indent="-514350">
              <a:lnSpc>
                <a:spcPct val="120000"/>
              </a:lnSpc>
              <a:spcBef>
                <a:spcPts val="1200"/>
              </a:spcBef>
              <a:buFont typeface="+mj-lt"/>
              <a:buAutoNum type="arabicPeriod"/>
            </a:pPr>
            <a:r>
              <a:rPr lang="zh-CN" altLang="en-US" sz="2400" dirty="0" smtClean="0"/>
              <a:t>分别使用字节流和字节缓冲流的两种读取方式实现对图片文件的复制操作。</a:t>
            </a:r>
            <a:endParaRPr lang="en-US" altLang="zh-CN" sz="2400" dirty="0" smtClean="0"/>
          </a:p>
        </p:txBody>
      </p:sp>
      <p:sp>
        <p:nvSpPr>
          <p:cNvPr id="3" name="标题 2"/>
          <p:cNvSpPr>
            <a:spLocks noGrp="1"/>
          </p:cNvSpPr>
          <p:nvPr>
            <p:ph type="title"/>
          </p:nvPr>
        </p:nvSpPr>
        <p:spPr/>
        <p:txBody>
          <a:bodyPr/>
          <a:lstStyle/>
          <a:p>
            <a:r>
              <a:rPr lang="zh-CN" altLang="en-US" dirty="0" smtClean="0"/>
              <a:t>练习</a:t>
            </a:r>
            <a:r>
              <a:rPr lang="en-US" altLang="zh-CN" dirty="0" smtClean="0"/>
              <a:t>2</a:t>
            </a:r>
            <a:endParaRPr lang="zh-CN" altLang="en-US" dirty="0"/>
          </a:p>
        </p:txBody>
      </p:sp>
    </p:spTree>
    <p:extLst>
      <p:ext uri="{BB962C8B-B14F-4D97-AF65-F5344CB8AC3E}">
        <p14:creationId xmlns:p14="http://schemas.microsoft.com/office/powerpoint/2010/main" val="4095688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400" y="1530350"/>
            <a:ext cx="2551113"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6" descr="http://a.img.youboy.com/coimg/2009/6/8/g33_12407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820988"/>
            <a:ext cx="1820863"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8" descr="http://image.sonhoo.com/userpic/jack2221560/2617402009681127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06066">
            <a:off x="5659438" y="2651125"/>
            <a:ext cx="220662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2"/>
          <p:cNvSpPr txBox="1">
            <a:spLocks noChangeArrowheads="1"/>
          </p:cNvSpPr>
          <p:nvPr/>
        </p:nvSpPr>
        <p:spPr bwMode="auto">
          <a:xfrm>
            <a:off x="3238500" y="3556000"/>
            <a:ext cx="1824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6" name="组合 15"/>
          <p:cNvGrpSpPr>
            <a:grpSpLocks/>
          </p:cNvGrpSpPr>
          <p:nvPr/>
        </p:nvGrpSpPr>
        <p:grpSpPr bwMode="auto">
          <a:xfrm>
            <a:off x="2681288" y="2697163"/>
            <a:ext cx="3463925" cy="1506537"/>
            <a:chOff x="2766007" y="2130795"/>
            <a:chExt cx="3464743" cy="1504384"/>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2892" y="2130795"/>
              <a:ext cx="734729" cy="981484"/>
            </a:xfrm>
            <a:prstGeom prst="ellipse">
              <a:avLst/>
            </a:prstGeom>
            <a:ln>
              <a:noFill/>
            </a:ln>
            <a:effectLst>
              <a:softEdge rad="112500"/>
            </a:effectLst>
          </p:spPr>
        </p:pic>
        <p:sp>
          <p:nvSpPr>
            <p:cNvPr id="18" name="TextBox 17"/>
            <p:cNvSpPr txBox="1"/>
            <p:nvPr/>
          </p:nvSpPr>
          <p:spPr>
            <a:xfrm>
              <a:off x="2766007" y="2435159"/>
              <a:ext cx="3464743" cy="1200020"/>
            </a:xfrm>
            <a:prstGeom prst="rect">
              <a:avLst/>
            </a:prstGeom>
            <a:noFill/>
          </p:spPr>
          <p:txBody>
            <a:bodyPr>
              <a:spAutoFit/>
            </a:bodyPr>
            <a:lstStyle/>
            <a:p>
              <a:pPr algn="ctr">
                <a:defRPr/>
              </a:pPr>
              <a:r>
                <a:rPr lang="zh-CN" altLang="en-US" sz="2400" b="1" dirty="0">
                  <a:latin typeface="+mn-ea"/>
                  <a:ea typeface="+mn-ea"/>
                </a:rPr>
                <a:t>想一想</a:t>
              </a:r>
              <a:endParaRPr lang="en-US" altLang="zh-CN" sz="2400" b="1" dirty="0">
                <a:latin typeface="+mn-ea"/>
                <a:ea typeface="+mn-ea"/>
              </a:endParaRPr>
            </a:p>
            <a:p>
              <a:pPr algn="ctr">
                <a:defRPr/>
              </a:pPr>
              <a:r>
                <a:rPr lang="zh-CN" altLang="en-US" sz="2400" b="1" dirty="0">
                  <a:latin typeface="+mn-ea"/>
                  <a:ea typeface="+mn-ea"/>
                </a:rPr>
                <a:t>这些设备是如何</a:t>
              </a:r>
              <a:endParaRPr lang="en-US" altLang="zh-CN" sz="2400" b="1" dirty="0">
                <a:latin typeface="+mn-ea"/>
                <a:ea typeface="+mn-ea"/>
              </a:endParaRPr>
            </a:p>
            <a:p>
              <a:pPr algn="ctr">
                <a:defRPr/>
              </a:pPr>
              <a:r>
                <a:rPr lang="en-US" altLang="zh-CN" sz="2400" b="1" dirty="0">
                  <a:latin typeface="+mn-ea"/>
                  <a:ea typeface="+mn-ea"/>
                </a:rPr>
                <a:t>  </a:t>
              </a:r>
              <a:r>
                <a:rPr lang="zh-CN" altLang="en-US" sz="2400" b="1" dirty="0">
                  <a:latin typeface="+mn-ea"/>
                  <a:ea typeface="+mn-ea"/>
                </a:rPr>
                <a:t>进行数据传输的？</a:t>
              </a:r>
            </a:p>
          </p:txBody>
        </p:sp>
      </p:grpSp>
      <p:sp>
        <p:nvSpPr>
          <p:cNvPr id="19" name="虚尾箭头 18"/>
          <p:cNvSpPr/>
          <p:nvPr/>
        </p:nvSpPr>
        <p:spPr>
          <a:xfrm rot="5400000">
            <a:off x="4115594" y="4375944"/>
            <a:ext cx="785813" cy="714375"/>
          </a:xfrm>
          <a:prstGeom prst="stripedRightArrow">
            <a:avLst/>
          </a:prstGeom>
          <a:solidFill>
            <a:schemeClr val="tx2">
              <a:lumMod val="60000"/>
              <a:lumOff val="40000"/>
            </a:schemeClr>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Box 19"/>
          <p:cNvSpPr txBox="1"/>
          <p:nvPr/>
        </p:nvSpPr>
        <p:spPr>
          <a:xfrm>
            <a:off x="7160" y="5442979"/>
            <a:ext cx="9136839" cy="523220"/>
          </a:xfrm>
          <a:prstGeom prst="rect">
            <a:avLst/>
          </a:prstGeom>
          <a:gradFill flip="none" rotWithShape="1">
            <a:gsLst>
              <a:gs pos="100000">
                <a:srgbClr val="8FE2FF"/>
              </a:gs>
              <a:gs pos="0">
                <a:srgbClr val="F9FAE2">
                  <a:alpha val="0"/>
                </a:srgbClr>
              </a:gs>
            </a:gsLst>
            <a:path path="circle">
              <a:fillToRect l="100000" t="100000"/>
            </a:path>
            <a:tileRect r="-100000" b="-100000"/>
          </a:gradFill>
          <a:ln w="3175">
            <a:noFill/>
          </a:ln>
        </p:spPr>
        <p:txBody>
          <a:bodyPr wrap="square" anchor="ctr">
            <a:spAutoFit/>
          </a:bodyPr>
          <a:lstStyle/>
          <a:p>
            <a:pPr algn="ctr">
              <a:defRPr/>
            </a:pPr>
            <a:r>
              <a:rPr lang="zh-CN" altLang="en-US" sz="2800" b="1" dirty="0">
                <a:latin typeface="+mn-ea"/>
                <a:ea typeface="+mn-ea"/>
              </a:rPr>
              <a:t>程序是以</a:t>
            </a:r>
            <a:r>
              <a:rPr lang="zh-CN" altLang="en-US" sz="2800" b="1" dirty="0">
                <a:solidFill>
                  <a:srgbClr val="FF0000"/>
                </a:solidFill>
                <a:latin typeface="+mn-ea"/>
                <a:ea typeface="+mn-ea"/>
              </a:rPr>
              <a:t>流</a:t>
            </a:r>
            <a:r>
              <a:rPr lang="zh-CN" altLang="en-US" sz="2800" b="1" dirty="0">
                <a:latin typeface="+mn-ea"/>
                <a:ea typeface="+mn-ea"/>
              </a:rPr>
              <a:t>的方式与这些设备进行数据传输</a:t>
            </a:r>
            <a:r>
              <a:rPr lang="zh-CN" altLang="en-US" sz="2800" b="1" dirty="0" smtClean="0">
                <a:latin typeface="+mn-ea"/>
                <a:ea typeface="+mn-ea"/>
              </a:rPr>
              <a:t>的。</a:t>
            </a:r>
            <a:endParaRPr lang="zh-CN" altLang="en-US" sz="2800" b="1" dirty="0">
              <a:latin typeface="+mn-ea"/>
              <a:ea typeface="+mn-ea"/>
            </a:endParaRPr>
          </a:p>
        </p:txBody>
      </p:sp>
      <p:sp>
        <p:nvSpPr>
          <p:cNvPr id="2561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流概述</a:t>
            </a:r>
            <a:endPar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0487" name="组合 311"/>
          <p:cNvGrpSpPr>
            <a:grpSpLocks/>
          </p:cNvGrpSpPr>
          <p:nvPr/>
        </p:nvGrpSpPr>
        <p:grpSpPr bwMode="auto">
          <a:xfrm>
            <a:off x="1106488" y="2784475"/>
            <a:ext cx="7629525" cy="668338"/>
            <a:chOff x="1029300" y="5045322"/>
            <a:chExt cx="7628925" cy="669008"/>
          </a:xfrm>
        </p:grpSpPr>
        <p:grpSp>
          <p:nvGrpSpPr>
            <p:cNvPr id="20534" name="组合 345"/>
            <p:cNvGrpSpPr>
              <a:grpSpLocks/>
            </p:cNvGrpSpPr>
            <p:nvPr/>
          </p:nvGrpSpPr>
          <p:grpSpPr bwMode="auto">
            <a:xfrm>
              <a:off x="2520950" y="5045323"/>
              <a:ext cx="6137275" cy="669007"/>
              <a:chOff x="2520950" y="4924673"/>
              <a:chExt cx="6137275" cy="789657"/>
            </a:xfrm>
          </p:grpSpPr>
          <p:sp>
            <p:nvSpPr>
              <p:cNvPr id="47"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0540" name="组合 351"/>
              <p:cNvGrpSpPr>
                <a:grpSpLocks/>
              </p:cNvGrpSpPr>
              <p:nvPr/>
            </p:nvGrpSpPr>
            <p:grpSpPr bwMode="auto">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0"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3"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0536" name="组合 347"/>
            <p:cNvGrpSpPr>
              <a:grpSpLocks/>
            </p:cNvGrpSpPr>
            <p:nvPr/>
          </p:nvGrpSpPr>
          <p:grpSpPr bwMode="auto">
            <a:xfrm>
              <a:off x="1029300" y="5045322"/>
              <a:ext cx="635025" cy="637257"/>
              <a:chOff x="1098627" y="4776118"/>
              <a:chExt cx="903287" cy="906462"/>
            </a:xfrm>
          </p:grpSpPr>
          <p:sp>
            <p:nvSpPr>
              <p:cNvPr id="45"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6"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0488" name="TextBox 312"/>
          <p:cNvSpPr txBox="1">
            <a:spLocks noChangeArrowheads="1"/>
          </p:cNvSpPr>
          <p:nvPr/>
        </p:nvSpPr>
        <p:spPr bwMode="auto">
          <a:xfrm>
            <a:off x="3743325" y="1700213"/>
            <a:ext cx="465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8.2  </a:t>
            </a:r>
            <a:r>
              <a:rPr lang="zh-CN" altLang="en-US" sz="2800" b="1">
                <a:solidFill>
                  <a:srgbClr val="00ACE6"/>
                </a:solidFill>
                <a:latin typeface="微软雅黑" panose="020B0503020204020204" pitchFamily="34" charset="-122"/>
                <a:ea typeface="微软雅黑" panose="020B0503020204020204" pitchFamily="34" charset="-122"/>
              </a:rPr>
              <a:t>字符流</a:t>
            </a:r>
            <a:endParaRPr lang="zh-CN" altLang="en-US" sz="2800" b="1">
              <a:solidFill>
                <a:srgbClr val="009ED6"/>
              </a:solidFill>
              <a:latin typeface="微软雅黑" panose="020B0503020204020204" pitchFamily="34" charset="-122"/>
              <a:ea typeface="微软雅黑" panose="020B0503020204020204" pitchFamily="34" charset="-122"/>
            </a:endParaRPr>
          </a:p>
        </p:txBody>
      </p:sp>
      <p:grpSp>
        <p:nvGrpSpPr>
          <p:cNvPr id="20489" name="组合 313"/>
          <p:cNvGrpSpPr>
            <a:grpSpLocks/>
          </p:cNvGrpSpPr>
          <p:nvPr/>
        </p:nvGrpSpPr>
        <p:grpSpPr bwMode="auto">
          <a:xfrm>
            <a:off x="1328738" y="3509963"/>
            <a:ext cx="7407275" cy="668337"/>
            <a:chOff x="1252258" y="5045323"/>
            <a:chExt cx="7405967" cy="669007"/>
          </a:xfrm>
        </p:grpSpPr>
        <p:grpSp>
          <p:nvGrpSpPr>
            <p:cNvPr id="20527" name="组合 338"/>
            <p:cNvGrpSpPr>
              <a:grpSpLocks/>
            </p:cNvGrpSpPr>
            <p:nvPr/>
          </p:nvGrpSpPr>
          <p:grpSpPr bwMode="auto">
            <a:xfrm>
              <a:off x="2520950" y="5045323"/>
              <a:ext cx="6137275" cy="669007"/>
              <a:chOff x="2520950" y="4924673"/>
              <a:chExt cx="6137275" cy="789657"/>
            </a:xfrm>
          </p:grpSpPr>
          <p:sp>
            <p:nvSpPr>
              <p:cNvPr id="3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0531" name="组合 342"/>
              <p:cNvGrpSpPr>
                <a:grpSpLocks/>
              </p:cNvGrpSpPr>
              <p:nvPr/>
            </p:nvGrpSpPr>
            <p:grpSpPr bwMode="auto">
              <a:xfrm>
                <a:off x="2520950" y="4924673"/>
                <a:ext cx="6137275" cy="664245"/>
                <a:chOff x="2520950" y="4868193"/>
                <a:chExt cx="6137275" cy="720725"/>
              </a:xfrm>
            </p:grpSpPr>
            <p:sp>
              <p:nvSpPr>
                <p:cNvPr id="40"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0490" name="组合 314"/>
          <p:cNvGrpSpPr>
            <a:grpSpLocks/>
          </p:cNvGrpSpPr>
          <p:nvPr/>
        </p:nvGrpSpPr>
        <p:grpSpPr bwMode="auto">
          <a:xfrm>
            <a:off x="1328738" y="4235450"/>
            <a:ext cx="7407275" cy="668338"/>
            <a:chOff x="1252258" y="5045323"/>
            <a:chExt cx="7405967" cy="669007"/>
          </a:xfrm>
        </p:grpSpPr>
        <p:grpSp>
          <p:nvGrpSpPr>
            <p:cNvPr id="20520" name="组合 331"/>
            <p:cNvGrpSpPr>
              <a:grpSpLocks/>
            </p:cNvGrpSpPr>
            <p:nvPr/>
          </p:nvGrpSpPr>
          <p:grpSpPr bwMode="auto">
            <a:xfrm>
              <a:off x="2520950" y="5045323"/>
              <a:ext cx="6137275" cy="669007"/>
              <a:chOff x="2520950" y="4924673"/>
              <a:chExt cx="6137275" cy="789657"/>
            </a:xfrm>
          </p:grpSpPr>
          <p:sp>
            <p:nvSpPr>
              <p:cNvPr id="31"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0524" name="组合 335"/>
              <p:cNvGrpSpPr>
                <a:grpSpLocks/>
              </p:cNvGrpSpPr>
              <p:nvPr/>
            </p:nvGrpSpPr>
            <p:grpSpPr bwMode="auto">
              <a:xfrm>
                <a:off x="2520950" y="4924673"/>
                <a:ext cx="6137275" cy="664245"/>
                <a:chOff x="2520950" y="4868193"/>
                <a:chExt cx="6137275" cy="720725"/>
              </a:xfrm>
            </p:grpSpPr>
            <p:sp>
              <p:nvSpPr>
                <p:cNvPr id="33" name="AutoShape 181"/>
                <p:cNvSpPr>
                  <a:spLocks noChangeArrowheads="1"/>
                </p:cNvSpPr>
                <p:nvPr/>
              </p:nvSpPr>
              <p:spPr bwMode="auto">
                <a:xfrm>
                  <a:off x="2517272" y="4868193"/>
                  <a:ext cx="6140953" cy="720444"/>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4"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0"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0491" name="组合 315"/>
          <p:cNvGrpSpPr>
            <a:grpSpLocks/>
          </p:cNvGrpSpPr>
          <p:nvPr/>
        </p:nvGrpSpPr>
        <p:grpSpPr bwMode="auto">
          <a:xfrm>
            <a:off x="1112838" y="3475038"/>
            <a:ext cx="635000" cy="638175"/>
            <a:chOff x="1190461" y="2772022"/>
            <a:chExt cx="635025" cy="637257"/>
          </a:xfrm>
        </p:grpSpPr>
        <p:sp>
          <p:nvSpPr>
            <p:cNvPr id="26"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7"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0492" name="组合 316"/>
          <p:cNvGrpSpPr>
            <a:grpSpLocks/>
          </p:cNvGrpSpPr>
          <p:nvPr/>
        </p:nvGrpSpPr>
        <p:grpSpPr bwMode="auto">
          <a:xfrm>
            <a:off x="1112838" y="4198938"/>
            <a:ext cx="635000" cy="636587"/>
            <a:chOff x="1190461" y="2772022"/>
            <a:chExt cx="635025" cy="637257"/>
          </a:xfrm>
        </p:grpSpPr>
        <p:sp>
          <p:nvSpPr>
            <p:cNvPr id="2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0493" name="TextBox 317"/>
          <p:cNvSpPr txBox="1">
            <a:spLocks noChangeArrowheads="1"/>
          </p:cNvSpPr>
          <p:nvPr/>
        </p:nvSpPr>
        <p:spPr bwMode="auto">
          <a:xfrm>
            <a:off x="1081088" y="28892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8.2.1</a:t>
            </a:r>
            <a:endParaRPr lang="zh-CN" altLang="en-US"/>
          </a:p>
        </p:txBody>
      </p:sp>
      <p:sp>
        <p:nvSpPr>
          <p:cNvPr id="20494" name="TextBox 318"/>
          <p:cNvSpPr txBox="1">
            <a:spLocks noChangeArrowheads="1"/>
          </p:cNvSpPr>
          <p:nvPr/>
        </p:nvSpPr>
        <p:spPr bwMode="auto">
          <a:xfrm>
            <a:off x="1081088" y="35988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8.2.2</a:t>
            </a:r>
            <a:endParaRPr lang="zh-CN" altLang="en-US"/>
          </a:p>
        </p:txBody>
      </p:sp>
      <p:sp>
        <p:nvSpPr>
          <p:cNvPr id="20495" name="TextBox 319"/>
          <p:cNvSpPr txBox="1">
            <a:spLocks noChangeArrowheads="1"/>
          </p:cNvSpPr>
          <p:nvPr/>
        </p:nvSpPr>
        <p:spPr bwMode="auto">
          <a:xfrm>
            <a:off x="1093788" y="43227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8.2.3</a:t>
            </a:r>
            <a:endParaRPr lang="zh-CN" altLang="en-US"/>
          </a:p>
        </p:txBody>
      </p:sp>
      <p:sp>
        <p:nvSpPr>
          <p:cNvPr id="20496" name="TextBox 320"/>
          <p:cNvSpPr txBox="1">
            <a:spLocks noChangeArrowheads="1"/>
          </p:cNvSpPr>
          <p:nvPr/>
        </p:nvSpPr>
        <p:spPr bwMode="auto">
          <a:xfrm>
            <a:off x="3213100" y="2886075"/>
            <a:ext cx="267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字符流定义及基本用法</a:t>
            </a:r>
          </a:p>
        </p:txBody>
      </p:sp>
      <p:sp>
        <p:nvSpPr>
          <p:cNvPr id="20497" name="TextBox 321"/>
          <p:cNvSpPr txBox="1">
            <a:spLocks noChangeArrowheads="1"/>
          </p:cNvSpPr>
          <p:nvPr/>
        </p:nvSpPr>
        <p:spPr bwMode="auto">
          <a:xfrm>
            <a:off x="3213100" y="3611563"/>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字符流操作文件</a:t>
            </a:r>
          </a:p>
        </p:txBody>
      </p:sp>
      <p:sp>
        <p:nvSpPr>
          <p:cNvPr id="20498" name="TextBox 322"/>
          <p:cNvSpPr txBox="1">
            <a:spLocks noChangeArrowheads="1"/>
          </p:cNvSpPr>
          <p:nvPr/>
        </p:nvSpPr>
        <p:spPr bwMode="auto">
          <a:xfrm>
            <a:off x="3213100" y="4338638"/>
            <a:ext cx="2446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微软雅黑" panose="020B0503020204020204" pitchFamily="34" charset="-122"/>
                <a:ea typeface="微软雅黑" panose="020B0503020204020204" pitchFamily="34" charset="-122"/>
              </a:rPr>
              <a:t>LineNumberReader</a:t>
            </a:r>
            <a:endParaRPr lang="zh-CN" altLang="en-US">
              <a:latin typeface="微软雅黑" panose="020B0503020204020204" pitchFamily="34" charset="-122"/>
              <a:ea typeface="微软雅黑" panose="020B0503020204020204" pitchFamily="34" charset="-122"/>
            </a:endParaRPr>
          </a:p>
        </p:txBody>
      </p:sp>
      <p:pic>
        <p:nvPicPr>
          <p:cNvPr id="20499"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0" name="图片 325">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20502" name="组合 313"/>
          <p:cNvGrpSpPr>
            <a:grpSpLocks/>
          </p:cNvGrpSpPr>
          <p:nvPr/>
        </p:nvGrpSpPr>
        <p:grpSpPr bwMode="auto">
          <a:xfrm>
            <a:off x="1339850" y="4943475"/>
            <a:ext cx="7407275" cy="668338"/>
            <a:chOff x="1252258" y="5045323"/>
            <a:chExt cx="7405967" cy="669007"/>
          </a:xfrm>
        </p:grpSpPr>
        <p:grpSp>
          <p:nvGrpSpPr>
            <p:cNvPr id="20509" name="组合 338"/>
            <p:cNvGrpSpPr>
              <a:grpSpLocks/>
            </p:cNvGrpSpPr>
            <p:nvPr/>
          </p:nvGrpSpPr>
          <p:grpSpPr bwMode="auto">
            <a:xfrm>
              <a:off x="2520950" y="5045323"/>
              <a:ext cx="6137275" cy="669007"/>
              <a:chOff x="2520950" y="4924673"/>
              <a:chExt cx="6137275" cy="789657"/>
            </a:xfrm>
          </p:grpSpPr>
          <p:sp>
            <p:nvSpPr>
              <p:cNvPr id="55" name="AutoShape 218"/>
              <p:cNvSpPr>
                <a:spLocks noChangeArrowheads="1"/>
              </p:cNvSpPr>
              <p:nvPr/>
            </p:nvSpPr>
            <p:spPr bwMode="auto">
              <a:xfrm>
                <a:off x="2720437" y="5393590"/>
                <a:ext cx="5807636"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0513" name="组合 342"/>
              <p:cNvGrpSpPr>
                <a:grpSpLocks/>
              </p:cNvGrpSpPr>
              <p:nvPr/>
            </p:nvGrpSpPr>
            <p:grpSpPr bwMode="auto">
              <a:xfrm>
                <a:off x="2520950" y="4924673"/>
                <a:ext cx="6137275" cy="664245"/>
                <a:chOff x="2520950" y="4868193"/>
                <a:chExt cx="6137275" cy="720725"/>
              </a:xfrm>
            </p:grpSpPr>
            <p:sp>
              <p:nvSpPr>
                <p:cNvPr id="57" name="AutoShape 181"/>
                <p:cNvSpPr>
                  <a:spLocks noChangeArrowheads="1"/>
                </p:cNvSpPr>
                <p:nvPr/>
              </p:nvSpPr>
              <p:spPr bwMode="auto">
                <a:xfrm>
                  <a:off x="2517273" y="4868193"/>
                  <a:ext cx="6140952"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8" name="AutoShape 202"/>
                <p:cNvSpPr>
                  <a:spLocks noChangeArrowheads="1"/>
                </p:cNvSpPr>
                <p:nvPr/>
              </p:nvSpPr>
              <p:spPr bwMode="auto">
                <a:xfrm>
                  <a:off x="2761704" y="4984197"/>
                  <a:ext cx="5690182"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3"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4" name="Oval 151"/>
            <p:cNvSpPr>
              <a:spLocks noChangeArrowheads="1"/>
            </p:cNvSpPr>
            <p:nvPr/>
          </p:nvSpPr>
          <p:spPr bwMode="auto">
            <a:xfrm>
              <a:off x="1252258" y="5064392"/>
              <a:ext cx="169833"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0503" name="组合 315"/>
          <p:cNvGrpSpPr>
            <a:grpSpLocks/>
          </p:cNvGrpSpPr>
          <p:nvPr/>
        </p:nvGrpSpPr>
        <p:grpSpPr bwMode="auto">
          <a:xfrm>
            <a:off x="1123950" y="4908550"/>
            <a:ext cx="635000" cy="638175"/>
            <a:chOff x="1190461" y="2772022"/>
            <a:chExt cx="635025" cy="637257"/>
          </a:xfrm>
        </p:grpSpPr>
        <p:sp>
          <p:nvSpPr>
            <p:cNvPr id="60"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1" name="Oval 151"/>
            <p:cNvSpPr>
              <a:spLocks noChangeArrowheads="1"/>
            </p:cNvSpPr>
            <p:nvPr/>
          </p:nvSpPr>
          <p:spPr bwMode="auto">
            <a:xfrm>
              <a:off x="1412720" y="2791045"/>
              <a:ext cx="169870"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0504" name="TextBox 318"/>
          <p:cNvSpPr txBox="1">
            <a:spLocks noChangeArrowheads="1"/>
          </p:cNvSpPr>
          <p:nvPr/>
        </p:nvSpPr>
        <p:spPr bwMode="auto">
          <a:xfrm>
            <a:off x="1066800" y="5057775"/>
            <a:ext cx="792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8.2.4</a:t>
            </a:r>
            <a:endParaRPr lang="zh-CN" altLang="en-US"/>
          </a:p>
        </p:txBody>
      </p:sp>
      <p:sp>
        <p:nvSpPr>
          <p:cNvPr id="20505" name="TextBox 321"/>
          <p:cNvSpPr txBox="1">
            <a:spLocks noChangeArrowheads="1"/>
          </p:cNvSpPr>
          <p:nvPr/>
        </p:nvSpPr>
        <p:spPr bwMode="auto">
          <a:xfrm>
            <a:off x="3224213" y="5045075"/>
            <a:ext cx="292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转换流</a:t>
            </a:r>
          </a:p>
        </p:txBody>
      </p:sp>
      <p:sp>
        <p:nvSpPr>
          <p:cNvPr id="2050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extLst>
      <p:ext uri="{BB962C8B-B14F-4D97-AF65-F5344CB8AC3E}">
        <p14:creationId xmlns:p14="http://schemas.microsoft.com/office/powerpoint/2010/main" val="1587405738"/>
      </p:ext>
    </p:extLst>
  </p:cSld>
  <p:clrMapOvr>
    <a:masterClrMapping/>
  </p:clrMapOvr>
  <p:transition spd="slow"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内容占位符 2"/>
          <p:cNvSpPr>
            <a:spLocks noGrp="1"/>
          </p:cNvSpPr>
          <p:nvPr>
            <p:ph idx="1"/>
          </p:nvPr>
        </p:nvSpPr>
        <p:spPr>
          <a:xfrm>
            <a:off x="317500" y="1130300"/>
            <a:ext cx="8229600" cy="5059363"/>
          </a:xfrm>
        </p:spPr>
        <p:txBody>
          <a:bodyPr/>
          <a:lstStyle/>
          <a:p>
            <a:pPr eaLnBrk="1" fontAlgn="auto" hangingPunct="1">
              <a:spcBef>
                <a:spcPts val="1200"/>
              </a:spcBef>
              <a:spcAft>
                <a:spcPts val="0"/>
              </a:spcAft>
              <a:defRPr/>
            </a:pPr>
            <a:r>
              <a:rPr lang="en-US" altLang="zh-CN" b="1" dirty="0">
                <a:solidFill>
                  <a:srgbClr val="0070C0"/>
                </a:solidFill>
                <a:cs typeface="+mn-cs"/>
              </a:rPr>
              <a:t>8.2.1 </a:t>
            </a:r>
            <a:r>
              <a:rPr lang="zh-CN" altLang="en-US" b="1" dirty="0">
                <a:solidFill>
                  <a:srgbClr val="0070C0"/>
                </a:solidFill>
                <a:cs typeface="+mn-cs"/>
              </a:rPr>
              <a:t>字符流定义及基本用法</a:t>
            </a:r>
            <a:endParaRPr lang="en-US" altLang="zh-CN" b="1" dirty="0">
              <a:solidFill>
                <a:srgbClr val="0070C0"/>
              </a:solidFill>
              <a:cs typeface="+mn-cs"/>
            </a:endParaRPr>
          </a:p>
          <a:p>
            <a:pPr lvl="1" eaLnBrk="1" hangingPunct="1">
              <a:spcBef>
                <a:spcPts val="1200"/>
              </a:spcBef>
              <a:defRPr/>
            </a:pPr>
            <a:r>
              <a:rPr lang="zh-CN" altLang="en-US" dirty="0" smtClean="0"/>
              <a:t>针对程序中字符的操作，</a:t>
            </a:r>
            <a:r>
              <a:rPr lang="en-US" altLang="zh-CN" dirty="0" smtClean="0"/>
              <a:t>JDK1.1</a:t>
            </a:r>
            <a:r>
              <a:rPr lang="zh-CN" altLang="en-US" dirty="0" smtClean="0"/>
              <a:t>开始</a:t>
            </a:r>
            <a:r>
              <a:rPr lang="zh-CN" altLang="zh-CN" dirty="0" smtClean="0"/>
              <a:t>提供了</a:t>
            </a:r>
            <a:r>
              <a:rPr lang="zh-CN" altLang="en-US" dirty="0" smtClean="0"/>
              <a:t>专门</a:t>
            </a:r>
            <a:r>
              <a:rPr lang="zh-CN" altLang="en-US" dirty="0" smtClean="0">
                <a:latin typeface="Calibri" panose="020F0502020204030204" pitchFamily="34" charset="0"/>
              </a:rPr>
              <a:t>用于</a:t>
            </a:r>
            <a:r>
              <a:rPr lang="zh-CN" altLang="en-US" dirty="0">
                <a:latin typeface="Calibri" panose="020F0502020204030204" pitchFamily="34" charset="0"/>
              </a:rPr>
              <a:t>字符流处理的</a:t>
            </a:r>
            <a:r>
              <a:rPr lang="zh-CN" altLang="en-US" dirty="0" smtClean="0">
                <a:latin typeface="Calibri" panose="020F0502020204030204" pitchFamily="34" charset="0"/>
              </a:rPr>
              <a:t>类，即</a:t>
            </a:r>
            <a:r>
              <a:rPr lang="zh-CN" altLang="zh-CN" dirty="0" smtClean="0"/>
              <a:t>字符流。</a:t>
            </a:r>
            <a:r>
              <a:rPr lang="zh-CN" altLang="en-US" dirty="0"/>
              <a:t>字符流是可以直接读写字符的</a:t>
            </a:r>
            <a:r>
              <a:rPr lang="en-US" altLang="zh-CN" dirty="0"/>
              <a:t>IO</a:t>
            </a:r>
            <a:r>
              <a:rPr lang="zh-CN" altLang="en-US" dirty="0" smtClean="0"/>
              <a:t>流。</a:t>
            </a:r>
            <a:endParaRPr lang="en-US" altLang="zh-CN" dirty="0" smtClean="0"/>
          </a:p>
          <a:p>
            <a:pPr lvl="1" eaLnBrk="1" hangingPunct="1">
              <a:spcBef>
                <a:spcPts val="1200"/>
              </a:spcBef>
              <a:defRPr/>
            </a:pPr>
            <a:r>
              <a:rPr lang="zh-CN" altLang="zh-CN" dirty="0" smtClean="0"/>
              <a:t>同字节流一样，字符流也有两个抽象的顶级父类，分别是</a:t>
            </a:r>
            <a:r>
              <a:rPr lang="en-US" altLang="zh-CN" dirty="0" smtClean="0"/>
              <a:t>Reader</a:t>
            </a:r>
            <a:r>
              <a:rPr lang="zh-CN" altLang="zh-CN" dirty="0" smtClean="0"/>
              <a:t>和</a:t>
            </a:r>
            <a:r>
              <a:rPr lang="en-US" altLang="zh-CN" dirty="0" smtClean="0"/>
              <a:t>Writer</a:t>
            </a:r>
            <a:r>
              <a:rPr lang="zh-CN" altLang="en-US" dirty="0" smtClean="0"/>
              <a:t>，</a:t>
            </a:r>
            <a:r>
              <a:rPr lang="zh-CN" altLang="en-US" dirty="0">
                <a:latin typeface="Calibri" panose="020F0502020204030204" pitchFamily="34" charset="0"/>
              </a:rPr>
              <a:t>只提供了一系列用于字符流处理的接口。它们的方法与类</a:t>
            </a:r>
            <a:r>
              <a:rPr lang="en-US" altLang="zh-CN" dirty="0" err="1">
                <a:latin typeface="Calibri" panose="020F0502020204030204" pitchFamily="34" charset="0"/>
              </a:rPr>
              <a:t>InputStream</a:t>
            </a:r>
            <a:r>
              <a:rPr lang="zh-CN" altLang="en-US" dirty="0">
                <a:latin typeface="Calibri" panose="020F0502020204030204" pitchFamily="34" charset="0"/>
              </a:rPr>
              <a:t>和</a:t>
            </a:r>
            <a:r>
              <a:rPr lang="en-US" altLang="zh-CN" dirty="0" err="1">
                <a:latin typeface="Calibri" panose="020F0502020204030204" pitchFamily="34" charset="0"/>
              </a:rPr>
              <a:t>OutputStream</a:t>
            </a:r>
            <a:r>
              <a:rPr lang="zh-CN" altLang="en-US" dirty="0">
                <a:latin typeface="Calibri" panose="020F0502020204030204" pitchFamily="34" charset="0"/>
              </a:rPr>
              <a:t>类似，只不过其中的参数换成字符或字符数组</a:t>
            </a:r>
            <a:r>
              <a:rPr lang="zh-CN" altLang="en-US" dirty="0" smtClean="0">
                <a:latin typeface="Calibri" panose="020F0502020204030204" pitchFamily="34" charset="0"/>
              </a:rPr>
              <a:t>。</a:t>
            </a:r>
            <a:endParaRPr lang="en-US" altLang="zh-CN" dirty="0" smtClean="0"/>
          </a:p>
          <a:p>
            <a:pPr lvl="1" eaLnBrk="1" hangingPunct="1">
              <a:spcBef>
                <a:spcPts val="1200"/>
              </a:spcBef>
              <a:defRPr/>
            </a:pPr>
            <a:r>
              <a:rPr lang="en-US" altLang="zh-CN" dirty="0" smtClean="0"/>
              <a:t>Reader</a:t>
            </a:r>
            <a:r>
              <a:rPr lang="zh-CN" altLang="zh-CN" dirty="0" smtClean="0"/>
              <a:t>是字符输入流，用于从某个源设备读取字符</a:t>
            </a:r>
            <a:r>
              <a:rPr lang="zh-CN" altLang="en-US" dirty="0" smtClean="0"/>
              <a:t>。</a:t>
            </a:r>
            <a:endParaRPr lang="en-US" altLang="zh-CN" dirty="0" smtClean="0"/>
          </a:p>
          <a:p>
            <a:pPr lvl="1" eaLnBrk="1" hangingPunct="1">
              <a:spcBef>
                <a:spcPts val="1200"/>
              </a:spcBef>
              <a:defRPr/>
            </a:pPr>
            <a:r>
              <a:rPr lang="en-US" altLang="zh-CN" dirty="0" smtClean="0"/>
              <a:t>Writer</a:t>
            </a:r>
            <a:r>
              <a:rPr lang="zh-CN" altLang="zh-CN" dirty="0" smtClean="0"/>
              <a:t>是字符输出流，用于向某个目标设备写入字符。</a:t>
            </a:r>
            <a:endParaRPr lang="en-US" altLang="zh-CN" dirty="0" smtClean="0"/>
          </a:p>
        </p:txBody>
      </p:sp>
      <p:sp>
        <p:nvSpPr>
          <p:cNvPr id="4608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317500" y="1120775"/>
            <a:ext cx="8307388" cy="5059363"/>
          </a:xfrm>
          <a:extLst/>
        </p:spPr>
        <p:txBody>
          <a:bodyPr rtlCol="0">
            <a:normAutofit/>
          </a:bodyPr>
          <a:lstStyle/>
          <a:p>
            <a:pPr eaLnBrk="1" fontAlgn="auto" hangingPunct="1">
              <a:spcAft>
                <a:spcPts val="0"/>
              </a:spcAft>
              <a:defRPr/>
            </a:pPr>
            <a:r>
              <a:rPr lang="en-US" altLang="zh-CN" b="1" dirty="0">
                <a:solidFill>
                  <a:srgbClr val="0070C0"/>
                </a:solidFill>
                <a:cs typeface="+mn-cs"/>
              </a:rPr>
              <a:t>8.2.1 </a:t>
            </a:r>
            <a:r>
              <a:rPr lang="zh-CN" altLang="en-US" b="1" dirty="0">
                <a:solidFill>
                  <a:srgbClr val="0070C0"/>
                </a:solidFill>
                <a:cs typeface="+mn-cs"/>
              </a:rPr>
              <a:t>字符流继承关系图</a:t>
            </a:r>
            <a:endParaRPr lang="en-US" altLang="zh-CN" b="1" dirty="0">
              <a:solidFill>
                <a:srgbClr val="0070C0"/>
              </a:solidFill>
              <a:cs typeface="+mn-cs"/>
            </a:endParaRPr>
          </a:p>
          <a:p>
            <a:pPr lvl="1" eaLnBrk="1" fontAlgn="auto" hangingPunct="1">
              <a:spcAft>
                <a:spcPts val="0"/>
              </a:spcAft>
              <a:defRPr/>
            </a:pPr>
            <a:r>
              <a:rPr lang="en-US" altLang="zh-CN" dirty="0" smtClean="0">
                <a:cs typeface="+mn-cs"/>
              </a:rPr>
              <a:t>Reader</a:t>
            </a:r>
            <a:r>
              <a:rPr lang="zh-CN" altLang="en-US" dirty="0" smtClean="0">
                <a:cs typeface="+mn-cs"/>
              </a:rPr>
              <a:t>和</a:t>
            </a:r>
            <a:r>
              <a:rPr lang="en-US" altLang="zh-CN" dirty="0" smtClean="0">
                <a:cs typeface="+mn-cs"/>
              </a:rPr>
              <a:t>Writer</a:t>
            </a:r>
            <a:r>
              <a:rPr lang="zh-CN" altLang="en-US" dirty="0" smtClean="0">
                <a:cs typeface="+mn-cs"/>
              </a:rPr>
              <a:t>作为字符流的顶级父类，也有许多子类。</a:t>
            </a:r>
            <a:endParaRPr lang="en-US" altLang="zh-CN" dirty="0" smtClean="0">
              <a:cs typeface="+mn-cs"/>
            </a:endParaRPr>
          </a:p>
          <a:p>
            <a:pPr lvl="1" eaLnBrk="1" fontAlgn="auto" hangingPunct="1">
              <a:spcAft>
                <a:spcPts val="0"/>
              </a:spcAft>
              <a:defRPr/>
            </a:pPr>
            <a:r>
              <a:rPr lang="zh-CN" altLang="en-US" dirty="0" smtClean="0">
                <a:cs typeface="+mn-cs"/>
              </a:rPr>
              <a:t>接下来，先来看一下</a:t>
            </a:r>
            <a:r>
              <a:rPr lang="en-US" altLang="zh-CN" dirty="0" smtClean="0">
                <a:cs typeface="+mn-cs"/>
              </a:rPr>
              <a:t>Reader</a:t>
            </a:r>
            <a:r>
              <a:rPr lang="zh-CN" altLang="en-US" dirty="0" smtClean="0">
                <a:cs typeface="+mn-cs"/>
              </a:rPr>
              <a:t>的一些常用子类。</a:t>
            </a:r>
            <a:endParaRPr lang="en-US" altLang="zh-CN" dirty="0">
              <a:cs typeface="+mn-cs"/>
            </a:endParaRPr>
          </a:p>
          <a:p>
            <a:pPr marL="457200" lvl="1" indent="0" eaLnBrk="1" fontAlgn="auto" hangingPunct="1">
              <a:spcAft>
                <a:spcPts val="0"/>
              </a:spcAft>
              <a:buFontTx/>
              <a:buNone/>
              <a:defRPr/>
            </a:pPr>
            <a:endParaRPr lang="en-US" altLang="zh-CN" dirty="0">
              <a:cs typeface="+mn-cs"/>
            </a:endParaRPr>
          </a:p>
        </p:txBody>
      </p:sp>
      <p:sp>
        <p:nvSpPr>
          <p:cNvPr id="4710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0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10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47110" name="Picture 12" descr="rea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459" y="3057525"/>
            <a:ext cx="7635082" cy="287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内容占位符 2"/>
          <p:cNvSpPr>
            <a:spLocks noGrp="1"/>
          </p:cNvSpPr>
          <p:nvPr>
            <p:ph idx="1"/>
          </p:nvPr>
        </p:nvSpPr>
        <p:spPr>
          <a:xfrm>
            <a:off x="317500" y="1120775"/>
            <a:ext cx="8307388" cy="5059363"/>
          </a:xfrm>
        </p:spPr>
        <p:txBody>
          <a:bodyPr/>
          <a:lstStyle/>
          <a:p>
            <a:pPr eaLnBrk="1" fontAlgn="auto" hangingPunct="1">
              <a:spcAft>
                <a:spcPts val="0"/>
              </a:spcAft>
              <a:defRPr/>
            </a:pPr>
            <a:r>
              <a:rPr lang="en-US" altLang="zh-CN" b="1">
                <a:solidFill>
                  <a:srgbClr val="0070C0"/>
                </a:solidFill>
                <a:cs typeface="+mn-cs"/>
              </a:rPr>
              <a:t>8.2.1 </a:t>
            </a:r>
            <a:r>
              <a:rPr lang="zh-CN" altLang="en-US" b="1">
                <a:solidFill>
                  <a:srgbClr val="0070C0"/>
                </a:solidFill>
                <a:cs typeface="+mn-cs"/>
              </a:rPr>
              <a:t>字符流继承关系图</a:t>
            </a:r>
            <a:endParaRPr lang="en-US" altLang="zh-CN" b="1">
              <a:solidFill>
                <a:srgbClr val="0070C0"/>
              </a:solidFill>
              <a:cs typeface="+mn-cs"/>
            </a:endParaRPr>
          </a:p>
          <a:p>
            <a:pPr lvl="1" eaLnBrk="1" hangingPunct="1">
              <a:lnSpc>
                <a:spcPct val="200000"/>
              </a:lnSpc>
              <a:defRPr/>
            </a:pPr>
            <a:r>
              <a:rPr lang="en-US" altLang="zh-CN" smtClean="0"/>
              <a:t>Writer</a:t>
            </a:r>
            <a:r>
              <a:rPr lang="zh-CN" altLang="en-US" smtClean="0"/>
              <a:t>的常用子类如下图所示。</a:t>
            </a:r>
            <a:endParaRPr lang="en-US" altLang="zh-CN" smtClean="0"/>
          </a:p>
        </p:txBody>
      </p:sp>
      <p:sp>
        <p:nvSpPr>
          <p:cNvPr id="4813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81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48134" name="Picture 2" descr="w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17" y="2711449"/>
            <a:ext cx="8633824" cy="25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342900" y="1154113"/>
            <a:ext cx="8432800" cy="5059362"/>
          </a:xfrm>
        </p:spPr>
        <p:txBody>
          <a:bodyPr/>
          <a:lstStyle/>
          <a:p>
            <a:pPr eaLnBrk="1" hangingPunct="1"/>
            <a:r>
              <a:rPr lang="en-US" altLang="zh-CN" b="1" dirty="0" smtClean="0">
                <a:solidFill>
                  <a:srgbClr val="0070C0"/>
                </a:solidFill>
              </a:rPr>
              <a:t>8.2.4 </a:t>
            </a:r>
            <a:r>
              <a:rPr lang="zh-CN" altLang="en-US" b="1" dirty="0" smtClean="0">
                <a:solidFill>
                  <a:srgbClr val="0070C0"/>
                </a:solidFill>
              </a:rPr>
              <a:t>转换流</a:t>
            </a:r>
          </a:p>
          <a:p>
            <a:pPr lvl="1" eaLnBrk="1" hangingPunct="1"/>
            <a:r>
              <a:rPr lang="zh-CN" altLang="en-US" dirty="0"/>
              <a:t>字符流读取字符</a:t>
            </a:r>
            <a:r>
              <a:rPr lang="en-US" altLang="zh-CN" dirty="0"/>
              <a:t>, </a:t>
            </a:r>
            <a:r>
              <a:rPr lang="zh-CN" altLang="en-US" dirty="0"/>
              <a:t>就要先读取到字节数据</a:t>
            </a:r>
            <a:r>
              <a:rPr lang="en-US" altLang="zh-CN" dirty="0"/>
              <a:t>, </a:t>
            </a:r>
            <a:r>
              <a:rPr lang="zh-CN" altLang="en-US" dirty="0"/>
              <a:t>然后转为</a:t>
            </a:r>
            <a:r>
              <a:rPr lang="zh-CN" altLang="en-US" dirty="0" smtClean="0"/>
              <a:t>字符。</a:t>
            </a:r>
            <a:r>
              <a:rPr lang="en-US" altLang="zh-CN" dirty="0" smtClean="0"/>
              <a:t> </a:t>
            </a:r>
            <a:r>
              <a:rPr lang="zh-CN" altLang="en-US" dirty="0"/>
              <a:t>如果要写出字符</a:t>
            </a:r>
            <a:r>
              <a:rPr lang="en-US" altLang="zh-CN" dirty="0"/>
              <a:t>, </a:t>
            </a:r>
            <a:r>
              <a:rPr lang="zh-CN" altLang="en-US" dirty="0"/>
              <a:t>需要把字符转为字节再写出</a:t>
            </a:r>
            <a:r>
              <a:rPr lang="zh-CN" altLang="en-US" dirty="0" smtClean="0"/>
              <a:t>。</a:t>
            </a:r>
            <a:endParaRPr lang="en-US" altLang="zh-CN" dirty="0" smtClean="0"/>
          </a:p>
          <a:p>
            <a:pPr lvl="1" eaLnBrk="1" hangingPunct="1"/>
            <a:r>
              <a:rPr lang="zh-CN" altLang="zh-CN" dirty="0" smtClean="0"/>
              <a:t>转换流是一种包装流，其中</a:t>
            </a:r>
            <a:r>
              <a:rPr lang="en-US" altLang="zh-CN" dirty="0" err="1" smtClean="0"/>
              <a:t>OutputStreamWriter</a:t>
            </a:r>
            <a:r>
              <a:rPr lang="zh-CN" altLang="zh-CN" dirty="0" smtClean="0"/>
              <a:t>是</a:t>
            </a:r>
            <a:r>
              <a:rPr lang="en-US" altLang="zh-CN" dirty="0" smtClean="0"/>
              <a:t>Writer</a:t>
            </a:r>
            <a:r>
              <a:rPr lang="zh-CN" altLang="zh-CN" dirty="0" smtClean="0"/>
              <a:t>的子类，可以将一个字节流输出流包装</a:t>
            </a:r>
            <a:r>
              <a:rPr lang="zh-CN" altLang="en-US" dirty="0" smtClean="0"/>
              <a:t>成</a:t>
            </a:r>
            <a:r>
              <a:rPr lang="zh-CN" altLang="zh-CN" dirty="0" smtClean="0"/>
              <a:t>字符输出流，方便直接写入字符，而</a:t>
            </a:r>
            <a:r>
              <a:rPr lang="en-US" altLang="zh-CN" dirty="0" err="1" smtClean="0"/>
              <a:t>InputStreamReader</a:t>
            </a:r>
            <a:r>
              <a:rPr lang="zh-CN" altLang="zh-CN" dirty="0" smtClean="0"/>
              <a:t>是</a:t>
            </a:r>
            <a:r>
              <a:rPr lang="en-US" altLang="zh-CN" dirty="0" smtClean="0"/>
              <a:t>Reader</a:t>
            </a:r>
            <a:r>
              <a:rPr lang="zh-CN" altLang="zh-CN" dirty="0" smtClean="0"/>
              <a:t>的子类，它可以将一个字节输入流包装成字符输入流，方便直接读取字符。</a:t>
            </a:r>
            <a:endParaRPr lang="en-US" altLang="zh-CN" dirty="0" smtClean="0"/>
          </a:p>
          <a:p>
            <a:pPr lvl="1" eaLnBrk="1" hangingPunct="1"/>
            <a:r>
              <a:rPr lang="zh-CN" altLang="en-US" dirty="0" smtClean="0"/>
              <a:t>使用</a:t>
            </a:r>
            <a:r>
              <a:rPr lang="zh-CN" altLang="zh-CN" dirty="0" smtClean="0"/>
              <a:t>转换流进行数据读写的过程如</a:t>
            </a:r>
            <a:r>
              <a:rPr lang="zh-CN" altLang="en-US" dirty="0" smtClean="0"/>
              <a:t>下</a:t>
            </a:r>
            <a:r>
              <a:rPr lang="zh-CN" altLang="zh-CN" dirty="0" smtClean="0"/>
              <a:t>图所示</a:t>
            </a:r>
            <a:r>
              <a:rPr lang="zh-CN" altLang="en-US" dirty="0" smtClean="0"/>
              <a:t>。</a:t>
            </a:r>
            <a:endParaRPr lang="zh-CN" altLang="zh-CN" dirty="0" smtClean="0"/>
          </a:p>
          <a:p>
            <a:pPr lvl="1" eaLnBrk="1" hangingPunct="1"/>
            <a:endParaRPr lang="en-US" altLang="zh-CN" dirty="0" smtClean="0"/>
          </a:p>
        </p:txBody>
      </p:sp>
      <p:sp>
        <p:nvSpPr>
          <p:cNvPr id="5529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530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530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530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530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5304" name="对象 2"/>
          <p:cNvGraphicFramePr>
            <a:graphicFrameLocks noChangeAspect="1"/>
          </p:cNvGraphicFramePr>
          <p:nvPr>
            <p:extLst>
              <p:ext uri="{D42A27DB-BD31-4B8C-83A1-F6EECF244321}">
                <p14:modId xmlns:p14="http://schemas.microsoft.com/office/powerpoint/2010/main" val="2693485791"/>
              </p:ext>
            </p:extLst>
          </p:nvPr>
        </p:nvGraphicFramePr>
        <p:xfrm>
          <a:off x="76141" y="5160723"/>
          <a:ext cx="9067859" cy="815410"/>
        </p:xfrm>
        <a:graphic>
          <a:graphicData uri="http://schemas.openxmlformats.org/presentationml/2006/ole">
            <mc:AlternateContent xmlns:mc="http://schemas.openxmlformats.org/markup-compatibility/2006">
              <mc:Choice xmlns:v="urn:schemas-microsoft-com:vml" Requires="v">
                <p:oleObj spid="_x0000_s99367" name="Visio" r:id="rId3" imgW="7968653" imgH="593217" progId="Visio.Drawing.11">
                  <p:embed/>
                </p:oleObj>
              </mc:Choice>
              <mc:Fallback>
                <p:oleObj name="Visio" r:id="rId3" imgW="7968653" imgH="59321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1" y="5160723"/>
                        <a:ext cx="9067859" cy="815410"/>
                      </a:xfrm>
                      <a:prstGeom prst="rect">
                        <a:avLst/>
                      </a:prstGeom>
                      <a:noFill/>
                      <a:ln>
                        <a:noFill/>
                      </a:ln>
                      <a:extLst/>
                    </p:spPr>
                  </p:pic>
                </p:oleObj>
              </mc:Fallback>
            </mc:AlternateContent>
          </a:graphicData>
        </a:graphic>
      </p:graphicFrame>
      <p:sp>
        <p:nvSpPr>
          <p:cNvPr id="5530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spTree>
    <p:extLst>
      <p:ext uri="{BB962C8B-B14F-4D97-AF65-F5344CB8AC3E}">
        <p14:creationId xmlns:p14="http://schemas.microsoft.com/office/powerpoint/2010/main" val="271292564"/>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内容占位符 2"/>
          <p:cNvSpPr>
            <a:spLocks noGrp="1"/>
          </p:cNvSpPr>
          <p:nvPr>
            <p:ph idx="1"/>
          </p:nvPr>
        </p:nvSpPr>
        <p:spPr>
          <a:xfrm>
            <a:off x="628650" y="1249680"/>
            <a:ext cx="7886700" cy="4927283"/>
          </a:xfrm>
        </p:spPr>
        <p:txBody>
          <a:bodyPr/>
          <a:lstStyle/>
          <a:p>
            <a:pPr eaLnBrk="1" hangingPunct="1">
              <a:lnSpc>
                <a:spcPct val="120000"/>
              </a:lnSpc>
            </a:pPr>
            <a:r>
              <a:rPr lang="zh-CN" altLang="en-US" sz="2400" b="1" dirty="0">
                <a:solidFill>
                  <a:srgbClr val="0070C0"/>
                </a:solidFill>
                <a:latin typeface="+mn-ea"/>
              </a:rPr>
              <a:t>转换流出现的原因及思想</a:t>
            </a:r>
            <a:endParaRPr lang="en-US" altLang="zh-CN" sz="2400" b="1" dirty="0">
              <a:solidFill>
                <a:srgbClr val="0070C0"/>
              </a:solidFill>
              <a:latin typeface="+mn-ea"/>
            </a:endParaRPr>
          </a:p>
          <a:p>
            <a:pPr lvl="1" eaLnBrk="1" hangingPunct="1">
              <a:lnSpc>
                <a:spcPct val="120000"/>
              </a:lnSpc>
            </a:pPr>
            <a:r>
              <a:rPr lang="zh-CN" altLang="en-US" dirty="0" smtClean="0"/>
              <a:t>由于字节流操作中文不是特别方便，所以，</a:t>
            </a:r>
            <a:r>
              <a:rPr lang="en-US" altLang="zh-CN" dirty="0" smtClean="0"/>
              <a:t>Java</a:t>
            </a:r>
            <a:r>
              <a:rPr lang="zh-CN" altLang="en-US" dirty="0" smtClean="0"/>
              <a:t>就提供了转换流。</a:t>
            </a:r>
            <a:endParaRPr lang="en-US" altLang="zh-CN" dirty="0" smtClean="0"/>
          </a:p>
          <a:p>
            <a:pPr lvl="1" eaLnBrk="1" hangingPunct="1">
              <a:lnSpc>
                <a:spcPct val="120000"/>
              </a:lnSpc>
            </a:pPr>
            <a:r>
              <a:rPr lang="zh-CN" altLang="en-US" dirty="0" smtClean="0"/>
              <a:t>字符流</a:t>
            </a:r>
            <a:r>
              <a:rPr lang="en-US" altLang="zh-CN" dirty="0" smtClean="0"/>
              <a:t>=</a:t>
            </a:r>
            <a:r>
              <a:rPr lang="zh-CN" altLang="en-US" dirty="0" smtClean="0"/>
              <a:t>字节流</a:t>
            </a:r>
            <a:r>
              <a:rPr lang="en-US" altLang="zh-CN" dirty="0" smtClean="0"/>
              <a:t>+</a:t>
            </a:r>
            <a:r>
              <a:rPr lang="zh-CN" altLang="en-US" dirty="0" smtClean="0"/>
              <a:t>编码表。</a:t>
            </a:r>
            <a:endParaRPr lang="en-US" altLang="zh-CN" dirty="0" smtClean="0"/>
          </a:p>
          <a:p>
            <a:pPr eaLnBrk="1" hangingPunct="1">
              <a:lnSpc>
                <a:spcPct val="120000"/>
              </a:lnSpc>
            </a:pPr>
            <a:r>
              <a:rPr lang="zh-CN" altLang="en-US" sz="2400" b="1" dirty="0">
                <a:solidFill>
                  <a:srgbClr val="0070C0"/>
                </a:solidFill>
                <a:latin typeface="+mn-ea"/>
              </a:rPr>
              <a:t>字符串中的编码问题</a:t>
            </a:r>
            <a:endParaRPr lang="en-US" altLang="zh-CN" sz="2400" b="1" dirty="0">
              <a:solidFill>
                <a:srgbClr val="0070C0"/>
              </a:solidFill>
              <a:latin typeface="+mn-ea"/>
            </a:endParaRPr>
          </a:p>
          <a:p>
            <a:pPr lvl="1" eaLnBrk="1" hangingPunct="1">
              <a:lnSpc>
                <a:spcPct val="120000"/>
              </a:lnSpc>
            </a:pPr>
            <a:r>
              <a:rPr lang="zh-CN" altLang="en-US" dirty="0" smtClean="0"/>
              <a:t>编码：</a:t>
            </a:r>
            <a:r>
              <a:rPr lang="zh-CN" altLang="en-US" sz="2400" dirty="0" smtClean="0"/>
              <a:t>把</a:t>
            </a:r>
            <a:r>
              <a:rPr lang="zh-CN" altLang="en-US" sz="2400" dirty="0"/>
              <a:t>看得懂的变成看不懂</a:t>
            </a:r>
            <a:r>
              <a:rPr lang="zh-CN" altLang="en-US" sz="2400" dirty="0" smtClean="0"/>
              <a:t>的。</a:t>
            </a:r>
            <a:r>
              <a:rPr lang="en-US" altLang="zh-CN" sz="2400" dirty="0" smtClean="0"/>
              <a:t>String—&gt;byte[]</a:t>
            </a:r>
            <a:endParaRPr lang="en-US" altLang="zh-CN" sz="2400" dirty="0"/>
          </a:p>
          <a:p>
            <a:pPr lvl="1" eaLnBrk="1" hangingPunct="1">
              <a:lnSpc>
                <a:spcPct val="120000"/>
              </a:lnSpc>
            </a:pPr>
            <a:r>
              <a:rPr lang="zh-CN" altLang="en-US" dirty="0" smtClean="0"/>
              <a:t>解码：</a:t>
            </a:r>
            <a:r>
              <a:rPr lang="zh-CN" altLang="en-US" sz="2400" dirty="0" smtClean="0"/>
              <a:t>把</a:t>
            </a:r>
            <a:r>
              <a:rPr lang="zh-CN" altLang="en-US" sz="2400" dirty="0"/>
              <a:t>看不懂的变成看得懂</a:t>
            </a:r>
            <a:r>
              <a:rPr lang="zh-CN" altLang="en-US" sz="2400" dirty="0" smtClean="0"/>
              <a:t>的。</a:t>
            </a:r>
            <a:r>
              <a:rPr lang="en-US" altLang="zh-CN" sz="2400" dirty="0" smtClean="0"/>
              <a:t>byte[]—&gt;String</a:t>
            </a:r>
            <a:endParaRPr lang="en-US" altLang="zh-CN" sz="2400" dirty="0"/>
          </a:p>
        </p:txBody>
      </p:sp>
      <p:sp>
        <p:nvSpPr>
          <p:cNvPr id="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spTree>
    <p:extLst>
      <p:ext uri="{BB962C8B-B14F-4D97-AF65-F5344CB8AC3E}">
        <p14:creationId xmlns:p14="http://schemas.microsoft.com/office/powerpoint/2010/main" val="16473373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内容占位符 2"/>
          <p:cNvSpPr>
            <a:spLocks noGrp="1"/>
          </p:cNvSpPr>
          <p:nvPr>
            <p:ph idx="1"/>
          </p:nvPr>
        </p:nvSpPr>
        <p:spPr>
          <a:xfrm>
            <a:off x="628650" y="1402080"/>
            <a:ext cx="7886700" cy="4774883"/>
          </a:xfrm>
        </p:spPr>
        <p:txBody>
          <a:bodyPr/>
          <a:lstStyle/>
          <a:p>
            <a:pPr eaLnBrk="1" hangingPunct="1"/>
            <a:r>
              <a:rPr lang="zh-CN" altLang="en-US" sz="2400" b="1" dirty="0">
                <a:solidFill>
                  <a:srgbClr val="0070C0"/>
                </a:solidFill>
                <a:latin typeface="+mn-ea"/>
              </a:rPr>
              <a:t>编码表概述和常见的编码表</a:t>
            </a:r>
            <a:endParaRPr lang="en-US" altLang="zh-CN" sz="2400" b="1" dirty="0">
              <a:solidFill>
                <a:srgbClr val="0070C0"/>
              </a:solidFill>
              <a:latin typeface="+mn-ea"/>
            </a:endParaRPr>
          </a:p>
          <a:p>
            <a:pPr eaLnBrk="1" hangingPunct="1"/>
            <a:r>
              <a:rPr lang="zh-CN" altLang="en-US" sz="2800" dirty="0" smtClean="0"/>
              <a:t>编码表</a:t>
            </a:r>
            <a:endParaRPr lang="en-US" altLang="zh-CN" sz="2800" dirty="0" smtClean="0"/>
          </a:p>
          <a:p>
            <a:pPr lvl="1" eaLnBrk="1" hangingPunct="1"/>
            <a:r>
              <a:rPr lang="zh-CN" altLang="en-US" sz="2300" dirty="0" smtClean="0"/>
              <a:t>由字符及其对应的数值组成的一张表。</a:t>
            </a:r>
            <a:endParaRPr lang="en-US" altLang="zh-CN" sz="2300" dirty="0" smtClean="0"/>
          </a:p>
          <a:p>
            <a:pPr eaLnBrk="1" hangingPunct="1"/>
            <a:r>
              <a:rPr lang="zh-CN" altLang="en-US" sz="2800" dirty="0" smtClean="0"/>
              <a:t>常见编码表</a:t>
            </a:r>
            <a:endParaRPr lang="en-US" altLang="zh-CN" sz="2800" dirty="0" smtClean="0"/>
          </a:p>
          <a:p>
            <a:pPr lvl="1" eaLnBrk="1" hangingPunct="1"/>
            <a:r>
              <a:rPr lang="en-US" altLang="zh-CN" sz="2300" dirty="0" smtClean="0"/>
              <a:t>ASCII/Unicode </a:t>
            </a:r>
            <a:r>
              <a:rPr lang="zh-CN" altLang="en-US" sz="2300" dirty="0" smtClean="0"/>
              <a:t>字符集</a:t>
            </a:r>
            <a:endParaRPr lang="en-US" altLang="zh-CN" sz="2300" dirty="0" smtClean="0"/>
          </a:p>
          <a:p>
            <a:pPr lvl="1" eaLnBrk="1" hangingPunct="1"/>
            <a:r>
              <a:rPr lang="en-US" altLang="zh-CN" sz="2300" dirty="0" smtClean="0"/>
              <a:t>ISO-8859-1</a:t>
            </a:r>
          </a:p>
          <a:p>
            <a:pPr lvl="1" eaLnBrk="1" hangingPunct="1"/>
            <a:r>
              <a:rPr lang="en-US" altLang="zh-CN" sz="2300" dirty="0" smtClean="0"/>
              <a:t>GB2312/GBK/GB18030</a:t>
            </a:r>
          </a:p>
          <a:p>
            <a:pPr lvl="1" eaLnBrk="1" hangingPunct="1"/>
            <a:r>
              <a:rPr lang="en-US" altLang="zh-CN" sz="2300" dirty="0" smtClean="0"/>
              <a:t>BIG5</a:t>
            </a:r>
          </a:p>
          <a:p>
            <a:pPr lvl="1" eaLnBrk="1" hangingPunct="1"/>
            <a:r>
              <a:rPr lang="en-US" altLang="zh-CN" sz="2300" dirty="0" smtClean="0"/>
              <a:t>UTF-8</a:t>
            </a:r>
          </a:p>
          <a:p>
            <a:pPr lvl="1" eaLnBrk="1" hangingPunct="1"/>
            <a:endParaRPr lang="en-US" altLang="zh-CN" sz="2300" dirty="0" smtClean="0"/>
          </a:p>
          <a:p>
            <a:pPr lvl="1" eaLnBrk="1" hangingPunct="1"/>
            <a:endParaRPr lang="en-US" altLang="zh-CN" sz="2300" dirty="0" smtClean="0"/>
          </a:p>
        </p:txBody>
      </p:sp>
      <p:sp>
        <p:nvSpPr>
          <p:cNvPr id="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spTree>
    <p:extLst>
      <p:ext uri="{BB962C8B-B14F-4D97-AF65-F5344CB8AC3E}">
        <p14:creationId xmlns:p14="http://schemas.microsoft.com/office/powerpoint/2010/main" val="34368805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内容占位符 2"/>
          <p:cNvSpPr>
            <a:spLocks noGrp="1"/>
          </p:cNvSpPr>
          <p:nvPr>
            <p:ph idx="1"/>
          </p:nvPr>
        </p:nvSpPr>
        <p:spPr>
          <a:xfrm>
            <a:off x="628650" y="1341120"/>
            <a:ext cx="7886700" cy="4835843"/>
          </a:xfrm>
        </p:spPr>
        <p:txBody>
          <a:bodyPr/>
          <a:lstStyle/>
          <a:p>
            <a:pPr eaLnBrk="1" hangingPunct="1">
              <a:spcBef>
                <a:spcPts val="1200"/>
              </a:spcBef>
            </a:pPr>
            <a:r>
              <a:rPr lang="en-US" altLang="zh-CN" b="1" dirty="0">
                <a:solidFill>
                  <a:srgbClr val="0070C0"/>
                </a:solidFill>
              </a:rPr>
              <a:t>8.2.4 </a:t>
            </a:r>
            <a:r>
              <a:rPr lang="zh-CN" altLang="en-US" b="1" dirty="0">
                <a:solidFill>
                  <a:srgbClr val="0070C0"/>
                </a:solidFill>
              </a:rPr>
              <a:t>转换流</a:t>
            </a:r>
          </a:p>
          <a:p>
            <a:pPr eaLnBrk="1" hangingPunct="1">
              <a:spcBef>
                <a:spcPts val="1200"/>
              </a:spcBef>
            </a:pPr>
            <a:r>
              <a:rPr lang="en-US" altLang="zh-CN" sz="2800" dirty="0" err="1" smtClean="0"/>
              <a:t>OutputStreamWriter</a:t>
            </a:r>
            <a:r>
              <a:rPr lang="zh-CN" altLang="en-US" sz="2800" dirty="0" smtClean="0"/>
              <a:t> 字符输出流</a:t>
            </a:r>
            <a:endParaRPr lang="en-US" altLang="zh-CN" sz="2800" dirty="0" smtClean="0"/>
          </a:p>
          <a:p>
            <a:pPr lvl="1" eaLnBrk="1" hangingPunct="1">
              <a:spcBef>
                <a:spcPts val="1200"/>
              </a:spcBef>
            </a:pPr>
            <a:r>
              <a:rPr lang="en-US" altLang="zh-CN" dirty="0" smtClean="0"/>
              <a:t>public </a:t>
            </a:r>
            <a:r>
              <a:rPr lang="en-US" altLang="zh-CN" dirty="0" err="1" smtClean="0"/>
              <a:t>OutputStreamWriter</a:t>
            </a:r>
            <a:r>
              <a:rPr lang="en-US" altLang="zh-CN" dirty="0" smtClean="0"/>
              <a:t>(</a:t>
            </a:r>
            <a:r>
              <a:rPr lang="en-US" altLang="zh-CN" dirty="0" err="1" smtClean="0"/>
              <a:t>OutputStream</a:t>
            </a:r>
            <a:r>
              <a:rPr lang="en-US" altLang="zh-CN" dirty="0" smtClean="0"/>
              <a:t> out)</a:t>
            </a:r>
          </a:p>
          <a:p>
            <a:pPr lvl="1" eaLnBrk="1" hangingPunct="1">
              <a:spcBef>
                <a:spcPts val="1200"/>
              </a:spcBef>
            </a:pPr>
            <a:r>
              <a:rPr lang="en-US" altLang="zh-CN" dirty="0" smtClean="0"/>
              <a:t>public </a:t>
            </a:r>
            <a:r>
              <a:rPr lang="en-US" altLang="zh-CN" dirty="0" err="1" smtClean="0"/>
              <a:t>OutputStreamWriter</a:t>
            </a:r>
            <a:r>
              <a:rPr lang="en-US" altLang="zh-CN" dirty="0" smtClean="0"/>
              <a:t>(</a:t>
            </a:r>
            <a:r>
              <a:rPr lang="en-US" altLang="zh-CN" dirty="0" err="1" smtClean="0"/>
              <a:t>OutputStream</a:t>
            </a:r>
            <a:r>
              <a:rPr lang="en-US" altLang="zh-CN" dirty="0" smtClean="0"/>
              <a:t> </a:t>
            </a:r>
            <a:r>
              <a:rPr lang="en-US" altLang="zh-CN" dirty="0" err="1" smtClean="0"/>
              <a:t>out,</a:t>
            </a:r>
            <a:r>
              <a:rPr lang="en-US" altLang="zh-CN" dirty="0" err="1" smtClean="0">
                <a:solidFill>
                  <a:srgbClr val="FF0000"/>
                </a:solidFill>
              </a:rPr>
              <a:t>String</a:t>
            </a:r>
            <a:r>
              <a:rPr lang="en-US" altLang="zh-CN" dirty="0" smtClean="0">
                <a:solidFill>
                  <a:srgbClr val="FF0000"/>
                </a:solidFill>
              </a:rPr>
              <a:t> </a:t>
            </a:r>
            <a:r>
              <a:rPr lang="en-US" altLang="zh-CN" dirty="0" err="1" smtClean="0">
                <a:solidFill>
                  <a:srgbClr val="FF0000"/>
                </a:solidFill>
              </a:rPr>
              <a:t>charsetName</a:t>
            </a:r>
            <a:r>
              <a:rPr lang="en-US" altLang="zh-CN" dirty="0" smtClean="0"/>
              <a:t>)</a:t>
            </a:r>
            <a:r>
              <a:rPr lang="zh-CN" altLang="en-US" dirty="0" smtClean="0"/>
              <a:t>：可以指定字符集</a:t>
            </a:r>
            <a:endParaRPr lang="en-US" altLang="zh-CN" dirty="0" smtClean="0"/>
          </a:p>
          <a:p>
            <a:pPr eaLnBrk="1" hangingPunct="1">
              <a:spcBef>
                <a:spcPts val="1200"/>
              </a:spcBef>
            </a:pPr>
            <a:r>
              <a:rPr lang="en-US" altLang="zh-CN" sz="2800" dirty="0" err="1" smtClean="0"/>
              <a:t>InputStreamReader</a:t>
            </a:r>
            <a:r>
              <a:rPr lang="zh-CN" altLang="en-US" sz="2800" dirty="0" smtClean="0"/>
              <a:t> 字符输入流</a:t>
            </a:r>
            <a:endParaRPr lang="en-US" altLang="zh-CN" sz="2800" dirty="0" smtClean="0"/>
          </a:p>
          <a:p>
            <a:pPr lvl="1" eaLnBrk="1" hangingPunct="1">
              <a:spcBef>
                <a:spcPts val="1200"/>
              </a:spcBef>
            </a:pPr>
            <a:r>
              <a:rPr lang="en-US" altLang="zh-CN" dirty="0" smtClean="0"/>
              <a:t>public </a:t>
            </a:r>
            <a:r>
              <a:rPr lang="en-US" altLang="zh-CN" dirty="0" err="1" smtClean="0"/>
              <a:t>InputStreamReader</a:t>
            </a:r>
            <a:r>
              <a:rPr lang="en-US" altLang="zh-CN" dirty="0" smtClean="0"/>
              <a:t>(</a:t>
            </a:r>
            <a:r>
              <a:rPr lang="en-US" altLang="zh-CN" dirty="0" err="1" smtClean="0"/>
              <a:t>InputStream</a:t>
            </a:r>
            <a:r>
              <a:rPr lang="en-US" altLang="zh-CN" dirty="0" smtClean="0"/>
              <a:t> in)</a:t>
            </a:r>
          </a:p>
          <a:p>
            <a:pPr lvl="1" eaLnBrk="1" hangingPunct="1">
              <a:spcBef>
                <a:spcPts val="1200"/>
              </a:spcBef>
            </a:pPr>
            <a:r>
              <a:rPr lang="en-US" altLang="zh-CN" dirty="0" smtClean="0"/>
              <a:t>public </a:t>
            </a:r>
            <a:r>
              <a:rPr lang="en-US" altLang="zh-CN" dirty="0" err="1" smtClean="0"/>
              <a:t>InputStreamReader</a:t>
            </a:r>
            <a:r>
              <a:rPr lang="en-US" altLang="zh-CN" dirty="0" smtClean="0"/>
              <a:t>(</a:t>
            </a:r>
            <a:r>
              <a:rPr lang="en-US" altLang="zh-CN" dirty="0" err="1" smtClean="0"/>
              <a:t>InputStream</a:t>
            </a:r>
            <a:r>
              <a:rPr lang="en-US" altLang="zh-CN" dirty="0" smtClean="0"/>
              <a:t> </a:t>
            </a:r>
            <a:r>
              <a:rPr lang="en-US" altLang="zh-CN" dirty="0" err="1" smtClean="0"/>
              <a:t>in,String</a:t>
            </a:r>
            <a:r>
              <a:rPr lang="en-US" altLang="zh-CN" dirty="0" smtClean="0"/>
              <a:t> </a:t>
            </a:r>
            <a:r>
              <a:rPr lang="en-US" altLang="zh-CN" dirty="0" err="1" smtClean="0"/>
              <a:t>charsetName</a:t>
            </a:r>
            <a:r>
              <a:rPr lang="en-US" altLang="zh-CN" dirty="0" smtClean="0"/>
              <a:t>)</a:t>
            </a:r>
            <a:r>
              <a:rPr lang="zh-CN" altLang="en-US" dirty="0"/>
              <a:t> ：可以指定</a:t>
            </a:r>
            <a:r>
              <a:rPr lang="zh-CN" altLang="en-US" dirty="0" smtClean="0"/>
              <a:t>字符集</a:t>
            </a:r>
            <a:endParaRPr lang="en-US" altLang="zh-CN" dirty="0" smtClean="0"/>
          </a:p>
          <a:p>
            <a:pPr lvl="1" eaLnBrk="1" hangingPunct="1">
              <a:spcBef>
                <a:spcPts val="1200"/>
              </a:spcBef>
            </a:pPr>
            <a:endParaRPr lang="en-US" altLang="zh-CN" sz="1800" dirty="0" smtClean="0"/>
          </a:p>
        </p:txBody>
      </p:sp>
      <p:sp>
        <p:nvSpPr>
          <p:cNvPr id="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spTree>
    <p:extLst>
      <p:ext uri="{BB962C8B-B14F-4D97-AF65-F5344CB8AC3E}">
        <p14:creationId xmlns:p14="http://schemas.microsoft.com/office/powerpoint/2010/main" val="28574470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内容占位符 2"/>
          <p:cNvSpPr>
            <a:spLocks noGrp="1"/>
          </p:cNvSpPr>
          <p:nvPr>
            <p:ph idx="1"/>
          </p:nvPr>
        </p:nvSpPr>
        <p:spPr>
          <a:xfrm>
            <a:off x="628650" y="1417320"/>
            <a:ext cx="7886700" cy="4759643"/>
          </a:xfrm>
        </p:spPr>
        <p:txBody>
          <a:bodyPr/>
          <a:lstStyle/>
          <a:p>
            <a:pPr eaLnBrk="1" hangingPunct="1"/>
            <a:r>
              <a:rPr lang="en-US" altLang="zh-CN" b="1" dirty="0" err="1">
                <a:solidFill>
                  <a:srgbClr val="0070C0"/>
                </a:solidFill>
              </a:rPr>
              <a:t>OutputStreamWriter</a:t>
            </a:r>
            <a:r>
              <a:rPr lang="zh-CN" altLang="en-US" b="1" dirty="0">
                <a:solidFill>
                  <a:srgbClr val="0070C0"/>
                </a:solidFill>
              </a:rPr>
              <a:t>写数据</a:t>
            </a:r>
            <a:endParaRPr lang="en-US" altLang="zh-CN" b="1" dirty="0">
              <a:solidFill>
                <a:srgbClr val="0070C0"/>
              </a:solidFill>
            </a:endParaRPr>
          </a:p>
          <a:p>
            <a:pPr eaLnBrk="1" hangingPunct="1"/>
            <a:r>
              <a:rPr lang="en-US" altLang="zh-CN" sz="2800" dirty="0" err="1" smtClean="0"/>
              <a:t>OutputStreamWriter</a:t>
            </a:r>
            <a:r>
              <a:rPr lang="zh-CN" altLang="en-US" sz="2800" dirty="0" smtClean="0"/>
              <a:t>写数据方法</a:t>
            </a:r>
            <a:endParaRPr lang="en-US" altLang="zh-CN" sz="2800" dirty="0" smtClean="0"/>
          </a:p>
          <a:p>
            <a:pPr lvl="1" eaLnBrk="1" hangingPunct="1"/>
            <a:r>
              <a:rPr lang="en-US" altLang="zh-CN" sz="2300" dirty="0" smtClean="0"/>
              <a:t>public void write(</a:t>
            </a:r>
            <a:r>
              <a:rPr lang="en-US" altLang="zh-CN" sz="2300" dirty="0" err="1" smtClean="0"/>
              <a:t>int</a:t>
            </a:r>
            <a:r>
              <a:rPr lang="en-US" altLang="zh-CN" sz="2300" dirty="0" smtClean="0"/>
              <a:t> c)</a:t>
            </a:r>
          </a:p>
          <a:p>
            <a:pPr lvl="1" eaLnBrk="1" hangingPunct="1"/>
            <a:r>
              <a:rPr lang="en-US" altLang="zh-CN" sz="2300" dirty="0" smtClean="0"/>
              <a:t>public void write(char[] </a:t>
            </a:r>
            <a:r>
              <a:rPr lang="en-US" altLang="zh-CN" sz="2300" dirty="0" err="1" smtClean="0"/>
              <a:t>cbuf</a:t>
            </a:r>
            <a:r>
              <a:rPr lang="en-US" altLang="zh-CN" sz="2300" dirty="0" smtClean="0"/>
              <a:t>)</a:t>
            </a:r>
          </a:p>
          <a:p>
            <a:pPr lvl="1" eaLnBrk="1" hangingPunct="1"/>
            <a:r>
              <a:rPr lang="en-US" altLang="zh-CN" sz="2300" dirty="0" smtClean="0"/>
              <a:t>public void write(char[] </a:t>
            </a:r>
            <a:r>
              <a:rPr lang="en-US" altLang="zh-CN" sz="2300" dirty="0" err="1" smtClean="0"/>
              <a:t>cbuf,int</a:t>
            </a:r>
            <a:r>
              <a:rPr lang="en-US" altLang="zh-CN" sz="2300" dirty="0" smtClean="0"/>
              <a:t> </a:t>
            </a:r>
            <a:r>
              <a:rPr lang="en-US" altLang="zh-CN" sz="2300" dirty="0" err="1" smtClean="0"/>
              <a:t>off,int</a:t>
            </a:r>
            <a:r>
              <a:rPr lang="en-US" altLang="zh-CN" sz="2300" dirty="0" smtClean="0"/>
              <a:t> </a:t>
            </a:r>
            <a:r>
              <a:rPr lang="en-US" altLang="zh-CN" sz="2300" dirty="0" err="1" smtClean="0"/>
              <a:t>len</a:t>
            </a:r>
            <a:r>
              <a:rPr lang="en-US" altLang="zh-CN" sz="2300" dirty="0" smtClean="0"/>
              <a:t>)</a:t>
            </a:r>
          </a:p>
          <a:p>
            <a:pPr lvl="1" eaLnBrk="1" hangingPunct="1"/>
            <a:r>
              <a:rPr lang="en-US" altLang="zh-CN" sz="2300" dirty="0" smtClean="0"/>
              <a:t>public void write(String </a:t>
            </a:r>
            <a:r>
              <a:rPr lang="en-US" altLang="zh-CN" sz="2300" dirty="0" err="1" smtClean="0"/>
              <a:t>str</a:t>
            </a:r>
            <a:r>
              <a:rPr lang="en-US" altLang="zh-CN" sz="2300" dirty="0" smtClean="0"/>
              <a:t>)</a:t>
            </a:r>
          </a:p>
          <a:p>
            <a:pPr lvl="1" eaLnBrk="1" hangingPunct="1"/>
            <a:r>
              <a:rPr lang="en-US" altLang="zh-CN" sz="2300" dirty="0" smtClean="0"/>
              <a:t>public void write(String </a:t>
            </a:r>
            <a:r>
              <a:rPr lang="en-US" altLang="zh-CN" sz="2300" dirty="0" err="1" smtClean="0"/>
              <a:t>str,int</a:t>
            </a:r>
            <a:r>
              <a:rPr lang="en-US" altLang="zh-CN" sz="2300" dirty="0" smtClean="0"/>
              <a:t> </a:t>
            </a:r>
            <a:r>
              <a:rPr lang="en-US" altLang="zh-CN" sz="2300" dirty="0" err="1" smtClean="0"/>
              <a:t>off,int</a:t>
            </a:r>
            <a:r>
              <a:rPr lang="en-US" altLang="zh-CN" sz="2300" dirty="0" smtClean="0"/>
              <a:t> </a:t>
            </a:r>
            <a:r>
              <a:rPr lang="en-US" altLang="zh-CN" sz="2300" dirty="0" err="1" smtClean="0"/>
              <a:t>len</a:t>
            </a:r>
            <a:r>
              <a:rPr lang="en-US" altLang="zh-CN" sz="2300" dirty="0" smtClean="0"/>
              <a:t>)</a:t>
            </a:r>
          </a:p>
          <a:p>
            <a:pPr eaLnBrk="1" hangingPunct="1"/>
            <a:r>
              <a:rPr lang="zh-CN" altLang="en-US" sz="2800" dirty="0" smtClean="0"/>
              <a:t>字符流操作要注意的问题</a:t>
            </a:r>
            <a:endParaRPr lang="en-US" altLang="zh-CN" sz="2800" dirty="0" smtClean="0"/>
          </a:p>
          <a:p>
            <a:pPr lvl="1" eaLnBrk="1" hangingPunct="1"/>
            <a:r>
              <a:rPr lang="en-US" altLang="zh-CN" sz="2300" dirty="0" smtClean="0"/>
              <a:t>flush()</a:t>
            </a:r>
            <a:r>
              <a:rPr lang="zh-CN" altLang="en-US" sz="2300" dirty="0" smtClean="0"/>
              <a:t>的作用</a:t>
            </a:r>
            <a:endParaRPr lang="en-US" altLang="zh-CN" sz="2300" dirty="0" smtClean="0"/>
          </a:p>
          <a:p>
            <a:pPr lvl="1" eaLnBrk="1" hangingPunct="1"/>
            <a:r>
              <a:rPr lang="en-US" altLang="zh-CN" sz="2300" dirty="0" smtClean="0"/>
              <a:t>flush()</a:t>
            </a:r>
            <a:r>
              <a:rPr lang="zh-CN" altLang="en-US" sz="2300" dirty="0" smtClean="0"/>
              <a:t>和</a:t>
            </a:r>
            <a:r>
              <a:rPr lang="en-US" altLang="zh-CN" sz="2300" dirty="0" smtClean="0"/>
              <a:t>close()</a:t>
            </a:r>
            <a:r>
              <a:rPr lang="zh-CN" altLang="en-US" sz="2300" dirty="0" smtClean="0"/>
              <a:t>的区别</a:t>
            </a:r>
            <a:endParaRPr lang="en-US" altLang="zh-CN" sz="1300" dirty="0" smtClean="0"/>
          </a:p>
        </p:txBody>
      </p:sp>
      <p:sp>
        <p:nvSpPr>
          <p:cNvPr id="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spTree>
    <p:extLst>
      <p:ext uri="{BB962C8B-B14F-4D97-AF65-F5344CB8AC3E}">
        <p14:creationId xmlns:p14="http://schemas.microsoft.com/office/powerpoint/2010/main" val="37129950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2"/>
          <p:cNvSpPr>
            <a:spLocks noGrp="1"/>
          </p:cNvSpPr>
          <p:nvPr>
            <p:ph idx="1"/>
          </p:nvPr>
        </p:nvSpPr>
        <p:spPr>
          <a:xfrm>
            <a:off x="628650" y="1524000"/>
            <a:ext cx="7886700" cy="4652963"/>
          </a:xfrm>
        </p:spPr>
        <p:txBody>
          <a:bodyPr/>
          <a:lstStyle/>
          <a:p>
            <a:pPr eaLnBrk="1" hangingPunct="1"/>
            <a:r>
              <a:rPr lang="en-US" altLang="zh-CN" b="1" dirty="0" err="1">
                <a:solidFill>
                  <a:srgbClr val="0070C0"/>
                </a:solidFill>
              </a:rPr>
              <a:t>InputStreamReader</a:t>
            </a:r>
            <a:r>
              <a:rPr lang="zh-CN" altLang="en-US" b="1" dirty="0">
                <a:solidFill>
                  <a:srgbClr val="0070C0"/>
                </a:solidFill>
              </a:rPr>
              <a:t>读数据</a:t>
            </a:r>
            <a:endParaRPr lang="en-US" altLang="zh-CN" b="1" dirty="0">
              <a:solidFill>
                <a:srgbClr val="0070C0"/>
              </a:solidFill>
            </a:endParaRPr>
          </a:p>
          <a:p>
            <a:pPr eaLnBrk="1" hangingPunct="1"/>
            <a:r>
              <a:rPr lang="en-US" altLang="zh-CN" sz="2800" dirty="0" err="1" smtClean="0"/>
              <a:t>OutputStreamWriter</a:t>
            </a:r>
            <a:r>
              <a:rPr lang="zh-CN" altLang="en-US" sz="2800" dirty="0" smtClean="0"/>
              <a:t>读数据方法</a:t>
            </a:r>
            <a:endParaRPr lang="en-US" altLang="zh-CN" sz="2800" dirty="0" smtClean="0"/>
          </a:p>
          <a:p>
            <a:pPr lvl="1" eaLnBrk="1" hangingPunct="1"/>
            <a:r>
              <a:rPr lang="en-US" altLang="zh-CN" sz="2300" dirty="0" smtClean="0"/>
              <a:t>public </a:t>
            </a:r>
            <a:r>
              <a:rPr lang="en-US" altLang="zh-CN" sz="2300" dirty="0" err="1" smtClean="0"/>
              <a:t>int</a:t>
            </a:r>
            <a:r>
              <a:rPr lang="en-US" altLang="zh-CN" sz="2300" dirty="0" smtClean="0"/>
              <a:t> read()</a:t>
            </a:r>
          </a:p>
          <a:p>
            <a:pPr lvl="1" eaLnBrk="1" hangingPunct="1"/>
            <a:r>
              <a:rPr lang="en-US" altLang="zh-CN" sz="2300" dirty="0" smtClean="0"/>
              <a:t>public </a:t>
            </a:r>
            <a:r>
              <a:rPr lang="en-US" altLang="zh-CN" sz="2300" dirty="0" err="1" smtClean="0"/>
              <a:t>int</a:t>
            </a:r>
            <a:r>
              <a:rPr lang="en-US" altLang="zh-CN" sz="2300" dirty="0" smtClean="0"/>
              <a:t> read(char[] </a:t>
            </a:r>
            <a:r>
              <a:rPr lang="en-US" altLang="zh-CN" sz="2300" dirty="0" err="1" smtClean="0"/>
              <a:t>cbuf</a:t>
            </a:r>
            <a:r>
              <a:rPr lang="en-US" altLang="zh-CN" sz="2300" dirty="0" smtClean="0"/>
              <a:t>)</a:t>
            </a:r>
          </a:p>
        </p:txBody>
      </p:sp>
      <p:sp>
        <p:nvSpPr>
          <p:cNvPr id="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spTree>
    <p:extLst>
      <p:ext uri="{BB962C8B-B14F-4D97-AF65-F5344CB8AC3E}">
        <p14:creationId xmlns:p14="http://schemas.microsoft.com/office/powerpoint/2010/main" val="4045281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7" descr="总结小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 y="1137578"/>
            <a:ext cx="2680933" cy="5720422"/>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6"/>
          <p:cNvSpPr txBox="1">
            <a:spLocks noChangeArrowheads="1"/>
          </p:cNvSpPr>
          <p:nvPr/>
        </p:nvSpPr>
        <p:spPr bwMode="auto">
          <a:xfrm>
            <a:off x="2093843" y="1258612"/>
            <a:ext cx="6798366" cy="3570208"/>
          </a:xfrm>
          <a:prstGeom prst="rect">
            <a:avLst/>
          </a:prstGeom>
          <a:noFill/>
          <a:ln w="31750">
            <a:noFill/>
            <a:prstDash val="dash"/>
            <a:miter lim="800000"/>
            <a:headEnd/>
            <a:tailEnd/>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800100" lvl="1" indent="-342900">
              <a:lnSpc>
                <a:spcPct val="150000"/>
              </a:lnSpc>
              <a:spcBef>
                <a:spcPct val="20000"/>
              </a:spcBef>
              <a:buFont typeface="Wingdings" pitchFamily="2" charset="2"/>
              <a:buChar char="l"/>
              <a:defRPr/>
            </a:pPr>
            <a:r>
              <a:rPr lang="zh-CN" altLang="zh-CN" sz="2400" dirty="0">
                <a:latin typeface="+mn-lt"/>
                <a:ea typeface="+mn-ea"/>
              </a:rPr>
              <a:t>在</a:t>
            </a:r>
            <a:r>
              <a:rPr lang="en-US" altLang="zh-CN" sz="2400" dirty="0">
                <a:latin typeface="+mn-lt"/>
                <a:ea typeface="+mn-ea"/>
              </a:rPr>
              <a:t>Java</a:t>
            </a:r>
            <a:r>
              <a:rPr lang="zh-CN" altLang="zh-CN" sz="2400" dirty="0">
                <a:latin typeface="+mn-lt"/>
                <a:ea typeface="+mn-ea"/>
              </a:rPr>
              <a:t>中，将通过不同输入</a:t>
            </a:r>
            <a:r>
              <a:rPr lang="en-US" altLang="zh-CN" sz="2400" dirty="0">
                <a:latin typeface="+mn-lt"/>
                <a:ea typeface="+mn-ea"/>
              </a:rPr>
              <a:t>/</a:t>
            </a:r>
            <a:r>
              <a:rPr lang="zh-CN" altLang="zh-CN" sz="2400" dirty="0">
                <a:latin typeface="+mn-lt"/>
                <a:ea typeface="+mn-ea"/>
              </a:rPr>
              <a:t>输出设备</a:t>
            </a:r>
            <a:r>
              <a:rPr lang="en-US" altLang="zh-CN" sz="2400" dirty="0">
                <a:latin typeface="+mn-lt"/>
                <a:ea typeface="+mn-ea"/>
              </a:rPr>
              <a:t>(</a:t>
            </a:r>
            <a:r>
              <a:rPr lang="zh-CN" altLang="zh-CN" sz="2400" dirty="0">
                <a:latin typeface="+mn-lt"/>
                <a:ea typeface="+mn-ea"/>
              </a:rPr>
              <a:t>键盘，内存，显示器，网络等</a:t>
            </a:r>
            <a:r>
              <a:rPr lang="en-US" altLang="zh-CN" sz="2400" dirty="0">
                <a:latin typeface="+mn-lt"/>
                <a:ea typeface="+mn-ea"/>
              </a:rPr>
              <a:t>)</a:t>
            </a:r>
            <a:r>
              <a:rPr lang="zh-CN" altLang="zh-CN" sz="2400" dirty="0">
                <a:latin typeface="+mn-lt"/>
                <a:ea typeface="+mn-ea"/>
              </a:rPr>
              <a:t>之间的</a:t>
            </a:r>
            <a:r>
              <a:rPr lang="zh-CN" altLang="zh-CN" sz="2400" dirty="0">
                <a:solidFill>
                  <a:srgbClr val="FF0000"/>
                </a:solidFill>
                <a:latin typeface="+mn-lt"/>
                <a:ea typeface="+mn-ea"/>
              </a:rPr>
              <a:t>数据传输抽象表述为</a:t>
            </a:r>
            <a:r>
              <a:rPr lang="zh-CN" altLang="zh-CN" sz="2400" dirty="0" smtClean="0">
                <a:solidFill>
                  <a:srgbClr val="FF0000"/>
                </a:solidFill>
                <a:latin typeface="+mn-lt"/>
                <a:ea typeface="+mn-ea"/>
              </a:rPr>
              <a:t>“流”</a:t>
            </a:r>
            <a:r>
              <a:rPr lang="zh-CN" altLang="en-US" sz="2400" dirty="0" smtClean="0">
                <a:latin typeface="+mn-lt"/>
                <a:ea typeface="+mn-ea"/>
              </a:rPr>
              <a:t>。</a:t>
            </a:r>
            <a:r>
              <a:rPr lang="en-US" altLang="zh-CN" sz="2400" dirty="0" smtClean="0">
                <a:latin typeface="+mn-lt"/>
                <a:ea typeface="+mn-ea"/>
              </a:rPr>
              <a:t>Java</a:t>
            </a:r>
            <a:r>
              <a:rPr lang="zh-CN" altLang="zh-CN" sz="2400" dirty="0" smtClean="0">
                <a:latin typeface="+mn-lt"/>
                <a:ea typeface="+mn-ea"/>
              </a:rPr>
              <a:t>中的“流”都位于</a:t>
            </a:r>
            <a:r>
              <a:rPr lang="en-US" altLang="zh-CN" sz="2400" dirty="0" smtClean="0">
                <a:latin typeface="+mn-lt"/>
                <a:ea typeface="+mn-ea"/>
              </a:rPr>
              <a:t>java.io</a:t>
            </a:r>
            <a:r>
              <a:rPr lang="zh-CN" altLang="zh-CN" sz="2400" dirty="0" smtClean="0">
                <a:latin typeface="+mn-lt"/>
                <a:ea typeface="+mn-ea"/>
              </a:rPr>
              <a:t>包中，称为</a:t>
            </a:r>
            <a:r>
              <a:rPr lang="en-US" altLang="zh-CN" sz="2400" dirty="0" smtClean="0">
                <a:latin typeface="+mn-lt"/>
                <a:ea typeface="+mn-ea"/>
              </a:rPr>
              <a:t>IO(</a:t>
            </a:r>
            <a:r>
              <a:rPr lang="zh-CN" altLang="zh-CN" sz="2400" dirty="0" smtClean="0">
                <a:latin typeface="+mn-lt"/>
                <a:ea typeface="+mn-ea"/>
              </a:rPr>
              <a:t>输入</a:t>
            </a:r>
            <a:r>
              <a:rPr lang="en-US" altLang="zh-CN" sz="2400" dirty="0" smtClean="0">
                <a:latin typeface="+mn-lt"/>
                <a:ea typeface="+mn-ea"/>
              </a:rPr>
              <a:t>/</a:t>
            </a:r>
            <a:r>
              <a:rPr lang="zh-CN" altLang="zh-CN" sz="2400" dirty="0" smtClean="0">
                <a:latin typeface="+mn-lt"/>
                <a:ea typeface="+mn-ea"/>
              </a:rPr>
              <a:t>输出</a:t>
            </a:r>
            <a:r>
              <a:rPr lang="en-US" altLang="zh-CN" sz="2400" dirty="0" smtClean="0">
                <a:latin typeface="+mn-lt"/>
                <a:ea typeface="+mn-ea"/>
              </a:rPr>
              <a:t>)</a:t>
            </a:r>
            <a:r>
              <a:rPr lang="zh-CN" altLang="zh-CN" sz="2400" dirty="0" smtClean="0">
                <a:latin typeface="+mn-lt"/>
                <a:ea typeface="+mn-ea"/>
              </a:rPr>
              <a:t>流</a:t>
            </a:r>
            <a:r>
              <a:rPr lang="zh-CN" altLang="en-US" sz="2400" dirty="0" smtClean="0">
                <a:latin typeface="+mn-lt"/>
                <a:ea typeface="+mn-ea"/>
              </a:rPr>
              <a:t>。</a:t>
            </a:r>
            <a:endParaRPr lang="en-US" altLang="zh-CN" sz="2400" dirty="0" smtClean="0">
              <a:latin typeface="+mn-lt"/>
              <a:ea typeface="+mn-ea"/>
            </a:endParaRPr>
          </a:p>
          <a:p>
            <a:pPr marL="800100" lvl="1" indent="-342900">
              <a:lnSpc>
                <a:spcPct val="150000"/>
              </a:lnSpc>
              <a:spcBef>
                <a:spcPts val="1200"/>
              </a:spcBef>
              <a:buFont typeface="Wingdings" pitchFamily="2" charset="2"/>
              <a:buChar char="l"/>
              <a:defRPr/>
            </a:pPr>
            <a:r>
              <a:rPr kumimoji="1" lang="en-US" altLang="zh-CN" sz="2400" dirty="0">
                <a:latin typeface="Tahoma" panose="020B0604030504040204" pitchFamily="34" charset="0"/>
              </a:rPr>
              <a:t>J2SDK</a:t>
            </a:r>
            <a:r>
              <a:rPr kumimoji="1" lang="zh-CN" altLang="en-US" sz="2400" dirty="0">
                <a:latin typeface="Tahoma" panose="020B0604030504040204" pitchFamily="34" charset="0"/>
              </a:rPr>
              <a:t>提供了各种各样的流用以获取不同种类的数据。</a:t>
            </a:r>
            <a:endParaRPr lang="en-US" altLang="zh-CN" sz="2400" dirty="0" smtClean="0">
              <a:latin typeface="+mn-lt"/>
              <a:ea typeface="+mn-ea"/>
            </a:endParaRPr>
          </a:p>
        </p:txBody>
      </p:sp>
      <p:sp>
        <p:nvSpPr>
          <p:cNvPr id="2662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流概述</a:t>
            </a:r>
            <a:endPar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581"/>
                                        </p:tgtEl>
                                      </p:cBhvr>
                                    </p:animEffect>
                                    <p:animScale>
                                      <p:cBhvr>
                                        <p:cTn id="7" dur="250" autoRev="1" fill="hold"/>
                                        <p:tgtEl>
                                          <p:spTgt spid="24581"/>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80">
                                            <p:txEl>
                                              <p:pRg st="0" end="0"/>
                                            </p:txEl>
                                          </p:spTgt>
                                        </p:tgtEl>
                                        <p:attrNameLst>
                                          <p:attrName>style.visibility</p:attrName>
                                        </p:attrNameLst>
                                      </p:cBhvr>
                                      <p:to>
                                        <p:strVal val="visible"/>
                                      </p:to>
                                    </p:set>
                                    <p:animEffect transition="in" filter="wipe(left)">
                                      <p:cBhvr>
                                        <p:cTn id="12" dur="500"/>
                                        <p:tgtEl>
                                          <p:spTgt spid="245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580">
                                            <p:txEl>
                                              <p:pRg st="1" end="1"/>
                                            </p:txEl>
                                          </p:spTgt>
                                        </p:tgtEl>
                                        <p:attrNameLst>
                                          <p:attrName>style.visibility</p:attrName>
                                        </p:attrNameLst>
                                      </p:cBhvr>
                                      <p:to>
                                        <p:strVal val="visible"/>
                                      </p:to>
                                    </p:set>
                                    <p:animEffect transition="in" filter="wipe(left)">
                                      <p:cBhvr>
                                        <p:cTn id="17" dur="500"/>
                                        <p:tgtEl>
                                          <p:spTgt spid="245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342900" y="1185863"/>
            <a:ext cx="8469313" cy="4940300"/>
          </a:xfrm>
        </p:spPr>
        <p:txBody>
          <a:bodyPr/>
          <a:lstStyle/>
          <a:p>
            <a:pPr eaLnBrk="1" hangingPunct="1">
              <a:lnSpc>
                <a:spcPct val="120000"/>
              </a:lnSpc>
            </a:pPr>
            <a:r>
              <a:rPr lang="en-US" altLang="zh-CN" b="1" dirty="0" smtClean="0">
                <a:solidFill>
                  <a:srgbClr val="0070C0"/>
                </a:solidFill>
              </a:rPr>
              <a:t>8.2.2 </a:t>
            </a:r>
            <a:r>
              <a:rPr lang="zh-CN" altLang="en-US" b="1" dirty="0" smtClean="0">
                <a:solidFill>
                  <a:srgbClr val="0070C0"/>
                </a:solidFill>
              </a:rPr>
              <a:t>字符流操作文件</a:t>
            </a:r>
          </a:p>
          <a:p>
            <a:pPr eaLnBrk="1" hangingPunct="1">
              <a:lnSpc>
                <a:spcPct val="120000"/>
              </a:lnSpc>
            </a:pPr>
            <a:r>
              <a:rPr lang="zh-CN" altLang="zh-CN" dirty="0"/>
              <a:t>在程序开发中，经常需要对文本文件的内容进行读取</a:t>
            </a:r>
            <a:r>
              <a:rPr lang="zh-CN" altLang="zh-CN" dirty="0" smtClean="0"/>
              <a:t>，</a:t>
            </a:r>
            <a:r>
              <a:rPr lang="zh-CN" altLang="en-US" dirty="0" smtClean="0"/>
              <a:t>由于转换</a:t>
            </a:r>
            <a:r>
              <a:rPr lang="zh-CN" altLang="en-US" dirty="0"/>
              <a:t>流的名字比较长，而我们常见的操作都是按照本地默认编码实现的，所以，为了简化我们的书写，转换流提供了对应的</a:t>
            </a:r>
            <a:r>
              <a:rPr lang="zh-CN" altLang="en-US" dirty="0">
                <a:solidFill>
                  <a:srgbClr val="FF0000"/>
                </a:solidFill>
              </a:rPr>
              <a:t>子</a:t>
            </a:r>
            <a:r>
              <a:rPr lang="zh-CN" altLang="en-US" dirty="0" smtClean="0">
                <a:solidFill>
                  <a:srgbClr val="FF0000"/>
                </a:solidFill>
              </a:rPr>
              <a:t>类</a:t>
            </a:r>
            <a:r>
              <a:rPr lang="zh-CN" altLang="en-US" dirty="0" smtClean="0"/>
              <a:t>：</a:t>
            </a:r>
            <a:endParaRPr lang="en-US" altLang="zh-CN" dirty="0"/>
          </a:p>
          <a:p>
            <a:pPr lvl="1" eaLnBrk="1" hangingPunct="1">
              <a:lnSpc>
                <a:spcPct val="120000"/>
              </a:lnSpc>
              <a:spcBef>
                <a:spcPts val="1800"/>
              </a:spcBef>
            </a:pPr>
            <a:r>
              <a:rPr lang="zh-CN" altLang="zh-CN" sz="2400" dirty="0"/>
              <a:t>如果想从文件中直接读取字符便可以使用字符输入流</a:t>
            </a:r>
            <a:r>
              <a:rPr lang="en-US" altLang="zh-CN" sz="2400" dirty="0" err="1" smtClean="0">
                <a:solidFill>
                  <a:srgbClr val="FF0000"/>
                </a:solidFill>
              </a:rPr>
              <a:t>FileReader</a:t>
            </a:r>
            <a:r>
              <a:rPr lang="zh-CN" altLang="en-US" sz="2400" dirty="0" smtClean="0"/>
              <a:t>，</a:t>
            </a:r>
            <a:r>
              <a:rPr lang="zh-CN" altLang="zh-CN" sz="2400" dirty="0" smtClean="0"/>
              <a:t>通过</a:t>
            </a:r>
            <a:r>
              <a:rPr lang="zh-CN" altLang="zh-CN" sz="2400" dirty="0"/>
              <a:t>此流可以从关联的文件中读取一个或一组</a:t>
            </a:r>
            <a:r>
              <a:rPr lang="zh-CN" altLang="zh-CN" sz="2400" dirty="0" smtClean="0"/>
              <a:t>字符</a:t>
            </a:r>
            <a:r>
              <a:rPr lang="zh-CN" altLang="en-US" sz="2400" dirty="0" smtClean="0"/>
              <a:t>。</a:t>
            </a:r>
            <a:endParaRPr lang="en-US" altLang="zh-CN" sz="2400" dirty="0" smtClean="0"/>
          </a:p>
          <a:p>
            <a:pPr lvl="1" eaLnBrk="1" hangingPunct="1">
              <a:lnSpc>
                <a:spcPct val="120000"/>
              </a:lnSpc>
            </a:pPr>
            <a:r>
              <a:rPr lang="zh-CN" altLang="zh-CN" sz="2400" dirty="0"/>
              <a:t>如果要向文件中写入字符就需要使用</a:t>
            </a:r>
            <a:r>
              <a:rPr lang="en-US" altLang="zh-CN" sz="2400" dirty="0" err="1" smtClean="0">
                <a:solidFill>
                  <a:srgbClr val="FF0000"/>
                </a:solidFill>
              </a:rPr>
              <a:t>FileWriter</a:t>
            </a:r>
            <a:r>
              <a:rPr lang="zh-CN" altLang="zh-CN" sz="2400" dirty="0" smtClean="0"/>
              <a:t>。</a:t>
            </a:r>
            <a:endParaRPr lang="en-US" altLang="zh-CN" sz="2400" dirty="0" smtClean="0">
              <a:solidFill>
                <a:srgbClr val="FF0000"/>
              </a:solidFill>
            </a:endParaRPr>
          </a:p>
        </p:txBody>
      </p:sp>
      <p:sp>
        <p:nvSpPr>
          <p:cNvPr id="4915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5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5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915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336550" y="1185863"/>
            <a:ext cx="8469313" cy="4940300"/>
          </a:xfrm>
        </p:spPr>
        <p:txBody>
          <a:bodyPr/>
          <a:lstStyle/>
          <a:p>
            <a:pPr eaLnBrk="1" hangingPunct="1"/>
            <a:r>
              <a:rPr lang="en-US" altLang="zh-CN" b="1" smtClean="0">
                <a:solidFill>
                  <a:srgbClr val="0070C0"/>
                </a:solidFill>
              </a:rPr>
              <a:t>8.2.2 </a:t>
            </a:r>
            <a:r>
              <a:rPr lang="zh-CN" altLang="en-US" b="1" smtClean="0">
                <a:solidFill>
                  <a:srgbClr val="0070C0"/>
                </a:solidFill>
              </a:rPr>
              <a:t>字符流操作文件</a:t>
            </a:r>
          </a:p>
          <a:p>
            <a:pPr lvl="1" eaLnBrk="1" hangingPunct="1">
              <a:lnSpc>
                <a:spcPct val="200000"/>
              </a:lnSpc>
            </a:pPr>
            <a:r>
              <a:rPr lang="zh-CN" altLang="en-US" smtClean="0"/>
              <a:t>接下来，首先在当前目录下新建文件“</a:t>
            </a:r>
            <a:r>
              <a:rPr lang="en-US" altLang="zh-CN" smtClean="0"/>
              <a:t>reader.txt</a:t>
            </a:r>
            <a:r>
              <a:rPr lang="zh-CN" altLang="en-US" smtClean="0"/>
              <a:t>”并在其中输入字符“</a:t>
            </a:r>
            <a:r>
              <a:rPr lang="en-US" altLang="zh-CN" smtClean="0"/>
              <a:t>itcast</a:t>
            </a:r>
            <a:r>
              <a:rPr lang="zh-CN" altLang="en-US" smtClean="0"/>
              <a:t>”，然后通过一个案例来学习如何使用</a:t>
            </a:r>
            <a:r>
              <a:rPr lang="en-US" altLang="zh-CN" smtClean="0"/>
              <a:t>FileReader</a:t>
            </a:r>
            <a:r>
              <a:rPr lang="zh-CN" altLang="en-US" smtClean="0"/>
              <a:t>读取文件中的字符，如例</a:t>
            </a:r>
            <a:r>
              <a:rPr lang="en-US" altLang="zh-CN" smtClean="0"/>
              <a:t>8-8</a:t>
            </a:r>
            <a:r>
              <a:rPr lang="zh-CN" altLang="en-US" smtClean="0"/>
              <a:t>所示。</a:t>
            </a:r>
            <a:endParaRPr lang="en-US" altLang="zh-CN" smtClean="0">
              <a:solidFill>
                <a:srgbClr val="FF0000"/>
              </a:solidFill>
            </a:endParaRPr>
          </a:p>
        </p:txBody>
      </p:sp>
      <p:sp>
        <p:nvSpPr>
          <p:cNvPr id="5017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18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18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18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t="7304"/>
          <a:stretch>
            <a:fillRect/>
          </a:stretch>
        </p:blipFill>
        <p:spPr bwMode="auto">
          <a:xfrm>
            <a:off x="94836" y="2628106"/>
            <a:ext cx="8946407" cy="3498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0" y="4097338"/>
            <a:ext cx="5746750"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304800" y="1179513"/>
            <a:ext cx="8356600" cy="5229225"/>
          </a:xfrm>
        </p:spPr>
        <p:txBody>
          <a:bodyPr/>
          <a:lstStyle/>
          <a:p>
            <a:pPr eaLnBrk="1" hangingPunct="1"/>
            <a:r>
              <a:rPr lang="en-US" altLang="zh-CN" b="1" dirty="0" smtClean="0">
                <a:solidFill>
                  <a:srgbClr val="0070C0"/>
                </a:solidFill>
              </a:rPr>
              <a:t>8.2.2 </a:t>
            </a:r>
            <a:r>
              <a:rPr lang="zh-CN" altLang="en-US" b="1" dirty="0" smtClean="0">
                <a:solidFill>
                  <a:srgbClr val="0070C0"/>
                </a:solidFill>
              </a:rPr>
              <a:t>字符流操作文件</a:t>
            </a:r>
          </a:p>
          <a:p>
            <a:pPr lvl="1" eaLnBrk="1" hangingPunct="1">
              <a:lnSpc>
                <a:spcPct val="200000"/>
              </a:lnSpc>
            </a:pPr>
            <a:r>
              <a:rPr lang="zh-CN" altLang="en-US" dirty="0" smtClean="0"/>
              <a:t>接下来，通过一个案例来学习如何使用</a:t>
            </a:r>
            <a:r>
              <a:rPr lang="en-US" altLang="zh-CN" dirty="0" err="1" smtClean="0"/>
              <a:t>FileWriter</a:t>
            </a:r>
            <a:r>
              <a:rPr lang="zh-CN" altLang="en-US" dirty="0" smtClean="0"/>
              <a:t>将字符写入文件，如例</a:t>
            </a:r>
            <a:r>
              <a:rPr lang="en-US" altLang="zh-CN" dirty="0" smtClean="0"/>
              <a:t>8-9</a:t>
            </a:r>
            <a:r>
              <a:rPr lang="zh-CN" altLang="en-US" dirty="0" smtClean="0"/>
              <a:t>所示。</a:t>
            </a:r>
            <a:endParaRPr lang="en-US" altLang="zh-CN" dirty="0" smtClean="0"/>
          </a:p>
        </p:txBody>
      </p:sp>
      <p:sp>
        <p:nvSpPr>
          <p:cNvPr id="5120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0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0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0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graphicFrame>
        <p:nvGraphicFramePr>
          <p:cNvPr id="9" name="对象 1"/>
          <p:cNvGraphicFramePr>
            <a:graphicFrameLocks/>
          </p:cNvGraphicFramePr>
          <p:nvPr>
            <p:extLst>
              <p:ext uri="{D42A27DB-BD31-4B8C-83A1-F6EECF244321}">
                <p14:modId xmlns:p14="http://schemas.microsoft.com/office/powerpoint/2010/main" val="4220720708"/>
              </p:ext>
            </p:extLst>
          </p:nvPr>
        </p:nvGraphicFramePr>
        <p:xfrm>
          <a:off x="99391" y="2950059"/>
          <a:ext cx="8945217" cy="3687279"/>
        </p:xfrm>
        <a:graphic>
          <a:graphicData uri="http://schemas.openxmlformats.org/presentationml/2006/ole">
            <mc:AlternateContent xmlns:mc="http://schemas.openxmlformats.org/markup-compatibility/2006">
              <mc:Choice xmlns:v="urn:schemas-microsoft-com:vml" Requires="v">
                <p:oleObj spid="_x0000_s96556" r:id="rId3" imgW="6753240" imgH="2610000" progId="Paint.Picture">
                  <p:embed/>
                </p:oleObj>
              </mc:Choice>
              <mc:Fallback>
                <p:oleObj r:id="rId3" imgW="6753240" imgH="2610000" progId="Paint.Picture">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t="8461"/>
                      <a:stretch>
                        <a:fillRect/>
                      </a:stretch>
                    </p:blipFill>
                    <p:spPr bwMode="auto">
                      <a:xfrm>
                        <a:off x="99391" y="2950059"/>
                        <a:ext cx="8945217" cy="3687279"/>
                      </a:xfrm>
                      <a:prstGeom prst="rect">
                        <a:avLst/>
                      </a:prstGeom>
                      <a:noFill/>
                      <a:ln>
                        <a:noFill/>
                      </a:ln>
                    </p:spPr>
                  </p:pic>
                </p:oleObj>
              </mc:Fallback>
            </mc:AlternateContent>
          </a:graphicData>
        </a:graphic>
      </p:graphicFrame>
      <p:graphicFrame>
        <p:nvGraphicFramePr>
          <p:cNvPr id="10" name="对象 3"/>
          <p:cNvGraphicFramePr>
            <a:graphicFrameLocks/>
          </p:cNvGraphicFramePr>
          <p:nvPr>
            <p:extLst>
              <p:ext uri="{D42A27DB-BD31-4B8C-83A1-F6EECF244321}">
                <p14:modId xmlns:p14="http://schemas.microsoft.com/office/powerpoint/2010/main" val="2307444230"/>
              </p:ext>
            </p:extLst>
          </p:nvPr>
        </p:nvGraphicFramePr>
        <p:xfrm>
          <a:off x="5945187" y="4312892"/>
          <a:ext cx="2716213" cy="2220913"/>
        </p:xfrm>
        <a:graphic>
          <a:graphicData uri="http://schemas.openxmlformats.org/presentationml/2006/ole">
            <mc:AlternateContent xmlns:mc="http://schemas.openxmlformats.org/markup-compatibility/2006">
              <mc:Choice xmlns:v="urn:schemas-microsoft-com:vml" Requires="v">
                <p:oleObj spid="_x0000_s96557" r:id="rId5" imgW="3848040" imgH="3352680" progId="Paint.Picture">
                  <p:embed/>
                </p:oleObj>
              </mc:Choice>
              <mc:Fallback>
                <p:oleObj r:id="rId5" imgW="3848040" imgH="3352680" progId="Paint.Picture">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5187" y="4312892"/>
                        <a:ext cx="2716213"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331788" y="1077913"/>
            <a:ext cx="8812212" cy="5060950"/>
          </a:xfrm>
        </p:spPr>
        <p:txBody>
          <a:bodyPr/>
          <a:lstStyle/>
          <a:p>
            <a:pPr eaLnBrk="1" hangingPunct="1"/>
            <a:r>
              <a:rPr lang="en-US" altLang="zh-CN" b="1" dirty="0" smtClean="0">
                <a:solidFill>
                  <a:srgbClr val="0070C0"/>
                </a:solidFill>
              </a:rPr>
              <a:t>8.2.2 </a:t>
            </a:r>
            <a:r>
              <a:rPr lang="zh-CN" altLang="en-US" b="1" dirty="0" smtClean="0">
                <a:solidFill>
                  <a:srgbClr val="0070C0"/>
                </a:solidFill>
              </a:rPr>
              <a:t>字符流操作文件</a:t>
            </a:r>
          </a:p>
          <a:p>
            <a:pPr lvl="1" eaLnBrk="1" hangingPunct="1">
              <a:lnSpc>
                <a:spcPct val="200000"/>
              </a:lnSpc>
            </a:pPr>
            <a:r>
              <a:rPr lang="zh-CN" altLang="zh-CN" dirty="0" smtClean="0"/>
              <a:t>字符流提供了</a:t>
            </a:r>
            <a:r>
              <a:rPr lang="zh-CN" altLang="en-US" dirty="0" smtClean="0"/>
              <a:t>两个包装流，分别是</a:t>
            </a:r>
            <a:r>
              <a:rPr lang="en-US" altLang="zh-CN" dirty="0" err="1" smtClean="0"/>
              <a:t>BufferedReader</a:t>
            </a:r>
            <a:r>
              <a:rPr lang="zh-CN" altLang="en-US" dirty="0" smtClean="0"/>
              <a:t>和</a:t>
            </a:r>
            <a:r>
              <a:rPr lang="en-US" altLang="zh-CN" dirty="0" err="1" smtClean="0"/>
              <a:t>BufferedWriter</a:t>
            </a:r>
            <a:r>
              <a:rPr lang="zh-CN" altLang="en-US" dirty="0" smtClean="0"/>
              <a:t>。</a:t>
            </a:r>
            <a:endParaRPr lang="en-US" altLang="zh-CN" dirty="0" smtClean="0"/>
          </a:p>
          <a:p>
            <a:pPr lvl="1" eaLnBrk="1" hangingPunct="1">
              <a:lnSpc>
                <a:spcPct val="200000"/>
              </a:lnSpc>
            </a:pPr>
            <a:r>
              <a:rPr lang="en-US" altLang="zh-CN" dirty="0" err="1" smtClean="0"/>
              <a:t>BufferedReader</a:t>
            </a:r>
            <a:r>
              <a:rPr lang="zh-CN" altLang="zh-CN" dirty="0" smtClean="0"/>
              <a:t>用于对字符输入流进行包装，</a:t>
            </a:r>
            <a:r>
              <a:rPr lang="en-US" altLang="zh-CN" dirty="0" err="1" smtClean="0"/>
              <a:t>BufferedWriter</a:t>
            </a:r>
            <a:r>
              <a:rPr lang="zh-CN" altLang="zh-CN" dirty="0" smtClean="0"/>
              <a:t>用于对字符输出流进行包装</a:t>
            </a:r>
            <a:r>
              <a:rPr lang="zh-CN" altLang="en-US" dirty="0" smtClean="0"/>
              <a:t>。</a:t>
            </a:r>
            <a:endParaRPr lang="en-US" altLang="zh-CN" dirty="0" smtClean="0"/>
          </a:p>
          <a:p>
            <a:pPr lvl="1" eaLnBrk="1" hangingPunct="1">
              <a:lnSpc>
                <a:spcPct val="200000"/>
              </a:lnSpc>
            </a:pPr>
            <a:r>
              <a:rPr lang="zh-CN" altLang="en-US" dirty="0" smtClean="0"/>
              <a:t>接下来，通过一个案例来学习如何使用上述两个包装流实现文件的拷贝，如例</a:t>
            </a:r>
            <a:r>
              <a:rPr lang="en-US" altLang="zh-CN" dirty="0" smtClean="0"/>
              <a:t>8-10</a:t>
            </a:r>
            <a:r>
              <a:rPr lang="zh-CN" altLang="en-US" dirty="0" smtClean="0"/>
              <a:t>所示。</a:t>
            </a:r>
            <a:endParaRPr lang="en-US" altLang="zh-CN" dirty="0" smtClean="0"/>
          </a:p>
        </p:txBody>
      </p:sp>
      <p:sp>
        <p:nvSpPr>
          <p:cNvPr id="522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2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223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t="5072"/>
          <a:stretch>
            <a:fillRect/>
          </a:stretch>
        </p:blipFill>
        <p:spPr bwMode="auto">
          <a:xfrm>
            <a:off x="166480" y="1339850"/>
            <a:ext cx="8811039" cy="51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graphicFrame>
        <p:nvGraphicFramePr>
          <p:cNvPr id="8" name="对象 1"/>
          <p:cNvGraphicFramePr>
            <a:graphicFrameLocks/>
          </p:cNvGraphicFramePr>
          <p:nvPr>
            <p:extLst>
              <p:ext uri="{D42A27DB-BD31-4B8C-83A1-F6EECF244321}">
                <p14:modId xmlns:p14="http://schemas.microsoft.com/office/powerpoint/2010/main" val="3294420493"/>
              </p:ext>
            </p:extLst>
          </p:nvPr>
        </p:nvGraphicFramePr>
        <p:xfrm>
          <a:off x="4862224" y="4559301"/>
          <a:ext cx="3927475" cy="1706562"/>
        </p:xfrm>
        <a:graphic>
          <a:graphicData uri="http://schemas.openxmlformats.org/presentationml/2006/ole">
            <mc:AlternateContent xmlns:mc="http://schemas.openxmlformats.org/markup-compatibility/2006">
              <mc:Choice xmlns:v="urn:schemas-microsoft-com:vml" Requires="v">
                <p:oleObj spid="_x0000_s97429" r:id="rId4" imgW="3924360" imgH="1704960" progId="Paint.Picture">
                  <p:embed/>
                </p:oleObj>
              </mc:Choice>
              <mc:Fallback>
                <p:oleObj r:id="rId4" imgW="3924360" imgH="1704960"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2224" y="4559301"/>
                        <a:ext cx="3927475"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圆角矩形标注 8"/>
          <p:cNvSpPr/>
          <p:nvPr/>
        </p:nvSpPr>
        <p:spPr bwMode="auto">
          <a:xfrm>
            <a:off x="573881" y="4162114"/>
            <a:ext cx="8328025" cy="1960563"/>
          </a:xfrm>
          <a:prstGeom prst="wedgeRoundRectCallout">
            <a:avLst>
              <a:gd name="adj1" fmla="val -6970"/>
              <a:gd name="adj2" fmla="val -5541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dirty="0"/>
              <a:t>在例程中，首先对输入输出流进行了包装，并通过一个</a:t>
            </a:r>
            <a:r>
              <a:rPr lang="en-US" altLang="zh-CN" dirty="0"/>
              <a:t>while</a:t>
            </a:r>
            <a:r>
              <a:rPr lang="zh-CN" altLang="zh-CN" dirty="0"/>
              <a:t>循环实现了文本文件的拷贝。在拷贝过程中，每次循环都使用</a:t>
            </a:r>
            <a:r>
              <a:rPr lang="en-US" altLang="zh-CN" dirty="0" err="1"/>
              <a:t>readLine</a:t>
            </a:r>
            <a:r>
              <a:rPr lang="en-US" altLang="zh-CN" dirty="0"/>
              <a:t>()</a:t>
            </a:r>
            <a:r>
              <a:rPr lang="zh-CN" altLang="zh-CN" dirty="0"/>
              <a:t>方法读取文件的一行，然后通过</a:t>
            </a:r>
            <a:r>
              <a:rPr lang="en-US" altLang="zh-CN" dirty="0"/>
              <a:t>write()</a:t>
            </a:r>
            <a:r>
              <a:rPr lang="zh-CN" altLang="zh-CN" dirty="0"/>
              <a:t>方法写入目标文件。其中</a:t>
            </a:r>
            <a:r>
              <a:rPr lang="en-US" altLang="zh-CN" dirty="0" err="1"/>
              <a:t>readLine</a:t>
            </a:r>
            <a:r>
              <a:rPr lang="en-US" altLang="zh-CN" dirty="0"/>
              <a:t>()</a:t>
            </a:r>
            <a:r>
              <a:rPr lang="zh-CN" altLang="zh-CN" dirty="0"/>
              <a:t>方法会逐个读取字符，当读到回车</a:t>
            </a:r>
            <a:r>
              <a:rPr lang="en-US" altLang="zh-CN" dirty="0"/>
              <a:t>"\r" </a:t>
            </a:r>
            <a:r>
              <a:rPr lang="zh-CN" altLang="zh-CN" dirty="0"/>
              <a:t>或 换行</a:t>
            </a:r>
            <a:r>
              <a:rPr lang="en-US" altLang="zh-CN" dirty="0"/>
              <a:t>"\n" </a:t>
            </a:r>
            <a:r>
              <a:rPr lang="zh-CN" altLang="zh-CN" dirty="0"/>
              <a:t>时会将读到的字符作为一行的内容返回。</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5"/>
          <p:cNvSpPr txBox="1">
            <a:spLocks noChangeArrowheads="1"/>
          </p:cNvSpPr>
          <p:nvPr/>
        </p:nvSpPr>
        <p:spPr bwMode="auto">
          <a:xfrm>
            <a:off x="241300" y="1167348"/>
            <a:ext cx="8893175" cy="463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nSpc>
                <a:spcPct val="130000"/>
              </a:lnSpc>
              <a:spcBef>
                <a:spcPts val="1200"/>
              </a:spcBef>
              <a:buFont typeface="Arial" panose="020B0604020202020204" pitchFamily="34" charset="0"/>
              <a:buChar char="•"/>
            </a:pPr>
            <a:r>
              <a:rPr lang="en-US" altLang="zh-CN" sz="2400" b="1" dirty="0">
                <a:solidFill>
                  <a:srgbClr val="0070C0"/>
                </a:solidFill>
                <a:latin typeface="+mn-ea"/>
                <a:ea typeface="+mn-ea"/>
                <a:cs typeface="等线"/>
              </a:rPr>
              <a:t>8.2.4 </a:t>
            </a:r>
            <a:r>
              <a:rPr lang="zh-CN" altLang="en-US" sz="2400" b="1" dirty="0" smtClean="0">
                <a:solidFill>
                  <a:srgbClr val="0070C0"/>
                </a:solidFill>
                <a:latin typeface="+mn-ea"/>
                <a:ea typeface="+mn-ea"/>
                <a:cs typeface="等线"/>
              </a:rPr>
              <a:t>字符缓冲流</a:t>
            </a:r>
          </a:p>
          <a:p>
            <a:pPr marL="342900" indent="-342900">
              <a:lnSpc>
                <a:spcPct val="130000"/>
              </a:lnSpc>
              <a:spcBef>
                <a:spcPts val="1200"/>
              </a:spcBef>
              <a:buFont typeface="Arial" panose="020B0604020202020204" pitchFamily="34" charset="0"/>
              <a:buChar char="•"/>
            </a:pPr>
            <a:r>
              <a:rPr lang="zh-CN" altLang="en-US" sz="2000" dirty="0" smtClean="0">
                <a:latin typeface="+mn-ea"/>
                <a:ea typeface="+mn-ea"/>
              </a:rPr>
              <a:t>同样的，为了提高字符流处理的效率，</a:t>
            </a:r>
            <a:r>
              <a:rPr lang="en-US" altLang="zh-CN" sz="2000" dirty="0" smtClean="0">
                <a:latin typeface="+mn-ea"/>
                <a:ea typeface="+mn-ea"/>
              </a:rPr>
              <a:t>java.io</a:t>
            </a:r>
            <a:r>
              <a:rPr lang="zh-CN" altLang="en-US" sz="2000" dirty="0" smtClean="0">
                <a:latin typeface="+mn-ea"/>
                <a:ea typeface="+mn-ea"/>
              </a:rPr>
              <a:t>中也提供了缓冲流</a:t>
            </a:r>
            <a:r>
              <a:rPr lang="en-US" altLang="zh-CN" sz="2000" dirty="0" err="1" smtClean="0">
                <a:latin typeface="+mn-ea"/>
                <a:ea typeface="+mn-ea"/>
              </a:rPr>
              <a:t>BufferedReader</a:t>
            </a:r>
            <a:r>
              <a:rPr lang="zh-CN" altLang="en-US" sz="2000" dirty="0" smtClean="0">
                <a:latin typeface="+mn-ea"/>
                <a:ea typeface="+mn-ea"/>
              </a:rPr>
              <a:t>和</a:t>
            </a:r>
            <a:r>
              <a:rPr lang="en-US" altLang="zh-CN" sz="2000" dirty="0" err="1" smtClean="0">
                <a:latin typeface="+mn-ea"/>
                <a:ea typeface="+mn-ea"/>
              </a:rPr>
              <a:t>BufferedWriter</a:t>
            </a:r>
            <a:r>
              <a:rPr lang="zh-CN" altLang="en-US" sz="2000" dirty="0" smtClean="0">
                <a:latin typeface="+mn-ea"/>
                <a:ea typeface="+mn-ea"/>
              </a:rPr>
              <a:t>。其构造方法与</a:t>
            </a:r>
            <a:r>
              <a:rPr lang="en-US" altLang="zh-CN" sz="2000" dirty="0" err="1" smtClean="0">
                <a:latin typeface="+mn-ea"/>
                <a:ea typeface="+mn-ea"/>
              </a:rPr>
              <a:t>BufferedInputStream</a:t>
            </a:r>
            <a:r>
              <a:rPr lang="zh-CN" altLang="en-US" sz="2000" dirty="0" smtClean="0">
                <a:latin typeface="+mn-ea"/>
                <a:ea typeface="+mn-ea"/>
              </a:rPr>
              <a:t>和</a:t>
            </a:r>
            <a:r>
              <a:rPr lang="en-US" altLang="zh-CN" sz="2000" dirty="0" err="1" smtClean="0">
                <a:latin typeface="+mn-ea"/>
                <a:ea typeface="+mn-ea"/>
              </a:rPr>
              <a:t>BufferedOutputStream</a:t>
            </a:r>
            <a:r>
              <a:rPr lang="zh-CN" altLang="en-US" sz="2000" dirty="0" smtClean="0">
                <a:latin typeface="+mn-ea"/>
                <a:ea typeface="+mn-ea"/>
              </a:rPr>
              <a:t>相类似。另外，除了</a:t>
            </a:r>
            <a:r>
              <a:rPr lang="en-US" altLang="zh-CN" sz="2000" dirty="0" smtClean="0">
                <a:latin typeface="+mn-ea"/>
                <a:ea typeface="+mn-ea"/>
              </a:rPr>
              <a:t>read()</a:t>
            </a:r>
            <a:r>
              <a:rPr lang="zh-CN" altLang="en-US" sz="2000" dirty="0" smtClean="0">
                <a:latin typeface="+mn-ea"/>
                <a:ea typeface="+mn-ea"/>
              </a:rPr>
              <a:t>和</a:t>
            </a:r>
            <a:r>
              <a:rPr lang="en-US" altLang="zh-CN" sz="2000" dirty="0" smtClean="0">
                <a:latin typeface="+mn-ea"/>
                <a:ea typeface="+mn-ea"/>
              </a:rPr>
              <a:t>write()</a:t>
            </a:r>
            <a:r>
              <a:rPr lang="zh-CN" altLang="en-US" sz="2000" dirty="0" smtClean="0">
                <a:latin typeface="+mn-ea"/>
                <a:ea typeface="+mn-ea"/>
              </a:rPr>
              <a:t>方法外，它还提供了整行字符处理方法：</a:t>
            </a:r>
            <a:endParaRPr lang="en-US" altLang="zh-CN" sz="2000" dirty="0" smtClean="0">
              <a:latin typeface="+mn-ea"/>
              <a:ea typeface="+mn-ea"/>
            </a:endParaRPr>
          </a:p>
          <a:p>
            <a:pPr marL="800100" lvl="1" indent="-342900">
              <a:lnSpc>
                <a:spcPct val="130000"/>
              </a:lnSpc>
              <a:spcBef>
                <a:spcPts val="1200"/>
              </a:spcBef>
              <a:buFont typeface="Arial" panose="020B0604020202020204" pitchFamily="34" charset="0"/>
              <a:buChar char="•"/>
            </a:pPr>
            <a:r>
              <a:rPr lang="en-US" altLang="zh-CN" sz="2000" dirty="0" smtClean="0">
                <a:latin typeface="+mn-ea"/>
                <a:ea typeface="+mn-ea"/>
              </a:rPr>
              <a:t>public </a:t>
            </a:r>
            <a:r>
              <a:rPr lang="en-US" altLang="zh-CN" sz="2000" dirty="0">
                <a:latin typeface="+mn-ea"/>
                <a:ea typeface="+mn-ea"/>
              </a:rPr>
              <a:t>String </a:t>
            </a:r>
            <a:r>
              <a:rPr lang="en-US" altLang="zh-CN" sz="2000" dirty="0" err="1">
                <a:latin typeface="+mn-ea"/>
                <a:ea typeface="+mn-ea"/>
              </a:rPr>
              <a:t>readLine</a:t>
            </a:r>
            <a:r>
              <a:rPr lang="en-US" altLang="zh-CN" sz="2000" dirty="0">
                <a:latin typeface="+mn-ea"/>
                <a:ea typeface="+mn-ea"/>
              </a:rPr>
              <a:t>()</a:t>
            </a:r>
            <a:r>
              <a:rPr lang="zh-CN" altLang="en-US" sz="2000" dirty="0">
                <a:latin typeface="+mn-ea"/>
                <a:ea typeface="+mn-ea"/>
              </a:rPr>
              <a:t>： </a:t>
            </a:r>
            <a:r>
              <a:rPr lang="en-US" altLang="zh-CN" sz="2000" dirty="0" err="1">
                <a:latin typeface="+mn-ea"/>
                <a:ea typeface="+mn-ea"/>
              </a:rPr>
              <a:t>BufferedReader</a:t>
            </a:r>
            <a:r>
              <a:rPr lang="zh-CN" altLang="en-US" sz="2000" dirty="0">
                <a:latin typeface="+mn-ea"/>
                <a:ea typeface="+mn-ea"/>
              </a:rPr>
              <a:t>的方法，从输入流中读取一行字符，行结束标志为‘</a:t>
            </a:r>
            <a:r>
              <a:rPr lang="en-US" altLang="zh-CN" sz="2000" dirty="0">
                <a:latin typeface="+mn-ea"/>
                <a:ea typeface="+mn-ea"/>
              </a:rPr>
              <a:t>\n’</a:t>
            </a:r>
            <a:r>
              <a:rPr lang="zh-CN" altLang="en-US" sz="2000" dirty="0">
                <a:latin typeface="+mn-ea"/>
                <a:ea typeface="+mn-ea"/>
              </a:rPr>
              <a:t>、‘</a:t>
            </a:r>
            <a:r>
              <a:rPr lang="en-US" altLang="zh-CN" sz="2000" dirty="0">
                <a:latin typeface="+mn-ea"/>
                <a:ea typeface="+mn-ea"/>
              </a:rPr>
              <a:t>\r’</a:t>
            </a:r>
            <a:r>
              <a:rPr lang="zh-CN" altLang="en-US" sz="2000" dirty="0">
                <a:latin typeface="+mn-ea"/>
                <a:ea typeface="+mn-ea"/>
              </a:rPr>
              <a:t>或两者一起</a:t>
            </a:r>
            <a:r>
              <a:rPr lang="zh-CN" altLang="en-US" sz="2000" dirty="0" smtClean="0">
                <a:latin typeface="+mn-ea"/>
                <a:ea typeface="+mn-ea"/>
              </a:rPr>
              <a:t>。</a:t>
            </a:r>
            <a:endParaRPr lang="en-US" altLang="zh-CN" sz="2000" dirty="0" smtClean="0">
              <a:latin typeface="+mn-ea"/>
              <a:ea typeface="+mn-ea"/>
            </a:endParaRPr>
          </a:p>
          <a:p>
            <a:pPr marL="800100" lvl="1" indent="-342900">
              <a:lnSpc>
                <a:spcPct val="130000"/>
              </a:lnSpc>
              <a:spcBef>
                <a:spcPts val="1200"/>
              </a:spcBef>
              <a:buFont typeface="Arial" panose="020B0604020202020204" pitchFamily="34" charset="0"/>
              <a:buChar char="•"/>
            </a:pPr>
            <a:r>
              <a:rPr lang="en-US" altLang="zh-CN" sz="2000" dirty="0" smtClean="0">
                <a:latin typeface="+mn-ea"/>
                <a:ea typeface="+mn-ea"/>
              </a:rPr>
              <a:t>public </a:t>
            </a:r>
            <a:r>
              <a:rPr lang="en-US" altLang="zh-CN" sz="2000" dirty="0">
                <a:latin typeface="+mn-ea"/>
                <a:ea typeface="+mn-ea"/>
              </a:rPr>
              <a:t>void </a:t>
            </a:r>
            <a:r>
              <a:rPr lang="en-US" altLang="zh-CN" sz="2000" dirty="0" err="1">
                <a:latin typeface="+mn-ea"/>
                <a:ea typeface="+mn-ea"/>
              </a:rPr>
              <a:t>newLine</a:t>
            </a:r>
            <a:r>
              <a:rPr lang="en-US" altLang="zh-CN" sz="2000" dirty="0">
                <a:latin typeface="+mn-ea"/>
                <a:ea typeface="+mn-ea"/>
              </a:rPr>
              <a:t>()</a:t>
            </a:r>
            <a:r>
              <a:rPr lang="zh-CN" altLang="en-US" sz="2000" dirty="0">
                <a:latin typeface="+mn-ea"/>
                <a:ea typeface="+mn-ea"/>
              </a:rPr>
              <a:t>： </a:t>
            </a:r>
            <a:r>
              <a:rPr lang="en-US" altLang="zh-CN" sz="2000" dirty="0" err="1">
                <a:latin typeface="+mn-ea"/>
                <a:ea typeface="+mn-ea"/>
              </a:rPr>
              <a:t>BufferedWriter</a:t>
            </a:r>
            <a:r>
              <a:rPr lang="zh-CN" altLang="en-US" sz="2000" dirty="0">
                <a:latin typeface="+mn-ea"/>
                <a:ea typeface="+mn-ea"/>
              </a:rPr>
              <a:t>的方法，向输出流中写入一个行结束标志，它不是简单的换行符‘</a:t>
            </a:r>
            <a:r>
              <a:rPr lang="en-US" altLang="zh-CN" sz="2000" dirty="0">
                <a:latin typeface="+mn-ea"/>
                <a:ea typeface="+mn-ea"/>
              </a:rPr>
              <a:t>\n’</a:t>
            </a:r>
            <a:r>
              <a:rPr lang="zh-CN" altLang="en-US" sz="2000" dirty="0">
                <a:latin typeface="+mn-ea"/>
                <a:ea typeface="+mn-ea"/>
              </a:rPr>
              <a:t>或‘</a:t>
            </a:r>
            <a:r>
              <a:rPr lang="en-US" altLang="zh-CN" sz="2000" dirty="0">
                <a:latin typeface="+mn-ea"/>
                <a:ea typeface="+mn-ea"/>
              </a:rPr>
              <a:t>\r’</a:t>
            </a:r>
            <a:r>
              <a:rPr lang="zh-CN" altLang="en-US" sz="2000" dirty="0">
                <a:latin typeface="+mn-ea"/>
                <a:ea typeface="+mn-ea"/>
              </a:rPr>
              <a:t>，而是系统定义的行隔离标志（</a:t>
            </a:r>
            <a:r>
              <a:rPr lang="en-US" altLang="zh-CN" sz="2000" dirty="0">
                <a:latin typeface="+mn-ea"/>
                <a:ea typeface="+mn-ea"/>
              </a:rPr>
              <a:t>line separator</a:t>
            </a:r>
            <a:r>
              <a:rPr lang="zh-CN" altLang="en-US" sz="2000" dirty="0">
                <a:latin typeface="+mn-ea"/>
                <a:ea typeface="+mn-ea"/>
              </a:rPr>
              <a:t>）。</a:t>
            </a:r>
          </a:p>
        </p:txBody>
      </p:sp>
      <p:sp>
        <p:nvSpPr>
          <p:cNvPr id="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spTree>
    <p:extLst>
      <p:ext uri="{BB962C8B-B14F-4D97-AF65-F5344CB8AC3E}">
        <p14:creationId xmlns:p14="http://schemas.microsoft.com/office/powerpoint/2010/main" val="216046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406400" y="1238250"/>
            <a:ext cx="8218488" cy="5059363"/>
          </a:xfrm>
        </p:spPr>
        <p:txBody>
          <a:bodyPr/>
          <a:lstStyle/>
          <a:p>
            <a:pPr eaLnBrk="1" hangingPunct="1"/>
            <a:r>
              <a:rPr lang="en-US" altLang="zh-CN" b="1" dirty="0" smtClean="0">
                <a:solidFill>
                  <a:srgbClr val="0070C0"/>
                </a:solidFill>
              </a:rPr>
              <a:t>8.2.4 </a:t>
            </a:r>
            <a:r>
              <a:rPr lang="zh-CN" altLang="en-US" b="1" dirty="0" smtClean="0">
                <a:solidFill>
                  <a:srgbClr val="0070C0"/>
                </a:solidFill>
              </a:rPr>
              <a:t>字符缓冲流</a:t>
            </a:r>
          </a:p>
          <a:p>
            <a:pPr lvl="1" eaLnBrk="1" hangingPunct="1">
              <a:lnSpc>
                <a:spcPct val="200000"/>
              </a:lnSpc>
            </a:pPr>
            <a:r>
              <a:rPr lang="zh-CN" altLang="en-US" dirty="0" smtClean="0"/>
              <a:t>接下来，通过一个案例来学习如何将字节流转为字符流，为了提高读写效率，可以通过</a:t>
            </a:r>
            <a:r>
              <a:rPr lang="en-US" altLang="zh-CN" dirty="0" err="1" smtClean="0"/>
              <a:t>BufferedReader</a:t>
            </a:r>
            <a:r>
              <a:rPr lang="zh-CN" altLang="zh-CN" dirty="0" smtClean="0"/>
              <a:t>和</a:t>
            </a:r>
            <a:r>
              <a:rPr lang="en-US" altLang="zh-CN" dirty="0" err="1" smtClean="0"/>
              <a:t>BufferedWriter</a:t>
            </a:r>
            <a:r>
              <a:rPr lang="zh-CN" altLang="en-US" dirty="0" smtClean="0"/>
              <a:t>对转换流进行包装，具体代码如例</a:t>
            </a:r>
            <a:r>
              <a:rPr lang="en-US" altLang="zh-CN" dirty="0" smtClean="0"/>
              <a:t>8-12</a:t>
            </a:r>
            <a:r>
              <a:rPr lang="zh-CN" altLang="en-US" dirty="0" smtClean="0"/>
              <a:t>所示。</a:t>
            </a:r>
            <a:endParaRPr lang="en-US" altLang="zh-CN" dirty="0" smtClean="0"/>
          </a:p>
        </p:txBody>
      </p:sp>
      <p:sp>
        <p:nvSpPr>
          <p:cNvPr id="5632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632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63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632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632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t="4742"/>
          <a:stretch>
            <a:fillRect/>
          </a:stretch>
        </p:blipFill>
        <p:spPr bwMode="auto">
          <a:xfrm>
            <a:off x="214577" y="1270037"/>
            <a:ext cx="8602134" cy="499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graphicFrame>
        <p:nvGraphicFramePr>
          <p:cNvPr id="9" name="对象 3"/>
          <p:cNvGraphicFramePr>
            <a:graphicFrameLocks/>
          </p:cNvGraphicFramePr>
          <p:nvPr>
            <p:extLst/>
          </p:nvPr>
        </p:nvGraphicFramePr>
        <p:xfrm>
          <a:off x="3948112" y="3794805"/>
          <a:ext cx="4924955" cy="2790145"/>
        </p:xfrm>
        <a:graphic>
          <a:graphicData uri="http://schemas.openxmlformats.org/presentationml/2006/ole">
            <mc:AlternateContent xmlns:mc="http://schemas.openxmlformats.org/markup-compatibility/2006">
              <mc:Choice xmlns:v="urn:schemas-microsoft-com:vml" Requires="v">
                <p:oleObj spid="_x0000_s101409" r:id="rId4" imgW="3924360" imgH="1704960" progId="Paint.Picture">
                  <p:embed/>
                </p:oleObj>
              </mc:Choice>
              <mc:Fallback>
                <p:oleObj r:id="rId4" imgW="3924360" imgH="1704960"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8112" y="3794805"/>
                        <a:ext cx="4924955" cy="279014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890676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317500" y="1163638"/>
            <a:ext cx="8521700" cy="5321300"/>
          </a:xfrm>
        </p:spPr>
        <p:txBody>
          <a:bodyPr/>
          <a:lstStyle/>
          <a:p>
            <a:pPr eaLnBrk="1" hangingPunct="1"/>
            <a:r>
              <a:rPr lang="en-US" altLang="zh-CN" b="1" dirty="0" smtClean="0">
                <a:solidFill>
                  <a:srgbClr val="0070C0"/>
                </a:solidFill>
              </a:rPr>
              <a:t>8.2.3 </a:t>
            </a:r>
            <a:r>
              <a:rPr lang="en-US" altLang="zh-CN" b="1" dirty="0" err="1" smtClean="0">
                <a:solidFill>
                  <a:srgbClr val="0070C0"/>
                </a:solidFill>
              </a:rPr>
              <a:t>LineNumberReader</a:t>
            </a:r>
            <a:endParaRPr lang="zh-CN" altLang="en-US" b="1" dirty="0" smtClean="0">
              <a:solidFill>
                <a:srgbClr val="0070C0"/>
              </a:solidFill>
            </a:endParaRPr>
          </a:p>
          <a:p>
            <a:pPr lvl="1" eaLnBrk="1" hangingPunct="1">
              <a:lnSpc>
                <a:spcPct val="200000"/>
              </a:lnSpc>
            </a:pPr>
            <a:r>
              <a:rPr lang="en-US" altLang="zh-CN" dirty="0" smtClean="0"/>
              <a:t>Java</a:t>
            </a:r>
            <a:r>
              <a:rPr lang="zh-CN" altLang="zh-CN" dirty="0" smtClean="0"/>
              <a:t>程序在编译或运行期间经常会出现一些错误，在错误中通常会报告出错的行号，为了方便查找错误，经常需要在代码中</a:t>
            </a:r>
            <a:r>
              <a:rPr lang="zh-CN" altLang="en-US" dirty="0" smtClean="0"/>
              <a:t>跟踪行号。</a:t>
            </a:r>
            <a:endParaRPr lang="en-US" altLang="zh-CN" dirty="0" smtClean="0"/>
          </a:p>
          <a:p>
            <a:pPr lvl="1" eaLnBrk="1" hangingPunct="1">
              <a:lnSpc>
                <a:spcPct val="200000"/>
              </a:lnSpc>
            </a:pPr>
            <a:r>
              <a:rPr lang="en-US" altLang="zh-CN" dirty="0" smtClean="0"/>
              <a:t>JDK</a:t>
            </a:r>
            <a:r>
              <a:rPr lang="zh-CN" altLang="zh-CN" dirty="0" smtClean="0"/>
              <a:t>中提供了一个可以跟踪行号的输入流——</a:t>
            </a:r>
            <a:r>
              <a:rPr lang="en-US" altLang="zh-CN" dirty="0" err="1" smtClean="0"/>
              <a:t>LineNumberReader</a:t>
            </a:r>
            <a:r>
              <a:rPr lang="zh-CN" altLang="zh-CN" dirty="0" smtClean="0"/>
              <a:t>，它是</a:t>
            </a:r>
            <a:r>
              <a:rPr lang="en-US" altLang="zh-CN" dirty="0" err="1" smtClean="0"/>
              <a:t>BufferedReader</a:t>
            </a:r>
            <a:r>
              <a:rPr lang="zh-CN" altLang="zh-CN" dirty="0" smtClean="0"/>
              <a:t>的直接子类</a:t>
            </a:r>
            <a:r>
              <a:rPr lang="zh-CN" altLang="en-US" dirty="0" smtClean="0"/>
              <a:t>，可以实现在拷贝一个文件时为文件加上行号。</a:t>
            </a:r>
            <a:endParaRPr lang="en-US" altLang="zh-CN" dirty="0" smtClean="0"/>
          </a:p>
        </p:txBody>
      </p:sp>
      <p:sp>
        <p:nvSpPr>
          <p:cNvPr id="5325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5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5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5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317500" y="1163638"/>
            <a:ext cx="8307388" cy="5321300"/>
          </a:xfrm>
        </p:spPr>
        <p:txBody>
          <a:bodyPr/>
          <a:lstStyle/>
          <a:p>
            <a:pPr eaLnBrk="1" hangingPunct="1"/>
            <a:r>
              <a:rPr lang="en-US" altLang="zh-CN" b="1" smtClean="0">
                <a:solidFill>
                  <a:srgbClr val="0070C0"/>
                </a:solidFill>
              </a:rPr>
              <a:t>8.2.3 LineNumberReader</a:t>
            </a:r>
            <a:endParaRPr lang="zh-CN" altLang="en-US" b="1" smtClean="0">
              <a:solidFill>
                <a:srgbClr val="0070C0"/>
              </a:solidFill>
            </a:endParaRPr>
          </a:p>
          <a:p>
            <a:pPr lvl="1" eaLnBrk="1" hangingPunct="1">
              <a:lnSpc>
                <a:spcPct val="200000"/>
              </a:lnSpc>
            </a:pPr>
            <a:r>
              <a:rPr lang="zh-CN" altLang="en-US" smtClean="0"/>
              <a:t>接下来，通过一个案例来演示拷贝“</a:t>
            </a:r>
            <a:r>
              <a:rPr lang="en-US" altLang="zh-CN" smtClean="0"/>
              <a:t>Example09.java</a:t>
            </a:r>
            <a:r>
              <a:rPr lang="zh-CN" altLang="en-US" smtClean="0"/>
              <a:t>”文件时如何为文件加上行号，如例</a:t>
            </a:r>
            <a:r>
              <a:rPr lang="en-US" altLang="zh-CN" smtClean="0"/>
              <a:t>8-11</a:t>
            </a:r>
            <a:r>
              <a:rPr lang="zh-CN" altLang="en-US" smtClean="0"/>
              <a:t>所示。</a:t>
            </a:r>
            <a:endParaRPr lang="en-US" altLang="zh-CN" smtClean="0"/>
          </a:p>
        </p:txBody>
      </p:sp>
      <p:sp>
        <p:nvSpPr>
          <p:cNvPr id="5427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7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427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pic>
        <p:nvPicPr>
          <p:cNvPr id="2" name="图片 1"/>
          <p:cNvPicPr>
            <a:picLocks noChangeAspect="1"/>
          </p:cNvPicPr>
          <p:nvPr/>
        </p:nvPicPr>
        <p:blipFill>
          <a:blip r:embed="rId2"/>
          <a:stretch>
            <a:fillRect/>
          </a:stretch>
        </p:blipFill>
        <p:spPr>
          <a:xfrm>
            <a:off x="168446" y="2252335"/>
            <a:ext cx="8807108" cy="4048255"/>
          </a:xfrm>
          <a:prstGeom prst="rect">
            <a:avLst/>
          </a:prstGeom>
          <a:ln>
            <a:solidFill>
              <a:schemeClr val="accent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50" y="1357745"/>
            <a:ext cx="7886700" cy="4819218"/>
          </a:xfrm>
        </p:spPr>
        <p:txBody>
          <a:bodyPr/>
          <a:lstStyle/>
          <a:p>
            <a:pPr>
              <a:lnSpc>
                <a:spcPct val="120000"/>
              </a:lnSpc>
              <a:spcBef>
                <a:spcPts val="1200"/>
              </a:spcBef>
            </a:pPr>
            <a:r>
              <a:rPr lang="zh-CN" altLang="zh-CN" sz="2400" dirty="0"/>
              <a:t>编写一个程序，分别</a:t>
            </a:r>
            <a:r>
              <a:rPr lang="zh-CN" altLang="zh-CN" sz="2400" dirty="0" smtClean="0"/>
              <a:t>使用</a:t>
            </a:r>
            <a:r>
              <a:rPr lang="zh-CN" altLang="en-US" sz="2400" dirty="0" smtClean="0"/>
              <a:t>转换</a:t>
            </a:r>
            <a:r>
              <a:rPr lang="zh-CN" altLang="zh-CN" sz="2400" dirty="0" smtClean="0"/>
              <a:t>流</a:t>
            </a:r>
            <a:r>
              <a:rPr lang="zh-CN" altLang="en-US" sz="2400" dirty="0"/>
              <a:t>、</a:t>
            </a:r>
            <a:r>
              <a:rPr lang="zh-CN" altLang="zh-CN" sz="2400" dirty="0" smtClean="0"/>
              <a:t>字符流</a:t>
            </a:r>
            <a:r>
              <a:rPr lang="zh-CN" altLang="en-US" sz="2400" dirty="0" smtClean="0"/>
              <a:t>和缓冲字符流</a:t>
            </a:r>
            <a:r>
              <a:rPr lang="zh-CN" altLang="zh-CN" sz="2400" dirty="0" smtClean="0"/>
              <a:t>拷贝</a:t>
            </a:r>
            <a:r>
              <a:rPr lang="zh-CN" altLang="zh-CN" sz="2400" dirty="0"/>
              <a:t>一个文本文件</a:t>
            </a:r>
            <a:r>
              <a:rPr lang="zh-CN" altLang="zh-CN" sz="2400" dirty="0" smtClean="0"/>
              <a:t>。</a:t>
            </a:r>
            <a:endParaRPr lang="en-US" altLang="zh-CN" sz="2400" dirty="0" smtClean="0"/>
          </a:p>
          <a:p>
            <a:pPr>
              <a:lnSpc>
                <a:spcPct val="120000"/>
              </a:lnSpc>
              <a:spcBef>
                <a:spcPts val="1200"/>
              </a:spcBef>
            </a:pPr>
            <a:r>
              <a:rPr lang="zh-CN" altLang="en-US" sz="2400" dirty="0" smtClean="0"/>
              <a:t>要求</a:t>
            </a:r>
            <a:r>
              <a:rPr lang="zh-CN" altLang="zh-CN" sz="2400" dirty="0" smtClean="0"/>
              <a:t>：</a:t>
            </a:r>
            <a:endParaRPr lang="zh-CN" altLang="zh-CN" sz="2400" dirty="0"/>
          </a:p>
          <a:p>
            <a:pPr marL="457200" indent="-457200">
              <a:lnSpc>
                <a:spcPct val="120000"/>
              </a:lnSpc>
              <a:spcBef>
                <a:spcPts val="1200"/>
              </a:spcBef>
              <a:buFont typeface="+mj-lt"/>
              <a:buAutoNum type="arabicPeriod"/>
            </a:pPr>
            <a:r>
              <a:rPr lang="zh-CN" altLang="zh-CN" sz="2400" dirty="0" smtClean="0"/>
              <a:t>使用</a:t>
            </a:r>
            <a:r>
              <a:rPr lang="en-US" altLang="zh-CN" sz="2400" dirty="0" err="1" smtClean="0"/>
              <a:t>InputStreamReader</a:t>
            </a:r>
            <a:r>
              <a:rPr lang="zh-CN" altLang="zh-CN" sz="2400" dirty="0" smtClean="0"/>
              <a:t>、</a:t>
            </a:r>
            <a:r>
              <a:rPr lang="en-US" altLang="zh-CN" sz="2400" dirty="0" err="1" smtClean="0"/>
              <a:t>OutputStreamWriter</a:t>
            </a:r>
            <a:r>
              <a:rPr lang="zh-CN" altLang="en-US" sz="2400" dirty="0" smtClean="0"/>
              <a:t>类</a:t>
            </a:r>
            <a:r>
              <a:rPr lang="zh-CN" altLang="zh-CN" sz="2400" dirty="0"/>
              <a:t>和</a:t>
            </a:r>
            <a:r>
              <a:rPr lang="en-US" altLang="zh-CN" sz="2400" dirty="0" err="1" smtClean="0"/>
              <a:t>FileReader</a:t>
            </a:r>
            <a:r>
              <a:rPr lang="zh-CN" altLang="zh-CN" sz="2400" dirty="0"/>
              <a:t>、</a:t>
            </a:r>
            <a:r>
              <a:rPr lang="en-US" altLang="zh-CN" sz="2400" dirty="0" err="1" smtClean="0"/>
              <a:t>FileWriter</a:t>
            </a:r>
            <a:r>
              <a:rPr lang="zh-CN" altLang="en-US" sz="2400" dirty="0" smtClean="0"/>
              <a:t>类分别用两种方式（字符和字符数组）</a:t>
            </a:r>
            <a:r>
              <a:rPr lang="zh-CN" altLang="zh-CN" sz="2400" dirty="0" smtClean="0"/>
              <a:t>进行</a:t>
            </a:r>
            <a:r>
              <a:rPr lang="zh-CN" altLang="zh-CN" sz="2400" dirty="0"/>
              <a:t>拷贝。</a:t>
            </a:r>
          </a:p>
          <a:p>
            <a:pPr marL="457200" indent="-457200">
              <a:lnSpc>
                <a:spcPct val="120000"/>
              </a:lnSpc>
              <a:spcBef>
                <a:spcPts val="1200"/>
              </a:spcBef>
              <a:buFont typeface="+mj-lt"/>
              <a:buAutoNum type="arabicPeriod"/>
            </a:pPr>
            <a:r>
              <a:rPr lang="zh-CN" altLang="zh-CN" sz="2400" dirty="0" smtClean="0"/>
              <a:t>使用</a:t>
            </a:r>
            <a:r>
              <a:rPr lang="en-US" altLang="zh-CN" sz="2400" dirty="0" err="1" smtClean="0"/>
              <a:t>BufferedReader</a:t>
            </a:r>
            <a:r>
              <a:rPr lang="zh-CN" altLang="en-US" sz="2400" dirty="0" smtClean="0"/>
              <a:t>、</a:t>
            </a:r>
            <a:r>
              <a:rPr lang="en-US" altLang="zh-CN" sz="2400" dirty="0" err="1" smtClean="0"/>
              <a:t>BufferedWriter</a:t>
            </a:r>
            <a:r>
              <a:rPr lang="zh-CN" altLang="en-US" sz="2400" dirty="0" smtClean="0"/>
              <a:t>类的特殊方法进行拷贝</a:t>
            </a:r>
            <a:r>
              <a:rPr lang="zh-CN" altLang="zh-CN" sz="2400" dirty="0" smtClean="0"/>
              <a:t>。</a:t>
            </a:r>
            <a:endParaRPr lang="en-US" altLang="zh-CN" sz="2400" dirty="0" smtClean="0"/>
          </a:p>
        </p:txBody>
      </p:sp>
      <p:sp>
        <p:nvSpPr>
          <p:cNvPr id="3" name="标题 2"/>
          <p:cNvSpPr>
            <a:spLocks noGrp="1"/>
          </p:cNvSpPr>
          <p:nvPr>
            <p:ph type="title"/>
          </p:nvPr>
        </p:nvSpPr>
        <p:spPr/>
        <p:txBody>
          <a:bodyPr>
            <a:normAutofit/>
          </a:bodyPr>
          <a:lstStyle/>
          <a:p>
            <a:r>
              <a:rPr lang="zh-CN" altLang="en-US" dirty="0" smtClean="0"/>
              <a:t>练习</a:t>
            </a:r>
            <a:r>
              <a:rPr lang="en-US" altLang="zh-CN" dirty="0"/>
              <a:t>3</a:t>
            </a:r>
            <a:endParaRPr lang="zh-CN" altLang="en-US" dirty="0"/>
          </a:p>
        </p:txBody>
      </p:sp>
    </p:spTree>
    <p:extLst>
      <p:ext uri="{BB962C8B-B14F-4D97-AF65-F5344CB8AC3E}">
        <p14:creationId xmlns:p14="http://schemas.microsoft.com/office/powerpoint/2010/main" val="17873284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66800"/>
            <a:ext cx="8229600" cy="5379720"/>
          </a:xfrm>
        </p:spPr>
        <p:txBody>
          <a:bodyPr/>
          <a:lstStyle/>
          <a:p>
            <a:pPr>
              <a:lnSpc>
                <a:spcPct val="120000"/>
              </a:lnSpc>
            </a:pPr>
            <a:r>
              <a:rPr lang="zh-CN" altLang="en-US" dirty="0" smtClean="0"/>
              <a:t>举例：</a:t>
            </a:r>
            <a:endParaRPr lang="en-US" altLang="zh-CN" dirty="0" smtClean="0"/>
          </a:p>
          <a:p>
            <a:pPr marL="457200" indent="-457200">
              <a:lnSpc>
                <a:spcPct val="120000"/>
              </a:lnSpc>
              <a:buFont typeface="+mj-lt"/>
              <a:buAutoNum type="arabicPeriod"/>
            </a:pPr>
            <a:r>
              <a:rPr lang="zh-CN" altLang="en-US" dirty="0" smtClean="0"/>
              <a:t>把</a:t>
            </a:r>
            <a:r>
              <a:rPr lang="en-US" altLang="zh-CN" dirty="0" err="1" smtClean="0"/>
              <a:t>ArrayList</a:t>
            </a:r>
            <a:r>
              <a:rPr lang="zh-CN" altLang="en-US" dirty="0" smtClean="0"/>
              <a:t>集合中的字符串数据存储到文本文件。</a:t>
            </a:r>
            <a:endParaRPr lang="en-US" altLang="zh-CN" dirty="0" smtClean="0"/>
          </a:p>
          <a:p>
            <a:pPr marL="457200" indent="-457200">
              <a:lnSpc>
                <a:spcPct val="120000"/>
              </a:lnSpc>
              <a:buFont typeface="+mj-lt"/>
              <a:buAutoNum type="arabicPeriod"/>
            </a:pPr>
            <a:r>
              <a:rPr lang="zh-CN" altLang="en-US" dirty="0" smtClean="0"/>
              <a:t>将</a:t>
            </a:r>
            <a:r>
              <a:rPr lang="en-US" altLang="zh-CN" dirty="0" smtClean="0"/>
              <a:t>5</a:t>
            </a:r>
            <a:r>
              <a:rPr lang="zh-CN" altLang="en-US" dirty="0" smtClean="0"/>
              <a:t>个学生信息</a:t>
            </a:r>
            <a:r>
              <a:rPr lang="en-US" altLang="zh-CN" dirty="0" smtClean="0"/>
              <a:t>(</a:t>
            </a:r>
            <a:r>
              <a:rPr lang="zh-CN" altLang="en-US" dirty="0" smtClean="0"/>
              <a:t>姓名</a:t>
            </a:r>
            <a:r>
              <a:rPr lang="en-US" altLang="zh-CN" dirty="0" smtClean="0"/>
              <a:t>,</a:t>
            </a:r>
            <a:r>
              <a:rPr lang="zh-CN" altLang="en-US" dirty="0" smtClean="0"/>
              <a:t>成绩</a:t>
            </a:r>
            <a:r>
              <a:rPr lang="en-US" altLang="zh-CN" dirty="0" smtClean="0"/>
              <a:t>),</a:t>
            </a:r>
            <a:r>
              <a:rPr lang="zh-CN" altLang="en-US" dirty="0" smtClean="0"/>
              <a:t>按照姓名升序存入文本文件。</a:t>
            </a:r>
            <a:endParaRPr lang="en-US" altLang="zh-CN" dirty="0" smtClean="0"/>
          </a:p>
          <a:p>
            <a:pPr marL="457200" indent="-457200">
              <a:lnSpc>
                <a:spcPct val="120000"/>
              </a:lnSpc>
              <a:buFont typeface="+mj-lt"/>
              <a:buAutoNum type="arabicPeriod"/>
            </a:pPr>
            <a:r>
              <a:rPr lang="zh-CN" altLang="en-US" dirty="0" smtClean="0"/>
              <a:t>复制</a:t>
            </a:r>
            <a:r>
              <a:rPr lang="zh-CN" altLang="en-US" dirty="0"/>
              <a:t>指定目录中的</a:t>
            </a:r>
            <a:r>
              <a:rPr lang="zh-CN" altLang="en-US" dirty="0">
                <a:solidFill>
                  <a:srgbClr val="FF0000"/>
                </a:solidFill>
              </a:rPr>
              <a:t>所有文件</a:t>
            </a:r>
            <a:r>
              <a:rPr lang="zh-CN" altLang="en-US" dirty="0"/>
              <a:t>到另一个目录中</a:t>
            </a:r>
            <a:r>
              <a:rPr lang="zh-CN" altLang="en-US" dirty="0" smtClean="0"/>
              <a:t>。</a:t>
            </a:r>
            <a:endParaRPr lang="en-US" altLang="zh-CN" dirty="0"/>
          </a:p>
        </p:txBody>
      </p:sp>
      <p:sp>
        <p:nvSpPr>
          <p:cNvPr id="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8.2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字符流</a:t>
            </a:r>
          </a:p>
        </p:txBody>
      </p:sp>
    </p:spTree>
    <p:extLst>
      <p:ext uri="{BB962C8B-B14F-4D97-AF65-F5344CB8AC3E}">
        <p14:creationId xmlns:p14="http://schemas.microsoft.com/office/powerpoint/2010/main" val="1870754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6"/>
          <p:cNvSpPr txBox="1">
            <a:spLocks noChangeArrowheads="1"/>
          </p:cNvSpPr>
          <p:nvPr/>
        </p:nvSpPr>
        <p:spPr bwMode="auto">
          <a:xfrm>
            <a:off x="453401" y="1138884"/>
            <a:ext cx="8481392" cy="1579150"/>
          </a:xfrm>
          <a:prstGeom prst="rect">
            <a:avLst/>
          </a:prstGeom>
          <a:noFill/>
          <a:ln w="31750">
            <a:noFill/>
            <a:prstDash val="dash"/>
            <a:miter lim="800000"/>
            <a:headEnd/>
            <a:tailEnd/>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7150" indent="-342900">
              <a:lnSpc>
                <a:spcPct val="150000"/>
              </a:lnSpc>
              <a:spcBef>
                <a:spcPct val="20000"/>
              </a:spcBef>
              <a:buFont typeface="Wingdings" pitchFamily="2" charset="2"/>
              <a:buChar char="l"/>
              <a:defRPr/>
            </a:pPr>
            <a:r>
              <a:rPr lang="en-US" altLang="zh-CN" sz="2400" b="1" dirty="0">
                <a:solidFill>
                  <a:srgbClr val="0070C0"/>
                </a:solidFill>
              </a:rPr>
              <a:t>IO</a:t>
            </a:r>
            <a:r>
              <a:rPr lang="zh-CN" altLang="en-US" sz="2400" b="1" dirty="0">
                <a:solidFill>
                  <a:srgbClr val="0070C0"/>
                </a:solidFill>
              </a:rPr>
              <a:t>流分类</a:t>
            </a:r>
            <a:endParaRPr lang="en-US" altLang="zh-CN" sz="2400" b="1" dirty="0">
              <a:solidFill>
                <a:srgbClr val="0070C0"/>
              </a:solidFill>
            </a:endParaRPr>
          </a:p>
          <a:p>
            <a:pPr marL="57150" indent="-342900">
              <a:lnSpc>
                <a:spcPct val="150000"/>
              </a:lnSpc>
              <a:spcBef>
                <a:spcPct val="20000"/>
              </a:spcBef>
              <a:buFont typeface="Wingdings" pitchFamily="2" charset="2"/>
              <a:buChar char="l"/>
              <a:defRPr/>
            </a:pPr>
            <a:r>
              <a:rPr lang="zh-CN" altLang="zh-CN" sz="2000" dirty="0" smtClean="0">
                <a:latin typeface="+mn-lt"/>
                <a:ea typeface="+mn-ea"/>
              </a:rPr>
              <a:t>按照数据传输方向的不同又可分为</a:t>
            </a:r>
            <a:r>
              <a:rPr lang="zh-CN" altLang="zh-CN" sz="2000" dirty="0" smtClean="0">
                <a:solidFill>
                  <a:srgbClr val="FF0000"/>
                </a:solidFill>
                <a:latin typeface="+mn-lt"/>
                <a:ea typeface="+mn-ea"/>
              </a:rPr>
              <a:t>输入流</a:t>
            </a:r>
            <a:r>
              <a:rPr lang="zh-CN" altLang="en-US" sz="2000" dirty="0">
                <a:solidFill>
                  <a:srgbClr val="FF0000"/>
                </a:solidFill>
                <a:latin typeface="Calibri" panose="020F0502020204030204" pitchFamily="34" charset="0"/>
              </a:rPr>
              <a:t>（</a:t>
            </a:r>
            <a:r>
              <a:rPr lang="en-US" altLang="zh-CN" sz="2000" dirty="0">
                <a:solidFill>
                  <a:srgbClr val="FF0000"/>
                </a:solidFill>
                <a:latin typeface="Calibri" panose="020F0502020204030204" pitchFamily="34" charset="0"/>
              </a:rPr>
              <a:t>Input Stream</a:t>
            </a:r>
            <a:r>
              <a:rPr lang="zh-CN" altLang="en-US" sz="2000" dirty="0">
                <a:solidFill>
                  <a:srgbClr val="FF0000"/>
                </a:solidFill>
                <a:latin typeface="Calibri" panose="020F0502020204030204" pitchFamily="34" charset="0"/>
              </a:rPr>
              <a:t>）</a:t>
            </a:r>
            <a:r>
              <a:rPr lang="zh-CN" altLang="zh-CN" sz="2000" dirty="0" smtClean="0">
                <a:solidFill>
                  <a:srgbClr val="FF0000"/>
                </a:solidFill>
                <a:latin typeface="+mn-lt"/>
                <a:ea typeface="+mn-ea"/>
              </a:rPr>
              <a:t>和输</a:t>
            </a:r>
            <a:r>
              <a:rPr lang="zh-CN" altLang="en-US" sz="2000" dirty="0" smtClean="0">
                <a:solidFill>
                  <a:srgbClr val="FF0000"/>
                </a:solidFill>
                <a:latin typeface="+mn-lt"/>
                <a:ea typeface="+mn-ea"/>
              </a:rPr>
              <a:t>出流</a:t>
            </a:r>
            <a:r>
              <a:rPr lang="zh-CN" altLang="en-US" sz="2000" dirty="0">
                <a:solidFill>
                  <a:srgbClr val="FF0000"/>
                </a:solidFill>
                <a:latin typeface="Calibri" panose="020F0502020204030204" pitchFamily="34" charset="0"/>
              </a:rPr>
              <a:t>（</a:t>
            </a:r>
            <a:r>
              <a:rPr lang="en-US" altLang="zh-CN" sz="2000" dirty="0">
                <a:solidFill>
                  <a:srgbClr val="FF0000"/>
                </a:solidFill>
                <a:latin typeface="Calibri" panose="020F0502020204030204" pitchFamily="34" charset="0"/>
              </a:rPr>
              <a:t>Output </a:t>
            </a:r>
            <a:r>
              <a:rPr lang="en-US" altLang="zh-CN" sz="2000" dirty="0" smtClean="0">
                <a:solidFill>
                  <a:srgbClr val="FF0000"/>
                </a:solidFill>
                <a:latin typeface="Calibri" panose="020F0502020204030204" pitchFamily="34" charset="0"/>
              </a:rPr>
              <a:t>Stream</a:t>
            </a:r>
            <a:r>
              <a:rPr lang="zh-CN" altLang="en-US" sz="2000" dirty="0" smtClean="0">
                <a:solidFill>
                  <a:srgbClr val="FF0000"/>
                </a:solidFill>
                <a:latin typeface="Calibri" panose="020F0502020204030204" pitchFamily="34" charset="0"/>
              </a:rPr>
              <a:t>）</a:t>
            </a:r>
            <a:r>
              <a:rPr lang="zh-CN" altLang="en-US" sz="2000" dirty="0" smtClean="0">
                <a:solidFill>
                  <a:srgbClr val="FF0000"/>
                </a:solidFill>
                <a:latin typeface="+mn-lt"/>
                <a:ea typeface="+mn-ea"/>
              </a:rPr>
              <a:t>，</a:t>
            </a:r>
            <a:r>
              <a:rPr lang="zh-CN" altLang="zh-CN" sz="2000" dirty="0" smtClean="0">
                <a:latin typeface="+mn-lt"/>
                <a:ea typeface="+mn-ea"/>
              </a:rPr>
              <a:t>程序从输入流中读取数据，向输出流中写入数据。</a:t>
            </a:r>
            <a:endParaRPr lang="zh-CN" altLang="en-US" sz="2000" dirty="0">
              <a:latin typeface="+mn-lt"/>
              <a:ea typeface="+mn-ea"/>
            </a:endParaRPr>
          </a:p>
        </p:txBody>
      </p:sp>
      <p:sp>
        <p:nvSpPr>
          <p:cNvPr id="2662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流分类</a:t>
            </a:r>
            <a:endPar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5" name="组合 12"/>
          <p:cNvGrpSpPr>
            <a:grpSpLocks/>
          </p:cNvGrpSpPr>
          <p:nvPr/>
        </p:nvGrpSpPr>
        <p:grpSpPr bwMode="auto">
          <a:xfrm>
            <a:off x="453401" y="2718034"/>
            <a:ext cx="5080000" cy="2143125"/>
            <a:chOff x="357158" y="2714620"/>
            <a:chExt cx="5080036" cy="214314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8" y="2714620"/>
              <a:ext cx="5080036" cy="214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箭头连接符 6"/>
            <p:cNvCxnSpPr/>
            <p:nvPr/>
          </p:nvCxnSpPr>
          <p:spPr>
            <a:xfrm>
              <a:off x="2357422" y="3571876"/>
              <a:ext cx="2000264"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11"/>
            <p:cNvSpPr txBox="1">
              <a:spLocks noChangeArrowheads="1"/>
            </p:cNvSpPr>
            <p:nvPr/>
          </p:nvSpPr>
          <p:spPr bwMode="auto">
            <a:xfrm>
              <a:off x="2214546" y="3202544"/>
              <a:ext cx="23574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Calibri" panose="020F0502020204030204" pitchFamily="34" charset="0"/>
                </a:rPr>
                <a:t>输入流（</a:t>
              </a:r>
              <a:r>
                <a:rPr lang="en-US" altLang="zh-CN" dirty="0">
                  <a:latin typeface="Calibri" panose="020F0502020204030204" pitchFamily="34" charset="0"/>
                </a:rPr>
                <a:t>Input Stream</a:t>
              </a:r>
              <a:r>
                <a:rPr lang="zh-CN" altLang="en-US" dirty="0">
                  <a:latin typeface="Calibri" panose="020F0502020204030204" pitchFamily="34" charset="0"/>
                </a:rPr>
                <a:t>）</a:t>
              </a:r>
            </a:p>
          </p:txBody>
        </p:sp>
      </p:grpSp>
      <p:grpSp>
        <p:nvGrpSpPr>
          <p:cNvPr id="9" name="组合 17"/>
          <p:cNvGrpSpPr>
            <a:grpSpLocks/>
          </p:cNvGrpSpPr>
          <p:nvPr/>
        </p:nvGrpSpPr>
        <p:grpSpPr bwMode="auto">
          <a:xfrm>
            <a:off x="3044686" y="4063205"/>
            <a:ext cx="5715000" cy="2490787"/>
            <a:chOff x="3428992" y="3929066"/>
            <a:chExt cx="5715008" cy="2491172"/>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b="7611"/>
            <a:stretch>
              <a:fillRect/>
            </a:stretch>
          </p:blipFill>
          <p:spPr bwMode="auto">
            <a:xfrm>
              <a:off x="3428992" y="3929066"/>
              <a:ext cx="5715008" cy="249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箭头连接符 10"/>
            <p:cNvCxnSpPr/>
            <p:nvPr/>
          </p:nvCxnSpPr>
          <p:spPr>
            <a:xfrm>
              <a:off x="4643432" y="4927757"/>
              <a:ext cx="2143128"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5"/>
            <p:cNvSpPr txBox="1">
              <a:spLocks noChangeArrowheads="1"/>
            </p:cNvSpPr>
            <p:nvPr/>
          </p:nvSpPr>
          <p:spPr bwMode="auto">
            <a:xfrm>
              <a:off x="4429124" y="4488428"/>
              <a:ext cx="25003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Calibri" panose="020F0502020204030204" pitchFamily="34" charset="0"/>
                </a:rPr>
                <a:t>输出流（</a:t>
              </a:r>
              <a:r>
                <a:rPr lang="en-US" altLang="zh-CN" dirty="0">
                  <a:latin typeface="Calibri" panose="020F0502020204030204" pitchFamily="34" charset="0"/>
                </a:rPr>
                <a:t>Output Stream</a:t>
              </a:r>
              <a:r>
                <a:rPr lang="zh-CN" altLang="en-US" dirty="0">
                  <a:latin typeface="Calibri" panose="020F0502020204030204" pitchFamily="34" charset="0"/>
                </a:rPr>
                <a:t>）</a:t>
              </a:r>
            </a:p>
          </p:txBody>
        </p:sp>
      </p:grpSp>
    </p:spTree>
    <p:extLst>
      <p:ext uri="{BB962C8B-B14F-4D97-AF65-F5344CB8AC3E}">
        <p14:creationId xmlns:p14="http://schemas.microsoft.com/office/powerpoint/2010/main" val="132943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wipe(left)">
                                      <p:cBhvr>
                                        <p:cTn id="7" dur="500"/>
                                        <p:tgtEl>
                                          <p:spTgt spid="245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Effect transition="in" filter="wipe(left)">
                                      <p:cBhvr>
                                        <p:cTn id="12" dur="500"/>
                                        <p:tgtEl>
                                          <p:spTgt spid="245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50" y="1357745"/>
            <a:ext cx="7886700" cy="4819218"/>
          </a:xfrm>
        </p:spPr>
        <p:txBody>
          <a:bodyPr/>
          <a:lstStyle/>
          <a:p>
            <a:pPr marL="514350" indent="-514350">
              <a:lnSpc>
                <a:spcPct val="150000"/>
              </a:lnSpc>
              <a:spcBef>
                <a:spcPts val="1200"/>
              </a:spcBef>
              <a:buFont typeface="+mj-lt"/>
              <a:buAutoNum type="arabicPeriod"/>
            </a:pPr>
            <a:r>
              <a:rPr lang="zh-CN" altLang="en-US" sz="2000" dirty="0"/>
              <a:t>向指定的</a:t>
            </a:r>
            <a:r>
              <a:rPr lang="en-US" altLang="zh-CN" sz="2000" dirty="0"/>
              <a:t>txt</a:t>
            </a:r>
            <a:r>
              <a:rPr lang="zh-CN" altLang="en-US" sz="2000" dirty="0"/>
              <a:t>文件中写入键盘输入的内容，然后再重新读取该文件的内容，显示到控制台上。</a:t>
            </a:r>
            <a:endParaRPr lang="en-US" altLang="zh-CN" sz="2000" dirty="0"/>
          </a:p>
          <a:p>
            <a:pPr marL="457200" indent="-457200" eaLnBrk="1" hangingPunct="1">
              <a:lnSpc>
                <a:spcPct val="150000"/>
              </a:lnSpc>
              <a:buFont typeface="+mj-lt"/>
              <a:buAutoNum type="arabicPeriod"/>
            </a:pPr>
            <a:r>
              <a:rPr lang="zh-CN" altLang="en-US" sz="2000" dirty="0"/>
              <a:t>键盘录入</a:t>
            </a:r>
            <a:r>
              <a:rPr lang="en-US" altLang="zh-CN" sz="2000" dirty="0"/>
              <a:t>5</a:t>
            </a:r>
            <a:r>
              <a:rPr lang="zh-CN" altLang="en-US" sz="2000" dirty="0"/>
              <a:t>个学生信息</a:t>
            </a:r>
            <a:r>
              <a:rPr lang="en-US" altLang="zh-CN" sz="2000" dirty="0"/>
              <a:t>(</a:t>
            </a:r>
            <a:r>
              <a:rPr lang="zh-CN" altLang="en-US" sz="2000" dirty="0"/>
              <a:t>姓名</a:t>
            </a:r>
            <a:r>
              <a:rPr lang="en-US" altLang="zh-CN" sz="2000" dirty="0" smtClean="0"/>
              <a:t>,</a:t>
            </a:r>
            <a:r>
              <a:rPr lang="zh-CN" altLang="en-US" sz="2000" dirty="0" smtClean="0"/>
              <a:t> 成绩</a:t>
            </a:r>
            <a:r>
              <a:rPr lang="en-US" altLang="zh-CN" sz="2000" dirty="0" smtClean="0"/>
              <a:t>),</a:t>
            </a:r>
            <a:r>
              <a:rPr lang="zh-CN" altLang="en-US" sz="2000" dirty="0" smtClean="0"/>
              <a:t>按照成绩从</a:t>
            </a:r>
            <a:r>
              <a:rPr lang="zh-CN" altLang="en-US" sz="2000" dirty="0"/>
              <a:t>高到低存入</a:t>
            </a:r>
            <a:r>
              <a:rPr lang="zh-CN" altLang="en-US" sz="2000" dirty="0" smtClean="0"/>
              <a:t>文本文件。</a:t>
            </a:r>
            <a:endParaRPr lang="en-US" altLang="zh-CN" sz="2000" dirty="0" smtClean="0"/>
          </a:p>
          <a:p>
            <a:pPr marL="457200" indent="-457200" eaLnBrk="1" hangingPunct="1">
              <a:lnSpc>
                <a:spcPct val="150000"/>
              </a:lnSpc>
              <a:buFont typeface="+mj-lt"/>
              <a:buAutoNum type="arabicPeriod"/>
            </a:pPr>
            <a:r>
              <a:rPr lang="zh-CN" altLang="en-US" sz="2000" dirty="0" smtClean="0"/>
              <a:t>复制指定目录中的</a:t>
            </a:r>
            <a:r>
              <a:rPr lang="zh-CN" altLang="en-US" sz="2000" dirty="0" smtClean="0">
                <a:solidFill>
                  <a:srgbClr val="FF0000"/>
                </a:solidFill>
              </a:rPr>
              <a:t>指定类型（如</a:t>
            </a:r>
            <a:r>
              <a:rPr lang="en-US" altLang="zh-CN" sz="2000" dirty="0" smtClean="0">
                <a:solidFill>
                  <a:srgbClr val="FF0000"/>
                </a:solidFill>
              </a:rPr>
              <a:t>.java</a:t>
            </a:r>
            <a:r>
              <a:rPr lang="zh-CN" altLang="en-US" sz="2000" dirty="0" smtClean="0">
                <a:solidFill>
                  <a:srgbClr val="FF0000"/>
                </a:solidFill>
              </a:rPr>
              <a:t>）的文件</a:t>
            </a:r>
            <a:r>
              <a:rPr lang="zh-CN" altLang="en-US" sz="2000" dirty="0" smtClean="0"/>
              <a:t>到另一个目录中。</a:t>
            </a:r>
            <a:endParaRPr lang="en-US" altLang="zh-CN" sz="2000" dirty="0"/>
          </a:p>
          <a:p>
            <a:pPr marL="514350" indent="-514350">
              <a:lnSpc>
                <a:spcPct val="150000"/>
              </a:lnSpc>
              <a:spcBef>
                <a:spcPts val="1200"/>
              </a:spcBef>
              <a:buFont typeface="+mj-lt"/>
              <a:buAutoNum type="arabicPeriod"/>
            </a:pPr>
            <a:r>
              <a:rPr lang="zh-CN" altLang="en-US" sz="2000" dirty="0" smtClean="0"/>
              <a:t>已知</a:t>
            </a:r>
            <a:r>
              <a:rPr lang="en-US" altLang="zh-CN" sz="2000" dirty="0"/>
              <a:t>s.txt</a:t>
            </a:r>
            <a:r>
              <a:rPr lang="zh-CN" altLang="en-US" sz="2000" dirty="0"/>
              <a:t>文件中有这样的一个字符串：“</a:t>
            </a:r>
            <a:r>
              <a:rPr lang="en-US" altLang="zh-CN" sz="2000" dirty="0" err="1"/>
              <a:t>hcexfgijkamdnoqrzstuvwybpl</a:t>
            </a:r>
            <a:r>
              <a:rPr lang="zh-CN" altLang="en-US" sz="2000" dirty="0"/>
              <a:t>”</a:t>
            </a:r>
            <a:endParaRPr lang="en-US" altLang="zh-CN" sz="2000" dirty="0"/>
          </a:p>
          <a:p>
            <a:pPr lvl="1" eaLnBrk="1" hangingPunct="1">
              <a:lnSpc>
                <a:spcPct val="150000"/>
              </a:lnSpc>
              <a:buFontTx/>
              <a:buNone/>
            </a:pPr>
            <a:r>
              <a:rPr lang="en-US" altLang="zh-CN" sz="2000" dirty="0"/>
              <a:t> </a:t>
            </a:r>
            <a:r>
              <a:rPr lang="zh-CN" altLang="en-US" sz="2000" dirty="0"/>
              <a:t>请编写程序读取数据内容，把数据排序后写入</a:t>
            </a:r>
            <a:r>
              <a:rPr lang="en-US" altLang="zh-CN" sz="2000" dirty="0"/>
              <a:t>ss.txt</a:t>
            </a:r>
            <a:r>
              <a:rPr lang="zh-CN" altLang="en-US" sz="2000" dirty="0"/>
              <a:t>中</a:t>
            </a:r>
            <a:r>
              <a:rPr lang="zh-CN" altLang="en-US" sz="2000" dirty="0" smtClean="0"/>
              <a:t>。</a:t>
            </a:r>
          </a:p>
        </p:txBody>
      </p:sp>
      <p:sp>
        <p:nvSpPr>
          <p:cNvPr id="3" name="标题 2"/>
          <p:cNvSpPr>
            <a:spLocks noGrp="1"/>
          </p:cNvSpPr>
          <p:nvPr>
            <p:ph type="title"/>
          </p:nvPr>
        </p:nvSpPr>
        <p:spPr/>
        <p:txBody>
          <a:bodyPr>
            <a:normAutofit/>
          </a:bodyPr>
          <a:lstStyle/>
          <a:p>
            <a:r>
              <a:rPr lang="zh-CN" altLang="en-US" dirty="0" smtClean="0"/>
              <a:t>练习</a:t>
            </a:r>
            <a:r>
              <a:rPr lang="en-US" altLang="zh-CN" dirty="0" smtClean="0"/>
              <a:t>4</a:t>
            </a:r>
            <a:endParaRPr lang="zh-CN" altLang="en-US" dirty="0"/>
          </a:p>
        </p:txBody>
      </p:sp>
    </p:spTree>
    <p:extLst>
      <p:ext uri="{BB962C8B-B14F-4D97-AF65-F5344CB8AC3E}">
        <p14:creationId xmlns:p14="http://schemas.microsoft.com/office/powerpoint/2010/main" val="5838814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132"/>
          <p:cNvSpPr>
            <a:spLocks noChangeArrowheads="1"/>
          </p:cNvSpPr>
          <p:nvPr/>
        </p:nvSpPr>
        <p:spPr bwMode="auto">
          <a:xfrm>
            <a:off x="392113" y="92795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 name="AutoShape 208"/>
          <p:cNvSpPr>
            <a:spLocks noChangeArrowheads="1"/>
          </p:cNvSpPr>
          <p:nvPr/>
        </p:nvSpPr>
        <p:spPr bwMode="auto">
          <a:xfrm>
            <a:off x="2616200" y="1023938"/>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1510" name="TextBox 359"/>
          <p:cNvSpPr txBox="1">
            <a:spLocks noChangeArrowheads="1"/>
          </p:cNvSpPr>
          <p:nvPr/>
        </p:nvSpPr>
        <p:spPr bwMode="auto">
          <a:xfrm>
            <a:off x="3387725" y="1152525"/>
            <a:ext cx="5286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8.3  </a:t>
            </a:r>
            <a:r>
              <a:rPr lang="zh-CN" altLang="en-US" sz="2800" b="1">
                <a:solidFill>
                  <a:srgbClr val="00ACE6"/>
                </a:solidFill>
                <a:latin typeface="微软雅黑" panose="020B0503020204020204" pitchFamily="34" charset="-122"/>
                <a:ea typeface="微软雅黑" panose="020B0503020204020204" pitchFamily="34" charset="-122"/>
              </a:rPr>
              <a:t>其它</a:t>
            </a:r>
            <a:r>
              <a:rPr lang="en-US" altLang="zh-CN" sz="2800" b="1">
                <a:solidFill>
                  <a:srgbClr val="00ACE6"/>
                </a:solidFill>
                <a:latin typeface="微软雅黑" panose="020B0503020204020204" pitchFamily="34" charset="-122"/>
                <a:ea typeface="微软雅黑" panose="020B0503020204020204" pitchFamily="34" charset="-122"/>
              </a:rPr>
              <a:t>IO</a:t>
            </a:r>
            <a:r>
              <a:rPr lang="zh-CN" altLang="en-US" sz="2800" b="1">
                <a:solidFill>
                  <a:srgbClr val="00ACE6"/>
                </a:solidFill>
                <a:latin typeface="微软雅黑" panose="020B0503020204020204" pitchFamily="34" charset="-122"/>
                <a:ea typeface="微软雅黑" panose="020B0503020204020204" pitchFamily="34" charset="-122"/>
              </a:rPr>
              <a:t>流</a:t>
            </a:r>
            <a:endParaRPr lang="zh-CN" altLang="en-US" sz="2800" b="1">
              <a:solidFill>
                <a:srgbClr val="009ED6"/>
              </a:solidFill>
              <a:latin typeface="微软雅黑" panose="020B0503020204020204" pitchFamily="34" charset="-122"/>
              <a:ea typeface="微软雅黑" panose="020B0503020204020204" pitchFamily="34" charset="-122"/>
            </a:endParaRPr>
          </a:p>
        </p:txBody>
      </p:sp>
      <p:pic>
        <p:nvPicPr>
          <p:cNvPr id="21511"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382713"/>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2" name="图片 368">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420813"/>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hlinkClick r:id="rId2" action="ppaction://hlinksldjump"/>
          </p:cNvPr>
          <p:cNvSpPr/>
          <p:nvPr/>
        </p:nvSpPr>
        <p:spPr bwMode="auto">
          <a:xfrm>
            <a:off x="933450" y="1525588"/>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21514" name="组合 36"/>
          <p:cNvGrpSpPr>
            <a:grpSpLocks/>
          </p:cNvGrpSpPr>
          <p:nvPr/>
        </p:nvGrpSpPr>
        <p:grpSpPr bwMode="auto">
          <a:xfrm>
            <a:off x="1090613" y="2074866"/>
            <a:ext cx="7629525" cy="520702"/>
            <a:chOff x="1090614" y="1908179"/>
            <a:chExt cx="7629527" cy="521348"/>
          </a:xfrm>
        </p:grpSpPr>
        <p:grpSp>
          <p:nvGrpSpPr>
            <p:cNvPr id="21596" name="组合 311"/>
            <p:cNvGrpSpPr>
              <a:grpSpLocks/>
            </p:cNvGrpSpPr>
            <p:nvPr/>
          </p:nvGrpSpPr>
          <p:grpSpPr bwMode="auto">
            <a:xfrm>
              <a:off x="1090614" y="1908179"/>
              <a:ext cx="7629527" cy="521348"/>
              <a:chOff x="1029301" y="5045322"/>
              <a:chExt cx="7628383" cy="669011"/>
            </a:xfrm>
          </p:grpSpPr>
          <p:grpSp>
            <p:nvGrpSpPr>
              <p:cNvPr id="21598" name="组合 345"/>
              <p:cNvGrpSpPr>
                <a:grpSpLocks/>
              </p:cNvGrpSpPr>
              <p:nvPr/>
            </p:nvGrpSpPr>
            <p:grpSpPr bwMode="auto">
              <a:xfrm>
                <a:off x="2521328" y="5045323"/>
                <a:ext cx="6136356" cy="669010"/>
                <a:chOff x="2521328" y="4924670"/>
                <a:chExt cx="6136356" cy="789660"/>
              </a:xfrm>
            </p:grpSpPr>
            <p:sp>
              <p:nvSpPr>
                <p:cNvPr id="28" name="AutoShape 218"/>
                <p:cNvSpPr>
                  <a:spLocks noChangeArrowheads="1"/>
                </p:cNvSpPr>
                <p:nvPr/>
              </p:nvSpPr>
              <p:spPr bwMode="auto">
                <a:xfrm>
                  <a:off x="2721323" y="5394132"/>
                  <a:ext cx="5806205" cy="320198"/>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1604" name="组合 351"/>
                <p:cNvGrpSpPr>
                  <a:grpSpLocks/>
                </p:cNvGrpSpPr>
                <p:nvPr/>
              </p:nvGrpSpPr>
              <p:grpSpPr bwMode="auto">
                <a:xfrm>
                  <a:off x="2521328" y="4924670"/>
                  <a:ext cx="6136356" cy="664470"/>
                  <a:chOff x="2521328" y="4868189"/>
                  <a:chExt cx="6136356" cy="720969"/>
                </a:xfrm>
              </p:grpSpPr>
              <p:sp>
                <p:nvSpPr>
                  <p:cNvPr id="30" name="AutoShape 181"/>
                  <p:cNvSpPr>
                    <a:spLocks noChangeArrowheads="1"/>
                  </p:cNvSpPr>
                  <p:nvPr/>
                </p:nvSpPr>
                <p:spPr bwMode="auto">
                  <a:xfrm>
                    <a:off x="2521328" y="4868189"/>
                    <a:ext cx="6136356" cy="720969"/>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1606" name="AutoShape 202"/>
                  <p:cNvSpPr>
                    <a:spLocks noChangeArrowheads="1"/>
                  </p:cNvSpPr>
                  <p:nvPr/>
                </p:nvSpPr>
                <p:spPr bwMode="auto">
                  <a:xfrm>
                    <a:off x="2772941" y="5001411"/>
                    <a:ext cx="5689152"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atinLnBrk="1"/>
                    <a:r>
                      <a:rPr lang="en-US" altLang="zh-CN" sz="1200" dirty="0" err="1">
                        <a:latin typeface="微软雅黑" panose="020B0503020204020204" pitchFamily="34" charset="-122"/>
                        <a:ea typeface="微软雅黑" panose="020B0503020204020204" pitchFamily="34" charset="-122"/>
                      </a:rPr>
                      <a:t>ObjectInputStream</a:t>
                    </a:r>
                    <a:r>
                      <a:rPr lang="zh-CN" altLang="en-US" sz="1200" dirty="0">
                        <a:latin typeface="微软雅黑" panose="020B0503020204020204" pitchFamily="34" charset="-122"/>
                        <a:ea typeface="微软雅黑" panose="020B0503020204020204" pitchFamily="34" charset="-122"/>
                      </a:rPr>
                      <a:t>和</a:t>
                    </a:r>
                    <a:r>
                      <a:rPr lang="en-US" altLang="zh-CN" sz="1200" dirty="0" err="1">
                        <a:latin typeface="微软雅黑" panose="020B0503020204020204" pitchFamily="34" charset="-122"/>
                        <a:ea typeface="微软雅黑" panose="020B0503020204020204" pitchFamily="34" charset="-122"/>
                      </a:rPr>
                      <a:t>ObjectOutputStream</a:t>
                    </a:r>
                    <a:endParaRPr lang="ko-KR" altLang="en-US" sz="1200" dirty="0">
                      <a:latin typeface="微软雅黑" panose="020B0503020204020204" pitchFamily="34" charset="-122"/>
                      <a:ea typeface="微软雅黑" panose="020B0503020204020204" pitchFamily="34" charset="-122"/>
                    </a:endParaRPr>
                  </a:p>
                </p:txBody>
              </p:sp>
            </p:grpSp>
          </p:grpSp>
          <p:sp>
            <p:nvSpPr>
              <p:cNvPr id="24" name="Line 188"/>
              <p:cNvSpPr>
                <a:spLocks noChangeShapeType="1"/>
              </p:cNvSpPr>
              <p:nvPr/>
            </p:nvSpPr>
            <p:spPr bwMode="auto">
              <a:xfrm flipH="1">
                <a:off x="1229296" y="5328834"/>
                <a:ext cx="1498376"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1600" name="组合 347"/>
              <p:cNvGrpSpPr>
                <a:grpSpLocks/>
              </p:cNvGrpSpPr>
              <p:nvPr/>
            </p:nvGrpSpPr>
            <p:grpSpPr bwMode="auto">
              <a:xfrm>
                <a:off x="1029301" y="5045322"/>
                <a:ext cx="485701" cy="637226"/>
                <a:chOff x="1098628" y="4776118"/>
                <a:chExt cx="690882" cy="906418"/>
              </a:xfrm>
            </p:grpSpPr>
            <p:sp>
              <p:nvSpPr>
                <p:cNvPr id="26" name="Oval 148"/>
                <p:cNvSpPr>
                  <a:spLocks noChangeArrowheads="1"/>
                </p:cNvSpPr>
                <p:nvPr/>
              </p:nvSpPr>
              <p:spPr bwMode="auto">
                <a:xfrm>
                  <a:off x="1098628" y="4776118"/>
                  <a:ext cx="690883" cy="905206"/>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7" name="Oval 151"/>
                <p:cNvSpPr>
                  <a:spLocks noChangeArrowheads="1"/>
                </p:cNvSpPr>
                <p:nvPr/>
              </p:nvSpPr>
              <p:spPr bwMode="auto">
                <a:xfrm>
                  <a:off x="1414718" y="4802229"/>
                  <a:ext cx="241583" cy="24370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1597" name="TextBox 317"/>
            <p:cNvSpPr txBox="1">
              <a:spLocks noChangeArrowheads="1"/>
            </p:cNvSpPr>
            <p:nvPr/>
          </p:nvSpPr>
          <p:spPr bwMode="auto">
            <a:xfrm>
              <a:off x="1103050" y="2002118"/>
              <a:ext cx="567882" cy="27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t>8.3.1</a:t>
              </a:r>
              <a:endParaRPr lang="zh-CN" altLang="en-US" sz="1200" b="1"/>
            </a:p>
          </p:txBody>
        </p:sp>
      </p:grpSp>
      <p:grpSp>
        <p:nvGrpSpPr>
          <p:cNvPr id="21515" name="组合 2"/>
          <p:cNvGrpSpPr>
            <a:grpSpLocks/>
          </p:cNvGrpSpPr>
          <p:nvPr/>
        </p:nvGrpSpPr>
        <p:grpSpPr bwMode="auto">
          <a:xfrm>
            <a:off x="1090613" y="2600325"/>
            <a:ext cx="7629525" cy="495300"/>
            <a:chOff x="1090613" y="2433637"/>
            <a:chExt cx="7629524" cy="495963"/>
          </a:xfrm>
        </p:grpSpPr>
        <p:grpSp>
          <p:nvGrpSpPr>
            <p:cNvPr id="21586" name="组合 1"/>
            <p:cNvGrpSpPr>
              <a:grpSpLocks/>
            </p:cNvGrpSpPr>
            <p:nvPr/>
          </p:nvGrpSpPr>
          <p:grpSpPr bwMode="auto">
            <a:xfrm>
              <a:off x="2582862" y="2459800"/>
              <a:ext cx="6137275" cy="411988"/>
              <a:chOff x="2582863" y="2413793"/>
              <a:chExt cx="6142038" cy="561975"/>
            </a:xfrm>
          </p:grpSpPr>
          <p:sp>
            <p:nvSpPr>
              <p:cNvPr id="109" name="AutoShape 181"/>
              <p:cNvSpPr>
                <a:spLocks noChangeArrowheads="1"/>
              </p:cNvSpPr>
              <p:nvPr/>
            </p:nvSpPr>
            <p:spPr bwMode="auto">
              <a:xfrm>
                <a:off x="2582864" y="2412799"/>
                <a:ext cx="6142037" cy="563768"/>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1595" name="AutoShape 202"/>
              <p:cNvSpPr>
                <a:spLocks noChangeArrowheads="1"/>
              </p:cNvSpPr>
              <p:nvPr/>
            </p:nvSpPr>
            <p:spPr bwMode="auto">
              <a:xfrm>
                <a:off x="2839222" y="2504280"/>
                <a:ext cx="5691188" cy="382588"/>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latinLnBrk="1" hangingPunct="1"/>
                <a:r>
                  <a:rPr lang="en-US" altLang="ko-KR" sz="1200" dirty="0" err="1">
                    <a:latin typeface="微软雅黑" panose="020B0503020204020204" pitchFamily="34" charset="-122"/>
                    <a:ea typeface="微软雅黑" panose="020B0503020204020204" pitchFamily="34" charset="-122"/>
                  </a:rPr>
                  <a:t>DataInputStream</a:t>
                </a:r>
                <a:r>
                  <a:rPr lang="ko-KR" altLang="en-US" sz="1200" dirty="0">
                    <a:latin typeface="微软雅黑" panose="020B0503020204020204" pitchFamily="34" charset="-122"/>
                    <a:ea typeface="微软雅黑" panose="020B0503020204020204" pitchFamily="34" charset="-122"/>
                  </a:rPr>
                  <a:t>和</a:t>
                </a:r>
                <a:r>
                  <a:rPr lang="en-US" altLang="ko-KR" sz="1200" dirty="0" err="1">
                    <a:latin typeface="微软雅黑" panose="020B0503020204020204" pitchFamily="34" charset="-122"/>
                    <a:ea typeface="微软雅黑" panose="020B0503020204020204" pitchFamily="34" charset="-122"/>
                  </a:rPr>
                  <a:t>DataOutputStream</a:t>
                </a:r>
                <a:endParaRPr lang="en-US" altLang="ko-KR" sz="1200" dirty="0">
                  <a:latin typeface="微软雅黑" panose="020B0503020204020204" pitchFamily="34" charset="-122"/>
                  <a:ea typeface="微软雅黑" panose="020B0503020204020204" pitchFamily="34" charset="-122"/>
                </a:endParaRPr>
              </a:p>
            </p:txBody>
          </p:sp>
        </p:grpSp>
        <p:grpSp>
          <p:nvGrpSpPr>
            <p:cNvPr id="21587" name="组合 37"/>
            <p:cNvGrpSpPr>
              <a:grpSpLocks/>
            </p:cNvGrpSpPr>
            <p:nvPr/>
          </p:nvGrpSpPr>
          <p:grpSpPr bwMode="auto">
            <a:xfrm>
              <a:off x="1090613" y="2433637"/>
              <a:ext cx="1698626" cy="495963"/>
              <a:chOff x="1090614" y="1908174"/>
              <a:chExt cx="1698626" cy="496578"/>
            </a:xfrm>
          </p:grpSpPr>
          <p:grpSp>
            <p:nvGrpSpPr>
              <p:cNvPr id="21588" name="组合 311"/>
              <p:cNvGrpSpPr>
                <a:grpSpLocks/>
              </p:cNvGrpSpPr>
              <p:nvPr/>
            </p:nvGrpSpPr>
            <p:grpSpPr bwMode="auto">
              <a:xfrm>
                <a:off x="1090614" y="1908174"/>
                <a:ext cx="1698626" cy="496578"/>
                <a:chOff x="1029301" y="5045322"/>
                <a:chExt cx="1698371" cy="637226"/>
              </a:xfrm>
            </p:grpSpPr>
            <p:sp>
              <p:nvSpPr>
                <p:cNvPr id="42" name="Line 188"/>
                <p:cNvSpPr>
                  <a:spLocks noChangeShapeType="1"/>
                </p:cNvSpPr>
                <p:nvPr/>
              </p:nvSpPr>
              <p:spPr bwMode="auto">
                <a:xfrm flipH="1">
                  <a:off x="1229296" y="5329215"/>
                  <a:ext cx="149837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1591" name="组合 347"/>
                <p:cNvGrpSpPr>
                  <a:grpSpLocks/>
                </p:cNvGrpSpPr>
                <p:nvPr/>
              </p:nvGrpSpPr>
              <p:grpSpPr bwMode="auto">
                <a:xfrm>
                  <a:off x="1029301" y="5045322"/>
                  <a:ext cx="485701" cy="637226"/>
                  <a:chOff x="1098628" y="4776118"/>
                  <a:chExt cx="690882" cy="906418"/>
                </a:xfrm>
              </p:grpSpPr>
              <p:sp>
                <p:nvSpPr>
                  <p:cNvPr id="44" name="Oval 148"/>
                  <p:cNvSpPr>
                    <a:spLocks noChangeArrowheads="1"/>
                  </p:cNvSpPr>
                  <p:nvPr/>
                </p:nvSpPr>
                <p:spPr bwMode="auto">
                  <a:xfrm>
                    <a:off x="1098628" y="4776118"/>
                    <a:ext cx="690883"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5" name="Oval 151"/>
                  <p:cNvSpPr>
                    <a:spLocks noChangeArrowheads="1"/>
                  </p:cNvSpPr>
                  <p:nvPr/>
                </p:nvSpPr>
                <p:spPr bwMode="auto">
                  <a:xfrm>
                    <a:off x="1414718" y="4802266"/>
                    <a:ext cx="241583" cy="2440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1589" name="TextBox 317"/>
              <p:cNvSpPr txBox="1">
                <a:spLocks noChangeArrowheads="1"/>
              </p:cNvSpPr>
              <p:nvPr/>
            </p:nvSpPr>
            <p:spPr bwMode="auto">
              <a:xfrm>
                <a:off x="1103050" y="2002118"/>
                <a:ext cx="567882" cy="277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t>8.3.2</a:t>
                </a:r>
                <a:endParaRPr lang="zh-CN" altLang="en-US" sz="1200" b="1"/>
              </a:p>
            </p:txBody>
          </p:sp>
        </p:grpSp>
      </p:grpSp>
      <p:grpSp>
        <p:nvGrpSpPr>
          <p:cNvPr id="21516" name="组合 49"/>
          <p:cNvGrpSpPr>
            <a:grpSpLocks/>
          </p:cNvGrpSpPr>
          <p:nvPr/>
        </p:nvGrpSpPr>
        <p:grpSpPr bwMode="auto">
          <a:xfrm>
            <a:off x="1090613" y="3136900"/>
            <a:ext cx="7629525" cy="520700"/>
            <a:chOff x="1090614" y="1908176"/>
            <a:chExt cx="7629527" cy="521346"/>
          </a:xfrm>
        </p:grpSpPr>
        <p:grpSp>
          <p:nvGrpSpPr>
            <p:cNvPr id="21575" name="组合 311"/>
            <p:cNvGrpSpPr>
              <a:grpSpLocks/>
            </p:cNvGrpSpPr>
            <p:nvPr/>
          </p:nvGrpSpPr>
          <p:grpSpPr bwMode="auto">
            <a:xfrm>
              <a:off x="1090614" y="1908176"/>
              <a:ext cx="7629527" cy="521346"/>
              <a:chOff x="1029301" y="5045322"/>
              <a:chExt cx="7628383" cy="669009"/>
            </a:xfrm>
          </p:grpSpPr>
          <p:grpSp>
            <p:nvGrpSpPr>
              <p:cNvPr id="21577" name="组合 345"/>
              <p:cNvGrpSpPr>
                <a:grpSpLocks/>
              </p:cNvGrpSpPr>
              <p:nvPr/>
            </p:nvGrpSpPr>
            <p:grpSpPr bwMode="auto">
              <a:xfrm>
                <a:off x="2521327" y="5045323"/>
                <a:ext cx="6136357" cy="669008"/>
                <a:chOff x="2521327" y="4924672"/>
                <a:chExt cx="6136357" cy="789658"/>
              </a:xfrm>
            </p:grpSpPr>
            <p:sp>
              <p:nvSpPr>
                <p:cNvPr id="58" name="AutoShape 218"/>
                <p:cNvSpPr>
                  <a:spLocks noChangeArrowheads="1"/>
                </p:cNvSpPr>
                <p:nvPr/>
              </p:nvSpPr>
              <p:spPr bwMode="auto">
                <a:xfrm>
                  <a:off x="2721323" y="5394133"/>
                  <a:ext cx="5806205" cy="32019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1583" name="组合 351"/>
                <p:cNvGrpSpPr>
                  <a:grpSpLocks/>
                </p:cNvGrpSpPr>
                <p:nvPr/>
              </p:nvGrpSpPr>
              <p:grpSpPr bwMode="auto">
                <a:xfrm>
                  <a:off x="2521327" y="4924672"/>
                  <a:ext cx="6136357" cy="663988"/>
                  <a:chOff x="2521327" y="4868191"/>
                  <a:chExt cx="6136357" cy="720446"/>
                </a:xfrm>
              </p:grpSpPr>
              <p:sp>
                <p:nvSpPr>
                  <p:cNvPr id="60" name="AutoShape 181"/>
                  <p:cNvSpPr>
                    <a:spLocks noChangeArrowheads="1"/>
                  </p:cNvSpPr>
                  <p:nvPr/>
                </p:nvSpPr>
                <p:spPr bwMode="auto">
                  <a:xfrm>
                    <a:off x="2521328" y="4868189"/>
                    <a:ext cx="6136356" cy="720969"/>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1585" name="AutoShape 202"/>
                  <p:cNvSpPr>
                    <a:spLocks noChangeArrowheads="1"/>
                  </p:cNvSpPr>
                  <p:nvPr/>
                </p:nvSpPr>
                <p:spPr bwMode="auto">
                  <a:xfrm>
                    <a:off x="2772941" y="4988354"/>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atinLnBrk="1"/>
                    <a:r>
                      <a:rPr lang="en-US" altLang="zh-CN" sz="1200" dirty="0" err="1">
                        <a:latin typeface="微软雅黑" panose="020B0503020204020204" pitchFamily="34" charset="-122"/>
                        <a:ea typeface="微软雅黑" panose="020B0503020204020204" pitchFamily="34" charset="-122"/>
                      </a:rPr>
                      <a:t>PrintStream</a:t>
                    </a:r>
                    <a:endParaRPr lang="zh-CN" altLang="en-US" sz="1200" dirty="0">
                      <a:latin typeface="微软雅黑" panose="020B0503020204020204" pitchFamily="34" charset="-122"/>
                      <a:ea typeface="微软雅黑" panose="020B0503020204020204" pitchFamily="34" charset="-122"/>
                    </a:endParaRPr>
                  </a:p>
                </p:txBody>
              </p:sp>
            </p:grpSp>
          </p:grpSp>
          <p:sp>
            <p:nvSpPr>
              <p:cNvPr id="54" name="Line 188"/>
              <p:cNvSpPr>
                <a:spLocks noChangeShapeType="1"/>
              </p:cNvSpPr>
              <p:nvPr/>
            </p:nvSpPr>
            <p:spPr bwMode="auto">
              <a:xfrm flipH="1">
                <a:off x="1229296" y="5328836"/>
                <a:ext cx="1498376"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1579" name="组合 347"/>
              <p:cNvGrpSpPr>
                <a:grpSpLocks/>
              </p:cNvGrpSpPr>
              <p:nvPr/>
            </p:nvGrpSpPr>
            <p:grpSpPr bwMode="auto">
              <a:xfrm>
                <a:off x="1029301" y="5045322"/>
                <a:ext cx="485701" cy="637226"/>
                <a:chOff x="1098628" y="4776118"/>
                <a:chExt cx="690882" cy="906418"/>
              </a:xfrm>
            </p:grpSpPr>
            <p:sp>
              <p:nvSpPr>
                <p:cNvPr id="56" name="Oval 148"/>
                <p:cNvSpPr>
                  <a:spLocks noChangeArrowheads="1"/>
                </p:cNvSpPr>
                <p:nvPr/>
              </p:nvSpPr>
              <p:spPr bwMode="auto">
                <a:xfrm>
                  <a:off x="1098628" y="4776118"/>
                  <a:ext cx="690883" cy="905206"/>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57" name="Oval 151"/>
                <p:cNvSpPr>
                  <a:spLocks noChangeArrowheads="1"/>
                </p:cNvSpPr>
                <p:nvPr/>
              </p:nvSpPr>
              <p:spPr bwMode="auto">
                <a:xfrm>
                  <a:off x="1414718" y="4802231"/>
                  <a:ext cx="241583" cy="24370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1576" name="TextBox 317"/>
            <p:cNvSpPr txBox="1">
              <a:spLocks noChangeArrowheads="1"/>
            </p:cNvSpPr>
            <p:nvPr/>
          </p:nvSpPr>
          <p:spPr bwMode="auto">
            <a:xfrm>
              <a:off x="1103050" y="2002118"/>
              <a:ext cx="567882" cy="27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t>8.3.3</a:t>
              </a:r>
              <a:endParaRPr lang="zh-CN" altLang="en-US" sz="1200" b="1"/>
            </a:p>
          </p:txBody>
        </p:sp>
      </p:grpSp>
      <p:grpSp>
        <p:nvGrpSpPr>
          <p:cNvPr id="21517" name="组合 4"/>
          <p:cNvGrpSpPr>
            <a:grpSpLocks/>
          </p:cNvGrpSpPr>
          <p:nvPr/>
        </p:nvGrpSpPr>
        <p:grpSpPr bwMode="auto">
          <a:xfrm>
            <a:off x="1090613" y="3675063"/>
            <a:ext cx="7664450" cy="495300"/>
            <a:chOff x="1090613" y="3484562"/>
            <a:chExt cx="7664449" cy="495963"/>
          </a:xfrm>
        </p:grpSpPr>
        <p:grpSp>
          <p:nvGrpSpPr>
            <p:cNvPr id="21565" name="组合 110"/>
            <p:cNvGrpSpPr>
              <a:grpSpLocks/>
            </p:cNvGrpSpPr>
            <p:nvPr/>
          </p:nvGrpSpPr>
          <p:grpSpPr bwMode="auto">
            <a:xfrm>
              <a:off x="2617787" y="3487706"/>
              <a:ext cx="6137275" cy="411988"/>
              <a:chOff x="2582863" y="2413793"/>
              <a:chExt cx="6142038" cy="561975"/>
            </a:xfrm>
          </p:grpSpPr>
          <p:sp>
            <p:nvSpPr>
              <p:cNvPr id="112" name="AutoShape 181"/>
              <p:cNvSpPr>
                <a:spLocks noChangeArrowheads="1"/>
              </p:cNvSpPr>
              <p:nvPr/>
            </p:nvSpPr>
            <p:spPr bwMode="auto">
              <a:xfrm>
                <a:off x="2582864" y="2413841"/>
                <a:ext cx="6142037" cy="561599"/>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1574" name="AutoShape 202"/>
              <p:cNvSpPr>
                <a:spLocks noChangeArrowheads="1"/>
              </p:cNvSpPr>
              <p:nvPr/>
            </p:nvSpPr>
            <p:spPr bwMode="auto">
              <a:xfrm>
                <a:off x="2839222" y="2504280"/>
                <a:ext cx="5691188" cy="382588"/>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latinLnBrk="1" hangingPunct="1"/>
                <a:r>
                  <a:rPr lang="zh-CN" altLang="en-US" sz="1200" dirty="0">
                    <a:latin typeface="微软雅黑" panose="020B0503020204020204" pitchFamily="34" charset="-122"/>
                    <a:ea typeface="微软雅黑" panose="020B0503020204020204" pitchFamily="34" charset="-122"/>
                  </a:rPr>
                  <a:t>标准输入输出流</a:t>
                </a:r>
              </a:p>
            </p:txBody>
          </p:sp>
        </p:grpSp>
        <p:grpSp>
          <p:nvGrpSpPr>
            <p:cNvPr id="21566" name="组合 61"/>
            <p:cNvGrpSpPr>
              <a:grpSpLocks/>
            </p:cNvGrpSpPr>
            <p:nvPr/>
          </p:nvGrpSpPr>
          <p:grpSpPr bwMode="auto">
            <a:xfrm>
              <a:off x="1090613" y="3484562"/>
              <a:ext cx="1698626" cy="495963"/>
              <a:chOff x="1090614" y="1908174"/>
              <a:chExt cx="1698626" cy="496578"/>
            </a:xfrm>
          </p:grpSpPr>
          <p:grpSp>
            <p:nvGrpSpPr>
              <p:cNvPr id="21567" name="组合 311"/>
              <p:cNvGrpSpPr>
                <a:grpSpLocks/>
              </p:cNvGrpSpPr>
              <p:nvPr/>
            </p:nvGrpSpPr>
            <p:grpSpPr bwMode="auto">
              <a:xfrm>
                <a:off x="1090614" y="1908174"/>
                <a:ext cx="1698626" cy="496578"/>
                <a:chOff x="1029301" y="5045322"/>
                <a:chExt cx="1698371" cy="637226"/>
              </a:xfrm>
            </p:grpSpPr>
            <p:sp>
              <p:nvSpPr>
                <p:cNvPr id="66" name="Line 188"/>
                <p:cNvSpPr>
                  <a:spLocks noChangeShapeType="1"/>
                </p:cNvSpPr>
                <p:nvPr/>
              </p:nvSpPr>
              <p:spPr bwMode="auto">
                <a:xfrm flipH="1">
                  <a:off x="1229296" y="5329214"/>
                  <a:ext cx="149837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1570" name="组合 347"/>
                <p:cNvGrpSpPr>
                  <a:grpSpLocks/>
                </p:cNvGrpSpPr>
                <p:nvPr/>
              </p:nvGrpSpPr>
              <p:grpSpPr bwMode="auto">
                <a:xfrm>
                  <a:off x="1029301" y="5045322"/>
                  <a:ext cx="485701" cy="637226"/>
                  <a:chOff x="1098628" y="4776118"/>
                  <a:chExt cx="690882" cy="906418"/>
                </a:xfrm>
              </p:grpSpPr>
              <p:sp>
                <p:nvSpPr>
                  <p:cNvPr id="68" name="Oval 148"/>
                  <p:cNvSpPr>
                    <a:spLocks noChangeArrowheads="1"/>
                  </p:cNvSpPr>
                  <p:nvPr/>
                </p:nvSpPr>
                <p:spPr bwMode="auto">
                  <a:xfrm>
                    <a:off x="1098628" y="4776118"/>
                    <a:ext cx="690883"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9" name="Oval 151"/>
                  <p:cNvSpPr>
                    <a:spLocks noChangeArrowheads="1"/>
                  </p:cNvSpPr>
                  <p:nvPr/>
                </p:nvSpPr>
                <p:spPr bwMode="auto">
                  <a:xfrm>
                    <a:off x="1414718" y="4802264"/>
                    <a:ext cx="241583" cy="2440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1568" name="TextBox 317"/>
              <p:cNvSpPr txBox="1">
                <a:spLocks noChangeArrowheads="1"/>
              </p:cNvSpPr>
              <p:nvPr/>
            </p:nvSpPr>
            <p:spPr bwMode="auto">
              <a:xfrm>
                <a:off x="1103050" y="2002118"/>
                <a:ext cx="567882" cy="277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t>8.3.4</a:t>
                </a:r>
                <a:endParaRPr lang="zh-CN" altLang="en-US" sz="1200" b="1"/>
              </a:p>
            </p:txBody>
          </p:sp>
        </p:grpSp>
      </p:grpSp>
      <p:grpSp>
        <p:nvGrpSpPr>
          <p:cNvPr id="21518" name="组合 73"/>
          <p:cNvGrpSpPr>
            <a:grpSpLocks/>
          </p:cNvGrpSpPr>
          <p:nvPr/>
        </p:nvGrpSpPr>
        <p:grpSpPr bwMode="auto">
          <a:xfrm>
            <a:off x="1090613" y="4211638"/>
            <a:ext cx="7629525" cy="520700"/>
            <a:chOff x="1090614" y="1908176"/>
            <a:chExt cx="7629527" cy="521346"/>
          </a:xfrm>
        </p:grpSpPr>
        <p:grpSp>
          <p:nvGrpSpPr>
            <p:cNvPr id="21554" name="组合 311"/>
            <p:cNvGrpSpPr>
              <a:grpSpLocks/>
            </p:cNvGrpSpPr>
            <p:nvPr/>
          </p:nvGrpSpPr>
          <p:grpSpPr bwMode="auto">
            <a:xfrm>
              <a:off x="1090614" y="1908176"/>
              <a:ext cx="7629527" cy="521346"/>
              <a:chOff x="1029301" y="5045322"/>
              <a:chExt cx="7628383" cy="669009"/>
            </a:xfrm>
          </p:grpSpPr>
          <p:grpSp>
            <p:nvGrpSpPr>
              <p:cNvPr id="21556" name="组合 345"/>
              <p:cNvGrpSpPr>
                <a:grpSpLocks/>
              </p:cNvGrpSpPr>
              <p:nvPr/>
            </p:nvGrpSpPr>
            <p:grpSpPr bwMode="auto">
              <a:xfrm>
                <a:off x="2521327" y="5045323"/>
                <a:ext cx="6136357" cy="669008"/>
                <a:chOff x="2521327" y="4924672"/>
                <a:chExt cx="6136357" cy="789658"/>
              </a:xfrm>
            </p:grpSpPr>
            <p:sp>
              <p:nvSpPr>
                <p:cNvPr id="82" name="AutoShape 218"/>
                <p:cNvSpPr>
                  <a:spLocks noChangeArrowheads="1"/>
                </p:cNvSpPr>
                <p:nvPr/>
              </p:nvSpPr>
              <p:spPr bwMode="auto">
                <a:xfrm>
                  <a:off x="2721323" y="5394132"/>
                  <a:ext cx="5806205" cy="320198"/>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1562" name="组合 351"/>
                <p:cNvGrpSpPr>
                  <a:grpSpLocks/>
                </p:cNvGrpSpPr>
                <p:nvPr/>
              </p:nvGrpSpPr>
              <p:grpSpPr bwMode="auto">
                <a:xfrm>
                  <a:off x="2521327" y="4924672"/>
                  <a:ext cx="6136357" cy="663988"/>
                  <a:chOff x="2521327" y="4868191"/>
                  <a:chExt cx="6136357" cy="720446"/>
                </a:xfrm>
              </p:grpSpPr>
              <p:sp>
                <p:nvSpPr>
                  <p:cNvPr id="84" name="AutoShape 181"/>
                  <p:cNvSpPr>
                    <a:spLocks noChangeArrowheads="1"/>
                  </p:cNvSpPr>
                  <p:nvPr/>
                </p:nvSpPr>
                <p:spPr bwMode="auto">
                  <a:xfrm>
                    <a:off x="2521328" y="4868189"/>
                    <a:ext cx="6136356" cy="720969"/>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1564" name="AutoShape 202"/>
                  <p:cNvSpPr>
                    <a:spLocks noChangeArrowheads="1"/>
                  </p:cNvSpPr>
                  <p:nvPr/>
                </p:nvSpPr>
                <p:spPr bwMode="auto">
                  <a:xfrm>
                    <a:off x="2772941" y="4988354"/>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latinLnBrk="1" hangingPunct="1"/>
                    <a:r>
                      <a:rPr lang="en-US" altLang="zh-CN" sz="1200" dirty="0" err="1">
                        <a:latin typeface="微软雅黑" panose="020B0503020204020204" pitchFamily="34" charset="-122"/>
                        <a:ea typeface="微软雅黑" panose="020B0503020204020204" pitchFamily="34" charset="-122"/>
                      </a:rPr>
                      <a:t>PipedInputStream</a:t>
                    </a:r>
                    <a:r>
                      <a:rPr lang="zh-CN" altLang="en-US" sz="1200" dirty="0">
                        <a:latin typeface="微软雅黑" panose="020B0503020204020204" pitchFamily="34" charset="-122"/>
                        <a:ea typeface="微软雅黑" panose="020B0503020204020204" pitchFamily="34" charset="-122"/>
                      </a:rPr>
                      <a:t>和</a:t>
                    </a:r>
                    <a:r>
                      <a:rPr lang="en-US" altLang="zh-CN" sz="1200" dirty="0" err="1">
                        <a:latin typeface="微软雅黑" panose="020B0503020204020204" pitchFamily="34" charset="-122"/>
                        <a:ea typeface="微软雅黑" panose="020B0503020204020204" pitchFamily="34" charset="-122"/>
                      </a:rPr>
                      <a:t>PipedOutputStream</a:t>
                    </a:r>
                    <a:endParaRPr lang="ko-KR" altLang="en-US" sz="1200" dirty="0">
                      <a:latin typeface="微软雅黑" panose="020B0503020204020204" pitchFamily="34" charset="-122"/>
                      <a:ea typeface="微软雅黑" panose="020B0503020204020204" pitchFamily="34" charset="-122"/>
                    </a:endParaRPr>
                  </a:p>
                </p:txBody>
              </p:sp>
            </p:grpSp>
          </p:grpSp>
          <p:sp>
            <p:nvSpPr>
              <p:cNvPr id="78" name="Line 188"/>
              <p:cNvSpPr>
                <a:spLocks noChangeShapeType="1"/>
              </p:cNvSpPr>
              <p:nvPr/>
            </p:nvSpPr>
            <p:spPr bwMode="auto">
              <a:xfrm flipH="1">
                <a:off x="1229296" y="5328834"/>
                <a:ext cx="1498376"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1558" name="组合 347"/>
              <p:cNvGrpSpPr>
                <a:grpSpLocks/>
              </p:cNvGrpSpPr>
              <p:nvPr/>
            </p:nvGrpSpPr>
            <p:grpSpPr bwMode="auto">
              <a:xfrm>
                <a:off x="1029301" y="5045322"/>
                <a:ext cx="485701" cy="637226"/>
                <a:chOff x="1098628" y="4776118"/>
                <a:chExt cx="690882" cy="906418"/>
              </a:xfrm>
            </p:grpSpPr>
            <p:sp>
              <p:nvSpPr>
                <p:cNvPr id="80" name="Oval 148"/>
                <p:cNvSpPr>
                  <a:spLocks noChangeArrowheads="1"/>
                </p:cNvSpPr>
                <p:nvPr/>
              </p:nvSpPr>
              <p:spPr bwMode="auto">
                <a:xfrm>
                  <a:off x="1098628" y="4776118"/>
                  <a:ext cx="690883" cy="905206"/>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1" name="Oval 151"/>
                <p:cNvSpPr>
                  <a:spLocks noChangeArrowheads="1"/>
                </p:cNvSpPr>
                <p:nvPr/>
              </p:nvSpPr>
              <p:spPr bwMode="auto">
                <a:xfrm>
                  <a:off x="1414718" y="4802229"/>
                  <a:ext cx="241583" cy="24370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1555" name="TextBox 317"/>
            <p:cNvSpPr txBox="1">
              <a:spLocks noChangeArrowheads="1"/>
            </p:cNvSpPr>
            <p:nvPr/>
          </p:nvSpPr>
          <p:spPr bwMode="auto">
            <a:xfrm>
              <a:off x="1103050" y="2002118"/>
              <a:ext cx="567882" cy="27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t>8.3.5</a:t>
              </a:r>
              <a:endParaRPr lang="zh-CN" altLang="en-US" sz="1200" b="1"/>
            </a:p>
          </p:txBody>
        </p:sp>
      </p:grpSp>
      <p:grpSp>
        <p:nvGrpSpPr>
          <p:cNvPr id="21519" name="组合 5"/>
          <p:cNvGrpSpPr>
            <a:grpSpLocks/>
          </p:cNvGrpSpPr>
          <p:nvPr/>
        </p:nvGrpSpPr>
        <p:grpSpPr bwMode="auto">
          <a:xfrm>
            <a:off x="1090613" y="4745038"/>
            <a:ext cx="7664450" cy="500062"/>
            <a:chOff x="1090613" y="4530725"/>
            <a:chExt cx="7664448" cy="500648"/>
          </a:xfrm>
        </p:grpSpPr>
        <p:grpSp>
          <p:nvGrpSpPr>
            <p:cNvPr id="21544" name="组合 118"/>
            <p:cNvGrpSpPr>
              <a:grpSpLocks/>
            </p:cNvGrpSpPr>
            <p:nvPr/>
          </p:nvGrpSpPr>
          <p:grpSpPr bwMode="auto">
            <a:xfrm>
              <a:off x="2617786" y="4530725"/>
              <a:ext cx="6137275" cy="411988"/>
              <a:chOff x="2582863" y="2413793"/>
              <a:chExt cx="6142038" cy="561975"/>
            </a:xfrm>
          </p:grpSpPr>
          <p:sp>
            <p:nvSpPr>
              <p:cNvPr id="121" name="AutoShape 181"/>
              <p:cNvSpPr>
                <a:spLocks noChangeArrowheads="1"/>
              </p:cNvSpPr>
              <p:nvPr/>
            </p:nvSpPr>
            <p:spPr bwMode="auto">
              <a:xfrm>
                <a:off x="2582865" y="2413793"/>
                <a:ext cx="6142036" cy="561505"/>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1553" name="AutoShape 202"/>
              <p:cNvSpPr>
                <a:spLocks noChangeArrowheads="1"/>
              </p:cNvSpPr>
              <p:nvPr/>
            </p:nvSpPr>
            <p:spPr bwMode="auto">
              <a:xfrm>
                <a:off x="2839222" y="2504280"/>
                <a:ext cx="5691188" cy="382588"/>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latinLnBrk="1" hangingPunct="1"/>
                <a:r>
                  <a:rPr lang="en-US" altLang="ko-KR" sz="1200" dirty="0" err="1">
                    <a:latin typeface="微软雅黑" panose="020B0503020204020204" pitchFamily="34" charset="-122"/>
                    <a:ea typeface="微软雅黑" panose="020B0503020204020204" pitchFamily="34" charset="-122"/>
                  </a:rPr>
                  <a:t>ByteArrayInputStream</a:t>
                </a:r>
                <a:r>
                  <a:rPr lang="zh-CN" altLang="en-US" sz="1200" dirty="0">
                    <a:latin typeface="微软雅黑" panose="020B0503020204020204" pitchFamily="34" charset="-122"/>
                    <a:ea typeface="微软雅黑" panose="020B0503020204020204" pitchFamily="34" charset="-122"/>
                  </a:rPr>
                  <a:t>和</a:t>
                </a:r>
                <a:r>
                  <a:rPr lang="en-US" altLang="zh-CN" sz="1200" dirty="0" err="1">
                    <a:latin typeface="微软雅黑" panose="020B0503020204020204" pitchFamily="34" charset="-122"/>
                    <a:ea typeface="微软雅黑" panose="020B0503020204020204" pitchFamily="34" charset="-122"/>
                  </a:rPr>
                  <a:t>ByteArrayOutputStream</a:t>
                </a:r>
                <a:endParaRPr lang="ko-KR" altLang="en-US" sz="1200" dirty="0">
                  <a:latin typeface="微软雅黑" panose="020B0503020204020204" pitchFamily="34" charset="-122"/>
                  <a:ea typeface="微软雅黑" panose="020B0503020204020204" pitchFamily="34" charset="-122"/>
                </a:endParaRPr>
              </a:p>
            </p:txBody>
          </p:sp>
        </p:grpSp>
        <p:grpSp>
          <p:nvGrpSpPr>
            <p:cNvPr id="21545" name="组合 85"/>
            <p:cNvGrpSpPr>
              <a:grpSpLocks/>
            </p:cNvGrpSpPr>
            <p:nvPr/>
          </p:nvGrpSpPr>
          <p:grpSpPr bwMode="auto">
            <a:xfrm>
              <a:off x="1090613" y="4533898"/>
              <a:ext cx="1698626" cy="497475"/>
              <a:chOff x="1090614" y="1908175"/>
              <a:chExt cx="1698626" cy="496578"/>
            </a:xfrm>
          </p:grpSpPr>
          <p:grpSp>
            <p:nvGrpSpPr>
              <p:cNvPr id="21546" name="组合 311"/>
              <p:cNvGrpSpPr>
                <a:grpSpLocks/>
              </p:cNvGrpSpPr>
              <p:nvPr/>
            </p:nvGrpSpPr>
            <p:grpSpPr bwMode="auto">
              <a:xfrm>
                <a:off x="1090614" y="1908175"/>
                <a:ext cx="1698626" cy="496578"/>
                <a:chOff x="1029301" y="5045322"/>
                <a:chExt cx="1698371" cy="637226"/>
              </a:xfrm>
            </p:grpSpPr>
            <p:sp>
              <p:nvSpPr>
                <p:cNvPr id="90" name="Line 188"/>
                <p:cNvSpPr>
                  <a:spLocks noChangeShapeType="1"/>
                </p:cNvSpPr>
                <p:nvPr/>
              </p:nvSpPr>
              <p:spPr bwMode="auto">
                <a:xfrm flipH="1">
                  <a:off x="1229296" y="5330348"/>
                  <a:ext cx="149837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1549" name="组合 347"/>
                <p:cNvGrpSpPr>
                  <a:grpSpLocks/>
                </p:cNvGrpSpPr>
                <p:nvPr/>
              </p:nvGrpSpPr>
              <p:grpSpPr bwMode="auto">
                <a:xfrm>
                  <a:off x="1029301" y="5045322"/>
                  <a:ext cx="485701" cy="637226"/>
                  <a:chOff x="1098628" y="4776118"/>
                  <a:chExt cx="690882" cy="906418"/>
                </a:xfrm>
              </p:grpSpPr>
              <p:sp>
                <p:nvSpPr>
                  <p:cNvPr id="92" name="Oval 148"/>
                  <p:cNvSpPr>
                    <a:spLocks noChangeArrowheads="1"/>
                  </p:cNvSpPr>
                  <p:nvPr/>
                </p:nvSpPr>
                <p:spPr bwMode="auto">
                  <a:xfrm>
                    <a:off x="1098628" y="4776129"/>
                    <a:ext cx="690883" cy="90640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3" name="Oval 151"/>
                  <p:cNvSpPr>
                    <a:spLocks noChangeArrowheads="1"/>
                  </p:cNvSpPr>
                  <p:nvPr/>
                </p:nvSpPr>
                <p:spPr bwMode="auto">
                  <a:xfrm>
                    <a:off x="1414718" y="4802191"/>
                    <a:ext cx="241583" cy="24325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1547" name="TextBox 317"/>
              <p:cNvSpPr txBox="1">
                <a:spLocks noChangeArrowheads="1"/>
              </p:cNvSpPr>
              <p:nvPr/>
            </p:nvSpPr>
            <p:spPr bwMode="auto">
              <a:xfrm>
                <a:off x="1103050" y="2002118"/>
                <a:ext cx="567882" cy="27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t>8.3.6</a:t>
                </a:r>
                <a:endParaRPr lang="zh-CN" altLang="en-US" sz="1200" b="1"/>
              </a:p>
            </p:txBody>
          </p:sp>
        </p:grpSp>
      </p:grpSp>
      <p:grpSp>
        <p:nvGrpSpPr>
          <p:cNvPr id="21520" name="组合 97"/>
          <p:cNvGrpSpPr>
            <a:grpSpLocks/>
          </p:cNvGrpSpPr>
          <p:nvPr/>
        </p:nvGrpSpPr>
        <p:grpSpPr bwMode="auto">
          <a:xfrm>
            <a:off x="1090613" y="5284788"/>
            <a:ext cx="7629525" cy="522287"/>
            <a:chOff x="1090614" y="1908176"/>
            <a:chExt cx="7629527" cy="521346"/>
          </a:xfrm>
        </p:grpSpPr>
        <p:grpSp>
          <p:nvGrpSpPr>
            <p:cNvPr id="21533" name="组合 311"/>
            <p:cNvGrpSpPr>
              <a:grpSpLocks/>
            </p:cNvGrpSpPr>
            <p:nvPr/>
          </p:nvGrpSpPr>
          <p:grpSpPr bwMode="auto">
            <a:xfrm>
              <a:off x="1090614" y="1908176"/>
              <a:ext cx="7629527" cy="521346"/>
              <a:chOff x="1029301" y="5045322"/>
              <a:chExt cx="7628383" cy="669009"/>
            </a:xfrm>
          </p:grpSpPr>
          <p:grpSp>
            <p:nvGrpSpPr>
              <p:cNvPr id="21535" name="组合 345"/>
              <p:cNvGrpSpPr>
                <a:grpSpLocks/>
              </p:cNvGrpSpPr>
              <p:nvPr/>
            </p:nvGrpSpPr>
            <p:grpSpPr bwMode="auto">
              <a:xfrm>
                <a:off x="2521327" y="5045323"/>
                <a:ext cx="6136357" cy="669008"/>
                <a:chOff x="2521327" y="4924672"/>
                <a:chExt cx="6136357" cy="789658"/>
              </a:xfrm>
            </p:grpSpPr>
            <p:sp>
              <p:nvSpPr>
                <p:cNvPr id="106" name="AutoShape 218"/>
                <p:cNvSpPr>
                  <a:spLocks noChangeArrowheads="1"/>
                </p:cNvSpPr>
                <p:nvPr/>
              </p:nvSpPr>
              <p:spPr bwMode="auto">
                <a:xfrm>
                  <a:off x="2721323" y="5392705"/>
                  <a:ext cx="5806205" cy="321625"/>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1541" name="组合 351"/>
                <p:cNvGrpSpPr>
                  <a:grpSpLocks/>
                </p:cNvGrpSpPr>
                <p:nvPr/>
              </p:nvGrpSpPr>
              <p:grpSpPr bwMode="auto">
                <a:xfrm>
                  <a:off x="2521327" y="4924672"/>
                  <a:ext cx="6136357" cy="663988"/>
                  <a:chOff x="2521327" y="4868191"/>
                  <a:chExt cx="6136357" cy="720446"/>
                </a:xfrm>
              </p:grpSpPr>
              <p:sp>
                <p:nvSpPr>
                  <p:cNvPr id="108" name="AutoShape 181"/>
                  <p:cNvSpPr>
                    <a:spLocks noChangeArrowheads="1"/>
                  </p:cNvSpPr>
                  <p:nvPr/>
                </p:nvSpPr>
                <p:spPr bwMode="auto">
                  <a:xfrm>
                    <a:off x="2521328" y="4868189"/>
                    <a:ext cx="6136356" cy="721381"/>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1543" name="AutoShape 202"/>
                  <p:cNvSpPr>
                    <a:spLocks noChangeArrowheads="1"/>
                  </p:cNvSpPr>
                  <p:nvPr/>
                </p:nvSpPr>
                <p:spPr bwMode="auto">
                  <a:xfrm>
                    <a:off x="2772941" y="4988354"/>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atinLnBrk="1"/>
                    <a:r>
                      <a:rPr lang="en-US" altLang="ko-KR" sz="1200" dirty="0" err="1">
                        <a:latin typeface="微软雅黑" panose="020B0503020204020204" pitchFamily="34" charset="-122"/>
                        <a:ea typeface="微软雅黑" panose="020B0503020204020204" pitchFamily="34" charset="-122"/>
                      </a:rPr>
                      <a:t>CharArrayReader</a:t>
                    </a:r>
                    <a:r>
                      <a:rPr lang="zh-CN" altLang="en-US" sz="1200" dirty="0">
                        <a:latin typeface="微软雅黑" panose="020B0503020204020204" pitchFamily="34" charset="-122"/>
                        <a:ea typeface="微软雅黑" panose="020B0503020204020204" pitchFamily="34" charset="-122"/>
                      </a:rPr>
                      <a:t>和</a:t>
                    </a:r>
                    <a:r>
                      <a:rPr lang="en-US" altLang="zh-CN" sz="1200" dirty="0" err="1">
                        <a:latin typeface="微软雅黑" panose="020B0503020204020204" pitchFamily="34" charset="-122"/>
                        <a:ea typeface="微软雅黑" panose="020B0503020204020204" pitchFamily="34" charset="-122"/>
                      </a:rPr>
                      <a:t>CharArrayWriter</a:t>
                    </a:r>
                    <a:endParaRPr lang="ko-KR" altLang="en-US" sz="1200" dirty="0">
                      <a:latin typeface="微软雅黑" panose="020B0503020204020204" pitchFamily="34" charset="-122"/>
                      <a:ea typeface="微软雅黑" panose="020B0503020204020204" pitchFamily="34" charset="-122"/>
                    </a:endParaRPr>
                  </a:p>
                </p:txBody>
              </p:sp>
            </p:grpSp>
          </p:grpSp>
          <p:sp>
            <p:nvSpPr>
              <p:cNvPr id="102" name="Line 188"/>
              <p:cNvSpPr>
                <a:spLocks noChangeShapeType="1"/>
              </p:cNvSpPr>
              <p:nvPr/>
            </p:nvSpPr>
            <p:spPr bwMode="auto">
              <a:xfrm flipH="1">
                <a:off x="1229296" y="5330007"/>
                <a:ext cx="1498376"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1537" name="组合 347"/>
              <p:cNvGrpSpPr>
                <a:grpSpLocks/>
              </p:cNvGrpSpPr>
              <p:nvPr/>
            </p:nvGrpSpPr>
            <p:grpSpPr bwMode="auto">
              <a:xfrm>
                <a:off x="1029301" y="5045322"/>
                <a:ext cx="485701" cy="637226"/>
                <a:chOff x="1098628" y="4776118"/>
                <a:chExt cx="690882" cy="906418"/>
              </a:xfrm>
            </p:grpSpPr>
            <p:sp>
              <p:nvSpPr>
                <p:cNvPr id="104" name="Oval 148"/>
                <p:cNvSpPr>
                  <a:spLocks noChangeArrowheads="1"/>
                </p:cNvSpPr>
                <p:nvPr/>
              </p:nvSpPr>
              <p:spPr bwMode="auto">
                <a:xfrm>
                  <a:off x="1098628" y="4776118"/>
                  <a:ext cx="690883" cy="90534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5" name="Oval 151"/>
                <p:cNvSpPr>
                  <a:spLocks noChangeArrowheads="1"/>
                </p:cNvSpPr>
                <p:nvPr/>
              </p:nvSpPr>
              <p:spPr bwMode="auto">
                <a:xfrm>
                  <a:off x="1414718" y="4802149"/>
                  <a:ext cx="241583" cy="24296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1534" name="TextBox 317"/>
            <p:cNvSpPr txBox="1">
              <a:spLocks noChangeArrowheads="1"/>
            </p:cNvSpPr>
            <p:nvPr/>
          </p:nvSpPr>
          <p:spPr bwMode="auto">
            <a:xfrm>
              <a:off x="1103050" y="2002118"/>
              <a:ext cx="567882" cy="2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t>8.3.7</a:t>
              </a:r>
              <a:endParaRPr lang="zh-CN" altLang="en-US" sz="1200" b="1"/>
            </a:p>
          </p:txBody>
        </p:sp>
      </p:grpSp>
      <p:grpSp>
        <p:nvGrpSpPr>
          <p:cNvPr id="21521" name="组合 6"/>
          <p:cNvGrpSpPr>
            <a:grpSpLocks/>
          </p:cNvGrpSpPr>
          <p:nvPr/>
        </p:nvGrpSpPr>
        <p:grpSpPr bwMode="auto">
          <a:xfrm>
            <a:off x="1090613" y="5822950"/>
            <a:ext cx="7629525" cy="496888"/>
            <a:chOff x="1090613" y="5584823"/>
            <a:chExt cx="7629525" cy="497475"/>
          </a:xfrm>
        </p:grpSpPr>
        <p:grpSp>
          <p:nvGrpSpPr>
            <p:cNvPr id="21523" name="组合 122"/>
            <p:cNvGrpSpPr>
              <a:grpSpLocks/>
            </p:cNvGrpSpPr>
            <p:nvPr/>
          </p:nvGrpSpPr>
          <p:grpSpPr bwMode="auto">
            <a:xfrm>
              <a:off x="2582863" y="5584825"/>
              <a:ext cx="6137275" cy="411988"/>
              <a:chOff x="2582863" y="2413793"/>
              <a:chExt cx="6142038" cy="561975"/>
            </a:xfrm>
          </p:grpSpPr>
          <p:sp>
            <p:nvSpPr>
              <p:cNvPr id="124" name="AutoShape 181"/>
              <p:cNvSpPr>
                <a:spLocks noChangeArrowheads="1"/>
              </p:cNvSpPr>
              <p:nvPr/>
            </p:nvSpPr>
            <p:spPr bwMode="auto">
              <a:xfrm>
                <a:off x="2582863" y="2413790"/>
                <a:ext cx="6142038" cy="561512"/>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1532" name="AutoShape 202"/>
              <p:cNvSpPr>
                <a:spLocks noChangeArrowheads="1"/>
              </p:cNvSpPr>
              <p:nvPr/>
            </p:nvSpPr>
            <p:spPr bwMode="auto">
              <a:xfrm>
                <a:off x="2839222" y="2504280"/>
                <a:ext cx="5691188" cy="382588"/>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latinLnBrk="1" hangingPunct="1"/>
                <a:r>
                  <a:rPr lang="en-US" altLang="zh-CN" sz="1200" dirty="0" err="1">
                    <a:latin typeface="微软雅黑" panose="020B0503020204020204" pitchFamily="34" charset="-122"/>
                    <a:ea typeface="微软雅黑" panose="020B0503020204020204" pitchFamily="34" charset="-122"/>
                  </a:rPr>
                  <a:t>SequenceInputStream</a:t>
                </a:r>
                <a:endParaRPr lang="ko-KR" altLang="en-US" sz="1200" dirty="0">
                  <a:latin typeface="微软雅黑" panose="020B0503020204020204" pitchFamily="34" charset="-122"/>
                  <a:ea typeface="微软雅黑" panose="020B0503020204020204" pitchFamily="34" charset="-122"/>
                </a:endParaRPr>
              </a:p>
            </p:txBody>
          </p:sp>
        </p:grpSp>
        <p:grpSp>
          <p:nvGrpSpPr>
            <p:cNvPr id="21524" name="组合 109"/>
            <p:cNvGrpSpPr>
              <a:grpSpLocks/>
            </p:cNvGrpSpPr>
            <p:nvPr/>
          </p:nvGrpSpPr>
          <p:grpSpPr bwMode="auto">
            <a:xfrm>
              <a:off x="1090613" y="5584823"/>
              <a:ext cx="1698626" cy="497475"/>
              <a:chOff x="1090614" y="1908175"/>
              <a:chExt cx="1698626" cy="496578"/>
            </a:xfrm>
          </p:grpSpPr>
          <p:grpSp>
            <p:nvGrpSpPr>
              <p:cNvPr id="21525" name="组合 311"/>
              <p:cNvGrpSpPr>
                <a:grpSpLocks/>
              </p:cNvGrpSpPr>
              <p:nvPr/>
            </p:nvGrpSpPr>
            <p:grpSpPr bwMode="auto">
              <a:xfrm>
                <a:off x="1090614" y="1908175"/>
                <a:ext cx="1698626" cy="496578"/>
                <a:chOff x="1029301" y="5045322"/>
                <a:chExt cx="1698371" cy="637226"/>
              </a:xfrm>
            </p:grpSpPr>
            <p:sp>
              <p:nvSpPr>
                <p:cNvPr id="114" name="Line 188"/>
                <p:cNvSpPr>
                  <a:spLocks noChangeShapeType="1"/>
                </p:cNvSpPr>
                <p:nvPr/>
              </p:nvSpPr>
              <p:spPr bwMode="auto">
                <a:xfrm flipH="1">
                  <a:off x="1229296" y="5330343"/>
                  <a:ext cx="149837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1528" name="组合 347"/>
                <p:cNvGrpSpPr>
                  <a:grpSpLocks/>
                </p:cNvGrpSpPr>
                <p:nvPr/>
              </p:nvGrpSpPr>
              <p:grpSpPr bwMode="auto">
                <a:xfrm>
                  <a:off x="1029301" y="5045322"/>
                  <a:ext cx="485701" cy="637226"/>
                  <a:chOff x="1098628" y="4776118"/>
                  <a:chExt cx="690882" cy="906418"/>
                </a:xfrm>
              </p:grpSpPr>
              <p:sp>
                <p:nvSpPr>
                  <p:cNvPr id="116" name="Oval 148"/>
                  <p:cNvSpPr>
                    <a:spLocks noChangeArrowheads="1"/>
                  </p:cNvSpPr>
                  <p:nvPr/>
                </p:nvSpPr>
                <p:spPr bwMode="auto">
                  <a:xfrm>
                    <a:off x="1098628" y="4776118"/>
                    <a:ext cx="690883"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17" name="Oval 151"/>
                  <p:cNvSpPr>
                    <a:spLocks noChangeArrowheads="1"/>
                  </p:cNvSpPr>
                  <p:nvPr/>
                </p:nvSpPr>
                <p:spPr bwMode="auto">
                  <a:xfrm>
                    <a:off x="1414718" y="4802182"/>
                    <a:ext cx="241583" cy="24325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1526" name="TextBox 317"/>
              <p:cNvSpPr txBox="1">
                <a:spLocks noChangeArrowheads="1"/>
              </p:cNvSpPr>
              <p:nvPr/>
            </p:nvSpPr>
            <p:spPr bwMode="auto">
              <a:xfrm>
                <a:off x="1103050" y="2002118"/>
                <a:ext cx="567882" cy="27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a:t>8.3.8</a:t>
                </a:r>
                <a:endParaRPr lang="zh-CN" altLang="en-US" sz="1200" b="1"/>
              </a:p>
            </p:txBody>
          </p:sp>
        </p:grpSp>
      </p:grpSp>
      <p:sp>
        <p:nvSpPr>
          <p:cNvPr id="2152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Tree>
    <p:extLst>
      <p:ext uri="{BB962C8B-B14F-4D97-AF65-F5344CB8AC3E}">
        <p14:creationId xmlns:p14="http://schemas.microsoft.com/office/powerpoint/2010/main" val="11461462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381866" y="1203613"/>
            <a:ext cx="8332643" cy="5335588"/>
          </a:xfrm>
        </p:spPr>
        <p:txBody>
          <a:bodyPr/>
          <a:lstStyle/>
          <a:p>
            <a:pPr marL="0" indent="0" eaLnBrk="1" hangingPunct="1">
              <a:lnSpc>
                <a:spcPct val="120000"/>
              </a:lnSpc>
              <a:spcBef>
                <a:spcPts val="1200"/>
              </a:spcBef>
              <a:buFontTx/>
              <a:buNone/>
            </a:pPr>
            <a:r>
              <a:rPr lang="en-US" altLang="zh-CN" b="1" dirty="0" smtClean="0">
                <a:solidFill>
                  <a:srgbClr val="0070C0"/>
                </a:solidFill>
              </a:rPr>
              <a:t>8.3.1 </a:t>
            </a:r>
            <a:r>
              <a:rPr lang="en-US" altLang="zh-CN" b="1" dirty="0" err="1" smtClean="0">
                <a:solidFill>
                  <a:srgbClr val="0070C0"/>
                </a:solidFill>
              </a:rPr>
              <a:t>ObjectInputStream</a:t>
            </a:r>
            <a:r>
              <a:rPr lang="zh-CN" altLang="en-US" b="1" dirty="0" smtClean="0">
                <a:solidFill>
                  <a:srgbClr val="0070C0"/>
                </a:solidFill>
              </a:rPr>
              <a:t>和</a:t>
            </a:r>
            <a:r>
              <a:rPr lang="en-US" altLang="zh-CN" b="1" dirty="0" err="1" smtClean="0">
                <a:solidFill>
                  <a:srgbClr val="0070C0"/>
                </a:solidFill>
              </a:rPr>
              <a:t>ObjectOutputStream</a:t>
            </a:r>
            <a:endParaRPr lang="en-US" altLang="zh-CN" b="1" dirty="0" smtClean="0">
              <a:solidFill>
                <a:srgbClr val="0070C0"/>
              </a:solidFill>
            </a:endParaRPr>
          </a:p>
          <a:p>
            <a:pPr lvl="1" eaLnBrk="1" hangingPunct="1">
              <a:lnSpc>
                <a:spcPct val="120000"/>
              </a:lnSpc>
              <a:spcBef>
                <a:spcPts val="1200"/>
              </a:spcBef>
            </a:pPr>
            <a:r>
              <a:rPr lang="zh-CN" altLang="zh-CN" dirty="0" smtClean="0"/>
              <a:t>如果希望永久将对象转为字节数据写入到硬盘上，</a:t>
            </a:r>
            <a:r>
              <a:rPr lang="zh-CN" altLang="en-US" dirty="0" smtClean="0"/>
              <a:t>即</a:t>
            </a:r>
            <a:r>
              <a:rPr lang="zh-CN" altLang="en-US" b="1" dirty="0" smtClean="0">
                <a:solidFill>
                  <a:srgbClr val="FF0000"/>
                </a:solidFill>
              </a:rPr>
              <a:t>对象序列化</a:t>
            </a:r>
            <a:r>
              <a:rPr lang="zh-CN" altLang="en-US" dirty="0" smtClean="0"/>
              <a:t>，可以使用</a:t>
            </a:r>
            <a:r>
              <a:rPr lang="en-US" altLang="zh-CN" dirty="0" err="1" smtClean="0"/>
              <a:t>ObjectOutputStream</a:t>
            </a:r>
            <a:r>
              <a:rPr lang="zh-CN" altLang="zh-CN" dirty="0" smtClean="0"/>
              <a:t>（对象输出流）来实现</a:t>
            </a:r>
            <a:r>
              <a:rPr lang="zh-CN" altLang="en-US" dirty="0" smtClean="0"/>
              <a:t>。</a:t>
            </a:r>
            <a:endParaRPr lang="en-US" altLang="zh-CN" dirty="0" smtClean="0"/>
          </a:p>
          <a:p>
            <a:pPr lvl="1" eaLnBrk="1" hangingPunct="1">
              <a:lnSpc>
                <a:spcPct val="120000"/>
              </a:lnSpc>
              <a:spcBef>
                <a:spcPts val="1200"/>
              </a:spcBef>
            </a:pPr>
            <a:r>
              <a:rPr lang="zh-CN" altLang="en-US" dirty="0"/>
              <a:t>对象序列化的目标是将对象保存到磁盘上，或者允许在网络中直接传输对象，</a:t>
            </a:r>
            <a:r>
              <a:rPr lang="zh-CN" altLang="en-US" b="1" dirty="0">
                <a:solidFill>
                  <a:srgbClr val="FF0000"/>
                </a:solidFill>
              </a:rPr>
              <a:t>对象序列化机制允许把内存中</a:t>
            </a:r>
            <a:r>
              <a:rPr lang="en-US" altLang="zh-CN" b="1" dirty="0">
                <a:solidFill>
                  <a:srgbClr val="FF0000"/>
                </a:solidFill>
              </a:rPr>
              <a:t>Java</a:t>
            </a:r>
            <a:r>
              <a:rPr lang="zh-CN" altLang="en-US" b="1" dirty="0">
                <a:solidFill>
                  <a:srgbClr val="FF0000"/>
                </a:solidFill>
              </a:rPr>
              <a:t>对象转换成平台无关的二进制流，</a:t>
            </a:r>
            <a:r>
              <a:rPr lang="zh-CN" altLang="en-US" dirty="0"/>
              <a:t>从而允许把这种二进制流持久保存在磁盘上，通过网络将这种二进制流传输到另一个网络节点。</a:t>
            </a:r>
          </a:p>
          <a:p>
            <a:pPr lvl="1" eaLnBrk="1" hangingPunct="1">
              <a:lnSpc>
                <a:spcPct val="120000"/>
              </a:lnSpc>
              <a:spcBef>
                <a:spcPts val="1200"/>
              </a:spcBef>
            </a:pPr>
            <a:r>
              <a:rPr lang="zh-CN" altLang="zh-CN" dirty="0" smtClean="0"/>
              <a:t>当对象进行序列化时，必须保证该对象</a:t>
            </a:r>
            <a:r>
              <a:rPr lang="zh-CN" altLang="zh-CN" b="1" dirty="0" smtClean="0">
                <a:solidFill>
                  <a:srgbClr val="FF0000"/>
                </a:solidFill>
              </a:rPr>
              <a:t>实现</a:t>
            </a:r>
            <a:r>
              <a:rPr lang="en-US" altLang="zh-CN" b="1" dirty="0" smtClean="0">
                <a:solidFill>
                  <a:srgbClr val="FF0000"/>
                </a:solidFill>
              </a:rPr>
              <a:t>Serializable</a:t>
            </a:r>
            <a:r>
              <a:rPr lang="zh-CN" altLang="zh-CN" b="1" dirty="0" smtClean="0">
                <a:solidFill>
                  <a:srgbClr val="FF0000"/>
                </a:solidFill>
              </a:rPr>
              <a:t>接口</a:t>
            </a:r>
            <a:r>
              <a:rPr lang="zh-CN" altLang="zh-CN" dirty="0" smtClean="0"/>
              <a:t>，否则程序会出现</a:t>
            </a:r>
            <a:r>
              <a:rPr lang="en-US" altLang="zh-CN" dirty="0" err="1" smtClean="0"/>
              <a:t>NotSerializableException</a:t>
            </a:r>
            <a:r>
              <a:rPr lang="zh-CN" altLang="zh-CN" dirty="0" smtClean="0"/>
              <a:t>异常</a:t>
            </a:r>
            <a:r>
              <a:rPr lang="zh-CN" altLang="en-US" dirty="0" smtClean="0"/>
              <a:t>。</a:t>
            </a:r>
            <a:endParaRPr lang="en-US" altLang="zh-CN" dirty="0" smtClean="0"/>
          </a:p>
          <a:p>
            <a:pPr lvl="1"/>
            <a:r>
              <a:rPr lang="zh-CN" altLang="en-US" b="1" dirty="0">
                <a:solidFill>
                  <a:srgbClr val="FF0000"/>
                </a:solidFill>
              </a:rPr>
              <a:t>序列化：</a:t>
            </a:r>
            <a:r>
              <a:rPr lang="zh-CN" altLang="en-US" dirty="0"/>
              <a:t>将一个</a:t>
            </a:r>
            <a:r>
              <a:rPr lang="en-US" altLang="zh-CN" dirty="0"/>
              <a:t>Java</a:t>
            </a:r>
            <a:r>
              <a:rPr lang="zh-CN" altLang="en-US" dirty="0"/>
              <a:t>对象写入</a:t>
            </a:r>
            <a:r>
              <a:rPr lang="en-US" altLang="zh-CN" dirty="0"/>
              <a:t>IO</a:t>
            </a:r>
            <a:r>
              <a:rPr lang="zh-CN" altLang="en-US" dirty="0"/>
              <a:t>流中。</a:t>
            </a:r>
            <a:endParaRPr lang="en-US" altLang="zh-CN" dirty="0"/>
          </a:p>
          <a:p>
            <a:pPr lvl="1"/>
            <a:r>
              <a:rPr lang="zh-CN" altLang="en-US" b="1" dirty="0">
                <a:solidFill>
                  <a:srgbClr val="FF0000"/>
                </a:solidFill>
              </a:rPr>
              <a:t>反序列化：</a:t>
            </a:r>
            <a:r>
              <a:rPr lang="zh-CN" altLang="en-US" dirty="0"/>
              <a:t>从</a:t>
            </a:r>
            <a:r>
              <a:rPr lang="en-US" altLang="zh-CN" dirty="0"/>
              <a:t>IO</a:t>
            </a:r>
            <a:r>
              <a:rPr lang="zh-CN" altLang="en-US" dirty="0"/>
              <a:t>流中恢复该</a:t>
            </a:r>
            <a:r>
              <a:rPr lang="en-US" altLang="zh-CN" dirty="0"/>
              <a:t>Java</a:t>
            </a:r>
            <a:r>
              <a:rPr lang="zh-CN" altLang="en-US" dirty="0"/>
              <a:t>对象</a:t>
            </a:r>
            <a:r>
              <a:rPr lang="zh-CN" altLang="en-US" dirty="0" smtClean="0"/>
              <a:t>。</a:t>
            </a:r>
            <a:endParaRPr lang="zh-CN" altLang="en-US" dirty="0"/>
          </a:p>
        </p:txBody>
      </p:sp>
      <p:sp>
        <p:nvSpPr>
          <p:cNvPr id="5734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73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73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735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735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217488" y="1168400"/>
            <a:ext cx="8451850" cy="5335588"/>
          </a:xfrm>
        </p:spPr>
        <p:txBody>
          <a:bodyPr/>
          <a:lstStyle/>
          <a:p>
            <a:pPr marL="0" indent="0" eaLnBrk="1" hangingPunct="1">
              <a:buFontTx/>
              <a:buNone/>
            </a:pPr>
            <a:r>
              <a:rPr lang="en-US" altLang="zh-CN" b="1" dirty="0" smtClean="0">
                <a:solidFill>
                  <a:srgbClr val="0070C0"/>
                </a:solidFill>
              </a:rPr>
              <a:t>      8.3.1 </a:t>
            </a:r>
            <a:r>
              <a:rPr lang="en-US" altLang="zh-CN" b="1" dirty="0" err="1" smtClean="0">
                <a:solidFill>
                  <a:srgbClr val="0070C0"/>
                </a:solidFill>
              </a:rPr>
              <a:t>ObjectInputStream</a:t>
            </a:r>
            <a:r>
              <a:rPr lang="zh-CN" altLang="en-US" b="1" dirty="0" smtClean="0">
                <a:solidFill>
                  <a:srgbClr val="0070C0"/>
                </a:solidFill>
              </a:rPr>
              <a:t>和</a:t>
            </a:r>
            <a:r>
              <a:rPr lang="en-US" altLang="zh-CN" b="1" dirty="0" err="1" smtClean="0">
                <a:solidFill>
                  <a:srgbClr val="0070C0"/>
                </a:solidFill>
              </a:rPr>
              <a:t>ObjectOutputStream</a:t>
            </a:r>
            <a:endParaRPr lang="en-US" altLang="zh-CN" b="1" dirty="0" smtClean="0">
              <a:solidFill>
                <a:srgbClr val="0070C0"/>
              </a:solidFill>
            </a:endParaRPr>
          </a:p>
          <a:p>
            <a:pPr lvl="1" eaLnBrk="1" hangingPunct="1">
              <a:lnSpc>
                <a:spcPct val="200000"/>
              </a:lnSpc>
            </a:pPr>
            <a:r>
              <a:rPr lang="zh-CN" altLang="en-US" dirty="0" smtClean="0"/>
              <a:t>接下来，通过一个案例来演示如何将</a:t>
            </a:r>
            <a:r>
              <a:rPr lang="en-US" altLang="zh-CN" dirty="0" smtClean="0"/>
              <a:t>Person</a:t>
            </a:r>
            <a:r>
              <a:rPr lang="zh-CN" altLang="en-US" dirty="0" smtClean="0"/>
              <a:t>对象序列化，保存到硬盘上，如例</a:t>
            </a:r>
            <a:r>
              <a:rPr lang="en-US" altLang="zh-CN" dirty="0" smtClean="0"/>
              <a:t>8-13</a:t>
            </a:r>
            <a:r>
              <a:rPr lang="zh-CN" altLang="en-US" dirty="0" smtClean="0"/>
              <a:t>所示。</a:t>
            </a:r>
            <a:endParaRPr lang="en-US" altLang="zh-CN" dirty="0" smtClean="0"/>
          </a:p>
        </p:txBody>
      </p:sp>
      <p:sp>
        <p:nvSpPr>
          <p:cNvPr id="5837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83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83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837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837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pic>
        <p:nvPicPr>
          <p:cNvPr id="2" name="图片 1"/>
          <p:cNvPicPr>
            <a:picLocks noChangeAspect="1"/>
          </p:cNvPicPr>
          <p:nvPr/>
        </p:nvPicPr>
        <p:blipFill>
          <a:blip r:embed="rId2"/>
          <a:stretch>
            <a:fillRect/>
          </a:stretch>
        </p:blipFill>
        <p:spPr>
          <a:xfrm>
            <a:off x="66675" y="1920776"/>
            <a:ext cx="9010650" cy="3419475"/>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1318525" y="1339850"/>
            <a:ext cx="6859371" cy="4899551"/>
          </a:xfrm>
          <a:prstGeom prst="rect">
            <a:avLst/>
          </a:prstGeom>
          <a:ln>
            <a:solidFill>
              <a:schemeClr val="accent1"/>
            </a:solidFill>
          </a:ln>
        </p:spPr>
      </p:pic>
      <p:pic>
        <p:nvPicPr>
          <p:cNvPr id="4" name="图片 3"/>
          <p:cNvPicPr>
            <a:picLocks noChangeAspect="1"/>
          </p:cNvPicPr>
          <p:nvPr/>
        </p:nvPicPr>
        <p:blipFill>
          <a:blip r:embed="rId4"/>
          <a:stretch>
            <a:fillRect/>
          </a:stretch>
        </p:blipFill>
        <p:spPr>
          <a:xfrm>
            <a:off x="5018346" y="4556052"/>
            <a:ext cx="3896713" cy="1510145"/>
          </a:xfrm>
          <a:prstGeom prst="rect">
            <a:avLst/>
          </a:prstGeom>
          <a:ln>
            <a:solidFill>
              <a:schemeClr val="accent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Box 1"/>
          <p:cNvSpPr txBox="1">
            <a:spLocks noChangeArrowheads="1"/>
          </p:cNvSpPr>
          <p:nvPr/>
        </p:nvSpPr>
        <p:spPr bwMode="auto">
          <a:xfrm>
            <a:off x="323850" y="1099993"/>
            <a:ext cx="8569325" cy="500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b="1" dirty="0">
                <a:solidFill>
                  <a:srgbClr val="0070C0"/>
                </a:solidFill>
                <a:latin typeface="+mn-ea"/>
                <a:ea typeface="+mn-ea"/>
              </a:rPr>
              <a:t>8.3.1 </a:t>
            </a:r>
            <a:r>
              <a:rPr lang="en-US" altLang="zh-CN" sz="2400" b="1" dirty="0" err="1">
                <a:solidFill>
                  <a:srgbClr val="0070C0"/>
                </a:solidFill>
                <a:latin typeface="+mn-ea"/>
                <a:ea typeface="+mn-ea"/>
              </a:rPr>
              <a:t>ObjectInputStream</a:t>
            </a:r>
            <a:r>
              <a:rPr lang="zh-CN" altLang="en-US" sz="2400" b="1" dirty="0">
                <a:solidFill>
                  <a:srgbClr val="0070C0"/>
                </a:solidFill>
                <a:latin typeface="+mn-ea"/>
                <a:ea typeface="+mn-ea"/>
              </a:rPr>
              <a:t>和</a:t>
            </a:r>
            <a:r>
              <a:rPr lang="en-US" altLang="zh-CN" sz="2400" b="1" dirty="0" err="1">
                <a:solidFill>
                  <a:srgbClr val="0070C0"/>
                </a:solidFill>
                <a:latin typeface="+mn-ea"/>
                <a:ea typeface="+mn-ea"/>
              </a:rPr>
              <a:t>ObjectOutputStream</a:t>
            </a:r>
            <a:endParaRPr lang="en-US" altLang="zh-CN" sz="2400" b="1" dirty="0">
              <a:solidFill>
                <a:srgbClr val="0070C0"/>
              </a:solidFill>
              <a:latin typeface="+mn-ea"/>
              <a:ea typeface="+mn-ea"/>
            </a:endParaRPr>
          </a:p>
          <a:p>
            <a:pPr marL="342900" indent="-342900">
              <a:lnSpc>
                <a:spcPct val="150000"/>
              </a:lnSpc>
              <a:buFont typeface="Arial" panose="020B0604020202020204" pitchFamily="34" charset="0"/>
              <a:buChar char="•"/>
            </a:pPr>
            <a:r>
              <a:rPr lang="zh-CN" altLang="en-US" sz="2400" dirty="0" smtClean="0">
                <a:latin typeface="+mn-ea"/>
                <a:ea typeface="+mn-ea"/>
              </a:rPr>
              <a:t>使用</a:t>
            </a:r>
            <a:r>
              <a:rPr lang="en-US" altLang="zh-CN" sz="2400" dirty="0">
                <a:latin typeface="+mn-ea"/>
                <a:ea typeface="+mn-ea"/>
              </a:rPr>
              <a:t>Serializable</a:t>
            </a:r>
            <a:r>
              <a:rPr lang="zh-CN" altLang="en-US" sz="2400" dirty="0">
                <a:latin typeface="+mn-ea"/>
                <a:ea typeface="+mn-ea"/>
              </a:rPr>
              <a:t>接口序列化一个</a:t>
            </a:r>
            <a:r>
              <a:rPr lang="zh-CN" altLang="en-US" sz="2400" dirty="0" smtClean="0">
                <a:latin typeface="+mn-ea"/>
                <a:ea typeface="+mn-ea"/>
              </a:rPr>
              <a:t>对象的步骤：</a:t>
            </a:r>
            <a:endParaRPr lang="en-US" altLang="zh-CN" sz="2400" dirty="0">
              <a:latin typeface="+mn-ea"/>
              <a:ea typeface="+mn-ea"/>
            </a:endParaRPr>
          </a:p>
          <a:p>
            <a:pPr>
              <a:lnSpc>
                <a:spcPct val="150000"/>
              </a:lnSpc>
            </a:pPr>
            <a:r>
              <a:rPr lang="en-US" altLang="zh-CN" sz="2000" dirty="0" smtClean="0">
                <a:latin typeface="+mn-ea"/>
                <a:ea typeface="+mn-ea"/>
              </a:rPr>
              <a:t>(1) </a:t>
            </a:r>
            <a:r>
              <a:rPr lang="zh-CN" altLang="en-US" sz="2000" dirty="0" smtClean="0">
                <a:latin typeface="+mn-ea"/>
                <a:ea typeface="+mn-ea"/>
              </a:rPr>
              <a:t>创建</a:t>
            </a:r>
            <a:r>
              <a:rPr lang="zh-CN" altLang="en-US" sz="2000" dirty="0">
                <a:latin typeface="+mn-ea"/>
                <a:ea typeface="+mn-ea"/>
              </a:rPr>
              <a:t>一个</a:t>
            </a:r>
            <a:r>
              <a:rPr lang="en-US" altLang="zh-CN" sz="2000" dirty="0" err="1">
                <a:latin typeface="+mn-ea"/>
                <a:ea typeface="+mn-ea"/>
              </a:rPr>
              <a:t>ObjectOutputStream</a:t>
            </a:r>
            <a:r>
              <a:rPr lang="zh-CN" altLang="en-US" sz="2000" dirty="0">
                <a:latin typeface="+mn-ea"/>
                <a:ea typeface="+mn-ea"/>
              </a:rPr>
              <a:t>，这个输出流是一个处理流，所以必须建立在其它节点流的基础之上</a:t>
            </a:r>
            <a:r>
              <a:rPr lang="zh-CN" altLang="en-US" sz="2000" dirty="0" smtClean="0">
                <a:latin typeface="+mn-ea"/>
                <a:ea typeface="+mn-ea"/>
              </a:rPr>
              <a:t>。例如：</a:t>
            </a:r>
            <a:endParaRPr lang="en-US" altLang="zh-CN" sz="2000" dirty="0">
              <a:latin typeface="+mn-ea"/>
              <a:ea typeface="+mn-ea"/>
            </a:endParaRPr>
          </a:p>
          <a:p>
            <a:pPr>
              <a:lnSpc>
                <a:spcPct val="150000"/>
              </a:lnSpc>
            </a:pPr>
            <a:r>
              <a:rPr lang="en-US" altLang="zh-CN" sz="2000" dirty="0" err="1">
                <a:latin typeface="+mn-ea"/>
                <a:ea typeface="+mn-ea"/>
              </a:rPr>
              <a:t>ObjectOutputStream</a:t>
            </a:r>
            <a:r>
              <a:rPr lang="en-US" altLang="zh-CN" sz="2000" dirty="0">
                <a:latin typeface="+mn-ea"/>
                <a:ea typeface="+mn-ea"/>
              </a:rPr>
              <a:t> </a:t>
            </a:r>
            <a:r>
              <a:rPr lang="en-US" altLang="zh-CN" sz="2000" dirty="0" err="1">
                <a:latin typeface="+mn-ea"/>
                <a:ea typeface="+mn-ea"/>
              </a:rPr>
              <a:t>oos</a:t>
            </a:r>
            <a:r>
              <a:rPr lang="en-US" altLang="zh-CN" sz="2000" dirty="0">
                <a:latin typeface="+mn-ea"/>
                <a:ea typeface="+mn-ea"/>
              </a:rPr>
              <a:t> =</a:t>
            </a:r>
          </a:p>
          <a:p>
            <a:pPr>
              <a:lnSpc>
                <a:spcPct val="150000"/>
              </a:lnSpc>
            </a:pPr>
            <a:r>
              <a:rPr lang="en-US" altLang="zh-CN" sz="2000" dirty="0">
                <a:latin typeface="+mn-ea"/>
                <a:ea typeface="+mn-ea"/>
              </a:rPr>
              <a:t> new </a:t>
            </a:r>
            <a:r>
              <a:rPr lang="en-US" altLang="zh-CN" sz="2000" dirty="0" err="1">
                <a:latin typeface="+mn-ea"/>
                <a:ea typeface="+mn-ea"/>
              </a:rPr>
              <a:t>ObjectOutputStream</a:t>
            </a:r>
            <a:r>
              <a:rPr lang="en-US" altLang="zh-CN" sz="2000" dirty="0">
                <a:latin typeface="+mn-ea"/>
                <a:ea typeface="+mn-ea"/>
              </a:rPr>
              <a:t>(new </a:t>
            </a:r>
            <a:r>
              <a:rPr lang="en-US" altLang="zh-CN" sz="2000" dirty="0" err="1">
                <a:latin typeface="+mn-ea"/>
                <a:ea typeface="+mn-ea"/>
              </a:rPr>
              <a:t>FileOutputStream</a:t>
            </a:r>
            <a:r>
              <a:rPr lang="en-US" altLang="zh-CN" sz="2000" dirty="0">
                <a:latin typeface="+mn-ea"/>
                <a:ea typeface="+mn-ea"/>
              </a:rPr>
              <a:t>(“object.txt”));</a:t>
            </a:r>
          </a:p>
          <a:p>
            <a:pPr>
              <a:lnSpc>
                <a:spcPct val="150000"/>
              </a:lnSpc>
              <a:spcBef>
                <a:spcPts val="1200"/>
              </a:spcBef>
            </a:pPr>
            <a:r>
              <a:rPr lang="en-US" altLang="zh-CN" sz="2000" dirty="0">
                <a:latin typeface="+mn-ea"/>
                <a:ea typeface="+mn-ea"/>
              </a:rPr>
              <a:t>(</a:t>
            </a:r>
            <a:r>
              <a:rPr lang="en-US" altLang="zh-CN" sz="2000" dirty="0" smtClean="0">
                <a:latin typeface="+mn-ea"/>
                <a:ea typeface="+mn-ea"/>
              </a:rPr>
              <a:t>2) </a:t>
            </a:r>
            <a:r>
              <a:rPr lang="zh-CN" altLang="en-US" sz="2000" dirty="0" smtClean="0">
                <a:latin typeface="+mn-ea"/>
                <a:ea typeface="+mn-ea"/>
              </a:rPr>
              <a:t>调用</a:t>
            </a:r>
            <a:r>
              <a:rPr lang="en-US" altLang="zh-CN" sz="2000" dirty="0" err="1" smtClean="0">
                <a:latin typeface="+mn-ea"/>
                <a:ea typeface="+mn-ea"/>
              </a:rPr>
              <a:t>ObjectOutputStream</a:t>
            </a:r>
            <a:r>
              <a:rPr lang="zh-CN" altLang="en-US" sz="2000" dirty="0">
                <a:latin typeface="+mn-ea"/>
                <a:ea typeface="+mn-ea"/>
              </a:rPr>
              <a:t>对象的</a:t>
            </a:r>
            <a:r>
              <a:rPr lang="en-US" altLang="zh-CN" sz="2000" dirty="0" err="1">
                <a:latin typeface="+mn-ea"/>
                <a:ea typeface="+mn-ea"/>
              </a:rPr>
              <a:t>writeObject</a:t>
            </a:r>
            <a:r>
              <a:rPr lang="zh-CN" altLang="en-US" sz="2000" dirty="0">
                <a:latin typeface="+mn-ea"/>
                <a:ea typeface="+mn-ea"/>
              </a:rPr>
              <a:t>方法输出可序列化对象</a:t>
            </a:r>
            <a:r>
              <a:rPr lang="zh-CN" altLang="en-US" sz="2000" dirty="0" smtClean="0">
                <a:latin typeface="+mn-ea"/>
                <a:ea typeface="+mn-ea"/>
              </a:rPr>
              <a:t>。例如：</a:t>
            </a:r>
            <a:endParaRPr lang="en-US" altLang="zh-CN" sz="2000" dirty="0">
              <a:latin typeface="+mn-ea"/>
              <a:ea typeface="+mn-ea"/>
            </a:endParaRPr>
          </a:p>
          <a:p>
            <a:pPr>
              <a:lnSpc>
                <a:spcPct val="150000"/>
              </a:lnSpc>
            </a:pPr>
            <a:r>
              <a:rPr lang="en-US" altLang="zh-CN" sz="2000" dirty="0">
                <a:latin typeface="+mn-ea"/>
                <a:ea typeface="+mn-ea"/>
              </a:rPr>
              <a:t>Person per = new Person(“</a:t>
            </a:r>
            <a:r>
              <a:rPr lang="zh-CN" altLang="en-US" sz="2000" dirty="0">
                <a:latin typeface="+mn-ea"/>
                <a:ea typeface="+mn-ea"/>
              </a:rPr>
              <a:t>张三</a:t>
            </a:r>
            <a:r>
              <a:rPr lang="en-US" altLang="zh-CN" sz="2000" dirty="0">
                <a:latin typeface="+mn-ea"/>
                <a:ea typeface="+mn-ea"/>
              </a:rPr>
              <a:t>”,21);</a:t>
            </a:r>
          </a:p>
          <a:p>
            <a:pPr>
              <a:lnSpc>
                <a:spcPct val="150000"/>
              </a:lnSpc>
            </a:pPr>
            <a:r>
              <a:rPr lang="en-US" altLang="zh-CN" sz="2000" dirty="0" err="1" smtClean="0">
                <a:latin typeface="+mn-ea"/>
                <a:ea typeface="+mn-ea"/>
              </a:rPr>
              <a:t>oos.writeObject</a:t>
            </a:r>
            <a:r>
              <a:rPr lang="en-US" altLang="zh-CN" sz="2000" dirty="0" smtClean="0">
                <a:latin typeface="+mn-ea"/>
                <a:ea typeface="+mn-ea"/>
              </a:rPr>
              <a:t>(per</a:t>
            </a:r>
            <a:r>
              <a:rPr lang="en-US" altLang="zh-CN" sz="2000" dirty="0">
                <a:latin typeface="+mn-ea"/>
                <a:ea typeface="+mn-ea"/>
              </a:rPr>
              <a:t>);</a:t>
            </a:r>
            <a:endParaRPr lang="zh-CN" altLang="en-US" sz="2000" dirty="0">
              <a:latin typeface="+mn-ea"/>
              <a:ea typeface="+mn-ea"/>
            </a:endParaRPr>
          </a:p>
        </p:txBody>
      </p:sp>
      <p:sp>
        <p:nvSpPr>
          <p:cNvPr id="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extLst>
      <p:ext uri="{BB962C8B-B14F-4D97-AF65-F5344CB8AC3E}">
        <p14:creationId xmlns:p14="http://schemas.microsoft.com/office/powerpoint/2010/main" val="23523398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260061" y="1137805"/>
            <a:ext cx="8623877" cy="5059363"/>
          </a:xfrm>
        </p:spPr>
        <p:txBody>
          <a:bodyPr/>
          <a:lstStyle/>
          <a:p>
            <a:pPr eaLnBrk="1" hangingPunct="1"/>
            <a:r>
              <a:rPr lang="en-US" altLang="zh-CN" b="1" dirty="0" smtClean="0">
                <a:solidFill>
                  <a:srgbClr val="0070C0"/>
                </a:solidFill>
              </a:rPr>
              <a:t>8.3.1 </a:t>
            </a:r>
            <a:r>
              <a:rPr lang="en-US" altLang="zh-CN" b="1" dirty="0" err="1" smtClean="0">
                <a:solidFill>
                  <a:srgbClr val="0070C0"/>
                </a:solidFill>
              </a:rPr>
              <a:t>ObjectInputStream</a:t>
            </a:r>
            <a:r>
              <a:rPr lang="zh-CN" altLang="en-US" b="1" dirty="0" smtClean="0">
                <a:solidFill>
                  <a:srgbClr val="0070C0"/>
                </a:solidFill>
              </a:rPr>
              <a:t>和</a:t>
            </a:r>
            <a:r>
              <a:rPr lang="en-US" altLang="zh-CN" b="1" dirty="0" err="1" smtClean="0">
                <a:solidFill>
                  <a:srgbClr val="0070C0"/>
                </a:solidFill>
              </a:rPr>
              <a:t>ObjectOutputStream</a:t>
            </a:r>
            <a:endParaRPr lang="zh-CN" altLang="en-US" b="1" dirty="0" smtClean="0">
              <a:solidFill>
                <a:srgbClr val="0070C0"/>
              </a:solidFill>
            </a:endParaRPr>
          </a:p>
          <a:p>
            <a:pPr lvl="1" eaLnBrk="1" hangingPunct="1">
              <a:lnSpc>
                <a:spcPct val="200000"/>
              </a:lnSpc>
            </a:pPr>
            <a:r>
              <a:rPr lang="en-US" altLang="zh-CN" dirty="0" smtClean="0"/>
              <a:t>Person</a:t>
            </a:r>
            <a:r>
              <a:rPr lang="zh-CN" altLang="zh-CN" dirty="0" smtClean="0"/>
              <a:t>对象被序列化后会生成二进制数据保存在“</a:t>
            </a:r>
            <a:r>
              <a:rPr lang="en-US" altLang="zh-CN" dirty="0" smtClean="0"/>
              <a:t>objectStream.txt</a:t>
            </a:r>
            <a:r>
              <a:rPr lang="zh-CN" altLang="zh-CN" dirty="0" smtClean="0"/>
              <a:t>”文件中，通过这些二进制数据可以恢复序列化之前的</a:t>
            </a:r>
            <a:r>
              <a:rPr lang="en-US" altLang="zh-CN" dirty="0" smtClean="0"/>
              <a:t>Java</a:t>
            </a:r>
            <a:r>
              <a:rPr lang="zh-CN" altLang="zh-CN" dirty="0" smtClean="0"/>
              <a:t>对象，</a:t>
            </a:r>
            <a:r>
              <a:rPr lang="zh-CN" altLang="en-US" dirty="0" smtClean="0"/>
              <a:t>即</a:t>
            </a:r>
            <a:r>
              <a:rPr lang="zh-CN" altLang="zh-CN" dirty="0" smtClean="0"/>
              <a:t>反序列化</a:t>
            </a:r>
            <a:r>
              <a:rPr lang="zh-CN" altLang="en-US" dirty="0" smtClean="0"/>
              <a:t>。</a:t>
            </a:r>
            <a:endParaRPr lang="en-US" altLang="zh-CN" dirty="0" smtClean="0"/>
          </a:p>
          <a:p>
            <a:pPr lvl="1" eaLnBrk="1" hangingPunct="1">
              <a:lnSpc>
                <a:spcPct val="200000"/>
              </a:lnSpc>
            </a:pPr>
            <a:r>
              <a:rPr lang="en-US" altLang="zh-CN" dirty="0" smtClean="0"/>
              <a:t>JDK</a:t>
            </a:r>
            <a:r>
              <a:rPr lang="zh-CN" altLang="zh-CN" dirty="0" smtClean="0"/>
              <a:t>提供了</a:t>
            </a:r>
            <a:r>
              <a:rPr lang="en-US" altLang="zh-CN" dirty="0" err="1" smtClean="0"/>
              <a:t>ObjectInputStream</a:t>
            </a:r>
            <a:r>
              <a:rPr lang="zh-CN" altLang="zh-CN" dirty="0" smtClean="0"/>
              <a:t>类（对象输入流</a:t>
            </a:r>
            <a:r>
              <a:rPr lang="zh-CN" altLang="en-US" dirty="0" smtClean="0"/>
              <a:t>）</a:t>
            </a:r>
            <a:r>
              <a:rPr lang="zh-CN" altLang="zh-CN" dirty="0" smtClean="0"/>
              <a:t>可以实现对象的反序列化</a:t>
            </a:r>
            <a:r>
              <a:rPr lang="zh-CN" altLang="en-US" dirty="0" smtClean="0"/>
              <a:t>。接下来，通过一个案例来演示，如例</a:t>
            </a:r>
            <a:r>
              <a:rPr lang="en-US" altLang="zh-CN" dirty="0" smtClean="0"/>
              <a:t>8-14</a:t>
            </a:r>
            <a:r>
              <a:rPr lang="zh-CN" altLang="en-US" dirty="0" smtClean="0"/>
              <a:t>所示。</a:t>
            </a:r>
            <a:endParaRPr lang="en-US" altLang="zh-CN" dirty="0" smtClean="0"/>
          </a:p>
        </p:txBody>
      </p:sp>
      <p:sp>
        <p:nvSpPr>
          <p:cNvPr id="5939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39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39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39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39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pic>
        <p:nvPicPr>
          <p:cNvPr id="2" name="图片 1"/>
          <p:cNvPicPr>
            <a:picLocks noChangeAspect="1"/>
          </p:cNvPicPr>
          <p:nvPr/>
        </p:nvPicPr>
        <p:blipFill rotWithShape="1">
          <a:blip r:embed="rId2"/>
          <a:srcRect t="6195"/>
          <a:stretch/>
        </p:blipFill>
        <p:spPr>
          <a:xfrm>
            <a:off x="110840" y="1859160"/>
            <a:ext cx="8883938" cy="3616652"/>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4373876" y="5066237"/>
            <a:ext cx="4428498" cy="1317823"/>
          </a:xfrm>
          <a:prstGeom prst="rect">
            <a:avLst/>
          </a:prstGeom>
          <a:ln>
            <a:solidFill>
              <a:schemeClr val="accent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Box 1"/>
          <p:cNvSpPr txBox="1">
            <a:spLocks noChangeArrowheads="1"/>
          </p:cNvSpPr>
          <p:nvPr/>
        </p:nvSpPr>
        <p:spPr bwMode="auto">
          <a:xfrm>
            <a:off x="323850" y="1125538"/>
            <a:ext cx="8351838"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b="1" dirty="0">
                <a:solidFill>
                  <a:srgbClr val="0070C0"/>
                </a:solidFill>
                <a:latin typeface="+mn-ea"/>
                <a:ea typeface="+mn-ea"/>
              </a:rPr>
              <a:t>8.3.1 </a:t>
            </a:r>
            <a:r>
              <a:rPr lang="en-US" altLang="zh-CN" sz="2400" b="1" dirty="0" err="1">
                <a:solidFill>
                  <a:srgbClr val="0070C0"/>
                </a:solidFill>
                <a:latin typeface="+mn-ea"/>
                <a:ea typeface="+mn-ea"/>
              </a:rPr>
              <a:t>ObjectInputStream</a:t>
            </a:r>
            <a:r>
              <a:rPr lang="zh-CN" altLang="en-US" sz="2400" b="1" dirty="0">
                <a:solidFill>
                  <a:srgbClr val="0070C0"/>
                </a:solidFill>
                <a:latin typeface="+mn-ea"/>
                <a:ea typeface="+mn-ea"/>
              </a:rPr>
              <a:t>和</a:t>
            </a:r>
            <a:r>
              <a:rPr lang="en-US" altLang="zh-CN" sz="2400" b="1" dirty="0" err="1">
                <a:solidFill>
                  <a:srgbClr val="0070C0"/>
                </a:solidFill>
                <a:latin typeface="+mn-ea"/>
                <a:ea typeface="+mn-ea"/>
              </a:rPr>
              <a:t>ObjectOutputStream</a:t>
            </a:r>
            <a:endParaRPr lang="en-US" altLang="zh-CN" sz="2400" b="1" dirty="0">
              <a:solidFill>
                <a:srgbClr val="0070C0"/>
              </a:solidFill>
              <a:latin typeface="+mn-ea"/>
              <a:ea typeface="+mn-ea"/>
            </a:endParaRPr>
          </a:p>
          <a:p>
            <a:pPr marL="342900" indent="-342900">
              <a:lnSpc>
                <a:spcPct val="150000"/>
              </a:lnSpc>
              <a:buFont typeface="Arial" panose="020B0604020202020204" pitchFamily="34" charset="0"/>
              <a:buChar char="•"/>
            </a:pPr>
            <a:r>
              <a:rPr lang="zh-CN" altLang="en-US" sz="2400" dirty="0" smtClean="0">
                <a:latin typeface="+mn-ea"/>
                <a:ea typeface="+mn-ea"/>
              </a:rPr>
              <a:t>反</a:t>
            </a:r>
            <a:r>
              <a:rPr lang="zh-CN" altLang="en-US" sz="2400" dirty="0">
                <a:latin typeface="+mn-ea"/>
                <a:ea typeface="+mn-ea"/>
              </a:rPr>
              <a:t>序列化的步骤：</a:t>
            </a:r>
            <a:endParaRPr lang="en-US" altLang="zh-CN" sz="2400" dirty="0">
              <a:latin typeface="+mn-ea"/>
              <a:ea typeface="+mn-ea"/>
            </a:endParaRPr>
          </a:p>
          <a:p>
            <a:pPr>
              <a:lnSpc>
                <a:spcPct val="150000"/>
              </a:lnSpc>
            </a:pPr>
            <a:r>
              <a:rPr lang="en-US" altLang="zh-CN" sz="2000" dirty="0" smtClean="0">
                <a:latin typeface="+mn-ea"/>
                <a:ea typeface="+mn-ea"/>
              </a:rPr>
              <a:t>(1) </a:t>
            </a:r>
            <a:r>
              <a:rPr lang="zh-CN" altLang="en-US" sz="2000" dirty="0" smtClean="0">
                <a:latin typeface="+mn-ea"/>
                <a:ea typeface="+mn-ea"/>
              </a:rPr>
              <a:t>创建</a:t>
            </a:r>
            <a:r>
              <a:rPr lang="zh-CN" altLang="en-US" sz="2000" dirty="0">
                <a:latin typeface="+mn-ea"/>
                <a:ea typeface="+mn-ea"/>
              </a:rPr>
              <a:t>一个</a:t>
            </a:r>
            <a:r>
              <a:rPr lang="en-US" altLang="zh-CN" sz="2000" dirty="0" err="1">
                <a:latin typeface="+mn-ea"/>
                <a:ea typeface="+mn-ea"/>
              </a:rPr>
              <a:t>ObjectInputStream</a:t>
            </a:r>
            <a:r>
              <a:rPr lang="en-US" altLang="zh-CN" sz="2000" dirty="0">
                <a:latin typeface="+mn-ea"/>
                <a:ea typeface="+mn-ea"/>
              </a:rPr>
              <a:t> </a:t>
            </a:r>
            <a:r>
              <a:rPr lang="zh-CN" altLang="en-US" sz="2000" dirty="0" smtClean="0">
                <a:latin typeface="+mn-ea"/>
                <a:ea typeface="+mn-ea"/>
              </a:rPr>
              <a:t>，例如：</a:t>
            </a:r>
            <a:endParaRPr lang="en-US" altLang="zh-CN" sz="2000" dirty="0">
              <a:latin typeface="+mn-ea"/>
              <a:ea typeface="+mn-ea"/>
            </a:endParaRPr>
          </a:p>
          <a:p>
            <a:pPr>
              <a:lnSpc>
                <a:spcPct val="150000"/>
              </a:lnSpc>
            </a:pPr>
            <a:r>
              <a:rPr lang="en-US" altLang="zh-CN" sz="2000" dirty="0" err="1">
                <a:latin typeface="+mn-ea"/>
                <a:ea typeface="+mn-ea"/>
              </a:rPr>
              <a:t>ObjectInputStream</a:t>
            </a:r>
            <a:r>
              <a:rPr lang="en-US" altLang="zh-CN" sz="2000" dirty="0">
                <a:latin typeface="+mn-ea"/>
                <a:ea typeface="+mn-ea"/>
              </a:rPr>
              <a:t> </a:t>
            </a:r>
            <a:r>
              <a:rPr lang="en-US" altLang="zh-CN" sz="2000" dirty="0" err="1">
                <a:latin typeface="+mn-ea"/>
                <a:ea typeface="+mn-ea"/>
              </a:rPr>
              <a:t>ois</a:t>
            </a:r>
            <a:r>
              <a:rPr lang="en-US" altLang="zh-CN" sz="2000" dirty="0">
                <a:latin typeface="+mn-ea"/>
                <a:ea typeface="+mn-ea"/>
              </a:rPr>
              <a:t> = </a:t>
            </a:r>
          </a:p>
          <a:p>
            <a:pPr>
              <a:lnSpc>
                <a:spcPct val="150000"/>
              </a:lnSpc>
            </a:pPr>
            <a:r>
              <a:rPr lang="en-US" altLang="zh-CN" sz="2000" dirty="0">
                <a:latin typeface="+mn-ea"/>
                <a:ea typeface="+mn-ea"/>
              </a:rPr>
              <a:t>new </a:t>
            </a:r>
            <a:r>
              <a:rPr lang="en-US" altLang="zh-CN" sz="2000" dirty="0" err="1">
                <a:latin typeface="+mn-ea"/>
                <a:ea typeface="+mn-ea"/>
              </a:rPr>
              <a:t>ObjectInputStream</a:t>
            </a:r>
            <a:r>
              <a:rPr lang="en-US" altLang="zh-CN" sz="2000" dirty="0">
                <a:latin typeface="+mn-ea"/>
                <a:ea typeface="+mn-ea"/>
              </a:rPr>
              <a:t>(new </a:t>
            </a:r>
            <a:r>
              <a:rPr lang="en-US" altLang="zh-CN" sz="2000" dirty="0" err="1">
                <a:latin typeface="+mn-ea"/>
                <a:ea typeface="+mn-ea"/>
              </a:rPr>
              <a:t>FileInputStream</a:t>
            </a:r>
            <a:r>
              <a:rPr lang="en-US" altLang="zh-CN" sz="2000" dirty="0">
                <a:latin typeface="+mn-ea"/>
                <a:ea typeface="+mn-ea"/>
              </a:rPr>
              <a:t>(“object.txt”));</a:t>
            </a:r>
          </a:p>
          <a:p>
            <a:pPr>
              <a:lnSpc>
                <a:spcPct val="150000"/>
              </a:lnSpc>
              <a:spcBef>
                <a:spcPts val="1200"/>
              </a:spcBef>
            </a:pPr>
            <a:r>
              <a:rPr lang="en-US" altLang="zh-CN" sz="2000" dirty="0">
                <a:latin typeface="+mn-ea"/>
                <a:ea typeface="+mn-ea"/>
              </a:rPr>
              <a:t>(2</a:t>
            </a:r>
            <a:r>
              <a:rPr lang="en-US" altLang="zh-CN" sz="2000" dirty="0" smtClean="0">
                <a:latin typeface="+mn-ea"/>
                <a:ea typeface="+mn-ea"/>
              </a:rPr>
              <a:t>) </a:t>
            </a:r>
            <a:r>
              <a:rPr lang="zh-CN" altLang="en-US" sz="2000" dirty="0" smtClean="0">
                <a:latin typeface="+mn-ea"/>
                <a:ea typeface="+mn-ea"/>
              </a:rPr>
              <a:t>调用</a:t>
            </a:r>
            <a:r>
              <a:rPr lang="en-US" altLang="zh-CN" sz="2000" dirty="0" err="1">
                <a:latin typeface="+mn-ea"/>
                <a:ea typeface="+mn-ea"/>
              </a:rPr>
              <a:t>ObjectInputStream</a:t>
            </a:r>
            <a:r>
              <a:rPr lang="zh-CN" altLang="en-US" sz="2000" dirty="0">
                <a:latin typeface="+mn-ea"/>
                <a:ea typeface="+mn-ea"/>
              </a:rPr>
              <a:t>对象的</a:t>
            </a:r>
            <a:r>
              <a:rPr lang="en-US" altLang="zh-CN" sz="2000" dirty="0" err="1">
                <a:latin typeface="+mn-ea"/>
                <a:ea typeface="+mn-ea"/>
              </a:rPr>
              <a:t>readObject</a:t>
            </a:r>
            <a:r>
              <a:rPr lang="zh-CN" altLang="en-US" sz="2000" dirty="0">
                <a:latin typeface="+mn-ea"/>
                <a:ea typeface="+mn-ea"/>
              </a:rPr>
              <a:t>方法读取流中的对象，该方法返回一个</a:t>
            </a:r>
            <a:r>
              <a:rPr lang="en-US" altLang="zh-CN" sz="2000" dirty="0">
                <a:latin typeface="+mn-ea"/>
                <a:ea typeface="+mn-ea"/>
              </a:rPr>
              <a:t>Object</a:t>
            </a:r>
            <a:r>
              <a:rPr lang="zh-CN" altLang="en-US" sz="2000" dirty="0">
                <a:latin typeface="+mn-ea"/>
                <a:ea typeface="+mn-ea"/>
              </a:rPr>
              <a:t>类型的</a:t>
            </a:r>
            <a:r>
              <a:rPr lang="en-US" altLang="zh-CN" sz="2000" dirty="0">
                <a:latin typeface="+mn-ea"/>
                <a:ea typeface="+mn-ea"/>
              </a:rPr>
              <a:t>Java</a:t>
            </a:r>
            <a:r>
              <a:rPr lang="zh-CN" altLang="en-US" sz="2000" dirty="0">
                <a:latin typeface="+mn-ea"/>
                <a:ea typeface="+mn-ea"/>
              </a:rPr>
              <a:t>对象，需要将该对象转换成其真实的</a:t>
            </a:r>
            <a:r>
              <a:rPr lang="zh-CN" altLang="en-US" sz="2000" dirty="0" smtClean="0">
                <a:latin typeface="+mn-ea"/>
                <a:ea typeface="+mn-ea"/>
              </a:rPr>
              <a:t>类型，例如：</a:t>
            </a:r>
            <a:endParaRPr lang="en-US" altLang="zh-CN" sz="2000" dirty="0">
              <a:latin typeface="+mn-ea"/>
              <a:ea typeface="+mn-ea"/>
            </a:endParaRPr>
          </a:p>
          <a:p>
            <a:pPr>
              <a:lnSpc>
                <a:spcPct val="150000"/>
              </a:lnSpc>
            </a:pPr>
            <a:r>
              <a:rPr lang="en-US" altLang="zh-CN" sz="2000" dirty="0">
                <a:latin typeface="+mn-ea"/>
                <a:ea typeface="+mn-ea"/>
              </a:rPr>
              <a:t>Person p = (Person)</a:t>
            </a:r>
            <a:r>
              <a:rPr lang="en-US" altLang="zh-CN" sz="2000" dirty="0" err="1">
                <a:latin typeface="+mn-ea"/>
                <a:ea typeface="+mn-ea"/>
              </a:rPr>
              <a:t>ois.readObject</a:t>
            </a:r>
            <a:r>
              <a:rPr lang="en-US" altLang="zh-CN" sz="2000" dirty="0">
                <a:latin typeface="+mn-ea"/>
                <a:ea typeface="+mn-ea"/>
              </a:rPr>
              <a:t>();</a:t>
            </a:r>
          </a:p>
        </p:txBody>
      </p:sp>
      <p:sp>
        <p:nvSpPr>
          <p:cNvPr id="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extLst>
      <p:ext uri="{BB962C8B-B14F-4D97-AF65-F5344CB8AC3E}">
        <p14:creationId xmlns:p14="http://schemas.microsoft.com/office/powerpoint/2010/main" val="21166961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041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042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04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5" name="内容占位符 2"/>
          <p:cNvSpPr txBox="1">
            <a:spLocks/>
          </p:cNvSpPr>
          <p:nvPr/>
        </p:nvSpPr>
        <p:spPr bwMode="auto">
          <a:xfrm>
            <a:off x="209550" y="1098550"/>
            <a:ext cx="8485188"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8.3.2 </a:t>
            </a:r>
            <a:r>
              <a:rPr lang="en-US" altLang="zh-CN" sz="2400" b="1" dirty="0" err="1">
                <a:solidFill>
                  <a:srgbClr val="0070C0"/>
                </a:solidFill>
                <a:latin typeface="+mn-lt"/>
                <a:ea typeface="+mn-ea"/>
                <a:cs typeface="等线"/>
              </a:rPr>
              <a:t>DataInputStream</a:t>
            </a:r>
            <a:r>
              <a:rPr lang="zh-CN" altLang="en-US" sz="2400" b="1" dirty="0">
                <a:solidFill>
                  <a:srgbClr val="0070C0"/>
                </a:solidFill>
                <a:latin typeface="+mn-lt"/>
                <a:ea typeface="+mn-ea"/>
                <a:cs typeface="等线"/>
              </a:rPr>
              <a:t>和</a:t>
            </a:r>
            <a:r>
              <a:rPr lang="en-US" altLang="zh-CN" sz="2400" b="1" dirty="0" err="1" smtClean="0">
                <a:solidFill>
                  <a:srgbClr val="0070C0"/>
                </a:solidFill>
                <a:latin typeface="+mn-lt"/>
                <a:ea typeface="+mn-ea"/>
                <a:cs typeface="等线"/>
              </a:rPr>
              <a:t>DataOutputStream</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en-US" altLang="zh-CN" sz="2000" dirty="0" err="1">
                <a:latin typeface="+mn-lt"/>
                <a:ea typeface="+mn-ea"/>
              </a:rPr>
              <a:t>DataInputStream</a:t>
            </a:r>
            <a:r>
              <a:rPr lang="zh-CN" altLang="zh-CN" sz="2000" dirty="0">
                <a:latin typeface="+mn-lt"/>
                <a:ea typeface="+mn-ea"/>
              </a:rPr>
              <a:t>和</a:t>
            </a:r>
            <a:r>
              <a:rPr lang="en-US" altLang="zh-CN" sz="2000" dirty="0" err="1" smtClean="0">
                <a:latin typeface="+mn-lt"/>
                <a:ea typeface="+mn-ea"/>
              </a:rPr>
              <a:t>DataOutputStream</a:t>
            </a:r>
            <a:r>
              <a:rPr lang="zh-CN" altLang="zh-CN" sz="2000" dirty="0">
                <a:latin typeface="+mn-lt"/>
                <a:ea typeface="+mn-ea"/>
              </a:rPr>
              <a:t>是两个与平台无关的</a:t>
            </a:r>
            <a:r>
              <a:rPr lang="zh-CN" altLang="zh-CN" sz="2000" dirty="0" smtClean="0">
                <a:latin typeface="+mn-lt"/>
                <a:ea typeface="+mn-ea"/>
              </a:rPr>
              <a:t>数据</a:t>
            </a:r>
            <a:r>
              <a:rPr lang="zh-CN" altLang="en-US" sz="2000" dirty="0" smtClean="0">
                <a:latin typeface="+mn-lt"/>
                <a:ea typeface="+mn-ea"/>
              </a:rPr>
              <a:t>操作流，它们不仅提供了</a:t>
            </a:r>
            <a:r>
              <a:rPr lang="zh-CN" altLang="zh-CN" sz="2000" dirty="0" smtClean="0">
                <a:latin typeface="+mn-lt"/>
                <a:ea typeface="+mn-ea"/>
              </a:rPr>
              <a:t>读写</a:t>
            </a:r>
            <a:r>
              <a:rPr lang="zh-CN" altLang="zh-CN" sz="2000" dirty="0">
                <a:latin typeface="+mn-lt"/>
                <a:ea typeface="+mn-ea"/>
              </a:rPr>
              <a:t>各种基本类型数据的方法</a:t>
            </a:r>
            <a:r>
              <a:rPr lang="zh-CN" altLang="zh-CN" sz="2000" dirty="0" smtClean="0">
                <a:latin typeface="+mn-lt"/>
                <a:ea typeface="+mn-ea"/>
              </a:rPr>
              <a:t>，</a:t>
            </a:r>
            <a:r>
              <a:rPr lang="zh-CN" altLang="en-US" sz="2000" dirty="0" smtClean="0">
                <a:latin typeface="+mn-lt"/>
                <a:ea typeface="+mn-ea"/>
              </a:rPr>
              <a:t>而且还提供了</a:t>
            </a:r>
            <a:r>
              <a:rPr lang="en-US" altLang="zh-CN" sz="2000" dirty="0" err="1" smtClean="0">
                <a:latin typeface="+mn-lt"/>
                <a:ea typeface="+mn-ea"/>
              </a:rPr>
              <a:t>readUTF</a:t>
            </a:r>
            <a:r>
              <a:rPr lang="en-US" altLang="zh-CN" sz="2000" dirty="0" smtClean="0">
                <a:latin typeface="+mn-lt"/>
                <a:ea typeface="+mn-ea"/>
              </a:rPr>
              <a:t>()</a:t>
            </a:r>
            <a:r>
              <a:rPr lang="zh-CN" altLang="en-US" sz="2000" dirty="0" smtClean="0">
                <a:latin typeface="+mn-lt"/>
                <a:ea typeface="+mn-ea"/>
              </a:rPr>
              <a:t>和</a:t>
            </a:r>
            <a:r>
              <a:rPr lang="en-US" altLang="zh-CN" sz="2000" dirty="0" err="1" smtClean="0">
                <a:latin typeface="+mn-lt"/>
                <a:ea typeface="+mn-ea"/>
              </a:rPr>
              <a:t>writeUTF</a:t>
            </a:r>
            <a:r>
              <a:rPr lang="en-US" altLang="zh-CN" sz="2000" dirty="0" smtClean="0">
                <a:latin typeface="+mn-lt"/>
                <a:ea typeface="+mn-ea"/>
              </a:rPr>
              <a:t>()</a:t>
            </a:r>
            <a:r>
              <a:rPr lang="zh-CN" altLang="en-US" sz="2000" dirty="0" smtClean="0">
                <a:latin typeface="+mn-lt"/>
                <a:ea typeface="+mn-ea"/>
              </a:rPr>
              <a:t>方法。</a:t>
            </a:r>
            <a:endParaRPr lang="en-US" altLang="zh-CN" sz="2000" dirty="0" smtClean="0">
              <a:latin typeface="+mn-lt"/>
              <a:ea typeface="+mn-ea"/>
            </a:endParaRPr>
          </a:p>
          <a:p>
            <a:pPr lvl="1">
              <a:lnSpc>
                <a:spcPct val="200000"/>
              </a:lnSpc>
              <a:spcBef>
                <a:spcPct val="20000"/>
              </a:spcBef>
              <a:buFontTx/>
              <a:buChar char="–"/>
              <a:defRPr/>
            </a:pPr>
            <a:r>
              <a:rPr lang="en-US" altLang="zh-CN" sz="2000" dirty="0" err="1" smtClean="0">
                <a:latin typeface="+mn-lt"/>
                <a:ea typeface="+mn-ea"/>
              </a:rPr>
              <a:t>readUTF</a:t>
            </a:r>
            <a:r>
              <a:rPr lang="en-US" altLang="zh-CN" sz="2000" dirty="0" smtClean="0">
                <a:latin typeface="+mn-lt"/>
                <a:ea typeface="+mn-ea"/>
              </a:rPr>
              <a:t>()</a:t>
            </a:r>
            <a:r>
              <a:rPr lang="zh-CN" altLang="zh-CN" sz="2000" dirty="0" smtClean="0">
                <a:latin typeface="+mn-lt"/>
                <a:ea typeface="+mn-ea"/>
              </a:rPr>
              <a:t>方法</a:t>
            </a:r>
            <a:r>
              <a:rPr lang="zh-CN" altLang="zh-CN" sz="2000" dirty="0">
                <a:latin typeface="+mn-lt"/>
                <a:ea typeface="+mn-ea"/>
              </a:rPr>
              <a:t>能够从输入流中读取采用</a:t>
            </a:r>
            <a:r>
              <a:rPr lang="en-US" altLang="zh-CN" sz="2000" dirty="0">
                <a:latin typeface="+mn-lt"/>
                <a:ea typeface="+mn-ea"/>
              </a:rPr>
              <a:t>UTF-8</a:t>
            </a:r>
            <a:r>
              <a:rPr lang="zh-CN" altLang="zh-CN" sz="2000" dirty="0">
                <a:latin typeface="+mn-lt"/>
                <a:ea typeface="+mn-ea"/>
              </a:rPr>
              <a:t>字符编码的</a:t>
            </a:r>
            <a:r>
              <a:rPr lang="zh-CN" altLang="zh-CN" sz="2000" dirty="0" smtClean="0">
                <a:latin typeface="+mn-lt"/>
                <a:ea typeface="+mn-ea"/>
              </a:rPr>
              <a:t>字符串</a:t>
            </a:r>
            <a:r>
              <a:rPr lang="zh-CN" altLang="en-US" sz="2000" dirty="0">
                <a:latin typeface="+mn-lt"/>
                <a:ea typeface="+mn-ea"/>
              </a:rPr>
              <a:t>。</a:t>
            </a:r>
            <a:endParaRPr lang="en-US" altLang="zh-CN" sz="2000" dirty="0" smtClean="0">
              <a:latin typeface="+mn-lt"/>
              <a:ea typeface="+mn-ea"/>
            </a:endParaRPr>
          </a:p>
          <a:p>
            <a:pPr lvl="1">
              <a:lnSpc>
                <a:spcPct val="200000"/>
              </a:lnSpc>
              <a:spcBef>
                <a:spcPct val="20000"/>
              </a:spcBef>
              <a:buFontTx/>
              <a:buChar char="–"/>
              <a:defRPr/>
            </a:pPr>
            <a:r>
              <a:rPr lang="en-US" altLang="zh-CN" sz="2000" dirty="0" err="1" smtClean="0">
                <a:latin typeface="+mn-lt"/>
                <a:ea typeface="+mn-ea"/>
              </a:rPr>
              <a:t>writeUTF</a:t>
            </a:r>
            <a:r>
              <a:rPr lang="en-US" altLang="zh-CN" sz="2000" dirty="0">
                <a:latin typeface="+mn-lt"/>
                <a:ea typeface="+mn-ea"/>
              </a:rPr>
              <a:t>()</a:t>
            </a:r>
            <a:r>
              <a:rPr lang="zh-CN" altLang="zh-CN" sz="2000" dirty="0">
                <a:latin typeface="+mn-lt"/>
                <a:ea typeface="+mn-ea"/>
              </a:rPr>
              <a:t>方法则可向输出流中写入采用</a:t>
            </a:r>
            <a:r>
              <a:rPr lang="en-US" altLang="zh-CN" sz="2000" dirty="0">
                <a:latin typeface="+mn-lt"/>
                <a:ea typeface="+mn-ea"/>
              </a:rPr>
              <a:t>UTF-8</a:t>
            </a:r>
            <a:r>
              <a:rPr lang="zh-CN" altLang="zh-CN" sz="2000" dirty="0">
                <a:latin typeface="+mn-lt"/>
                <a:ea typeface="+mn-ea"/>
              </a:rPr>
              <a:t>字符编码的字符串</a:t>
            </a:r>
            <a:r>
              <a:rPr lang="zh-CN" altLang="zh-CN" sz="2000" dirty="0" smtClean="0">
                <a:latin typeface="+mn-lt"/>
                <a:ea typeface="+mn-ea"/>
              </a:rPr>
              <a:t>。</a:t>
            </a:r>
            <a:endParaRPr lang="en-US" altLang="zh-CN" sz="2000" dirty="0" smtClean="0">
              <a:latin typeface="+mn-lt"/>
              <a:ea typeface="+mn-ea"/>
            </a:endParaRPr>
          </a:p>
          <a:p>
            <a:pPr lvl="1">
              <a:lnSpc>
                <a:spcPct val="150000"/>
              </a:lnSpc>
              <a:spcBef>
                <a:spcPct val="20000"/>
              </a:spcBef>
              <a:buFontTx/>
              <a:buChar char="–"/>
              <a:defRPr/>
            </a:pPr>
            <a:endParaRPr lang="en-US" altLang="zh-CN" sz="2000" dirty="0" smtClean="0"/>
          </a:p>
        </p:txBody>
      </p:sp>
      <p:sp>
        <p:nvSpPr>
          <p:cNvPr id="6042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44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44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44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5" name="内容占位符 2"/>
          <p:cNvSpPr txBox="1">
            <a:spLocks/>
          </p:cNvSpPr>
          <p:nvPr/>
        </p:nvSpPr>
        <p:spPr bwMode="auto">
          <a:xfrm>
            <a:off x="209550" y="1149350"/>
            <a:ext cx="86677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8.3.2 </a:t>
            </a:r>
            <a:r>
              <a:rPr lang="en-US" altLang="zh-CN" sz="2400" b="1" dirty="0" err="1">
                <a:solidFill>
                  <a:srgbClr val="0070C0"/>
                </a:solidFill>
                <a:latin typeface="+mn-lt"/>
                <a:ea typeface="+mn-ea"/>
                <a:cs typeface="等线"/>
              </a:rPr>
              <a:t>DataInputStream</a:t>
            </a:r>
            <a:r>
              <a:rPr lang="zh-CN" altLang="en-US" sz="2400" b="1" dirty="0">
                <a:solidFill>
                  <a:srgbClr val="0070C0"/>
                </a:solidFill>
                <a:latin typeface="+mn-lt"/>
                <a:ea typeface="+mn-ea"/>
                <a:cs typeface="等线"/>
              </a:rPr>
              <a:t>和</a:t>
            </a:r>
            <a:r>
              <a:rPr lang="en-US" altLang="zh-CN" sz="2400" b="1" dirty="0" err="1" smtClean="0">
                <a:solidFill>
                  <a:srgbClr val="0070C0"/>
                </a:solidFill>
                <a:latin typeface="+mn-lt"/>
                <a:ea typeface="+mn-ea"/>
                <a:cs typeface="等线"/>
              </a:rPr>
              <a:t>DataOutputStream</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zh-CN" altLang="en-US" sz="2000" dirty="0" smtClean="0">
                <a:latin typeface="+mn-lt"/>
                <a:ea typeface="+mn-ea"/>
              </a:rPr>
              <a:t>接下来，通过一个案例来学习</a:t>
            </a:r>
            <a:r>
              <a:rPr lang="en-US" altLang="zh-CN" sz="2000" dirty="0" err="1" smtClean="0">
                <a:latin typeface="+mn-lt"/>
                <a:ea typeface="+mn-ea"/>
              </a:rPr>
              <a:t>DataInputStream</a:t>
            </a:r>
            <a:r>
              <a:rPr lang="zh-CN" altLang="en-US" sz="2000" dirty="0" smtClean="0">
                <a:latin typeface="+mn-lt"/>
                <a:ea typeface="+mn-ea"/>
              </a:rPr>
              <a:t>和</a:t>
            </a:r>
            <a:r>
              <a:rPr lang="en-US" altLang="zh-CN" sz="2000" dirty="0" err="1" smtClean="0">
                <a:latin typeface="+mn-lt"/>
                <a:ea typeface="+mn-ea"/>
              </a:rPr>
              <a:t>DataOutputStream</a:t>
            </a:r>
            <a:r>
              <a:rPr lang="zh-CN" altLang="en-US" sz="2000" dirty="0" smtClean="0">
                <a:latin typeface="+mn-lt"/>
                <a:ea typeface="+mn-ea"/>
              </a:rPr>
              <a:t>读写数据的用法，如例</a:t>
            </a:r>
            <a:r>
              <a:rPr lang="en-US" altLang="zh-CN" sz="2000" dirty="0" smtClean="0">
                <a:latin typeface="+mn-lt"/>
                <a:ea typeface="+mn-ea"/>
              </a:rPr>
              <a:t>8-15</a:t>
            </a:r>
            <a:r>
              <a:rPr lang="zh-CN" altLang="en-US" sz="2000" dirty="0" smtClean="0">
                <a:latin typeface="+mn-lt"/>
                <a:ea typeface="+mn-ea"/>
              </a:rPr>
              <a:t>所示。</a:t>
            </a:r>
            <a:endParaRPr lang="en-US" altLang="zh-CN" sz="2000" dirty="0" smtClean="0"/>
          </a:p>
        </p:txBody>
      </p:sp>
      <p:sp>
        <p:nvSpPr>
          <p:cNvPr id="6144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t="3952"/>
          <a:stretch>
            <a:fillRect/>
          </a:stretch>
        </p:blipFill>
        <p:spPr bwMode="auto">
          <a:xfrm>
            <a:off x="104775" y="514888"/>
            <a:ext cx="8877300" cy="619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825" y="3049588"/>
            <a:ext cx="62992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标注 9"/>
          <p:cNvSpPr/>
          <p:nvPr/>
        </p:nvSpPr>
        <p:spPr bwMode="auto">
          <a:xfrm>
            <a:off x="728663" y="4003675"/>
            <a:ext cx="7635875" cy="2635250"/>
          </a:xfrm>
          <a:prstGeom prst="wedgeRoundRectCallout">
            <a:avLst>
              <a:gd name="adj1" fmla="val -6970"/>
              <a:gd name="adj2" fmla="val -5541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dirty="0"/>
              <a:t>例程中，首先通过</a:t>
            </a:r>
            <a:r>
              <a:rPr lang="en-US" altLang="zh-CN" dirty="0" err="1"/>
              <a:t>DataOutputStream</a:t>
            </a:r>
            <a:r>
              <a:rPr lang="zh-CN" altLang="zh-CN" dirty="0"/>
              <a:t>的</a:t>
            </a:r>
            <a:r>
              <a:rPr lang="en-US" altLang="zh-CN" dirty="0" err="1"/>
              <a:t>writeByte</a:t>
            </a:r>
            <a:r>
              <a:rPr lang="en-US" altLang="zh-CN" dirty="0"/>
              <a:t>()</a:t>
            </a:r>
            <a:r>
              <a:rPr lang="zh-CN" altLang="zh-CN" dirty="0"/>
              <a:t>、</a:t>
            </a:r>
            <a:r>
              <a:rPr lang="en-US" altLang="zh-CN" dirty="0" err="1"/>
              <a:t>writeChar</a:t>
            </a:r>
            <a:r>
              <a:rPr lang="en-US" altLang="zh-CN" dirty="0"/>
              <a:t>()</a:t>
            </a:r>
            <a:r>
              <a:rPr lang="zh-CN" altLang="zh-CN" dirty="0"/>
              <a:t>、</a:t>
            </a:r>
            <a:r>
              <a:rPr lang="en-US" altLang="zh-CN" dirty="0" err="1"/>
              <a:t>writeBoolean</a:t>
            </a:r>
            <a:r>
              <a:rPr lang="en-US" altLang="zh-CN" dirty="0"/>
              <a:t>()</a:t>
            </a:r>
            <a:r>
              <a:rPr lang="zh-CN" altLang="zh-CN" dirty="0"/>
              <a:t>和</a:t>
            </a:r>
            <a:r>
              <a:rPr lang="en-US" altLang="zh-CN" dirty="0" err="1"/>
              <a:t>writeUTF</a:t>
            </a:r>
            <a:r>
              <a:rPr lang="en-US" altLang="zh-CN" dirty="0"/>
              <a:t>()</a:t>
            </a:r>
            <a:r>
              <a:rPr lang="zh-CN" altLang="zh-CN" dirty="0"/>
              <a:t>方法依次写入</a:t>
            </a:r>
            <a:r>
              <a:rPr lang="en-US" altLang="zh-CN" dirty="0"/>
              <a:t>Byte</a:t>
            </a:r>
            <a:r>
              <a:rPr lang="zh-CN" altLang="zh-CN" dirty="0"/>
              <a:t>、</a:t>
            </a:r>
            <a:r>
              <a:rPr lang="en-US" altLang="zh-CN" dirty="0"/>
              <a:t>Char</a:t>
            </a:r>
            <a:r>
              <a:rPr lang="zh-CN" altLang="zh-CN" dirty="0"/>
              <a:t>、</a:t>
            </a:r>
            <a:r>
              <a:rPr lang="en-US" altLang="zh-CN" dirty="0"/>
              <a:t>Boolean</a:t>
            </a:r>
            <a:r>
              <a:rPr lang="zh-CN" altLang="zh-CN" dirty="0"/>
              <a:t>和</a:t>
            </a:r>
            <a:r>
              <a:rPr lang="en-US" altLang="zh-CN" dirty="0"/>
              <a:t>UTF</a:t>
            </a:r>
            <a:r>
              <a:rPr lang="zh-CN" altLang="zh-CN" dirty="0"/>
              <a:t>格式的数据，然后通过</a:t>
            </a:r>
            <a:r>
              <a:rPr lang="en-US" altLang="zh-CN" dirty="0" err="1"/>
              <a:t>DataInputStream</a:t>
            </a:r>
            <a:r>
              <a:rPr lang="zh-CN" altLang="zh-CN" dirty="0"/>
              <a:t>的</a:t>
            </a:r>
            <a:r>
              <a:rPr lang="en-US" altLang="zh-CN" dirty="0" err="1"/>
              <a:t>readByte</a:t>
            </a:r>
            <a:r>
              <a:rPr lang="en-US" altLang="zh-CN" dirty="0"/>
              <a:t>()</a:t>
            </a:r>
            <a:r>
              <a:rPr lang="zh-CN" altLang="zh-CN" dirty="0"/>
              <a:t>、</a:t>
            </a:r>
            <a:r>
              <a:rPr lang="en-US" altLang="zh-CN" dirty="0" err="1"/>
              <a:t>readChar</a:t>
            </a:r>
            <a:r>
              <a:rPr lang="en-US" altLang="zh-CN" dirty="0"/>
              <a:t>()</a:t>
            </a:r>
            <a:r>
              <a:rPr lang="zh-CN" altLang="zh-CN" dirty="0"/>
              <a:t>、</a:t>
            </a:r>
            <a:r>
              <a:rPr lang="en-US" altLang="zh-CN" dirty="0" err="1"/>
              <a:t>readBoolean</a:t>
            </a:r>
            <a:r>
              <a:rPr lang="en-US" altLang="zh-CN" dirty="0"/>
              <a:t>()</a:t>
            </a:r>
            <a:r>
              <a:rPr lang="zh-CN" altLang="zh-CN" dirty="0"/>
              <a:t>和</a:t>
            </a:r>
            <a:r>
              <a:rPr lang="en-US" altLang="zh-CN" dirty="0" err="1"/>
              <a:t>readUTF</a:t>
            </a:r>
            <a:r>
              <a:rPr lang="en-US" altLang="zh-CN" dirty="0"/>
              <a:t>()</a:t>
            </a:r>
            <a:r>
              <a:rPr lang="zh-CN" altLang="zh-CN" dirty="0"/>
              <a:t>方法将对应类型的数据依次读取，需要注意的是，只有读取数据的顺序与写数据的顺序保持一致，才能保证最终数据的</a:t>
            </a:r>
            <a:r>
              <a:rPr lang="zh-CN" altLang="zh-CN" dirty="0" smtClean="0"/>
              <a:t>正确性</a:t>
            </a:r>
            <a:r>
              <a:rPr lang="zh-CN" altLang="en-US" dirty="0"/>
              <a:t>。</a:t>
            </a:r>
            <a:endParaRPr lang="zh-CN"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6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6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6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19" name="内容占位符 2"/>
          <p:cNvSpPr txBox="1">
            <a:spLocks/>
          </p:cNvSpPr>
          <p:nvPr/>
        </p:nvSpPr>
        <p:spPr bwMode="auto">
          <a:xfrm>
            <a:off x="209550" y="1060450"/>
            <a:ext cx="855345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8.3.3 </a:t>
            </a:r>
            <a:r>
              <a:rPr lang="en-US" altLang="zh-CN" sz="2400" b="1" dirty="0" err="1">
                <a:solidFill>
                  <a:srgbClr val="0070C0"/>
                </a:solidFill>
                <a:latin typeface="+mn-lt"/>
                <a:ea typeface="+mn-ea"/>
                <a:cs typeface="等线"/>
              </a:rPr>
              <a:t>PrintStream</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en-US" altLang="zh-CN" sz="2000" dirty="0" err="1" smtClean="0"/>
              <a:t>PrintStream</a:t>
            </a:r>
            <a:r>
              <a:rPr lang="zh-CN" altLang="zh-CN" sz="2000" dirty="0" smtClean="0"/>
              <a:t>类</a:t>
            </a:r>
            <a:r>
              <a:rPr lang="zh-CN" altLang="en-US" sz="2000" dirty="0" smtClean="0"/>
              <a:t>被称作打印流，</a:t>
            </a:r>
            <a:r>
              <a:rPr lang="zh-CN" altLang="zh-CN" sz="2000" dirty="0" smtClean="0"/>
              <a:t>它提供了一系列用于打印数据的</a:t>
            </a:r>
            <a:r>
              <a:rPr lang="en-US" altLang="zh-CN" sz="2000" dirty="0" smtClean="0"/>
              <a:t>print()</a:t>
            </a:r>
            <a:r>
              <a:rPr lang="zh-CN" altLang="zh-CN" sz="2000" dirty="0" smtClean="0"/>
              <a:t>和</a:t>
            </a:r>
            <a:r>
              <a:rPr lang="en-US" altLang="zh-CN" sz="2000" dirty="0" err="1" smtClean="0"/>
              <a:t>println</a:t>
            </a:r>
            <a:r>
              <a:rPr lang="en-US" altLang="zh-CN" sz="2000" dirty="0" smtClean="0"/>
              <a:t>()</a:t>
            </a:r>
            <a:r>
              <a:rPr lang="zh-CN" altLang="zh-CN" sz="2000" dirty="0" smtClean="0"/>
              <a:t>方法</a:t>
            </a:r>
            <a:r>
              <a:rPr lang="zh-CN" altLang="en-US" sz="2000" dirty="0" smtClean="0"/>
              <a:t>，可以</a:t>
            </a:r>
            <a:r>
              <a:rPr lang="zh-CN" altLang="zh-CN" sz="2000" dirty="0" smtClean="0"/>
              <a:t>将基本数据类型的数据或引用数据类型的对象格式化成字符串后再输出</a:t>
            </a:r>
            <a:r>
              <a:rPr lang="zh-CN" altLang="en-US" sz="2000" dirty="0" smtClean="0"/>
              <a:t>。</a:t>
            </a:r>
            <a:endParaRPr lang="en-US" altLang="zh-CN" sz="2000" dirty="0" smtClean="0"/>
          </a:p>
          <a:p>
            <a:pPr marL="457200" lvl="1" indent="0">
              <a:lnSpc>
                <a:spcPct val="200000"/>
              </a:lnSpc>
              <a:spcBef>
                <a:spcPct val="20000"/>
              </a:spcBef>
              <a:defRPr/>
            </a:pPr>
            <a:endParaRPr lang="en-US" altLang="zh-CN" sz="2000" dirty="0" smtClean="0"/>
          </a:p>
          <a:p>
            <a:pPr lvl="1">
              <a:lnSpc>
                <a:spcPct val="150000"/>
              </a:lnSpc>
              <a:spcBef>
                <a:spcPct val="20000"/>
              </a:spcBef>
              <a:buFontTx/>
              <a:buChar char="–"/>
              <a:defRPr/>
            </a:pPr>
            <a:endParaRPr lang="en-US" altLang="zh-CN" sz="2000" dirty="0" smtClean="0"/>
          </a:p>
        </p:txBody>
      </p:sp>
      <p:sp>
        <p:nvSpPr>
          <p:cNvPr id="6247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6"/>
          <p:cNvSpPr txBox="1">
            <a:spLocks noChangeArrowheads="1"/>
          </p:cNvSpPr>
          <p:nvPr/>
        </p:nvSpPr>
        <p:spPr bwMode="auto">
          <a:xfrm>
            <a:off x="410817" y="1139342"/>
            <a:ext cx="8481392" cy="3230949"/>
          </a:xfrm>
          <a:prstGeom prst="rect">
            <a:avLst/>
          </a:prstGeom>
          <a:noFill/>
          <a:ln w="31750">
            <a:noFill/>
            <a:prstDash val="dash"/>
            <a:miter lim="800000"/>
            <a:headEnd/>
            <a:tailEnd/>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600"/>
              </a:spcBef>
              <a:buFont typeface="Arial" panose="020B0604020202020204" pitchFamily="34" charset="0"/>
              <a:buChar char="•"/>
            </a:pPr>
            <a:r>
              <a:rPr lang="en-US" altLang="zh-CN" sz="2400" b="1" dirty="0">
                <a:solidFill>
                  <a:srgbClr val="0070C0"/>
                </a:solidFill>
              </a:rPr>
              <a:t>IO</a:t>
            </a:r>
            <a:r>
              <a:rPr lang="zh-CN" altLang="en-US" sz="2400" b="1" dirty="0">
                <a:solidFill>
                  <a:srgbClr val="0070C0"/>
                </a:solidFill>
              </a:rPr>
              <a:t>流分类</a:t>
            </a:r>
            <a:endParaRPr lang="en-US" altLang="zh-CN" sz="2400" b="1" dirty="0">
              <a:solidFill>
                <a:srgbClr val="0070C0"/>
              </a:solidFill>
            </a:endParaRPr>
          </a:p>
          <a:p>
            <a:pPr marL="342900" indent="-342900" eaLnBrk="1" hangingPunct="1">
              <a:lnSpc>
                <a:spcPct val="150000"/>
              </a:lnSpc>
              <a:spcBef>
                <a:spcPts val="600"/>
              </a:spcBef>
              <a:buFont typeface="Arial" panose="020B0604020202020204" pitchFamily="34" charset="0"/>
              <a:buChar char="•"/>
            </a:pPr>
            <a:r>
              <a:rPr lang="zh-CN" altLang="en-US" sz="2400" dirty="0" smtClean="0">
                <a:latin typeface="+mn-ea"/>
                <a:ea typeface="+mn-ea"/>
              </a:rPr>
              <a:t>按照</a:t>
            </a:r>
            <a:r>
              <a:rPr lang="zh-CN" altLang="en-US" sz="2400" dirty="0">
                <a:latin typeface="+mn-ea"/>
                <a:ea typeface="+mn-ea"/>
              </a:rPr>
              <a:t>处理数据的单位不同分为</a:t>
            </a:r>
            <a:r>
              <a:rPr lang="zh-CN" altLang="en-US" sz="2400" dirty="0">
                <a:solidFill>
                  <a:srgbClr val="FF0000"/>
                </a:solidFill>
                <a:latin typeface="+mn-ea"/>
                <a:ea typeface="+mn-ea"/>
              </a:rPr>
              <a:t>字节流和字符流</a:t>
            </a:r>
            <a:r>
              <a:rPr lang="zh-CN" altLang="en-US" sz="2400" dirty="0">
                <a:latin typeface="+mn-ea"/>
                <a:ea typeface="+mn-ea"/>
              </a:rPr>
              <a:t>。</a:t>
            </a:r>
            <a:endParaRPr lang="en-US" altLang="zh-CN" sz="2400" dirty="0">
              <a:latin typeface="+mn-ea"/>
              <a:ea typeface="+mn-ea"/>
            </a:endParaRPr>
          </a:p>
          <a:p>
            <a:pPr marL="342900" indent="-342900" eaLnBrk="1" hangingPunct="1">
              <a:lnSpc>
                <a:spcPct val="150000"/>
              </a:lnSpc>
              <a:spcBef>
                <a:spcPts val="600"/>
              </a:spcBef>
              <a:buFont typeface="Arial" panose="020B0604020202020204" pitchFamily="34" charset="0"/>
              <a:buChar char="•"/>
            </a:pPr>
            <a:r>
              <a:rPr lang="en-US" altLang="zh-CN" sz="2000" dirty="0" smtClean="0">
                <a:latin typeface="+mn-ea"/>
                <a:ea typeface="+mn-ea"/>
              </a:rPr>
              <a:t>Java</a:t>
            </a:r>
            <a:r>
              <a:rPr lang="zh-CN" altLang="en-US" sz="2000" dirty="0">
                <a:latin typeface="+mn-ea"/>
                <a:ea typeface="+mn-ea"/>
              </a:rPr>
              <a:t>把处理二进制数据的流称为</a:t>
            </a:r>
            <a:r>
              <a:rPr lang="zh-CN" altLang="en-US" sz="2000" b="1" dirty="0">
                <a:solidFill>
                  <a:srgbClr val="FF0000"/>
                </a:solidFill>
                <a:latin typeface="+mn-ea"/>
                <a:ea typeface="+mn-ea"/>
              </a:rPr>
              <a:t>字节流</a:t>
            </a:r>
            <a:r>
              <a:rPr lang="zh-CN" altLang="en-US" sz="2000" dirty="0">
                <a:latin typeface="+mn-ea"/>
                <a:ea typeface="+mn-ea"/>
              </a:rPr>
              <a:t>，字节流每次处理一个字节的</a:t>
            </a:r>
            <a:r>
              <a:rPr lang="zh-CN" altLang="en-US" sz="2000" dirty="0" smtClean="0">
                <a:latin typeface="+mn-ea"/>
                <a:ea typeface="+mn-ea"/>
              </a:rPr>
              <a:t>数据</a:t>
            </a:r>
            <a:r>
              <a:rPr lang="zh-CN" altLang="en-US" sz="2000" dirty="0">
                <a:latin typeface="+mn-ea"/>
                <a:ea typeface="+mn-ea"/>
              </a:rPr>
              <a:t>，</a:t>
            </a:r>
            <a:r>
              <a:rPr lang="zh-CN" altLang="en-US" sz="2000" dirty="0" smtClean="0">
                <a:latin typeface="+mn-ea"/>
                <a:ea typeface="+mn-ea"/>
              </a:rPr>
              <a:t>以</a:t>
            </a:r>
            <a:r>
              <a:rPr lang="en-US" altLang="zh-CN" sz="2000" dirty="0">
                <a:latin typeface="+mn-ea"/>
                <a:ea typeface="+mn-ea"/>
              </a:rPr>
              <a:t>Stream</a:t>
            </a:r>
            <a:r>
              <a:rPr lang="zh-CN" altLang="en-US" sz="2000" dirty="0">
                <a:latin typeface="+mn-ea"/>
                <a:ea typeface="+mn-ea"/>
              </a:rPr>
              <a:t>结尾，说明</a:t>
            </a:r>
            <a:r>
              <a:rPr lang="zh-CN" altLang="en-US" sz="2000" dirty="0" smtClean="0">
                <a:latin typeface="+mn-ea"/>
                <a:ea typeface="+mn-ea"/>
              </a:rPr>
              <a:t>是字节</a:t>
            </a:r>
            <a:r>
              <a:rPr lang="zh-CN" altLang="en-US" sz="2000" dirty="0">
                <a:latin typeface="+mn-ea"/>
                <a:ea typeface="+mn-ea"/>
              </a:rPr>
              <a:t>流</a:t>
            </a:r>
            <a:r>
              <a:rPr lang="zh-CN" altLang="en-US" sz="2000" dirty="0" smtClean="0">
                <a:latin typeface="+mn-ea"/>
                <a:ea typeface="+mn-ea"/>
              </a:rPr>
              <a:t>。（例如：处理英文字符）</a:t>
            </a:r>
            <a:endParaRPr lang="en-US" altLang="zh-CN" sz="2000" dirty="0" smtClean="0">
              <a:latin typeface="+mn-ea"/>
              <a:ea typeface="+mn-ea"/>
            </a:endParaRPr>
          </a:p>
          <a:p>
            <a:pPr marL="342900" indent="-342900" eaLnBrk="1" hangingPunct="1">
              <a:lnSpc>
                <a:spcPct val="150000"/>
              </a:lnSpc>
              <a:spcBef>
                <a:spcPts val="600"/>
              </a:spcBef>
              <a:buFont typeface="Arial" panose="020B0604020202020204" pitchFamily="34" charset="0"/>
              <a:buChar char="•"/>
            </a:pPr>
            <a:r>
              <a:rPr lang="zh-CN" altLang="en-US" sz="2000" dirty="0" smtClean="0">
                <a:latin typeface="+mn-ea"/>
                <a:ea typeface="+mn-ea"/>
              </a:rPr>
              <a:t>把</a:t>
            </a:r>
            <a:r>
              <a:rPr lang="zh-CN" altLang="en-US" sz="2000" dirty="0">
                <a:latin typeface="+mn-ea"/>
                <a:ea typeface="+mn-ea"/>
              </a:rPr>
              <a:t>处理某种格式的特定数据称为</a:t>
            </a:r>
            <a:r>
              <a:rPr lang="zh-CN" altLang="en-US" sz="2000" b="1" dirty="0">
                <a:solidFill>
                  <a:srgbClr val="FF0000"/>
                </a:solidFill>
                <a:latin typeface="+mn-ea"/>
                <a:ea typeface="+mn-ea"/>
              </a:rPr>
              <a:t>字符流</a:t>
            </a:r>
            <a:r>
              <a:rPr lang="zh-CN" altLang="en-US" sz="2000" dirty="0">
                <a:latin typeface="+mn-ea"/>
                <a:ea typeface="+mn-ea"/>
              </a:rPr>
              <a:t>，字符流每次处理一个字符的数据。以</a:t>
            </a:r>
            <a:r>
              <a:rPr lang="en-US" altLang="zh-CN" sz="2000" dirty="0">
                <a:latin typeface="+mn-ea"/>
                <a:ea typeface="+mn-ea"/>
              </a:rPr>
              <a:t>Reader </a:t>
            </a:r>
            <a:r>
              <a:rPr lang="en-US" altLang="zh-CN" sz="2000" dirty="0" smtClean="0">
                <a:latin typeface="+mn-ea"/>
                <a:ea typeface="+mn-ea"/>
              </a:rPr>
              <a:t>/ Writer</a:t>
            </a:r>
            <a:r>
              <a:rPr lang="zh-CN" altLang="en-US" sz="2000" dirty="0">
                <a:latin typeface="+mn-ea"/>
                <a:ea typeface="+mn-ea"/>
              </a:rPr>
              <a:t>结尾，说明</a:t>
            </a:r>
            <a:r>
              <a:rPr lang="zh-CN" altLang="en-US" sz="2000" dirty="0" smtClean="0">
                <a:latin typeface="+mn-ea"/>
                <a:ea typeface="+mn-ea"/>
              </a:rPr>
              <a:t>是字符流。（例如：处理汉字）</a:t>
            </a:r>
            <a:endParaRPr lang="zh-CN" altLang="en-US" sz="2000" dirty="0">
              <a:latin typeface="+mn-ea"/>
              <a:ea typeface="+mn-ea"/>
            </a:endParaRPr>
          </a:p>
        </p:txBody>
      </p:sp>
      <p:sp>
        <p:nvSpPr>
          <p:cNvPr id="2662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dirty="0" smtClean="0">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流分类</a:t>
            </a:r>
            <a:endPar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14092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wipe(left)">
                                      <p:cBhvr>
                                        <p:cTn id="7" dur="500"/>
                                        <p:tgtEl>
                                          <p:spTgt spid="245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Effect transition="in" filter="wipe(left)">
                                      <p:cBhvr>
                                        <p:cTn id="12" dur="500"/>
                                        <p:tgtEl>
                                          <p:spTgt spid="245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Effect transition="in" filter="wipe(left)">
                                      <p:cBhvr>
                                        <p:cTn id="17" dur="500"/>
                                        <p:tgtEl>
                                          <p:spTgt spid="245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580">
                                            <p:txEl>
                                              <p:pRg st="3" end="3"/>
                                            </p:txEl>
                                          </p:spTgt>
                                        </p:tgtEl>
                                        <p:attrNameLst>
                                          <p:attrName>style.visibility</p:attrName>
                                        </p:attrNameLst>
                                      </p:cBhvr>
                                      <p:to>
                                        <p:strVal val="visible"/>
                                      </p:to>
                                    </p:set>
                                    <p:animEffect transition="in" filter="wipe(left)">
                                      <p:cBhvr>
                                        <p:cTn id="22" dur="500"/>
                                        <p:tgtEl>
                                          <p:spTgt spid="245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349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349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349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19" name="内容占位符 2"/>
          <p:cNvSpPr txBox="1">
            <a:spLocks/>
          </p:cNvSpPr>
          <p:nvPr/>
        </p:nvSpPr>
        <p:spPr bwMode="auto">
          <a:xfrm>
            <a:off x="209550" y="1060450"/>
            <a:ext cx="855345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8.3.3 </a:t>
            </a:r>
            <a:r>
              <a:rPr lang="en-US" altLang="zh-CN" sz="2400" b="1" dirty="0" err="1">
                <a:solidFill>
                  <a:srgbClr val="0070C0"/>
                </a:solidFill>
                <a:latin typeface="+mn-lt"/>
                <a:ea typeface="+mn-ea"/>
                <a:cs typeface="等线"/>
              </a:rPr>
              <a:t>PrintStream</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zh-CN" altLang="en-US" sz="2000" dirty="0" smtClean="0"/>
              <a:t>接下来，通过一个案例来演示</a:t>
            </a:r>
            <a:r>
              <a:rPr lang="en-US" altLang="zh-CN" sz="2000" dirty="0" err="1" smtClean="0"/>
              <a:t>PrintStream</a:t>
            </a:r>
            <a:r>
              <a:rPr lang="zh-CN" altLang="en-US" sz="2000" dirty="0" smtClean="0"/>
              <a:t>的用法，如例</a:t>
            </a:r>
            <a:r>
              <a:rPr lang="en-US" altLang="zh-CN" sz="2000" dirty="0" smtClean="0"/>
              <a:t>8-16</a:t>
            </a:r>
            <a:r>
              <a:rPr lang="zh-CN" altLang="en-US" sz="2000" dirty="0" smtClean="0"/>
              <a:t>所示。</a:t>
            </a:r>
            <a:endParaRPr lang="en-US" altLang="zh-CN" sz="2000" dirty="0" smtClean="0"/>
          </a:p>
          <a:p>
            <a:pPr marL="457200" lvl="1" indent="0">
              <a:lnSpc>
                <a:spcPct val="200000"/>
              </a:lnSpc>
              <a:spcBef>
                <a:spcPct val="20000"/>
              </a:spcBef>
              <a:defRPr/>
            </a:pPr>
            <a:endParaRPr lang="en-US" altLang="zh-CN" sz="2000" dirty="0" smtClean="0"/>
          </a:p>
          <a:p>
            <a:pPr lvl="1">
              <a:lnSpc>
                <a:spcPct val="150000"/>
              </a:lnSpc>
              <a:spcBef>
                <a:spcPct val="20000"/>
              </a:spcBef>
              <a:buFontTx/>
              <a:buChar char="–"/>
              <a:defRPr/>
            </a:pPr>
            <a:endParaRPr lang="en-US" altLang="zh-CN" sz="2000" dirty="0" smtClean="0"/>
          </a:p>
        </p:txBody>
      </p:sp>
      <p:sp>
        <p:nvSpPr>
          <p:cNvPr id="6349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t="5312"/>
          <a:stretch>
            <a:fillRect/>
          </a:stretch>
        </p:blipFill>
        <p:spPr bwMode="auto">
          <a:xfrm>
            <a:off x="209550" y="1652707"/>
            <a:ext cx="8747774" cy="4803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1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162" y="3077379"/>
            <a:ext cx="2577161" cy="208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标注 8"/>
          <p:cNvSpPr/>
          <p:nvPr/>
        </p:nvSpPr>
        <p:spPr bwMode="auto">
          <a:xfrm>
            <a:off x="615950" y="3599667"/>
            <a:ext cx="7635875" cy="2635250"/>
          </a:xfrm>
          <a:prstGeom prst="wedgeRoundRectCallout">
            <a:avLst>
              <a:gd name="adj1" fmla="val -6970"/>
              <a:gd name="adj2" fmla="val -5541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dirty="0"/>
              <a:t>例程中，</a:t>
            </a:r>
            <a:r>
              <a:rPr lang="en-US" altLang="zh-CN" dirty="0" err="1"/>
              <a:t>PrintStream</a:t>
            </a:r>
            <a:r>
              <a:rPr lang="zh-CN" altLang="zh-CN" dirty="0"/>
              <a:t>的实例对象通过</a:t>
            </a:r>
            <a:r>
              <a:rPr lang="en-US" altLang="zh-CN" dirty="0"/>
              <a:t>print()</a:t>
            </a:r>
            <a:r>
              <a:rPr lang="zh-CN" altLang="zh-CN" dirty="0"/>
              <a:t>和</a:t>
            </a:r>
            <a:r>
              <a:rPr lang="en-US" altLang="zh-CN" dirty="0" err="1"/>
              <a:t>println</a:t>
            </a:r>
            <a:r>
              <a:rPr lang="en-US" altLang="zh-CN" dirty="0"/>
              <a:t>()</a:t>
            </a:r>
            <a:r>
              <a:rPr lang="zh-CN" altLang="zh-CN" dirty="0"/>
              <a:t>方法向文件“</a:t>
            </a:r>
            <a:r>
              <a:rPr lang="en-US" altLang="zh-CN" dirty="0"/>
              <a:t>printStream.txt</a:t>
            </a:r>
            <a:r>
              <a:rPr lang="zh-CN" altLang="zh-CN" dirty="0"/>
              <a:t>”写入了数据。从运行结果可以看出，在调用</a:t>
            </a:r>
            <a:r>
              <a:rPr lang="en-US" altLang="zh-CN" dirty="0" err="1"/>
              <a:t>println</a:t>
            </a:r>
            <a:r>
              <a:rPr lang="en-US" altLang="zh-CN" dirty="0"/>
              <a:t>()</a:t>
            </a:r>
            <a:r>
              <a:rPr lang="zh-CN" altLang="zh-CN" dirty="0"/>
              <a:t>方法和</a:t>
            </a:r>
            <a:r>
              <a:rPr lang="en-US" altLang="zh-CN" dirty="0"/>
              <a:t>print()</a:t>
            </a:r>
            <a:r>
              <a:rPr lang="zh-CN" altLang="zh-CN" dirty="0"/>
              <a:t>方法输出对象数据时，对象的</a:t>
            </a:r>
            <a:r>
              <a:rPr lang="en-US" altLang="zh-CN" dirty="0" err="1"/>
              <a:t>toString</a:t>
            </a:r>
            <a:r>
              <a:rPr lang="en-US" altLang="zh-CN" dirty="0"/>
              <a:t>()</a:t>
            </a:r>
            <a:r>
              <a:rPr lang="zh-CN" altLang="zh-CN" dirty="0"/>
              <a:t>方法被自动调用了。这两个方法的区别在与</a:t>
            </a:r>
            <a:r>
              <a:rPr lang="en-US" altLang="zh-CN" dirty="0" err="1"/>
              <a:t>println</a:t>
            </a:r>
            <a:r>
              <a:rPr lang="en-US" altLang="zh-CN" dirty="0"/>
              <a:t>()</a:t>
            </a:r>
            <a:r>
              <a:rPr lang="zh-CN" altLang="zh-CN" dirty="0"/>
              <a:t>方法在输出数据的同时还输出了换行符。</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45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451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451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59" name="内容占位符 2"/>
          <p:cNvSpPr txBox="1">
            <a:spLocks/>
          </p:cNvSpPr>
          <p:nvPr/>
        </p:nvSpPr>
        <p:spPr bwMode="auto">
          <a:xfrm>
            <a:off x="209550" y="1136650"/>
            <a:ext cx="893445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8.3.4 </a:t>
            </a:r>
            <a:r>
              <a:rPr lang="zh-CN" altLang="en-US" sz="2400" b="1" dirty="0">
                <a:solidFill>
                  <a:srgbClr val="0070C0"/>
                </a:solidFill>
                <a:latin typeface="+mn-lt"/>
                <a:ea typeface="+mn-ea"/>
                <a:cs typeface="等线"/>
              </a:rPr>
              <a:t>标准输入输出流</a:t>
            </a:r>
            <a:endParaRPr lang="en-US" altLang="zh-CN" sz="2400" b="1" dirty="0">
              <a:solidFill>
                <a:srgbClr val="0070C0"/>
              </a:solidFill>
              <a:latin typeface="+mn-lt"/>
              <a:ea typeface="+mn-ea"/>
              <a:cs typeface="等线"/>
            </a:endParaRPr>
          </a:p>
          <a:p>
            <a:pPr lvl="1">
              <a:lnSpc>
                <a:spcPct val="150000"/>
              </a:lnSpc>
              <a:spcBef>
                <a:spcPct val="20000"/>
              </a:spcBef>
              <a:buFontTx/>
              <a:buChar char="–"/>
              <a:defRPr/>
            </a:pPr>
            <a:r>
              <a:rPr lang="zh-CN" altLang="zh-CN" sz="2000" dirty="0" smtClean="0"/>
              <a:t>在</a:t>
            </a:r>
            <a:r>
              <a:rPr lang="en-US" altLang="zh-CN" sz="2000" dirty="0" smtClean="0"/>
              <a:t>System</a:t>
            </a:r>
            <a:r>
              <a:rPr lang="zh-CN" altLang="zh-CN" sz="2000" dirty="0" smtClean="0"/>
              <a:t>类中定义了三个常量：</a:t>
            </a:r>
            <a:r>
              <a:rPr lang="en-US" altLang="zh-CN" sz="2000" dirty="0" smtClean="0"/>
              <a:t>in</a:t>
            </a:r>
            <a:r>
              <a:rPr lang="zh-CN" altLang="zh-CN" sz="2000" dirty="0" smtClean="0"/>
              <a:t>、</a:t>
            </a:r>
            <a:r>
              <a:rPr lang="en-US" altLang="zh-CN" sz="2000" dirty="0" smtClean="0"/>
              <a:t>out</a:t>
            </a:r>
            <a:r>
              <a:rPr lang="zh-CN" altLang="zh-CN" sz="2000" dirty="0" smtClean="0"/>
              <a:t>和</a:t>
            </a:r>
            <a:r>
              <a:rPr lang="en-US" altLang="zh-CN" sz="2000" dirty="0" smtClean="0"/>
              <a:t>err</a:t>
            </a:r>
            <a:r>
              <a:rPr lang="zh-CN" altLang="zh-CN" sz="2000" dirty="0" smtClean="0"/>
              <a:t>，它们被习惯性地称为标准输入输出流</a:t>
            </a:r>
            <a:r>
              <a:rPr lang="zh-CN" altLang="en-US" sz="2000" dirty="0" smtClean="0"/>
              <a:t>。</a:t>
            </a:r>
            <a:endParaRPr lang="en-US" altLang="zh-CN" sz="2000" dirty="0" smtClean="0"/>
          </a:p>
          <a:p>
            <a:pPr lvl="1">
              <a:lnSpc>
                <a:spcPct val="150000"/>
              </a:lnSpc>
              <a:spcBef>
                <a:spcPct val="20000"/>
              </a:spcBef>
              <a:buFontTx/>
              <a:buChar char="–"/>
              <a:defRPr/>
            </a:pPr>
            <a:r>
              <a:rPr lang="en-US" altLang="zh-CN" sz="2000" dirty="0" smtClean="0"/>
              <a:t>in</a:t>
            </a:r>
            <a:r>
              <a:rPr lang="zh-CN" altLang="zh-CN" sz="2000" dirty="0" smtClean="0"/>
              <a:t>为</a:t>
            </a:r>
            <a:r>
              <a:rPr lang="en-US" altLang="zh-CN" sz="2000" dirty="0" err="1" smtClean="0"/>
              <a:t>InputStream</a:t>
            </a:r>
            <a:r>
              <a:rPr lang="zh-CN" altLang="zh-CN" sz="2000" dirty="0" smtClean="0"/>
              <a:t>类型，它是标准输入流，默认情况下用于读取键盘输入的数据</a:t>
            </a:r>
            <a:r>
              <a:rPr lang="zh-CN" altLang="en-US" sz="2000" dirty="0" smtClean="0"/>
              <a:t>。</a:t>
            </a:r>
            <a:endParaRPr lang="en-US" altLang="zh-CN" sz="2000" dirty="0" smtClean="0"/>
          </a:p>
          <a:p>
            <a:pPr lvl="1">
              <a:lnSpc>
                <a:spcPct val="150000"/>
              </a:lnSpc>
              <a:spcBef>
                <a:spcPct val="20000"/>
              </a:spcBef>
              <a:buFontTx/>
              <a:buChar char="–"/>
              <a:defRPr/>
            </a:pPr>
            <a:r>
              <a:rPr lang="en-US" altLang="zh-CN" sz="2000" dirty="0" smtClean="0"/>
              <a:t>out</a:t>
            </a:r>
            <a:r>
              <a:rPr lang="zh-CN" altLang="zh-CN" sz="2000" dirty="0" smtClean="0"/>
              <a:t>为</a:t>
            </a:r>
            <a:r>
              <a:rPr lang="en-US" altLang="zh-CN" sz="2000" dirty="0" err="1" smtClean="0"/>
              <a:t>PrintStream</a:t>
            </a:r>
            <a:r>
              <a:rPr lang="zh-CN" altLang="zh-CN" sz="2000" dirty="0" smtClean="0"/>
              <a:t>类型，它是标准输出流，默认将数据输出到命令行窗口</a:t>
            </a:r>
            <a:r>
              <a:rPr lang="zh-CN" altLang="en-US" sz="2000" dirty="0" smtClean="0"/>
              <a:t>。</a:t>
            </a:r>
            <a:endParaRPr lang="en-US" altLang="zh-CN" sz="2000" dirty="0" smtClean="0"/>
          </a:p>
          <a:p>
            <a:pPr lvl="1">
              <a:lnSpc>
                <a:spcPct val="150000"/>
              </a:lnSpc>
              <a:spcBef>
                <a:spcPct val="20000"/>
              </a:spcBef>
              <a:buFontTx/>
              <a:buChar char="–"/>
              <a:defRPr/>
            </a:pPr>
            <a:r>
              <a:rPr lang="en-US" altLang="zh-CN" sz="2000" dirty="0" smtClean="0"/>
              <a:t>err</a:t>
            </a:r>
            <a:r>
              <a:rPr lang="zh-CN" altLang="zh-CN" sz="2000" dirty="0" smtClean="0"/>
              <a:t>也是</a:t>
            </a:r>
            <a:r>
              <a:rPr lang="en-US" altLang="zh-CN" sz="2000" dirty="0" err="1" smtClean="0"/>
              <a:t>PrintStream</a:t>
            </a:r>
            <a:r>
              <a:rPr lang="zh-CN" altLang="zh-CN" sz="2000" dirty="0" smtClean="0"/>
              <a:t>类型，它是标准错误流，它和</a:t>
            </a:r>
            <a:r>
              <a:rPr lang="en-US" altLang="zh-CN" sz="2000" dirty="0" smtClean="0"/>
              <a:t>out</a:t>
            </a:r>
            <a:r>
              <a:rPr lang="zh-CN" altLang="zh-CN" sz="2000" dirty="0" smtClean="0"/>
              <a:t>一样也是将数据输出到控制台</a:t>
            </a:r>
            <a:r>
              <a:rPr lang="zh-CN" altLang="en-US" sz="2000" dirty="0" smtClean="0"/>
              <a:t>，它输出的是</a:t>
            </a:r>
            <a:r>
              <a:rPr lang="zh-CN" altLang="zh-CN" sz="2000" dirty="0" smtClean="0"/>
              <a:t>应用程序运行时的错误信息</a:t>
            </a:r>
            <a:r>
              <a:rPr lang="zh-CN" altLang="en-US" sz="2000" dirty="0" smtClean="0"/>
              <a:t>。</a:t>
            </a:r>
            <a:r>
              <a:rPr lang="en-US" altLang="zh-CN" sz="2000" dirty="0" smtClean="0"/>
              <a:t/>
            </a:r>
            <a:br>
              <a:rPr lang="en-US" altLang="zh-CN" sz="2000" dirty="0" smtClean="0"/>
            </a:br>
            <a:endParaRPr lang="en-US" altLang="zh-CN" sz="2000" dirty="0" smtClean="0"/>
          </a:p>
          <a:p>
            <a:pPr lvl="1">
              <a:lnSpc>
                <a:spcPct val="150000"/>
              </a:lnSpc>
              <a:spcBef>
                <a:spcPct val="20000"/>
              </a:spcBef>
              <a:buFontTx/>
              <a:buChar char="–"/>
              <a:defRPr/>
            </a:pPr>
            <a:endParaRPr lang="en-US" altLang="zh-CN" sz="2000" dirty="0" smtClean="0"/>
          </a:p>
        </p:txBody>
      </p:sp>
      <p:sp>
        <p:nvSpPr>
          <p:cNvPr id="6451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553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55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554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83" name="内容占位符 2"/>
          <p:cNvSpPr txBox="1">
            <a:spLocks/>
          </p:cNvSpPr>
          <p:nvPr/>
        </p:nvSpPr>
        <p:spPr bwMode="auto">
          <a:xfrm>
            <a:off x="209550" y="1136650"/>
            <a:ext cx="862965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a:solidFill>
                  <a:srgbClr val="0070C0"/>
                </a:solidFill>
                <a:latin typeface="+mn-lt"/>
                <a:ea typeface="+mn-ea"/>
                <a:cs typeface="等线"/>
              </a:rPr>
              <a:t>8.3.4 </a:t>
            </a:r>
            <a:r>
              <a:rPr lang="zh-CN" altLang="en-US" sz="2400" b="1">
                <a:solidFill>
                  <a:srgbClr val="0070C0"/>
                </a:solidFill>
                <a:latin typeface="+mn-lt"/>
                <a:ea typeface="+mn-ea"/>
                <a:cs typeface="等线"/>
              </a:rPr>
              <a:t>标准输入输出流</a:t>
            </a:r>
            <a:endParaRPr lang="en-US" altLang="zh-CN" sz="2400" b="1">
              <a:solidFill>
                <a:srgbClr val="0070C0"/>
              </a:solidFill>
              <a:latin typeface="+mn-lt"/>
              <a:ea typeface="+mn-ea"/>
              <a:cs typeface="等线"/>
            </a:endParaRPr>
          </a:p>
          <a:p>
            <a:pPr lvl="1">
              <a:lnSpc>
                <a:spcPct val="200000"/>
              </a:lnSpc>
              <a:spcBef>
                <a:spcPct val="20000"/>
              </a:spcBef>
              <a:buFontTx/>
              <a:buChar char="–"/>
              <a:defRPr/>
            </a:pPr>
            <a:r>
              <a:rPr lang="zh-CN" altLang="en-US" sz="2000" smtClean="0"/>
              <a:t>应用程序通过标准输入输出流可以读取键盘输入的数据以及将数据输出到命令行窗口，接下来使用标准输入输出流实现读取一行数据后再进行打印的功能，如例</a:t>
            </a:r>
            <a:r>
              <a:rPr lang="en-US" altLang="zh-CN" sz="2000" smtClean="0"/>
              <a:t>8-17</a:t>
            </a:r>
            <a:r>
              <a:rPr lang="zh-CN" altLang="en-US" sz="2000" smtClean="0"/>
              <a:t>所示。</a:t>
            </a:r>
            <a:r>
              <a:rPr lang="en-US" altLang="zh-CN" sz="2000" smtClean="0"/>
              <a:t/>
            </a:r>
            <a:br>
              <a:rPr lang="en-US" altLang="zh-CN" sz="2000" smtClean="0"/>
            </a:br>
            <a:endParaRPr lang="en-US" altLang="zh-CN" sz="2000" smtClean="0"/>
          </a:p>
          <a:p>
            <a:pPr lvl="1">
              <a:lnSpc>
                <a:spcPct val="150000"/>
              </a:lnSpc>
              <a:spcBef>
                <a:spcPct val="20000"/>
              </a:spcBef>
              <a:buFontTx/>
              <a:buChar char="–"/>
              <a:defRPr/>
            </a:pPr>
            <a:endParaRPr lang="en-US" altLang="zh-CN" sz="2000" smtClean="0"/>
          </a:p>
        </p:txBody>
      </p:sp>
      <p:sp>
        <p:nvSpPr>
          <p:cNvPr id="6554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pic>
        <p:nvPicPr>
          <p:cNvPr id="2" name="图片 1"/>
          <p:cNvPicPr>
            <a:picLocks noChangeAspect="1"/>
          </p:cNvPicPr>
          <p:nvPr/>
        </p:nvPicPr>
        <p:blipFill>
          <a:blip r:embed="rId2"/>
          <a:stretch>
            <a:fillRect/>
          </a:stretch>
        </p:blipFill>
        <p:spPr>
          <a:xfrm>
            <a:off x="0" y="1781053"/>
            <a:ext cx="8950036" cy="4619747"/>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6141029" y="5544951"/>
            <a:ext cx="2476500" cy="855849"/>
          </a:xfrm>
          <a:prstGeom prst="rect">
            <a:avLst/>
          </a:prstGeom>
          <a:ln>
            <a:solidFill>
              <a:schemeClr val="accent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656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656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656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6807" name="内容占位符 2"/>
          <p:cNvSpPr txBox="1">
            <a:spLocks/>
          </p:cNvSpPr>
          <p:nvPr/>
        </p:nvSpPr>
        <p:spPr bwMode="auto">
          <a:xfrm>
            <a:off x="209550" y="1136650"/>
            <a:ext cx="862965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a:solidFill>
                  <a:srgbClr val="0070C0"/>
                </a:solidFill>
                <a:latin typeface="+mn-lt"/>
                <a:ea typeface="+mn-ea"/>
                <a:cs typeface="等线"/>
              </a:rPr>
              <a:t>8.3.4 </a:t>
            </a:r>
            <a:r>
              <a:rPr lang="zh-CN" altLang="en-US" sz="2400" b="1">
                <a:solidFill>
                  <a:srgbClr val="0070C0"/>
                </a:solidFill>
                <a:latin typeface="+mn-lt"/>
                <a:ea typeface="+mn-ea"/>
                <a:cs typeface="等线"/>
              </a:rPr>
              <a:t>标准输入输出流</a:t>
            </a:r>
            <a:endParaRPr lang="en-US" altLang="zh-CN" sz="2400" b="1">
              <a:solidFill>
                <a:srgbClr val="0070C0"/>
              </a:solidFill>
              <a:latin typeface="+mn-lt"/>
              <a:ea typeface="+mn-ea"/>
              <a:cs typeface="等线"/>
            </a:endParaRPr>
          </a:p>
          <a:p>
            <a:pPr lvl="1">
              <a:lnSpc>
                <a:spcPct val="150000"/>
              </a:lnSpc>
              <a:spcBef>
                <a:spcPct val="20000"/>
              </a:spcBef>
              <a:buFontTx/>
              <a:buChar char="–"/>
              <a:defRPr/>
            </a:pPr>
            <a:r>
              <a:rPr lang="zh-CN" altLang="en-US" sz="2000" smtClean="0"/>
              <a:t>有时候，程序会向命令行窗口输出大量的数据，由于输出数据滚动的太快，会导致无法阅读，这时，可以将标准输出流重新定向到其他的设备，例如，输出到一个文件中。</a:t>
            </a:r>
            <a:endParaRPr lang="en-US" altLang="zh-CN" sz="2000" smtClean="0"/>
          </a:p>
          <a:p>
            <a:pPr lvl="1">
              <a:lnSpc>
                <a:spcPct val="150000"/>
              </a:lnSpc>
              <a:spcBef>
                <a:spcPct val="20000"/>
              </a:spcBef>
              <a:buFontTx/>
              <a:buChar char="–"/>
              <a:defRPr/>
            </a:pPr>
            <a:r>
              <a:rPr lang="zh-CN" altLang="en-US" sz="2000" smtClean="0"/>
              <a:t>在</a:t>
            </a:r>
            <a:r>
              <a:rPr lang="en-US" altLang="zh-CN" sz="2000" smtClean="0"/>
              <a:t>System</a:t>
            </a:r>
            <a:r>
              <a:rPr lang="zh-CN" altLang="en-US" sz="2000" smtClean="0"/>
              <a:t>类中提供了一些静态方法，这些静态方法允许对标准输入流和输出流进行重定向，重定向流的常用静态方法如表</a:t>
            </a:r>
            <a:r>
              <a:rPr lang="en-US" altLang="zh-CN" sz="2000" smtClean="0"/>
              <a:t>8-3</a:t>
            </a:r>
            <a:r>
              <a:rPr lang="zh-CN" altLang="en-US" sz="2000" smtClean="0"/>
              <a:t>所示。</a:t>
            </a:r>
            <a:r>
              <a:rPr lang="en-US" altLang="zh-CN" sz="2000" smtClean="0"/>
              <a:t/>
            </a:r>
            <a:br>
              <a:rPr lang="en-US" altLang="zh-CN" sz="2000" smtClean="0"/>
            </a:br>
            <a:endParaRPr lang="en-US" altLang="zh-CN" sz="2000" smtClean="0"/>
          </a:p>
          <a:p>
            <a:pPr lvl="1">
              <a:lnSpc>
                <a:spcPct val="150000"/>
              </a:lnSpc>
              <a:spcBef>
                <a:spcPct val="20000"/>
              </a:spcBef>
              <a:buFontTx/>
              <a:buChar char="–"/>
              <a:defRPr/>
            </a:pPr>
            <a:endParaRPr lang="en-US" altLang="zh-CN" sz="2000" smtClean="0"/>
          </a:p>
        </p:txBody>
      </p:sp>
      <p:pic>
        <p:nvPicPr>
          <p:cNvPr id="665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77" y="4300618"/>
            <a:ext cx="8939646" cy="148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758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758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758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831" name="内容占位符 2"/>
          <p:cNvSpPr txBox="1">
            <a:spLocks/>
          </p:cNvSpPr>
          <p:nvPr/>
        </p:nvSpPr>
        <p:spPr bwMode="auto">
          <a:xfrm>
            <a:off x="209550" y="1136650"/>
            <a:ext cx="862965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8.3.4 </a:t>
            </a:r>
            <a:r>
              <a:rPr lang="zh-CN" altLang="en-US" sz="2400" b="1" dirty="0">
                <a:solidFill>
                  <a:srgbClr val="0070C0"/>
                </a:solidFill>
                <a:latin typeface="+mn-lt"/>
                <a:ea typeface="+mn-ea"/>
                <a:cs typeface="等线"/>
              </a:rPr>
              <a:t>标准输入输出流</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zh-CN" altLang="en-US" sz="2000" dirty="0" smtClean="0"/>
              <a:t>接下来，通过一个案例来演示如何使用标准输入输出流重定向到一个文件，如例</a:t>
            </a:r>
            <a:r>
              <a:rPr lang="en-US" altLang="zh-CN" sz="2000" dirty="0" smtClean="0"/>
              <a:t>8-18</a:t>
            </a:r>
            <a:r>
              <a:rPr lang="zh-CN" altLang="en-US" sz="2000" dirty="0" smtClean="0"/>
              <a:t>所示。</a:t>
            </a:r>
            <a:endParaRPr lang="en-US" altLang="zh-CN" sz="2000" dirty="0" smtClean="0"/>
          </a:p>
        </p:txBody>
      </p:sp>
      <p:sp>
        <p:nvSpPr>
          <p:cNvPr id="6759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pic>
        <p:nvPicPr>
          <p:cNvPr id="2" name="图片 1"/>
          <p:cNvPicPr>
            <a:picLocks noChangeAspect="1"/>
          </p:cNvPicPr>
          <p:nvPr/>
        </p:nvPicPr>
        <p:blipFill>
          <a:blip r:embed="rId2"/>
          <a:stretch>
            <a:fillRect/>
          </a:stretch>
        </p:blipFill>
        <p:spPr>
          <a:xfrm>
            <a:off x="209550" y="3196792"/>
            <a:ext cx="8810625" cy="3000375"/>
          </a:xfrm>
          <a:prstGeom prst="rect">
            <a:avLst/>
          </a:prstGeom>
          <a:ln>
            <a:solidFill>
              <a:schemeClr val="accent1"/>
            </a:solidFill>
          </a:ln>
        </p:spPr>
      </p:pic>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50" y="1268361"/>
            <a:ext cx="7886700" cy="5235677"/>
          </a:xfrm>
        </p:spPr>
        <p:txBody>
          <a:bodyPr/>
          <a:lstStyle/>
          <a:p>
            <a:pPr marL="514350" indent="-514350">
              <a:lnSpc>
                <a:spcPct val="100000"/>
              </a:lnSpc>
              <a:spcBef>
                <a:spcPts val="1200"/>
              </a:spcBef>
              <a:buFont typeface="+mj-lt"/>
              <a:buAutoNum type="arabicPeriod"/>
            </a:pPr>
            <a:r>
              <a:rPr lang="zh-CN" altLang="en-US" sz="2400" dirty="0" smtClean="0"/>
              <a:t>课本的相关例题。</a:t>
            </a:r>
            <a:endParaRPr lang="en-US" altLang="zh-CN" sz="2400" dirty="0" smtClean="0"/>
          </a:p>
          <a:p>
            <a:pPr marL="514350" indent="-514350">
              <a:lnSpc>
                <a:spcPct val="100000"/>
              </a:lnSpc>
              <a:spcBef>
                <a:spcPts val="1200"/>
              </a:spcBef>
              <a:buFont typeface="+mj-lt"/>
              <a:buAutoNum type="arabicPeriod"/>
            </a:pPr>
            <a:r>
              <a:rPr lang="zh-CN" altLang="zh-CN" sz="2400" dirty="0"/>
              <a:t>某人在玩游戏的时候输入密码</a:t>
            </a:r>
            <a:r>
              <a:rPr lang="en-US" altLang="zh-CN" sz="2400" dirty="0"/>
              <a:t>123456</a:t>
            </a:r>
            <a:r>
              <a:rPr lang="zh-CN" altLang="zh-CN" sz="2400" dirty="0"/>
              <a:t>后成功进入游戏（输错</a:t>
            </a:r>
            <a:r>
              <a:rPr lang="en-US" altLang="zh-CN" sz="2400" dirty="0"/>
              <a:t>5</a:t>
            </a:r>
            <a:r>
              <a:rPr lang="zh-CN" altLang="zh-CN" sz="2400" dirty="0"/>
              <a:t>次则被强行退出），要求用程序实现密码验证的过程。</a:t>
            </a:r>
          </a:p>
          <a:p>
            <a:pPr marL="457200" lvl="1" indent="0">
              <a:lnSpc>
                <a:spcPct val="100000"/>
              </a:lnSpc>
              <a:spcBef>
                <a:spcPts val="1200"/>
              </a:spcBef>
              <a:buNone/>
            </a:pPr>
            <a:r>
              <a:rPr lang="zh-CN" altLang="zh-CN" sz="2000" dirty="0"/>
              <a:t>提示：</a:t>
            </a:r>
          </a:p>
          <a:p>
            <a:pPr marL="457200" lvl="1" indent="0">
              <a:lnSpc>
                <a:spcPct val="100000"/>
              </a:lnSpc>
              <a:spcBef>
                <a:spcPts val="1200"/>
              </a:spcBef>
              <a:buNone/>
            </a:pPr>
            <a:r>
              <a:rPr lang="en-US" altLang="zh-CN" sz="2000" dirty="0"/>
              <a:t>1</a:t>
            </a:r>
            <a:r>
              <a:rPr lang="zh-CN" altLang="zh-CN" sz="2000" dirty="0"/>
              <a:t>）使用</a:t>
            </a:r>
            <a:r>
              <a:rPr lang="en-US" altLang="zh-CN" sz="2000" dirty="0"/>
              <a:t>System.in</a:t>
            </a:r>
            <a:r>
              <a:rPr lang="zh-CN" altLang="zh-CN" sz="2000" dirty="0"/>
              <a:t>包装为字符流读取键盘输入。 </a:t>
            </a:r>
          </a:p>
          <a:p>
            <a:pPr marL="457200" lvl="1" indent="0">
              <a:lnSpc>
                <a:spcPct val="100000"/>
              </a:lnSpc>
              <a:spcBef>
                <a:spcPts val="1200"/>
              </a:spcBef>
              <a:buNone/>
            </a:pPr>
            <a:r>
              <a:rPr lang="en-US" altLang="zh-CN" sz="2000" dirty="0"/>
              <a:t>2</a:t>
            </a:r>
            <a:r>
              <a:rPr lang="zh-CN" altLang="zh-CN" sz="2000" dirty="0"/>
              <a:t>）</a:t>
            </a:r>
            <a:r>
              <a:rPr lang="en-US" altLang="zh-CN" sz="2000" dirty="0" err="1"/>
              <a:t>BufferedReader</a:t>
            </a:r>
            <a:r>
              <a:rPr lang="zh-CN" altLang="zh-CN" sz="2000" dirty="0"/>
              <a:t>对字符流进行包装。调用</a:t>
            </a:r>
            <a:r>
              <a:rPr lang="en-US" altLang="zh-CN" sz="2000" dirty="0" err="1"/>
              <a:t>BufferedReader</a:t>
            </a:r>
            <a:r>
              <a:rPr lang="zh-CN" altLang="zh-CN" sz="2000" dirty="0"/>
              <a:t>的</a:t>
            </a:r>
            <a:r>
              <a:rPr lang="en-US" altLang="zh-CN" sz="2000" dirty="0" err="1"/>
              <a:t>readLine</a:t>
            </a:r>
            <a:r>
              <a:rPr lang="en-US" altLang="zh-CN" sz="2000" dirty="0"/>
              <a:t>()</a:t>
            </a:r>
            <a:r>
              <a:rPr lang="zh-CN" altLang="zh-CN" sz="2000" dirty="0"/>
              <a:t>方法每次读取一行。</a:t>
            </a:r>
          </a:p>
          <a:p>
            <a:pPr marL="457200" lvl="1" indent="0">
              <a:lnSpc>
                <a:spcPct val="100000"/>
              </a:lnSpc>
              <a:spcBef>
                <a:spcPts val="1200"/>
              </a:spcBef>
              <a:buNone/>
            </a:pPr>
            <a:r>
              <a:rPr lang="en-US" altLang="zh-CN" sz="2000" dirty="0"/>
              <a:t>3</a:t>
            </a:r>
            <a:r>
              <a:rPr lang="zh-CN" altLang="zh-CN" sz="2000" dirty="0"/>
              <a:t>）在</a:t>
            </a:r>
            <a:r>
              <a:rPr lang="en-US" altLang="zh-CN" sz="2000" dirty="0"/>
              <a:t>for</a:t>
            </a:r>
            <a:r>
              <a:rPr lang="zh-CN" altLang="zh-CN" sz="2000" dirty="0"/>
              <a:t>循环判中判断输入的密码是否为“</a:t>
            </a:r>
            <a:r>
              <a:rPr lang="en-US" altLang="zh-CN" sz="2000" dirty="0"/>
              <a:t>123456</a:t>
            </a:r>
            <a:r>
              <a:rPr lang="zh-CN" altLang="zh-CN" sz="2000" dirty="0"/>
              <a:t>”，如果是则打印“恭喜你进入游戏”，并跳出循环，否则继续循环读取键盘输入。</a:t>
            </a:r>
          </a:p>
          <a:p>
            <a:pPr marL="457200" lvl="1" indent="0">
              <a:lnSpc>
                <a:spcPct val="100000"/>
              </a:lnSpc>
              <a:spcBef>
                <a:spcPts val="1200"/>
              </a:spcBef>
              <a:buNone/>
            </a:pPr>
            <a:r>
              <a:rPr lang="en-US" altLang="zh-CN" sz="2000" dirty="0"/>
              <a:t>4</a:t>
            </a:r>
            <a:r>
              <a:rPr lang="zh-CN" altLang="zh-CN" sz="2000" dirty="0"/>
              <a:t>）当循环完毕，密码还不正确，则打印“密码错误，结束游戏”，并调用</a:t>
            </a:r>
            <a:r>
              <a:rPr lang="en-US" altLang="zh-CN" sz="2000" dirty="0" err="1"/>
              <a:t>System.exit</a:t>
            </a:r>
            <a:r>
              <a:rPr lang="en-US" altLang="zh-CN" sz="2000" dirty="0"/>
              <a:t>(0)</a:t>
            </a:r>
            <a:r>
              <a:rPr lang="zh-CN" altLang="zh-CN" sz="2000" dirty="0"/>
              <a:t>方法结束程序。</a:t>
            </a:r>
          </a:p>
          <a:p>
            <a:pPr>
              <a:lnSpc>
                <a:spcPct val="100000"/>
              </a:lnSpc>
              <a:spcBef>
                <a:spcPts val="1200"/>
              </a:spcBef>
            </a:pPr>
            <a:endParaRPr lang="en-US" altLang="zh-CN" sz="2400" dirty="0" smtClean="0"/>
          </a:p>
        </p:txBody>
      </p:sp>
      <p:sp>
        <p:nvSpPr>
          <p:cNvPr id="3" name="标题 2"/>
          <p:cNvSpPr>
            <a:spLocks noGrp="1"/>
          </p:cNvSpPr>
          <p:nvPr>
            <p:ph type="title"/>
          </p:nvPr>
        </p:nvSpPr>
        <p:spPr/>
        <p:txBody>
          <a:bodyPr/>
          <a:lstStyle/>
          <a:p>
            <a:r>
              <a:rPr lang="zh-CN" altLang="en-US" dirty="0" smtClean="0"/>
              <a:t>练习</a:t>
            </a:r>
            <a:r>
              <a:rPr lang="en-US" altLang="zh-CN" dirty="0" smtClean="0"/>
              <a:t>3</a:t>
            </a:r>
            <a:endParaRPr lang="zh-CN" altLang="en-US" dirty="0"/>
          </a:p>
        </p:txBody>
      </p:sp>
    </p:spTree>
    <p:extLst>
      <p:ext uri="{BB962C8B-B14F-4D97-AF65-F5344CB8AC3E}">
        <p14:creationId xmlns:p14="http://schemas.microsoft.com/office/powerpoint/2010/main" val="38864724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86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86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86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1751" name="内容占位符 2"/>
          <p:cNvSpPr txBox="1">
            <a:spLocks/>
          </p:cNvSpPr>
          <p:nvPr/>
        </p:nvSpPr>
        <p:spPr bwMode="auto">
          <a:xfrm>
            <a:off x="38100" y="1041400"/>
            <a:ext cx="8824913"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8.3.5 </a:t>
            </a:r>
            <a:r>
              <a:rPr lang="en-US" altLang="zh-CN" sz="2400" b="1" dirty="0" err="1">
                <a:solidFill>
                  <a:srgbClr val="0070C0"/>
                </a:solidFill>
                <a:latin typeface="+mn-lt"/>
                <a:ea typeface="+mn-ea"/>
                <a:cs typeface="等线"/>
              </a:rPr>
              <a:t>PipedInputStream</a:t>
            </a:r>
            <a:r>
              <a:rPr lang="zh-CN" altLang="en-US" sz="2400" b="1" dirty="0">
                <a:solidFill>
                  <a:srgbClr val="0070C0"/>
                </a:solidFill>
                <a:latin typeface="+mn-lt"/>
                <a:ea typeface="+mn-ea"/>
                <a:cs typeface="等线"/>
              </a:rPr>
              <a:t>和</a:t>
            </a:r>
            <a:r>
              <a:rPr lang="en-US" altLang="zh-CN" sz="2400" b="1" dirty="0" err="1">
                <a:solidFill>
                  <a:srgbClr val="0070C0"/>
                </a:solidFill>
                <a:latin typeface="+mn-lt"/>
                <a:ea typeface="+mn-ea"/>
                <a:cs typeface="等线"/>
              </a:rPr>
              <a:t>PipedOutputStream</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zh-CN" altLang="en-US" sz="2000" dirty="0" smtClean="0"/>
              <a:t>管道流分为管道输入流和管道输出流，它是一种特殊的流，专门用于多线程</a:t>
            </a:r>
            <a:r>
              <a:rPr lang="zh-CN" altLang="en-US" sz="2000" dirty="0"/>
              <a:t>之间数据的传输</a:t>
            </a:r>
            <a:r>
              <a:rPr lang="zh-CN" altLang="en-US" sz="2000" dirty="0" smtClean="0"/>
              <a:t>，必须先建立连接才能彼此间通信。</a:t>
            </a:r>
            <a:endParaRPr lang="en-US" altLang="zh-CN" sz="2000" dirty="0" smtClean="0"/>
          </a:p>
          <a:p>
            <a:pPr lvl="1">
              <a:lnSpc>
                <a:spcPct val="200000"/>
              </a:lnSpc>
              <a:spcBef>
                <a:spcPct val="20000"/>
              </a:spcBef>
              <a:buFontTx/>
              <a:buChar char="–"/>
              <a:defRPr/>
            </a:pPr>
            <a:r>
              <a:rPr lang="en-US" altLang="zh-CN" sz="2000" dirty="0" err="1" smtClean="0"/>
              <a:t>PipedOutputStream</a:t>
            </a:r>
            <a:r>
              <a:rPr lang="zh-CN" altLang="en-US" sz="2000" dirty="0" smtClean="0"/>
              <a:t>称为管道输出流，</a:t>
            </a:r>
            <a:r>
              <a:rPr lang="zh-CN" altLang="zh-CN" sz="2000" dirty="0" smtClean="0"/>
              <a:t>用于</a:t>
            </a:r>
            <a:r>
              <a:rPr lang="zh-CN" altLang="zh-CN" sz="2000" dirty="0"/>
              <a:t>向管道中写入</a:t>
            </a:r>
            <a:r>
              <a:rPr lang="zh-CN" altLang="zh-CN" sz="2000" dirty="0" smtClean="0"/>
              <a:t>数据</a:t>
            </a:r>
            <a:r>
              <a:rPr lang="zh-CN" altLang="en-US" sz="2000" dirty="0" smtClean="0"/>
              <a:t>。</a:t>
            </a:r>
            <a:endParaRPr lang="en-US" altLang="zh-CN" sz="2000" dirty="0" smtClean="0"/>
          </a:p>
          <a:p>
            <a:pPr lvl="1">
              <a:lnSpc>
                <a:spcPct val="200000"/>
              </a:lnSpc>
              <a:spcBef>
                <a:spcPct val="20000"/>
              </a:spcBef>
              <a:buFontTx/>
              <a:buChar char="–"/>
              <a:defRPr/>
            </a:pPr>
            <a:r>
              <a:rPr lang="en-US" altLang="zh-CN" sz="2000" dirty="0" err="1" smtClean="0"/>
              <a:t>PipedInputStream</a:t>
            </a:r>
            <a:r>
              <a:rPr lang="zh-CN" altLang="en-US" sz="2000" dirty="0" smtClean="0"/>
              <a:t>称为管道输入流，</a:t>
            </a:r>
            <a:r>
              <a:rPr lang="zh-CN" altLang="zh-CN" sz="2000" dirty="0" smtClean="0"/>
              <a:t>用于</a:t>
            </a:r>
            <a:r>
              <a:rPr lang="zh-CN" altLang="zh-CN" sz="2000" dirty="0"/>
              <a:t>从管道中读取写入的数据</a:t>
            </a:r>
            <a:r>
              <a:rPr lang="zh-CN" altLang="en-US" sz="2000" dirty="0" smtClean="0"/>
              <a:t>。</a:t>
            </a:r>
            <a:endParaRPr lang="en-US" altLang="zh-CN" sz="2000" dirty="0" smtClean="0"/>
          </a:p>
          <a:p>
            <a:pPr marL="457200" lvl="1" indent="0">
              <a:lnSpc>
                <a:spcPct val="150000"/>
              </a:lnSpc>
              <a:spcBef>
                <a:spcPct val="20000"/>
              </a:spcBef>
              <a:defRPr/>
            </a:pPr>
            <a:r>
              <a:rPr lang="en-US" altLang="zh-CN" sz="2000" dirty="0" smtClean="0"/>
              <a:t/>
            </a:r>
            <a:br>
              <a:rPr lang="en-US" altLang="zh-CN" sz="2000" dirty="0" smtClean="0"/>
            </a:br>
            <a:endParaRPr lang="en-US" altLang="zh-CN" sz="2000" dirty="0" smtClean="0"/>
          </a:p>
          <a:p>
            <a:pPr lvl="1">
              <a:lnSpc>
                <a:spcPct val="150000"/>
              </a:lnSpc>
              <a:spcBef>
                <a:spcPct val="20000"/>
              </a:spcBef>
              <a:buFontTx/>
              <a:buChar char="–"/>
              <a:defRPr/>
            </a:pPr>
            <a:endParaRPr lang="en-US" altLang="zh-CN" sz="2000" dirty="0" smtClean="0"/>
          </a:p>
        </p:txBody>
      </p:sp>
      <p:sp>
        <p:nvSpPr>
          <p:cNvPr id="6861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963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963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963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9879" name="内容占位符 2"/>
          <p:cNvSpPr txBox="1">
            <a:spLocks/>
          </p:cNvSpPr>
          <p:nvPr/>
        </p:nvSpPr>
        <p:spPr bwMode="auto">
          <a:xfrm>
            <a:off x="301625" y="1092200"/>
            <a:ext cx="8543925"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a:solidFill>
                  <a:srgbClr val="0070C0"/>
                </a:solidFill>
                <a:latin typeface="+mn-lt"/>
                <a:ea typeface="+mn-ea"/>
                <a:cs typeface="等线"/>
              </a:rPr>
              <a:t>8.3.5 PipedInputStream</a:t>
            </a:r>
            <a:r>
              <a:rPr lang="zh-CN" altLang="en-US" sz="2400" b="1">
                <a:solidFill>
                  <a:srgbClr val="0070C0"/>
                </a:solidFill>
                <a:latin typeface="+mn-lt"/>
                <a:ea typeface="+mn-ea"/>
                <a:cs typeface="等线"/>
              </a:rPr>
              <a:t>和</a:t>
            </a:r>
            <a:r>
              <a:rPr lang="en-US" altLang="zh-CN" sz="2400" b="1">
                <a:solidFill>
                  <a:srgbClr val="0070C0"/>
                </a:solidFill>
                <a:latin typeface="+mn-lt"/>
                <a:ea typeface="+mn-ea"/>
                <a:cs typeface="等线"/>
              </a:rPr>
              <a:t>PipedOutputStream</a:t>
            </a:r>
          </a:p>
          <a:p>
            <a:pPr lvl="1">
              <a:lnSpc>
                <a:spcPct val="200000"/>
              </a:lnSpc>
              <a:spcBef>
                <a:spcPct val="20000"/>
              </a:spcBef>
              <a:buFontTx/>
              <a:buChar char="–"/>
              <a:defRPr/>
            </a:pPr>
            <a:r>
              <a:rPr lang="zh-CN" altLang="en-US" sz="2000" smtClean="0"/>
              <a:t>接下来，通过一个案例来学习管道流的通信，如例</a:t>
            </a:r>
            <a:r>
              <a:rPr lang="en-US" altLang="zh-CN" sz="2000" smtClean="0"/>
              <a:t>8-19</a:t>
            </a:r>
            <a:r>
              <a:rPr lang="zh-CN" altLang="en-US" sz="2000" smtClean="0"/>
              <a:t>所示。</a:t>
            </a:r>
            <a:r>
              <a:rPr lang="en-US" altLang="zh-CN" sz="2000" smtClean="0"/>
              <a:t/>
            </a:r>
            <a:br>
              <a:rPr lang="en-US" altLang="zh-CN" sz="2000" smtClean="0"/>
            </a:br>
            <a:endParaRPr lang="en-US" altLang="zh-CN" sz="2000" smtClean="0"/>
          </a:p>
          <a:p>
            <a:pPr lvl="1">
              <a:lnSpc>
                <a:spcPct val="150000"/>
              </a:lnSpc>
              <a:spcBef>
                <a:spcPct val="20000"/>
              </a:spcBef>
              <a:buFontTx/>
              <a:buChar char="–"/>
              <a:defRPr/>
            </a:pPr>
            <a:endParaRPr lang="en-US" altLang="zh-CN" sz="2000" smtClean="0"/>
          </a:p>
        </p:txBody>
      </p:sp>
      <p:sp>
        <p:nvSpPr>
          <p:cNvPr id="6963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065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066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066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0903" name="内容占位符 2"/>
          <p:cNvSpPr txBox="1">
            <a:spLocks/>
          </p:cNvSpPr>
          <p:nvPr/>
        </p:nvSpPr>
        <p:spPr bwMode="auto">
          <a:xfrm>
            <a:off x="209550" y="1117600"/>
            <a:ext cx="8415338"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8.3.6 </a:t>
            </a:r>
            <a:r>
              <a:rPr lang="en-US" altLang="zh-CN" sz="2400" b="1" dirty="0" err="1">
                <a:solidFill>
                  <a:srgbClr val="0070C0"/>
                </a:solidFill>
                <a:latin typeface="+mn-lt"/>
                <a:ea typeface="+mn-ea"/>
                <a:cs typeface="等线"/>
              </a:rPr>
              <a:t>ByteArrayInputStream</a:t>
            </a:r>
            <a:r>
              <a:rPr lang="zh-CN" altLang="en-US" sz="2400" b="1" dirty="0">
                <a:solidFill>
                  <a:srgbClr val="0070C0"/>
                </a:solidFill>
                <a:latin typeface="+mn-lt"/>
                <a:ea typeface="+mn-ea"/>
                <a:cs typeface="等线"/>
              </a:rPr>
              <a:t>和</a:t>
            </a:r>
            <a:r>
              <a:rPr lang="en-US" altLang="zh-CN" sz="2400" b="1" dirty="0" err="1">
                <a:solidFill>
                  <a:srgbClr val="0070C0"/>
                </a:solidFill>
                <a:latin typeface="+mn-lt"/>
                <a:ea typeface="+mn-ea"/>
                <a:cs typeface="等线"/>
              </a:rPr>
              <a:t>ByteArrayOutputStream</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zh-CN" altLang="zh-CN" sz="2000" dirty="0" smtClean="0"/>
              <a:t>在前面的学习中，都是将文件直接存储到硬盘，但有时候我们希望将文件临时存储到缓冲区，方便以后读取。为此</a:t>
            </a:r>
            <a:r>
              <a:rPr lang="en-US" altLang="zh-CN" sz="2000" dirty="0" smtClean="0"/>
              <a:t>JDK</a:t>
            </a:r>
            <a:r>
              <a:rPr lang="zh-CN" altLang="zh-CN" sz="2000" dirty="0" smtClean="0"/>
              <a:t>中提供了一个</a:t>
            </a:r>
            <a:r>
              <a:rPr lang="en-US" altLang="zh-CN" sz="2000" dirty="0" err="1" smtClean="0"/>
              <a:t>ByteArrayOutputStream</a:t>
            </a:r>
            <a:r>
              <a:rPr lang="zh-CN" altLang="zh-CN" sz="2000" dirty="0" smtClean="0"/>
              <a:t>类</a:t>
            </a:r>
            <a:r>
              <a:rPr lang="zh-CN" altLang="en-US" sz="2000" dirty="0" smtClean="0"/>
              <a:t>，此类</a:t>
            </a:r>
            <a:r>
              <a:rPr lang="zh-CN" altLang="zh-CN" sz="2000" dirty="0" smtClean="0"/>
              <a:t>会在创建对象时就创建一个</a:t>
            </a:r>
            <a:r>
              <a:rPr lang="en-US" altLang="zh-CN" sz="2000" dirty="0" smtClean="0"/>
              <a:t>byte</a:t>
            </a:r>
            <a:r>
              <a:rPr lang="zh-CN" altLang="zh-CN" sz="2000" dirty="0" smtClean="0"/>
              <a:t>型数组的缓冲区，当向数组中写数据时，该对象会把所有的数据先写入缓冲区，最后一次性写入文件</a:t>
            </a:r>
            <a:r>
              <a:rPr lang="zh-CN" altLang="en-US" sz="2000" dirty="0" smtClean="0"/>
              <a:t>。</a:t>
            </a:r>
            <a:endParaRPr lang="zh-CN" altLang="zh-CN" sz="2000" dirty="0" smtClean="0"/>
          </a:p>
          <a:p>
            <a:pPr lvl="1">
              <a:lnSpc>
                <a:spcPct val="150000"/>
              </a:lnSpc>
              <a:spcBef>
                <a:spcPct val="20000"/>
              </a:spcBef>
              <a:buFontTx/>
              <a:buChar char="–"/>
              <a:defRPr/>
            </a:pPr>
            <a:endParaRPr lang="en-US" altLang="zh-CN" sz="2000" dirty="0" smtClean="0"/>
          </a:p>
          <a:p>
            <a:pPr lvl="1">
              <a:lnSpc>
                <a:spcPct val="150000"/>
              </a:lnSpc>
              <a:spcBef>
                <a:spcPct val="20000"/>
              </a:spcBef>
              <a:buFontTx/>
              <a:buChar char="–"/>
              <a:defRPr/>
            </a:pPr>
            <a:endParaRPr lang="en-US" altLang="zh-CN" sz="2000" dirty="0" smtClean="0"/>
          </a:p>
        </p:txBody>
      </p:sp>
      <p:sp>
        <p:nvSpPr>
          <p:cNvPr id="7066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68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68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68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1927" name="内容占位符 2"/>
          <p:cNvSpPr txBox="1">
            <a:spLocks/>
          </p:cNvSpPr>
          <p:nvPr/>
        </p:nvSpPr>
        <p:spPr bwMode="auto">
          <a:xfrm>
            <a:off x="209550" y="1117600"/>
            <a:ext cx="85280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8.3.6 </a:t>
            </a:r>
            <a:r>
              <a:rPr lang="en-US" altLang="zh-CN" sz="2400" b="1" dirty="0" err="1">
                <a:solidFill>
                  <a:srgbClr val="0070C0"/>
                </a:solidFill>
                <a:latin typeface="+mn-lt"/>
                <a:ea typeface="+mn-ea"/>
                <a:cs typeface="等线"/>
              </a:rPr>
              <a:t>ByteArrayInputStream</a:t>
            </a:r>
            <a:r>
              <a:rPr lang="zh-CN" altLang="en-US" sz="2400" b="1" dirty="0">
                <a:solidFill>
                  <a:srgbClr val="0070C0"/>
                </a:solidFill>
                <a:latin typeface="+mn-lt"/>
                <a:ea typeface="+mn-ea"/>
                <a:cs typeface="等线"/>
              </a:rPr>
              <a:t>和</a:t>
            </a:r>
            <a:r>
              <a:rPr lang="en-US" altLang="zh-CN" sz="2400" b="1" dirty="0" err="1">
                <a:solidFill>
                  <a:srgbClr val="0070C0"/>
                </a:solidFill>
                <a:latin typeface="+mn-lt"/>
                <a:ea typeface="+mn-ea"/>
                <a:cs typeface="等线"/>
              </a:rPr>
              <a:t>ByteArrayOutputStream</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zh-CN" altLang="en-US" sz="2000" dirty="0" smtClean="0"/>
              <a:t>接下来，通过一个案例来演示</a:t>
            </a:r>
            <a:r>
              <a:rPr lang="en-US" altLang="zh-CN" sz="2000" dirty="0" err="1" smtClean="0"/>
              <a:t>ByteArrayOutputStream</a:t>
            </a:r>
            <a:r>
              <a:rPr lang="zh-CN" altLang="en-US" sz="2000" dirty="0" smtClean="0"/>
              <a:t>如何将数据写入缓冲区，如例</a:t>
            </a:r>
            <a:r>
              <a:rPr lang="en-US" altLang="zh-CN" sz="2000" dirty="0" smtClean="0"/>
              <a:t>8-20</a:t>
            </a:r>
            <a:r>
              <a:rPr lang="zh-CN" altLang="en-US" sz="2000" dirty="0" smtClean="0"/>
              <a:t>所示。</a:t>
            </a:r>
            <a:endParaRPr lang="en-US" altLang="zh-CN" sz="2000" dirty="0" smtClean="0"/>
          </a:p>
        </p:txBody>
      </p:sp>
      <p:sp>
        <p:nvSpPr>
          <p:cNvPr id="7168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t="4433"/>
          <a:stretch>
            <a:fillRect/>
          </a:stretch>
        </p:blipFill>
        <p:spPr bwMode="auto">
          <a:xfrm>
            <a:off x="169632" y="1255715"/>
            <a:ext cx="8891238" cy="4937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9" name="圆角矩形标注 8"/>
          <p:cNvSpPr/>
          <p:nvPr/>
        </p:nvSpPr>
        <p:spPr bwMode="auto">
          <a:xfrm>
            <a:off x="218281" y="3227682"/>
            <a:ext cx="8707437" cy="3419174"/>
          </a:xfrm>
          <a:prstGeom prst="wedgeRoundRectCallout">
            <a:avLst>
              <a:gd name="adj1" fmla="val -6970"/>
              <a:gd name="adj2" fmla="val -55419"/>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sz="2400" b="1" dirty="0">
                <a:solidFill>
                  <a:srgbClr val="FF0000"/>
                </a:solidFill>
                <a:latin typeface="等线" panose="02010600030101010101" pitchFamily="2" charset="-122"/>
                <a:ea typeface="等线" panose="02010600030101010101" pitchFamily="2" charset="-122"/>
              </a:rPr>
              <a:t>注意：</a:t>
            </a:r>
          </a:p>
          <a:p>
            <a:pPr eaLnBrk="0" hangingPunct="0">
              <a:lnSpc>
                <a:spcPct val="150000"/>
              </a:lnSpc>
              <a:buFontTx/>
              <a:buNone/>
              <a:defRPr/>
            </a:pPr>
            <a:r>
              <a:rPr lang="zh-CN" altLang="zh-CN" sz="2000" dirty="0">
                <a:latin typeface="等线" panose="02010600030101010101" pitchFamily="2" charset="-122"/>
                <a:ea typeface="等线" panose="02010600030101010101" pitchFamily="2" charset="-122"/>
              </a:rPr>
              <a:t>ByteArrayInputStream ：在构造的时候，需要接收数据源。而且数据源是一个字节数组。 </a:t>
            </a:r>
          </a:p>
          <a:p>
            <a:pPr eaLnBrk="0" hangingPunct="0">
              <a:lnSpc>
                <a:spcPct val="150000"/>
              </a:lnSpc>
              <a:buFontTx/>
              <a:buNone/>
              <a:defRPr/>
            </a:pPr>
            <a:r>
              <a:rPr lang="zh-CN" altLang="zh-CN" sz="2000" dirty="0">
                <a:latin typeface="等线" panose="02010600030101010101" pitchFamily="2" charset="-122"/>
                <a:ea typeface="等线" panose="02010600030101010101" pitchFamily="2" charset="-122"/>
              </a:rPr>
              <a:t> ByteArrayOutputStream：在构造的时候，不用定义数据目的，因为该对象中已经内部封装了可变长度的字节数组。 这就是数据目的地。 </a:t>
            </a:r>
          </a:p>
          <a:p>
            <a:pPr eaLnBrk="0" hangingPunct="0">
              <a:lnSpc>
                <a:spcPct val="150000"/>
              </a:lnSpc>
              <a:buFontTx/>
              <a:buNone/>
              <a:defRPr/>
            </a:pPr>
            <a:r>
              <a:rPr lang="zh-CN" altLang="zh-CN" sz="2000" dirty="0">
                <a:latin typeface="等线" panose="02010600030101010101" pitchFamily="2" charset="-122"/>
                <a:ea typeface="等线" panose="02010600030101010101" pitchFamily="2" charset="-122"/>
              </a:rPr>
              <a:t> 因为这两个流对象都操作的数组，并没有使用系统资源。 所以不用进行close关闭。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530225" y="1153078"/>
            <a:ext cx="8445500" cy="5059362"/>
          </a:xfrm>
        </p:spPr>
        <p:txBody>
          <a:bodyPr/>
          <a:lstStyle/>
          <a:p>
            <a:pPr marL="342900" lvl="1" indent="-342900" eaLnBrk="1" hangingPunct="1">
              <a:buFontTx/>
              <a:buChar char="•"/>
            </a:pPr>
            <a:r>
              <a:rPr lang="en-US" altLang="zh-CN" sz="2400" b="1" dirty="0">
                <a:solidFill>
                  <a:srgbClr val="0070C0"/>
                </a:solidFill>
                <a:latin typeface="Arial" charset="0"/>
                <a:ea typeface="宋体" pitchFamily="2" charset="-122"/>
                <a:cs typeface="+mn-cs"/>
              </a:rPr>
              <a:t>IO</a:t>
            </a:r>
            <a:r>
              <a:rPr lang="zh-CN" altLang="en-US" sz="2400" b="1" dirty="0" smtClean="0">
                <a:solidFill>
                  <a:srgbClr val="0070C0"/>
                </a:solidFill>
              </a:rPr>
              <a:t>流分类</a:t>
            </a:r>
            <a:endParaRPr lang="en-US" altLang="zh-CN" sz="2400" b="1" dirty="0" smtClean="0">
              <a:solidFill>
                <a:srgbClr val="0070C0"/>
              </a:solidFill>
            </a:endParaRPr>
          </a:p>
          <a:p>
            <a:pPr marL="342900" lvl="1" indent="-342900" eaLnBrk="1" hangingPunct="1">
              <a:spcBef>
                <a:spcPct val="0"/>
              </a:spcBef>
            </a:pPr>
            <a:r>
              <a:rPr lang="zh-CN" altLang="zh-CN" dirty="0" smtClean="0"/>
              <a:t>字节流分别用</a:t>
            </a:r>
            <a:r>
              <a:rPr lang="en-US" altLang="zh-CN" dirty="0" err="1" smtClean="0"/>
              <a:t>java.io.InputStream</a:t>
            </a:r>
            <a:r>
              <a:rPr lang="zh-CN" altLang="zh-CN" dirty="0" smtClean="0"/>
              <a:t>和</a:t>
            </a:r>
            <a:r>
              <a:rPr lang="en-US" altLang="zh-CN" dirty="0" err="1" smtClean="0"/>
              <a:t>java.io.OutputStream</a:t>
            </a:r>
            <a:r>
              <a:rPr lang="zh-CN" altLang="zh-CN" dirty="0" smtClean="0"/>
              <a:t>表示</a:t>
            </a:r>
            <a:r>
              <a:rPr lang="zh-CN" altLang="en-US" dirty="0" smtClean="0"/>
              <a:t>。</a:t>
            </a:r>
            <a:endParaRPr lang="en-US" altLang="zh-CN" dirty="0" smtClean="0"/>
          </a:p>
          <a:p>
            <a:pPr marL="342900" lvl="1" indent="-342900" eaLnBrk="1" hangingPunct="1">
              <a:spcBef>
                <a:spcPct val="0"/>
              </a:spcBef>
            </a:pPr>
            <a:r>
              <a:rPr lang="zh-CN" altLang="zh-CN" dirty="0" smtClean="0"/>
              <a:t>字符流的输入输出流分别用</a:t>
            </a:r>
            <a:r>
              <a:rPr lang="en-US" altLang="zh-CN" dirty="0" err="1" smtClean="0"/>
              <a:t>java.io.Reader</a:t>
            </a:r>
            <a:r>
              <a:rPr lang="zh-CN" altLang="zh-CN" dirty="0" smtClean="0"/>
              <a:t>和</a:t>
            </a:r>
            <a:r>
              <a:rPr lang="en-US" altLang="zh-CN" dirty="0" err="1" smtClean="0"/>
              <a:t>java.io.Writer</a:t>
            </a:r>
            <a:r>
              <a:rPr lang="zh-CN" altLang="zh-CN" dirty="0" smtClean="0"/>
              <a:t>表示</a:t>
            </a:r>
            <a:r>
              <a:rPr lang="zh-CN" altLang="en-US" dirty="0" smtClean="0"/>
              <a:t>。</a:t>
            </a:r>
            <a:endParaRPr lang="en-US" altLang="zh-CN" dirty="0" smtClean="0"/>
          </a:p>
          <a:p>
            <a:pPr marL="342900" lvl="1" indent="-342900" eaLnBrk="1" hangingPunct="1">
              <a:spcBef>
                <a:spcPct val="0"/>
              </a:spcBef>
            </a:pPr>
            <a:r>
              <a:rPr lang="en-US" altLang="zh-CN" dirty="0" smtClean="0"/>
              <a:t>IO</a:t>
            </a:r>
            <a:r>
              <a:rPr lang="zh-CN" altLang="en-US" dirty="0" smtClean="0"/>
              <a:t>流的具体分类如下图所示。</a:t>
            </a:r>
            <a:endParaRPr lang="en-US" altLang="zh-CN" dirty="0" smtClean="0"/>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3233738"/>
            <a:ext cx="7272337"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流分类</a:t>
            </a:r>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68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68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68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1927" name="内容占位符 2"/>
          <p:cNvSpPr txBox="1">
            <a:spLocks/>
          </p:cNvSpPr>
          <p:nvPr/>
        </p:nvSpPr>
        <p:spPr bwMode="auto">
          <a:xfrm>
            <a:off x="209550" y="1117600"/>
            <a:ext cx="85280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8.3.6 </a:t>
            </a:r>
            <a:r>
              <a:rPr lang="en-US" altLang="zh-CN" sz="2400" b="1" dirty="0" err="1">
                <a:solidFill>
                  <a:srgbClr val="0070C0"/>
                </a:solidFill>
                <a:latin typeface="+mn-lt"/>
                <a:ea typeface="+mn-ea"/>
                <a:cs typeface="等线"/>
              </a:rPr>
              <a:t>ByteArrayInputStream</a:t>
            </a:r>
            <a:r>
              <a:rPr lang="zh-CN" altLang="en-US" sz="2400" b="1" dirty="0">
                <a:solidFill>
                  <a:srgbClr val="0070C0"/>
                </a:solidFill>
                <a:latin typeface="+mn-lt"/>
                <a:ea typeface="+mn-ea"/>
                <a:cs typeface="等线"/>
              </a:rPr>
              <a:t>和</a:t>
            </a:r>
            <a:r>
              <a:rPr lang="en-US" altLang="zh-CN" sz="2400" b="1" dirty="0" err="1">
                <a:solidFill>
                  <a:srgbClr val="0070C0"/>
                </a:solidFill>
                <a:latin typeface="+mn-lt"/>
                <a:ea typeface="+mn-ea"/>
                <a:cs typeface="等线"/>
              </a:rPr>
              <a:t>ByteArrayOutputStream</a:t>
            </a:r>
            <a:endParaRPr lang="en-US" altLang="zh-CN" sz="2400" b="1" dirty="0">
              <a:solidFill>
                <a:srgbClr val="0070C0"/>
              </a:solidFill>
              <a:latin typeface="+mn-lt"/>
              <a:ea typeface="+mn-ea"/>
              <a:cs typeface="等线"/>
            </a:endParaRPr>
          </a:p>
          <a:p>
            <a:pPr lvl="1">
              <a:lnSpc>
                <a:spcPct val="200000"/>
              </a:lnSpc>
              <a:spcBef>
                <a:spcPct val="20000"/>
              </a:spcBef>
              <a:buFontTx/>
              <a:buChar char="–"/>
              <a:defRPr/>
            </a:pPr>
            <a:r>
              <a:rPr lang="zh-CN" altLang="en-US" sz="2000" dirty="0" smtClean="0"/>
              <a:t>与</a:t>
            </a:r>
            <a:r>
              <a:rPr lang="en-US" altLang="zh-CN" sz="2000" dirty="0" err="1" smtClean="0"/>
              <a:t>ByteArrayOutputStream</a:t>
            </a:r>
            <a:r>
              <a:rPr lang="zh-CN" altLang="en-US" sz="2000" dirty="0" smtClean="0"/>
              <a:t>类似，</a:t>
            </a:r>
            <a:r>
              <a:rPr lang="en-US" altLang="zh-CN" sz="2000" dirty="0" err="1" smtClean="0"/>
              <a:t>ByteArrayInputStream</a:t>
            </a:r>
            <a:r>
              <a:rPr lang="zh-CN" altLang="en-US" sz="2000" dirty="0" smtClean="0"/>
              <a:t>是从缓冲区中读取数据，接下来，通过一个案例来演示</a:t>
            </a:r>
            <a:r>
              <a:rPr lang="en-US" altLang="zh-CN" sz="2000" dirty="0" err="1" smtClean="0"/>
              <a:t>ByteArrayInputStream</a:t>
            </a:r>
            <a:r>
              <a:rPr lang="zh-CN" altLang="en-US" sz="2000" dirty="0" smtClean="0"/>
              <a:t>如何读取缓冲区中的数据，如例</a:t>
            </a:r>
            <a:r>
              <a:rPr lang="en-US" altLang="zh-CN" sz="2000" dirty="0" smtClean="0"/>
              <a:t>8-21</a:t>
            </a:r>
            <a:r>
              <a:rPr lang="zh-CN" altLang="en-US" sz="2000" dirty="0" smtClean="0"/>
              <a:t>所示。</a:t>
            </a:r>
            <a:endParaRPr lang="en-US" altLang="zh-CN" sz="2000" dirty="0" smtClean="0"/>
          </a:p>
        </p:txBody>
      </p:sp>
      <p:sp>
        <p:nvSpPr>
          <p:cNvPr id="7168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t="6519"/>
          <a:stretch>
            <a:fillRect/>
          </a:stretch>
        </p:blipFill>
        <p:spPr bwMode="auto">
          <a:xfrm>
            <a:off x="98135" y="2470005"/>
            <a:ext cx="8958551" cy="350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1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760" y="768351"/>
            <a:ext cx="7489926" cy="178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标注 11"/>
          <p:cNvSpPr/>
          <p:nvPr/>
        </p:nvSpPr>
        <p:spPr bwMode="auto">
          <a:xfrm>
            <a:off x="836612" y="4696690"/>
            <a:ext cx="7273925" cy="1829521"/>
          </a:xfrm>
          <a:prstGeom prst="wedgeRoundRectCallout">
            <a:avLst>
              <a:gd name="adj1" fmla="val -5256"/>
              <a:gd name="adj2" fmla="val -73594"/>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dirty="0"/>
              <a:t>例程中，通过构造方法</a:t>
            </a:r>
            <a:r>
              <a:rPr lang="en-US" altLang="zh-CN" dirty="0" err="1"/>
              <a:t>ByteArrayInputStream</a:t>
            </a:r>
            <a:r>
              <a:rPr lang="en-US" altLang="zh-CN" dirty="0"/>
              <a:t>(byte [] b)</a:t>
            </a:r>
            <a:r>
              <a:rPr lang="zh-CN" altLang="zh-CN" dirty="0"/>
              <a:t>创建了一个</a:t>
            </a:r>
            <a:r>
              <a:rPr lang="en-US" altLang="zh-CN" dirty="0" err="1"/>
              <a:t>ByteArrayInputStream</a:t>
            </a:r>
            <a:r>
              <a:rPr lang="zh-CN" altLang="zh-CN" dirty="0"/>
              <a:t>对象，从字节数组中每次读取一个字节，然后转换成字符</a:t>
            </a:r>
            <a:r>
              <a:rPr lang="en-US" altLang="zh-CN" dirty="0"/>
              <a:t>(char)</a:t>
            </a:r>
            <a:r>
              <a:rPr lang="zh-CN" altLang="zh-CN" dirty="0"/>
              <a:t>进行打印，通过运行结果可以看出，字节全部以字符的形式依次进行</a:t>
            </a:r>
            <a:r>
              <a:rPr lang="zh-CN" altLang="zh-CN" dirty="0" smtClean="0"/>
              <a:t>输出</a:t>
            </a:r>
            <a:r>
              <a:rPr lang="zh-CN" altLang="en-US" dirty="0" smtClean="0"/>
              <a:t>。</a:t>
            </a:r>
            <a:endParaRPr lang="zh-CN" altLang="zh-CN" dirty="0"/>
          </a:p>
        </p:txBody>
      </p:sp>
    </p:spTree>
    <p:extLst>
      <p:ext uri="{BB962C8B-B14F-4D97-AF65-F5344CB8AC3E}">
        <p14:creationId xmlns:p14="http://schemas.microsoft.com/office/powerpoint/2010/main" val="1162639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270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270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270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内容占位符 2"/>
          <p:cNvSpPr txBox="1">
            <a:spLocks/>
          </p:cNvSpPr>
          <p:nvPr/>
        </p:nvSpPr>
        <p:spPr bwMode="auto">
          <a:xfrm>
            <a:off x="90488" y="1014413"/>
            <a:ext cx="8934450"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8.3.7 </a:t>
            </a:r>
            <a:r>
              <a:rPr lang="en-US" altLang="zh-CN" sz="2400" b="1" dirty="0" err="1">
                <a:solidFill>
                  <a:srgbClr val="0070C0"/>
                </a:solidFill>
                <a:latin typeface="+mn-lt"/>
                <a:ea typeface="+mn-ea"/>
                <a:cs typeface="等线"/>
              </a:rPr>
              <a:t>CharArrayReader</a:t>
            </a:r>
            <a:r>
              <a:rPr lang="zh-CN" altLang="en-US" sz="2400" b="1" dirty="0">
                <a:solidFill>
                  <a:srgbClr val="0070C0"/>
                </a:solidFill>
                <a:latin typeface="+mn-lt"/>
                <a:ea typeface="+mn-ea"/>
                <a:cs typeface="等线"/>
              </a:rPr>
              <a:t>和</a:t>
            </a:r>
            <a:r>
              <a:rPr lang="en-US" altLang="zh-CN" sz="2400" b="1" dirty="0" err="1">
                <a:solidFill>
                  <a:srgbClr val="0070C0"/>
                </a:solidFill>
                <a:latin typeface="+mn-lt"/>
                <a:ea typeface="+mn-ea"/>
                <a:cs typeface="等线"/>
              </a:rPr>
              <a:t>CharArrayWriter</a:t>
            </a:r>
            <a:endParaRPr lang="en-US" altLang="zh-CN" sz="2400" b="1" dirty="0">
              <a:solidFill>
                <a:srgbClr val="0070C0"/>
              </a:solidFill>
              <a:latin typeface="+mn-lt"/>
              <a:ea typeface="+mn-ea"/>
              <a:cs typeface="等线"/>
            </a:endParaRPr>
          </a:p>
          <a:p>
            <a:pPr marL="457200" lvl="1" indent="0">
              <a:lnSpc>
                <a:spcPct val="150000"/>
              </a:lnSpc>
              <a:spcBef>
                <a:spcPct val="20000"/>
              </a:spcBef>
              <a:defRPr/>
            </a:pPr>
            <a:r>
              <a:rPr lang="en-US" altLang="zh-CN" sz="2000" dirty="0" smtClean="0"/>
              <a:t/>
            </a:r>
            <a:br>
              <a:rPr lang="en-US" altLang="zh-CN" sz="2000" dirty="0" smtClean="0"/>
            </a:br>
            <a:endParaRPr lang="en-US" altLang="zh-CN" sz="2000" dirty="0" smtClean="0"/>
          </a:p>
          <a:p>
            <a:pPr lvl="1">
              <a:lnSpc>
                <a:spcPct val="150000"/>
              </a:lnSpc>
              <a:spcBef>
                <a:spcPct val="20000"/>
              </a:spcBef>
              <a:buFontTx/>
              <a:buChar char="–"/>
              <a:defRPr/>
            </a:pPr>
            <a:endParaRPr lang="en-US" altLang="zh-CN" sz="2000" dirty="0" smtClean="0"/>
          </a:p>
        </p:txBody>
      </p:sp>
      <p:sp>
        <p:nvSpPr>
          <p:cNvPr id="72711" name="内容占位符 2"/>
          <p:cNvSpPr txBox="1">
            <a:spLocks/>
          </p:cNvSpPr>
          <p:nvPr/>
        </p:nvSpPr>
        <p:spPr bwMode="auto">
          <a:xfrm>
            <a:off x="120650" y="1536700"/>
            <a:ext cx="86423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200000"/>
              </a:lnSpc>
              <a:spcBef>
                <a:spcPct val="20000"/>
              </a:spcBef>
              <a:buFontTx/>
              <a:buChar char="–"/>
            </a:pPr>
            <a:r>
              <a:rPr lang="zh-CN" altLang="en-US" sz="2000"/>
              <a:t>要想将字符型数据临时存入缓冲区，</a:t>
            </a:r>
            <a:r>
              <a:rPr lang="zh-CN" altLang="zh-CN" sz="2000"/>
              <a:t>可以使用</a:t>
            </a:r>
            <a:r>
              <a:rPr lang="en-US" altLang="zh-CN" sz="2000"/>
              <a:t>CharArrayReader</a:t>
            </a:r>
            <a:r>
              <a:rPr lang="zh-CN" altLang="zh-CN" sz="2000"/>
              <a:t>和</a:t>
            </a:r>
            <a:r>
              <a:rPr lang="en-US" altLang="zh-CN" sz="2000"/>
              <a:t>CharArrayWriter</a:t>
            </a:r>
            <a:r>
              <a:rPr lang="zh-CN" altLang="en-US" sz="2000"/>
              <a:t>，其中</a:t>
            </a:r>
            <a:r>
              <a:rPr lang="en-US" altLang="zh-CN" sz="2000"/>
              <a:t>CharArrayReader</a:t>
            </a:r>
            <a:r>
              <a:rPr lang="zh-CN" altLang="zh-CN" sz="2000"/>
              <a:t>是从字符数组中读取数据，</a:t>
            </a:r>
            <a:r>
              <a:rPr lang="en-US" altLang="zh-CN" sz="2000"/>
              <a:t>CharArrayWriter</a:t>
            </a:r>
            <a:r>
              <a:rPr lang="zh-CN" altLang="zh-CN" sz="2000"/>
              <a:t>是在内存中创建一个字符数组缓冲区</a:t>
            </a:r>
            <a:r>
              <a:rPr lang="zh-CN" altLang="en-US" sz="2000"/>
              <a:t>。</a:t>
            </a:r>
            <a:endParaRPr lang="en-US" altLang="zh-CN" sz="2000"/>
          </a:p>
          <a:p>
            <a:pPr lvl="1">
              <a:lnSpc>
                <a:spcPct val="200000"/>
              </a:lnSpc>
              <a:spcBef>
                <a:spcPct val="20000"/>
              </a:spcBef>
              <a:buFontTx/>
              <a:buChar char="–"/>
            </a:pPr>
            <a:r>
              <a:rPr lang="zh-CN" altLang="zh-CN" sz="2000"/>
              <a:t>它们的功能与</a:t>
            </a:r>
            <a:r>
              <a:rPr lang="en-US" altLang="zh-CN" sz="2000"/>
              <a:t>ByteArrayInputStream</a:t>
            </a:r>
            <a:r>
              <a:rPr lang="zh-CN" altLang="zh-CN" sz="2000"/>
              <a:t>、</a:t>
            </a:r>
            <a:r>
              <a:rPr lang="en-US" altLang="zh-CN" sz="2000"/>
              <a:t>ByteArrayOutputStream</a:t>
            </a:r>
            <a:r>
              <a:rPr lang="zh-CN" altLang="zh-CN" sz="2000"/>
              <a:t>类似，只不过操作的数据是字符</a:t>
            </a:r>
            <a:r>
              <a:rPr lang="zh-CN" altLang="en-US" sz="2000"/>
              <a:t>。</a:t>
            </a:r>
            <a:endParaRPr lang="en-US" altLang="zh-CN" sz="2000"/>
          </a:p>
        </p:txBody>
      </p:sp>
      <p:sp>
        <p:nvSpPr>
          <p:cNvPr id="7271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373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373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37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内容占位符 2"/>
          <p:cNvSpPr txBox="1">
            <a:spLocks/>
          </p:cNvSpPr>
          <p:nvPr/>
        </p:nvSpPr>
        <p:spPr bwMode="auto">
          <a:xfrm>
            <a:off x="242888" y="1014413"/>
            <a:ext cx="8934450"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8.3.7 </a:t>
            </a:r>
            <a:r>
              <a:rPr lang="en-US" altLang="zh-CN" sz="2400" b="1" dirty="0" err="1">
                <a:solidFill>
                  <a:srgbClr val="0070C0"/>
                </a:solidFill>
                <a:latin typeface="+mn-lt"/>
                <a:ea typeface="+mn-ea"/>
                <a:cs typeface="等线"/>
              </a:rPr>
              <a:t>CharArrayReader</a:t>
            </a:r>
            <a:r>
              <a:rPr lang="zh-CN" altLang="en-US" sz="2400" b="1" dirty="0">
                <a:solidFill>
                  <a:srgbClr val="0070C0"/>
                </a:solidFill>
                <a:latin typeface="+mn-lt"/>
                <a:ea typeface="+mn-ea"/>
                <a:cs typeface="等线"/>
              </a:rPr>
              <a:t>和</a:t>
            </a:r>
            <a:r>
              <a:rPr lang="en-US" altLang="zh-CN" sz="2400" b="1" dirty="0" err="1">
                <a:solidFill>
                  <a:srgbClr val="0070C0"/>
                </a:solidFill>
                <a:latin typeface="+mn-lt"/>
                <a:ea typeface="+mn-ea"/>
                <a:cs typeface="等线"/>
              </a:rPr>
              <a:t>CharArrayWriter</a:t>
            </a:r>
            <a:endParaRPr lang="en-US" altLang="zh-CN" sz="2400" b="1" dirty="0">
              <a:solidFill>
                <a:srgbClr val="0070C0"/>
              </a:solidFill>
              <a:latin typeface="+mn-lt"/>
              <a:ea typeface="+mn-ea"/>
              <a:cs typeface="等线"/>
            </a:endParaRPr>
          </a:p>
          <a:p>
            <a:pPr marL="457200" lvl="1" indent="0">
              <a:lnSpc>
                <a:spcPct val="150000"/>
              </a:lnSpc>
              <a:spcBef>
                <a:spcPct val="20000"/>
              </a:spcBef>
              <a:defRPr/>
            </a:pPr>
            <a:r>
              <a:rPr lang="en-US" altLang="zh-CN" sz="2000" dirty="0" smtClean="0"/>
              <a:t/>
            </a:r>
            <a:br>
              <a:rPr lang="en-US" altLang="zh-CN" sz="2000" dirty="0" smtClean="0"/>
            </a:br>
            <a:endParaRPr lang="en-US" altLang="zh-CN" sz="2000" dirty="0" smtClean="0"/>
          </a:p>
          <a:p>
            <a:pPr lvl="1">
              <a:lnSpc>
                <a:spcPct val="150000"/>
              </a:lnSpc>
              <a:spcBef>
                <a:spcPct val="20000"/>
              </a:spcBef>
              <a:buFontTx/>
              <a:buChar char="–"/>
              <a:defRPr/>
            </a:pPr>
            <a:endParaRPr lang="en-US" altLang="zh-CN" sz="2000" dirty="0" smtClean="0"/>
          </a:p>
        </p:txBody>
      </p:sp>
      <p:sp>
        <p:nvSpPr>
          <p:cNvPr id="73735" name="内容占位符 2"/>
          <p:cNvSpPr txBox="1">
            <a:spLocks/>
          </p:cNvSpPr>
          <p:nvPr/>
        </p:nvSpPr>
        <p:spPr bwMode="auto">
          <a:xfrm>
            <a:off x="120650" y="1536700"/>
            <a:ext cx="864235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200000"/>
              </a:lnSpc>
              <a:spcBef>
                <a:spcPct val="20000"/>
              </a:spcBef>
              <a:buFontTx/>
              <a:buChar char="–"/>
            </a:pPr>
            <a:r>
              <a:rPr lang="zh-CN" altLang="en-US" sz="2000" dirty="0"/>
              <a:t>接下来通过一个案例来演示</a:t>
            </a:r>
            <a:r>
              <a:rPr lang="en-US" altLang="zh-CN" sz="2000" dirty="0" err="1"/>
              <a:t>CharArrayReader</a:t>
            </a:r>
            <a:r>
              <a:rPr lang="zh-CN" altLang="en-US" sz="2000" dirty="0"/>
              <a:t>和</a:t>
            </a:r>
            <a:r>
              <a:rPr lang="en-US" altLang="zh-CN" sz="2000" dirty="0" err="1"/>
              <a:t>CharArrayWriter</a:t>
            </a:r>
            <a:r>
              <a:rPr lang="zh-CN" altLang="en-US" sz="2000" dirty="0"/>
              <a:t>的基本用法，如例</a:t>
            </a:r>
            <a:r>
              <a:rPr lang="en-US" altLang="zh-CN" sz="2000" dirty="0"/>
              <a:t>8-22</a:t>
            </a:r>
            <a:r>
              <a:rPr lang="zh-CN" altLang="en-US" sz="2000" dirty="0"/>
              <a:t>所示。</a:t>
            </a:r>
            <a:endParaRPr lang="en-US" altLang="zh-CN" sz="2000" dirty="0"/>
          </a:p>
        </p:txBody>
      </p:sp>
      <p:sp>
        <p:nvSpPr>
          <p:cNvPr id="7373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pic>
        <p:nvPicPr>
          <p:cNvPr id="2" name="图片 1"/>
          <p:cNvPicPr>
            <a:picLocks noChangeAspect="1"/>
          </p:cNvPicPr>
          <p:nvPr/>
        </p:nvPicPr>
        <p:blipFill>
          <a:blip r:embed="rId2"/>
          <a:stretch>
            <a:fillRect/>
          </a:stretch>
        </p:blipFill>
        <p:spPr>
          <a:xfrm>
            <a:off x="189925" y="1647540"/>
            <a:ext cx="8681768" cy="4808970"/>
          </a:xfrm>
          <a:prstGeom prst="rect">
            <a:avLst/>
          </a:prstGeom>
          <a:ln>
            <a:solidFill>
              <a:schemeClr val="accent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5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5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5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内容占位符 2"/>
          <p:cNvSpPr txBox="1">
            <a:spLocks/>
          </p:cNvSpPr>
          <p:nvPr/>
        </p:nvSpPr>
        <p:spPr bwMode="auto">
          <a:xfrm>
            <a:off x="192088" y="1014413"/>
            <a:ext cx="8532812"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8.3.8 </a:t>
            </a:r>
            <a:r>
              <a:rPr lang="en-US" altLang="zh-CN" sz="2400" b="1" dirty="0" err="1">
                <a:solidFill>
                  <a:srgbClr val="0070C0"/>
                </a:solidFill>
                <a:latin typeface="+mn-lt"/>
                <a:ea typeface="+mn-ea"/>
                <a:cs typeface="等线"/>
              </a:rPr>
              <a:t>SequenceInputStream</a:t>
            </a:r>
            <a:r>
              <a:rPr lang="en-US" altLang="zh-CN" sz="2400" b="1" dirty="0">
                <a:solidFill>
                  <a:srgbClr val="0070C0"/>
                </a:solidFill>
                <a:latin typeface="+mn-lt"/>
                <a:ea typeface="+mn-ea"/>
                <a:cs typeface="等线"/>
              </a:rPr>
              <a:t> </a:t>
            </a:r>
          </a:p>
          <a:p>
            <a:pPr marL="457200" lvl="1" indent="0">
              <a:lnSpc>
                <a:spcPct val="150000"/>
              </a:lnSpc>
              <a:spcBef>
                <a:spcPct val="20000"/>
              </a:spcBef>
              <a:defRPr/>
            </a:pPr>
            <a:r>
              <a:rPr lang="en-US" altLang="zh-CN" sz="2000" dirty="0" smtClean="0"/>
              <a:t/>
            </a:r>
            <a:br>
              <a:rPr lang="en-US" altLang="zh-CN" sz="2000" dirty="0" smtClean="0"/>
            </a:br>
            <a:endParaRPr lang="en-US" altLang="zh-CN" sz="2000" dirty="0" smtClean="0"/>
          </a:p>
          <a:p>
            <a:pPr lvl="1">
              <a:lnSpc>
                <a:spcPct val="150000"/>
              </a:lnSpc>
              <a:spcBef>
                <a:spcPct val="20000"/>
              </a:spcBef>
              <a:buFontTx/>
              <a:buChar char="–"/>
              <a:defRPr/>
            </a:pPr>
            <a:endParaRPr lang="en-US" altLang="zh-CN" sz="2000" dirty="0" smtClean="0"/>
          </a:p>
        </p:txBody>
      </p:sp>
      <p:sp>
        <p:nvSpPr>
          <p:cNvPr id="74759" name="矩形 1"/>
          <p:cNvSpPr>
            <a:spLocks noChangeArrowheads="1"/>
          </p:cNvSpPr>
          <p:nvPr/>
        </p:nvSpPr>
        <p:spPr bwMode="auto">
          <a:xfrm>
            <a:off x="274638" y="1690688"/>
            <a:ext cx="8628062" cy="384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200000"/>
              </a:lnSpc>
              <a:spcBef>
                <a:spcPct val="20000"/>
              </a:spcBef>
              <a:buFontTx/>
              <a:buChar char="–"/>
            </a:pPr>
            <a:r>
              <a:rPr lang="zh-CN" altLang="en-US" sz="2000" dirty="0"/>
              <a:t> 如果希望多个流处理数据，这时，就需要将这些流进行合并。例如， 通过下载工具下载某个文件时，通常都是采用多线程方式分段下载，最后将所有的分段数据进行合并，这时可使用</a:t>
            </a:r>
            <a:r>
              <a:rPr lang="en-US" altLang="zh-CN" sz="2000" dirty="0" err="1" smtClean="0"/>
              <a:t>SequenceInputStream</a:t>
            </a:r>
            <a:r>
              <a:rPr lang="zh-CN" altLang="en-US" sz="2000" dirty="0" smtClean="0"/>
              <a:t>类。</a:t>
            </a:r>
            <a:endParaRPr lang="en-US" altLang="zh-CN" sz="2000" dirty="0"/>
          </a:p>
          <a:p>
            <a:pPr lvl="1">
              <a:lnSpc>
                <a:spcPct val="200000"/>
              </a:lnSpc>
              <a:spcBef>
                <a:spcPct val="20000"/>
              </a:spcBef>
              <a:buFontTx/>
              <a:buChar char="–"/>
            </a:pPr>
            <a:r>
              <a:rPr lang="en-US" altLang="zh-CN" sz="2000" dirty="0"/>
              <a:t> </a:t>
            </a:r>
            <a:r>
              <a:rPr lang="en-US" altLang="zh-CN" sz="2000" dirty="0" err="1"/>
              <a:t>SequenceInputStream</a:t>
            </a:r>
            <a:r>
              <a:rPr lang="zh-CN" altLang="zh-CN" sz="2000" dirty="0"/>
              <a:t>类可以将几个输入流串联在一起，合并为一个输入流。当通过这个流来读取数据时，它会依次从所有被串联的输入流中读取数据，对程序来说，就好像是对同一个流进行操作。</a:t>
            </a:r>
            <a:endParaRPr lang="en-US" altLang="zh-CN" sz="2000" dirty="0"/>
          </a:p>
        </p:txBody>
      </p:sp>
      <p:sp>
        <p:nvSpPr>
          <p:cNvPr id="7476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7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8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78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内容占位符 2"/>
          <p:cNvSpPr txBox="1">
            <a:spLocks/>
          </p:cNvSpPr>
          <p:nvPr/>
        </p:nvSpPr>
        <p:spPr bwMode="auto">
          <a:xfrm>
            <a:off x="192088" y="1014413"/>
            <a:ext cx="8532812"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28600" indent="-228600">
              <a:lnSpc>
                <a:spcPct val="150000"/>
              </a:lnSpc>
              <a:spcBef>
                <a:spcPts val="1000"/>
              </a:spcBef>
              <a:buFont typeface="Arial" pitchFamily="34" charset="0"/>
              <a:buChar char="•"/>
              <a:defRPr/>
            </a:pPr>
            <a:r>
              <a:rPr lang="en-US" altLang="zh-CN" sz="2400" b="1" dirty="0">
                <a:solidFill>
                  <a:srgbClr val="0070C0"/>
                </a:solidFill>
                <a:latin typeface="+mn-lt"/>
                <a:ea typeface="+mn-ea"/>
                <a:cs typeface="等线"/>
              </a:rPr>
              <a:t>8.3.8 </a:t>
            </a:r>
            <a:r>
              <a:rPr lang="en-US" altLang="zh-CN" sz="2400" b="1" dirty="0" err="1">
                <a:solidFill>
                  <a:srgbClr val="0070C0"/>
                </a:solidFill>
                <a:latin typeface="+mn-lt"/>
                <a:ea typeface="+mn-ea"/>
                <a:cs typeface="等线"/>
              </a:rPr>
              <a:t>SequenceInputStream</a:t>
            </a:r>
            <a:r>
              <a:rPr lang="en-US" altLang="zh-CN" sz="2400" b="1" dirty="0">
                <a:solidFill>
                  <a:srgbClr val="0070C0"/>
                </a:solidFill>
                <a:latin typeface="+mn-lt"/>
                <a:ea typeface="+mn-ea"/>
                <a:cs typeface="等线"/>
              </a:rPr>
              <a:t> </a:t>
            </a:r>
          </a:p>
          <a:p>
            <a:pPr marL="457200" lvl="1" indent="0">
              <a:lnSpc>
                <a:spcPct val="150000"/>
              </a:lnSpc>
              <a:spcBef>
                <a:spcPct val="20000"/>
              </a:spcBef>
              <a:defRPr/>
            </a:pPr>
            <a:r>
              <a:rPr lang="en-US" altLang="zh-CN" sz="2000" dirty="0" smtClean="0"/>
              <a:t/>
            </a:r>
            <a:br>
              <a:rPr lang="en-US" altLang="zh-CN" sz="2000" dirty="0" smtClean="0"/>
            </a:br>
            <a:endParaRPr lang="en-US" altLang="zh-CN" sz="2000" dirty="0" smtClean="0"/>
          </a:p>
          <a:p>
            <a:pPr lvl="1">
              <a:lnSpc>
                <a:spcPct val="150000"/>
              </a:lnSpc>
              <a:spcBef>
                <a:spcPct val="20000"/>
              </a:spcBef>
              <a:buFontTx/>
              <a:buChar char="–"/>
              <a:defRPr/>
            </a:pPr>
            <a:endParaRPr lang="en-US" altLang="zh-CN" sz="2000" dirty="0" smtClean="0"/>
          </a:p>
        </p:txBody>
      </p:sp>
      <p:sp>
        <p:nvSpPr>
          <p:cNvPr id="45064" name="矩形 1"/>
          <p:cNvSpPr>
            <a:spLocks noChangeArrowheads="1"/>
          </p:cNvSpPr>
          <p:nvPr/>
        </p:nvSpPr>
        <p:spPr bwMode="auto">
          <a:xfrm>
            <a:off x="192088" y="1690688"/>
            <a:ext cx="8628062" cy="376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nSpc>
                <a:spcPct val="200000"/>
              </a:lnSpc>
              <a:spcBef>
                <a:spcPct val="20000"/>
              </a:spcBef>
              <a:buFontTx/>
              <a:buChar char="–"/>
              <a:defRPr/>
            </a:pPr>
            <a:r>
              <a:rPr lang="zh-CN" altLang="en-US" sz="2000" dirty="0">
                <a:latin typeface="Arial" charset="0"/>
              </a:rPr>
              <a:t>  接下来，通过一个案例来演示</a:t>
            </a:r>
            <a:r>
              <a:rPr lang="en-US" altLang="zh-CN" sz="2000" dirty="0" err="1">
                <a:latin typeface="Arial" charset="0"/>
              </a:rPr>
              <a:t>SequenceInputStream</a:t>
            </a:r>
            <a:r>
              <a:rPr lang="zh-CN" altLang="en-US" sz="2000" dirty="0">
                <a:latin typeface="Arial" charset="0"/>
              </a:rPr>
              <a:t>处理两个流文件</a:t>
            </a:r>
            <a:endParaRPr lang="en-US" altLang="zh-CN" sz="2000" dirty="0">
              <a:latin typeface="Arial" charset="0"/>
            </a:endParaRPr>
          </a:p>
          <a:p>
            <a:pPr lvl="1">
              <a:lnSpc>
                <a:spcPct val="200000"/>
              </a:lnSpc>
              <a:spcBef>
                <a:spcPct val="20000"/>
              </a:spcBef>
              <a:defRPr/>
            </a:pPr>
            <a:r>
              <a:rPr lang="en-US" altLang="zh-CN" sz="2000" dirty="0">
                <a:latin typeface="Arial" charset="0"/>
              </a:rPr>
              <a:t>    </a:t>
            </a:r>
            <a:r>
              <a:rPr lang="zh-CN" altLang="en-US" sz="2000" dirty="0">
                <a:latin typeface="Arial" charset="0"/>
              </a:rPr>
              <a:t>的过程，如例</a:t>
            </a:r>
            <a:r>
              <a:rPr lang="en-US" altLang="zh-CN" sz="2000" dirty="0">
                <a:latin typeface="Arial" charset="0"/>
              </a:rPr>
              <a:t>8-23</a:t>
            </a:r>
            <a:r>
              <a:rPr lang="zh-CN" altLang="en-US" sz="2000" dirty="0">
                <a:latin typeface="Arial" charset="0"/>
              </a:rPr>
              <a:t>所示。</a:t>
            </a:r>
            <a:endParaRPr lang="en-US" altLang="zh-CN" sz="2000" dirty="0">
              <a:latin typeface="Arial" charset="0"/>
            </a:endParaRPr>
          </a:p>
          <a:p>
            <a:pPr marL="800100" lvl="1" indent="-342900">
              <a:lnSpc>
                <a:spcPct val="200000"/>
              </a:lnSpc>
              <a:spcBef>
                <a:spcPct val="20000"/>
              </a:spcBef>
              <a:buFont typeface="Arial" pitchFamily="34" charset="0"/>
              <a:buChar char="─"/>
              <a:defRPr/>
            </a:pPr>
            <a:r>
              <a:rPr lang="zh-CN" altLang="en-US" sz="2000" dirty="0">
                <a:latin typeface="Arial" charset="0"/>
              </a:rPr>
              <a:t>如果希望通过</a:t>
            </a:r>
            <a:r>
              <a:rPr lang="en-US" altLang="zh-CN" sz="2000" dirty="0" err="1">
                <a:latin typeface="Arial" charset="0"/>
              </a:rPr>
              <a:t>SequenceInputStream</a:t>
            </a:r>
            <a:r>
              <a:rPr lang="zh-CN" altLang="en-US" sz="2000" dirty="0">
                <a:latin typeface="Arial" charset="0"/>
              </a:rPr>
              <a:t>合并多个流，则可以使用下列构造</a:t>
            </a:r>
            <a:r>
              <a:rPr lang="zh-CN" altLang="en-US" sz="2000" dirty="0" smtClean="0">
                <a:latin typeface="Arial" charset="0"/>
              </a:rPr>
              <a:t>方法：</a:t>
            </a:r>
            <a:endParaRPr lang="en-US" altLang="zh-CN" sz="2000" dirty="0" smtClean="0">
              <a:latin typeface="Arial" charset="0"/>
            </a:endParaRPr>
          </a:p>
          <a:p>
            <a:pPr marL="800100" lvl="1" indent="-342900">
              <a:lnSpc>
                <a:spcPct val="200000"/>
              </a:lnSpc>
              <a:spcBef>
                <a:spcPct val="20000"/>
              </a:spcBef>
              <a:buFont typeface="Arial" pitchFamily="34" charset="0"/>
              <a:buChar char="─"/>
              <a:defRPr/>
            </a:pPr>
            <a:endParaRPr lang="en-US" altLang="zh-CN" sz="1200" dirty="0">
              <a:latin typeface="Arial" charset="0"/>
            </a:endParaRPr>
          </a:p>
          <a:p>
            <a:pPr marL="800100" lvl="1" indent="-342900">
              <a:lnSpc>
                <a:spcPct val="200000"/>
              </a:lnSpc>
              <a:spcBef>
                <a:spcPct val="20000"/>
              </a:spcBef>
              <a:buFont typeface="Arial" pitchFamily="34" charset="0"/>
              <a:buChar char="─"/>
              <a:defRPr/>
            </a:pPr>
            <a:r>
              <a:rPr lang="zh-CN" altLang="en-US" sz="2000" dirty="0">
                <a:latin typeface="Arial" charset="0"/>
              </a:rPr>
              <a:t>接下来，通过一个案例来学习上述构造方法的使用，如例</a:t>
            </a:r>
            <a:r>
              <a:rPr lang="en-US" altLang="zh-CN" sz="2000" dirty="0">
                <a:latin typeface="Arial" charset="0"/>
              </a:rPr>
              <a:t>8-24</a:t>
            </a:r>
            <a:r>
              <a:rPr lang="zh-CN" altLang="en-US" sz="2000" dirty="0">
                <a:latin typeface="Arial" charset="0"/>
              </a:rPr>
              <a:t>所</a:t>
            </a:r>
            <a:r>
              <a:rPr lang="zh-CN" altLang="en-US" sz="2000" dirty="0" smtClean="0">
                <a:latin typeface="Arial" charset="0"/>
              </a:rPr>
              <a:t>示</a:t>
            </a:r>
            <a:r>
              <a:rPr lang="zh-CN" altLang="en-US" sz="2000" dirty="0">
                <a:latin typeface="Arial" charset="0"/>
              </a:rPr>
              <a:t>。</a:t>
            </a:r>
            <a:endParaRPr lang="en-US" altLang="zh-CN" sz="2000" dirty="0">
              <a:latin typeface="Arial" charset="0"/>
            </a:endParaRPr>
          </a:p>
        </p:txBody>
      </p:sp>
      <p:pic>
        <p:nvPicPr>
          <p:cNvPr id="757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662" y="4289424"/>
            <a:ext cx="8345488" cy="493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8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8.3 </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其他</a:t>
            </a:r>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流</a:t>
            </a:r>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4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4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4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07" name="内容占位符 2"/>
          <p:cNvSpPr txBox="1">
            <a:spLocks/>
          </p:cNvSpPr>
          <p:nvPr/>
        </p:nvSpPr>
        <p:spPr bwMode="auto">
          <a:xfrm>
            <a:off x="128130" y="1066800"/>
            <a:ext cx="8577695"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28600" lvl="1" indent="-228600">
              <a:lnSpc>
                <a:spcPct val="120000"/>
              </a:lnSpc>
              <a:spcBef>
                <a:spcPts val="1200"/>
              </a:spcBef>
              <a:buFont typeface="Arial" pitchFamily="34" charset="0"/>
              <a:buChar char="•"/>
              <a:defRPr/>
            </a:pPr>
            <a:r>
              <a:rPr lang="en-US" altLang="zh-CN" sz="2400" b="1" dirty="0" err="1">
                <a:solidFill>
                  <a:srgbClr val="0070C0"/>
                </a:solidFill>
                <a:latin typeface="+mn-lt"/>
                <a:ea typeface="+mn-ea"/>
                <a:cs typeface="等线"/>
              </a:rPr>
              <a:t>RandomAccesseFile</a:t>
            </a:r>
            <a:endParaRPr lang="en-US" altLang="zh-CN" sz="2400" b="1" dirty="0">
              <a:solidFill>
                <a:srgbClr val="0070C0"/>
              </a:solidFill>
              <a:latin typeface="+mn-lt"/>
              <a:ea typeface="+mn-ea"/>
              <a:cs typeface="等线"/>
            </a:endParaRPr>
          </a:p>
          <a:p>
            <a:pPr lvl="1">
              <a:lnSpc>
                <a:spcPct val="120000"/>
              </a:lnSpc>
              <a:spcBef>
                <a:spcPts val="1200"/>
              </a:spcBef>
              <a:buFontTx/>
              <a:buChar char="–"/>
              <a:defRPr/>
            </a:pPr>
            <a:r>
              <a:rPr lang="en-US" altLang="zh-CN" sz="2000" dirty="0" err="1" smtClean="0"/>
              <a:t>RandomAccessFile</a:t>
            </a:r>
            <a:r>
              <a:rPr lang="zh-CN" altLang="zh-CN" sz="2000" dirty="0" smtClean="0"/>
              <a:t>不属于流类，但</a:t>
            </a:r>
            <a:r>
              <a:rPr lang="zh-CN" altLang="en-US" sz="2000" dirty="0" smtClean="0"/>
              <a:t>它</a:t>
            </a:r>
            <a:r>
              <a:rPr lang="zh-CN" altLang="zh-CN" sz="2000" dirty="0" smtClean="0"/>
              <a:t>具</a:t>
            </a:r>
            <a:r>
              <a:rPr lang="zh-CN" altLang="en-US" sz="2000" dirty="0" smtClean="0"/>
              <a:t>有</a:t>
            </a:r>
            <a:r>
              <a:rPr lang="zh-CN" altLang="zh-CN" sz="2000" dirty="0" smtClean="0"/>
              <a:t>读写文件数据的功能，可以随机地从文件的任何位置开始执行读写数据的操作。</a:t>
            </a:r>
            <a:endParaRPr lang="en-US" altLang="zh-CN" sz="2000" dirty="0" smtClean="0"/>
          </a:p>
          <a:p>
            <a:pPr lvl="1">
              <a:lnSpc>
                <a:spcPct val="120000"/>
              </a:lnSpc>
              <a:spcBef>
                <a:spcPts val="1200"/>
              </a:spcBef>
              <a:buFontTx/>
              <a:buChar char="–"/>
              <a:defRPr/>
            </a:pPr>
            <a:r>
              <a:rPr lang="zh-CN" altLang="en-US" sz="2000" dirty="0" smtClean="0"/>
              <a:t>前面学习的输入输出流类都是只能单向传输，如果对一个文件同时进行读写操作，则需要建立两个流。而</a:t>
            </a:r>
            <a:r>
              <a:rPr lang="en-US" altLang="zh-CN" sz="2000" dirty="0" err="1" smtClean="0"/>
              <a:t>RandomAccessFile</a:t>
            </a:r>
            <a:r>
              <a:rPr lang="zh-CN" altLang="en-US" sz="2000" dirty="0" smtClean="0"/>
              <a:t>类可以同时实现输入和输出，即可以只建立一个对象即可完成读写操作。</a:t>
            </a:r>
            <a:endParaRPr lang="en-US" altLang="zh-CN" sz="2000" dirty="0" smtClean="0"/>
          </a:p>
          <a:p>
            <a:pPr lvl="1">
              <a:lnSpc>
                <a:spcPct val="120000"/>
              </a:lnSpc>
              <a:spcBef>
                <a:spcPts val="1200"/>
              </a:spcBef>
              <a:buFontTx/>
              <a:buChar char="–"/>
              <a:defRPr/>
            </a:pPr>
            <a:r>
              <a:rPr lang="en-US" altLang="zh-CN" sz="2000" dirty="0" err="1" smtClean="0"/>
              <a:t>RandomAccessFile</a:t>
            </a:r>
            <a:r>
              <a:rPr lang="zh-CN" altLang="en-US" sz="2000" dirty="0" smtClean="0"/>
              <a:t>类不是</a:t>
            </a:r>
            <a:r>
              <a:rPr lang="en-US" altLang="zh-CN" sz="2000" dirty="0" err="1" smtClean="0"/>
              <a:t>InputStream</a:t>
            </a:r>
            <a:r>
              <a:rPr lang="zh-CN" altLang="en-US" sz="2000" dirty="0" smtClean="0"/>
              <a:t>和</a:t>
            </a:r>
            <a:r>
              <a:rPr lang="en-US" altLang="zh-CN" sz="2000" dirty="0" err="1" smtClean="0"/>
              <a:t>OutputStream</a:t>
            </a:r>
            <a:r>
              <a:rPr lang="zh-CN" altLang="en-US" sz="2000" dirty="0" smtClean="0"/>
              <a:t>类的子类，而是</a:t>
            </a:r>
            <a:r>
              <a:rPr lang="en-US" altLang="zh-CN" sz="2000" dirty="0" smtClean="0"/>
              <a:t>Object</a:t>
            </a:r>
            <a:r>
              <a:rPr lang="zh-CN" altLang="en-US" sz="2000" dirty="0" smtClean="0"/>
              <a:t>类的子类。位于</a:t>
            </a:r>
            <a:r>
              <a:rPr lang="en-US" altLang="zh-CN" sz="2000" dirty="0" smtClean="0"/>
              <a:t>java.io</a:t>
            </a:r>
            <a:r>
              <a:rPr lang="zh-CN" altLang="en-US" sz="2000" dirty="0" smtClean="0"/>
              <a:t>包中。同时实现了</a:t>
            </a:r>
            <a:r>
              <a:rPr lang="en-US" altLang="zh-CN" sz="2000" dirty="0" err="1" smtClean="0"/>
              <a:t>DataInput</a:t>
            </a:r>
            <a:r>
              <a:rPr lang="zh-CN" altLang="en-US" sz="2000" dirty="0" smtClean="0"/>
              <a:t>和</a:t>
            </a:r>
            <a:r>
              <a:rPr lang="en-US" altLang="zh-CN" sz="2000" dirty="0" err="1" smtClean="0"/>
              <a:t>DataOutput</a:t>
            </a:r>
            <a:r>
              <a:rPr lang="zh-CN" altLang="en-US" sz="2000" dirty="0" smtClean="0"/>
              <a:t>接口，支持读写基本数据类型。</a:t>
            </a:r>
            <a:endParaRPr lang="en-US" altLang="zh-CN" sz="2000" dirty="0" smtClean="0"/>
          </a:p>
          <a:p>
            <a:pPr lvl="1">
              <a:lnSpc>
                <a:spcPct val="120000"/>
              </a:lnSpc>
              <a:spcBef>
                <a:spcPts val="1200"/>
              </a:spcBef>
              <a:buFontTx/>
              <a:buChar char="–"/>
              <a:defRPr/>
            </a:pPr>
            <a:r>
              <a:rPr lang="zh-CN" altLang="en-US" sz="2000" dirty="0" smtClean="0"/>
              <a:t>随机访问文件的过程可以看作是一个大型</a:t>
            </a:r>
            <a:r>
              <a:rPr lang="en-US" altLang="zh-CN" sz="2000" dirty="0" smtClean="0"/>
              <a:t>Byte</a:t>
            </a:r>
            <a:r>
              <a:rPr lang="zh-CN" altLang="en-US" sz="2000" dirty="0" smtClean="0"/>
              <a:t>数组，包含有指向数组元素位置的指针（文件指针）。可以通过移动文件指针，进行随机读写操作。</a:t>
            </a:r>
            <a:endParaRPr lang="en-US" altLang="zh-CN" sz="2000" dirty="0" smtClean="0"/>
          </a:p>
        </p:txBody>
      </p:sp>
      <p:sp>
        <p:nvSpPr>
          <p:cNvPr id="8704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8.5 RandomAccessFile</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4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4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704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07" name="内容占位符 2"/>
          <p:cNvSpPr txBox="1">
            <a:spLocks/>
          </p:cNvSpPr>
          <p:nvPr/>
        </p:nvSpPr>
        <p:spPr bwMode="auto">
          <a:xfrm>
            <a:off x="128130" y="1066800"/>
            <a:ext cx="8577695"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28600" lvl="1" indent="-228600">
              <a:lnSpc>
                <a:spcPct val="120000"/>
              </a:lnSpc>
              <a:spcBef>
                <a:spcPts val="1200"/>
              </a:spcBef>
              <a:buFont typeface="Arial" pitchFamily="34" charset="0"/>
              <a:buChar char="•"/>
              <a:defRPr/>
            </a:pPr>
            <a:r>
              <a:rPr lang="en-US" altLang="zh-CN" sz="2400" b="1" dirty="0" err="1">
                <a:solidFill>
                  <a:srgbClr val="0070C0"/>
                </a:solidFill>
                <a:latin typeface="+mn-lt"/>
                <a:ea typeface="+mn-ea"/>
                <a:cs typeface="等线"/>
              </a:rPr>
              <a:t>RandomAccesseFile</a:t>
            </a:r>
            <a:endParaRPr lang="en-US" altLang="zh-CN" sz="2400" b="1" dirty="0">
              <a:solidFill>
                <a:srgbClr val="0070C0"/>
              </a:solidFill>
              <a:latin typeface="+mn-lt"/>
              <a:ea typeface="+mn-ea"/>
              <a:cs typeface="等线"/>
            </a:endParaRPr>
          </a:p>
          <a:p>
            <a:pPr lvl="1">
              <a:lnSpc>
                <a:spcPct val="120000"/>
              </a:lnSpc>
              <a:spcBef>
                <a:spcPts val="1200"/>
              </a:spcBef>
              <a:buFontTx/>
              <a:buChar char="–"/>
              <a:defRPr/>
            </a:pPr>
            <a:r>
              <a:rPr lang="en-US" altLang="zh-CN" sz="2000" dirty="0" err="1" smtClean="0"/>
              <a:t>RandomAccessFile</a:t>
            </a:r>
            <a:r>
              <a:rPr lang="zh-CN" altLang="zh-CN" sz="2000" dirty="0" smtClean="0"/>
              <a:t>可以将文件以只读或者读写的方式打开，具体使用哪种方式取决于创建它所采用的构造方法</a:t>
            </a:r>
            <a:r>
              <a:rPr lang="zh-CN" altLang="en-US" sz="2000" dirty="0" smtClean="0"/>
              <a:t>，如表</a:t>
            </a:r>
            <a:r>
              <a:rPr lang="en-US" altLang="zh-CN" sz="2000" dirty="0" smtClean="0"/>
              <a:t>8-6</a:t>
            </a:r>
            <a:r>
              <a:rPr lang="zh-CN" altLang="en-US" sz="2000" dirty="0" smtClean="0"/>
              <a:t>所示。</a:t>
            </a:r>
            <a:endParaRPr lang="en-US" altLang="zh-CN" sz="2000" dirty="0" smtClean="0"/>
          </a:p>
          <a:p>
            <a:pPr lvl="1">
              <a:lnSpc>
                <a:spcPct val="120000"/>
              </a:lnSpc>
              <a:spcBef>
                <a:spcPts val="1200"/>
              </a:spcBef>
              <a:buFontTx/>
              <a:buChar char="–"/>
              <a:defRPr/>
            </a:pPr>
            <a:endParaRPr lang="en-US" altLang="zh-CN" sz="2000" dirty="0" smtClean="0"/>
          </a:p>
          <a:p>
            <a:pPr lvl="1">
              <a:lnSpc>
                <a:spcPct val="120000"/>
              </a:lnSpc>
              <a:spcBef>
                <a:spcPts val="1200"/>
              </a:spcBef>
              <a:buFontTx/>
              <a:buChar char="–"/>
              <a:defRPr/>
            </a:pPr>
            <a:endParaRPr lang="en-US" altLang="zh-CN" sz="2000" dirty="0"/>
          </a:p>
          <a:p>
            <a:pPr lvl="1">
              <a:lnSpc>
                <a:spcPct val="120000"/>
              </a:lnSpc>
              <a:spcBef>
                <a:spcPts val="1200"/>
              </a:spcBef>
              <a:buFontTx/>
              <a:buChar char="–"/>
              <a:defRPr/>
            </a:pPr>
            <a:endParaRPr lang="en-US" altLang="zh-CN" sz="2000" dirty="0" smtClean="0"/>
          </a:p>
          <a:p>
            <a:pPr lvl="1">
              <a:lnSpc>
                <a:spcPct val="120000"/>
              </a:lnSpc>
              <a:spcBef>
                <a:spcPts val="1200"/>
              </a:spcBef>
              <a:buFontTx/>
              <a:buChar char="–"/>
              <a:defRPr/>
            </a:pPr>
            <a:r>
              <a:rPr lang="zh-CN" altLang="en-US" sz="2000" dirty="0" smtClean="0"/>
              <a:t>构造方法的第一</a:t>
            </a:r>
            <a:r>
              <a:rPr lang="zh-CN" altLang="en-US" sz="2000" dirty="0"/>
              <a:t>个参数指定关联文件，第二个参数</a:t>
            </a:r>
            <a:r>
              <a:rPr lang="en-US" altLang="zh-CN" sz="2000" dirty="0"/>
              <a:t>mode</a:t>
            </a:r>
            <a:r>
              <a:rPr lang="zh-CN" altLang="en-US" sz="2000" dirty="0"/>
              <a:t>指定访问文件的模式。参数</a:t>
            </a:r>
            <a:r>
              <a:rPr lang="en-US" altLang="zh-CN" sz="2000" dirty="0"/>
              <a:t>mode</a:t>
            </a:r>
            <a:r>
              <a:rPr lang="zh-CN" altLang="en-US" sz="2000" dirty="0"/>
              <a:t>有四个值，最常用的有两个，分别是“</a:t>
            </a:r>
            <a:r>
              <a:rPr lang="en-US" altLang="zh-CN" sz="2000" dirty="0"/>
              <a:t>r</a:t>
            </a:r>
            <a:r>
              <a:rPr lang="zh-CN" altLang="en-US" sz="2000" dirty="0"/>
              <a:t>”和“</a:t>
            </a:r>
            <a:r>
              <a:rPr lang="en-US" altLang="zh-CN" sz="2000" dirty="0" err="1"/>
              <a:t>rw</a:t>
            </a:r>
            <a:r>
              <a:rPr lang="zh-CN" altLang="en-US" sz="2000" dirty="0"/>
              <a:t>”</a:t>
            </a:r>
            <a:r>
              <a:rPr lang="en-US" altLang="zh-CN" sz="2000" dirty="0"/>
              <a:t>,</a:t>
            </a:r>
            <a:r>
              <a:rPr lang="zh-CN" altLang="en-US" sz="2000" dirty="0" smtClean="0"/>
              <a:t>其中“</a:t>
            </a:r>
            <a:r>
              <a:rPr lang="en-US" altLang="zh-CN" sz="2000" dirty="0"/>
              <a:t>r</a:t>
            </a:r>
            <a:r>
              <a:rPr lang="zh-CN" altLang="en-US" sz="2000" dirty="0"/>
              <a:t>”表示以只读方式打开文件，如果试图进行写入操作，则会抛出</a:t>
            </a:r>
            <a:r>
              <a:rPr lang="en-US" altLang="zh-CN" sz="2000" dirty="0" err="1"/>
              <a:t>IOException</a:t>
            </a:r>
            <a:r>
              <a:rPr lang="zh-CN" altLang="en-US" sz="2000" dirty="0" smtClean="0"/>
              <a:t>异常；“</a:t>
            </a:r>
            <a:r>
              <a:rPr lang="en-US" altLang="zh-CN" sz="2000" dirty="0" err="1"/>
              <a:t>rw</a:t>
            </a:r>
            <a:r>
              <a:rPr lang="zh-CN" altLang="en-US" sz="2000" dirty="0"/>
              <a:t>”表示以“读写”方式打开文件，如果该文件不存在，则会自动创建该文件</a:t>
            </a:r>
            <a:r>
              <a:rPr lang="zh-CN" altLang="en-US" sz="2000" dirty="0" smtClean="0"/>
              <a:t>。</a:t>
            </a:r>
            <a:endParaRPr lang="zh-CN" altLang="en-US" sz="2000" dirty="0"/>
          </a:p>
        </p:txBody>
      </p:sp>
      <p:pic>
        <p:nvPicPr>
          <p:cNvPr id="870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30" y="2668298"/>
            <a:ext cx="8887740" cy="1199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8.5 </a:t>
            </a:r>
            <a:r>
              <a:rPr lang="en-US" altLang="zh-CN" sz="32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RandomAccessFile</a:t>
            </a:r>
            <a:endPar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828148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07">
                                            <p:txEl>
                                              <p:pRg st="5" end="5"/>
                                            </p:txEl>
                                          </p:spTgt>
                                        </p:tgtEl>
                                        <p:attrNameLst>
                                          <p:attrName>style.visibility</p:attrName>
                                        </p:attrNameLst>
                                      </p:cBhvr>
                                      <p:to>
                                        <p:strVal val="visible"/>
                                      </p:to>
                                    </p:set>
                                    <p:animEffect transition="in" filter="wipe(up)">
                                      <p:cBhvr>
                                        <p:cTn id="7" dur="500"/>
                                        <p:tgtEl>
                                          <p:spTgt spid="512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806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806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806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8070" name="内容占位符 2"/>
          <p:cNvSpPr txBox="1">
            <a:spLocks/>
          </p:cNvSpPr>
          <p:nvPr/>
        </p:nvSpPr>
        <p:spPr bwMode="auto">
          <a:xfrm>
            <a:off x="368300" y="1136073"/>
            <a:ext cx="8407400" cy="494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Arial" panose="020B0604020202020204" pitchFamily="34" charset="0"/>
              <a:buChar char="•"/>
            </a:pPr>
            <a:r>
              <a:rPr lang="en-US" altLang="zh-CN" sz="2000" b="1" dirty="0" err="1">
                <a:solidFill>
                  <a:srgbClr val="0070C0"/>
                </a:solidFill>
                <a:cs typeface="等线"/>
              </a:rPr>
              <a:t>RandomAccesseFile</a:t>
            </a:r>
            <a:endParaRPr lang="en-US" altLang="zh-CN" sz="2000" b="1" dirty="0">
              <a:solidFill>
                <a:srgbClr val="0070C0"/>
              </a:solidFill>
              <a:cs typeface="等线"/>
            </a:endParaRPr>
          </a:p>
          <a:p>
            <a:pPr lvl="1">
              <a:lnSpc>
                <a:spcPct val="150000"/>
              </a:lnSpc>
              <a:spcBef>
                <a:spcPct val="20000"/>
              </a:spcBef>
              <a:buFontTx/>
              <a:buChar char="–"/>
            </a:pPr>
            <a:r>
              <a:rPr lang="en-US" altLang="zh-CN" sz="2000" dirty="0" err="1" smtClean="0"/>
              <a:t>RandomAccessFile</a:t>
            </a:r>
            <a:r>
              <a:rPr lang="zh-CN" altLang="zh-CN" sz="2000" dirty="0"/>
              <a:t>类针对文件的随机访问操作，提供了一些用于定位文件位置的方法</a:t>
            </a:r>
            <a:r>
              <a:rPr lang="zh-CN" altLang="en-US" sz="2000" dirty="0"/>
              <a:t>，如表</a:t>
            </a:r>
            <a:r>
              <a:rPr lang="en-US" altLang="zh-CN" sz="2000" dirty="0"/>
              <a:t>8-7</a:t>
            </a:r>
            <a:r>
              <a:rPr lang="zh-CN" altLang="en-US" sz="2000" dirty="0"/>
              <a:t>所示</a:t>
            </a:r>
            <a:r>
              <a:rPr lang="zh-CN" altLang="en-US" sz="2000" dirty="0" smtClean="0"/>
              <a:t>。</a:t>
            </a:r>
            <a:endParaRPr lang="en-US" altLang="zh-CN" sz="2000" dirty="0" smtClean="0"/>
          </a:p>
          <a:p>
            <a:pPr lvl="1">
              <a:lnSpc>
                <a:spcPct val="150000"/>
              </a:lnSpc>
              <a:spcBef>
                <a:spcPct val="20000"/>
              </a:spcBef>
              <a:buFontTx/>
              <a:buChar char="–"/>
            </a:pPr>
            <a:endParaRPr lang="en-US" altLang="zh-CN" sz="2000" dirty="0"/>
          </a:p>
          <a:p>
            <a:pPr lvl="1">
              <a:lnSpc>
                <a:spcPct val="150000"/>
              </a:lnSpc>
              <a:spcBef>
                <a:spcPct val="20000"/>
              </a:spcBef>
              <a:buFontTx/>
              <a:buChar char="–"/>
            </a:pPr>
            <a:endParaRPr lang="en-US" altLang="zh-CN" sz="2000" dirty="0" smtClean="0"/>
          </a:p>
          <a:p>
            <a:pPr lvl="1">
              <a:lnSpc>
                <a:spcPct val="150000"/>
              </a:lnSpc>
              <a:spcBef>
                <a:spcPct val="20000"/>
              </a:spcBef>
              <a:buFontTx/>
              <a:buChar char="–"/>
            </a:pPr>
            <a:endParaRPr lang="en-US" altLang="zh-CN" sz="2000" dirty="0"/>
          </a:p>
          <a:p>
            <a:pPr lvl="1">
              <a:lnSpc>
                <a:spcPct val="150000"/>
              </a:lnSpc>
              <a:spcBef>
                <a:spcPct val="20000"/>
              </a:spcBef>
              <a:buFontTx/>
              <a:buChar char="–"/>
            </a:pPr>
            <a:endParaRPr lang="en-US" altLang="zh-CN" sz="2000" dirty="0" smtClean="0"/>
          </a:p>
          <a:p>
            <a:pPr lvl="1">
              <a:lnSpc>
                <a:spcPct val="150000"/>
              </a:lnSpc>
              <a:spcBef>
                <a:spcPct val="20000"/>
              </a:spcBef>
              <a:buFontTx/>
              <a:buChar char="–"/>
            </a:pPr>
            <a:r>
              <a:rPr lang="zh-CN" altLang="en-US" sz="2000" dirty="0" smtClean="0"/>
              <a:t>除此以外，还有针对基本数据类型的读写方法，见</a:t>
            </a:r>
            <a:r>
              <a:rPr lang="en-US" altLang="zh-CN" sz="2000" dirty="0" smtClean="0"/>
              <a:t>API</a:t>
            </a:r>
            <a:r>
              <a:rPr lang="zh-CN" altLang="en-US" sz="2000" dirty="0" smtClean="0"/>
              <a:t>文档。</a:t>
            </a:r>
            <a:endParaRPr lang="en-US" altLang="zh-CN" sz="2000" dirty="0"/>
          </a:p>
          <a:p>
            <a:pPr lvl="1">
              <a:lnSpc>
                <a:spcPct val="150000"/>
              </a:lnSpc>
              <a:spcBef>
                <a:spcPct val="20000"/>
              </a:spcBef>
              <a:buFontTx/>
              <a:buChar char="–"/>
            </a:pPr>
            <a:endParaRPr lang="en-US" altLang="zh-CN" sz="2000" dirty="0"/>
          </a:p>
        </p:txBody>
      </p:sp>
      <p:pic>
        <p:nvPicPr>
          <p:cNvPr id="880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6" y="2788013"/>
            <a:ext cx="8980090" cy="175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7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8.5 RandomAccessFile</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err="1">
                <a:solidFill>
                  <a:srgbClr val="0070C0"/>
                </a:solidFill>
              </a:rPr>
              <a:t>RandomAccesseFile</a:t>
            </a:r>
            <a:endParaRPr lang="en-US" altLang="zh-CN" b="1" dirty="0">
              <a:solidFill>
                <a:srgbClr val="0070C0"/>
              </a:solidFill>
            </a:endParaRPr>
          </a:p>
          <a:p>
            <a:pPr lvl="1"/>
            <a:r>
              <a:rPr lang="zh-CN" altLang="en-US" dirty="0" smtClean="0"/>
              <a:t>举例：</a:t>
            </a:r>
            <a:r>
              <a:rPr lang="en-US" altLang="zh-CN" dirty="0" err="1" smtClean="0"/>
              <a:t>RandomAccesseFile</a:t>
            </a:r>
            <a:r>
              <a:rPr lang="zh-CN" altLang="en-US" dirty="0" smtClean="0"/>
              <a:t>类方法的使用。</a:t>
            </a:r>
            <a:endParaRPr lang="en-US" altLang="zh-CN" dirty="0"/>
          </a:p>
        </p:txBody>
      </p:sp>
      <p:pic>
        <p:nvPicPr>
          <p:cNvPr id="3" name="图片 2"/>
          <p:cNvPicPr>
            <a:picLocks noChangeAspect="1"/>
          </p:cNvPicPr>
          <p:nvPr/>
        </p:nvPicPr>
        <p:blipFill>
          <a:blip r:embed="rId2"/>
          <a:stretch>
            <a:fillRect/>
          </a:stretch>
        </p:blipFill>
        <p:spPr>
          <a:xfrm>
            <a:off x="0" y="2302307"/>
            <a:ext cx="8600553" cy="3939743"/>
          </a:xfrm>
          <a:prstGeom prst="rect">
            <a:avLst/>
          </a:prstGeom>
        </p:spPr>
      </p:pic>
      <p:sp>
        <p:nvSpPr>
          <p:cNvPr id="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8.5 </a:t>
            </a:r>
            <a:r>
              <a:rPr lang="en-US" altLang="zh-CN" sz="32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RandomAccessFile</a:t>
            </a:r>
            <a:endPar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 name="图片 4"/>
          <p:cNvPicPr>
            <a:picLocks noChangeAspect="1"/>
          </p:cNvPicPr>
          <p:nvPr/>
        </p:nvPicPr>
        <p:blipFill>
          <a:blip r:embed="rId3"/>
          <a:stretch>
            <a:fillRect/>
          </a:stretch>
        </p:blipFill>
        <p:spPr>
          <a:xfrm>
            <a:off x="465063" y="1510146"/>
            <a:ext cx="8600917" cy="5059363"/>
          </a:xfrm>
          <a:prstGeom prst="rect">
            <a:avLst/>
          </a:prstGeom>
        </p:spPr>
      </p:pic>
      <p:pic>
        <p:nvPicPr>
          <p:cNvPr id="6" name="图片 5"/>
          <p:cNvPicPr>
            <a:picLocks noChangeAspect="1"/>
          </p:cNvPicPr>
          <p:nvPr/>
        </p:nvPicPr>
        <p:blipFill>
          <a:blip r:embed="rId4"/>
          <a:stretch>
            <a:fillRect/>
          </a:stretch>
        </p:blipFill>
        <p:spPr>
          <a:xfrm>
            <a:off x="4715088" y="4383954"/>
            <a:ext cx="4075055" cy="1963882"/>
          </a:xfrm>
          <a:prstGeom prst="rect">
            <a:avLst/>
          </a:prstGeom>
          <a:ln>
            <a:solidFill>
              <a:schemeClr val="accent1"/>
            </a:solidFill>
          </a:ln>
        </p:spPr>
      </p:pic>
    </p:spTree>
    <p:extLst>
      <p:ext uri="{BB962C8B-B14F-4D97-AF65-F5344CB8AC3E}">
        <p14:creationId xmlns:p14="http://schemas.microsoft.com/office/powerpoint/2010/main" val="221967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199" y="1066800"/>
            <a:ext cx="8409709" cy="5059363"/>
          </a:xfrm>
        </p:spPr>
        <p:txBody>
          <a:bodyPr/>
          <a:lstStyle/>
          <a:p>
            <a:r>
              <a:rPr lang="en-US" altLang="zh-CN" b="1" dirty="0" err="1">
                <a:solidFill>
                  <a:srgbClr val="0070C0"/>
                </a:solidFill>
              </a:rPr>
              <a:t>RandomAccesseFile</a:t>
            </a:r>
            <a:endParaRPr lang="en-US" altLang="zh-CN" b="1" dirty="0">
              <a:solidFill>
                <a:srgbClr val="0070C0"/>
              </a:solidFill>
            </a:endParaRPr>
          </a:p>
          <a:p>
            <a:pPr lvl="1"/>
            <a:r>
              <a:rPr lang="zh-CN" altLang="en-US" dirty="0" smtClean="0"/>
              <a:t>把一个整型数组写入到文件中，再按倒序读出文件中的这些数据。</a:t>
            </a:r>
            <a:endParaRPr lang="zh-CN" altLang="en-US" dirty="0"/>
          </a:p>
        </p:txBody>
      </p:sp>
      <p:pic>
        <p:nvPicPr>
          <p:cNvPr id="3" name="图片 2"/>
          <p:cNvPicPr>
            <a:picLocks noChangeAspect="1"/>
          </p:cNvPicPr>
          <p:nvPr/>
        </p:nvPicPr>
        <p:blipFill>
          <a:blip r:embed="rId2"/>
          <a:stretch>
            <a:fillRect/>
          </a:stretch>
        </p:blipFill>
        <p:spPr>
          <a:xfrm>
            <a:off x="147637" y="2248477"/>
            <a:ext cx="8848725" cy="3771900"/>
          </a:xfrm>
          <a:prstGeom prst="rect">
            <a:avLst/>
          </a:prstGeom>
        </p:spPr>
      </p:pic>
      <p:sp>
        <p:nvSpPr>
          <p:cNvPr id="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8.5 </a:t>
            </a:r>
            <a:r>
              <a:rPr lang="en-US" altLang="zh-CN" sz="3200" b="1" dirty="0" err="1">
                <a:solidFill>
                  <a:srgbClr val="0070C0"/>
                </a:solidFill>
                <a:latin typeface="微软雅黑" panose="020B0503020204020204" pitchFamily="34" charset="-122"/>
                <a:ea typeface="微软雅黑" panose="020B0503020204020204" pitchFamily="34" charset="-122"/>
                <a:sym typeface="宋体" panose="02010600030101010101" pitchFamily="2" charset="-122"/>
              </a:rPr>
              <a:t>RandomAccessFile</a:t>
            </a:r>
            <a:endPar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 name="图片 4"/>
          <p:cNvPicPr>
            <a:picLocks noChangeAspect="1"/>
          </p:cNvPicPr>
          <p:nvPr/>
        </p:nvPicPr>
        <p:blipFill>
          <a:blip r:embed="rId3"/>
          <a:stretch>
            <a:fillRect/>
          </a:stretch>
        </p:blipFill>
        <p:spPr>
          <a:xfrm>
            <a:off x="537835" y="3427844"/>
            <a:ext cx="8248436" cy="870339"/>
          </a:xfrm>
          <a:prstGeom prst="rect">
            <a:avLst/>
          </a:prstGeom>
          <a:ln>
            <a:solidFill>
              <a:schemeClr val="accent1"/>
            </a:solidFill>
          </a:ln>
        </p:spPr>
      </p:pic>
    </p:spTree>
    <p:extLst>
      <p:ext uri="{BB962C8B-B14F-4D97-AF65-F5344CB8AC3E}">
        <p14:creationId xmlns:p14="http://schemas.microsoft.com/office/powerpoint/2010/main" val="355613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12059</TotalTime>
  <Pages>0</Pages>
  <Words>7788</Words>
  <Characters>0</Characters>
  <Application>Microsoft Office PowerPoint</Application>
  <DocSecurity>0</DocSecurity>
  <PresentationFormat>全屏显示(4:3)</PresentationFormat>
  <Lines>0</Lines>
  <Paragraphs>618</Paragraphs>
  <Slides>110</Slides>
  <Notes>10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110</vt:i4>
      </vt:variant>
    </vt:vector>
  </HeadingPairs>
  <TitlesOfParts>
    <vt:vector size="114" baseType="lpstr">
      <vt:lpstr>1_Office 主题​​</vt:lpstr>
      <vt:lpstr>Microsoft Excel 图表</vt:lpstr>
      <vt:lpstr>Visio</vt:lpstr>
      <vt:lpstr>Bitmap Image</vt:lpstr>
      <vt:lpstr>Java基础入门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练习3</vt:lpstr>
      <vt:lpstr>PowerPoint 演示文稿</vt:lpstr>
      <vt:lpstr>练习4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admin</cp:lastModifiedBy>
  <cp:revision>632</cp:revision>
  <dcterms:created xsi:type="dcterms:W3CDTF">2013-01-25T01:44:32Z</dcterms:created>
  <dcterms:modified xsi:type="dcterms:W3CDTF">2018-11-18T00:04:05Z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