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9" autoAdjust="0"/>
  </p:normalViewPr>
  <p:slideViewPr>
    <p:cSldViewPr>
      <p:cViewPr varScale="1">
        <p:scale>
          <a:sx n="95" d="100"/>
          <a:sy n="95" d="100"/>
        </p:scale>
        <p:origin x="-20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1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25E9A-D05F-428B-94B9-2A5ACFF6AD0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4882D-CDA5-4FF5-8031-FAFBEF8E9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5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5CA9875-938F-41B3-9B69-286231FE1686}" type="datetimeFigureOut">
              <a:rPr lang="zh-CN" altLang="en-US"/>
              <a:pPr>
                <a:defRPr/>
              </a:pPr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2EF648-B184-42C8-A6F3-D794C9A37F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07E9AF-4837-4A9B-873D-8D61122EE74C}" type="slidenum">
              <a:rPr lang="zh-CN" altLang="en-US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8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CF2E9D-6CE2-45FF-89DA-B5E2EE84C560}" type="slidenum">
              <a:rPr lang="zh-CN" altLang="en-US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5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EF648-B184-42C8-A6F3-D794C9A37F5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2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1732AF-7147-48E1-B371-D22414D7B3C8}" type="slidenum">
              <a:rPr lang="zh-CN" altLang="en-US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5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EA08BE-7122-42FD-8E14-EDFF5F127C75}" type="slidenum">
              <a:rPr lang="zh-CN" altLang="en-US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4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080126-E9DE-48D5-AD25-C39D1DC052A2}" type="slidenum">
              <a:rPr lang="zh-CN" altLang="en-US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1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ECC2FA-A184-43EC-9D3C-743149396D0D}" type="slidenum">
              <a:rPr lang="zh-CN" altLang="en-US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5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4A98F7-57FF-405E-82E3-FE693CAC1851}" type="slidenum">
              <a:rPr lang="zh-CN" altLang="en-US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97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1:</a:t>
            </a:r>
            <a:r>
              <a:rPr lang="zh-CN" altLang="zh-CN" dirty="0" smtClean="0"/>
              <a:t>确定事件源（容器或组件）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2:</a:t>
            </a:r>
            <a:r>
              <a:rPr lang="zh-CN" altLang="zh-CN" dirty="0" smtClean="0"/>
              <a:t>通过事件源对象的addXXXListener()方法将侦听器注册到该事件源上。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3:</a:t>
            </a:r>
            <a:r>
              <a:rPr lang="zh-CN" altLang="zh-CN" dirty="0" smtClean="0"/>
              <a:t>该方法中接收XXXListener的子类对象，或者XXXListener的子类XXXAdapter的子类对象。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4:</a:t>
            </a:r>
            <a:r>
              <a:rPr lang="zh-CN" altLang="zh-CN" dirty="0" smtClean="0">
                <a:solidFill>
                  <a:srgbClr val="FF0000"/>
                </a:solidFill>
              </a:rPr>
              <a:t>一般用匿名内部类来表示</a:t>
            </a:r>
            <a:r>
              <a:rPr lang="zh-CN" altLang="zh-CN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在覆盖方法的时候，方法的参数一般是XXXEvent类型的变量接收。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5:</a:t>
            </a:r>
            <a:r>
              <a:rPr lang="zh-CN" altLang="zh-CN" dirty="0" smtClean="0"/>
              <a:t>事件触发后会把事件打包成对象传递给该变量。（其中包括事件源对象。通过getSource()或者，getComponent()获取。）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CC740C-8242-41DF-B6E0-D792D2326138}" type="slidenum">
              <a:rPr lang="zh-CN" altLang="en-US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1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鼠标事件：更改背景色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键盘事件：录入</a:t>
            </a:r>
            <a:r>
              <a:rPr lang="en-US" altLang="zh-CN" dirty="0" smtClean="0"/>
              <a:t>QQ</a:t>
            </a:r>
            <a:r>
              <a:rPr lang="zh-CN" altLang="en-US" dirty="0" smtClean="0"/>
              <a:t>号码，如果不是数字就不让录入</a:t>
            </a:r>
            <a:endParaRPr lang="en-US" altLang="zh-CN" dirty="0" smtClean="0"/>
          </a:p>
          <a:p>
            <a:r>
              <a:rPr lang="zh-CN" altLang="en-US" dirty="0" smtClean="0"/>
              <a:t>查看API,键盘所有键都有对应的值</a:t>
            </a:r>
          </a:p>
          <a:p>
            <a:r>
              <a:rPr lang="zh-CN" altLang="en-US" dirty="0" smtClean="0"/>
              <a:t>char getKeyChar() 返回与此事件中的键关联的字符。</a:t>
            </a:r>
          </a:p>
          <a:p>
            <a:r>
              <a:rPr lang="zh-CN" altLang="en-US" dirty="0" smtClean="0"/>
              <a:t> int getKeyCode() </a:t>
            </a:r>
          </a:p>
          <a:p>
            <a:r>
              <a:rPr lang="zh-CN" altLang="en-US" dirty="0" smtClean="0"/>
              <a:t>返回与此事件中的键关联的整数 keyCode。  </a:t>
            </a:r>
          </a:p>
          <a:p>
            <a:r>
              <a:rPr lang="zh-CN" altLang="en-US" dirty="0" smtClean="0"/>
              <a:t>static String getKeyText(int keyCode)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返回描述 keyCode 的 String，如 "HOME"、"F1" 或 "A"。</a:t>
            </a:r>
          </a:p>
          <a:p>
            <a:r>
              <a:rPr lang="zh-CN" altLang="en-US" dirty="0" smtClean="0"/>
              <a:t>static String getKeyModifiersText(int modifiers) </a:t>
            </a:r>
          </a:p>
          <a:p>
            <a:r>
              <a:rPr lang="zh-CN" altLang="en-US" dirty="0" smtClean="0"/>
              <a:t>返回描述修改键的 String，如 "Shift" 或 "Ctrl+Shift"。  </a:t>
            </a:r>
            <a:endParaRPr lang="zh-CN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5DC2ED-3220-4EDE-9614-B63A3DF4CCFA}" type="slidenum">
              <a:rPr lang="zh-CN" altLang="en-US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5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4D80BF-0579-4D58-AF50-4864CD99E7BB}" type="slidenum">
              <a:rPr lang="zh-CN" altLang="en-US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3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D02415E-A3EE-4D1A-96C9-7A1C69A46674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 algn="l">
              <a:defRPr/>
            </a:lvl1pPr>
          </a:lstStyle>
          <a:p>
            <a:fld id="{B9E6CFC5-95E6-4945-9B6F-62A819E775D2}" type="slidenum">
              <a:rPr lang="zh-CN" altLang="en-US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05" y="787960"/>
            <a:ext cx="26860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45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356961E-E9EB-4C72-9190-E0D1B7D59D10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CE50526-C8E1-47F8-8224-83B72F9005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16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67D9584-D552-4254-9053-B6D536F600AC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3BC0959-2B54-456B-9452-023BB3B03C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01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A975412-213C-402A-9328-EA426B570DE0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9B2A8AE-4A1F-409F-B992-35117B7331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202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B39A9A-4FEC-45CF-B83B-DBBA8C02D4E5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C9C7814-B46E-42C0-9655-83B1914CD1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96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892992A-7B2D-4E44-8362-F574B4AE52A7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93BE4C4B-5B23-40D0-A90A-03C2EF0795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11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08720"/>
            <a:ext cx="7696200" cy="864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88FBC8-98D4-4E1B-82B1-5DE5D00B4C88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B79C8F4-B2DD-44F4-BD73-173AA9B6FD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29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F83BCB5-790C-4C6A-9EE2-7ED456A17D75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A685679B-CD54-496E-94CA-B096BBCB05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2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BDBC73-5569-4E7F-A0C7-89B48F3A7177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3940039-4386-40E4-ABF8-DEBB9CAD99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4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8BA00E7-A8E6-4ACD-95D5-7129C3A8AA07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EFF2F654-73EA-4FA5-9324-238424B8CB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78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B24A11-9EBA-4ED3-AA0C-600689F7028B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C0B38D22-74E0-4D6D-8144-D48320BEA4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36ADAD6-092F-4F78-8B8F-2B79D66A70A7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DCFC4C4-FDFF-4940-AAFC-A496766CCB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31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C91764C-B72B-4B50-87DE-BA508C8A16C9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5297487A-6D73-4EF1-8901-225F3C6D17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750852-3666-43B7-A345-B9594ADE8D96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F9544A3B-E64E-4553-B4C9-38352FB5B5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21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3E5F2350-86C9-4C86-86EF-F965070F882C}" type="datetime1">
              <a:rPr lang="zh-CN" altLang="en-US" smtClean="0"/>
              <a:pPr>
                <a:defRPr/>
              </a:pPr>
              <a:t>2018/5/21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A6317323-E8D0-4442-A728-C84C078D948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187864" y="6232525"/>
            <a:ext cx="3339127" cy="616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0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河南大学软件学院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45" y="333375"/>
            <a:ext cx="26860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251520" y="188913"/>
            <a:ext cx="3318002" cy="616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b="0" i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sz="1800" b="0" i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sz="1800" b="0" i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章  </a:t>
            </a:r>
            <a:r>
              <a:rPr lang="en-US" altLang="zh-CN" sz="1800" b="0" i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GUI  </a:t>
            </a:r>
            <a:r>
              <a:rPr lang="zh-CN" altLang="en-US" sz="1800" b="0" i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图形用户界面</a:t>
            </a:r>
            <a:endParaRPr lang="zh-CN" altLang="en-US" sz="1800" b="0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1368425"/>
          </a:xfrm>
          <a:noFill/>
        </p:spPr>
        <p:txBody>
          <a:bodyPr lIns="92075" tIns="46038" rIns="92075" bIns="46038" anchorCtr="0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70000"/>
            </a:pPr>
            <a:r>
              <a:rPr lang="zh-CN" altLang="en-US" sz="4400" b="1" i="0" dirty="0" smtClean="0">
                <a:ea typeface="黑体" panose="02010609060101010101" pitchFamily="49" charset="-122"/>
              </a:rPr>
              <a:t>第</a:t>
            </a:r>
            <a:r>
              <a:rPr lang="en-US" altLang="zh-CN" sz="4400" b="1" i="0" dirty="0" smtClean="0">
                <a:ea typeface="黑体" panose="02010609060101010101" pitchFamily="49" charset="-122"/>
              </a:rPr>
              <a:t>8</a:t>
            </a:r>
            <a:r>
              <a:rPr lang="zh-CN" altLang="en-US" sz="4400" b="1" i="0" dirty="0" smtClean="0">
                <a:ea typeface="黑体" panose="02010609060101010101" pitchFamily="49" charset="-122"/>
              </a:rPr>
              <a:t>章  </a:t>
            </a:r>
            <a:r>
              <a:rPr lang="en-US" altLang="zh-CN" sz="4400" b="1" i="0" dirty="0" smtClean="0">
                <a:ea typeface="黑体" panose="02010609060101010101" pitchFamily="49" charset="-122"/>
              </a:rPr>
              <a:t>GUI(</a:t>
            </a:r>
            <a:r>
              <a:rPr lang="zh-CN" altLang="en-US" sz="4400" b="1" i="0" dirty="0" smtClean="0">
                <a:ea typeface="黑体" panose="02010609060101010101" pitchFamily="49" charset="-122"/>
              </a:rPr>
              <a:t>图形</a:t>
            </a:r>
            <a:r>
              <a:rPr lang="zh-CN" altLang="en-US" sz="4400" b="1" i="0" dirty="0">
                <a:ea typeface="黑体" panose="02010609060101010101" pitchFamily="49" charset="-122"/>
              </a:rPr>
              <a:t>用户</a:t>
            </a:r>
            <a:r>
              <a:rPr lang="zh-CN" altLang="en-US" sz="4400" b="1" i="0" dirty="0" smtClean="0">
                <a:ea typeface="黑体" panose="02010609060101010101" pitchFamily="49" charset="-122"/>
              </a:rPr>
              <a:t>界面</a:t>
            </a:r>
            <a:r>
              <a:rPr lang="en-US" altLang="zh-CN" sz="4400" b="1" i="0" dirty="0" smtClean="0">
                <a:ea typeface="黑体" panose="02010609060101010101" pitchFamily="49" charset="-122"/>
              </a:rPr>
              <a:t>)</a:t>
            </a:r>
            <a:endParaRPr lang="zh-CN" altLang="en-US" sz="4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771800" y="4293096"/>
            <a:ext cx="38893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spc="6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河南大学软件学院</a:t>
            </a:r>
            <a:endParaRPr lang="zh-CN" altLang="en-US" sz="2400" spc="6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菜单组件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菜单</a:t>
            </a:r>
            <a:endParaRPr lang="en-US" altLang="zh-CN" sz="2800" dirty="0" smtClean="0"/>
          </a:p>
        </p:txBody>
      </p:sp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2411413" y="1989138"/>
            <a:ext cx="2665412" cy="576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MenuComponent</a:t>
            </a:r>
          </a:p>
        </p:txBody>
      </p:sp>
      <p:sp>
        <p:nvSpPr>
          <p:cNvPr id="26630" name="AutoShape 4"/>
          <p:cNvSpPr>
            <a:spLocks noChangeArrowheads="1"/>
          </p:cNvSpPr>
          <p:nvPr/>
        </p:nvSpPr>
        <p:spPr bwMode="auto">
          <a:xfrm>
            <a:off x="1331913" y="3068638"/>
            <a:ext cx="1944687" cy="576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MenuBar</a:t>
            </a:r>
          </a:p>
        </p:txBody>
      </p:sp>
      <p:sp>
        <p:nvSpPr>
          <p:cNvPr id="26631" name="AutoShape 5"/>
          <p:cNvSpPr>
            <a:spLocks noChangeArrowheads="1"/>
          </p:cNvSpPr>
          <p:nvPr/>
        </p:nvSpPr>
        <p:spPr bwMode="auto">
          <a:xfrm>
            <a:off x="4140200" y="3068638"/>
            <a:ext cx="1944688" cy="576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MenuItem</a:t>
            </a:r>
          </a:p>
        </p:txBody>
      </p:sp>
      <p:sp>
        <p:nvSpPr>
          <p:cNvPr id="26632" name="AutoShape 6"/>
          <p:cNvSpPr>
            <a:spLocks noChangeArrowheads="1"/>
          </p:cNvSpPr>
          <p:nvPr/>
        </p:nvSpPr>
        <p:spPr bwMode="auto">
          <a:xfrm>
            <a:off x="4211638" y="4221163"/>
            <a:ext cx="1944687" cy="576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Menu</a:t>
            </a: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 flipV="1">
            <a:off x="2627313" y="2565400"/>
            <a:ext cx="28892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H="1" flipV="1">
            <a:off x="4427538" y="2565400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 flipV="1">
            <a:off x="5148263" y="36449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1583D-3500-478F-B6CD-545D4C27C4FC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菜单组件概述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800" smtClean="0"/>
              <a:t>MenuBar,Menu,MenuItem</a:t>
            </a:r>
          </a:p>
          <a:p>
            <a:pPr eaLnBrk="1" hangingPunct="1"/>
            <a:r>
              <a:rPr lang="zh-CN" altLang="zh-CN" sz="2800" smtClean="0"/>
              <a:t>先创建菜单条，再创建菜单，每一个菜单中建立菜单项。</a:t>
            </a:r>
          </a:p>
          <a:p>
            <a:pPr eaLnBrk="1" hangingPunct="1"/>
            <a:r>
              <a:rPr lang="zh-CN" altLang="zh-CN" sz="2800" smtClean="0"/>
              <a:t>也可以菜单添加到菜单中，作为子菜单。</a:t>
            </a:r>
          </a:p>
          <a:p>
            <a:pPr eaLnBrk="1" hangingPunct="1"/>
            <a:r>
              <a:rPr lang="zh-CN" altLang="zh-CN" sz="2800" smtClean="0"/>
              <a:t>通过setMenuBar()方法，将菜单添加到Frame中。</a:t>
            </a:r>
          </a:p>
          <a:p>
            <a:endParaRPr lang="en-US" altLang="zh-CN" sz="230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6F2821-94BA-4256-8F0D-047B3BE5142C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在面向对象设计过程中，有一些</a:t>
            </a:r>
            <a:r>
              <a:rPr lang="en-US" altLang="zh-CN" sz="2400" dirty="0"/>
              <a:t>"</a:t>
            </a:r>
            <a:r>
              <a:rPr lang="zh-CN" altLang="en-US" sz="2400" dirty="0"/>
              <a:t>套路”用于解决特定问题称为模式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en-US" altLang="zh-CN" sz="2400" b="1" dirty="0" smtClean="0"/>
              <a:t>DAO </a:t>
            </a:r>
            <a:r>
              <a:rPr lang="zh-CN" altLang="en-US" sz="2400" b="1" dirty="0"/>
              <a:t>模式</a:t>
            </a:r>
            <a:endParaRPr lang="zh-CN" altLang="en-US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DAO (</a:t>
            </a:r>
            <a:r>
              <a:rPr lang="en-US" altLang="zh-CN" sz="2400" dirty="0" smtClean="0"/>
              <a:t>Data Access Objects </a:t>
            </a:r>
            <a:r>
              <a:rPr lang="zh-CN" altLang="en-US" sz="2400" dirty="0"/>
              <a:t>数据存取对象</a:t>
            </a:r>
            <a:r>
              <a:rPr lang="en-US" altLang="zh-CN" sz="2400" dirty="0"/>
              <a:t>)</a:t>
            </a:r>
            <a:r>
              <a:rPr lang="zh-CN" altLang="en-US" sz="2400" dirty="0"/>
              <a:t>是指位于业务逻辑和持久化数据之间实现对持久化数据的访问。通俗来讲，就是将数据库操作都封装</a:t>
            </a:r>
            <a:r>
              <a:rPr lang="zh-CN" altLang="en-US" sz="2400" dirty="0" smtClean="0"/>
              <a:t>起来。</a:t>
            </a:r>
            <a:endParaRPr lang="zh-CN" altLang="en-US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DAO </a:t>
            </a:r>
            <a:r>
              <a:rPr lang="zh-CN" altLang="en-US" sz="2400" dirty="0"/>
              <a:t>模式提供了访问关系型数据库系统所需操作的接口，将数据访问和业务逻辑分离对上层提供面向对象的数据访问接口。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64A323-04C9-4D4E-8F6B-0B5883D7AC4C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424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536206"/>
          </a:xfrm>
        </p:spPr>
        <p:txBody>
          <a:bodyPr/>
          <a:lstStyle/>
          <a:p>
            <a:r>
              <a:rPr lang="en-US" altLang="zh-CN" sz="2400" dirty="0" smtClean="0"/>
              <a:t>DAO </a:t>
            </a:r>
            <a:r>
              <a:rPr lang="zh-CN" altLang="en-US" sz="2400" dirty="0"/>
              <a:t>模式的优势就在于它实现了两次</a:t>
            </a:r>
            <a:r>
              <a:rPr lang="zh-CN" altLang="en-US" sz="2400" dirty="0" smtClean="0"/>
              <a:t>隔离：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隔离</a:t>
            </a:r>
            <a:r>
              <a:rPr lang="zh-CN" altLang="en-US" sz="2400" dirty="0"/>
              <a:t>了数据访问代码和业务逻辑代码。业务逻辑代码直接调用</a:t>
            </a:r>
            <a:r>
              <a:rPr lang="en-US" altLang="zh-CN" sz="2400" dirty="0"/>
              <a:t>DAO</a:t>
            </a:r>
            <a:r>
              <a:rPr lang="zh-CN" altLang="en-US" sz="2400" dirty="0"/>
              <a:t>方法即可，完全感觉不到数据库表的存在。分工明确，数据访问层代码变化不影响业务逻辑</a:t>
            </a:r>
            <a:r>
              <a:rPr lang="zh-CN" altLang="en-US" sz="2400" dirty="0" smtClean="0"/>
              <a:t>代码，这符合</a:t>
            </a:r>
            <a:r>
              <a:rPr lang="zh-CN" altLang="en-US" sz="2400" dirty="0"/>
              <a:t>单一职能原则，降低</a:t>
            </a:r>
            <a:r>
              <a:rPr lang="zh-CN" altLang="en-US" sz="2400" dirty="0" smtClean="0"/>
              <a:t>了耦合性</a:t>
            </a:r>
            <a:r>
              <a:rPr lang="zh-CN" altLang="en-US" sz="2400" dirty="0"/>
              <a:t>，提高了可复用性。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zh-CN" altLang="en-US" sz="2400" dirty="0" smtClean="0"/>
              <a:t>隔离</a:t>
            </a:r>
            <a:r>
              <a:rPr lang="zh-CN" altLang="en-US" sz="2400" dirty="0"/>
              <a:t>了不同数据库实现。采用面向接口编程，如果底层数据库变化，如由 </a:t>
            </a:r>
            <a:r>
              <a:rPr lang="en-US" altLang="zh-CN" sz="2400" dirty="0"/>
              <a:t>MySQL </a:t>
            </a:r>
            <a:r>
              <a:rPr lang="zh-CN" altLang="en-US" sz="2400" dirty="0"/>
              <a:t>变成 </a:t>
            </a:r>
            <a:r>
              <a:rPr lang="en-US" altLang="zh-CN" sz="2400" dirty="0"/>
              <a:t>Oracle </a:t>
            </a:r>
            <a:r>
              <a:rPr lang="zh-CN" altLang="en-US" sz="2400" dirty="0"/>
              <a:t>只要增加 </a:t>
            </a:r>
            <a:r>
              <a:rPr lang="en-US" altLang="zh-CN" sz="2400" dirty="0"/>
              <a:t>DAO </a:t>
            </a:r>
            <a:r>
              <a:rPr lang="zh-CN" altLang="en-US" sz="2400" dirty="0"/>
              <a:t>接口的新实现类即可，原有 </a:t>
            </a:r>
            <a:r>
              <a:rPr lang="en-US" altLang="zh-CN" sz="2400" dirty="0" smtClean="0"/>
              <a:t>MySQL</a:t>
            </a:r>
            <a:r>
              <a:rPr lang="zh-CN" altLang="en-US" sz="2400" dirty="0" smtClean="0"/>
              <a:t>实现</a:t>
            </a:r>
            <a:r>
              <a:rPr lang="zh-CN" altLang="en-US" sz="2400" dirty="0"/>
              <a:t>不用修改。这符合 </a:t>
            </a:r>
            <a:r>
              <a:rPr lang="en-US" altLang="zh-CN" sz="2400" b="1" dirty="0" smtClean="0"/>
              <a:t>“</a:t>
            </a:r>
            <a:r>
              <a:rPr lang="zh-CN" altLang="en-US" sz="2400" b="1" dirty="0" smtClean="0"/>
              <a:t>开</a:t>
            </a:r>
            <a:r>
              <a:rPr lang="en-US" altLang="zh-CN" sz="2400" b="1" dirty="0"/>
              <a:t>-</a:t>
            </a:r>
            <a:r>
              <a:rPr lang="zh-CN" altLang="en-US" sz="2400" b="1" dirty="0" smtClean="0"/>
              <a:t>闭</a:t>
            </a:r>
            <a:r>
              <a:rPr lang="en-US" altLang="zh-CN" sz="2400" b="1" dirty="0" smtClean="0"/>
              <a:t>”</a:t>
            </a:r>
            <a:r>
              <a:rPr lang="zh-CN" altLang="en-US" sz="2400" dirty="0"/>
              <a:t> 原则</a:t>
            </a:r>
            <a:r>
              <a:rPr lang="zh-CN" altLang="en-US" sz="2400" dirty="0" smtClean="0"/>
              <a:t>。降低</a:t>
            </a:r>
            <a:r>
              <a:rPr lang="zh-CN" altLang="en-US" sz="2400" dirty="0"/>
              <a:t>了代码</a:t>
            </a:r>
            <a:r>
              <a:rPr lang="zh-CN" altLang="en-US" sz="2400" dirty="0" smtClean="0"/>
              <a:t>的耦合性</a:t>
            </a:r>
            <a:r>
              <a:rPr lang="zh-CN" altLang="en-US" sz="2400" dirty="0"/>
              <a:t>，提高了代码扩展性和系统的可移植性。</a:t>
            </a:r>
          </a:p>
          <a:p>
            <a:endParaRPr lang="zh-CN" altLang="en-US" sz="2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FD810-54EF-4ECB-A048-7D7855776021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67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模式简介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/>
              <a:t>一个典型的</a:t>
            </a:r>
            <a:r>
              <a:rPr lang="en-US" altLang="zh-CN" sz="2400" b="1" dirty="0"/>
              <a:t>DAO </a:t>
            </a:r>
            <a:r>
              <a:rPr lang="zh-CN" altLang="en-US" sz="2400" b="1" dirty="0"/>
              <a:t>模式主要由以下几</a:t>
            </a:r>
            <a:r>
              <a:rPr lang="zh-CN" altLang="en-US" sz="2400" b="1"/>
              <a:t>部分</a:t>
            </a:r>
            <a:r>
              <a:rPr lang="zh-CN" altLang="en-US" sz="2400" b="1" smtClean="0"/>
              <a:t>组成：</a:t>
            </a:r>
            <a:endParaRPr lang="zh-CN" altLang="en-US" sz="2400" dirty="0"/>
          </a:p>
          <a:p>
            <a:pPr marL="457200" indent="-457200" latinLnBrk="1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dirty="0" smtClean="0"/>
              <a:t>实体类：用于存放与传输对象数据。</a:t>
            </a:r>
          </a:p>
          <a:p>
            <a:pPr marL="457200" indent="-457200" latinLnBrk="1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400" dirty="0" smtClean="0"/>
              <a:t>DAO</a:t>
            </a:r>
            <a:r>
              <a:rPr lang="zh-CN" altLang="en-US" sz="2400" dirty="0"/>
              <a:t>接口： 把对数据库的所有操作定义成抽象方法，可以提供多种实现。</a:t>
            </a:r>
          </a:p>
          <a:p>
            <a:pPr marL="457200" indent="-457200" latinLnBrk="1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sz="2400" dirty="0" smtClean="0"/>
              <a:t>DAO </a:t>
            </a:r>
            <a:r>
              <a:rPr lang="zh-CN" altLang="en-US" sz="2400" dirty="0"/>
              <a:t>实现类： 针对不同数据库给出</a:t>
            </a:r>
            <a:r>
              <a:rPr lang="en-US" altLang="zh-CN" sz="2400" dirty="0"/>
              <a:t>DAO</a:t>
            </a:r>
            <a:r>
              <a:rPr lang="zh-CN" altLang="en-US" sz="2400" dirty="0"/>
              <a:t>接口定义方法的具体实现。</a:t>
            </a:r>
          </a:p>
          <a:p>
            <a:pPr marL="457200" indent="-457200" latinLnBrk="1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dirty="0" smtClean="0"/>
              <a:t>数据库</a:t>
            </a:r>
            <a:r>
              <a:rPr lang="zh-CN" altLang="en-US" sz="2400" dirty="0"/>
              <a:t>连接和关闭工具类： 避免了数据库连接和关闭代码的重复使用，方便修改。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8FBC8-98D4-4E1B-82B1-5DE5D00B4C88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1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300" dirty="0" smtClean="0"/>
              <a:t>GUI</a:t>
            </a:r>
            <a:r>
              <a:rPr lang="zh-CN" altLang="en-US" sz="2300" dirty="0" smtClean="0"/>
              <a:t>概述</a:t>
            </a:r>
            <a:endParaRPr lang="en-US" altLang="zh-CN" sz="2300" dirty="0" smtClean="0"/>
          </a:p>
          <a:p>
            <a:r>
              <a:rPr lang="en-US" altLang="zh-CN" sz="2300" dirty="0" err="1" smtClean="0"/>
              <a:t>awt</a:t>
            </a:r>
            <a:r>
              <a:rPr lang="zh-CN" altLang="en-US" sz="2300" dirty="0" smtClean="0"/>
              <a:t>和</a:t>
            </a:r>
            <a:r>
              <a:rPr lang="en-US" altLang="zh-CN" sz="2300" dirty="0" smtClean="0"/>
              <a:t>swing</a:t>
            </a:r>
            <a:r>
              <a:rPr lang="zh-CN" altLang="en-US" sz="2300" dirty="0" smtClean="0"/>
              <a:t>包概述</a:t>
            </a:r>
            <a:endParaRPr lang="en-US" altLang="zh-CN" sz="2300" dirty="0" smtClean="0"/>
          </a:p>
          <a:p>
            <a:r>
              <a:rPr lang="en-US" altLang="zh-CN" sz="2300" dirty="0" smtClean="0"/>
              <a:t>GUI</a:t>
            </a:r>
            <a:r>
              <a:rPr lang="zh-CN" altLang="en-US" sz="2300" dirty="0" smtClean="0"/>
              <a:t>继承体系图</a:t>
            </a:r>
            <a:endParaRPr lang="en-US" altLang="zh-CN" sz="2300" dirty="0" smtClean="0"/>
          </a:p>
          <a:p>
            <a:r>
              <a:rPr lang="en-US" altLang="zh-CN" sz="2300" dirty="0" smtClean="0"/>
              <a:t>GUI</a:t>
            </a:r>
            <a:r>
              <a:rPr lang="zh-CN" altLang="en-US" sz="2300" dirty="0" smtClean="0"/>
              <a:t>案例</a:t>
            </a:r>
            <a:endParaRPr lang="en-US" altLang="zh-CN" sz="2300" dirty="0" smtClean="0"/>
          </a:p>
          <a:p>
            <a:r>
              <a:rPr lang="zh-CN" altLang="en-US" sz="2300" dirty="0" smtClean="0"/>
              <a:t>布局管理器</a:t>
            </a:r>
            <a:endParaRPr lang="en-US" altLang="zh-CN" sz="2300" dirty="0" smtClean="0"/>
          </a:p>
          <a:p>
            <a:r>
              <a:rPr lang="zh-CN" altLang="en-US" sz="2300" dirty="0" smtClean="0"/>
              <a:t>事件监听机制</a:t>
            </a:r>
            <a:endParaRPr lang="en-US" altLang="zh-CN" sz="2300" dirty="0" smtClean="0"/>
          </a:p>
          <a:p>
            <a:r>
              <a:rPr lang="zh-CN" altLang="en-US" sz="2300" dirty="0" smtClean="0"/>
              <a:t>常见的组件事件</a:t>
            </a:r>
            <a:endParaRPr lang="en-US" altLang="zh-CN" sz="2300" dirty="0" smtClean="0"/>
          </a:p>
          <a:p>
            <a:r>
              <a:rPr lang="en-US" altLang="zh-CN" sz="2300" dirty="0" smtClean="0"/>
              <a:t>DAO</a:t>
            </a:r>
            <a:r>
              <a:rPr lang="zh-CN" altLang="en-US" sz="2300" dirty="0" smtClean="0"/>
              <a:t>模式</a:t>
            </a:r>
            <a:endParaRPr lang="en-US" altLang="zh-CN" sz="23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234DE6-C8F0-4F40-9CB1-B41A59F10744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概述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GUI</a:t>
            </a:r>
          </a:p>
          <a:p>
            <a:pPr lvl="1" eaLnBrk="1" hangingPunct="1"/>
            <a:r>
              <a:rPr lang="zh-CN" altLang="en-US" sz="2300" dirty="0" smtClean="0">
                <a:solidFill>
                  <a:srgbClr val="FF0000"/>
                </a:solidFill>
              </a:rPr>
              <a:t>G</a:t>
            </a:r>
            <a:r>
              <a:rPr lang="zh-CN" altLang="en-US" sz="2300" dirty="0" smtClean="0"/>
              <a:t>raphical </a:t>
            </a:r>
            <a:r>
              <a:rPr lang="zh-CN" altLang="en-US" sz="2300" dirty="0" smtClean="0">
                <a:solidFill>
                  <a:srgbClr val="FF0000"/>
                </a:solidFill>
              </a:rPr>
              <a:t>U</a:t>
            </a:r>
            <a:r>
              <a:rPr lang="zh-CN" altLang="en-US" sz="2300" dirty="0" smtClean="0"/>
              <a:t>ser </a:t>
            </a:r>
            <a:r>
              <a:rPr lang="zh-CN" altLang="en-US" sz="2300" dirty="0" smtClean="0">
                <a:solidFill>
                  <a:srgbClr val="FF0000"/>
                </a:solidFill>
              </a:rPr>
              <a:t>I</a:t>
            </a:r>
            <a:r>
              <a:rPr lang="zh-CN" altLang="en-US" sz="2300" dirty="0" smtClean="0"/>
              <a:t>nterface(图形用户接口)。</a:t>
            </a:r>
          </a:p>
          <a:p>
            <a:pPr lvl="1" eaLnBrk="1" hangingPunct="1"/>
            <a:r>
              <a:rPr lang="zh-CN" altLang="en-US" sz="2300" dirty="0" smtClean="0"/>
              <a:t>用图形的方式，来显示计算机操作的界面，这样更方便更直观。</a:t>
            </a:r>
          </a:p>
          <a:p>
            <a:pPr eaLnBrk="1" hangingPunct="1"/>
            <a:r>
              <a:rPr lang="zh-CN" altLang="en-US" sz="2800" dirty="0" smtClean="0"/>
              <a:t>CLI</a:t>
            </a:r>
          </a:p>
          <a:p>
            <a:pPr lvl="1" eaLnBrk="1" hangingPunct="1"/>
            <a:r>
              <a:rPr lang="zh-CN" altLang="en-US" sz="2300" dirty="0" smtClean="0">
                <a:solidFill>
                  <a:srgbClr val="FF0000"/>
                </a:solidFill>
              </a:rPr>
              <a:t>C</a:t>
            </a:r>
            <a:r>
              <a:rPr lang="zh-CN" altLang="en-US" sz="2300" dirty="0" smtClean="0"/>
              <a:t>ommand </a:t>
            </a:r>
            <a:r>
              <a:rPr lang="zh-CN" altLang="en-US" sz="2300" dirty="0" smtClean="0">
                <a:solidFill>
                  <a:srgbClr val="FF0000"/>
                </a:solidFill>
              </a:rPr>
              <a:t>l</a:t>
            </a:r>
            <a:r>
              <a:rPr lang="zh-CN" altLang="en-US" sz="2300" dirty="0" smtClean="0"/>
              <a:t>ine User </a:t>
            </a:r>
            <a:r>
              <a:rPr lang="zh-CN" altLang="en-US" sz="2300" dirty="0" smtClean="0">
                <a:solidFill>
                  <a:srgbClr val="FF0000"/>
                </a:solidFill>
              </a:rPr>
              <a:t>I</a:t>
            </a:r>
            <a:r>
              <a:rPr lang="zh-CN" altLang="en-US" sz="2300" dirty="0" smtClean="0"/>
              <a:t>nterface (命令行用户接口）</a:t>
            </a:r>
          </a:p>
          <a:p>
            <a:pPr lvl="1" eaLnBrk="1" hangingPunct="1"/>
            <a:r>
              <a:rPr lang="zh-CN" altLang="en-US" sz="2300" dirty="0" smtClean="0"/>
              <a:t>就是常见的Dos命令行操作。</a:t>
            </a:r>
          </a:p>
          <a:p>
            <a:pPr lvl="1" eaLnBrk="1" hangingPunct="1"/>
            <a:r>
              <a:rPr lang="zh-CN" altLang="en-US" sz="2300" dirty="0" smtClean="0"/>
              <a:t>需要记忆一些常用的命令，操作不直观。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DBF2-EFEB-41D7-B1AE-3A7FC52C60D1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awt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swing</a:t>
            </a:r>
            <a:r>
              <a:rPr lang="zh-CN" altLang="en-US" dirty="0" smtClean="0"/>
              <a:t>包的概述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 smtClean="0"/>
              <a:t>Java为GUI提供的对象都存在java.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wt和javax.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wing两个包中。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dirty="0" err="1" smtClean="0"/>
              <a:t>java.awt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Abstract Window </a:t>
            </a:r>
            <a:r>
              <a:rPr lang="en-US" altLang="zh-CN" sz="2400" dirty="0" err="1" smtClean="0"/>
              <a:t>ToolKit</a:t>
            </a:r>
            <a:r>
              <a:rPr lang="en-US" altLang="zh-CN" sz="2400" dirty="0" smtClean="0"/>
              <a:t> (</a:t>
            </a:r>
            <a:r>
              <a:rPr lang="zh-CN" altLang="en-US" sz="2400" dirty="0" smtClean="0"/>
              <a:t>抽象窗口工具包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，需要调用本地系统方法实现功能。属重量级控件。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dirty="0" err="1" smtClean="0"/>
              <a:t>javax.swing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AWT</a:t>
            </a:r>
            <a:r>
              <a:rPr lang="zh-CN" altLang="en-US" sz="2400" dirty="0" smtClean="0"/>
              <a:t>的基础上，建立的一套图形界面系统，其中提供了更多的组件，而且完全由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实现。增强了移植性，属轻量级控件。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D6898-CA42-41DC-B826-BB8EFF64D5D0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继承体系图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276440" y="1946419"/>
            <a:ext cx="2379700" cy="154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Container：容器，是一个特殊的组件，该组件中可以通过add方法添加其他组件进来。</a:t>
            </a:r>
          </a:p>
          <a:p>
            <a:endParaRPr lang="en-US" altLang="zh-CN" sz="2000" dirty="0" smtClean="0"/>
          </a:p>
        </p:txBody>
      </p:sp>
      <p:grpSp>
        <p:nvGrpSpPr>
          <p:cNvPr id="20485" name="Group 3"/>
          <p:cNvGrpSpPr>
            <a:grpSpLocks/>
          </p:cNvGrpSpPr>
          <p:nvPr/>
        </p:nvGrpSpPr>
        <p:grpSpPr bwMode="auto">
          <a:xfrm>
            <a:off x="750093" y="2021582"/>
            <a:ext cx="8101013" cy="3455988"/>
            <a:chOff x="0" y="0"/>
            <a:chExt cx="12759" cy="6350"/>
          </a:xfrm>
        </p:grpSpPr>
        <p:sp>
          <p:nvSpPr>
            <p:cNvPr id="20486" name="AutoShape 4"/>
            <p:cNvSpPr>
              <a:spLocks noChangeArrowheads="1"/>
            </p:cNvSpPr>
            <p:nvPr/>
          </p:nvSpPr>
          <p:spPr bwMode="auto">
            <a:xfrm>
              <a:off x="3855" y="0"/>
              <a:ext cx="4990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/>
                <a:t>Component</a:t>
              </a:r>
            </a:p>
          </p:txBody>
        </p:sp>
        <p:sp>
          <p:nvSpPr>
            <p:cNvPr id="20487" name="AutoShape 5"/>
            <p:cNvSpPr>
              <a:spLocks noChangeArrowheads="1"/>
            </p:cNvSpPr>
            <p:nvPr/>
          </p:nvSpPr>
          <p:spPr bwMode="auto">
            <a:xfrm>
              <a:off x="2835" y="1472"/>
              <a:ext cx="2835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>
                  <a:solidFill>
                    <a:srgbClr val="FF0000"/>
                  </a:solidFill>
                </a:rPr>
                <a:t>Container</a:t>
              </a:r>
            </a:p>
          </p:txBody>
        </p:sp>
        <p:sp>
          <p:nvSpPr>
            <p:cNvPr id="20488" name="AutoShape 6"/>
            <p:cNvSpPr>
              <a:spLocks noChangeArrowheads="1"/>
            </p:cNvSpPr>
            <p:nvPr/>
          </p:nvSpPr>
          <p:spPr bwMode="auto">
            <a:xfrm>
              <a:off x="1132" y="2835"/>
              <a:ext cx="2610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Window</a:t>
              </a:r>
            </a:p>
          </p:txBody>
        </p:sp>
        <p:sp>
          <p:nvSpPr>
            <p:cNvPr id="20489" name="AutoShape 7"/>
            <p:cNvSpPr>
              <a:spLocks noChangeArrowheads="1"/>
            </p:cNvSpPr>
            <p:nvPr/>
          </p:nvSpPr>
          <p:spPr bwMode="auto">
            <a:xfrm>
              <a:off x="4422" y="2835"/>
              <a:ext cx="2610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Panel</a:t>
              </a:r>
            </a:p>
          </p:txBody>
        </p:sp>
        <p:sp>
          <p:nvSpPr>
            <p:cNvPr id="20490" name="AutoShape 8"/>
            <p:cNvSpPr>
              <a:spLocks noChangeArrowheads="1"/>
            </p:cNvSpPr>
            <p:nvPr/>
          </p:nvSpPr>
          <p:spPr bwMode="auto">
            <a:xfrm>
              <a:off x="0" y="4195"/>
              <a:ext cx="2382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Frame</a:t>
              </a:r>
            </a:p>
          </p:txBody>
        </p:sp>
        <p:sp>
          <p:nvSpPr>
            <p:cNvPr id="20491" name="AutoShape 9"/>
            <p:cNvSpPr>
              <a:spLocks noChangeArrowheads="1"/>
            </p:cNvSpPr>
            <p:nvPr/>
          </p:nvSpPr>
          <p:spPr bwMode="auto">
            <a:xfrm>
              <a:off x="2722" y="5670"/>
              <a:ext cx="2835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/>
                <a:t>FileDialog</a:t>
              </a:r>
            </a:p>
          </p:txBody>
        </p:sp>
        <p:sp>
          <p:nvSpPr>
            <p:cNvPr id="20492" name="AutoShape 10"/>
            <p:cNvSpPr>
              <a:spLocks noChangeArrowheads="1"/>
            </p:cNvSpPr>
            <p:nvPr/>
          </p:nvSpPr>
          <p:spPr bwMode="auto">
            <a:xfrm>
              <a:off x="8960" y="3175"/>
              <a:ext cx="2835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Checkbox</a:t>
              </a:r>
            </a:p>
          </p:txBody>
        </p:sp>
        <p:sp>
          <p:nvSpPr>
            <p:cNvPr id="20493" name="AutoShape 11"/>
            <p:cNvSpPr>
              <a:spLocks noChangeArrowheads="1"/>
            </p:cNvSpPr>
            <p:nvPr/>
          </p:nvSpPr>
          <p:spPr bwMode="auto">
            <a:xfrm>
              <a:off x="8960" y="2040"/>
              <a:ext cx="2835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Label</a:t>
              </a:r>
            </a:p>
          </p:txBody>
        </p:sp>
        <p:sp>
          <p:nvSpPr>
            <p:cNvPr id="20494" name="AutoShape 12"/>
            <p:cNvSpPr>
              <a:spLocks noChangeArrowheads="1"/>
            </p:cNvSpPr>
            <p:nvPr/>
          </p:nvSpPr>
          <p:spPr bwMode="auto">
            <a:xfrm>
              <a:off x="8960" y="907"/>
              <a:ext cx="2835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Button</a:t>
              </a:r>
            </a:p>
          </p:txBody>
        </p:sp>
        <p:sp>
          <p:nvSpPr>
            <p:cNvPr id="20495" name="AutoShape 13"/>
            <p:cNvSpPr>
              <a:spLocks noChangeArrowheads="1"/>
            </p:cNvSpPr>
            <p:nvPr/>
          </p:nvSpPr>
          <p:spPr bwMode="auto">
            <a:xfrm>
              <a:off x="8960" y="4307"/>
              <a:ext cx="3287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TextComponent</a:t>
              </a:r>
            </a:p>
          </p:txBody>
        </p:sp>
        <p:sp>
          <p:nvSpPr>
            <p:cNvPr id="20496" name="AutoShape 14"/>
            <p:cNvSpPr>
              <a:spLocks noChangeArrowheads="1"/>
            </p:cNvSpPr>
            <p:nvPr/>
          </p:nvSpPr>
          <p:spPr bwMode="auto">
            <a:xfrm>
              <a:off x="7825" y="5670"/>
              <a:ext cx="2327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TextArea</a:t>
              </a:r>
            </a:p>
          </p:txBody>
        </p:sp>
        <p:sp>
          <p:nvSpPr>
            <p:cNvPr id="20497" name="AutoShape 15"/>
            <p:cNvSpPr>
              <a:spLocks noChangeArrowheads="1"/>
            </p:cNvSpPr>
            <p:nvPr/>
          </p:nvSpPr>
          <p:spPr bwMode="auto">
            <a:xfrm>
              <a:off x="10547" y="5670"/>
              <a:ext cx="2213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TextField</a:t>
              </a:r>
            </a:p>
          </p:txBody>
        </p:sp>
        <p:sp>
          <p:nvSpPr>
            <p:cNvPr id="20498" name="Line 16"/>
            <p:cNvSpPr>
              <a:spLocks noChangeShapeType="1"/>
            </p:cNvSpPr>
            <p:nvPr/>
          </p:nvSpPr>
          <p:spPr bwMode="auto">
            <a:xfrm flipV="1">
              <a:off x="4422" y="680"/>
              <a:ext cx="0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7"/>
            <p:cNvSpPr>
              <a:spLocks noChangeShapeType="1"/>
            </p:cNvSpPr>
            <p:nvPr/>
          </p:nvSpPr>
          <p:spPr bwMode="auto">
            <a:xfrm flipV="1">
              <a:off x="2835" y="2155"/>
              <a:ext cx="45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 flipH="1" flipV="1">
              <a:off x="4761" y="2155"/>
              <a:ext cx="453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 flipV="1">
              <a:off x="1587" y="3515"/>
              <a:ext cx="453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AutoShape 20"/>
            <p:cNvSpPr>
              <a:spLocks noChangeArrowheads="1"/>
            </p:cNvSpPr>
            <p:nvPr/>
          </p:nvSpPr>
          <p:spPr bwMode="auto">
            <a:xfrm>
              <a:off x="2835" y="4195"/>
              <a:ext cx="2382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zh-CN" dirty="0"/>
                <a:t>Dialog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 flipV="1">
              <a:off x="3286" y="3515"/>
              <a:ext cx="453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 flipV="1">
              <a:off x="9242" y="4990"/>
              <a:ext cx="453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 flipH="1" flipV="1">
              <a:off x="11055" y="4990"/>
              <a:ext cx="452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 flipV="1">
              <a:off x="8052" y="680"/>
              <a:ext cx="0" cy="39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5"/>
            <p:cNvSpPr>
              <a:spLocks noChangeShapeType="1"/>
            </p:cNvSpPr>
            <p:nvPr/>
          </p:nvSpPr>
          <p:spPr bwMode="auto">
            <a:xfrm>
              <a:off x="8052" y="3515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26"/>
            <p:cNvSpPr>
              <a:spLocks noChangeShapeType="1"/>
            </p:cNvSpPr>
            <p:nvPr/>
          </p:nvSpPr>
          <p:spPr bwMode="auto">
            <a:xfrm>
              <a:off x="8052" y="4650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27"/>
            <p:cNvSpPr>
              <a:spLocks noChangeShapeType="1"/>
            </p:cNvSpPr>
            <p:nvPr/>
          </p:nvSpPr>
          <p:spPr bwMode="auto">
            <a:xfrm>
              <a:off x="8052" y="1247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28"/>
            <p:cNvSpPr>
              <a:spLocks noChangeShapeType="1"/>
            </p:cNvSpPr>
            <p:nvPr/>
          </p:nvSpPr>
          <p:spPr bwMode="auto">
            <a:xfrm>
              <a:off x="8052" y="2382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29"/>
            <p:cNvSpPr>
              <a:spLocks noChangeShapeType="1"/>
            </p:cNvSpPr>
            <p:nvPr/>
          </p:nvSpPr>
          <p:spPr bwMode="auto">
            <a:xfrm flipV="1">
              <a:off x="3970" y="4875"/>
              <a:ext cx="0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4C8E1-9E55-45FC-B87A-FB5B99ACFF56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窗体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800" dirty="0" smtClean="0"/>
              <a:t>Container常用子类：Window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Panel（面板，不能单独存在。）</a:t>
            </a:r>
          </a:p>
          <a:p>
            <a:pPr eaLnBrk="1" hangingPunct="1"/>
            <a:r>
              <a:rPr lang="zh-CN" altLang="zh-CN" sz="2800" dirty="0" smtClean="0"/>
              <a:t>Window常用子类：Frame</a:t>
            </a:r>
            <a:r>
              <a:rPr lang="zh-CN" altLang="en-US" sz="2800" dirty="0" smtClean="0"/>
              <a:t>、</a:t>
            </a:r>
            <a:r>
              <a:rPr lang="zh-CN" altLang="zh-CN" sz="2800" dirty="0" smtClean="0"/>
              <a:t>Dialog</a:t>
            </a:r>
          </a:p>
          <a:p>
            <a:pPr eaLnBrk="1" hangingPunct="1"/>
            <a:r>
              <a:rPr lang="zh-CN" altLang="zh-CN" sz="2800" dirty="0" smtClean="0"/>
              <a:t>简单的窗体创建过程：</a:t>
            </a:r>
          </a:p>
          <a:p>
            <a:pPr lvl="1" eaLnBrk="1" hangingPunct="1"/>
            <a:r>
              <a:rPr lang="zh-CN" altLang="zh-CN" sz="2300" dirty="0" smtClean="0">
                <a:solidFill>
                  <a:srgbClr val="0000FF"/>
                </a:solidFill>
              </a:rPr>
              <a:t>Frame  f = new Frame(“my window”);</a:t>
            </a:r>
          </a:p>
          <a:p>
            <a:pPr lvl="1" eaLnBrk="1" hangingPunct="1"/>
            <a:r>
              <a:rPr lang="zh-CN" altLang="zh-CN" sz="2300" dirty="0" smtClean="0">
                <a:solidFill>
                  <a:srgbClr val="0000FF"/>
                </a:solidFill>
              </a:rPr>
              <a:t>f.setLayout(new FlowLayout());</a:t>
            </a:r>
          </a:p>
          <a:p>
            <a:pPr lvl="1" eaLnBrk="1" hangingPunct="1"/>
            <a:r>
              <a:rPr lang="zh-CN" altLang="zh-CN" sz="2300" dirty="0" smtClean="0">
                <a:solidFill>
                  <a:srgbClr val="0000FF"/>
                </a:solidFill>
              </a:rPr>
              <a:t>f.setSize(</a:t>
            </a:r>
            <a:r>
              <a:rPr lang="en-US" altLang="zh-CN" sz="2300" dirty="0" smtClean="0">
                <a:solidFill>
                  <a:srgbClr val="0000FF"/>
                </a:solidFill>
              </a:rPr>
              <a:t>3</a:t>
            </a:r>
            <a:r>
              <a:rPr lang="zh-CN" altLang="zh-CN" sz="2300" dirty="0" smtClean="0">
                <a:solidFill>
                  <a:srgbClr val="0000FF"/>
                </a:solidFill>
              </a:rPr>
              <a:t>00,400);//设置窗体大小</a:t>
            </a:r>
          </a:p>
          <a:p>
            <a:pPr lvl="1" eaLnBrk="1" hangingPunct="1"/>
            <a:r>
              <a:rPr lang="zh-CN" altLang="zh-CN" sz="2300" dirty="0" smtClean="0">
                <a:solidFill>
                  <a:srgbClr val="0000FF"/>
                </a:solidFill>
              </a:rPr>
              <a:t>f.setLocation(300,200);//设置窗体出现在屏幕的位置</a:t>
            </a:r>
          </a:p>
          <a:p>
            <a:pPr lvl="1" eaLnBrk="1" hangingPunct="1"/>
            <a:r>
              <a:rPr lang="zh-CN" altLang="zh-CN" sz="2300" dirty="0" smtClean="0">
                <a:solidFill>
                  <a:srgbClr val="0000FF"/>
                </a:solidFill>
              </a:rPr>
              <a:t>f.setVisible(true);</a:t>
            </a:r>
            <a:endParaRPr lang="zh-CN" altLang="zh-CN" sz="2300" dirty="0" smtClean="0"/>
          </a:p>
          <a:p>
            <a:endParaRPr lang="en-US" altLang="zh-CN" sz="23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2E5BB-284C-464C-8772-BD418BA877BA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事件监听机制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事件源</a:t>
            </a:r>
            <a:endParaRPr lang="en-US" altLang="zh-CN" sz="2800" dirty="0" smtClean="0"/>
          </a:p>
          <a:p>
            <a:r>
              <a:rPr lang="zh-CN" altLang="en-US" sz="2800" dirty="0" smtClean="0"/>
              <a:t>事件</a:t>
            </a:r>
            <a:endParaRPr lang="en-US" altLang="zh-CN" sz="2800" dirty="0" smtClean="0"/>
          </a:p>
          <a:p>
            <a:r>
              <a:rPr lang="zh-CN" altLang="en-US" sz="2800" dirty="0" smtClean="0"/>
              <a:t>事件处理</a:t>
            </a:r>
            <a:endParaRPr lang="en-US" altLang="zh-CN" sz="2800" dirty="0" smtClean="0"/>
          </a:p>
          <a:p>
            <a:r>
              <a:rPr lang="zh-CN" altLang="en-US" sz="2800" dirty="0" smtClean="0"/>
              <a:t>事件监听器</a:t>
            </a:r>
            <a:endParaRPr lang="en-US" altLang="zh-CN" sz="23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9969AA-6ADA-4BCF-AEC1-7CACEBC46CE3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事件监听机制流程</a:t>
            </a:r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395288" y="4365625"/>
            <a:ext cx="2016125" cy="7921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事件源(组件)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6011863" y="4941888"/>
            <a:ext cx="2806700" cy="12969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监听器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监听引发事件的动作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(事件处理方式)</a:t>
            </a:r>
          </a:p>
        </p:txBody>
      </p:sp>
      <p:cxnSp>
        <p:nvCxnSpPr>
          <p:cNvPr id="23558" name="AutoShape 5"/>
          <p:cNvCxnSpPr>
            <a:cxnSpLocks noChangeShapeType="1"/>
            <a:stCxn id="23556" idx="2"/>
          </p:cNvCxnSpPr>
          <p:nvPr/>
        </p:nvCxnSpPr>
        <p:spPr bwMode="auto">
          <a:xfrm rot="16200000" flipH="1">
            <a:off x="3348038" y="3213100"/>
            <a:ext cx="719137" cy="46085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1979613" y="5876925"/>
            <a:ext cx="309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Arial" panose="020B0604020202020204" pitchFamily="34" charset="0"/>
              </a:rPr>
              <a:t>1  将监听器注册到事件源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84213" y="2060575"/>
            <a:ext cx="1800225" cy="790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外部动作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1547813" y="2924175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1547813" y="2924175"/>
            <a:ext cx="3024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Arial" panose="020B0604020202020204" pitchFamily="34" charset="0"/>
              </a:rPr>
              <a:t>2  有监听器所监听的动作作于事件源上</a:t>
            </a:r>
          </a:p>
        </p:txBody>
      </p:sp>
      <p:grpSp>
        <p:nvGrpSpPr>
          <p:cNvPr id="23563" name="Group 10"/>
          <p:cNvGrpSpPr>
            <a:grpSpLocks/>
          </p:cNvGrpSpPr>
          <p:nvPr/>
        </p:nvGrpSpPr>
        <p:grpSpPr bwMode="auto">
          <a:xfrm>
            <a:off x="2124075" y="4221163"/>
            <a:ext cx="2232025" cy="144462"/>
            <a:chOff x="0" y="0"/>
            <a:chExt cx="952" cy="318"/>
          </a:xfrm>
        </p:grpSpPr>
        <p:sp>
          <p:nvSpPr>
            <p:cNvPr id="23570" name="Line 11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2"/>
            <p:cNvSpPr>
              <a:spLocks noChangeShapeType="1"/>
            </p:cNvSpPr>
            <p:nvPr/>
          </p:nvSpPr>
          <p:spPr bwMode="auto">
            <a:xfrm>
              <a:off x="0" y="0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4" name="AutoShape 13"/>
          <p:cNvSpPr>
            <a:spLocks noChangeArrowheads="1"/>
          </p:cNvSpPr>
          <p:nvPr/>
        </p:nvSpPr>
        <p:spPr bwMode="auto">
          <a:xfrm>
            <a:off x="4356100" y="4005263"/>
            <a:ext cx="1728788" cy="576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dirty="0"/>
              <a:t>事件对象</a:t>
            </a:r>
          </a:p>
        </p:txBody>
      </p:sp>
      <p:grpSp>
        <p:nvGrpSpPr>
          <p:cNvPr id="23565" name="Group 14"/>
          <p:cNvGrpSpPr>
            <a:grpSpLocks/>
          </p:cNvGrpSpPr>
          <p:nvPr/>
        </p:nvGrpSpPr>
        <p:grpSpPr bwMode="auto">
          <a:xfrm>
            <a:off x="6084888" y="4221163"/>
            <a:ext cx="1800225" cy="792162"/>
            <a:chOff x="0" y="0"/>
            <a:chExt cx="1179" cy="408"/>
          </a:xfrm>
        </p:grpSpPr>
        <p:sp>
          <p:nvSpPr>
            <p:cNvPr id="23568" name="Line 15"/>
            <p:cNvSpPr>
              <a:spLocks noChangeShapeType="1"/>
            </p:cNvSpPr>
            <p:nvPr/>
          </p:nvSpPr>
          <p:spPr bwMode="auto">
            <a:xfrm>
              <a:off x="1179" y="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6"/>
            <p:cNvSpPr>
              <a:spLocks noChangeShapeType="1"/>
            </p:cNvSpPr>
            <p:nvPr/>
          </p:nvSpPr>
          <p:spPr bwMode="auto">
            <a:xfrm>
              <a:off x="0" y="0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6" name="Text Box 17"/>
          <p:cNvSpPr txBox="1">
            <a:spLocks noChangeArrowheads="1"/>
          </p:cNvSpPr>
          <p:nvPr/>
        </p:nvSpPr>
        <p:spPr bwMode="auto">
          <a:xfrm>
            <a:off x="2339975" y="42926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Arial" panose="020B0604020202020204" pitchFamily="34" charset="0"/>
              </a:rPr>
              <a:t>3 产生事件对象</a:t>
            </a:r>
          </a:p>
        </p:txBody>
      </p:sp>
      <p:sp>
        <p:nvSpPr>
          <p:cNvPr id="23567" name="Text Box 18"/>
          <p:cNvSpPr txBox="1">
            <a:spLocks noChangeArrowheads="1"/>
          </p:cNvSpPr>
          <p:nvPr/>
        </p:nvSpPr>
        <p:spPr bwMode="auto">
          <a:xfrm>
            <a:off x="6156325" y="3500438"/>
            <a:ext cx="230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000" dirty="0">
                <a:latin typeface="Arial" panose="020B0604020202020204" pitchFamily="34" charset="0"/>
              </a:rPr>
              <a:t>4 将事件对象传给事件处理方式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41C44F-5F4C-41CF-B85E-E54F7249BC06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GUI</a:t>
            </a:r>
            <a:r>
              <a:rPr lang="zh-CN" altLang="en-US" smtClean="0"/>
              <a:t>案例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窗体关闭事件</a:t>
            </a:r>
            <a:endParaRPr lang="en-US" altLang="zh-CN" sz="2800" dirty="0" smtClean="0"/>
          </a:p>
          <a:p>
            <a:r>
              <a:rPr lang="zh-CN" altLang="en-US" sz="2800" dirty="0" smtClean="0"/>
              <a:t>按钮点击事件</a:t>
            </a:r>
            <a:endParaRPr lang="en-US" altLang="zh-CN" sz="2800" dirty="0" smtClean="0"/>
          </a:p>
          <a:p>
            <a:r>
              <a:rPr lang="zh-CN" altLang="en-US" sz="2800" dirty="0" smtClean="0"/>
              <a:t>把数据通过文本框转移到文本域</a:t>
            </a:r>
            <a:endParaRPr lang="en-US" altLang="zh-CN" sz="2800" dirty="0" smtClean="0"/>
          </a:p>
          <a:p>
            <a:r>
              <a:rPr lang="zh-CN" altLang="en-US" sz="2800" dirty="0" smtClean="0"/>
              <a:t>鼠标事件案例</a:t>
            </a:r>
            <a:endParaRPr lang="en-US" altLang="zh-CN" sz="2800" dirty="0" smtClean="0"/>
          </a:p>
          <a:p>
            <a:r>
              <a:rPr lang="zh-CN" altLang="en-US" sz="2800" dirty="0" smtClean="0"/>
              <a:t>键盘事件案例</a:t>
            </a:r>
            <a:endParaRPr lang="en-US" altLang="zh-CN" sz="23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871560-40F6-4F75-B334-F1A92124673E}" type="datetime1">
              <a:rPr lang="zh-CN" altLang="en-US" smtClean="0"/>
              <a:t>2018/5/21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B79C8F4-B2DD-44F4-BD73-173AA9B6FD4C}" type="slidenum">
              <a:rPr lang="zh-CN" altLang="en-US" smtClean="0"/>
              <a:pPr algn="r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953</Words>
  <Application>Microsoft Office PowerPoint</Application>
  <PresentationFormat>全屏显示(4:3)</PresentationFormat>
  <Paragraphs>149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1_Studio</vt:lpstr>
      <vt:lpstr>第8章  GUI(图形用户界面)</vt:lpstr>
      <vt:lpstr>本章内容</vt:lpstr>
      <vt:lpstr>GUI概述</vt:lpstr>
      <vt:lpstr>awt和swing包的概述</vt:lpstr>
      <vt:lpstr>GUI继承体系图</vt:lpstr>
      <vt:lpstr>GUI窗体</vt:lpstr>
      <vt:lpstr>事件监听机制</vt:lpstr>
      <vt:lpstr>事件监听机制流程</vt:lpstr>
      <vt:lpstr>GUI案例</vt:lpstr>
      <vt:lpstr>菜单组件</vt:lpstr>
      <vt:lpstr>菜单组件概述</vt:lpstr>
      <vt:lpstr>补充：DAO模式简介</vt:lpstr>
      <vt:lpstr>补充：DAO模式简介</vt:lpstr>
      <vt:lpstr>补充：DAO模式简介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IDE-Eclipse</dc:title>
  <dc:creator>liuyi</dc:creator>
  <cp:lastModifiedBy>hp</cp:lastModifiedBy>
  <cp:revision>520</cp:revision>
  <dcterms:created xsi:type="dcterms:W3CDTF">2014-09-12T01:59:51Z</dcterms:created>
  <dcterms:modified xsi:type="dcterms:W3CDTF">2018-05-21T07:47:58Z</dcterms:modified>
</cp:coreProperties>
</file>