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xls" ContentType="application/vnd.ms-excel"/>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 id="2147483916" r:id="rId2"/>
  </p:sldMasterIdLst>
  <p:notesMasterIdLst>
    <p:notesMasterId r:id="rId80"/>
  </p:notesMasterIdLst>
  <p:sldIdLst>
    <p:sldId id="413" r:id="rId3"/>
    <p:sldId id="383" r:id="rId4"/>
    <p:sldId id="306" r:id="rId5"/>
    <p:sldId id="258" r:id="rId6"/>
    <p:sldId id="344" r:id="rId7"/>
    <p:sldId id="345" r:id="rId8"/>
    <p:sldId id="393" r:id="rId9"/>
    <p:sldId id="420" r:id="rId10"/>
    <p:sldId id="421" r:id="rId11"/>
    <p:sldId id="422" r:id="rId12"/>
    <p:sldId id="423" r:id="rId13"/>
    <p:sldId id="424" r:id="rId14"/>
    <p:sldId id="394" r:id="rId15"/>
    <p:sldId id="415" r:id="rId16"/>
    <p:sldId id="310" r:id="rId17"/>
    <p:sldId id="347" r:id="rId18"/>
    <p:sldId id="425" r:id="rId19"/>
    <p:sldId id="348" r:id="rId20"/>
    <p:sldId id="395" r:id="rId21"/>
    <p:sldId id="349" r:id="rId22"/>
    <p:sldId id="416" r:id="rId23"/>
    <p:sldId id="350" r:id="rId24"/>
    <p:sldId id="396" r:id="rId25"/>
    <p:sldId id="351" r:id="rId26"/>
    <p:sldId id="397" r:id="rId27"/>
    <p:sldId id="352" r:id="rId28"/>
    <p:sldId id="398" r:id="rId29"/>
    <p:sldId id="353" r:id="rId30"/>
    <p:sldId id="427" r:id="rId31"/>
    <p:sldId id="417" r:id="rId32"/>
    <p:sldId id="354" r:id="rId33"/>
    <p:sldId id="399" r:id="rId34"/>
    <p:sldId id="356" r:id="rId35"/>
    <p:sldId id="357" r:id="rId36"/>
    <p:sldId id="400" r:id="rId37"/>
    <p:sldId id="358" r:id="rId38"/>
    <p:sldId id="401" r:id="rId39"/>
    <p:sldId id="360" r:id="rId40"/>
    <p:sldId id="361" r:id="rId41"/>
    <p:sldId id="392" r:id="rId42"/>
    <p:sldId id="363" r:id="rId43"/>
    <p:sldId id="364" r:id="rId44"/>
    <p:sldId id="404" r:id="rId45"/>
    <p:sldId id="365" r:id="rId46"/>
    <p:sldId id="389" r:id="rId47"/>
    <p:sldId id="418" r:id="rId48"/>
    <p:sldId id="366" r:id="rId49"/>
    <p:sldId id="367" r:id="rId50"/>
    <p:sldId id="368" r:id="rId51"/>
    <p:sldId id="405" r:id="rId52"/>
    <p:sldId id="369" r:id="rId53"/>
    <p:sldId id="426" r:id="rId54"/>
    <p:sldId id="370" r:id="rId55"/>
    <p:sldId id="391" r:id="rId56"/>
    <p:sldId id="390" r:id="rId57"/>
    <p:sldId id="371" r:id="rId58"/>
    <p:sldId id="372" r:id="rId59"/>
    <p:sldId id="406" r:id="rId60"/>
    <p:sldId id="407" r:id="rId61"/>
    <p:sldId id="373" r:id="rId62"/>
    <p:sldId id="374" r:id="rId63"/>
    <p:sldId id="408" r:id="rId64"/>
    <p:sldId id="375" r:id="rId65"/>
    <p:sldId id="412" r:id="rId66"/>
    <p:sldId id="376" r:id="rId67"/>
    <p:sldId id="377" r:id="rId68"/>
    <p:sldId id="409" r:id="rId69"/>
    <p:sldId id="428" r:id="rId70"/>
    <p:sldId id="430" r:id="rId71"/>
    <p:sldId id="378" r:id="rId72"/>
    <p:sldId id="381" r:id="rId73"/>
    <p:sldId id="382" r:id="rId74"/>
    <p:sldId id="410" r:id="rId75"/>
    <p:sldId id="380" r:id="rId76"/>
    <p:sldId id="411" r:id="rId77"/>
    <p:sldId id="429" r:id="rId78"/>
    <p:sldId id="308" r:id="rId79"/>
  </p:sldIdLst>
  <p:sldSz cx="9144000" cy="6858000" type="screen4x3"/>
  <p:notesSz cx="6858000" cy="9144000"/>
  <p:custShowLst>
    <p:custShow name="自定义放映 1" id="0">
      <p:sldLst>
        <p:sld r:id="rId4"/>
        <p:sld r:id="rId5"/>
        <p:sld r:id="rId6"/>
        <p:sld r:id="rId7"/>
        <p:sld r:id="rId8"/>
        <p:sld r:id="rId9"/>
        <p:sld r:id="rId15"/>
        <p:sld r:id="rId17"/>
        <p:sld r:id="rId18"/>
        <p:sld r:id="rId20"/>
        <p:sld r:id="rId21"/>
        <p:sld r:id="rId22"/>
        <p:sld r:id="rId24"/>
        <p:sld r:id="rId25"/>
        <p:sld r:id="rId26"/>
        <p:sld r:id="rId27"/>
        <p:sld r:id="rId28"/>
        <p:sld r:id="rId29"/>
        <p:sld r:id="rId30"/>
        <p:sld r:id="rId33"/>
        <p:sld r:id="rId34"/>
        <p:sld r:id="rId35"/>
        <p:sld r:id="rId36"/>
        <p:sld r:id="rId37"/>
        <p:sld r:id="rId38"/>
        <p:sld r:id="rId39"/>
        <p:sld r:id="rId40"/>
        <p:sld r:id="rId41"/>
        <p:sld r:id="rId42"/>
        <p:sld r:id="rId43"/>
        <p:sld r:id="rId44"/>
        <p:sld r:id="rId45"/>
        <p:sld r:id="rId46"/>
        <p:sld r:id="rId47"/>
        <p:sld r:id="rId49"/>
        <p:sld r:id="rId50"/>
        <p:sld r:id="rId51"/>
        <p:sld r:id="rId52"/>
        <p:sld r:id="rId53"/>
        <p:sld r:id="rId55"/>
        <p:sld r:id="rId56"/>
        <p:sld r:id="rId57"/>
        <p:sld r:id="rId58"/>
        <p:sld r:id="rId59"/>
        <p:sld r:id="rId60"/>
        <p:sld r:id="rId61"/>
        <p:sld r:id="rId62"/>
        <p:sld r:id="rId63"/>
        <p:sld r:id="rId64"/>
        <p:sld r:id="rId65"/>
        <p:sld r:id="rId66"/>
        <p:sld r:id="rId67"/>
        <p:sld r:id="rId68"/>
        <p:sld r:id="rId69"/>
        <p:sld r:id="rId72"/>
        <p:sld r:id="rId73"/>
        <p:sld r:id="rId74"/>
        <p:sld r:id="rId75"/>
        <p:sld r:id="rId76"/>
        <p:sld r:id="rId77"/>
        <p:sld r:id="rId79"/>
      </p:sldLst>
    </p:custShow>
  </p:custShowLst>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 xmlns:p15="http://schemas.microsoft.com/office/powerpoint/2012/main">
        <p15:guide id="1" orient="horz" pos="2090">
          <p15:clr>
            <a:srgbClr val="A4A3A4"/>
          </p15:clr>
        </p15:guide>
        <p15:guide id="2" pos="28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BCCFF"/>
    <a:srgbClr val="FFFF00"/>
    <a:srgbClr val="A3D3FF"/>
    <a:srgbClr val="009ED6"/>
    <a:srgbClr val="D5F2FF"/>
    <a:srgbClr val="D5E6FF"/>
    <a:srgbClr val="D5F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663" autoAdjust="0"/>
  </p:normalViewPr>
  <p:slideViewPr>
    <p:cSldViewPr snapToGrid="0" snapToObjects="1">
      <p:cViewPr varScale="1">
        <p:scale>
          <a:sx n="110" d="100"/>
          <a:sy n="110" d="100"/>
        </p:scale>
        <p:origin x="-1644" y="-96"/>
      </p:cViewPr>
      <p:guideLst>
        <p:guide orient="horz" pos="2090"/>
        <p:guide pos="2881"/>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fld id="{CBC70A0B-C0B4-4C56-B729-8B9DDAA3C769}" type="datetimeFigureOut">
              <a:rPr lang="zh-CN" altLang="en-US"/>
              <a:pPr>
                <a:defRPr/>
              </a:pPr>
              <a:t>2018/12/16</a:t>
            </a:fld>
            <a:endParaRPr lang="en-US"/>
          </a:p>
        </p:txBody>
      </p:sp>
      <p:sp>
        <p:nvSpPr>
          <p:cNvPr id="97284"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atin typeface="Arial" panose="020B0604020202020204" pitchFamily="34" charset="0"/>
                <a:ea typeface="宋体" pitchFamily="2" charset="-122"/>
              </a:defRPr>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charset="0"/>
              <a:buNone/>
              <a:defRPr sz="1200">
                <a:latin typeface="Arial" charset="0"/>
                <a:ea typeface="宋体" pitchFamily="2" charset="-122"/>
              </a:defRPr>
            </a:lvl1pPr>
          </a:lstStyle>
          <a:p>
            <a:pPr>
              <a:defRPr/>
            </a:pPr>
            <a:fld id="{413A0A7E-789B-482D-AB8B-DDF569899B19}" type="slidenum">
              <a:rPr lang="zh-CN" altLang="en-US"/>
              <a:pPr>
                <a:defRPr/>
              </a:pPr>
              <a:t>‹#›</a:t>
            </a:fld>
            <a:endParaRPr lang="en-US" altLang="zh-CN"/>
          </a:p>
        </p:txBody>
      </p:sp>
    </p:spTree>
    <p:extLst>
      <p:ext uri="{BB962C8B-B14F-4D97-AF65-F5344CB8AC3E}">
        <p14:creationId xmlns:p14="http://schemas.microsoft.com/office/powerpoint/2010/main" val="10944628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AC1C9604-93AA-4C4D-B05C-F5C5EDD5B7E2}" type="datetimeFigureOut">
              <a:rPr lang="zh-CN" altLang="en-US"/>
              <a:pPr>
                <a:defRPr/>
              </a:pPr>
              <a:t>2018/12/16</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7" name="Slide Number Placeholder 5"/>
          <p:cNvSpPr>
            <a:spLocks noGrp="1"/>
          </p:cNvSpPr>
          <p:nvPr>
            <p:ph type="sldNum" sz="quarter" idx="12"/>
          </p:nvPr>
        </p:nvSpPr>
        <p:spPr/>
        <p:txBody>
          <a:bodyPr/>
          <a:lstStyle>
            <a:lvl1pPr eaLnBrk="0" fontAlgn="base" hangingPunct="0">
              <a:spcBef>
                <a:spcPct val="0"/>
              </a:spcBef>
              <a:spcAft>
                <a:spcPct val="0"/>
              </a:spcAft>
              <a:defRPr>
                <a:latin typeface="Arial" charset="0"/>
              </a:defRPr>
            </a:lvl1pPr>
          </a:lstStyle>
          <a:p>
            <a:pPr>
              <a:defRPr/>
            </a:pPr>
            <a:fld id="{1564DB9E-4146-4799-AAB8-DC420F62D18A}" type="slidenum">
              <a:rPr lang="zh-CN" altLang="en-US"/>
              <a:pPr>
                <a:defRPr/>
              </a:pPr>
              <a:t>‹#›</a:t>
            </a:fld>
            <a:endParaRPr lang="zh-CN" altLang="en-US"/>
          </a:p>
        </p:txBody>
      </p:sp>
      <p:sp>
        <p:nvSpPr>
          <p:cNvPr id="8" name="矩形 7"/>
          <p:cNvSpPr/>
          <p:nvPr userDrawn="1"/>
        </p:nvSpPr>
        <p:spPr>
          <a:xfrm>
            <a:off x="2896780" y="735586"/>
            <a:ext cx="3339127" cy="616695"/>
          </a:xfrm>
          <a:prstGeom prst="rect">
            <a:avLst/>
          </a:prstGeom>
          <a:solidFill>
            <a:srgbClr val="1369B2"/>
          </a:solidFill>
          <a:ln>
            <a:noFill/>
          </a:ln>
          <a:effectLst>
            <a:glow rad="101600">
              <a:schemeClr val="accent1">
                <a:lumMod val="60000"/>
                <a:lumOff val="40000"/>
                <a:alpha val="60000"/>
              </a:schemeClr>
            </a:glow>
          </a:effectLst>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400" b="1"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河南大学软件学院</a:t>
            </a:r>
          </a:p>
        </p:txBody>
      </p:sp>
    </p:spTree>
    <p:extLst>
      <p:ext uri="{BB962C8B-B14F-4D97-AF65-F5344CB8AC3E}">
        <p14:creationId xmlns:p14="http://schemas.microsoft.com/office/powerpoint/2010/main" val="2075260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小结">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8436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目录">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314757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正文">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678533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小结">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127455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lvl1pPr fontAlgn="auto">
              <a:spcBef>
                <a:spcPts val="0"/>
              </a:spcBef>
              <a:spcAft>
                <a:spcPts val="0"/>
              </a:spcAft>
              <a:buFontTx/>
              <a:buNone/>
              <a:defRPr sz="1200">
                <a:solidFill>
                  <a:schemeClr val="tx1">
                    <a:tint val="75000"/>
                  </a:schemeClr>
                </a:solidFill>
                <a:latin typeface="+mn-lt"/>
                <a:ea typeface="+mn-ea"/>
              </a:defRPr>
            </a:lvl1pPr>
          </a:lstStyle>
          <a:p>
            <a:pPr>
              <a:defRPr/>
            </a:pPr>
            <a:fld id="{D806F276-6A5A-4B09-BB5D-51B48243F866}" type="datetimeFigureOut">
              <a:rPr lang="zh-CN" altLang="en-US"/>
              <a:pPr>
                <a:defRPr/>
              </a:pPr>
              <a:t>2018/12/16</a:t>
            </a:fld>
            <a:endParaRPr lang="zh-CN" altLang="en-US"/>
          </a:p>
        </p:txBody>
      </p:sp>
      <p:sp>
        <p:nvSpPr>
          <p:cNvPr id="3" name="页脚占位符 2"/>
          <p:cNvSpPr>
            <a:spLocks noGrp="1"/>
          </p:cNvSpPr>
          <p:nvPr>
            <p:ph type="ftr" sz="quarter" idx="11"/>
          </p:nvPr>
        </p:nvSpPr>
        <p:spPr>
          <a:xfrm>
            <a:off x="3124200" y="6356350"/>
            <a:ext cx="2895600" cy="365125"/>
          </a:xfrm>
        </p:spPr>
        <p:txBody>
          <a:bodyPr/>
          <a:lstStyle>
            <a:lvl1pPr algn="ctr" fontAlgn="auto">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p:spPr>
        <p:txBody>
          <a:bodyPr vert="horz" wrap="square" lIns="91440" tIns="45720" rIns="91440" bIns="45720" numCol="1" anchor="t" anchorCtr="0" compatLnSpc="1">
            <a:prstTxWarp prst="textNoShape">
              <a:avLst/>
            </a:prstTxWarp>
          </a:bodyPr>
          <a:lstStyle>
            <a:lvl1pPr algn="r">
              <a:defRPr sz="1200">
                <a:solidFill>
                  <a:srgbClr val="898989"/>
                </a:solidFill>
                <a:latin typeface="Calibri" pitchFamily="34" charset="0"/>
              </a:defRPr>
            </a:lvl1pPr>
          </a:lstStyle>
          <a:p>
            <a:pPr>
              <a:defRPr/>
            </a:pPr>
            <a:fld id="{2829F5D6-B434-41E5-8F69-DFA19F02EF81}" type="slidenum">
              <a:rPr lang="zh-CN" altLang="en-US"/>
              <a:pPr>
                <a:defRPr/>
              </a:pPr>
              <a:t>‹#›</a:t>
            </a:fld>
            <a:endParaRPr lang="zh-CN" altLang="en-US"/>
          </a:p>
        </p:txBody>
      </p:sp>
    </p:spTree>
    <p:extLst>
      <p:ext uri="{BB962C8B-B14F-4D97-AF65-F5344CB8AC3E}">
        <p14:creationId xmlns:p14="http://schemas.microsoft.com/office/powerpoint/2010/main" val="2937491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lvl1pPr fontAlgn="auto">
              <a:spcBef>
                <a:spcPts val="0"/>
              </a:spcBef>
              <a:spcAft>
                <a:spcPts val="0"/>
              </a:spcAft>
              <a:buFontTx/>
              <a:buNone/>
              <a:defRPr sz="1200">
                <a:solidFill>
                  <a:schemeClr val="tx1">
                    <a:tint val="75000"/>
                  </a:schemeClr>
                </a:solidFill>
                <a:latin typeface="+mn-lt"/>
                <a:ea typeface="+mn-ea"/>
              </a:defRPr>
            </a:lvl1pPr>
          </a:lstStyle>
          <a:p>
            <a:pPr>
              <a:defRPr/>
            </a:pPr>
            <a:fld id="{44F8A365-D09C-4A00-8AEF-C3AA4839A572}" type="datetimeFigureOut">
              <a:rPr lang="zh-CN" altLang="en-US"/>
              <a:pPr>
                <a:defRPr/>
              </a:pPr>
              <a:t>2018/12/16</a:t>
            </a:fld>
            <a:endParaRPr lang="zh-CN" altLang="en-US"/>
          </a:p>
        </p:txBody>
      </p:sp>
      <p:sp>
        <p:nvSpPr>
          <p:cNvPr id="3" name="页脚占位符 2"/>
          <p:cNvSpPr>
            <a:spLocks noGrp="1"/>
          </p:cNvSpPr>
          <p:nvPr>
            <p:ph type="ftr" sz="quarter" idx="11"/>
          </p:nvPr>
        </p:nvSpPr>
        <p:spPr>
          <a:xfrm>
            <a:off x="3124200" y="6356350"/>
            <a:ext cx="2895600" cy="365125"/>
          </a:xfrm>
        </p:spPr>
        <p:txBody>
          <a:bodyPr/>
          <a:lstStyle>
            <a:lvl1pPr algn="ctr" fontAlgn="auto">
              <a:spcBef>
                <a:spcPts val="0"/>
              </a:spcBef>
              <a:spcAft>
                <a:spcPts val="0"/>
              </a:spcAft>
              <a:buFontTx/>
              <a:buNone/>
              <a:defRPr sz="1200">
                <a:solidFill>
                  <a:schemeClr val="tx1">
                    <a:tint val="75000"/>
                  </a:schemeClr>
                </a:solidFill>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p:spPr>
        <p:txBody>
          <a:bodyPr vert="horz" wrap="square" lIns="91440" tIns="45720" rIns="91440" bIns="45720" numCol="1" anchor="t" anchorCtr="0" compatLnSpc="1">
            <a:prstTxWarp prst="textNoShape">
              <a:avLst/>
            </a:prstTxWarp>
          </a:bodyPr>
          <a:lstStyle>
            <a:lvl1pPr algn="r">
              <a:defRPr sz="1200">
                <a:solidFill>
                  <a:srgbClr val="898989"/>
                </a:solidFill>
                <a:latin typeface="Calibri" pitchFamily="34" charset="0"/>
              </a:defRPr>
            </a:lvl1pPr>
          </a:lstStyle>
          <a:p>
            <a:pPr>
              <a:defRPr/>
            </a:pPr>
            <a:fld id="{42B6DCCB-29BF-4BD8-8B12-375B6AF11AD3}" type="slidenum">
              <a:rPr lang="zh-CN" altLang="en-US"/>
              <a:pPr>
                <a:defRPr/>
              </a:pPr>
              <a:t>‹#›</a:t>
            </a:fld>
            <a:endParaRPr lang="zh-CN" altLang="en-US"/>
          </a:p>
        </p:txBody>
      </p:sp>
    </p:spTree>
    <p:extLst>
      <p:ext uri="{BB962C8B-B14F-4D97-AF65-F5344CB8AC3E}">
        <p14:creationId xmlns:p14="http://schemas.microsoft.com/office/powerpoint/2010/main" val="2622563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75" y="0"/>
            <a:ext cx="91408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352281"/>
            <a:ext cx="7772400" cy="2157681"/>
          </a:xfrm>
        </p:spPr>
        <p:txBody>
          <a:bodyPr anchor="b">
            <a:normAutofit/>
          </a:bodyPr>
          <a:lstStyle>
            <a:lvl1pPr algn="ctr">
              <a:defRPr sz="4800">
                <a:solidFill>
                  <a:schemeClr val="bg1"/>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800">
                <a:solidFill>
                  <a:schemeClr val="bg1"/>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单击以编辑母版副标题样式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DF62F25E-88EB-406C-B067-B0E6AF8CA5D9}" type="datetimeFigureOut">
              <a:rPr lang="zh-CN" altLang="en-US"/>
              <a:pPr>
                <a:defRPr/>
              </a:pPr>
              <a:t>2018/12/16</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7" name="Slide Number Placeholder 5"/>
          <p:cNvSpPr>
            <a:spLocks noGrp="1"/>
          </p:cNvSpPr>
          <p:nvPr>
            <p:ph type="sldNum" sz="quarter" idx="12"/>
          </p:nvPr>
        </p:nvSpPr>
        <p:spPr/>
        <p:txBody>
          <a:bodyPr/>
          <a:lstStyle>
            <a:lvl1pPr eaLnBrk="0" fontAlgn="base" hangingPunct="0">
              <a:spcBef>
                <a:spcPct val="0"/>
              </a:spcBef>
              <a:spcAft>
                <a:spcPct val="0"/>
              </a:spcAft>
              <a:defRPr>
                <a:latin typeface="Arial" charset="0"/>
              </a:defRPr>
            </a:lvl1pPr>
          </a:lstStyle>
          <a:p>
            <a:pPr>
              <a:defRPr/>
            </a:pPr>
            <a:fld id="{4905DE12-E40E-49A6-84A0-8E5565F38B14}" type="slidenum">
              <a:rPr lang="zh-CN" altLang="en-US"/>
              <a:pPr>
                <a:defRPr/>
              </a:pPr>
              <a:t>‹#›</a:t>
            </a:fld>
            <a:endParaRPr lang="zh-CN" altLang="en-US"/>
          </a:p>
        </p:txBody>
      </p:sp>
      <p:sp>
        <p:nvSpPr>
          <p:cNvPr id="8" name="矩形 7"/>
          <p:cNvSpPr/>
          <p:nvPr userDrawn="1"/>
        </p:nvSpPr>
        <p:spPr>
          <a:xfrm>
            <a:off x="2896780" y="735586"/>
            <a:ext cx="3339127" cy="616695"/>
          </a:xfrm>
          <a:prstGeom prst="rect">
            <a:avLst/>
          </a:prstGeom>
          <a:solidFill>
            <a:srgbClr val="1369B2"/>
          </a:solidFill>
          <a:ln>
            <a:noFill/>
          </a:ln>
          <a:effectLst>
            <a:glow rad="101600">
              <a:schemeClr val="accent1">
                <a:lumMod val="60000"/>
                <a:lumOff val="40000"/>
                <a:alpha val="60000"/>
              </a:schemeClr>
            </a:glow>
          </a:effectLst>
        </p:spPr>
        <p:style>
          <a:lnRef idx="2">
            <a:schemeClr val="dk1"/>
          </a:lnRef>
          <a:fillRef idx="1">
            <a:schemeClr val="lt1"/>
          </a:fillRef>
          <a:effectRef idx="0">
            <a:schemeClr val="dk1"/>
          </a:effectRef>
          <a:fontRef idx="minor">
            <a:schemeClr val="dk1"/>
          </a:fontRef>
        </p:style>
        <p:txBody>
          <a:bodyPr anchor="ctr"/>
          <a:lstStyle/>
          <a:p>
            <a:pPr algn="ctr">
              <a:defRPr/>
            </a:pPr>
            <a:r>
              <a:rPr lang="zh-CN" altLang="en-US" sz="2400" b="1"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河南大学软件学院</a:t>
            </a:r>
          </a:p>
        </p:txBody>
      </p:sp>
    </p:spTree>
    <p:extLst>
      <p:ext uri="{BB962C8B-B14F-4D97-AF65-F5344CB8AC3E}">
        <p14:creationId xmlns:p14="http://schemas.microsoft.com/office/powerpoint/2010/main" val="230288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6769ED29-DDEA-4535-9183-C5EBAFD2F4C1}" type="datetimeFigureOut">
              <a:rPr lang="zh-CN" altLang="en-US"/>
              <a:pPr>
                <a:defRPr/>
              </a:pPr>
              <a:t>2018/12/16</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fontAlgn="base" hangingPunct="0">
              <a:spcBef>
                <a:spcPct val="0"/>
              </a:spcBef>
              <a:spcAft>
                <a:spcPct val="0"/>
              </a:spcAft>
              <a:defRPr>
                <a:latin typeface="Arial" charset="0"/>
              </a:defRPr>
            </a:lvl1pPr>
          </a:lstStyle>
          <a:p>
            <a:pPr>
              <a:defRPr/>
            </a:pPr>
            <a:fld id="{EDAFD736-1C54-4CDE-9403-8F869D96A799}" type="slidenum">
              <a:rPr lang="zh-CN" altLang="en-US"/>
              <a:pPr>
                <a:defRPr/>
              </a:pPr>
              <a:t>‹#›</a:t>
            </a:fld>
            <a:endParaRPr lang="zh-CN" altLang="en-US"/>
          </a:p>
        </p:txBody>
      </p:sp>
    </p:spTree>
    <p:extLst>
      <p:ext uri="{BB962C8B-B14F-4D97-AF65-F5344CB8AC3E}">
        <p14:creationId xmlns:p14="http://schemas.microsoft.com/office/powerpoint/2010/main" val="8538895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正文">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24850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8E0558D6-D12B-4051-AE97-F0B35B73EE18}" type="datetimeFigureOut">
              <a:rPr lang="zh-CN" altLang="en-US"/>
              <a:pPr>
                <a:defRPr/>
              </a:pPr>
              <a:t>2018/12/16</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fontAlgn="base" hangingPunct="0">
              <a:spcBef>
                <a:spcPct val="0"/>
              </a:spcBef>
              <a:spcAft>
                <a:spcPct val="0"/>
              </a:spcAft>
              <a:defRPr>
                <a:latin typeface="Arial" charset="0"/>
              </a:defRPr>
            </a:lvl1pPr>
          </a:lstStyle>
          <a:p>
            <a:pPr>
              <a:defRPr/>
            </a:pPr>
            <a:fld id="{080FAB30-BE90-4CC6-9851-F1472B6C1014}" type="slidenum">
              <a:rPr lang="zh-CN" altLang="en-US"/>
              <a:pPr>
                <a:defRPr/>
              </a:pPr>
              <a:t>‹#›</a:t>
            </a:fld>
            <a:endParaRPr lang="zh-CN" altLang="en-US"/>
          </a:p>
        </p:txBody>
      </p:sp>
    </p:spTree>
    <p:extLst>
      <p:ext uri="{BB962C8B-B14F-4D97-AF65-F5344CB8AC3E}">
        <p14:creationId xmlns:p14="http://schemas.microsoft.com/office/powerpoint/2010/main" val="3027708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6" name="Date Placeholder 4"/>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E63B001A-06B5-4D2A-8CAE-052F57764E2F}" type="datetimeFigureOut">
              <a:rPr lang="zh-CN" altLang="en-US"/>
              <a:pPr>
                <a:defRPr/>
              </a:pPr>
              <a:t>2018/12/16</a:t>
            </a:fld>
            <a:endParaRPr lang="zh-CN" altLang="en-US"/>
          </a:p>
        </p:txBody>
      </p:sp>
      <p:sp>
        <p:nvSpPr>
          <p:cNvPr id="7" name="Footer Placeholder 5"/>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9" name="Slide Number Placeholder 6"/>
          <p:cNvSpPr>
            <a:spLocks noGrp="1"/>
          </p:cNvSpPr>
          <p:nvPr>
            <p:ph type="sldNum" sz="quarter" idx="12"/>
          </p:nvPr>
        </p:nvSpPr>
        <p:spPr/>
        <p:txBody>
          <a:bodyPr/>
          <a:lstStyle>
            <a:lvl1pPr eaLnBrk="0" fontAlgn="base" hangingPunct="0">
              <a:spcBef>
                <a:spcPct val="0"/>
              </a:spcBef>
              <a:spcAft>
                <a:spcPct val="0"/>
              </a:spcAft>
              <a:defRPr>
                <a:latin typeface="Arial" charset="0"/>
              </a:defRPr>
            </a:lvl1pPr>
          </a:lstStyle>
          <a:p>
            <a:pPr>
              <a:defRPr/>
            </a:pPr>
            <a:fld id="{4CA99CB1-3048-4655-8C1B-B1D222F3F8D6}" type="slidenum">
              <a:rPr lang="zh-CN" altLang="en-US"/>
              <a:pPr>
                <a:defRPr/>
              </a:pPr>
              <a:t>‹#›</a:t>
            </a:fld>
            <a:endParaRPr lang="zh-CN" altLang="en-US"/>
          </a:p>
        </p:txBody>
      </p:sp>
    </p:spTree>
    <p:extLst>
      <p:ext uri="{BB962C8B-B14F-4D97-AF65-F5344CB8AC3E}">
        <p14:creationId xmlns:p14="http://schemas.microsoft.com/office/powerpoint/2010/main" val="1839330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0"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8" name="Date Placeholder 6"/>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CB2B8922-17A6-42E0-A470-46EA27925AAC}" type="datetimeFigureOut">
              <a:rPr lang="zh-CN" altLang="en-US"/>
              <a:pPr>
                <a:defRPr/>
              </a:pPr>
              <a:t>2018/12/16</a:t>
            </a:fld>
            <a:endParaRPr lang="zh-CN" altLang="en-US"/>
          </a:p>
        </p:txBody>
      </p:sp>
      <p:sp>
        <p:nvSpPr>
          <p:cNvPr id="9" name="Footer Placeholder 7"/>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11" name="Slide Number Placeholder 8"/>
          <p:cNvSpPr>
            <a:spLocks noGrp="1"/>
          </p:cNvSpPr>
          <p:nvPr>
            <p:ph type="sldNum" sz="quarter" idx="12"/>
          </p:nvPr>
        </p:nvSpPr>
        <p:spPr/>
        <p:txBody>
          <a:bodyPr/>
          <a:lstStyle>
            <a:lvl1pPr eaLnBrk="0" fontAlgn="base" hangingPunct="0">
              <a:spcBef>
                <a:spcPct val="0"/>
              </a:spcBef>
              <a:spcAft>
                <a:spcPct val="0"/>
              </a:spcAft>
              <a:defRPr>
                <a:latin typeface="Arial" charset="0"/>
              </a:defRPr>
            </a:lvl1pPr>
          </a:lstStyle>
          <a:p>
            <a:pPr>
              <a:defRPr/>
            </a:pPr>
            <a:fld id="{4EC8A1E1-2E3E-488A-BEEC-EB25636DDA34}" type="slidenum">
              <a:rPr lang="zh-CN" altLang="en-US"/>
              <a:pPr>
                <a:defRPr/>
              </a:pPr>
              <a:t>‹#›</a:t>
            </a:fld>
            <a:endParaRPr lang="zh-CN" altLang="en-US"/>
          </a:p>
        </p:txBody>
      </p:sp>
    </p:spTree>
    <p:extLst>
      <p:ext uri="{BB962C8B-B14F-4D97-AF65-F5344CB8AC3E}">
        <p14:creationId xmlns:p14="http://schemas.microsoft.com/office/powerpoint/2010/main" val="3150474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2"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4" name="Date Placeholder 2"/>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71712031-F351-40FC-B23E-FDCBDE0D197E}" type="datetimeFigureOut">
              <a:rPr lang="zh-CN" altLang="en-US"/>
              <a:pPr>
                <a:defRPr/>
              </a:pPr>
              <a:t>2018/12/16</a:t>
            </a:fld>
            <a:endParaRPr lang="zh-CN" altLang="en-US"/>
          </a:p>
        </p:txBody>
      </p:sp>
      <p:sp>
        <p:nvSpPr>
          <p:cNvPr id="5" name="Footer Placeholder 3"/>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6" name="Slide Number Placeholder 4"/>
          <p:cNvSpPr>
            <a:spLocks noGrp="1"/>
          </p:cNvSpPr>
          <p:nvPr>
            <p:ph type="sldNum" sz="quarter" idx="12"/>
          </p:nvPr>
        </p:nvSpPr>
        <p:spPr/>
        <p:txBody>
          <a:bodyPr/>
          <a:lstStyle>
            <a:lvl1pPr eaLnBrk="0" fontAlgn="base" hangingPunct="0">
              <a:spcBef>
                <a:spcPct val="0"/>
              </a:spcBef>
              <a:spcAft>
                <a:spcPct val="0"/>
              </a:spcAft>
              <a:defRPr>
                <a:latin typeface="Arial" charset="0"/>
              </a:defRPr>
            </a:lvl1pPr>
          </a:lstStyle>
          <a:p>
            <a:pPr>
              <a:defRPr/>
            </a:pPr>
            <a:fld id="{B664746B-8587-4234-A395-231F9E708CAD}" type="slidenum">
              <a:rPr lang="zh-CN" altLang="en-US"/>
              <a:pPr>
                <a:defRPr/>
              </a:pPr>
              <a:t>‹#›</a:t>
            </a:fld>
            <a:endParaRPr lang="zh-CN" altLang="en-US"/>
          </a:p>
        </p:txBody>
      </p:sp>
    </p:spTree>
    <p:extLst>
      <p:ext uri="{BB962C8B-B14F-4D97-AF65-F5344CB8AC3E}">
        <p14:creationId xmlns:p14="http://schemas.microsoft.com/office/powerpoint/2010/main" val="389489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Title 1"/>
          <p:cNvSpPr>
            <a:spLocks noGrp="1"/>
          </p:cNvSpPr>
          <p:nvPr>
            <p:ph type="title"/>
          </p:nvPr>
        </p:nvSpPr>
        <p:spPr>
          <a:xfrm>
            <a:off x="1657350" y="154546"/>
            <a:ext cx="4716082" cy="776289"/>
          </a:xfrm>
        </p:spPr>
        <p:txBody>
          <a:bodyPr>
            <a:normAutofit/>
          </a:bodyPr>
          <a:lstStyle>
            <a:lvl1pPr>
              <a:defRPr sz="2800">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en-US" dirty="0"/>
          </a:p>
        </p:txBody>
      </p:sp>
      <p:sp>
        <p:nvSpPr>
          <p:cNvPr id="5" name="Date Placeholder 3"/>
          <p:cNvSpPr>
            <a:spLocks noGrp="1"/>
          </p:cNvSpPr>
          <p:nvPr>
            <p:ph type="dt" sz="half" idx="10"/>
          </p:nvPr>
        </p:nvSpPr>
        <p:spPr/>
        <p:txBody>
          <a:bodyPr/>
          <a:lstStyle>
            <a:lvl1pPr eaLnBrk="0" fontAlgn="base" hangingPunct="0">
              <a:spcBef>
                <a:spcPct val="0"/>
              </a:spcBef>
              <a:spcAft>
                <a:spcPct val="0"/>
              </a:spcAft>
              <a:defRPr>
                <a:latin typeface="Arial" charset="0"/>
              </a:defRPr>
            </a:lvl1pPr>
          </a:lstStyle>
          <a:p>
            <a:pPr>
              <a:defRPr/>
            </a:pPr>
            <a:fld id="{E98187FF-97AD-4D68-A0BF-47E4470F7779}" type="datetimeFigureOut">
              <a:rPr lang="zh-CN" altLang="en-US"/>
              <a:pPr>
                <a:defRPr/>
              </a:pPr>
              <a:t>2018/12/16</a:t>
            </a:fld>
            <a:endParaRPr lang="zh-CN" altLang="en-US"/>
          </a:p>
        </p:txBody>
      </p:sp>
      <p:sp>
        <p:nvSpPr>
          <p:cNvPr id="6" name="Footer Placeholder 4"/>
          <p:cNvSpPr>
            <a:spLocks noGrp="1"/>
          </p:cNvSpPr>
          <p:nvPr>
            <p:ph type="ftr" sz="quarter" idx="11"/>
          </p:nvPr>
        </p:nvSpPr>
        <p:spPr/>
        <p:txBody>
          <a:bodyPr/>
          <a:lstStyle>
            <a:lvl1pPr eaLnBrk="0" fontAlgn="base" hangingPunct="0">
              <a:spcBef>
                <a:spcPct val="0"/>
              </a:spcBef>
              <a:spcAft>
                <a:spcPct val="0"/>
              </a:spcAft>
              <a:defRPr>
                <a:latin typeface="Arial" charset="0"/>
              </a:defRPr>
            </a:lvl1pPr>
          </a:lstStyle>
          <a:p>
            <a:pPr>
              <a:defRPr/>
            </a:pPr>
            <a:endParaRPr lang="zh-CN" altLang="en-US"/>
          </a:p>
        </p:txBody>
      </p:sp>
      <p:sp>
        <p:nvSpPr>
          <p:cNvPr id="8" name="Slide Number Placeholder 5"/>
          <p:cNvSpPr>
            <a:spLocks noGrp="1"/>
          </p:cNvSpPr>
          <p:nvPr>
            <p:ph type="sldNum" sz="quarter" idx="12"/>
          </p:nvPr>
        </p:nvSpPr>
        <p:spPr/>
        <p:txBody>
          <a:bodyPr/>
          <a:lstStyle>
            <a:lvl1pPr eaLnBrk="0" fontAlgn="base" hangingPunct="0">
              <a:spcBef>
                <a:spcPct val="0"/>
              </a:spcBef>
              <a:spcAft>
                <a:spcPct val="0"/>
              </a:spcAft>
              <a:defRPr>
                <a:latin typeface="Arial" charset="0"/>
              </a:defRPr>
            </a:lvl1pPr>
          </a:lstStyle>
          <a:p>
            <a:pPr>
              <a:defRPr/>
            </a:pPr>
            <a:fld id="{2EF5422C-236A-4224-835F-F615F68665C0}" type="slidenum">
              <a:rPr lang="zh-CN" altLang="en-US"/>
              <a:pPr>
                <a:defRPr/>
              </a:pPr>
              <a:t>‹#›</a:t>
            </a:fld>
            <a:endParaRPr lang="zh-CN" altLang="en-US"/>
          </a:p>
        </p:txBody>
      </p:sp>
    </p:spTree>
    <p:extLst>
      <p:ext uri="{BB962C8B-B14F-4D97-AF65-F5344CB8AC3E}">
        <p14:creationId xmlns:p14="http://schemas.microsoft.com/office/powerpoint/2010/main" val="1611268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pic>
        <p:nvPicPr>
          <p:cNvPr id="2" name="图片 8"/>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88"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005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目录">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196012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正文">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6800"/>
            <a:ext cx="8229600" cy="5059363"/>
          </a:xfrm>
          <a:prstGeom prst="rect">
            <a:avLst/>
          </a:prstGeom>
        </p:spPr>
        <p:txBody>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4179911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图片 6"/>
          <p:cNvPicPr>
            <a:picLocks noChangeAspect="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6308725" y="74613"/>
            <a:ext cx="268605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 name="矩形 9"/>
          <p:cNvSpPr/>
          <p:nvPr userDrawn="1"/>
        </p:nvSpPr>
        <p:spPr>
          <a:xfrm>
            <a:off x="360363" y="6661150"/>
            <a:ext cx="1617662" cy="180975"/>
          </a:xfrm>
          <a:prstGeom prst="rect">
            <a:avLst/>
          </a:prstGeom>
          <a:solidFill>
            <a:srgbClr val="1369B2"/>
          </a:solidFill>
          <a:ln>
            <a:noFill/>
          </a:ln>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sp>
        <p:nvSpPr>
          <p:cNvPr id="1028"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30204"/>
              </a:defRPr>
            </a:lvl1pPr>
          </a:lstStyle>
          <a:p>
            <a:pPr>
              <a:defRPr/>
            </a:pPr>
            <a:fld id="{A8C8ED92-1312-4C95-A48B-6933ACCD01E4}" type="datetimeFigureOut">
              <a:rPr lang="zh-CN" altLang="en-US"/>
              <a:pPr>
                <a:defRPr/>
              </a:pPr>
              <a:t>2018/12/16</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30204"/>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prstClr val="black">
                    <a:tint val="75000"/>
                  </a:prstClr>
                </a:solidFill>
                <a:latin typeface="Calibri" panose="020F0502020204030204"/>
              </a:defRPr>
            </a:lvl1pPr>
          </a:lstStyle>
          <a:p>
            <a:pPr>
              <a:defRPr/>
            </a:pPr>
            <a:fld id="{FF5A97F3-4282-4399-BFA9-37C227D53ECD}" type="slidenum">
              <a:rPr lang="zh-CN" altLang="en-US"/>
              <a:pPr>
                <a:defRPr/>
              </a:pPr>
              <a:t>‹#›</a:t>
            </a:fld>
            <a:endParaRPr lang="zh-CN" altLang="en-US"/>
          </a:p>
        </p:txBody>
      </p:sp>
      <p:sp>
        <p:nvSpPr>
          <p:cNvPr id="8"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20" r:id="rId14"/>
    <p:sldLayoutId id="2147484021" r:id="rId15"/>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5pPr>
      <a:lvl6pPr marL="4572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6pPr>
      <a:lvl7pPr marL="9144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7pPr>
      <a:lvl8pPr marL="13716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8pPr>
      <a:lvl9pPr marL="18288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2052"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Calibri" panose="020F0502020204030204"/>
              </a:defRPr>
            </a:lvl1pPr>
          </a:lstStyle>
          <a:p>
            <a:pPr>
              <a:defRPr/>
            </a:pPr>
            <a:fld id="{E4A8D07D-20C0-47BD-B72C-8B67719CF7C3}" type="datetimeFigureOut">
              <a:rPr lang="zh-CN" altLang="en-US"/>
              <a:pPr>
                <a:defRPr/>
              </a:pPr>
              <a:t>2018/12/16</a:t>
            </a:fld>
            <a:endParaRPr lang="zh-CN" alt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Calibri" panose="020F0502020204030204"/>
              </a:defRPr>
            </a:lvl1pPr>
          </a:lstStyle>
          <a:p>
            <a:pPr>
              <a:defRPr/>
            </a:pPr>
            <a:endParaRPr lang="zh-CN" alt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prstClr val="black">
                    <a:tint val="75000"/>
                  </a:prstClr>
                </a:solidFill>
                <a:latin typeface="Calibri" panose="020F0502020204030204"/>
              </a:defRPr>
            </a:lvl1pPr>
          </a:lstStyle>
          <a:p>
            <a:pPr>
              <a:defRPr/>
            </a:pPr>
            <a:fld id="{74A99420-C3E6-4150-B534-EFA9BB54C0D1}" type="slidenum">
              <a:rPr lang="zh-CN" altLang="en-US"/>
              <a:pPr>
                <a:defRPr/>
              </a:pPr>
              <a:t>‹#›</a:t>
            </a:fld>
            <a:endParaRPr lang="zh-CN" altLang="en-US"/>
          </a:p>
        </p:txBody>
      </p:sp>
      <p:sp>
        <p:nvSpPr>
          <p:cNvPr id="8" name="矩形 1"/>
          <p:cNvSpPr>
            <a:spLocks noChangeArrowheads="1"/>
          </p:cNvSpPr>
          <p:nvPr userDrawn="1"/>
        </p:nvSpPr>
        <p:spPr bwMode="auto">
          <a:xfrm>
            <a:off x="690563" y="220663"/>
            <a:ext cx="7858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auto" hangingPunct="1">
              <a:spcBef>
                <a:spcPts val="0"/>
              </a:spcBef>
              <a:spcAft>
                <a:spcPts val="0"/>
              </a:spcAft>
              <a:defRPr/>
            </a:pPr>
            <a:r>
              <a:rPr lang="zh-CN" altLang="en-US" sz="3600" b="1" dirty="0">
                <a:solidFill>
                  <a:prstClr val="white"/>
                </a:solidFill>
                <a:latin typeface="微软雅黑" panose="020B0503020204020204" pitchFamily="34" charset="-122"/>
                <a:ea typeface="微软雅黑" panose="020B0503020204020204" pitchFamily="34" charset="-122"/>
                <a:sym typeface="宋体" panose="02010600030101010101" pitchFamily="2" charset="-122"/>
              </a:rPr>
              <a:t>✎ </a:t>
            </a:r>
            <a:endParaRPr lang="zh-CN" altLang="en-US" sz="36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4010" r:id="rId1"/>
    <p:sldLayoutId id="2147484011" r:id="rId2"/>
    <p:sldLayoutId id="2147484012" r:id="rId3"/>
  </p:sldLayoutIdLst>
  <p:timing>
    <p:tnLst>
      <p:par>
        <p:cTn id="1" dur="indefinite" restart="never" nodeType="tmRoot"/>
      </p:par>
    </p:tnLst>
  </p:timing>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等线 Light"/>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等线 Light"/>
          <a:cs typeface="等线 Light"/>
        </a:defRPr>
      </a:lvl5pPr>
      <a:lvl6pPr marL="4572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6pPr>
      <a:lvl7pPr marL="9144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7pPr>
      <a:lvl8pPr marL="13716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8pPr>
      <a:lvl9pPr marL="1828800" algn="l" rtl="0" fontAlgn="base">
        <a:lnSpc>
          <a:spcPct val="90000"/>
        </a:lnSpc>
        <a:spcBef>
          <a:spcPct val="0"/>
        </a:spcBef>
        <a:spcAft>
          <a:spcPct val="0"/>
        </a:spcAft>
        <a:defRPr sz="4400">
          <a:solidFill>
            <a:schemeClr val="tx1"/>
          </a:solidFill>
          <a:latin typeface="Calibri Light" pitchFamily="34" charset="0"/>
          <a:ea typeface="等线 Light"/>
          <a:cs typeface="等线 Light"/>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等线"/>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等线"/>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等线"/>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等线"/>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等线"/>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Microsoft_Excel_97-2003____1.xls"/></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8.xml"/><Relationship Id="rId5" Type="http://schemas.openxmlformats.org/officeDocument/2006/relationships/slide" Target="slide7.xml"/><Relationship Id="rId4" Type="http://schemas.openxmlformats.org/officeDocument/2006/relationships/slide" Target="slide6.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9.xml"/><Relationship Id="rId5" Type="http://schemas.openxmlformats.org/officeDocument/2006/relationships/image" Target="../media/image58.png"/><Relationship Id="rId4" Type="http://schemas.openxmlformats.org/officeDocument/2006/relationships/image" Target="../media/image57.png"/></Relationships>
</file>

<file path=ppt/slides/_rels/slide5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ctrTitle"/>
          </p:nvPr>
        </p:nvSpPr>
        <p:spPr>
          <a:xfrm>
            <a:off x="539750" y="1352550"/>
            <a:ext cx="8135938" cy="2157413"/>
          </a:xfrm>
        </p:spPr>
        <p:txBody>
          <a:bodyPr/>
          <a:lstStyle/>
          <a:p>
            <a:pPr eaLnBrk="1" hangingPunct="1"/>
            <a:r>
              <a:rPr lang="en-US" altLang="zh-CN" b="1" smtClean="0"/>
              <a:t>Java</a:t>
            </a:r>
            <a:r>
              <a:rPr lang="zh-CN" altLang="en-US" b="1" smtClean="0"/>
              <a:t>基础入门</a:t>
            </a:r>
          </a:p>
        </p:txBody>
      </p:sp>
      <p:sp>
        <p:nvSpPr>
          <p:cNvPr id="27651" name="副标题 2"/>
          <p:cNvSpPr txBox="1">
            <a:spLocks/>
          </p:cNvSpPr>
          <p:nvPr/>
        </p:nvSpPr>
        <p:spPr bwMode="auto">
          <a:xfrm>
            <a:off x="1143000" y="3860800"/>
            <a:ext cx="6858000" cy="165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lnSpc>
                <a:spcPct val="90000"/>
              </a:lnSpc>
              <a:spcBef>
                <a:spcPts val="1000"/>
              </a:spcBef>
              <a:buFont typeface="Arial" pitchFamily="34" charset="0"/>
              <a:buNone/>
            </a:pPr>
            <a:r>
              <a:rPr lang="zh-CN" altLang="en-US" sz="3200" b="1">
                <a:solidFill>
                  <a:srgbClr val="FFFFFF"/>
                </a:solidFill>
                <a:latin typeface="微软雅黑" pitchFamily="34" charset="-122"/>
                <a:ea typeface="微软雅黑" pitchFamily="34" charset="-122"/>
              </a:rPr>
              <a:t>第</a:t>
            </a:r>
            <a:r>
              <a:rPr lang="en-US" altLang="zh-CN" sz="3200" b="1">
                <a:solidFill>
                  <a:srgbClr val="FFFFFF"/>
                </a:solidFill>
                <a:latin typeface="微软雅黑" pitchFamily="34" charset="-122"/>
                <a:ea typeface="微软雅黑" pitchFamily="34" charset="-122"/>
              </a:rPr>
              <a:t>9</a:t>
            </a:r>
            <a:r>
              <a:rPr lang="zh-CN" altLang="en-US" sz="3200" b="1">
                <a:solidFill>
                  <a:srgbClr val="FFFFFF"/>
                </a:solidFill>
                <a:latin typeface="微软雅黑" pitchFamily="34" charset="-122"/>
                <a:ea typeface="微软雅黑" pitchFamily="34" charset="-122"/>
              </a:rPr>
              <a:t>章 </a:t>
            </a:r>
            <a:r>
              <a:rPr lang="en-US" altLang="zh-CN" sz="3200" b="1">
                <a:solidFill>
                  <a:srgbClr val="FFFFFF"/>
                </a:solidFill>
                <a:latin typeface="微软雅黑" pitchFamily="34" charset="-122"/>
                <a:ea typeface="微软雅黑" pitchFamily="34" charset="-122"/>
              </a:rPr>
              <a:t>GUI</a:t>
            </a:r>
            <a:endParaRPr lang="zh-CN" altLang="en-US" sz="3200" b="1">
              <a:solidFill>
                <a:srgbClr val="FFFFFF"/>
              </a:solidFill>
              <a:latin typeface="微软雅黑" pitchFamily="34" charset="-122"/>
              <a:ea typeface="微软雅黑" pitchFamily="34" charset="-122"/>
            </a:endParaRPr>
          </a:p>
        </p:txBody>
      </p:sp>
      <p:sp>
        <p:nvSpPr>
          <p:cNvPr id="7" name="TextBox 13"/>
          <p:cNvSpPr>
            <a:spLocks noChangeArrowheads="1"/>
          </p:cNvSpPr>
          <p:nvPr/>
        </p:nvSpPr>
        <p:spPr bwMode="auto">
          <a:xfrm>
            <a:off x="2984500" y="5300663"/>
            <a:ext cx="3462338" cy="874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marL="285750" indent="-285750">
              <a:lnSpc>
                <a:spcPct val="150000"/>
              </a:lnSpc>
              <a:buFont typeface="Arial" pitchFamily="34" charset="0"/>
              <a:buChar char="•"/>
            </a:pPr>
            <a:r>
              <a:rPr lang="en-US" altLang="zh-CN">
                <a:solidFill>
                  <a:srgbClr val="2E75B6"/>
                </a:solidFill>
                <a:latin typeface="微软雅黑" pitchFamily="34" charset="-122"/>
                <a:ea typeface="微软雅黑" pitchFamily="34" charset="-122"/>
                <a:sym typeface="微软雅黑" pitchFamily="34" charset="-122"/>
              </a:rPr>
              <a:t>AWT</a:t>
            </a:r>
            <a:r>
              <a:rPr lang="zh-CN" altLang="en-US">
                <a:solidFill>
                  <a:srgbClr val="2E75B6"/>
                </a:solidFill>
                <a:latin typeface="微软雅黑" pitchFamily="34" charset="-122"/>
                <a:ea typeface="微软雅黑" pitchFamily="34" charset="-122"/>
                <a:sym typeface="微软雅黑" pitchFamily="34" charset="-122"/>
              </a:rPr>
              <a:t>事件处理机制</a:t>
            </a:r>
          </a:p>
          <a:p>
            <a:pPr marL="285750" indent="-285750">
              <a:lnSpc>
                <a:spcPct val="150000"/>
              </a:lnSpc>
              <a:buFont typeface="Arial" pitchFamily="34" charset="0"/>
              <a:buChar char="•"/>
            </a:pPr>
            <a:r>
              <a:rPr lang="zh-CN" altLang="en-US">
                <a:solidFill>
                  <a:srgbClr val="2E75B6"/>
                </a:solidFill>
                <a:latin typeface="微软雅黑" pitchFamily="34" charset="-122"/>
                <a:ea typeface="微软雅黑" pitchFamily="34" charset="-122"/>
                <a:sym typeface="微软雅黑" pitchFamily="34" charset="-122"/>
              </a:rPr>
              <a:t>布局管理器</a:t>
            </a:r>
          </a:p>
        </p:txBody>
      </p:sp>
      <p:sp>
        <p:nvSpPr>
          <p:cNvPr id="27653" name="矩形 7"/>
          <p:cNvSpPr>
            <a:spLocks noChangeArrowheads="1"/>
          </p:cNvSpPr>
          <p:nvPr/>
        </p:nvSpPr>
        <p:spPr bwMode="auto">
          <a:xfrm>
            <a:off x="5715000" y="5295900"/>
            <a:ext cx="4572000"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285750" indent="-285750">
              <a:lnSpc>
                <a:spcPct val="150000"/>
              </a:lnSpc>
              <a:buFont typeface="Arial" pitchFamily="34" charset="0"/>
              <a:buChar char="•"/>
            </a:pPr>
            <a:r>
              <a:rPr lang="zh-CN" altLang="en-US">
                <a:solidFill>
                  <a:srgbClr val="2E75B6"/>
                </a:solidFill>
                <a:latin typeface="微软雅黑" pitchFamily="34" charset="-122"/>
                <a:ea typeface="微软雅黑" pitchFamily="34" charset="-122"/>
                <a:sym typeface="微软雅黑" pitchFamily="34" charset="-122"/>
              </a:rPr>
              <a:t>常用事件</a:t>
            </a:r>
          </a:p>
          <a:p>
            <a:pPr marL="285750" indent="-285750">
              <a:lnSpc>
                <a:spcPct val="150000"/>
              </a:lnSpc>
              <a:buFont typeface="Arial" pitchFamily="34" charset="0"/>
              <a:buChar char="•"/>
            </a:pPr>
            <a:r>
              <a:rPr lang="zh-CN" altLang="en-US">
                <a:solidFill>
                  <a:srgbClr val="2E75B6"/>
                </a:solidFill>
                <a:latin typeface="微软雅黑" pitchFamily="34" charset="-122"/>
                <a:ea typeface="微软雅黑" pitchFamily="34" charset="-122"/>
                <a:sym typeface="微软雅黑" pitchFamily="34" charset="-122"/>
              </a:rPr>
              <a:t>常用</a:t>
            </a:r>
            <a:r>
              <a:rPr lang="en-US" altLang="zh-CN">
                <a:solidFill>
                  <a:srgbClr val="2E75B6"/>
                </a:solidFill>
                <a:latin typeface="微软雅黑" pitchFamily="34" charset="-122"/>
                <a:ea typeface="微软雅黑" pitchFamily="34" charset="-122"/>
                <a:sym typeface="微软雅黑" pitchFamily="34" charset="-122"/>
              </a:rPr>
              <a:t>Swing</a:t>
            </a:r>
            <a:r>
              <a:rPr lang="zh-CN" altLang="en-US">
                <a:solidFill>
                  <a:srgbClr val="2E75B6"/>
                </a:solidFill>
                <a:latin typeface="微软雅黑" pitchFamily="34" charset="-122"/>
                <a:ea typeface="微软雅黑" pitchFamily="34" charset="-122"/>
                <a:sym typeface="微软雅黑" pitchFamily="34" charset="-122"/>
              </a:rPr>
              <a:t>组件</a:t>
            </a:r>
          </a:p>
        </p:txBody>
      </p:sp>
      <p:pic>
        <p:nvPicPr>
          <p:cNvPr id="276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5300663"/>
            <a:ext cx="947738"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4"/>
          <p:cNvSpPr txBox="1"/>
          <p:nvPr/>
        </p:nvSpPr>
        <p:spPr>
          <a:xfrm>
            <a:off x="342226" y="1570799"/>
            <a:ext cx="8229600" cy="4278313"/>
          </a:xfrm>
          <a:prstGeom prst="rect">
            <a:avLst/>
          </a:prstGeom>
        </p:spPr>
        <p:txBody>
          <a:bodyPr/>
          <a:lstStyle/>
          <a:p>
            <a:pPr marL="342900" indent="-342900" fontAlgn="auto">
              <a:lnSpc>
                <a:spcPct val="150000"/>
              </a:lnSpc>
              <a:spcBef>
                <a:spcPct val="20000"/>
              </a:spcBef>
              <a:spcAft>
                <a:spcPts val="0"/>
              </a:spcAft>
              <a:buFont typeface="Arial" pitchFamily="34" charset="0"/>
              <a:buChar char="•"/>
              <a:defRPr/>
            </a:pPr>
            <a:r>
              <a:rPr lang="en-US" sz="2000" dirty="0">
                <a:latin typeface="+mn-ea"/>
                <a:ea typeface="+mn-ea"/>
              </a:rPr>
              <a:t>Panel</a:t>
            </a:r>
            <a:r>
              <a:rPr lang="zh-CN" altLang="en-US" sz="2000" dirty="0">
                <a:latin typeface="+mn-ea"/>
                <a:ea typeface="+mn-ea"/>
              </a:rPr>
              <a:t>是一种最简单的容器类，应用程序可以将组件放置在</a:t>
            </a:r>
            <a:r>
              <a:rPr lang="en-US" sz="2000" dirty="0">
                <a:latin typeface="+mn-ea"/>
                <a:ea typeface="+mn-ea"/>
              </a:rPr>
              <a:t>Panel</a:t>
            </a:r>
            <a:r>
              <a:rPr lang="zh-CN" altLang="en-US" sz="2000" dirty="0">
                <a:latin typeface="+mn-ea"/>
                <a:ea typeface="+mn-ea"/>
              </a:rPr>
              <a:t>容器里，当然</a:t>
            </a:r>
            <a:r>
              <a:rPr lang="en-US" sz="2000" dirty="0">
                <a:latin typeface="+mn-ea"/>
                <a:ea typeface="+mn-ea"/>
              </a:rPr>
              <a:t>Panel</a:t>
            </a:r>
            <a:r>
              <a:rPr lang="zh-CN" altLang="en-US" sz="2000" dirty="0">
                <a:latin typeface="+mn-ea"/>
                <a:ea typeface="+mn-ea"/>
              </a:rPr>
              <a:t>也可以嵌套，但是需要注意的是，</a:t>
            </a:r>
            <a:r>
              <a:rPr lang="en-US" sz="2000" dirty="0">
                <a:latin typeface="+mn-ea"/>
                <a:ea typeface="+mn-ea"/>
              </a:rPr>
              <a:t>Panel</a:t>
            </a:r>
            <a:r>
              <a:rPr lang="zh-CN" altLang="en-US" sz="2000" dirty="0">
                <a:latin typeface="+mn-ea"/>
                <a:ea typeface="+mn-ea"/>
              </a:rPr>
              <a:t>容器不能够独立存在，它必须依托其它容器如</a:t>
            </a:r>
            <a:r>
              <a:rPr lang="en-US" sz="2000" dirty="0">
                <a:latin typeface="+mn-ea"/>
                <a:ea typeface="+mn-ea"/>
              </a:rPr>
              <a:t>Frame</a:t>
            </a:r>
            <a:r>
              <a:rPr lang="zh-CN" altLang="en-US" sz="2000" dirty="0">
                <a:latin typeface="+mn-ea"/>
                <a:ea typeface="+mn-ea"/>
              </a:rPr>
              <a:t>而存在。</a:t>
            </a:r>
          </a:p>
          <a:p>
            <a:pPr marL="342900" indent="-342900" fontAlgn="auto">
              <a:lnSpc>
                <a:spcPct val="150000"/>
              </a:lnSpc>
              <a:spcBef>
                <a:spcPct val="20000"/>
              </a:spcBef>
              <a:spcAft>
                <a:spcPts val="0"/>
              </a:spcAft>
              <a:buFont typeface="Arial" pitchFamily="34" charset="0"/>
              <a:buChar char="•"/>
              <a:defRPr/>
            </a:pPr>
            <a:r>
              <a:rPr lang="zh-CN" altLang="zh-CN" sz="2000" kern="0" dirty="0" smtClean="0">
                <a:latin typeface="+mn-ea"/>
                <a:ea typeface="+mn-ea"/>
                <a:cs typeface="+mn-ea"/>
                <a:sym typeface="+mn-ea"/>
              </a:rPr>
              <a:t>一个</a:t>
            </a:r>
            <a:r>
              <a:rPr lang="en-US" altLang="zh-CN" sz="2000" kern="0" dirty="0" smtClean="0">
                <a:latin typeface="+mn-ea"/>
                <a:ea typeface="+mn-ea"/>
                <a:cs typeface="+mn-ea"/>
                <a:sym typeface="+mn-ea"/>
              </a:rPr>
              <a:t>Panel</a:t>
            </a:r>
            <a:r>
              <a:rPr lang="zh-CN" altLang="zh-CN" sz="2000" kern="0" dirty="0" smtClean="0">
                <a:latin typeface="+mn-ea"/>
                <a:ea typeface="+mn-ea"/>
                <a:cs typeface="+mn-ea"/>
                <a:sym typeface="+mn-ea"/>
              </a:rPr>
              <a:t>对象代表了一个长方形的区域，在这个区域中可以容纳其它组件</a:t>
            </a:r>
            <a:r>
              <a:rPr lang="zh-CN" altLang="en-US" sz="2000" kern="0" dirty="0" smtClean="0">
                <a:latin typeface="+mn-ea"/>
                <a:ea typeface="+mn-ea"/>
                <a:cs typeface="+mn-ea"/>
                <a:sym typeface="+mn-ea"/>
              </a:rPr>
              <a:t>。</a:t>
            </a:r>
            <a:endParaRPr lang="zh-CN" altLang="zh-CN" sz="2000" kern="0" dirty="0" smtClean="0">
              <a:latin typeface="+mn-ea"/>
              <a:ea typeface="+mn-ea"/>
              <a:sym typeface="+mn-ea"/>
            </a:endParaRPr>
          </a:p>
          <a:p>
            <a:pPr marL="342900" indent="-342900" fontAlgn="auto">
              <a:lnSpc>
                <a:spcPct val="150000"/>
              </a:lnSpc>
              <a:spcBef>
                <a:spcPct val="20000"/>
              </a:spcBef>
              <a:spcAft>
                <a:spcPts val="0"/>
              </a:spcAft>
              <a:buFont typeface="Arial" pitchFamily="34" charset="0"/>
              <a:buChar char="•"/>
              <a:defRPr/>
            </a:pPr>
            <a:r>
              <a:rPr lang="en-US" sz="2000" dirty="0" err="1" smtClean="0">
                <a:latin typeface="+mn-ea"/>
                <a:ea typeface="+mn-ea"/>
              </a:rPr>
              <a:t>JPanel</a:t>
            </a:r>
            <a:r>
              <a:rPr lang="zh-CN" altLang="en-US" sz="2000" dirty="0">
                <a:latin typeface="+mn-ea"/>
                <a:ea typeface="+mn-ea"/>
              </a:rPr>
              <a:t>是</a:t>
            </a:r>
            <a:r>
              <a:rPr lang="en-US" sz="2000" dirty="0" err="1">
                <a:latin typeface="+mn-ea"/>
                <a:ea typeface="+mn-ea"/>
              </a:rPr>
              <a:t>javax.swing.JComponent</a:t>
            </a:r>
            <a:r>
              <a:rPr lang="zh-CN" altLang="en-US" sz="2000" dirty="0">
                <a:latin typeface="+mn-ea"/>
                <a:ea typeface="+mn-ea"/>
              </a:rPr>
              <a:t>类的子类，用法和</a:t>
            </a:r>
            <a:r>
              <a:rPr lang="en-US" sz="2000" dirty="0">
                <a:latin typeface="+mn-ea"/>
                <a:ea typeface="+mn-ea"/>
              </a:rPr>
              <a:t>Panel</a:t>
            </a:r>
            <a:r>
              <a:rPr lang="zh-CN" altLang="en-US" sz="2000" dirty="0">
                <a:latin typeface="+mn-ea"/>
                <a:ea typeface="+mn-ea"/>
              </a:rPr>
              <a:t>类似，它也不能独立存在，需要嵌入到其它容器中如</a:t>
            </a:r>
            <a:r>
              <a:rPr lang="en-US" sz="2000" dirty="0" err="1">
                <a:latin typeface="+mn-ea"/>
                <a:ea typeface="+mn-ea"/>
              </a:rPr>
              <a:t>JFrame</a:t>
            </a:r>
            <a:r>
              <a:rPr lang="zh-CN" altLang="en-US" sz="2000" dirty="0" smtClean="0">
                <a:latin typeface="+mn-ea"/>
                <a:ea typeface="+mn-ea"/>
              </a:rPr>
              <a:t>。</a:t>
            </a:r>
            <a:endParaRPr lang="zh-CN" altLang="en-US" sz="2000" dirty="0">
              <a:latin typeface="+mn-ea"/>
              <a:ea typeface="+mn-ea"/>
            </a:endParaRPr>
          </a:p>
        </p:txBody>
      </p:sp>
      <p:sp>
        <p:nvSpPr>
          <p:cNvPr id="17413" name="文本框 4"/>
          <p:cNvSpPr txBox="1">
            <a:spLocks noChangeArrowheads="1"/>
          </p:cNvSpPr>
          <p:nvPr/>
        </p:nvSpPr>
        <p:spPr bwMode="auto">
          <a:xfrm>
            <a:off x="540544" y="1098550"/>
            <a:ext cx="2205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r>
              <a:rPr lang="en-US" altLang="zh-CN" sz="2400" b="1" dirty="0" smtClean="0">
                <a:solidFill>
                  <a:srgbClr val="0070C0"/>
                </a:solidFill>
                <a:sym typeface="+mn-ea"/>
              </a:rPr>
              <a:t>2.  Panel</a:t>
            </a:r>
            <a:r>
              <a:rPr lang="zh-CN" altLang="en-US" sz="2400" b="1" dirty="0" smtClean="0">
                <a:solidFill>
                  <a:srgbClr val="0070C0"/>
                </a:solidFill>
                <a:sym typeface="+mn-ea"/>
              </a:rPr>
              <a:t>类</a:t>
            </a:r>
            <a:endParaRPr lang="en-US" altLang="zh-CN" sz="2400" b="1" dirty="0">
              <a:solidFill>
                <a:srgbClr val="0070C0"/>
              </a:solidFill>
              <a:sym typeface="+mn-ea"/>
            </a:endParaRPr>
          </a:p>
        </p:txBody>
      </p:sp>
      <p:sp>
        <p:nvSpPr>
          <p:cNvPr id="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70C0"/>
                </a:solidFill>
                <a:latin typeface="微软雅黑" pitchFamily="34" charset="-122"/>
                <a:ea typeface="微软雅黑" pitchFamily="34" charset="-122"/>
                <a:sym typeface="宋体" pitchFamily="2" charset="-122"/>
              </a:rPr>
              <a:t>9.1 AWT</a:t>
            </a:r>
            <a:r>
              <a:rPr lang="zh-CN" altLang="en-US" sz="3200" b="1" dirty="0">
                <a:solidFill>
                  <a:srgbClr val="0070C0"/>
                </a:solidFill>
                <a:latin typeface="微软雅黑" pitchFamily="34" charset="-122"/>
                <a:ea typeface="微软雅黑" pitchFamily="34" charset="-122"/>
                <a:sym typeface="宋体" pitchFamily="2" charset="-122"/>
              </a:rPr>
              <a:t>概述</a:t>
            </a:r>
          </a:p>
        </p:txBody>
      </p:sp>
    </p:spTree>
    <p:extLst>
      <p:ext uri="{BB962C8B-B14F-4D97-AF65-F5344CB8AC3E}">
        <p14:creationId xmlns:p14="http://schemas.microsoft.com/office/powerpoint/2010/main" val="10287830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1"/>
          <p:cNvSpPr>
            <a:spLocks noChangeArrowheads="1"/>
          </p:cNvSpPr>
          <p:nvPr/>
        </p:nvSpPr>
        <p:spPr bwMode="auto">
          <a:xfrm>
            <a:off x="583406" y="1468438"/>
            <a:ext cx="7572375"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nSpc>
                <a:spcPct val="150000"/>
              </a:lnSpc>
              <a:spcBef>
                <a:spcPct val="20000"/>
              </a:spcBef>
              <a:buFont typeface="Arial" pitchFamily="34" charset="0"/>
              <a:buChar char="•"/>
            </a:pPr>
            <a:r>
              <a:rPr lang="en-US" altLang="zh-CN" sz="2400" dirty="0" smtClean="0">
                <a:latin typeface="+mn-lt"/>
                <a:ea typeface="+mn-ea"/>
              </a:rPr>
              <a:t>Frame</a:t>
            </a:r>
            <a:r>
              <a:rPr lang="zh-CN" altLang="en-US" sz="2400" dirty="0" smtClean="0">
                <a:latin typeface="+mn-lt"/>
                <a:ea typeface="+mn-ea"/>
              </a:rPr>
              <a:t>和</a:t>
            </a:r>
            <a:r>
              <a:rPr lang="en-US" altLang="zh-CN" sz="2400" dirty="0" smtClean="0">
                <a:latin typeface="+mn-lt"/>
                <a:ea typeface="+mn-ea"/>
              </a:rPr>
              <a:t>Panel</a:t>
            </a:r>
            <a:r>
              <a:rPr lang="zh-CN" altLang="en-US" sz="2400" dirty="0" smtClean="0">
                <a:latin typeface="+mn-lt"/>
                <a:ea typeface="+mn-ea"/>
              </a:rPr>
              <a:t>使用不同的布局管理器。</a:t>
            </a:r>
          </a:p>
          <a:p>
            <a:pPr marL="342900" indent="-342900">
              <a:lnSpc>
                <a:spcPct val="150000"/>
              </a:lnSpc>
              <a:spcBef>
                <a:spcPct val="20000"/>
              </a:spcBef>
              <a:buFont typeface="Arial" pitchFamily="34" charset="0"/>
              <a:buChar char="•"/>
            </a:pPr>
            <a:r>
              <a:rPr lang="zh-CN" altLang="en-US" sz="2400" dirty="0" smtClean="0">
                <a:latin typeface="+mn-lt"/>
                <a:ea typeface="+mn-ea"/>
              </a:rPr>
              <a:t>每</a:t>
            </a:r>
            <a:r>
              <a:rPr lang="zh-CN" altLang="en-US" sz="2400" dirty="0">
                <a:latin typeface="+mn-lt"/>
                <a:ea typeface="+mn-ea"/>
              </a:rPr>
              <a:t>种容器都采用一种默认的布局管理</a:t>
            </a:r>
            <a:r>
              <a:rPr lang="zh-CN" altLang="en-US" sz="2400" dirty="0" smtClean="0">
                <a:latin typeface="+mn-lt"/>
                <a:ea typeface="+mn-ea"/>
              </a:rPr>
              <a:t>方式：</a:t>
            </a:r>
            <a:endParaRPr lang="zh-CN" altLang="en-US" sz="2400" dirty="0">
              <a:latin typeface="+mn-lt"/>
              <a:ea typeface="+mn-ea"/>
            </a:endParaRPr>
          </a:p>
          <a:p>
            <a:pPr marL="914400" lvl="1" indent="-457200">
              <a:lnSpc>
                <a:spcPct val="150000"/>
              </a:lnSpc>
              <a:spcBef>
                <a:spcPct val="20000"/>
              </a:spcBef>
              <a:buFont typeface="Arial" pitchFamily="34" charset="0"/>
              <a:buChar char="•"/>
            </a:pPr>
            <a:r>
              <a:rPr lang="en-US" altLang="zh-CN" sz="2400" dirty="0">
                <a:latin typeface="+mn-lt"/>
                <a:ea typeface="+mn-ea"/>
              </a:rPr>
              <a:t>Frame/</a:t>
            </a:r>
            <a:r>
              <a:rPr lang="en-US" altLang="zh-CN" sz="2400" dirty="0" err="1">
                <a:latin typeface="+mn-lt"/>
                <a:ea typeface="+mn-ea"/>
              </a:rPr>
              <a:t>JFrame</a:t>
            </a:r>
            <a:r>
              <a:rPr lang="en-US" altLang="zh-CN" sz="2400" dirty="0">
                <a:latin typeface="+mn-lt"/>
                <a:ea typeface="+mn-ea"/>
              </a:rPr>
              <a:t>: </a:t>
            </a:r>
            <a:r>
              <a:rPr lang="en-US" altLang="zh-CN" sz="2400" dirty="0" err="1">
                <a:latin typeface="+mn-lt"/>
                <a:ea typeface="+mn-ea"/>
              </a:rPr>
              <a:t>BorderLayout</a:t>
            </a:r>
            <a:endParaRPr lang="en-US" altLang="zh-CN" sz="2400" dirty="0">
              <a:latin typeface="+mn-lt"/>
              <a:ea typeface="+mn-ea"/>
            </a:endParaRPr>
          </a:p>
          <a:p>
            <a:pPr marL="914400" lvl="1" indent="-457200">
              <a:lnSpc>
                <a:spcPct val="150000"/>
              </a:lnSpc>
              <a:spcBef>
                <a:spcPct val="20000"/>
              </a:spcBef>
              <a:buFont typeface="Arial" pitchFamily="34" charset="0"/>
              <a:buChar char="•"/>
            </a:pPr>
            <a:r>
              <a:rPr lang="en-US" altLang="zh-CN" sz="2400" dirty="0">
                <a:latin typeface="+mn-lt"/>
                <a:ea typeface="+mn-ea"/>
              </a:rPr>
              <a:t>Panel/</a:t>
            </a:r>
            <a:r>
              <a:rPr lang="en-US" altLang="zh-CN" sz="2400" dirty="0" err="1">
                <a:latin typeface="+mn-lt"/>
                <a:ea typeface="+mn-ea"/>
              </a:rPr>
              <a:t>JPanel</a:t>
            </a:r>
            <a:r>
              <a:rPr lang="en-US" altLang="zh-CN" sz="2400" dirty="0">
                <a:latin typeface="+mn-lt"/>
                <a:ea typeface="+mn-ea"/>
              </a:rPr>
              <a:t>/Applet: </a:t>
            </a:r>
            <a:r>
              <a:rPr lang="en-US" altLang="zh-CN" sz="2400" dirty="0" err="1">
                <a:latin typeface="+mn-lt"/>
                <a:ea typeface="+mn-ea"/>
              </a:rPr>
              <a:t>FlowLayout</a:t>
            </a:r>
            <a:endParaRPr lang="en-US" altLang="zh-CN" sz="2400" dirty="0">
              <a:latin typeface="+mn-lt"/>
              <a:ea typeface="+mn-ea"/>
            </a:endParaRPr>
          </a:p>
        </p:txBody>
      </p:sp>
      <p:sp>
        <p:nvSpPr>
          <p:cNvPr id="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70C0"/>
                </a:solidFill>
                <a:latin typeface="微软雅黑" pitchFamily="34" charset="-122"/>
                <a:ea typeface="微软雅黑" pitchFamily="34" charset="-122"/>
                <a:sym typeface="宋体" pitchFamily="2" charset="-122"/>
              </a:rPr>
              <a:t>9.1 AWT</a:t>
            </a:r>
            <a:r>
              <a:rPr lang="zh-CN" altLang="en-US" sz="3200" b="1" dirty="0">
                <a:solidFill>
                  <a:srgbClr val="0070C0"/>
                </a:solidFill>
                <a:latin typeface="微软雅黑" pitchFamily="34" charset="-122"/>
                <a:ea typeface="微软雅黑" pitchFamily="34" charset="-122"/>
                <a:sym typeface="宋体" pitchFamily="2" charset="-122"/>
              </a:rPr>
              <a:t>概述</a:t>
            </a:r>
          </a:p>
        </p:txBody>
      </p:sp>
    </p:spTree>
    <p:extLst>
      <p:ext uri="{BB962C8B-B14F-4D97-AF65-F5344CB8AC3E}">
        <p14:creationId xmlns:p14="http://schemas.microsoft.com/office/powerpoint/2010/main" val="142633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179388" y="1379101"/>
            <a:ext cx="8569325" cy="114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lnSpc>
                <a:spcPct val="150000"/>
              </a:lnSpc>
            </a:pPr>
            <a:r>
              <a:rPr lang="en-US" altLang="zh-CN" sz="2400" dirty="0" smtClean="0">
                <a:latin typeface="+mn-ea"/>
                <a:ea typeface="+mn-ea"/>
              </a:rPr>
              <a:t>    Component</a:t>
            </a:r>
            <a:r>
              <a:rPr lang="zh-CN" altLang="en-US" sz="2400" dirty="0">
                <a:latin typeface="+mn-ea"/>
                <a:ea typeface="+mn-ea"/>
              </a:rPr>
              <a:t>类有如下几个常用方法来设置组件的大小，位置和</a:t>
            </a:r>
            <a:r>
              <a:rPr lang="zh-CN" altLang="en-US" sz="2400" dirty="0" smtClean="0">
                <a:latin typeface="+mn-ea"/>
                <a:ea typeface="+mn-ea"/>
              </a:rPr>
              <a:t>可见性：</a:t>
            </a:r>
            <a:endParaRPr lang="zh-CN" altLang="en-US" sz="2400" dirty="0">
              <a:latin typeface="+mn-ea"/>
              <a:ea typeface="+mn-ea"/>
            </a:endParaRPr>
          </a:p>
        </p:txBody>
      </p:sp>
      <p:sp>
        <p:nvSpPr>
          <p:cNvPr id="4" name="矩形 3"/>
          <p:cNvSpPr/>
          <p:nvPr/>
        </p:nvSpPr>
        <p:spPr>
          <a:xfrm>
            <a:off x="662357" y="2663222"/>
            <a:ext cx="8569325" cy="1938992"/>
          </a:xfrm>
          <a:prstGeom prst="rect">
            <a:avLst/>
          </a:prstGeom>
          <a:noFill/>
        </p:spPr>
        <p:style>
          <a:lnRef idx="3">
            <a:schemeClr val="lt1"/>
          </a:lnRef>
          <a:fillRef idx="1">
            <a:schemeClr val="accent1"/>
          </a:fillRef>
          <a:effectRef idx="1">
            <a:schemeClr val="accent1"/>
          </a:effectRef>
          <a:fontRef idx="minor">
            <a:schemeClr val="lt1"/>
          </a:fontRef>
        </p:style>
        <p:txBody>
          <a:bodyPr>
            <a:spAutoFit/>
          </a:bodyPr>
          <a:lstStyle/>
          <a:p>
            <a:pPr marL="342900" indent="-342900" fontAlgn="auto">
              <a:lnSpc>
                <a:spcPct val="150000"/>
              </a:lnSpc>
              <a:spcBef>
                <a:spcPts val="0"/>
              </a:spcBef>
              <a:spcAft>
                <a:spcPts val="0"/>
              </a:spcAft>
              <a:buFont typeface="Arial" pitchFamily="34" charset="0"/>
              <a:buChar char="•"/>
              <a:defRPr/>
            </a:pPr>
            <a:r>
              <a:rPr lang="en-US" altLang="zh-CN" sz="2000" dirty="0" err="1">
                <a:solidFill>
                  <a:schemeClr val="tx1"/>
                </a:solidFill>
              </a:rPr>
              <a:t>setLocation</a:t>
            </a:r>
            <a:r>
              <a:rPr lang="en-US" altLang="zh-CN" sz="2000" dirty="0">
                <a:solidFill>
                  <a:schemeClr val="tx1"/>
                </a:solidFill>
              </a:rPr>
              <a:t>(</a:t>
            </a:r>
            <a:r>
              <a:rPr lang="en-US" altLang="zh-CN" sz="2000" dirty="0" err="1">
                <a:solidFill>
                  <a:schemeClr val="tx1"/>
                </a:solidFill>
              </a:rPr>
              <a:t>int</a:t>
            </a:r>
            <a:r>
              <a:rPr lang="en-US" altLang="zh-CN" sz="2000" dirty="0">
                <a:solidFill>
                  <a:schemeClr val="tx1"/>
                </a:solidFill>
              </a:rPr>
              <a:t> </a:t>
            </a:r>
            <a:r>
              <a:rPr lang="en-US" altLang="zh-CN" sz="2000" dirty="0" err="1">
                <a:solidFill>
                  <a:schemeClr val="tx1"/>
                </a:solidFill>
              </a:rPr>
              <a:t>x,int</a:t>
            </a:r>
            <a:r>
              <a:rPr lang="en-US" altLang="zh-CN" sz="2000" dirty="0">
                <a:solidFill>
                  <a:schemeClr val="tx1"/>
                </a:solidFill>
              </a:rPr>
              <a:t> y</a:t>
            </a:r>
            <a:r>
              <a:rPr lang="en-US" altLang="zh-CN" sz="2000" dirty="0" smtClean="0">
                <a:solidFill>
                  <a:schemeClr val="tx1"/>
                </a:solidFill>
              </a:rPr>
              <a:t>)</a:t>
            </a:r>
            <a:r>
              <a:rPr lang="zh-CN" altLang="en-US" sz="2000" dirty="0" smtClean="0">
                <a:solidFill>
                  <a:schemeClr val="tx1"/>
                </a:solidFill>
              </a:rPr>
              <a:t>：</a:t>
            </a:r>
            <a:r>
              <a:rPr lang="en-US" altLang="zh-CN" sz="2000" dirty="0" smtClean="0">
                <a:solidFill>
                  <a:schemeClr val="tx1"/>
                </a:solidFill>
              </a:rPr>
              <a:t> </a:t>
            </a:r>
            <a:r>
              <a:rPr lang="zh-CN" altLang="en-US" sz="2000" dirty="0">
                <a:solidFill>
                  <a:schemeClr val="tx1"/>
                </a:solidFill>
              </a:rPr>
              <a:t>设置组件</a:t>
            </a:r>
            <a:r>
              <a:rPr lang="zh-CN" altLang="en-US" sz="2000" dirty="0" smtClean="0">
                <a:solidFill>
                  <a:schemeClr val="tx1"/>
                </a:solidFill>
              </a:rPr>
              <a:t>位置。</a:t>
            </a:r>
            <a:endParaRPr lang="en-US" altLang="zh-CN" sz="2000" dirty="0">
              <a:solidFill>
                <a:schemeClr val="tx1"/>
              </a:solidFill>
            </a:endParaRPr>
          </a:p>
          <a:p>
            <a:pPr marL="342900" indent="-342900" fontAlgn="auto">
              <a:lnSpc>
                <a:spcPct val="150000"/>
              </a:lnSpc>
              <a:spcBef>
                <a:spcPts val="0"/>
              </a:spcBef>
              <a:spcAft>
                <a:spcPts val="0"/>
              </a:spcAft>
              <a:buFont typeface="Arial" pitchFamily="34" charset="0"/>
              <a:buChar char="•"/>
              <a:defRPr/>
            </a:pPr>
            <a:r>
              <a:rPr lang="en-US" altLang="zh-CN" sz="2000" dirty="0" err="1">
                <a:solidFill>
                  <a:schemeClr val="tx1"/>
                </a:solidFill>
              </a:rPr>
              <a:t>setSize</a:t>
            </a:r>
            <a:r>
              <a:rPr lang="en-US" altLang="zh-CN" sz="2000" dirty="0">
                <a:solidFill>
                  <a:schemeClr val="tx1"/>
                </a:solidFill>
              </a:rPr>
              <a:t>(</a:t>
            </a:r>
            <a:r>
              <a:rPr lang="en-US" altLang="zh-CN" sz="2000" dirty="0" err="1">
                <a:solidFill>
                  <a:schemeClr val="tx1"/>
                </a:solidFill>
              </a:rPr>
              <a:t>int</a:t>
            </a:r>
            <a:r>
              <a:rPr lang="en-US" altLang="zh-CN" sz="2000" dirty="0">
                <a:solidFill>
                  <a:schemeClr val="tx1"/>
                </a:solidFill>
              </a:rPr>
              <a:t> </a:t>
            </a:r>
            <a:r>
              <a:rPr lang="en-US" altLang="zh-CN" sz="2000" dirty="0" err="1">
                <a:solidFill>
                  <a:schemeClr val="tx1"/>
                </a:solidFill>
              </a:rPr>
              <a:t>width,int</a:t>
            </a:r>
            <a:r>
              <a:rPr lang="en-US" altLang="zh-CN" sz="2000" dirty="0">
                <a:solidFill>
                  <a:schemeClr val="tx1"/>
                </a:solidFill>
              </a:rPr>
              <a:t> height</a:t>
            </a:r>
            <a:r>
              <a:rPr lang="en-US" altLang="zh-CN" sz="2000" dirty="0" smtClean="0">
                <a:solidFill>
                  <a:schemeClr val="tx1"/>
                </a:solidFill>
              </a:rPr>
              <a:t>)</a:t>
            </a:r>
            <a:r>
              <a:rPr lang="zh-CN" altLang="en-US" sz="2000" dirty="0" smtClean="0">
                <a:solidFill>
                  <a:schemeClr val="tx1"/>
                </a:solidFill>
              </a:rPr>
              <a:t>：设置</a:t>
            </a:r>
            <a:r>
              <a:rPr lang="zh-CN" altLang="en-US" sz="2000" dirty="0">
                <a:solidFill>
                  <a:schemeClr val="tx1"/>
                </a:solidFill>
              </a:rPr>
              <a:t>组件</a:t>
            </a:r>
            <a:r>
              <a:rPr lang="zh-CN" altLang="en-US" sz="2000" dirty="0" smtClean="0">
                <a:solidFill>
                  <a:schemeClr val="tx1"/>
                </a:solidFill>
              </a:rPr>
              <a:t>大小。</a:t>
            </a:r>
            <a:endParaRPr lang="en-US" altLang="zh-CN" sz="2000" dirty="0">
              <a:solidFill>
                <a:schemeClr val="tx1"/>
              </a:solidFill>
            </a:endParaRPr>
          </a:p>
          <a:p>
            <a:pPr marL="342900" indent="-342900" fontAlgn="auto">
              <a:lnSpc>
                <a:spcPct val="150000"/>
              </a:lnSpc>
              <a:spcBef>
                <a:spcPts val="0"/>
              </a:spcBef>
              <a:spcAft>
                <a:spcPts val="0"/>
              </a:spcAft>
              <a:buFont typeface="Arial" pitchFamily="34" charset="0"/>
              <a:buChar char="•"/>
              <a:defRPr/>
            </a:pPr>
            <a:r>
              <a:rPr lang="en-US" altLang="zh-CN" sz="2000" dirty="0" err="1">
                <a:solidFill>
                  <a:schemeClr val="tx1"/>
                </a:solidFill>
              </a:rPr>
              <a:t>setBounds</a:t>
            </a:r>
            <a:r>
              <a:rPr lang="en-US" altLang="zh-CN" sz="2000" dirty="0">
                <a:solidFill>
                  <a:schemeClr val="tx1"/>
                </a:solidFill>
              </a:rPr>
              <a:t>(</a:t>
            </a:r>
            <a:r>
              <a:rPr lang="en-US" altLang="zh-CN" sz="2000" dirty="0" err="1">
                <a:solidFill>
                  <a:schemeClr val="tx1"/>
                </a:solidFill>
              </a:rPr>
              <a:t>int</a:t>
            </a:r>
            <a:r>
              <a:rPr lang="en-US" altLang="zh-CN" sz="2000" dirty="0">
                <a:solidFill>
                  <a:schemeClr val="tx1"/>
                </a:solidFill>
              </a:rPr>
              <a:t> </a:t>
            </a:r>
            <a:r>
              <a:rPr lang="en-US" altLang="zh-CN" sz="2000" dirty="0" err="1">
                <a:solidFill>
                  <a:schemeClr val="tx1"/>
                </a:solidFill>
              </a:rPr>
              <a:t>x,int</a:t>
            </a:r>
            <a:r>
              <a:rPr lang="en-US" altLang="zh-CN" sz="2000" dirty="0">
                <a:solidFill>
                  <a:schemeClr val="tx1"/>
                </a:solidFill>
              </a:rPr>
              <a:t> </a:t>
            </a:r>
            <a:r>
              <a:rPr lang="en-US" altLang="zh-CN" sz="2000" dirty="0" err="1">
                <a:solidFill>
                  <a:schemeClr val="tx1"/>
                </a:solidFill>
              </a:rPr>
              <a:t>y,int</a:t>
            </a:r>
            <a:r>
              <a:rPr lang="en-US" altLang="zh-CN" sz="2000" dirty="0">
                <a:solidFill>
                  <a:schemeClr val="tx1"/>
                </a:solidFill>
              </a:rPr>
              <a:t> </a:t>
            </a:r>
            <a:r>
              <a:rPr lang="en-US" altLang="zh-CN" sz="2000" dirty="0" err="1">
                <a:solidFill>
                  <a:schemeClr val="tx1"/>
                </a:solidFill>
              </a:rPr>
              <a:t>width,int</a:t>
            </a:r>
            <a:r>
              <a:rPr lang="en-US" altLang="zh-CN" sz="2000" dirty="0">
                <a:solidFill>
                  <a:schemeClr val="tx1"/>
                </a:solidFill>
              </a:rPr>
              <a:t> height</a:t>
            </a:r>
            <a:r>
              <a:rPr lang="en-US" altLang="zh-CN" sz="2000" dirty="0" smtClean="0">
                <a:solidFill>
                  <a:schemeClr val="tx1"/>
                </a:solidFill>
              </a:rPr>
              <a:t>)</a:t>
            </a:r>
            <a:r>
              <a:rPr lang="zh-CN" altLang="en-US" sz="2000" dirty="0" smtClean="0">
                <a:solidFill>
                  <a:schemeClr val="tx1"/>
                </a:solidFill>
              </a:rPr>
              <a:t>：设置</a:t>
            </a:r>
            <a:r>
              <a:rPr lang="zh-CN" altLang="en-US" sz="2000" dirty="0">
                <a:solidFill>
                  <a:schemeClr val="tx1"/>
                </a:solidFill>
              </a:rPr>
              <a:t>组件位置和</a:t>
            </a:r>
            <a:r>
              <a:rPr lang="zh-CN" altLang="en-US" sz="2000" dirty="0" smtClean="0">
                <a:solidFill>
                  <a:schemeClr val="tx1"/>
                </a:solidFill>
              </a:rPr>
              <a:t>大小。</a:t>
            </a:r>
            <a:endParaRPr lang="en-US" altLang="zh-CN" sz="2000" dirty="0">
              <a:solidFill>
                <a:schemeClr val="tx1"/>
              </a:solidFill>
            </a:endParaRPr>
          </a:p>
          <a:p>
            <a:pPr marL="342900" indent="-342900" fontAlgn="auto">
              <a:lnSpc>
                <a:spcPct val="150000"/>
              </a:lnSpc>
              <a:spcBef>
                <a:spcPts val="0"/>
              </a:spcBef>
              <a:spcAft>
                <a:spcPts val="0"/>
              </a:spcAft>
              <a:buFont typeface="Arial" pitchFamily="34" charset="0"/>
              <a:buChar char="•"/>
              <a:defRPr/>
            </a:pPr>
            <a:r>
              <a:rPr lang="en-US" altLang="zh-CN" sz="2000" dirty="0" err="1" smtClean="0">
                <a:solidFill>
                  <a:schemeClr val="tx1"/>
                </a:solidFill>
              </a:rPr>
              <a:t>setVisible</a:t>
            </a:r>
            <a:r>
              <a:rPr lang="en-US" altLang="zh-CN" sz="2000" dirty="0" smtClean="0">
                <a:solidFill>
                  <a:schemeClr val="tx1"/>
                </a:solidFill>
              </a:rPr>
              <a:t>(Boolean </a:t>
            </a:r>
            <a:r>
              <a:rPr lang="en-US" altLang="zh-CN" sz="2000" dirty="0">
                <a:solidFill>
                  <a:schemeClr val="tx1"/>
                </a:solidFill>
              </a:rPr>
              <a:t>b</a:t>
            </a:r>
            <a:r>
              <a:rPr lang="en-US" altLang="zh-CN" sz="2000" dirty="0" smtClean="0">
                <a:solidFill>
                  <a:schemeClr val="tx1"/>
                </a:solidFill>
              </a:rPr>
              <a:t>)</a:t>
            </a:r>
            <a:r>
              <a:rPr lang="zh-CN" altLang="en-US" sz="2000" dirty="0" smtClean="0">
                <a:solidFill>
                  <a:schemeClr val="tx1"/>
                </a:solidFill>
              </a:rPr>
              <a:t>：</a:t>
            </a:r>
            <a:r>
              <a:rPr lang="en-US" altLang="zh-CN" sz="2000" dirty="0" smtClean="0">
                <a:solidFill>
                  <a:schemeClr val="tx1"/>
                </a:solidFill>
              </a:rPr>
              <a:t> </a:t>
            </a:r>
            <a:r>
              <a:rPr lang="zh-CN" altLang="en-US" sz="2000" dirty="0">
                <a:solidFill>
                  <a:schemeClr val="tx1"/>
                </a:solidFill>
              </a:rPr>
              <a:t>设置组件的</a:t>
            </a:r>
            <a:r>
              <a:rPr lang="zh-CN" altLang="en-US" sz="2000" dirty="0" smtClean="0">
                <a:solidFill>
                  <a:schemeClr val="tx1"/>
                </a:solidFill>
              </a:rPr>
              <a:t>可见性。</a:t>
            </a:r>
            <a:endParaRPr lang="zh-CN" altLang="en-US" sz="2000" dirty="0">
              <a:solidFill>
                <a:schemeClr val="tx1"/>
              </a:solidFill>
            </a:endParaRPr>
          </a:p>
        </p:txBody>
      </p:sp>
      <p:sp>
        <p:nvSpPr>
          <p:cNvPr id="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70C0"/>
                </a:solidFill>
                <a:latin typeface="微软雅黑" pitchFamily="34" charset="-122"/>
                <a:ea typeface="微软雅黑" pitchFamily="34" charset="-122"/>
                <a:sym typeface="宋体" pitchFamily="2" charset="-122"/>
              </a:rPr>
              <a:t>9.1 AWT</a:t>
            </a:r>
            <a:r>
              <a:rPr lang="zh-CN" altLang="en-US" sz="3200" b="1" dirty="0">
                <a:solidFill>
                  <a:srgbClr val="0070C0"/>
                </a:solidFill>
                <a:latin typeface="微软雅黑" pitchFamily="34" charset="-122"/>
                <a:ea typeface="微软雅黑" pitchFamily="34" charset="-122"/>
                <a:sym typeface="宋体" pitchFamily="2" charset="-122"/>
              </a:rPr>
              <a:t>概述</a:t>
            </a:r>
          </a:p>
        </p:txBody>
      </p:sp>
    </p:spTree>
    <p:extLst>
      <p:ext uri="{BB962C8B-B14F-4D97-AF65-F5344CB8AC3E}">
        <p14:creationId xmlns:p14="http://schemas.microsoft.com/office/powerpoint/2010/main" val="36105255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266700" y="1109951"/>
            <a:ext cx="8229600" cy="5059362"/>
          </a:xfrm>
          <a:extLst/>
        </p:spPr>
        <p:txBody>
          <a:bodyPr rtlCol="0">
            <a:normAutofit/>
          </a:bodyPr>
          <a:lstStyle/>
          <a:p>
            <a:pPr lvl="1" eaLnBrk="1" fontAlgn="auto" hangingPunct="1">
              <a:spcAft>
                <a:spcPts val="0"/>
              </a:spcAft>
              <a:defRPr/>
            </a:pPr>
            <a:r>
              <a:rPr lang="zh-CN" altLang="en-US" dirty="0" smtClean="0">
                <a:cs typeface="+mn-cs"/>
              </a:rPr>
              <a:t>了解了</a:t>
            </a:r>
            <a:r>
              <a:rPr lang="en-US" altLang="zh-CN" dirty="0" smtClean="0">
                <a:cs typeface="+mn-cs"/>
              </a:rPr>
              <a:t>AWT</a:t>
            </a:r>
            <a:r>
              <a:rPr lang="zh-CN" altLang="en-US" dirty="0" smtClean="0">
                <a:cs typeface="+mn-cs"/>
              </a:rPr>
              <a:t>组件的相关类后，为了使初学者对</a:t>
            </a:r>
            <a:r>
              <a:rPr lang="en-US" altLang="zh-CN" dirty="0" smtClean="0">
                <a:cs typeface="+mn-cs"/>
              </a:rPr>
              <a:t>GUI</a:t>
            </a:r>
            <a:r>
              <a:rPr lang="zh-CN" altLang="en-US" dirty="0" smtClean="0">
                <a:cs typeface="+mn-cs"/>
              </a:rPr>
              <a:t>有一个更加直观的认识，接下来，通过一个案例来创建一个简单的图形界面，如例</a:t>
            </a:r>
            <a:r>
              <a:rPr lang="en-US" altLang="zh-CN" dirty="0" smtClean="0">
                <a:cs typeface="+mn-cs"/>
              </a:rPr>
              <a:t>9-1</a:t>
            </a:r>
            <a:r>
              <a:rPr lang="zh-CN" altLang="en-US" dirty="0" smtClean="0">
                <a:cs typeface="+mn-cs"/>
              </a:rPr>
              <a:t>所示。</a:t>
            </a:r>
            <a:endParaRPr lang="en-US" altLang="zh-CN" dirty="0" smtClean="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smtClean="0">
              <a:cs typeface="+mn-cs"/>
            </a:endParaRPr>
          </a:p>
          <a:p>
            <a:pPr marL="457200" lvl="1" indent="0" eaLnBrk="1" fontAlgn="auto" hangingPunct="1">
              <a:spcAft>
                <a:spcPts val="0"/>
              </a:spcAft>
              <a:buFontTx/>
              <a:buNone/>
              <a:defRPr/>
            </a:pPr>
            <a:endParaRPr lang="en-US" altLang="zh-CN" dirty="0">
              <a:cs typeface="+mn-cs"/>
            </a:endParaRPr>
          </a:p>
        </p:txBody>
      </p:sp>
      <p:sp>
        <p:nvSpPr>
          <p:cNvPr id="3891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9.1 AWT</a:t>
            </a:r>
            <a:r>
              <a:rPr lang="zh-CN" altLang="en-US" sz="3200" b="1">
                <a:solidFill>
                  <a:srgbClr val="0070C0"/>
                </a:solidFill>
                <a:latin typeface="微软雅黑" pitchFamily="34" charset="-122"/>
                <a:ea typeface="微软雅黑" pitchFamily="34" charset="-122"/>
                <a:sym typeface="宋体" pitchFamily="2" charset="-122"/>
              </a:rPr>
              <a:t>概述</a:t>
            </a:r>
          </a:p>
        </p:txBody>
      </p:sp>
      <p:pic>
        <p:nvPicPr>
          <p:cNvPr id="2" name="图片 1"/>
          <p:cNvPicPr>
            <a:picLocks noChangeAspect="1"/>
          </p:cNvPicPr>
          <p:nvPr/>
        </p:nvPicPr>
        <p:blipFill rotWithShape="1">
          <a:blip r:embed="rId2"/>
          <a:srcRect b="9119"/>
          <a:stretch/>
        </p:blipFill>
        <p:spPr>
          <a:xfrm>
            <a:off x="502227" y="2589211"/>
            <a:ext cx="6724894" cy="3960814"/>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4819650" y="669925"/>
            <a:ext cx="3676650" cy="279082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0727" name="组合 153"/>
          <p:cNvGrpSpPr>
            <a:grpSpLocks/>
          </p:cNvGrpSpPr>
          <p:nvPr/>
        </p:nvGrpSpPr>
        <p:grpSpPr bwMode="auto">
          <a:xfrm>
            <a:off x="1106488" y="2963863"/>
            <a:ext cx="7629525" cy="669925"/>
            <a:chOff x="1029300" y="5045322"/>
            <a:chExt cx="7628925" cy="669008"/>
          </a:xfrm>
        </p:grpSpPr>
        <p:grpSp>
          <p:nvGrpSpPr>
            <p:cNvPr id="30761" name="组合 219"/>
            <p:cNvGrpSpPr>
              <a:grpSpLocks/>
            </p:cNvGrpSpPr>
            <p:nvPr/>
          </p:nvGrpSpPr>
          <p:grpSpPr bwMode="auto">
            <a:xfrm>
              <a:off x="2520950" y="5045323"/>
              <a:ext cx="6137275" cy="669007"/>
              <a:chOff x="2520950" y="4924673"/>
              <a:chExt cx="6137275" cy="789657"/>
            </a:xfrm>
          </p:grpSpPr>
          <p:sp>
            <p:nvSpPr>
              <p:cNvPr id="74" name="AutoShape 218"/>
              <p:cNvSpPr>
                <a:spLocks noChangeArrowheads="1"/>
              </p:cNvSpPr>
              <p:nvPr/>
            </p:nvSpPr>
            <p:spPr bwMode="auto">
              <a:xfrm>
                <a:off x="2721442" y="5394349"/>
                <a:ext cx="5806618" cy="319981"/>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0767" name="组合 225"/>
              <p:cNvGrpSpPr>
                <a:grpSpLocks/>
              </p:cNvGrpSpPr>
              <p:nvPr/>
            </p:nvGrpSpPr>
            <p:grpSpPr bwMode="auto">
              <a:xfrm>
                <a:off x="2520950" y="4924673"/>
                <a:ext cx="6137275" cy="664245"/>
                <a:chOff x="2520950" y="4868193"/>
                <a:chExt cx="6137275" cy="720725"/>
              </a:xfrm>
            </p:grpSpPr>
            <p:sp>
              <p:nvSpPr>
                <p:cNvPr id="76" name="AutoShape 181"/>
                <p:cNvSpPr>
                  <a:spLocks noChangeArrowheads="1"/>
                </p:cNvSpPr>
                <p:nvPr/>
              </p:nvSpPr>
              <p:spPr bwMode="auto">
                <a:xfrm>
                  <a:off x="2521433" y="4868192"/>
                  <a:ext cx="6136792"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7" name="AutoShape 202"/>
                <p:cNvSpPr>
                  <a:spLocks noChangeArrowheads="1"/>
                </p:cNvSpPr>
                <p:nvPr/>
              </p:nvSpPr>
              <p:spPr bwMode="auto">
                <a:xfrm>
                  <a:off x="2762714" y="4983920"/>
                  <a:ext cx="5689152" cy="49134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0"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0763" name="组合 221"/>
            <p:cNvGrpSpPr>
              <a:grpSpLocks/>
            </p:cNvGrpSpPr>
            <p:nvPr/>
          </p:nvGrpSpPr>
          <p:grpSpPr bwMode="auto">
            <a:xfrm>
              <a:off x="1029300" y="5045322"/>
              <a:ext cx="635025" cy="637257"/>
              <a:chOff x="1098627" y="4776118"/>
              <a:chExt cx="903287" cy="906462"/>
            </a:xfrm>
          </p:grpSpPr>
          <p:sp>
            <p:nvSpPr>
              <p:cNvPr id="72" name="Oval 148"/>
              <p:cNvSpPr>
                <a:spLocks noChangeArrowheads="1"/>
              </p:cNvSpPr>
              <p:nvPr/>
            </p:nvSpPr>
            <p:spPr bwMode="auto">
              <a:xfrm>
                <a:off x="1098627" y="4776118"/>
                <a:ext cx="903180" cy="906526"/>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73"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0728" name="TextBox 154"/>
          <p:cNvSpPr txBox="1">
            <a:spLocks noChangeArrowheads="1"/>
          </p:cNvSpPr>
          <p:nvPr/>
        </p:nvSpPr>
        <p:spPr bwMode="auto">
          <a:xfrm>
            <a:off x="3870325" y="1700213"/>
            <a:ext cx="377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a:solidFill>
                  <a:srgbClr val="000000"/>
                </a:solidFill>
                <a:latin typeface="微软雅黑" pitchFamily="34" charset="-122"/>
                <a:ea typeface="微软雅黑" pitchFamily="34" charset="-122"/>
              </a:rPr>
              <a:t>9.2  </a:t>
            </a:r>
            <a:r>
              <a:rPr lang="en-US" altLang="zh-CN" sz="2800" b="1">
                <a:solidFill>
                  <a:srgbClr val="0070C0"/>
                </a:solidFill>
                <a:latin typeface="微软雅黑" pitchFamily="34" charset="-122"/>
                <a:ea typeface="微软雅黑" pitchFamily="34" charset="-122"/>
              </a:rPr>
              <a:t>AWT</a:t>
            </a:r>
            <a:r>
              <a:rPr lang="zh-CN" altLang="zh-CN" sz="2800" b="1">
                <a:solidFill>
                  <a:srgbClr val="0070C0"/>
                </a:solidFill>
                <a:latin typeface="微软雅黑" pitchFamily="34" charset="-122"/>
                <a:ea typeface="微软雅黑" pitchFamily="34" charset="-122"/>
              </a:rPr>
              <a:t>事件</a:t>
            </a:r>
            <a:r>
              <a:rPr lang="zh-CN" altLang="zh-CN" sz="2800" b="1">
                <a:latin typeface="微软雅黑" pitchFamily="34" charset="-122"/>
                <a:ea typeface="微软雅黑" pitchFamily="34" charset="-122"/>
              </a:rPr>
              <a:t>处理</a:t>
            </a:r>
          </a:p>
        </p:txBody>
      </p:sp>
      <p:grpSp>
        <p:nvGrpSpPr>
          <p:cNvPr id="30729" name="组合 155"/>
          <p:cNvGrpSpPr>
            <a:grpSpLocks/>
          </p:cNvGrpSpPr>
          <p:nvPr/>
        </p:nvGrpSpPr>
        <p:grpSpPr bwMode="auto">
          <a:xfrm>
            <a:off x="1328738" y="3689350"/>
            <a:ext cx="7407275" cy="668338"/>
            <a:chOff x="1252258" y="5045323"/>
            <a:chExt cx="7405967" cy="669007"/>
          </a:xfrm>
        </p:grpSpPr>
        <p:grpSp>
          <p:nvGrpSpPr>
            <p:cNvPr id="30754" name="组合 212"/>
            <p:cNvGrpSpPr>
              <a:grpSpLocks/>
            </p:cNvGrpSpPr>
            <p:nvPr/>
          </p:nvGrpSpPr>
          <p:grpSpPr bwMode="auto">
            <a:xfrm>
              <a:off x="2520950" y="5045323"/>
              <a:ext cx="6137275" cy="669007"/>
              <a:chOff x="2520950" y="4924673"/>
              <a:chExt cx="6137275" cy="789657"/>
            </a:xfrm>
          </p:grpSpPr>
          <p:sp>
            <p:nvSpPr>
              <p:cNvPr id="65"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0758" name="组合 216"/>
              <p:cNvGrpSpPr>
                <a:grpSpLocks/>
              </p:cNvGrpSpPr>
              <p:nvPr/>
            </p:nvGrpSpPr>
            <p:grpSpPr bwMode="auto">
              <a:xfrm>
                <a:off x="2520950" y="4924673"/>
                <a:ext cx="6137275" cy="664245"/>
                <a:chOff x="2520950" y="4868193"/>
                <a:chExt cx="6137275" cy="720725"/>
              </a:xfrm>
            </p:grpSpPr>
            <p:sp>
              <p:nvSpPr>
                <p:cNvPr id="67"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8"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3"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4"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0730" name="组合 156"/>
          <p:cNvGrpSpPr>
            <a:grpSpLocks/>
          </p:cNvGrpSpPr>
          <p:nvPr/>
        </p:nvGrpSpPr>
        <p:grpSpPr bwMode="auto">
          <a:xfrm>
            <a:off x="1328738" y="4414838"/>
            <a:ext cx="7407275" cy="668337"/>
            <a:chOff x="1252258" y="5045323"/>
            <a:chExt cx="7405967" cy="669007"/>
          </a:xfrm>
        </p:grpSpPr>
        <p:grpSp>
          <p:nvGrpSpPr>
            <p:cNvPr id="30747" name="组合 205"/>
            <p:cNvGrpSpPr>
              <a:grpSpLocks/>
            </p:cNvGrpSpPr>
            <p:nvPr/>
          </p:nvGrpSpPr>
          <p:grpSpPr bwMode="auto">
            <a:xfrm>
              <a:off x="2520950" y="5045323"/>
              <a:ext cx="6137275" cy="669007"/>
              <a:chOff x="2520950" y="4924673"/>
              <a:chExt cx="6137275" cy="789657"/>
            </a:xfrm>
          </p:grpSpPr>
          <p:sp>
            <p:nvSpPr>
              <p:cNvPr id="58"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0751" name="组合 209"/>
              <p:cNvGrpSpPr>
                <a:grpSpLocks/>
              </p:cNvGrpSpPr>
              <p:nvPr/>
            </p:nvGrpSpPr>
            <p:grpSpPr bwMode="auto">
              <a:xfrm>
                <a:off x="2520950" y="4924673"/>
                <a:ext cx="6137275" cy="664245"/>
                <a:chOff x="2520950" y="4868193"/>
                <a:chExt cx="6137275" cy="720725"/>
              </a:xfrm>
            </p:grpSpPr>
            <p:sp>
              <p:nvSpPr>
                <p:cNvPr id="60" name="AutoShape 181"/>
                <p:cNvSpPr>
                  <a:spLocks noChangeArrowheads="1"/>
                </p:cNvSpPr>
                <p:nvPr/>
              </p:nvSpPr>
              <p:spPr bwMode="auto">
                <a:xfrm>
                  <a:off x="2517272" y="4868193"/>
                  <a:ext cx="6140953"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1"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6"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7"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0731" name="组合 159"/>
          <p:cNvGrpSpPr>
            <a:grpSpLocks/>
          </p:cNvGrpSpPr>
          <p:nvPr/>
        </p:nvGrpSpPr>
        <p:grpSpPr bwMode="auto">
          <a:xfrm>
            <a:off x="1112838" y="3656013"/>
            <a:ext cx="635000" cy="636587"/>
            <a:chOff x="1190461" y="2772022"/>
            <a:chExt cx="635025" cy="637257"/>
          </a:xfrm>
        </p:grpSpPr>
        <p:sp>
          <p:nvSpPr>
            <p:cNvPr id="39"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0"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0732" name="组合 160"/>
          <p:cNvGrpSpPr>
            <a:grpSpLocks/>
          </p:cNvGrpSpPr>
          <p:nvPr/>
        </p:nvGrpSpPr>
        <p:grpSpPr bwMode="auto">
          <a:xfrm>
            <a:off x="1112838" y="4378325"/>
            <a:ext cx="635000" cy="636588"/>
            <a:chOff x="1190461" y="2772022"/>
            <a:chExt cx="635025" cy="637257"/>
          </a:xfrm>
        </p:grpSpPr>
        <p:sp>
          <p:nvSpPr>
            <p:cNvPr id="3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8" name="Oval 151"/>
            <p:cNvSpPr>
              <a:spLocks noChangeArrowheads="1"/>
            </p:cNvSpPr>
            <p:nvPr/>
          </p:nvSpPr>
          <p:spPr bwMode="auto">
            <a:xfrm>
              <a:off x="1412720" y="2791092"/>
              <a:ext cx="169869" cy="17004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30733" name="TextBox 163"/>
          <p:cNvSpPr txBox="1">
            <a:spLocks noChangeArrowheads="1"/>
          </p:cNvSpPr>
          <p:nvPr/>
        </p:nvSpPr>
        <p:spPr bwMode="auto">
          <a:xfrm>
            <a:off x="1055688" y="3081338"/>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9.2.1</a:t>
            </a:r>
            <a:endParaRPr lang="zh-CN" altLang="en-US">
              <a:solidFill>
                <a:srgbClr val="000000"/>
              </a:solidFill>
            </a:endParaRPr>
          </a:p>
        </p:txBody>
      </p:sp>
      <p:sp>
        <p:nvSpPr>
          <p:cNvPr id="30734" name="TextBox 164"/>
          <p:cNvSpPr txBox="1">
            <a:spLocks noChangeArrowheads="1"/>
          </p:cNvSpPr>
          <p:nvPr/>
        </p:nvSpPr>
        <p:spPr bwMode="auto">
          <a:xfrm>
            <a:off x="1055688" y="380523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9.2.2</a:t>
            </a:r>
            <a:endParaRPr lang="zh-CN" altLang="en-US">
              <a:solidFill>
                <a:srgbClr val="000000"/>
              </a:solidFill>
            </a:endParaRPr>
          </a:p>
        </p:txBody>
      </p:sp>
      <p:sp>
        <p:nvSpPr>
          <p:cNvPr id="30735" name="TextBox 165"/>
          <p:cNvSpPr txBox="1">
            <a:spLocks noChangeArrowheads="1"/>
          </p:cNvSpPr>
          <p:nvPr/>
        </p:nvSpPr>
        <p:spPr bwMode="auto">
          <a:xfrm>
            <a:off x="1055688" y="452755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9.2.3</a:t>
            </a:r>
            <a:endParaRPr lang="zh-CN" altLang="en-US">
              <a:solidFill>
                <a:srgbClr val="000000"/>
              </a:solidFill>
            </a:endParaRPr>
          </a:p>
        </p:txBody>
      </p:sp>
      <p:sp>
        <p:nvSpPr>
          <p:cNvPr id="30736" name="TextBox 168"/>
          <p:cNvSpPr txBox="1">
            <a:spLocks noChangeArrowheads="1"/>
          </p:cNvSpPr>
          <p:nvPr/>
        </p:nvSpPr>
        <p:spPr bwMode="auto">
          <a:xfrm>
            <a:off x="3213100" y="3065463"/>
            <a:ext cx="170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zh-CN">
                <a:latin typeface="微软雅黑" pitchFamily="34" charset="-122"/>
                <a:ea typeface="微软雅黑" pitchFamily="34" charset="-122"/>
              </a:rPr>
              <a:t>事件处理</a:t>
            </a:r>
            <a:r>
              <a:rPr lang="zh-CN" altLang="en-US">
                <a:latin typeface="微软雅黑" pitchFamily="34" charset="-122"/>
                <a:ea typeface="微软雅黑" pitchFamily="34" charset="-122"/>
              </a:rPr>
              <a:t>机制</a:t>
            </a:r>
            <a:endParaRPr lang="zh-CN" altLang="en-US">
              <a:solidFill>
                <a:srgbClr val="000000"/>
              </a:solidFill>
              <a:latin typeface="微软雅黑" pitchFamily="34" charset="-122"/>
              <a:ea typeface="微软雅黑" pitchFamily="34" charset="-122"/>
            </a:endParaRPr>
          </a:p>
        </p:txBody>
      </p:sp>
      <p:sp>
        <p:nvSpPr>
          <p:cNvPr id="30737" name="TextBox 169"/>
          <p:cNvSpPr txBox="1">
            <a:spLocks noChangeArrowheads="1"/>
          </p:cNvSpPr>
          <p:nvPr/>
        </p:nvSpPr>
        <p:spPr bwMode="auto">
          <a:xfrm>
            <a:off x="3213100" y="3792538"/>
            <a:ext cx="2185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a:latin typeface="微软雅黑" pitchFamily="34" charset="-122"/>
                <a:ea typeface="微软雅黑" pitchFamily="34" charset="-122"/>
              </a:rPr>
              <a:t>事件适配器</a:t>
            </a:r>
          </a:p>
        </p:txBody>
      </p:sp>
      <p:sp>
        <p:nvSpPr>
          <p:cNvPr id="30738" name="TextBox 170"/>
          <p:cNvSpPr txBox="1">
            <a:spLocks noChangeArrowheads="1"/>
          </p:cNvSpPr>
          <p:nvPr/>
        </p:nvSpPr>
        <p:spPr bwMode="auto">
          <a:xfrm>
            <a:off x="3213100" y="4519613"/>
            <a:ext cx="30289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zh-CN">
                <a:latin typeface="微软雅黑" pitchFamily="34" charset="-122"/>
                <a:ea typeface="微软雅黑" pitchFamily="34" charset="-122"/>
              </a:rPr>
              <a:t>用匿名内部类实现事件</a:t>
            </a:r>
            <a:r>
              <a:rPr lang="zh-CN" altLang="en-US">
                <a:latin typeface="微软雅黑" pitchFamily="34" charset="-122"/>
                <a:ea typeface="微软雅黑" pitchFamily="34" charset="-122"/>
              </a:rPr>
              <a:t>处理</a:t>
            </a:r>
            <a:endParaRPr lang="zh-CN" altLang="en-US">
              <a:solidFill>
                <a:srgbClr val="000000"/>
              </a:solidFill>
              <a:latin typeface="微软雅黑" pitchFamily="34" charset="-122"/>
              <a:ea typeface="微软雅黑" pitchFamily="34" charset="-122"/>
            </a:endParaRPr>
          </a:p>
        </p:txBody>
      </p:sp>
      <p:pic>
        <p:nvPicPr>
          <p:cNvPr id="30739"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0"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rgbClr val="FFFFFF"/>
                </a:solidFill>
                <a:latin typeface="微软雅黑" panose="020B0503020204020204" pitchFamily="34" charset="-122"/>
                <a:ea typeface="微软雅黑" panose="020B0503020204020204" pitchFamily="34" charset="-122"/>
              </a:rPr>
              <a:t>返回目录</a:t>
            </a:r>
          </a:p>
        </p:txBody>
      </p:sp>
      <p:sp>
        <p:nvSpPr>
          <p:cNvPr id="3074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a:solidFill>
                  <a:srgbClr val="0070C0"/>
                </a:solidFill>
                <a:latin typeface="微软雅黑" pitchFamily="34" charset="-122"/>
                <a:ea typeface="微软雅黑" pitchFamily="34" charset="-122"/>
                <a:sym typeface="宋体" pitchFamily="2" charset="-122"/>
              </a:rPr>
              <a:t>知识架构</a:t>
            </a:r>
          </a:p>
        </p:txBody>
      </p:sp>
    </p:spTree>
    <p:extLst>
      <p:ext uri="{BB962C8B-B14F-4D97-AF65-F5344CB8AC3E}">
        <p14:creationId xmlns:p14="http://schemas.microsoft.com/office/powerpoint/2010/main" val="2511511661"/>
      </p:ext>
    </p:extLst>
  </p:cSld>
  <p:clrMapOvr>
    <a:masterClrMapping/>
  </p:clrMapOvr>
  <p:transition spd="slow"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1"/>
          </p:nvPr>
        </p:nvSpPr>
        <p:spPr/>
        <p:txBody>
          <a:bodyPr/>
          <a:lstStyle/>
          <a:p>
            <a:pPr eaLnBrk="1" hangingPunct="1"/>
            <a:r>
              <a:rPr lang="en-US" altLang="zh-CN" b="1" smtClean="0">
                <a:solidFill>
                  <a:srgbClr val="0070C0"/>
                </a:solidFill>
              </a:rPr>
              <a:t>9.2.1 </a:t>
            </a:r>
            <a:r>
              <a:rPr lang="zh-CN" altLang="en-US" b="1" smtClean="0">
                <a:solidFill>
                  <a:srgbClr val="0070C0"/>
                </a:solidFill>
              </a:rPr>
              <a:t>事件处理机制</a:t>
            </a:r>
            <a:endParaRPr lang="en-US" altLang="zh-CN" b="1" smtClean="0">
              <a:solidFill>
                <a:srgbClr val="0070C0"/>
              </a:solidFill>
            </a:endParaRPr>
          </a:p>
          <a:p>
            <a:pPr lvl="1" eaLnBrk="1" hangingPunct="1"/>
            <a:r>
              <a:rPr lang="zh-CN" altLang="zh-CN" smtClean="0"/>
              <a:t>事件处理机制专门用于响应用户的操作，比如，想要响应用户的点击鼠标、按下键盘等操作，就需要使用</a:t>
            </a:r>
            <a:r>
              <a:rPr lang="en-US" altLang="zh-CN" smtClean="0"/>
              <a:t>AWT</a:t>
            </a:r>
            <a:r>
              <a:rPr lang="zh-CN" altLang="zh-CN" smtClean="0"/>
              <a:t>的事件处理机制</a:t>
            </a:r>
            <a:endParaRPr lang="en-US" altLang="zh-CN" smtClean="0"/>
          </a:p>
        </p:txBody>
      </p:sp>
      <p:pic>
        <p:nvPicPr>
          <p:cNvPr id="399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110" y="2718593"/>
            <a:ext cx="6707813" cy="281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标注 4"/>
          <p:cNvSpPr/>
          <p:nvPr/>
        </p:nvSpPr>
        <p:spPr bwMode="auto">
          <a:xfrm>
            <a:off x="1568450" y="1674813"/>
            <a:ext cx="3109913" cy="1360487"/>
          </a:xfrm>
          <a:prstGeom prst="wedgeRoundRectCallout">
            <a:avLst>
              <a:gd name="adj1" fmla="val 35096"/>
              <a:gd name="adj2" fmla="val 6066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a:extLst/>
        </p:spPr>
        <p:txBody>
          <a:bodyPr anchor="ctr"/>
          <a:lstStyle/>
          <a:p>
            <a:pPr>
              <a:defRPr/>
            </a:pPr>
            <a:r>
              <a:rPr lang="zh-CN" altLang="zh-CN" dirty="0">
                <a:latin typeface="Arial" charset="0"/>
              </a:rPr>
              <a:t>事件对象（</a:t>
            </a:r>
            <a:r>
              <a:rPr lang="en-US" altLang="zh-CN" dirty="0">
                <a:latin typeface="Arial" charset="0"/>
              </a:rPr>
              <a:t>Event</a:t>
            </a:r>
            <a:r>
              <a:rPr lang="zh-CN" altLang="zh-CN" dirty="0">
                <a:latin typeface="Arial" charset="0"/>
              </a:rPr>
              <a:t>）：封装了</a:t>
            </a:r>
            <a:r>
              <a:rPr lang="en-US" altLang="zh-CN" dirty="0">
                <a:latin typeface="Arial" charset="0"/>
              </a:rPr>
              <a:t>GUI</a:t>
            </a:r>
            <a:r>
              <a:rPr lang="zh-CN" altLang="zh-CN" dirty="0">
                <a:latin typeface="Arial" charset="0"/>
              </a:rPr>
              <a:t>组件上发生的特定事件</a:t>
            </a:r>
            <a:r>
              <a:rPr lang="en-US" altLang="zh-CN" dirty="0">
                <a:latin typeface="Arial" charset="0"/>
              </a:rPr>
              <a:t>(</a:t>
            </a:r>
            <a:r>
              <a:rPr lang="zh-CN" altLang="zh-CN" dirty="0">
                <a:latin typeface="Arial" charset="0"/>
              </a:rPr>
              <a:t>通常就是用户的一次操作</a:t>
            </a:r>
            <a:r>
              <a:rPr lang="en-US" altLang="zh-CN" dirty="0">
                <a:latin typeface="Arial" charset="0"/>
              </a:rPr>
              <a:t>)</a:t>
            </a:r>
            <a:r>
              <a:rPr lang="zh-CN" altLang="zh-CN" dirty="0">
                <a:latin typeface="Arial" charset="0"/>
              </a:rPr>
              <a:t>。</a:t>
            </a:r>
          </a:p>
        </p:txBody>
      </p:sp>
      <p:sp>
        <p:nvSpPr>
          <p:cNvPr id="6" name="圆角矩形标注 5"/>
          <p:cNvSpPr/>
          <p:nvPr/>
        </p:nvSpPr>
        <p:spPr bwMode="auto">
          <a:xfrm>
            <a:off x="544513" y="5327650"/>
            <a:ext cx="3109912" cy="1219200"/>
          </a:xfrm>
          <a:prstGeom prst="wedgeRoundRectCallout">
            <a:avLst>
              <a:gd name="adj1" fmla="val -10641"/>
              <a:gd name="adj2" fmla="val -61748"/>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a:extLst/>
        </p:spPr>
        <p:txBody>
          <a:bodyPr anchor="ctr"/>
          <a:lstStyle/>
          <a:p>
            <a:pPr>
              <a:defRPr/>
            </a:pPr>
            <a:r>
              <a:rPr lang="zh-CN" altLang="zh-CN" dirty="0">
                <a:latin typeface="Arial" charset="0"/>
              </a:rPr>
              <a:t>事件源（组件）：事件发生的场所，通常就是产生事件的</a:t>
            </a:r>
            <a:r>
              <a:rPr lang="zh-CN" altLang="zh-CN" dirty="0" smtClean="0">
                <a:latin typeface="Arial" charset="0"/>
              </a:rPr>
              <a:t>组件</a:t>
            </a:r>
            <a:r>
              <a:rPr lang="zh-CN" altLang="en-US" dirty="0" smtClean="0">
                <a:latin typeface="Arial" charset="0"/>
              </a:rPr>
              <a:t>。</a:t>
            </a:r>
            <a:endParaRPr lang="zh-CN" altLang="zh-CN" dirty="0">
              <a:latin typeface="Arial" charset="0"/>
            </a:endParaRPr>
          </a:p>
        </p:txBody>
      </p:sp>
      <p:sp>
        <p:nvSpPr>
          <p:cNvPr id="7" name="圆角矩形标注 6"/>
          <p:cNvSpPr/>
          <p:nvPr/>
        </p:nvSpPr>
        <p:spPr bwMode="auto">
          <a:xfrm>
            <a:off x="5278438" y="5327650"/>
            <a:ext cx="3538537" cy="1441450"/>
          </a:xfrm>
          <a:prstGeom prst="wedgeRoundRectCallout">
            <a:avLst>
              <a:gd name="adj1" fmla="val -10641"/>
              <a:gd name="adj2" fmla="val -61748"/>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a:extLst/>
        </p:spPr>
        <p:txBody>
          <a:bodyPr anchor="ctr"/>
          <a:lstStyle/>
          <a:p>
            <a:pPr>
              <a:defRPr/>
            </a:pPr>
            <a:r>
              <a:rPr lang="zh-CN" altLang="zh-CN" dirty="0">
                <a:latin typeface="Arial" charset="0"/>
              </a:rPr>
              <a:t>监听器（</a:t>
            </a:r>
            <a:r>
              <a:rPr lang="en-US" altLang="zh-CN" dirty="0">
                <a:latin typeface="Arial" charset="0"/>
              </a:rPr>
              <a:t>Listener</a:t>
            </a:r>
            <a:r>
              <a:rPr lang="zh-CN" altLang="zh-CN" dirty="0">
                <a:latin typeface="Arial" charset="0"/>
              </a:rPr>
              <a:t>）：负责监听事件源上发生的事件，并对各种事件做出响应处理的对象</a:t>
            </a:r>
            <a:r>
              <a:rPr lang="en-US" altLang="zh-CN" dirty="0">
                <a:latin typeface="Arial" charset="0"/>
              </a:rPr>
              <a:t>(</a:t>
            </a:r>
            <a:r>
              <a:rPr lang="zh-CN" altLang="zh-CN" dirty="0">
                <a:latin typeface="Arial" charset="0"/>
              </a:rPr>
              <a:t>对象中包含事件处理器</a:t>
            </a:r>
            <a:r>
              <a:rPr lang="en-US" altLang="zh-CN" dirty="0" smtClean="0">
                <a:latin typeface="Arial" charset="0"/>
              </a:rPr>
              <a:t>)</a:t>
            </a:r>
            <a:r>
              <a:rPr lang="zh-CN" altLang="en-US" dirty="0" smtClean="0">
                <a:latin typeface="Arial" charset="0"/>
              </a:rPr>
              <a:t>。</a:t>
            </a:r>
            <a:endParaRPr lang="zh-CN" altLang="zh-CN" dirty="0">
              <a:latin typeface="Arial" charset="0"/>
            </a:endParaRPr>
          </a:p>
        </p:txBody>
      </p:sp>
      <p:sp>
        <p:nvSpPr>
          <p:cNvPr id="9" name="圆角矩形标注 8"/>
          <p:cNvSpPr/>
          <p:nvPr/>
        </p:nvSpPr>
        <p:spPr bwMode="auto">
          <a:xfrm>
            <a:off x="5465762" y="2160766"/>
            <a:ext cx="3163887" cy="1227138"/>
          </a:xfrm>
          <a:prstGeom prst="wedgeRoundRectCallout">
            <a:avLst>
              <a:gd name="adj1" fmla="val -32400"/>
              <a:gd name="adj2" fmla="val 66324"/>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a:extLst/>
        </p:spPr>
        <p:txBody>
          <a:bodyPr anchor="ctr"/>
          <a:lstStyle/>
          <a:p>
            <a:pPr>
              <a:defRPr/>
            </a:pPr>
            <a:r>
              <a:rPr lang="zh-CN" altLang="zh-CN" dirty="0">
                <a:latin typeface="Arial" charset="0"/>
              </a:rPr>
              <a:t>事件</a:t>
            </a:r>
            <a:r>
              <a:rPr lang="zh-CN" altLang="zh-CN" dirty="0" smtClean="0">
                <a:latin typeface="Arial" charset="0"/>
              </a:rPr>
              <a:t>处理</a:t>
            </a:r>
            <a:r>
              <a:rPr lang="zh-CN" altLang="en-US" dirty="0" smtClean="0">
                <a:latin typeface="Arial" charset="0"/>
              </a:rPr>
              <a:t>程序</a:t>
            </a:r>
            <a:r>
              <a:rPr lang="zh-CN" altLang="zh-CN" dirty="0" smtClean="0">
                <a:latin typeface="Arial" charset="0"/>
              </a:rPr>
              <a:t>：</a:t>
            </a:r>
            <a:r>
              <a:rPr lang="zh-CN" altLang="zh-CN" dirty="0">
                <a:latin typeface="Arial" charset="0"/>
              </a:rPr>
              <a:t>监听器对象对接收的事件对象进行相应处理的</a:t>
            </a:r>
            <a:r>
              <a:rPr lang="zh-CN" altLang="zh-CN" dirty="0" smtClean="0">
                <a:latin typeface="Arial" charset="0"/>
              </a:rPr>
              <a:t>方法</a:t>
            </a:r>
            <a:r>
              <a:rPr lang="zh-CN" altLang="en-US" dirty="0" smtClean="0">
                <a:latin typeface="Arial" charset="0"/>
              </a:rPr>
              <a:t>。</a:t>
            </a:r>
            <a:endParaRPr lang="zh-CN" altLang="zh-CN" dirty="0">
              <a:latin typeface="Arial" charset="0"/>
            </a:endParaRPr>
          </a:p>
        </p:txBody>
      </p:sp>
      <p:sp>
        <p:nvSpPr>
          <p:cNvPr id="3994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9.2 AWT</a:t>
            </a:r>
            <a:r>
              <a:rPr lang="zh-CN" altLang="en-US" sz="3200" b="1">
                <a:solidFill>
                  <a:srgbClr val="0070C0"/>
                </a:solidFill>
                <a:latin typeface="微软雅黑" pitchFamily="34" charset="-122"/>
                <a:ea typeface="微软雅黑" pitchFamily="34" charset="-122"/>
                <a:sym typeface="宋体" pitchFamily="2" charset="-122"/>
              </a:rPr>
              <a:t>事件处理</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p:cNvSpPr>
            <a:spLocks noGrp="1"/>
          </p:cNvSpPr>
          <p:nvPr>
            <p:ph idx="1"/>
          </p:nvPr>
        </p:nvSpPr>
        <p:spPr>
          <a:xfrm>
            <a:off x="260350" y="1066800"/>
            <a:ext cx="8562975" cy="5059363"/>
          </a:xfrm>
        </p:spPr>
        <p:txBody>
          <a:bodyPr/>
          <a:lstStyle/>
          <a:p>
            <a:pPr eaLnBrk="1" hangingPunct="1"/>
            <a:r>
              <a:rPr lang="en-US" altLang="zh-CN" b="1" dirty="0" smtClean="0">
                <a:solidFill>
                  <a:srgbClr val="0070C0"/>
                </a:solidFill>
              </a:rPr>
              <a:t>9.2.1 </a:t>
            </a:r>
            <a:r>
              <a:rPr lang="zh-CN" altLang="en-US" b="1" dirty="0" smtClean="0">
                <a:solidFill>
                  <a:srgbClr val="0070C0"/>
                </a:solidFill>
              </a:rPr>
              <a:t>事件处理机制</a:t>
            </a:r>
            <a:endParaRPr lang="en-US" altLang="zh-CN" b="1" dirty="0" smtClean="0">
              <a:solidFill>
                <a:srgbClr val="0070C0"/>
              </a:solidFill>
            </a:endParaRPr>
          </a:p>
          <a:p>
            <a:pPr lvl="1" eaLnBrk="1" hangingPunct="1"/>
            <a:r>
              <a:rPr lang="zh-CN" altLang="zh-CN" dirty="0" smtClean="0"/>
              <a:t>在程序中，如果想实现事件的监听机制，首先要定义一个类实现事件监听器的接口，例如</a:t>
            </a:r>
            <a:r>
              <a:rPr lang="en-US" altLang="zh-CN" dirty="0" smtClean="0"/>
              <a:t>Window</a:t>
            </a:r>
            <a:r>
              <a:rPr lang="zh-CN" altLang="zh-CN" dirty="0" smtClean="0"/>
              <a:t>类型的窗口需要实现</a:t>
            </a:r>
            <a:r>
              <a:rPr lang="en-US" altLang="zh-CN" dirty="0" err="1" smtClean="0"/>
              <a:t>WindowListener</a:t>
            </a:r>
            <a:r>
              <a:rPr lang="zh-CN" altLang="zh-CN" dirty="0" smtClean="0"/>
              <a:t>。</a:t>
            </a:r>
            <a:endParaRPr lang="en-US" altLang="zh-CN" dirty="0" smtClean="0"/>
          </a:p>
          <a:p>
            <a:pPr lvl="1" eaLnBrk="1" hangingPunct="1"/>
            <a:r>
              <a:rPr lang="zh-CN" altLang="zh-CN" dirty="0" smtClean="0"/>
              <a:t>接着通过</a:t>
            </a:r>
            <a:r>
              <a:rPr lang="en-US" altLang="zh-CN" dirty="0" err="1" smtClean="0"/>
              <a:t>addWindowListener</a:t>
            </a:r>
            <a:r>
              <a:rPr lang="en-US" altLang="zh-CN" dirty="0" smtClean="0"/>
              <a:t>()</a:t>
            </a:r>
            <a:r>
              <a:rPr lang="zh-CN" altLang="zh-CN" dirty="0" smtClean="0"/>
              <a:t>方法为事件源注册事件监听器对象，当事件源上发生事件时，便会触发事件监听器对象，由事件监听器调用相应的方法来处理相应的事件</a:t>
            </a:r>
            <a:r>
              <a:rPr lang="zh-CN" altLang="en-US" dirty="0" smtClean="0"/>
              <a:t>。</a:t>
            </a:r>
            <a:endParaRPr lang="en-US" altLang="zh-CN" dirty="0" smtClean="0"/>
          </a:p>
          <a:p>
            <a:pPr lvl="1" eaLnBrk="1" hangingPunct="1"/>
            <a:r>
              <a:rPr lang="zh-CN" altLang="zh-CN" dirty="0" smtClean="0"/>
              <a:t>通过一个案例来实现关闭窗口的功能</a:t>
            </a:r>
            <a:r>
              <a:rPr lang="zh-CN" altLang="en-US" dirty="0" smtClean="0"/>
              <a:t>，如例</a:t>
            </a:r>
            <a:r>
              <a:rPr lang="en-US" altLang="zh-CN" dirty="0" smtClean="0"/>
              <a:t>9-2</a:t>
            </a:r>
            <a:r>
              <a:rPr lang="zh-CN" altLang="en-US" dirty="0" smtClean="0"/>
              <a:t>所示。</a:t>
            </a:r>
            <a:endParaRPr lang="en-US" altLang="zh-CN" dirty="0" smtClean="0"/>
          </a:p>
        </p:txBody>
      </p:sp>
      <p:sp>
        <p:nvSpPr>
          <p:cNvPr id="4096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70C0"/>
                </a:solidFill>
                <a:latin typeface="微软雅黑" pitchFamily="34" charset="-122"/>
                <a:ea typeface="微软雅黑" pitchFamily="34" charset="-122"/>
                <a:sym typeface="宋体" pitchFamily="2" charset="-122"/>
              </a:rPr>
              <a:t>9.2 AWT</a:t>
            </a:r>
            <a:r>
              <a:rPr lang="zh-CN" altLang="en-US" sz="3200" b="1" dirty="0">
                <a:solidFill>
                  <a:srgbClr val="0070C0"/>
                </a:solidFill>
                <a:latin typeface="微软雅黑" pitchFamily="34" charset="-122"/>
                <a:ea typeface="微软雅黑" pitchFamily="34" charset="-122"/>
                <a:sym typeface="宋体" pitchFamily="2" charset="-122"/>
              </a:rPr>
              <a:t>事件处理</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b="1" dirty="0">
                <a:solidFill>
                  <a:srgbClr val="0070C0"/>
                </a:solidFill>
              </a:rPr>
              <a:t>9.2.1 </a:t>
            </a:r>
            <a:r>
              <a:rPr lang="zh-CN" altLang="en-US" b="1" dirty="0">
                <a:solidFill>
                  <a:srgbClr val="0070C0"/>
                </a:solidFill>
              </a:rPr>
              <a:t>事件处理机制</a:t>
            </a:r>
            <a:endParaRPr lang="en-US" altLang="zh-CN" b="1" dirty="0">
              <a:solidFill>
                <a:srgbClr val="0070C0"/>
              </a:solidFill>
            </a:endParaRPr>
          </a:p>
          <a:p>
            <a:endParaRPr lang="zh-CN" altLang="en-US" dirty="0"/>
          </a:p>
        </p:txBody>
      </p:sp>
      <p:pic>
        <p:nvPicPr>
          <p:cNvPr id="3" name="图片 2"/>
          <p:cNvPicPr>
            <a:picLocks noChangeAspect="1"/>
          </p:cNvPicPr>
          <p:nvPr/>
        </p:nvPicPr>
        <p:blipFill>
          <a:blip r:embed="rId2"/>
          <a:stretch>
            <a:fillRect/>
          </a:stretch>
        </p:blipFill>
        <p:spPr>
          <a:xfrm>
            <a:off x="0" y="1706563"/>
            <a:ext cx="7709471" cy="4419600"/>
          </a:xfrm>
          <a:prstGeom prst="rect">
            <a:avLst/>
          </a:prstGeom>
          <a:ln>
            <a:solidFill>
              <a:schemeClr val="accent1"/>
            </a:solidFill>
          </a:ln>
        </p:spPr>
      </p:pic>
      <p:sp>
        <p:nvSpPr>
          <p:cNvPr id="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70C0"/>
                </a:solidFill>
                <a:latin typeface="微软雅黑" pitchFamily="34" charset="-122"/>
                <a:ea typeface="微软雅黑" pitchFamily="34" charset="-122"/>
                <a:sym typeface="宋体" pitchFamily="2" charset="-122"/>
              </a:rPr>
              <a:t>9.2 AWT</a:t>
            </a:r>
            <a:r>
              <a:rPr lang="zh-CN" altLang="en-US" sz="3200" b="1" dirty="0">
                <a:solidFill>
                  <a:srgbClr val="0070C0"/>
                </a:solidFill>
                <a:latin typeface="微软雅黑" pitchFamily="34" charset="-122"/>
                <a:ea typeface="微软雅黑" pitchFamily="34" charset="-122"/>
                <a:sym typeface="宋体" pitchFamily="2" charset="-122"/>
              </a:rPr>
              <a:t>事件处理</a:t>
            </a:r>
          </a:p>
        </p:txBody>
      </p:sp>
      <p:pic>
        <p:nvPicPr>
          <p:cNvPr id="5" name="图片 4"/>
          <p:cNvPicPr>
            <a:picLocks noChangeAspect="1"/>
          </p:cNvPicPr>
          <p:nvPr/>
        </p:nvPicPr>
        <p:blipFill>
          <a:blip r:embed="rId3"/>
          <a:stretch>
            <a:fillRect/>
          </a:stretch>
        </p:blipFill>
        <p:spPr>
          <a:xfrm>
            <a:off x="2153083" y="595863"/>
            <a:ext cx="6796954" cy="5530300"/>
          </a:xfrm>
          <a:prstGeom prst="rect">
            <a:avLst/>
          </a:prstGeom>
          <a:ln>
            <a:solidFill>
              <a:schemeClr val="accent1"/>
            </a:solidFill>
          </a:ln>
        </p:spPr>
      </p:pic>
    </p:spTree>
    <p:extLst>
      <p:ext uri="{BB962C8B-B14F-4D97-AF65-F5344CB8AC3E}">
        <p14:creationId xmlns:p14="http://schemas.microsoft.com/office/powerpoint/2010/main" val="322911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a:xfrm>
            <a:off x="303213" y="1066800"/>
            <a:ext cx="8229600" cy="5059363"/>
          </a:xfrm>
          <a:extLst/>
        </p:spPr>
        <p:txBody>
          <a:bodyPr rtlCol="0">
            <a:normAutofit/>
          </a:bodyPr>
          <a:lstStyle/>
          <a:p>
            <a:pPr eaLnBrk="1" hangingPunct="1">
              <a:defRPr/>
            </a:pPr>
            <a:r>
              <a:rPr lang="en-US" altLang="zh-CN" b="1" dirty="0">
                <a:solidFill>
                  <a:srgbClr val="0070C0"/>
                </a:solidFill>
              </a:rPr>
              <a:t>9.2.2 </a:t>
            </a:r>
            <a:r>
              <a:rPr lang="zh-CN" altLang="en-US" b="1" dirty="0">
                <a:solidFill>
                  <a:srgbClr val="0070C0"/>
                </a:solidFill>
              </a:rPr>
              <a:t>事件适配器</a:t>
            </a:r>
            <a:endParaRPr lang="en-US" altLang="zh-CN" b="1" dirty="0">
              <a:solidFill>
                <a:srgbClr val="0070C0"/>
              </a:solidFill>
            </a:endParaRPr>
          </a:p>
          <a:p>
            <a:pPr lvl="1" eaLnBrk="1" fontAlgn="auto" hangingPunct="1">
              <a:spcAft>
                <a:spcPts val="0"/>
              </a:spcAft>
              <a:defRPr/>
            </a:pPr>
            <a:r>
              <a:rPr lang="zh-CN" altLang="en-US" dirty="0" smtClean="0">
                <a:cs typeface="+mn-cs"/>
              </a:rPr>
              <a:t>在例</a:t>
            </a:r>
            <a:r>
              <a:rPr lang="en-US" altLang="zh-CN" dirty="0" smtClean="0">
                <a:cs typeface="+mn-cs"/>
              </a:rPr>
              <a:t>9-2</a:t>
            </a:r>
            <a:r>
              <a:rPr lang="zh-CN" altLang="en-US" dirty="0" smtClean="0">
                <a:cs typeface="+mn-cs"/>
              </a:rPr>
              <a:t>中的</a:t>
            </a:r>
            <a:r>
              <a:rPr lang="en-US" altLang="zh-CN" dirty="0" err="1" smtClean="0">
                <a:cs typeface="+mn-cs"/>
              </a:rPr>
              <a:t>MyWindowListener</a:t>
            </a:r>
            <a:r>
              <a:rPr lang="zh-CN" altLang="en-US" dirty="0" smtClean="0">
                <a:cs typeface="+mn-cs"/>
              </a:rPr>
              <a:t>类实现</a:t>
            </a:r>
            <a:r>
              <a:rPr lang="en-US" altLang="zh-CN" dirty="0" err="1" smtClean="0">
                <a:cs typeface="+mn-cs"/>
              </a:rPr>
              <a:t>WindowListener</a:t>
            </a:r>
            <a:r>
              <a:rPr lang="zh-CN" altLang="en-US" dirty="0" smtClean="0">
                <a:cs typeface="+mn-cs"/>
              </a:rPr>
              <a:t>接口后，需要实现接口中定义的</a:t>
            </a:r>
            <a:r>
              <a:rPr lang="en-US" altLang="zh-CN" dirty="0" smtClean="0">
                <a:cs typeface="+mn-cs"/>
              </a:rPr>
              <a:t>7</a:t>
            </a:r>
            <a:r>
              <a:rPr lang="zh-CN" altLang="en-US" dirty="0" smtClean="0">
                <a:cs typeface="+mn-cs"/>
              </a:rPr>
              <a:t>个方法，然而在程序中需要用到的只有</a:t>
            </a:r>
            <a:r>
              <a:rPr lang="en-US" altLang="zh-CN" dirty="0" err="1" smtClean="0">
                <a:cs typeface="+mn-cs"/>
              </a:rPr>
              <a:t>windowClosing</a:t>
            </a:r>
            <a:r>
              <a:rPr lang="en-US" altLang="zh-CN" dirty="0" smtClean="0">
                <a:cs typeface="+mn-cs"/>
              </a:rPr>
              <a:t>()</a:t>
            </a:r>
            <a:r>
              <a:rPr lang="zh-CN" altLang="en-US" dirty="0" smtClean="0">
                <a:cs typeface="+mn-cs"/>
              </a:rPr>
              <a:t>一个方法，其他六个方法都是空实现，没有发挥任何作用，这样代码的编写明显是一种多余但又必需的工作。</a:t>
            </a:r>
            <a:endParaRPr lang="en-US" altLang="zh-CN" dirty="0" smtClean="0">
              <a:cs typeface="+mn-cs"/>
            </a:endParaRPr>
          </a:p>
          <a:p>
            <a:pPr lvl="1" eaLnBrk="1" fontAlgn="auto" hangingPunct="1">
              <a:spcBef>
                <a:spcPts val="1200"/>
              </a:spcBef>
              <a:spcAft>
                <a:spcPts val="0"/>
              </a:spcAft>
              <a:defRPr/>
            </a:pPr>
            <a:r>
              <a:rPr lang="en-US" altLang="zh-CN" dirty="0" smtClean="0">
                <a:cs typeface="+mn-cs"/>
              </a:rPr>
              <a:t>JDK</a:t>
            </a:r>
            <a:r>
              <a:rPr lang="zh-CN" altLang="zh-CN" dirty="0">
                <a:cs typeface="+mn-cs"/>
              </a:rPr>
              <a:t>提供了一些</a:t>
            </a:r>
            <a:r>
              <a:rPr lang="zh-CN" altLang="zh-CN" b="1" dirty="0">
                <a:solidFill>
                  <a:srgbClr val="FF0000"/>
                </a:solidFill>
                <a:cs typeface="+mn-cs"/>
              </a:rPr>
              <a:t>适配器类</a:t>
            </a:r>
            <a:r>
              <a:rPr lang="zh-CN" altLang="zh-CN" dirty="0">
                <a:cs typeface="+mn-cs"/>
              </a:rPr>
              <a:t>，它们是监听器接口的默认实现类，这些实现类中实现了接口的所有方法，但方法中没有任何代码。程序可以通过继承适配器类来达到实现</a:t>
            </a:r>
            <a:r>
              <a:rPr lang="zh-CN" altLang="zh-CN" dirty="0" smtClean="0">
                <a:cs typeface="+mn-cs"/>
              </a:rPr>
              <a:t>监听器</a:t>
            </a:r>
            <a:r>
              <a:rPr lang="zh-CN" altLang="zh-CN" dirty="0">
                <a:cs typeface="+mn-cs"/>
              </a:rPr>
              <a:t>接口的</a:t>
            </a:r>
            <a:r>
              <a:rPr lang="zh-CN" altLang="zh-CN" dirty="0" smtClean="0">
                <a:cs typeface="+mn-cs"/>
              </a:rPr>
              <a:t>目的</a:t>
            </a:r>
            <a:r>
              <a:rPr lang="zh-CN" altLang="en-US" dirty="0">
                <a:cs typeface="+mn-cs"/>
              </a:rPr>
              <a:t>。</a:t>
            </a:r>
            <a:endParaRPr lang="en-US" altLang="zh-CN" dirty="0" smtClean="0">
              <a:cs typeface="+mn-cs"/>
            </a:endParaRPr>
          </a:p>
        </p:txBody>
      </p:sp>
      <p:sp>
        <p:nvSpPr>
          <p:cNvPr id="4198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9.2 AWT</a:t>
            </a:r>
            <a:r>
              <a:rPr lang="zh-CN" altLang="en-US" sz="3200" b="1">
                <a:solidFill>
                  <a:srgbClr val="0070C0"/>
                </a:solidFill>
                <a:latin typeface="微软雅黑" pitchFamily="34" charset="-122"/>
                <a:ea typeface="微软雅黑" pitchFamily="34" charset="-122"/>
                <a:sym typeface="宋体" pitchFamily="2" charset="-122"/>
              </a:rPr>
              <a:t>事件处理</a:t>
            </a:r>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a:xfrm>
            <a:off x="303213" y="1066800"/>
            <a:ext cx="8466714" cy="5059363"/>
          </a:xfrm>
          <a:extLst/>
        </p:spPr>
        <p:txBody>
          <a:bodyPr rtlCol="0">
            <a:normAutofit/>
          </a:bodyPr>
          <a:lstStyle/>
          <a:p>
            <a:pPr eaLnBrk="1" hangingPunct="1">
              <a:defRPr/>
            </a:pPr>
            <a:r>
              <a:rPr lang="en-US" altLang="zh-CN" b="1" dirty="0">
                <a:solidFill>
                  <a:srgbClr val="0070C0"/>
                </a:solidFill>
              </a:rPr>
              <a:t>9.2.2 </a:t>
            </a:r>
            <a:r>
              <a:rPr lang="zh-CN" altLang="en-US" b="1" dirty="0">
                <a:solidFill>
                  <a:srgbClr val="0070C0"/>
                </a:solidFill>
              </a:rPr>
              <a:t>事件适配器</a:t>
            </a:r>
            <a:endParaRPr lang="en-US" altLang="zh-CN" b="1" dirty="0">
              <a:solidFill>
                <a:srgbClr val="0070C0"/>
              </a:solidFill>
            </a:endParaRPr>
          </a:p>
          <a:p>
            <a:pPr lvl="1" eaLnBrk="1" fontAlgn="auto" hangingPunct="1">
              <a:lnSpc>
                <a:spcPct val="200000"/>
              </a:lnSpc>
              <a:spcAft>
                <a:spcPts val="0"/>
              </a:spcAft>
              <a:defRPr/>
            </a:pPr>
            <a:r>
              <a:rPr lang="zh-CN" altLang="en-US" dirty="0" smtClean="0">
                <a:cs typeface="+mn-cs"/>
              </a:rPr>
              <a:t>接下来，通过继承适配器类来实现同例</a:t>
            </a:r>
            <a:r>
              <a:rPr lang="en-US" altLang="zh-CN" dirty="0" smtClean="0">
                <a:cs typeface="+mn-cs"/>
              </a:rPr>
              <a:t>9-2</a:t>
            </a:r>
            <a:r>
              <a:rPr lang="zh-CN" altLang="en-US" dirty="0" smtClean="0">
                <a:cs typeface="+mn-cs"/>
              </a:rPr>
              <a:t>相同的功能，如例</a:t>
            </a:r>
            <a:r>
              <a:rPr lang="en-US" altLang="zh-CN" dirty="0" smtClean="0">
                <a:cs typeface="+mn-cs"/>
              </a:rPr>
              <a:t>9-3</a:t>
            </a:r>
            <a:r>
              <a:rPr lang="zh-CN" altLang="en-US" dirty="0" smtClean="0">
                <a:cs typeface="+mn-cs"/>
              </a:rPr>
              <a:t>所示。</a:t>
            </a:r>
            <a:endParaRPr lang="en-US" altLang="zh-CN" dirty="0" smtClean="0">
              <a:cs typeface="+mn-cs"/>
            </a:endParaRPr>
          </a:p>
        </p:txBody>
      </p:sp>
      <p:sp>
        <p:nvSpPr>
          <p:cNvPr id="4301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9.2 AWT</a:t>
            </a:r>
            <a:r>
              <a:rPr lang="zh-CN" altLang="en-US" sz="3200" b="1">
                <a:solidFill>
                  <a:srgbClr val="0070C0"/>
                </a:solidFill>
                <a:latin typeface="微软雅黑" pitchFamily="34" charset="-122"/>
                <a:ea typeface="微软雅黑" pitchFamily="34" charset="-122"/>
                <a:sym typeface="宋体" pitchFamily="2" charset="-122"/>
              </a:rPr>
              <a:t>事件处理</a:t>
            </a:r>
          </a:p>
        </p:txBody>
      </p:sp>
      <p:pic>
        <p:nvPicPr>
          <p:cNvPr id="2" name="图片 1"/>
          <p:cNvPicPr>
            <a:picLocks noChangeAspect="1"/>
          </p:cNvPicPr>
          <p:nvPr/>
        </p:nvPicPr>
        <p:blipFill>
          <a:blip r:embed="rId2"/>
          <a:stretch>
            <a:fillRect/>
          </a:stretch>
        </p:blipFill>
        <p:spPr>
          <a:xfrm>
            <a:off x="742517" y="850034"/>
            <a:ext cx="7597920" cy="5744769"/>
          </a:xfrm>
          <a:prstGeom prst="rect">
            <a:avLst/>
          </a:prstGeom>
          <a:ln>
            <a:solidFill>
              <a:schemeClr val="accent1"/>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组合 18"/>
          <p:cNvGrpSpPr>
            <a:grpSpLocks/>
          </p:cNvGrpSpPr>
          <p:nvPr/>
        </p:nvGrpSpPr>
        <p:grpSpPr bwMode="auto">
          <a:xfrm>
            <a:off x="1925638" y="1490663"/>
            <a:ext cx="4552950" cy="1525587"/>
            <a:chOff x="547807" y="2356492"/>
            <a:chExt cx="4185159" cy="1525383"/>
          </a:xfrm>
        </p:grpSpPr>
        <p:sp>
          <p:nvSpPr>
            <p:cNvPr id="28701" name="矩形 5"/>
            <p:cNvSpPr>
              <a:spLocks noChangeArrowheads="1"/>
            </p:cNvSpPr>
            <p:nvPr/>
          </p:nvSpPr>
          <p:spPr bwMode="auto">
            <a:xfrm>
              <a:off x="1144561" y="2404400"/>
              <a:ext cx="3588405" cy="147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eaLnBrk="1" hangingPunct="1">
                <a:lnSpc>
                  <a:spcPts val="3600"/>
                </a:lnSpc>
              </a:pPr>
              <a:r>
                <a:rPr lang="zh-CN" altLang="en-US" sz="2400" b="1">
                  <a:solidFill>
                    <a:srgbClr val="000000"/>
                  </a:solidFill>
                  <a:latin typeface="微软雅黑" pitchFamily="34" charset="-122"/>
                  <a:ea typeface="微软雅黑" pitchFamily="34" charset="-122"/>
                </a:rPr>
                <a:t>掌握</a:t>
              </a:r>
              <a:r>
                <a:rPr lang="en-US" altLang="zh-CN" sz="2400" b="1">
                  <a:solidFill>
                    <a:srgbClr val="0070C0"/>
                  </a:solidFill>
                  <a:latin typeface="微软雅黑" pitchFamily="34" charset="-122"/>
                  <a:ea typeface="微软雅黑" pitchFamily="34" charset="-122"/>
                </a:rPr>
                <a:t>Swing</a:t>
              </a:r>
              <a:r>
                <a:rPr lang="zh-CN" altLang="en-US" sz="2400" b="1">
                  <a:solidFill>
                    <a:srgbClr val="0070C0"/>
                  </a:solidFill>
                  <a:latin typeface="微软雅黑" pitchFamily="34" charset="-122"/>
                  <a:ea typeface="微软雅黑" pitchFamily="34" charset="-122"/>
                </a:rPr>
                <a:t>常用组件的使用、</a:t>
              </a:r>
              <a:r>
                <a:rPr lang="en-US" altLang="zh-CN" sz="2400" b="1">
                  <a:solidFill>
                    <a:srgbClr val="0070C0"/>
                  </a:solidFill>
                  <a:latin typeface="微软雅黑" pitchFamily="34" charset="-122"/>
                  <a:ea typeface="微软雅黑" pitchFamily="34" charset="-122"/>
                  <a:sym typeface="宋体" pitchFamily="2" charset="-122"/>
                </a:rPr>
                <a:t>AWT</a:t>
              </a:r>
              <a:r>
                <a:rPr lang="zh-CN" altLang="en-US" sz="2400" b="1">
                  <a:solidFill>
                    <a:srgbClr val="0070C0"/>
                  </a:solidFill>
                  <a:latin typeface="微软雅黑" pitchFamily="34" charset="-122"/>
                  <a:ea typeface="微软雅黑" pitchFamily="34" charset="-122"/>
                  <a:sym typeface="宋体" pitchFamily="2" charset="-122"/>
                </a:rPr>
                <a:t>事件处理机制</a:t>
              </a:r>
              <a:endParaRPr lang="en-US" altLang="zh-CN" sz="2400" b="1">
                <a:solidFill>
                  <a:srgbClr val="0070C0"/>
                </a:solidFill>
                <a:latin typeface="微软雅黑" pitchFamily="34" charset="-122"/>
                <a:ea typeface="微软雅黑" pitchFamily="34" charset="-122"/>
                <a:sym typeface="宋体" pitchFamily="2" charset="-122"/>
              </a:endParaRPr>
            </a:p>
            <a:p>
              <a:pPr marL="457200" indent="-457200" eaLnBrk="1" hangingPunct="1">
                <a:lnSpc>
                  <a:spcPts val="3600"/>
                </a:lnSpc>
              </a:pPr>
              <a:endParaRPr lang="zh-CN" altLang="zh-CN" sz="2400" b="1">
                <a:solidFill>
                  <a:srgbClr val="00B0F0"/>
                </a:solidFill>
                <a:latin typeface="微软雅黑" pitchFamily="34" charset="-122"/>
                <a:ea typeface="微软雅黑" pitchFamily="34" charset="-122"/>
              </a:endParaRPr>
            </a:p>
          </p:txBody>
        </p:sp>
        <p:grpSp>
          <p:nvGrpSpPr>
            <p:cNvPr id="28702" name="组合 16"/>
            <p:cNvGrpSpPr>
              <a:grpSpLocks/>
            </p:cNvGrpSpPr>
            <p:nvPr/>
          </p:nvGrpSpPr>
          <p:grpSpPr bwMode="auto">
            <a:xfrm>
              <a:off x="860198" y="2845720"/>
              <a:ext cx="2178276" cy="652213"/>
              <a:chOff x="860198" y="2352244"/>
              <a:chExt cx="2178276" cy="652213"/>
            </a:xfrm>
          </p:grpSpPr>
          <p:cxnSp>
            <p:nvCxnSpPr>
              <p:cNvPr id="28706" name="直接连接符 7"/>
              <p:cNvCxnSpPr>
                <a:cxnSpLocks noChangeShapeType="1"/>
              </p:cNvCxnSpPr>
              <p:nvPr/>
            </p:nvCxnSpPr>
            <p:spPr bwMode="auto">
              <a:xfrm>
                <a:off x="860198" y="235224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7" name="直接连接符 10"/>
              <p:cNvCxnSpPr>
                <a:cxnSpLocks noChangeShapeType="1"/>
              </p:cNvCxnSpPr>
              <p:nvPr/>
            </p:nvCxnSpPr>
            <p:spPr bwMode="auto">
              <a:xfrm>
                <a:off x="1222939" y="3004457"/>
                <a:ext cx="1815535"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703" name="组合 15"/>
            <p:cNvGrpSpPr>
              <a:grpSpLocks/>
            </p:cNvGrpSpPr>
            <p:nvPr/>
          </p:nvGrpSpPr>
          <p:grpSpPr bwMode="auto">
            <a:xfrm>
              <a:off x="547807" y="2356492"/>
              <a:ext cx="474581" cy="522300"/>
              <a:chOff x="1232465" y="3529898"/>
              <a:chExt cx="474581" cy="522300"/>
            </a:xfrm>
          </p:grpSpPr>
          <p:sp>
            <p:nvSpPr>
              <p:cNvPr id="94" name="椭圆 93"/>
              <p:cNvSpPr/>
              <p:nvPr/>
            </p:nvSpPr>
            <p:spPr bwMode="auto">
              <a:xfrm>
                <a:off x="1232465" y="3558469"/>
                <a:ext cx="474259" cy="474598"/>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solidFill>
                    <a:srgbClr val="000000"/>
                  </a:solidFill>
                </a:endParaRPr>
              </a:p>
            </p:txBody>
          </p:sp>
          <p:sp>
            <p:nvSpPr>
              <p:cNvPr id="95" name="TextBox 94"/>
              <p:cNvSpPr txBox="1"/>
              <p:nvPr/>
            </p:nvSpPr>
            <p:spPr>
              <a:xfrm>
                <a:off x="1287917" y="3529898"/>
                <a:ext cx="334170" cy="52221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rgbClr val="FFFFFF"/>
                    </a:solidFill>
                    <a:latin typeface="Times New Roman" panose="02020603050405020304" pitchFamily="18" charset="0"/>
                    <a:ea typeface="宋体" charset="-122"/>
                    <a:cs typeface="Times New Roman" panose="02020603050405020304" pitchFamily="18" charset="0"/>
                  </a:rPr>
                  <a:t>1</a:t>
                </a:r>
                <a:endParaRPr lang="zh-CN" altLang="en-US" sz="2800" b="1" dirty="0">
                  <a:solidFill>
                    <a:srgbClr val="FFFFFF"/>
                  </a:solidFill>
                  <a:latin typeface="Times New Roman" panose="02020603050405020304" pitchFamily="18" charset="0"/>
                  <a:ea typeface="宋体" charset="-122"/>
                  <a:cs typeface="Times New Roman" panose="02020603050405020304" pitchFamily="18" charset="0"/>
                </a:endParaRPr>
              </a:p>
            </p:txBody>
          </p:sp>
        </p:grpSp>
      </p:grpSp>
      <p:grpSp>
        <p:nvGrpSpPr>
          <p:cNvPr id="98" name="组合 17"/>
          <p:cNvGrpSpPr>
            <a:grpSpLocks/>
          </p:cNvGrpSpPr>
          <p:nvPr/>
        </p:nvGrpSpPr>
        <p:grpSpPr bwMode="auto">
          <a:xfrm>
            <a:off x="428625" y="4308475"/>
            <a:ext cx="2782888" cy="1217613"/>
            <a:chOff x="547807" y="3950799"/>
            <a:chExt cx="2782407" cy="1216633"/>
          </a:xfrm>
        </p:grpSpPr>
        <p:sp>
          <p:nvSpPr>
            <p:cNvPr id="28694" name="矩形 21"/>
            <p:cNvSpPr>
              <a:spLocks noChangeArrowheads="1"/>
            </p:cNvSpPr>
            <p:nvPr/>
          </p:nvSpPr>
          <p:spPr bwMode="auto">
            <a:xfrm>
              <a:off x="1145393" y="4195316"/>
              <a:ext cx="2184821" cy="972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eaLnBrk="1" hangingPunct="1">
                <a:lnSpc>
                  <a:spcPts val="3600"/>
                </a:lnSpc>
              </a:pPr>
              <a:r>
                <a:rPr lang="zh-CN" altLang="en-US" sz="2400" b="1">
                  <a:solidFill>
                    <a:srgbClr val="000000"/>
                  </a:solidFill>
                  <a:latin typeface="微软雅黑" pitchFamily="34" charset="-122"/>
                  <a:ea typeface="微软雅黑" pitchFamily="34" charset="-122"/>
                  <a:sym typeface="宋体" pitchFamily="2" charset="-122"/>
                </a:rPr>
                <a:t>了解</a:t>
              </a:r>
              <a:r>
                <a:rPr lang="zh-CN" altLang="en-US" sz="2400" b="1">
                  <a:solidFill>
                    <a:srgbClr val="0070C0"/>
                  </a:solidFill>
                  <a:latin typeface="微软雅黑" pitchFamily="34" charset="-122"/>
                  <a:ea typeface="微软雅黑" pitchFamily="34" charset="-122"/>
                  <a:sym typeface="宋体" pitchFamily="2" charset="-122"/>
                </a:rPr>
                <a:t>布局管理器</a:t>
              </a:r>
              <a:endParaRPr lang="en-US" altLang="zh-CN" sz="2400" b="1">
                <a:solidFill>
                  <a:srgbClr val="0070C0"/>
                </a:solidFill>
                <a:latin typeface="微软雅黑" pitchFamily="34" charset="-122"/>
                <a:ea typeface="微软雅黑" pitchFamily="34" charset="-122"/>
                <a:sym typeface="宋体" pitchFamily="2" charset="-122"/>
              </a:endParaRPr>
            </a:p>
          </p:txBody>
        </p:sp>
        <p:grpSp>
          <p:nvGrpSpPr>
            <p:cNvPr id="28695" name="组合 26"/>
            <p:cNvGrpSpPr>
              <a:grpSpLocks/>
            </p:cNvGrpSpPr>
            <p:nvPr/>
          </p:nvGrpSpPr>
          <p:grpSpPr bwMode="auto">
            <a:xfrm rot="10800000" flipH="1">
              <a:off x="860198" y="3950799"/>
              <a:ext cx="2178276" cy="652213"/>
              <a:chOff x="860198" y="2352244"/>
              <a:chExt cx="2178276" cy="652213"/>
            </a:xfrm>
          </p:grpSpPr>
          <p:cxnSp>
            <p:nvCxnSpPr>
              <p:cNvPr id="28699" name="直接连接符 27"/>
              <p:cNvCxnSpPr>
                <a:cxnSpLocks noChangeShapeType="1"/>
              </p:cNvCxnSpPr>
              <p:nvPr/>
            </p:nvCxnSpPr>
            <p:spPr bwMode="auto">
              <a:xfrm>
                <a:off x="860198" y="235224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700" name="直接连接符 28"/>
              <p:cNvCxnSpPr>
                <a:cxnSpLocks noChangeShapeType="1"/>
              </p:cNvCxnSpPr>
              <p:nvPr/>
            </p:nvCxnSpPr>
            <p:spPr bwMode="auto">
              <a:xfrm>
                <a:off x="1222939" y="3004457"/>
                <a:ext cx="1815535"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696" name="组合 29"/>
            <p:cNvGrpSpPr>
              <a:grpSpLocks/>
            </p:cNvGrpSpPr>
            <p:nvPr/>
          </p:nvGrpSpPr>
          <p:grpSpPr bwMode="auto">
            <a:xfrm>
              <a:off x="547807" y="4531428"/>
              <a:ext cx="474580" cy="523518"/>
              <a:chOff x="1232465" y="3533639"/>
              <a:chExt cx="474580" cy="523518"/>
            </a:xfrm>
          </p:grpSpPr>
          <p:sp>
            <p:nvSpPr>
              <p:cNvPr id="102" name="椭圆 101"/>
              <p:cNvSpPr/>
              <p:nvPr/>
            </p:nvSpPr>
            <p:spPr bwMode="auto">
              <a:xfrm>
                <a:off x="1232465" y="3558947"/>
                <a:ext cx="474581" cy="474281"/>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solidFill>
                    <a:srgbClr val="000000"/>
                  </a:solidFill>
                </a:endParaRPr>
              </a:p>
            </p:txBody>
          </p:sp>
          <p:sp>
            <p:nvSpPr>
              <p:cNvPr id="103" name="TextBox 102"/>
              <p:cNvSpPr txBox="1"/>
              <p:nvPr/>
            </p:nvSpPr>
            <p:spPr>
              <a:xfrm>
                <a:off x="1275321" y="3533567"/>
                <a:ext cx="334904" cy="523453"/>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rgbClr val="FFFFFF"/>
                    </a:solidFill>
                    <a:latin typeface="Times New Roman" panose="02020603050405020304" pitchFamily="18" charset="0"/>
                    <a:ea typeface="宋体" charset="-122"/>
                    <a:cs typeface="Times New Roman" panose="02020603050405020304" pitchFamily="18" charset="0"/>
                  </a:rPr>
                  <a:t>3</a:t>
                </a:r>
                <a:endParaRPr lang="zh-CN" altLang="en-US" sz="2800" b="1" dirty="0">
                  <a:solidFill>
                    <a:srgbClr val="FFFFFF"/>
                  </a:solidFill>
                  <a:latin typeface="Times New Roman" panose="02020603050405020304" pitchFamily="18" charset="0"/>
                  <a:ea typeface="宋体" charset="-122"/>
                  <a:cs typeface="Times New Roman" panose="02020603050405020304" pitchFamily="18" charset="0"/>
                </a:endParaRPr>
              </a:p>
            </p:txBody>
          </p:sp>
        </p:grpSp>
      </p:grpSp>
      <p:grpSp>
        <p:nvGrpSpPr>
          <p:cNvPr id="114" name="组合 113"/>
          <p:cNvGrpSpPr>
            <a:grpSpLocks/>
          </p:cNvGrpSpPr>
          <p:nvPr/>
        </p:nvGrpSpPr>
        <p:grpSpPr bwMode="auto">
          <a:xfrm>
            <a:off x="6242050" y="4284663"/>
            <a:ext cx="2573338" cy="1220787"/>
            <a:chOff x="6122987" y="4225925"/>
            <a:chExt cx="2573338" cy="1219388"/>
          </a:xfrm>
        </p:grpSpPr>
        <p:grpSp>
          <p:nvGrpSpPr>
            <p:cNvPr id="28687" name="组合 38"/>
            <p:cNvGrpSpPr>
              <a:grpSpLocks/>
            </p:cNvGrpSpPr>
            <p:nvPr/>
          </p:nvGrpSpPr>
          <p:grpSpPr bwMode="auto">
            <a:xfrm rot="10800000">
              <a:off x="6253163" y="4225925"/>
              <a:ext cx="2178050" cy="652463"/>
              <a:chOff x="860198" y="2352244"/>
              <a:chExt cx="2178276" cy="652213"/>
            </a:xfrm>
          </p:grpSpPr>
          <p:cxnSp>
            <p:nvCxnSpPr>
              <p:cNvPr id="28692" name="直接连接符 39"/>
              <p:cNvCxnSpPr>
                <a:cxnSpLocks noChangeShapeType="1"/>
              </p:cNvCxnSpPr>
              <p:nvPr/>
            </p:nvCxnSpPr>
            <p:spPr bwMode="auto">
              <a:xfrm>
                <a:off x="860198" y="2352244"/>
                <a:ext cx="372267" cy="652213"/>
              </a:xfrm>
              <a:prstGeom prst="line">
                <a:avLst/>
              </a:prstGeom>
              <a:noFill/>
              <a:ln w="28575" algn="ctr">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3" name="直接连接符 40"/>
              <p:cNvCxnSpPr>
                <a:cxnSpLocks noChangeShapeType="1"/>
              </p:cNvCxnSpPr>
              <p:nvPr/>
            </p:nvCxnSpPr>
            <p:spPr bwMode="auto">
              <a:xfrm>
                <a:off x="1222939" y="3004457"/>
                <a:ext cx="1815535" cy="0"/>
              </a:xfrm>
              <a:prstGeom prst="line">
                <a:avLst/>
              </a:prstGeom>
              <a:noFill/>
              <a:ln w="28575" algn="ctr">
                <a:solidFill>
                  <a:srgbClr val="0070C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8688" name="组合 41"/>
            <p:cNvGrpSpPr>
              <a:grpSpLocks/>
            </p:cNvGrpSpPr>
            <p:nvPr/>
          </p:nvGrpSpPr>
          <p:grpSpPr bwMode="auto">
            <a:xfrm flipH="1">
              <a:off x="8223250" y="4806950"/>
              <a:ext cx="473075" cy="523875"/>
              <a:chOff x="1232465" y="3533629"/>
              <a:chExt cx="474415" cy="523220"/>
            </a:xfrm>
          </p:grpSpPr>
          <p:sp>
            <p:nvSpPr>
              <p:cNvPr id="118" name="椭圆 117"/>
              <p:cNvSpPr/>
              <p:nvPr/>
            </p:nvSpPr>
            <p:spPr bwMode="auto">
              <a:xfrm>
                <a:off x="1232465" y="3558303"/>
                <a:ext cx="474415" cy="475109"/>
              </a:xfrm>
              <a:prstGeom prst="ellipse">
                <a:avLst/>
              </a:prstGeom>
              <a:solidFill>
                <a:srgbClr val="0070C0"/>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a:extLst/>
            </p:spPr>
            <p:txBody>
              <a:bodyPr/>
              <a:lstStyle/>
              <a:p>
                <a:pPr eaLnBrk="1" hangingPunct="1">
                  <a:buFont typeface="Arial" pitchFamily="34" charset="0"/>
                  <a:buNone/>
                  <a:defRPr/>
                </a:pPr>
                <a:endParaRPr lang="zh-CN" altLang="en-US">
                  <a:solidFill>
                    <a:srgbClr val="000000"/>
                  </a:solidFill>
                </a:endParaRPr>
              </a:p>
            </p:txBody>
          </p:sp>
          <p:sp>
            <p:nvSpPr>
              <p:cNvPr id="119" name="TextBox 118"/>
              <p:cNvSpPr txBox="1"/>
              <p:nvPr/>
            </p:nvSpPr>
            <p:spPr>
              <a:xfrm>
                <a:off x="1305697" y="3532964"/>
                <a:ext cx="335912" cy="524204"/>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rgbClr val="FFFFFF"/>
                    </a:solidFill>
                    <a:latin typeface="Times New Roman" panose="02020603050405020304" pitchFamily="18" charset="0"/>
                    <a:ea typeface="宋体" charset="-122"/>
                    <a:cs typeface="Times New Roman" panose="02020603050405020304" pitchFamily="18" charset="0"/>
                  </a:rPr>
                  <a:t>2</a:t>
                </a:r>
                <a:endParaRPr lang="zh-CN" altLang="en-US" sz="2800" b="1" dirty="0">
                  <a:solidFill>
                    <a:srgbClr val="FFFFFF"/>
                  </a:solidFill>
                  <a:latin typeface="Times New Roman" panose="02020603050405020304" pitchFamily="18" charset="0"/>
                  <a:ea typeface="宋体" charset="-122"/>
                  <a:cs typeface="Times New Roman" panose="02020603050405020304" pitchFamily="18" charset="0"/>
                </a:endParaRPr>
              </a:p>
            </p:txBody>
          </p:sp>
        </p:grpSp>
        <p:sp>
          <p:nvSpPr>
            <p:cNvPr id="28689" name="矩形 51"/>
            <p:cNvSpPr>
              <a:spLocks noChangeArrowheads="1"/>
            </p:cNvSpPr>
            <p:nvPr/>
          </p:nvSpPr>
          <p:spPr bwMode="auto">
            <a:xfrm>
              <a:off x="6122987" y="4472592"/>
              <a:ext cx="2075697" cy="972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457200" indent="-457200" algn="r" eaLnBrk="1" hangingPunct="1">
                <a:lnSpc>
                  <a:spcPts val="3600"/>
                </a:lnSpc>
              </a:pPr>
              <a:r>
                <a:rPr lang="zh-CN" altLang="en-US" sz="2400" b="1">
                  <a:solidFill>
                    <a:srgbClr val="000000"/>
                  </a:solidFill>
                  <a:latin typeface="微软雅黑" pitchFamily="34" charset="-122"/>
                  <a:ea typeface="微软雅黑" pitchFamily="34" charset="-122"/>
                  <a:sym typeface="宋体" pitchFamily="2" charset="-122"/>
                </a:rPr>
                <a:t>熟悉</a:t>
              </a:r>
              <a:r>
                <a:rPr lang="zh-CN" altLang="en-US" sz="2400" b="1">
                  <a:solidFill>
                    <a:srgbClr val="0070C0"/>
                  </a:solidFill>
                  <a:latin typeface="微软雅黑" pitchFamily="34" charset="-122"/>
                  <a:ea typeface="微软雅黑" pitchFamily="34" charset="-122"/>
                </a:rPr>
                <a:t>常用事件的处理</a:t>
              </a:r>
              <a:endParaRPr lang="en-US" altLang="zh-CN" sz="2400" b="1">
                <a:solidFill>
                  <a:srgbClr val="0070C0"/>
                </a:solidFill>
                <a:latin typeface="微软雅黑" pitchFamily="34" charset="-122"/>
                <a:ea typeface="微软雅黑" pitchFamily="34" charset="-122"/>
                <a:sym typeface="宋体" pitchFamily="2" charset="-122"/>
              </a:endParaRPr>
            </a:p>
          </p:txBody>
        </p:sp>
      </p:grpSp>
      <p:grpSp>
        <p:nvGrpSpPr>
          <p:cNvPr id="47" name="组合 46"/>
          <p:cNvGrpSpPr>
            <a:grpSpLocks/>
          </p:cNvGrpSpPr>
          <p:nvPr/>
        </p:nvGrpSpPr>
        <p:grpSpPr bwMode="auto">
          <a:xfrm>
            <a:off x="2044700" y="2498725"/>
            <a:ext cx="5224463" cy="3551238"/>
            <a:chOff x="2024127" y="1971739"/>
            <a:chExt cx="5224334" cy="3551110"/>
          </a:xfrm>
        </p:grpSpPr>
        <p:sp>
          <p:nvSpPr>
            <p:cNvPr id="48" name="弧形 47"/>
            <p:cNvSpPr/>
            <p:nvPr/>
          </p:nvSpPr>
          <p:spPr bwMode="auto">
            <a:xfrm rot="5400000">
              <a:off x="3977504" y="3085323"/>
              <a:ext cx="1312816" cy="1314418"/>
            </a:xfrm>
            <a:prstGeom prst="arc">
              <a:avLst>
                <a:gd name="adj1" fmla="val 5382197"/>
                <a:gd name="adj2" fmla="val 0"/>
              </a:avLst>
            </a:prstGeom>
            <a:noFill/>
            <a:ln w="57150" cap="flat" cmpd="sng" algn="ctr">
              <a:solidFill>
                <a:srgbClr val="D5F4FF"/>
              </a:solidFill>
              <a:prstDash val="solid"/>
              <a:round/>
              <a:headEnd type="oval" w="sm" len="sm"/>
              <a:tailEnd type="oval"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solidFill>
                  <a:srgbClr val="000000"/>
                </a:solidFill>
              </a:endParaRPr>
            </a:p>
          </p:txBody>
        </p:sp>
        <p:sp>
          <p:nvSpPr>
            <p:cNvPr id="49" name="弧形 48"/>
            <p:cNvSpPr/>
            <p:nvPr/>
          </p:nvSpPr>
          <p:spPr bwMode="auto">
            <a:xfrm>
              <a:off x="4092589" y="3203595"/>
              <a:ext cx="1082648" cy="1084224"/>
            </a:xfrm>
            <a:prstGeom prst="arc">
              <a:avLst>
                <a:gd name="adj1" fmla="val 10763236"/>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solidFill>
                  <a:srgbClr val="000000"/>
                </a:solidFill>
              </a:endParaRPr>
            </a:p>
          </p:txBody>
        </p:sp>
        <p:sp>
          <p:nvSpPr>
            <p:cNvPr id="50" name="弧形 49"/>
            <p:cNvSpPr/>
            <p:nvPr/>
          </p:nvSpPr>
          <p:spPr bwMode="auto">
            <a:xfrm rot="16200000">
              <a:off x="4172760" y="3347255"/>
              <a:ext cx="898493" cy="823892"/>
            </a:xfrm>
            <a:prstGeom prst="arc">
              <a:avLst>
                <a:gd name="adj1" fmla="val 16251812"/>
                <a:gd name="adj2" fmla="val 0"/>
              </a:avLst>
            </a:prstGeom>
            <a:noFill/>
            <a:ln w="57150" cap="flat" cmpd="sng" algn="ctr">
              <a:solidFill>
                <a:srgbClr val="D5F4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Arial" pitchFamily="34" charset="0"/>
                <a:buNone/>
                <a:defRPr/>
              </a:pPr>
              <a:endParaRPr lang="zh-CN" altLang="en-US">
                <a:solidFill>
                  <a:srgbClr val="000000"/>
                </a:solidFill>
              </a:endParaRPr>
            </a:p>
          </p:txBody>
        </p:sp>
        <p:grpSp>
          <p:nvGrpSpPr>
            <p:cNvPr id="28682" name="组合 3"/>
            <p:cNvGrpSpPr>
              <a:grpSpLocks/>
            </p:cNvGrpSpPr>
            <p:nvPr/>
          </p:nvGrpSpPr>
          <p:grpSpPr bwMode="auto">
            <a:xfrm>
              <a:off x="2024127" y="1971739"/>
              <a:ext cx="5224334" cy="3551110"/>
              <a:chOff x="2024127" y="1971739"/>
              <a:chExt cx="5224334" cy="3551110"/>
            </a:xfrm>
          </p:grpSpPr>
          <p:graphicFrame>
            <p:nvGraphicFramePr>
              <p:cNvPr id="28685" name="图表 2"/>
              <p:cNvGraphicFramePr>
                <a:graphicFrameLocks/>
              </p:cNvGraphicFramePr>
              <p:nvPr/>
            </p:nvGraphicFramePr>
            <p:xfrm>
              <a:off x="1973328" y="1920940"/>
              <a:ext cx="5325933" cy="3652708"/>
            </p:xfrm>
            <a:graphic>
              <a:graphicData uri="http://schemas.openxmlformats.org/presentationml/2006/ole">
                <mc:AlternateContent xmlns:mc="http://schemas.openxmlformats.org/markup-compatibility/2006">
                  <mc:Choice xmlns:v="urn:schemas-microsoft-com:vml" Requires="v">
                    <p:oleObj spid="_x0000_s28836" r:id="rId4" imgW="5328366" imgH="3651820" progId="Excel.Chart.8">
                      <p:embed/>
                    </p:oleObj>
                  </mc:Choice>
                  <mc:Fallback>
                    <p:oleObj r:id="rId4" imgW="5328366" imgH="3651820" progId="Excel.Chart.8">
                      <p:embed/>
                      <p:pic>
                        <p:nvPicPr>
                          <p:cNvPr id="0" name="图表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3328" y="1920940"/>
                            <a:ext cx="5325933" cy="365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 name="TextBox 54"/>
              <p:cNvSpPr txBox="1"/>
              <p:nvPr/>
            </p:nvSpPr>
            <p:spPr>
              <a:xfrm>
                <a:off x="4294196" y="2455910"/>
                <a:ext cx="1041374" cy="369874"/>
              </a:xfrm>
              <a:prstGeom prst="rect">
                <a:avLst/>
              </a:prstGeom>
              <a:noFill/>
            </p:spPr>
            <p:txBody>
              <a:bodyPr>
                <a:spAutoFit/>
              </a:bodyPr>
              <a:lstStyle/>
              <a:p>
                <a:pPr>
                  <a:defRPr/>
                </a:pPr>
                <a:r>
                  <a:rPr lang="zh-CN" altLang="en-US" spc="300" dirty="0">
                    <a:solidFill>
                      <a:srgbClr val="000000"/>
                    </a:solidFill>
                    <a:latin typeface="微软雅黑" panose="020B0503020204020204" pitchFamily="34" charset="-122"/>
                    <a:ea typeface="微软雅黑" panose="020B0503020204020204" pitchFamily="34" charset="-122"/>
                  </a:rPr>
                  <a:t>掌握</a:t>
                </a:r>
              </a:p>
            </p:txBody>
          </p:sp>
        </p:grpSp>
        <p:sp>
          <p:nvSpPr>
            <p:cNvPr id="52" name="TextBox 51"/>
            <p:cNvSpPr txBox="1"/>
            <p:nvPr/>
          </p:nvSpPr>
          <p:spPr>
            <a:xfrm rot="13580827" flipV="1">
              <a:off x="3526665" y="4441004"/>
              <a:ext cx="1041362" cy="369879"/>
            </a:xfrm>
            <a:prstGeom prst="rect">
              <a:avLst/>
            </a:prstGeom>
            <a:noFill/>
          </p:spPr>
          <p:txBody>
            <a:bodyPr>
              <a:spAutoFit/>
            </a:bodyPr>
            <a:lstStyle/>
            <a:p>
              <a:pPr>
                <a:defRPr/>
              </a:pPr>
              <a:r>
                <a:rPr lang="zh-CN" altLang="en-US" spc="300" dirty="0">
                  <a:solidFill>
                    <a:srgbClr val="000000"/>
                  </a:solidFill>
                  <a:latin typeface="微软雅黑" panose="020B0503020204020204" pitchFamily="34" charset="-122"/>
                  <a:ea typeface="微软雅黑" panose="020B0503020204020204" pitchFamily="34" charset="-122"/>
                </a:rPr>
                <a:t>了解</a:t>
              </a:r>
            </a:p>
          </p:txBody>
        </p:sp>
        <p:sp>
          <p:nvSpPr>
            <p:cNvPr id="53" name="TextBox 52"/>
            <p:cNvSpPr txBox="1"/>
            <p:nvPr/>
          </p:nvSpPr>
          <p:spPr>
            <a:xfrm rot="8019173" flipH="1" flipV="1">
              <a:off x="4979985" y="4179870"/>
              <a:ext cx="1041362" cy="368291"/>
            </a:xfrm>
            <a:prstGeom prst="rect">
              <a:avLst/>
            </a:prstGeom>
            <a:noFill/>
          </p:spPr>
          <p:txBody>
            <a:bodyPr>
              <a:spAutoFit/>
            </a:bodyPr>
            <a:lstStyle/>
            <a:p>
              <a:pPr>
                <a:defRPr/>
              </a:pPr>
              <a:r>
                <a:rPr lang="zh-CN" altLang="en-US" spc="300" dirty="0">
                  <a:solidFill>
                    <a:srgbClr val="000000"/>
                  </a:solidFill>
                  <a:latin typeface="微软雅黑" panose="020B0503020204020204" pitchFamily="34" charset="-122"/>
                  <a:ea typeface="微软雅黑" panose="020B0503020204020204" pitchFamily="34" charset="-122"/>
                </a:rPr>
                <a:t>熟悉</a:t>
              </a:r>
            </a:p>
          </p:txBody>
        </p:sp>
      </p:grpSp>
      <p:sp>
        <p:nvSpPr>
          <p:cNvPr id="2867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a:solidFill>
                  <a:srgbClr val="0070C0"/>
                </a:solidFill>
                <a:latin typeface="微软雅黑" pitchFamily="34" charset="-122"/>
                <a:ea typeface="微软雅黑" pitchFamily="34" charset="-122"/>
                <a:sym typeface="宋体" pitchFamily="2" charset="-122"/>
              </a:rPr>
              <a:t>学习目标</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heel(4)">
                                      <p:cBhvr>
                                        <p:cTn id="7" dur="2000"/>
                                        <p:tgtEl>
                                          <p:spTgt spid="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wipe(right)">
                                      <p:cBhvr>
                                        <p:cTn id="12" dur="500"/>
                                        <p:tgtEl>
                                          <p:spTgt spid="90"/>
                                        </p:tgtEl>
                                      </p:cBhvr>
                                    </p:animEffect>
                                  </p:childTnLst>
                                </p:cTn>
                              </p:par>
                            </p:childTnLst>
                          </p:cTn>
                        </p:par>
                        <p:par>
                          <p:cTn id="13" fill="hold" nodeType="afterGroup">
                            <p:stCondLst>
                              <p:cond delay="500"/>
                            </p:stCondLst>
                            <p:childTnLst>
                              <p:par>
                                <p:cTn id="14" presetID="26" presetClass="emph" presetSubtype="0" fill="hold" nodeType="afterEffect">
                                  <p:stCondLst>
                                    <p:cond delay="0"/>
                                  </p:stCondLst>
                                  <p:childTnLst>
                                    <p:animEffect transition="out" filter="fade">
                                      <p:cBhvr>
                                        <p:cTn id="15" dur="500" tmFilter="0, 0; .2, .5; .8, .5; 1, 0"/>
                                        <p:tgtEl>
                                          <p:spTgt spid="90"/>
                                        </p:tgtEl>
                                      </p:cBhvr>
                                    </p:animEffect>
                                    <p:animScale>
                                      <p:cBhvr>
                                        <p:cTn id="16" dur="250" autoRev="1" fill="hold"/>
                                        <p:tgtEl>
                                          <p:spTgt spid="90"/>
                                        </p:tgtEl>
                                      </p:cBhvr>
                                      <p:by x="105000" y="105000"/>
                                    </p:animScale>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114"/>
                                        </p:tgtEl>
                                        <p:attrNameLst>
                                          <p:attrName>style.visibility</p:attrName>
                                        </p:attrNameLst>
                                      </p:cBhvr>
                                      <p:to>
                                        <p:strVal val="visible"/>
                                      </p:to>
                                    </p:set>
                                    <p:animEffect transition="in" filter="wipe(left)">
                                      <p:cBhvr>
                                        <p:cTn id="21" dur="500"/>
                                        <p:tgtEl>
                                          <p:spTgt spid="114"/>
                                        </p:tgtEl>
                                      </p:cBhvr>
                                    </p:animEffect>
                                  </p:childTnLst>
                                </p:cTn>
                              </p:par>
                            </p:childTnLst>
                          </p:cTn>
                        </p:par>
                        <p:par>
                          <p:cTn id="22" fill="hold" nodeType="afterGroup">
                            <p:stCondLst>
                              <p:cond delay="500"/>
                            </p:stCondLst>
                            <p:childTnLst>
                              <p:par>
                                <p:cTn id="23" presetID="26" presetClass="emph" presetSubtype="0" fill="hold" nodeType="afterEffect">
                                  <p:stCondLst>
                                    <p:cond delay="0"/>
                                  </p:stCondLst>
                                  <p:childTnLst>
                                    <p:animEffect transition="out" filter="fade">
                                      <p:cBhvr>
                                        <p:cTn id="24" dur="500" tmFilter="0, 0; .2, .5; .8, .5; 1, 0"/>
                                        <p:tgtEl>
                                          <p:spTgt spid="114"/>
                                        </p:tgtEl>
                                      </p:cBhvr>
                                    </p:animEffect>
                                    <p:animScale>
                                      <p:cBhvr>
                                        <p:cTn id="25" dur="250" autoRev="1" fill="hold"/>
                                        <p:tgtEl>
                                          <p:spTgt spid="114"/>
                                        </p:tgtEl>
                                      </p:cBhvr>
                                      <p:by x="105000" y="105000"/>
                                    </p:animScale>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98"/>
                                        </p:tgtEl>
                                        <p:attrNameLst>
                                          <p:attrName>style.visibility</p:attrName>
                                        </p:attrNameLst>
                                      </p:cBhvr>
                                      <p:to>
                                        <p:strVal val="visible"/>
                                      </p:to>
                                    </p:set>
                                    <p:animEffect transition="in" filter="wipe(right)">
                                      <p:cBhvr>
                                        <p:cTn id="30" dur="500"/>
                                        <p:tgtEl>
                                          <p:spTgt spid="98"/>
                                        </p:tgtEl>
                                      </p:cBhvr>
                                    </p:animEffect>
                                  </p:childTnLst>
                                </p:cTn>
                              </p:par>
                            </p:childTnLst>
                          </p:cTn>
                        </p:par>
                        <p:par>
                          <p:cTn id="31" fill="hold" nodeType="afterGroup">
                            <p:stCondLst>
                              <p:cond delay="500"/>
                            </p:stCondLst>
                            <p:childTnLst>
                              <p:par>
                                <p:cTn id="32" presetID="26" presetClass="emph" presetSubtype="0" fill="hold" nodeType="afterEffect">
                                  <p:stCondLst>
                                    <p:cond delay="0"/>
                                  </p:stCondLst>
                                  <p:childTnLst>
                                    <p:animEffect transition="out" filter="fade">
                                      <p:cBhvr>
                                        <p:cTn id="33" dur="500" tmFilter="0, 0; .2, .5; .8, .5; 1, 0"/>
                                        <p:tgtEl>
                                          <p:spTgt spid="98"/>
                                        </p:tgtEl>
                                      </p:cBhvr>
                                    </p:animEffect>
                                    <p:animScale>
                                      <p:cBhvr>
                                        <p:cTn id="34" dur="250" autoRev="1" fill="hold"/>
                                        <p:tgtEl>
                                          <p:spTgt spid="9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idx="1"/>
          </p:nvPr>
        </p:nvSpPr>
        <p:spPr>
          <a:xfrm>
            <a:off x="458788" y="1128713"/>
            <a:ext cx="8229600" cy="5059362"/>
          </a:xfrm>
        </p:spPr>
        <p:txBody>
          <a:bodyPr/>
          <a:lstStyle/>
          <a:p>
            <a:pPr eaLnBrk="1" hangingPunct="1"/>
            <a:r>
              <a:rPr lang="en-US" altLang="zh-CN" b="1" dirty="0" smtClean="0">
                <a:solidFill>
                  <a:srgbClr val="0070C0"/>
                </a:solidFill>
              </a:rPr>
              <a:t>9.2.3  </a:t>
            </a:r>
            <a:r>
              <a:rPr lang="zh-CN" altLang="en-US" b="1" dirty="0" smtClean="0">
                <a:solidFill>
                  <a:srgbClr val="0070C0"/>
                </a:solidFill>
              </a:rPr>
              <a:t>用匿名内部类实现事件处理</a:t>
            </a:r>
            <a:endParaRPr lang="en-US" altLang="zh-CN" b="1" dirty="0" smtClean="0">
              <a:solidFill>
                <a:srgbClr val="0070C0"/>
              </a:solidFill>
            </a:endParaRPr>
          </a:p>
          <a:p>
            <a:pPr lvl="1" eaLnBrk="1" hangingPunct="1">
              <a:lnSpc>
                <a:spcPct val="200000"/>
              </a:lnSpc>
            </a:pPr>
            <a:r>
              <a:rPr lang="zh-CN" altLang="zh-CN" dirty="0" smtClean="0"/>
              <a:t>在实际开发中，为了代码的简洁，经常通过匿名内部类来创建事件监听器对象，针对所发生的事件进行处理</a:t>
            </a:r>
            <a:r>
              <a:rPr lang="zh-CN" altLang="en-US" dirty="0" smtClean="0"/>
              <a:t>。</a:t>
            </a:r>
            <a:endParaRPr lang="en-US" altLang="zh-CN" dirty="0" smtClean="0"/>
          </a:p>
          <a:p>
            <a:pPr lvl="1" eaLnBrk="1" hangingPunct="1">
              <a:lnSpc>
                <a:spcPct val="200000"/>
              </a:lnSpc>
            </a:pPr>
            <a:r>
              <a:rPr lang="zh-CN" altLang="en-US" dirty="0" smtClean="0"/>
              <a:t>接下来，通过案例来演示如何为窗口添加一个具有点击事件的按钮，具体代码如例</a:t>
            </a:r>
            <a:r>
              <a:rPr lang="en-US" altLang="zh-CN" dirty="0" smtClean="0"/>
              <a:t>9-4</a:t>
            </a:r>
            <a:r>
              <a:rPr lang="zh-CN" altLang="en-US" dirty="0" smtClean="0"/>
              <a:t>所示。</a:t>
            </a:r>
            <a:endParaRPr lang="en-US" altLang="zh-CN" dirty="0" smtClean="0"/>
          </a:p>
        </p:txBody>
      </p:sp>
      <p:sp>
        <p:nvSpPr>
          <p:cNvPr id="4403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9.2 AWT</a:t>
            </a:r>
            <a:r>
              <a:rPr lang="zh-CN" altLang="en-US" sz="3200" b="1">
                <a:solidFill>
                  <a:srgbClr val="0070C0"/>
                </a:solidFill>
                <a:latin typeface="微软雅黑" pitchFamily="34" charset="-122"/>
                <a:ea typeface="微软雅黑" pitchFamily="34" charset="-122"/>
                <a:sym typeface="宋体" pitchFamily="2" charset="-122"/>
              </a:rPr>
              <a:t>事件处理</a:t>
            </a:r>
          </a:p>
        </p:txBody>
      </p:sp>
      <p:pic>
        <p:nvPicPr>
          <p:cNvPr id="2" name="图片 1"/>
          <p:cNvPicPr>
            <a:picLocks noChangeAspect="1"/>
          </p:cNvPicPr>
          <p:nvPr/>
        </p:nvPicPr>
        <p:blipFill>
          <a:blip r:embed="rId2"/>
          <a:stretch>
            <a:fillRect/>
          </a:stretch>
        </p:blipFill>
        <p:spPr>
          <a:xfrm>
            <a:off x="167843" y="1321100"/>
            <a:ext cx="7646121" cy="4674587"/>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5302683" y="3834678"/>
            <a:ext cx="3676650" cy="2790825"/>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07"/>
          <p:cNvSpPr>
            <a:spLocks noChangeArrowheads="1"/>
          </p:cNvSpPr>
          <p:nvPr/>
        </p:nvSpPr>
        <p:spPr bwMode="auto">
          <a:xfrm>
            <a:off x="233363" y="11271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132"/>
          <p:cNvSpPr>
            <a:spLocks noChangeArrowheads="1"/>
          </p:cNvSpPr>
          <p:nvPr/>
        </p:nvSpPr>
        <p:spPr bwMode="auto">
          <a:xfrm>
            <a:off x="392113" y="130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AutoShape 208"/>
          <p:cNvSpPr>
            <a:spLocks noChangeArrowheads="1"/>
          </p:cNvSpPr>
          <p:nvPr/>
        </p:nvSpPr>
        <p:spPr bwMode="auto">
          <a:xfrm>
            <a:off x="2670175" y="1530350"/>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1751" name="组合 153"/>
          <p:cNvGrpSpPr>
            <a:grpSpLocks/>
          </p:cNvGrpSpPr>
          <p:nvPr/>
        </p:nvGrpSpPr>
        <p:grpSpPr bwMode="auto">
          <a:xfrm>
            <a:off x="1106488" y="2579688"/>
            <a:ext cx="7629525" cy="669925"/>
            <a:chOff x="1029300" y="5045322"/>
            <a:chExt cx="7628925" cy="669008"/>
          </a:xfrm>
        </p:grpSpPr>
        <p:grpSp>
          <p:nvGrpSpPr>
            <p:cNvPr id="31798" name="组合 219"/>
            <p:cNvGrpSpPr>
              <a:grpSpLocks/>
            </p:cNvGrpSpPr>
            <p:nvPr/>
          </p:nvGrpSpPr>
          <p:grpSpPr bwMode="auto">
            <a:xfrm>
              <a:off x="2520950" y="5045323"/>
              <a:ext cx="6137275" cy="669007"/>
              <a:chOff x="2520950" y="4924673"/>
              <a:chExt cx="6137275" cy="789657"/>
            </a:xfrm>
          </p:grpSpPr>
          <p:sp>
            <p:nvSpPr>
              <p:cNvPr id="74" name="AutoShape 218"/>
              <p:cNvSpPr>
                <a:spLocks noChangeArrowheads="1"/>
              </p:cNvSpPr>
              <p:nvPr/>
            </p:nvSpPr>
            <p:spPr bwMode="auto">
              <a:xfrm>
                <a:off x="2721442" y="5394349"/>
                <a:ext cx="5806618" cy="319981"/>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1804" name="组合 225"/>
              <p:cNvGrpSpPr>
                <a:grpSpLocks/>
              </p:cNvGrpSpPr>
              <p:nvPr/>
            </p:nvGrpSpPr>
            <p:grpSpPr bwMode="auto">
              <a:xfrm>
                <a:off x="2520950" y="4924673"/>
                <a:ext cx="6137275" cy="664245"/>
                <a:chOff x="2520950" y="4868193"/>
                <a:chExt cx="6137275" cy="720725"/>
              </a:xfrm>
            </p:grpSpPr>
            <p:sp>
              <p:nvSpPr>
                <p:cNvPr id="76" name="AutoShape 181"/>
                <p:cNvSpPr>
                  <a:spLocks noChangeArrowheads="1"/>
                </p:cNvSpPr>
                <p:nvPr/>
              </p:nvSpPr>
              <p:spPr bwMode="auto">
                <a:xfrm>
                  <a:off x="2521433" y="4868192"/>
                  <a:ext cx="6136792" cy="720768"/>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7" name="AutoShape 202"/>
                <p:cNvSpPr>
                  <a:spLocks noChangeArrowheads="1"/>
                </p:cNvSpPr>
                <p:nvPr/>
              </p:nvSpPr>
              <p:spPr bwMode="auto">
                <a:xfrm>
                  <a:off x="2762714" y="4983920"/>
                  <a:ext cx="5689152" cy="49134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0"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1800" name="组合 221"/>
            <p:cNvGrpSpPr>
              <a:grpSpLocks/>
            </p:cNvGrpSpPr>
            <p:nvPr/>
          </p:nvGrpSpPr>
          <p:grpSpPr bwMode="auto">
            <a:xfrm>
              <a:off x="1029300" y="5045322"/>
              <a:ext cx="635025" cy="637257"/>
              <a:chOff x="1098627" y="4776118"/>
              <a:chExt cx="903287" cy="906462"/>
            </a:xfrm>
          </p:grpSpPr>
          <p:sp>
            <p:nvSpPr>
              <p:cNvPr id="72" name="Oval 148"/>
              <p:cNvSpPr>
                <a:spLocks noChangeArrowheads="1"/>
              </p:cNvSpPr>
              <p:nvPr/>
            </p:nvSpPr>
            <p:spPr bwMode="auto">
              <a:xfrm>
                <a:off x="1098627" y="4776118"/>
                <a:ext cx="903180" cy="906526"/>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73"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1752" name="TextBox 154"/>
          <p:cNvSpPr txBox="1">
            <a:spLocks noChangeArrowheads="1"/>
          </p:cNvSpPr>
          <p:nvPr/>
        </p:nvSpPr>
        <p:spPr bwMode="auto">
          <a:xfrm>
            <a:off x="3870325" y="1700213"/>
            <a:ext cx="377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a:solidFill>
                  <a:srgbClr val="000000"/>
                </a:solidFill>
                <a:latin typeface="微软雅黑" pitchFamily="34" charset="-122"/>
                <a:ea typeface="微软雅黑" pitchFamily="34" charset="-122"/>
              </a:rPr>
              <a:t>9.3  </a:t>
            </a:r>
            <a:r>
              <a:rPr lang="zh-CN" altLang="zh-CN" sz="2800" b="1">
                <a:latin typeface="微软雅黑" pitchFamily="34" charset="-122"/>
                <a:ea typeface="微软雅黑" pitchFamily="34" charset="-122"/>
              </a:rPr>
              <a:t>常用</a:t>
            </a:r>
            <a:r>
              <a:rPr lang="zh-CN" altLang="zh-CN" sz="2800" b="1">
                <a:solidFill>
                  <a:srgbClr val="0070C0"/>
                </a:solidFill>
                <a:latin typeface="微软雅黑" pitchFamily="34" charset="-122"/>
                <a:ea typeface="微软雅黑" pitchFamily="34" charset="-122"/>
              </a:rPr>
              <a:t>事件</a:t>
            </a:r>
            <a:r>
              <a:rPr lang="zh-CN" altLang="zh-CN" sz="2800" b="1">
                <a:latin typeface="微软雅黑" pitchFamily="34" charset="-122"/>
                <a:ea typeface="微软雅黑" pitchFamily="34" charset="-122"/>
              </a:rPr>
              <a:t>分类</a:t>
            </a:r>
          </a:p>
        </p:txBody>
      </p:sp>
      <p:grpSp>
        <p:nvGrpSpPr>
          <p:cNvPr id="31753" name="组合 155"/>
          <p:cNvGrpSpPr>
            <a:grpSpLocks/>
          </p:cNvGrpSpPr>
          <p:nvPr/>
        </p:nvGrpSpPr>
        <p:grpSpPr bwMode="auto">
          <a:xfrm>
            <a:off x="1328738" y="3305175"/>
            <a:ext cx="7407275" cy="668338"/>
            <a:chOff x="1252258" y="5045323"/>
            <a:chExt cx="7405967" cy="669007"/>
          </a:xfrm>
        </p:grpSpPr>
        <p:grpSp>
          <p:nvGrpSpPr>
            <p:cNvPr id="31791" name="组合 212"/>
            <p:cNvGrpSpPr>
              <a:grpSpLocks/>
            </p:cNvGrpSpPr>
            <p:nvPr/>
          </p:nvGrpSpPr>
          <p:grpSpPr bwMode="auto">
            <a:xfrm>
              <a:off x="2520950" y="5045323"/>
              <a:ext cx="6137275" cy="669007"/>
              <a:chOff x="2520950" y="4924673"/>
              <a:chExt cx="6137275" cy="789657"/>
            </a:xfrm>
          </p:grpSpPr>
          <p:sp>
            <p:nvSpPr>
              <p:cNvPr id="65"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1795" name="组合 216"/>
              <p:cNvGrpSpPr>
                <a:grpSpLocks/>
              </p:cNvGrpSpPr>
              <p:nvPr/>
            </p:nvGrpSpPr>
            <p:grpSpPr bwMode="auto">
              <a:xfrm>
                <a:off x="2520950" y="4924673"/>
                <a:ext cx="6137275" cy="664245"/>
                <a:chOff x="2520950" y="4868193"/>
                <a:chExt cx="6137275" cy="720725"/>
              </a:xfrm>
            </p:grpSpPr>
            <p:sp>
              <p:nvSpPr>
                <p:cNvPr id="67"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8"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3"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4"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1754" name="组合 156"/>
          <p:cNvGrpSpPr>
            <a:grpSpLocks/>
          </p:cNvGrpSpPr>
          <p:nvPr/>
        </p:nvGrpSpPr>
        <p:grpSpPr bwMode="auto">
          <a:xfrm>
            <a:off x="1328738" y="4030663"/>
            <a:ext cx="7407275" cy="668337"/>
            <a:chOff x="1252258" y="5045323"/>
            <a:chExt cx="7405967" cy="669007"/>
          </a:xfrm>
        </p:grpSpPr>
        <p:grpSp>
          <p:nvGrpSpPr>
            <p:cNvPr id="31784" name="组合 205"/>
            <p:cNvGrpSpPr>
              <a:grpSpLocks/>
            </p:cNvGrpSpPr>
            <p:nvPr/>
          </p:nvGrpSpPr>
          <p:grpSpPr bwMode="auto">
            <a:xfrm>
              <a:off x="2520950" y="5045323"/>
              <a:ext cx="6137275" cy="669007"/>
              <a:chOff x="2520950" y="4924673"/>
              <a:chExt cx="6137275" cy="789657"/>
            </a:xfrm>
          </p:grpSpPr>
          <p:sp>
            <p:nvSpPr>
              <p:cNvPr id="58"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1788" name="组合 209"/>
              <p:cNvGrpSpPr>
                <a:grpSpLocks/>
              </p:cNvGrpSpPr>
              <p:nvPr/>
            </p:nvGrpSpPr>
            <p:grpSpPr bwMode="auto">
              <a:xfrm>
                <a:off x="2520950" y="4924673"/>
                <a:ext cx="6137275" cy="664245"/>
                <a:chOff x="2520950" y="4868193"/>
                <a:chExt cx="6137275" cy="720725"/>
              </a:xfrm>
            </p:grpSpPr>
            <p:sp>
              <p:nvSpPr>
                <p:cNvPr id="60" name="AutoShape 181"/>
                <p:cNvSpPr>
                  <a:spLocks noChangeArrowheads="1"/>
                </p:cNvSpPr>
                <p:nvPr/>
              </p:nvSpPr>
              <p:spPr bwMode="auto">
                <a:xfrm>
                  <a:off x="2517272" y="4868193"/>
                  <a:ext cx="6140953"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1"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6"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7"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1755" name="组合 157"/>
          <p:cNvGrpSpPr>
            <a:grpSpLocks/>
          </p:cNvGrpSpPr>
          <p:nvPr/>
        </p:nvGrpSpPr>
        <p:grpSpPr bwMode="auto">
          <a:xfrm>
            <a:off x="1328738" y="4754563"/>
            <a:ext cx="7407275" cy="669925"/>
            <a:chOff x="1252258" y="5045323"/>
            <a:chExt cx="7405967" cy="669007"/>
          </a:xfrm>
        </p:grpSpPr>
        <p:grpSp>
          <p:nvGrpSpPr>
            <p:cNvPr id="31777" name="组合 198"/>
            <p:cNvGrpSpPr>
              <a:grpSpLocks/>
            </p:cNvGrpSpPr>
            <p:nvPr/>
          </p:nvGrpSpPr>
          <p:grpSpPr bwMode="auto">
            <a:xfrm>
              <a:off x="2520950" y="5045323"/>
              <a:ext cx="6137275" cy="669007"/>
              <a:chOff x="2520950" y="4924673"/>
              <a:chExt cx="6137275" cy="789657"/>
            </a:xfrm>
          </p:grpSpPr>
          <p:sp>
            <p:nvSpPr>
              <p:cNvPr id="51" name="AutoShape 218"/>
              <p:cNvSpPr>
                <a:spLocks noChangeArrowheads="1"/>
              </p:cNvSpPr>
              <p:nvPr/>
            </p:nvSpPr>
            <p:spPr bwMode="auto">
              <a:xfrm>
                <a:off x="2720436" y="5394350"/>
                <a:ext cx="5807637" cy="31998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1781" name="组合 202"/>
              <p:cNvGrpSpPr>
                <a:grpSpLocks/>
              </p:cNvGrpSpPr>
              <p:nvPr/>
            </p:nvGrpSpPr>
            <p:grpSpPr bwMode="auto">
              <a:xfrm>
                <a:off x="2520950" y="4924673"/>
                <a:ext cx="6137275" cy="664245"/>
                <a:chOff x="2520950" y="4868193"/>
                <a:chExt cx="6137275" cy="720725"/>
              </a:xfrm>
            </p:grpSpPr>
            <p:sp>
              <p:nvSpPr>
                <p:cNvPr id="53" name="AutoShape 181"/>
                <p:cNvSpPr>
                  <a:spLocks noChangeArrowheads="1"/>
                </p:cNvSpPr>
                <p:nvPr/>
              </p:nvSpPr>
              <p:spPr bwMode="auto">
                <a:xfrm>
                  <a:off x="2517272" y="4868193"/>
                  <a:ext cx="6140953" cy="720767"/>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4" name="AutoShape 202"/>
                <p:cNvSpPr>
                  <a:spLocks noChangeArrowheads="1"/>
                </p:cNvSpPr>
                <p:nvPr/>
              </p:nvSpPr>
              <p:spPr bwMode="auto">
                <a:xfrm>
                  <a:off x="2761703" y="4983921"/>
                  <a:ext cx="5690183" cy="491340"/>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9" name="Line 188"/>
            <p:cNvSpPr>
              <a:spLocks noChangeShapeType="1"/>
            </p:cNvSpPr>
            <p:nvPr/>
          </p:nvSpPr>
          <p:spPr bwMode="auto">
            <a:xfrm flipH="1">
              <a:off x="1499864" y="5330681"/>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0" name="Oval 151"/>
            <p:cNvSpPr>
              <a:spLocks noChangeArrowheads="1"/>
            </p:cNvSpPr>
            <p:nvPr/>
          </p:nvSpPr>
          <p:spPr bwMode="auto">
            <a:xfrm>
              <a:off x="1252258" y="5064347"/>
              <a:ext cx="169832" cy="16962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1756" name="组合 159"/>
          <p:cNvGrpSpPr>
            <a:grpSpLocks/>
          </p:cNvGrpSpPr>
          <p:nvPr/>
        </p:nvGrpSpPr>
        <p:grpSpPr bwMode="auto">
          <a:xfrm>
            <a:off x="1112838" y="3271838"/>
            <a:ext cx="635000" cy="636587"/>
            <a:chOff x="1190461" y="2772022"/>
            <a:chExt cx="635025" cy="637257"/>
          </a:xfrm>
        </p:grpSpPr>
        <p:sp>
          <p:nvSpPr>
            <p:cNvPr id="39"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0"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1757" name="组合 160"/>
          <p:cNvGrpSpPr>
            <a:grpSpLocks/>
          </p:cNvGrpSpPr>
          <p:nvPr/>
        </p:nvGrpSpPr>
        <p:grpSpPr bwMode="auto">
          <a:xfrm>
            <a:off x="1112838" y="3994150"/>
            <a:ext cx="635000" cy="636588"/>
            <a:chOff x="1190461" y="2772022"/>
            <a:chExt cx="635025" cy="637257"/>
          </a:xfrm>
        </p:grpSpPr>
        <p:sp>
          <p:nvSpPr>
            <p:cNvPr id="3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8" name="Oval 151"/>
            <p:cNvSpPr>
              <a:spLocks noChangeArrowheads="1"/>
            </p:cNvSpPr>
            <p:nvPr/>
          </p:nvSpPr>
          <p:spPr bwMode="auto">
            <a:xfrm>
              <a:off x="1412720" y="2791092"/>
              <a:ext cx="169869" cy="17004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1758" name="组合 161"/>
          <p:cNvGrpSpPr>
            <a:grpSpLocks/>
          </p:cNvGrpSpPr>
          <p:nvPr/>
        </p:nvGrpSpPr>
        <p:grpSpPr bwMode="auto">
          <a:xfrm>
            <a:off x="1112838" y="4716463"/>
            <a:ext cx="635000" cy="636587"/>
            <a:chOff x="1190461" y="2772022"/>
            <a:chExt cx="635025" cy="637257"/>
          </a:xfrm>
        </p:grpSpPr>
        <p:sp>
          <p:nvSpPr>
            <p:cNvPr id="35"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6"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31759" name="TextBox 163"/>
          <p:cNvSpPr txBox="1">
            <a:spLocks noChangeArrowheads="1"/>
          </p:cNvSpPr>
          <p:nvPr/>
        </p:nvSpPr>
        <p:spPr bwMode="auto">
          <a:xfrm>
            <a:off x="1055688" y="26971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9.3.1</a:t>
            </a:r>
            <a:endParaRPr lang="zh-CN" altLang="en-US">
              <a:solidFill>
                <a:srgbClr val="000000"/>
              </a:solidFill>
            </a:endParaRPr>
          </a:p>
        </p:txBody>
      </p:sp>
      <p:sp>
        <p:nvSpPr>
          <p:cNvPr id="31760" name="TextBox 164"/>
          <p:cNvSpPr txBox="1">
            <a:spLocks noChangeArrowheads="1"/>
          </p:cNvSpPr>
          <p:nvPr/>
        </p:nvSpPr>
        <p:spPr bwMode="auto">
          <a:xfrm>
            <a:off x="1055688" y="342106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9.3.2</a:t>
            </a:r>
            <a:endParaRPr lang="zh-CN" altLang="en-US">
              <a:solidFill>
                <a:srgbClr val="000000"/>
              </a:solidFill>
            </a:endParaRPr>
          </a:p>
        </p:txBody>
      </p:sp>
      <p:sp>
        <p:nvSpPr>
          <p:cNvPr id="31761" name="TextBox 165"/>
          <p:cNvSpPr txBox="1">
            <a:spLocks noChangeArrowheads="1"/>
          </p:cNvSpPr>
          <p:nvPr/>
        </p:nvSpPr>
        <p:spPr bwMode="auto">
          <a:xfrm>
            <a:off x="1055688" y="4143375"/>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9.3.3</a:t>
            </a:r>
            <a:endParaRPr lang="zh-CN" altLang="en-US">
              <a:solidFill>
                <a:srgbClr val="000000"/>
              </a:solidFill>
            </a:endParaRPr>
          </a:p>
        </p:txBody>
      </p:sp>
      <p:sp>
        <p:nvSpPr>
          <p:cNvPr id="31762" name="TextBox 166"/>
          <p:cNvSpPr txBox="1">
            <a:spLocks noChangeArrowheads="1"/>
          </p:cNvSpPr>
          <p:nvPr/>
        </p:nvSpPr>
        <p:spPr bwMode="auto">
          <a:xfrm>
            <a:off x="1055688" y="4865688"/>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9.3.4</a:t>
            </a:r>
            <a:endParaRPr lang="zh-CN" altLang="en-US">
              <a:solidFill>
                <a:srgbClr val="000000"/>
              </a:solidFill>
            </a:endParaRPr>
          </a:p>
        </p:txBody>
      </p:sp>
      <p:sp>
        <p:nvSpPr>
          <p:cNvPr id="31763" name="TextBox 168"/>
          <p:cNvSpPr txBox="1">
            <a:spLocks noChangeArrowheads="1"/>
          </p:cNvSpPr>
          <p:nvPr/>
        </p:nvSpPr>
        <p:spPr bwMode="auto">
          <a:xfrm>
            <a:off x="3213100" y="2681288"/>
            <a:ext cx="170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a:solidFill>
                  <a:srgbClr val="000000"/>
                </a:solidFill>
                <a:latin typeface="微软雅黑" pitchFamily="34" charset="-122"/>
                <a:ea typeface="微软雅黑" pitchFamily="34" charset="-122"/>
              </a:rPr>
              <a:t>窗体事件</a:t>
            </a:r>
          </a:p>
        </p:txBody>
      </p:sp>
      <p:sp>
        <p:nvSpPr>
          <p:cNvPr id="31764" name="TextBox 169"/>
          <p:cNvSpPr txBox="1">
            <a:spLocks noChangeArrowheads="1"/>
          </p:cNvSpPr>
          <p:nvPr/>
        </p:nvSpPr>
        <p:spPr bwMode="auto">
          <a:xfrm>
            <a:off x="3213100" y="3408363"/>
            <a:ext cx="21859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a:solidFill>
                  <a:srgbClr val="000000"/>
                </a:solidFill>
                <a:latin typeface="微软雅黑" pitchFamily="34" charset="-122"/>
                <a:ea typeface="微软雅黑" pitchFamily="34" charset="-122"/>
              </a:rPr>
              <a:t>鼠标事件</a:t>
            </a:r>
          </a:p>
        </p:txBody>
      </p:sp>
      <p:sp>
        <p:nvSpPr>
          <p:cNvPr id="31765" name="TextBox 170"/>
          <p:cNvSpPr txBox="1">
            <a:spLocks noChangeArrowheads="1"/>
          </p:cNvSpPr>
          <p:nvPr/>
        </p:nvSpPr>
        <p:spPr bwMode="auto">
          <a:xfrm>
            <a:off x="3213100" y="4135438"/>
            <a:ext cx="170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a:solidFill>
                  <a:srgbClr val="000000"/>
                </a:solidFill>
                <a:latin typeface="微软雅黑" pitchFamily="34" charset="-122"/>
                <a:ea typeface="微软雅黑" pitchFamily="34" charset="-122"/>
              </a:rPr>
              <a:t>键盘事件</a:t>
            </a:r>
          </a:p>
        </p:txBody>
      </p:sp>
      <p:sp>
        <p:nvSpPr>
          <p:cNvPr id="31766" name="TextBox 171"/>
          <p:cNvSpPr txBox="1">
            <a:spLocks noChangeArrowheads="1"/>
          </p:cNvSpPr>
          <p:nvPr/>
        </p:nvSpPr>
        <p:spPr bwMode="auto">
          <a:xfrm>
            <a:off x="3213100" y="4862513"/>
            <a:ext cx="1708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a:solidFill>
                  <a:srgbClr val="000000"/>
                </a:solidFill>
                <a:latin typeface="微软雅黑" pitchFamily="34" charset="-122"/>
                <a:ea typeface="微软雅黑" pitchFamily="34" charset="-122"/>
              </a:rPr>
              <a:t>动作事件</a:t>
            </a:r>
          </a:p>
        </p:txBody>
      </p:sp>
      <p:pic>
        <p:nvPicPr>
          <p:cNvPr id="31767"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885950"/>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68"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906588"/>
            <a:ext cx="4794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a:hlinkClick r:id="rId2" action="ppaction://hlinksldjump"/>
          </p:cNvPr>
          <p:cNvSpPr/>
          <p:nvPr/>
        </p:nvSpPr>
        <p:spPr bwMode="auto">
          <a:xfrm>
            <a:off x="971550" y="1954213"/>
            <a:ext cx="1158875" cy="338137"/>
          </a:xfrm>
          <a:prstGeom prst="rect">
            <a:avLst/>
          </a:prstGeom>
        </p:spPr>
        <p:txBody>
          <a:bodyPr wrap="none">
            <a:spAutoFit/>
          </a:bodyPr>
          <a:lstStyle/>
          <a:p>
            <a:pPr algn="ctr">
              <a:defRPr/>
            </a:pPr>
            <a:r>
              <a:rPr lang="zh-CN" altLang="en-US" sz="1600" b="1" spc="300" dirty="0">
                <a:solidFill>
                  <a:srgbClr val="FFFFFF"/>
                </a:solidFill>
                <a:latin typeface="微软雅黑" panose="020B0503020204020204" pitchFamily="34" charset="-122"/>
                <a:ea typeface="微软雅黑" panose="020B0503020204020204" pitchFamily="34" charset="-122"/>
              </a:rPr>
              <a:t>返回目录</a:t>
            </a:r>
          </a:p>
        </p:txBody>
      </p:sp>
      <p:sp>
        <p:nvSpPr>
          <p:cNvPr id="3177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a:solidFill>
                  <a:srgbClr val="0070C0"/>
                </a:solidFill>
                <a:latin typeface="微软雅黑" pitchFamily="34" charset="-122"/>
                <a:ea typeface="微软雅黑" pitchFamily="34" charset="-122"/>
                <a:sym typeface="宋体" pitchFamily="2" charset="-122"/>
              </a:rPr>
              <a:t>知识架构</a:t>
            </a:r>
          </a:p>
        </p:txBody>
      </p:sp>
    </p:spTree>
    <p:extLst>
      <p:ext uri="{BB962C8B-B14F-4D97-AF65-F5344CB8AC3E}">
        <p14:creationId xmlns:p14="http://schemas.microsoft.com/office/powerpoint/2010/main" val="2475865829"/>
      </p:ext>
    </p:extLst>
  </p:cSld>
  <p:clrMapOvr>
    <a:masterClrMapping/>
  </p:clrMapOvr>
  <p:transition spd="slow" advClick="0"/>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385763" y="1066800"/>
            <a:ext cx="8229600" cy="5059363"/>
          </a:xfrm>
        </p:spPr>
        <p:txBody>
          <a:bodyPr/>
          <a:lstStyle/>
          <a:p>
            <a:pPr eaLnBrk="1" hangingPunct="1"/>
            <a:r>
              <a:rPr lang="en-US" altLang="zh-CN" b="1" dirty="0" smtClean="0">
                <a:solidFill>
                  <a:srgbClr val="0070C0"/>
                </a:solidFill>
              </a:rPr>
              <a:t>9.3.1 </a:t>
            </a:r>
            <a:r>
              <a:rPr lang="zh-CN" altLang="en-US" b="1" dirty="0" smtClean="0">
                <a:solidFill>
                  <a:srgbClr val="0070C0"/>
                </a:solidFill>
              </a:rPr>
              <a:t>窗体事件</a:t>
            </a:r>
            <a:endParaRPr lang="en-US" altLang="zh-CN" b="1" dirty="0" smtClean="0">
              <a:solidFill>
                <a:srgbClr val="0070C0"/>
              </a:solidFill>
            </a:endParaRPr>
          </a:p>
          <a:p>
            <a:pPr lvl="1" eaLnBrk="1" hangingPunct="1"/>
            <a:r>
              <a:rPr lang="zh-CN" altLang="en-US" dirty="0" smtClean="0"/>
              <a:t>在</a:t>
            </a:r>
            <a:r>
              <a:rPr lang="en-US" altLang="zh-CN" dirty="0" smtClean="0"/>
              <a:t>AWT</a:t>
            </a:r>
            <a:r>
              <a:rPr lang="zh-CN" altLang="en-US" dirty="0" smtClean="0"/>
              <a:t>中提供了丰富的事件，大致包括窗体事件、鼠标事件、键盘事件、动作事件等。</a:t>
            </a:r>
            <a:endParaRPr lang="en-US" altLang="zh-CN" dirty="0" smtClean="0"/>
          </a:p>
          <a:p>
            <a:pPr lvl="1" eaLnBrk="1" hangingPunct="1"/>
            <a:r>
              <a:rPr lang="en-US" altLang="zh-CN" dirty="0" err="1" smtClean="0"/>
              <a:t>WindowEvent</a:t>
            </a:r>
            <a:r>
              <a:rPr lang="zh-CN" altLang="zh-CN" dirty="0" smtClean="0"/>
              <a:t>用于表示窗体事件</a:t>
            </a:r>
            <a:r>
              <a:rPr lang="zh-CN" altLang="en-US" dirty="0" smtClean="0"/>
              <a:t>，</a:t>
            </a:r>
            <a:r>
              <a:rPr lang="zh-CN" altLang="en-US" dirty="0">
                <a:latin typeface="Calibri" panose="020F0502020204030204" pitchFamily="34" charset="0"/>
              </a:rPr>
              <a:t> 当窗体状态发生改变，如打开、关闭、最大化、最小化时触发</a:t>
            </a:r>
            <a:r>
              <a:rPr lang="zh-CN" altLang="en-US" dirty="0" smtClean="0">
                <a:latin typeface="Calibri" panose="020F0502020204030204" pitchFamily="34" charset="0"/>
              </a:rPr>
              <a:t>。</a:t>
            </a:r>
            <a:endParaRPr lang="en-US" altLang="zh-CN" dirty="0" smtClean="0">
              <a:latin typeface="Calibri" panose="020F0502020204030204" pitchFamily="34" charset="0"/>
            </a:endParaRPr>
          </a:p>
          <a:p>
            <a:pPr lvl="1" eaLnBrk="1" hangingPunct="1"/>
            <a:r>
              <a:rPr lang="zh-CN" altLang="zh-CN" dirty="0" smtClean="0"/>
              <a:t>在应用程序中，当对窗体事件进行处理时，首先需要定义一个类实现</a:t>
            </a:r>
            <a:r>
              <a:rPr lang="en-US" altLang="zh-CN" dirty="0" err="1" smtClean="0"/>
              <a:t>WindowListener</a:t>
            </a:r>
            <a:r>
              <a:rPr lang="zh-CN" altLang="zh-CN" dirty="0" smtClean="0"/>
              <a:t>接口作为窗体监听器，然后通过</a:t>
            </a:r>
            <a:r>
              <a:rPr lang="en-US" altLang="zh-CN" dirty="0" err="1" smtClean="0"/>
              <a:t>addWindowListener</a:t>
            </a:r>
            <a:r>
              <a:rPr lang="en-US" altLang="zh-CN" dirty="0" smtClean="0"/>
              <a:t>()</a:t>
            </a:r>
            <a:r>
              <a:rPr lang="zh-CN" altLang="zh-CN" dirty="0" smtClean="0"/>
              <a:t>方法将窗体对象与窗体监听器绑定</a:t>
            </a:r>
            <a:r>
              <a:rPr lang="zh-CN" altLang="en-US" dirty="0" smtClean="0"/>
              <a:t>。</a:t>
            </a:r>
            <a:r>
              <a:rPr lang="zh-CN" altLang="en-US" dirty="0">
                <a:latin typeface="Calibri" panose="020F0502020204030204" pitchFamily="34" charset="0"/>
              </a:rPr>
              <a:t> 窗体事件适配器：</a:t>
            </a:r>
            <a:r>
              <a:rPr lang="en-US" altLang="zh-CN" dirty="0" err="1" smtClean="0">
                <a:latin typeface="Calibri" panose="020F0502020204030204" pitchFamily="34" charset="0"/>
              </a:rPr>
              <a:t>WindowAdapter</a:t>
            </a:r>
            <a:r>
              <a:rPr lang="zh-CN" altLang="en-US" dirty="0"/>
              <a:t>。</a:t>
            </a:r>
            <a:endParaRPr lang="en-US" altLang="zh-CN" dirty="0">
              <a:latin typeface="Calibri" panose="020F0502020204030204" pitchFamily="34" charset="0"/>
            </a:endParaRPr>
          </a:p>
        </p:txBody>
      </p:sp>
      <p:sp>
        <p:nvSpPr>
          <p:cNvPr id="4505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9.3 </a:t>
            </a:r>
            <a:r>
              <a:rPr lang="zh-CN" altLang="en-US" sz="3200" b="1">
                <a:solidFill>
                  <a:srgbClr val="0070C0"/>
                </a:solidFill>
                <a:latin typeface="微软雅黑" pitchFamily="34" charset="-122"/>
                <a:ea typeface="微软雅黑" pitchFamily="34" charset="-122"/>
                <a:sym typeface="宋体" pitchFamily="2" charset="-122"/>
              </a:rPr>
              <a:t>常用事件分类</a:t>
            </a:r>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a:xfrm>
            <a:off x="327025" y="1066800"/>
            <a:ext cx="8229600" cy="5059363"/>
          </a:xfrm>
        </p:spPr>
        <p:txBody>
          <a:bodyPr/>
          <a:lstStyle/>
          <a:p>
            <a:pPr eaLnBrk="1" hangingPunct="1"/>
            <a:r>
              <a:rPr lang="en-US" altLang="zh-CN" b="1" smtClean="0">
                <a:solidFill>
                  <a:srgbClr val="0070C0"/>
                </a:solidFill>
              </a:rPr>
              <a:t>9.3.1 </a:t>
            </a:r>
            <a:r>
              <a:rPr lang="zh-CN" altLang="en-US" b="1" smtClean="0">
                <a:solidFill>
                  <a:srgbClr val="0070C0"/>
                </a:solidFill>
              </a:rPr>
              <a:t>窗体事件</a:t>
            </a:r>
            <a:endParaRPr lang="en-US" altLang="zh-CN" b="1" smtClean="0">
              <a:solidFill>
                <a:srgbClr val="0070C0"/>
              </a:solidFill>
            </a:endParaRPr>
          </a:p>
          <a:p>
            <a:pPr lvl="1" eaLnBrk="1" hangingPunct="1">
              <a:lnSpc>
                <a:spcPct val="200000"/>
              </a:lnSpc>
            </a:pPr>
            <a:r>
              <a:rPr lang="zh-CN" altLang="en-US" smtClean="0"/>
              <a:t>接下来，通过一个案例来实现对窗体事件的监听，如例</a:t>
            </a:r>
            <a:r>
              <a:rPr lang="en-US" altLang="zh-CN" smtClean="0"/>
              <a:t>9-5</a:t>
            </a:r>
            <a:r>
              <a:rPr lang="zh-CN" altLang="en-US" smtClean="0"/>
              <a:t>所示。</a:t>
            </a:r>
            <a:endParaRPr lang="en-US" altLang="zh-CN" smtClean="0"/>
          </a:p>
        </p:txBody>
      </p:sp>
      <p:sp>
        <p:nvSpPr>
          <p:cNvPr id="4608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9.3 </a:t>
            </a:r>
            <a:r>
              <a:rPr lang="zh-CN" altLang="en-US" sz="3200" b="1">
                <a:solidFill>
                  <a:srgbClr val="0070C0"/>
                </a:solidFill>
                <a:latin typeface="微软雅黑" pitchFamily="34" charset="-122"/>
                <a:ea typeface="微软雅黑" pitchFamily="34" charset="-122"/>
                <a:sym typeface="宋体" pitchFamily="2" charset="-122"/>
              </a:rPr>
              <a:t>常用事件分类</a:t>
            </a:r>
          </a:p>
        </p:txBody>
      </p:sp>
      <p:pic>
        <p:nvPicPr>
          <p:cNvPr id="2" name="图片 1"/>
          <p:cNvPicPr>
            <a:picLocks noChangeAspect="1"/>
          </p:cNvPicPr>
          <p:nvPr/>
        </p:nvPicPr>
        <p:blipFill>
          <a:blip r:embed="rId2"/>
          <a:stretch>
            <a:fillRect/>
          </a:stretch>
        </p:blipFill>
        <p:spPr>
          <a:xfrm>
            <a:off x="202372" y="150399"/>
            <a:ext cx="8729593" cy="6483854"/>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1643063" y="2083490"/>
            <a:ext cx="6102450" cy="3257136"/>
          </a:xfrm>
          <a:prstGeom prst="rect">
            <a:avLst/>
          </a:prstGeom>
          <a:ln>
            <a:solidFill>
              <a:schemeClr val="accent1"/>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1"/>
          </p:nvPr>
        </p:nvSpPr>
        <p:spPr/>
        <p:txBody>
          <a:bodyPr/>
          <a:lstStyle/>
          <a:p>
            <a:pPr eaLnBrk="1" hangingPunct="1"/>
            <a:r>
              <a:rPr lang="en-US" altLang="zh-CN" b="1" dirty="0" smtClean="0">
                <a:solidFill>
                  <a:srgbClr val="0070C0"/>
                </a:solidFill>
              </a:rPr>
              <a:t>9.3.2 </a:t>
            </a:r>
            <a:r>
              <a:rPr lang="zh-CN" altLang="en-US" b="1" dirty="0" smtClean="0">
                <a:solidFill>
                  <a:srgbClr val="0070C0"/>
                </a:solidFill>
              </a:rPr>
              <a:t>鼠标事件</a:t>
            </a:r>
            <a:endParaRPr lang="en-US" altLang="zh-CN" b="1" dirty="0" smtClean="0">
              <a:solidFill>
                <a:srgbClr val="0070C0"/>
              </a:solidFill>
            </a:endParaRPr>
          </a:p>
          <a:p>
            <a:pPr lvl="1" eaLnBrk="1" hangingPunct="1">
              <a:lnSpc>
                <a:spcPct val="200000"/>
              </a:lnSpc>
            </a:pPr>
            <a:r>
              <a:rPr lang="en-US" altLang="zh-CN" dirty="0" err="1" smtClean="0"/>
              <a:t>MouseEvent</a:t>
            </a:r>
            <a:r>
              <a:rPr lang="zh-CN" altLang="zh-CN" dirty="0" smtClean="0"/>
              <a:t>类用于表示鼠标事件，几乎所有的组件都可以产生鼠标事件</a:t>
            </a:r>
            <a:r>
              <a:rPr lang="zh-CN" altLang="en-US" dirty="0" smtClean="0"/>
              <a:t>，</a:t>
            </a:r>
            <a:r>
              <a:rPr lang="zh-CN" altLang="zh-CN" dirty="0" smtClean="0"/>
              <a:t>鼠标事件包括鼠标按下、鼠标松开、鼠标单击等</a:t>
            </a:r>
            <a:r>
              <a:rPr lang="zh-CN" altLang="en-US" dirty="0" smtClean="0"/>
              <a:t>。</a:t>
            </a:r>
            <a:endParaRPr lang="en-US" altLang="zh-CN" dirty="0" smtClean="0"/>
          </a:p>
          <a:p>
            <a:pPr lvl="1" eaLnBrk="1" hangingPunct="1">
              <a:lnSpc>
                <a:spcPct val="200000"/>
              </a:lnSpc>
            </a:pPr>
            <a:r>
              <a:rPr lang="zh-CN" altLang="en-US" dirty="0" smtClean="0"/>
              <a:t>对</a:t>
            </a:r>
            <a:r>
              <a:rPr lang="zh-CN" altLang="zh-CN" dirty="0" smtClean="0"/>
              <a:t>鼠标事件</a:t>
            </a:r>
            <a:r>
              <a:rPr lang="zh-CN" altLang="en-US" dirty="0" smtClean="0"/>
              <a:t>的处理可</a:t>
            </a:r>
            <a:r>
              <a:rPr lang="zh-CN" altLang="zh-CN" dirty="0" smtClean="0"/>
              <a:t>通过实现</a:t>
            </a:r>
            <a:r>
              <a:rPr lang="en-US" altLang="zh-CN" dirty="0" err="1" smtClean="0"/>
              <a:t>MouseListener</a:t>
            </a:r>
            <a:r>
              <a:rPr lang="zh-CN" altLang="zh-CN" dirty="0" smtClean="0"/>
              <a:t>接口</a:t>
            </a:r>
            <a:r>
              <a:rPr lang="zh-CN" altLang="en-US" dirty="0" smtClean="0"/>
              <a:t>或者</a:t>
            </a:r>
            <a:r>
              <a:rPr lang="zh-CN" altLang="zh-CN" dirty="0" smtClean="0"/>
              <a:t>继承适配器</a:t>
            </a:r>
            <a:r>
              <a:rPr lang="en-US" altLang="zh-CN" dirty="0" err="1" smtClean="0"/>
              <a:t>MouseAdapter</a:t>
            </a:r>
            <a:r>
              <a:rPr lang="zh-CN" altLang="zh-CN" dirty="0" smtClean="0"/>
              <a:t>类，然后调用</a:t>
            </a:r>
            <a:r>
              <a:rPr lang="en-US" altLang="zh-CN" dirty="0" err="1" smtClean="0"/>
              <a:t>addMouseListener</a:t>
            </a:r>
            <a:r>
              <a:rPr lang="en-US" altLang="zh-CN" dirty="0" smtClean="0"/>
              <a:t>()</a:t>
            </a:r>
            <a:r>
              <a:rPr lang="zh-CN" altLang="zh-CN" dirty="0" smtClean="0"/>
              <a:t>方法将监听器绑定到事件源对象</a:t>
            </a:r>
            <a:r>
              <a:rPr lang="zh-CN" altLang="en-US" dirty="0" smtClean="0"/>
              <a:t>。</a:t>
            </a:r>
            <a:endParaRPr lang="en-US" altLang="zh-CN" dirty="0" smtClean="0"/>
          </a:p>
        </p:txBody>
      </p:sp>
      <p:sp>
        <p:nvSpPr>
          <p:cNvPr id="4710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9.3 </a:t>
            </a:r>
            <a:r>
              <a:rPr lang="zh-CN" altLang="en-US" sz="3200" b="1">
                <a:solidFill>
                  <a:srgbClr val="0070C0"/>
                </a:solidFill>
                <a:latin typeface="微软雅黑" pitchFamily="34" charset="-122"/>
                <a:ea typeface="微软雅黑" pitchFamily="34" charset="-122"/>
                <a:sym typeface="宋体" pitchFamily="2" charset="-122"/>
              </a:rPr>
              <a:t>常用事件分类</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1"/>
          </p:nvPr>
        </p:nvSpPr>
        <p:spPr/>
        <p:txBody>
          <a:bodyPr/>
          <a:lstStyle/>
          <a:p>
            <a:pPr eaLnBrk="1" hangingPunct="1"/>
            <a:r>
              <a:rPr lang="en-US" altLang="zh-CN" b="1" smtClean="0">
                <a:solidFill>
                  <a:srgbClr val="0070C0"/>
                </a:solidFill>
              </a:rPr>
              <a:t>9.3.2 </a:t>
            </a:r>
            <a:r>
              <a:rPr lang="zh-CN" altLang="en-US" b="1" smtClean="0">
                <a:solidFill>
                  <a:srgbClr val="0070C0"/>
                </a:solidFill>
              </a:rPr>
              <a:t>鼠标事件</a:t>
            </a:r>
            <a:endParaRPr lang="en-US" altLang="zh-CN" b="1" smtClean="0">
              <a:solidFill>
                <a:srgbClr val="0070C0"/>
              </a:solidFill>
            </a:endParaRPr>
          </a:p>
          <a:p>
            <a:pPr lvl="1" eaLnBrk="1" hangingPunct="1">
              <a:lnSpc>
                <a:spcPct val="200000"/>
              </a:lnSpc>
            </a:pPr>
            <a:r>
              <a:rPr lang="zh-CN" altLang="en-US" smtClean="0"/>
              <a:t>接下来，通过一个案例来学习如何监听鼠标事件，如例</a:t>
            </a:r>
            <a:r>
              <a:rPr lang="en-US" altLang="zh-CN" smtClean="0"/>
              <a:t>9-6</a:t>
            </a:r>
            <a:r>
              <a:rPr lang="zh-CN" altLang="en-US" smtClean="0"/>
              <a:t>所示。</a:t>
            </a:r>
            <a:endParaRPr lang="en-US" altLang="zh-CN" smtClean="0"/>
          </a:p>
        </p:txBody>
      </p:sp>
      <p:sp>
        <p:nvSpPr>
          <p:cNvPr id="4813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9.3 </a:t>
            </a:r>
            <a:r>
              <a:rPr lang="zh-CN" altLang="en-US" sz="3200" b="1">
                <a:solidFill>
                  <a:srgbClr val="0070C0"/>
                </a:solidFill>
                <a:latin typeface="微软雅黑" pitchFamily="34" charset="-122"/>
                <a:ea typeface="微软雅黑" pitchFamily="34" charset="-122"/>
                <a:sym typeface="宋体" pitchFamily="2" charset="-122"/>
              </a:rPr>
              <a:t>常用事件分类</a:t>
            </a:r>
          </a:p>
        </p:txBody>
      </p:sp>
      <p:pic>
        <p:nvPicPr>
          <p:cNvPr id="2" name="图片 1"/>
          <p:cNvPicPr>
            <a:picLocks noChangeAspect="1"/>
          </p:cNvPicPr>
          <p:nvPr/>
        </p:nvPicPr>
        <p:blipFill>
          <a:blip r:embed="rId2"/>
          <a:stretch>
            <a:fillRect/>
          </a:stretch>
        </p:blipFill>
        <p:spPr>
          <a:xfrm>
            <a:off x="345228" y="583164"/>
            <a:ext cx="8453544" cy="6026634"/>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2000664" y="2830788"/>
            <a:ext cx="5363013" cy="1886986"/>
          </a:xfrm>
          <a:prstGeom prst="rect">
            <a:avLst/>
          </a:prstGeom>
          <a:ln>
            <a:solidFill>
              <a:schemeClr val="accent1"/>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361950" y="1066800"/>
            <a:ext cx="8229600" cy="5059363"/>
          </a:xfrm>
        </p:spPr>
        <p:txBody>
          <a:bodyPr/>
          <a:lstStyle/>
          <a:p>
            <a:pPr eaLnBrk="1" hangingPunct="1"/>
            <a:r>
              <a:rPr lang="en-US" altLang="zh-CN" b="1" dirty="0" smtClean="0">
                <a:solidFill>
                  <a:srgbClr val="0070C0"/>
                </a:solidFill>
              </a:rPr>
              <a:t>9.3.3 </a:t>
            </a:r>
            <a:r>
              <a:rPr lang="zh-CN" altLang="en-US" b="1" dirty="0" smtClean="0">
                <a:solidFill>
                  <a:srgbClr val="0070C0"/>
                </a:solidFill>
              </a:rPr>
              <a:t>键盘事件</a:t>
            </a:r>
            <a:endParaRPr lang="en-US" altLang="zh-CN" b="1" dirty="0" smtClean="0">
              <a:solidFill>
                <a:srgbClr val="0070C0"/>
              </a:solidFill>
            </a:endParaRPr>
          </a:p>
          <a:p>
            <a:pPr lvl="1" eaLnBrk="1" hangingPunct="1">
              <a:lnSpc>
                <a:spcPct val="200000"/>
              </a:lnSpc>
            </a:pPr>
            <a:r>
              <a:rPr lang="zh-CN" altLang="zh-CN" dirty="0" smtClean="0"/>
              <a:t>键盘操作也是最常用的用户交互方式，例如键盘按下、释放等，这些操作被定义为键盘事件</a:t>
            </a:r>
            <a:r>
              <a:rPr lang="zh-CN" altLang="en-US" dirty="0" smtClean="0"/>
              <a:t>。</a:t>
            </a:r>
            <a:endParaRPr lang="en-US" altLang="zh-CN" dirty="0" smtClean="0"/>
          </a:p>
          <a:p>
            <a:pPr lvl="1" eaLnBrk="1" hangingPunct="1">
              <a:lnSpc>
                <a:spcPct val="200000"/>
              </a:lnSpc>
            </a:pPr>
            <a:r>
              <a:rPr lang="en-US" altLang="zh-CN" dirty="0" err="1" smtClean="0"/>
              <a:t>KeyEvent</a:t>
            </a:r>
            <a:r>
              <a:rPr lang="zh-CN" altLang="zh-CN" dirty="0" smtClean="0"/>
              <a:t>类表示键盘事件，处理</a:t>
            </a:r>
            <a:r>
              <a:rPr lang="en-US" altLang="zh-CN" dirty="0" err="1" smtClean="0"/>
              <a:t>KeyEvent</a:t>
            </a:r>
            <a:r>
              <a:rPr lang="zh-CN" altLang="zh-CN" dirty="0" smtClean="0"/>
              <a:t>事件的监听器对象需要实现</a:t>
            </a:r>
            <a:r>
              <a:rPr lang="en-US" altLang="zh-CN" dirty="0" err="1" smtClean="0"/>
              <a:t>KeyListener</a:t>
            </a:r>
            <a:r>
              <a:rPr lang="zh-CN" altLang="zh-CN" dirty="0" smtClean="0"/>
              <a:t>接口或者继承</a:t>
            </a:r>
            <a:r>
              <a:rPr lang="en-US" altLang="zh-CN" dirty="0" err="1" smtClean="0"/>
              <a:t>KeyAdapter</a:t>
            </a:r>
            <a:r>
              <a:rPr lang="zh-CN" altLang="zh-CN" dirty="0" smtClean="0"/>
              <a:t>类</a:t>
            </a:r>
            <a:r>
              <a:rPr lang="zh-CN" altLang="en-US" dirty="0" smtClean="0"/>
              <a:t>。</a:t>
            </a:r>
            <a:endParaRPr lang="en-US" altLang="zh-CN" dirty="0" smtClean="0"/>
          </a:p>
          <a:p>
            <a:pPr lvl="1" eaLnBrk="1" hangingPunct="1"/>
            <a:endParaRPr lang="en-US" altLang="zh-CN" dirty="0" smtClean="0"/>
          </a:p>
        </p:txBody>
      </p:sp>
      <p:sp>
        <p:nvSpPr>
          <p:cNvPr id="4915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9.3 </a:t>
            </a:r>
            <a:r>
              <a:rPr lang="zh-CN" altLang="en-US" sz="3200" b="1">
                <a:solidFill>
                  <a:srgbClr val="0070C0"/>
                </a:solidFill>
                <a:latin typeface="微软雅黑" pitchFamily="34" charset="-122"/>
                <a:ea typeface="微软雅黑" pitchFamily="34" charset="-122"/>
                <a:sym typeface="宋体" pitchFamily="2" charset="-122"/>
              </a:rPr>
              <a:t>常用事件分类</a:t>
            </a:r>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361950" y="1066800"/>
            <a:ext cx="8229600" cy="5059363"/>
          </a:xfrm>
        </p:spPr>
        <p:txBody>
          <a:bodyPr/>
          <a:lstStyle/>
          <a:p>
            <a:pPr eaLnBrk="1" hangingPunct="1"/>
            <a:r>
              <a:rPr lang="en-US" altLang="zh-CN" b="1" dirty="0" smtClean="0">
                <a:solidFill>
                  <a:srgbClr val="0070C0"/>
                </a:solidFill>
              </a:rPr>
              <a:t>9.3.3 </a:t>
            </a:r>
            <a:r>
              <a:rPr lang="zh-CN" altLang="en-US" b="1" dirty="0" smtClean="0">
                <a:solidFill>
                  <a:srgbClr val="0070C0"/>
                </a:solidFill>
              </a:rPr>
              <a:t>键盘事件</a:t>
            </a:r>
          </a:p>
          <a:p>
            <a:pPr lvl="1" eaLnBrk="1" hangingPunct="1">
              <a:lnSpc>
                <a:spcPct val="200000"/>
              </a:lnSpc>
            </a:pPr>
            <a:r>
              <a:rPr lang="zh-CN" altLang="en-US" dirty="0" smtClean="0"/>
              <a:t>接下来，通过一个案例来学习如何监听键盘事件，如例</a:t>
            </a:r>
            <a:r>
              <a:rPr lang="en-US" altLang="zh-CN" dirty="0" smtClean="0"/>
              <a:t>9-7</a:t>
            </a:r>
            <a:r>
              <a:rPr lang="zh-CN" altLang="en-US" dirty="0" smtClean="0"/>
              <a:t>所示。</a:t>
            </a:r>
            <a:endParaRPr lang="en-US" altLang="zh-CN" dirty="0" smtClean="0"/>
          </a:p>
        </p:txBody>
      </p:sp>
      <p:sp>
        <p:nvSpPr>
          <p:cNvPr id="5017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9.3 </a:t>
            </a:r>
            <a:r>
              <a:rPr lang="zh-CN" altLang="en-US" sz="3200" b="1">
                <a:solidFill>
                  <a:srgbClr val="0070C0"/>
                </a:solidFill>
                <a:latin typeface="微软雅黑" pitchFamily="34" charset="-122"/>
                <a:ea typeface="微软雅黑" pitchFamily="34" charset="-122"/>
                <a:sym typeface="宋体" pitchFamily="2" charset="-122"/>
              </a:rPr>
              <a:t>常用事件分类</a:t>
            </a:r>
          </a:p>
        </p:txBody>
      </p:sp>
      <p:pic>
        <p:nvPicPr>
          <p:cNvPr id="2" name="图片 1"/>
          <p:cNvPicPr>
            <a:picLocks noChangeAspect="1"/>
          </p:cNvPicPr>
          <p:nvPr/>
        </p:nvPicPr>
        <p:blipFill>
          <a:blip r:embed="rId2"/>
          <a:stretch>
            <a:fillRect/>
          </a:stretch>
        </p:blipFill>
        <p:spPr>
          <a:xfrm>
            <a:off x="20993" y="2366203"/>
            <a:ext cx="9093092" cy="4220127"/>
          </a:xfrm>
          <a:prstGeom prst="rect">
            <a:avLst/>
          </a:prstGeom>
          <a:ln>
            <a:solidFill>
              <a:schemeClr val="accent1"/>
            </a:solidFill>
          </a:ln>
        </p:spPr>
      </p:pic>
      <p:pic>
        <p:nvPicPr>
          <p:cNvPr id="4" name="图片 3"/>
          <p:cNvPicPr>
            <a:picLocks noChangeAspect="1"/>
          </p:cNvPicPr>
          <p:nvPr/>
        </p:nvPicPr>
        <p:blipFill>
          <a:blip r:embed="rId3"/>
          <a:stretch>
            <a:fillRect/>
          </a:stretch>
        </p:blipFill>
        <p:spPr>
          <a:xfrm>
            <a:off x="4156040" y="2319660"/>
            <a:ext cx="4864170" cy="2156606"/>
          </a:xfrm>
          <a:prstGeom prst="rect">
            <a:avLst/>
          </a:prstGeom>
          <a:ln>
            <a:solidFill>
              <a:schemeClr val="accent1"/>
            </a:solidFill>
          </a:ln>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374650" y="1066800"/>
            <a:ext cx="8229600" cy="5059363"/>
          </a:xfrm>
        </p:spPr>
        <p:txBody>
          <a:bodyPr/>
          <a:lstStyle/>
          <a:p>
            <a:pPr eaLnBrk="1" hangingPunct="1"/>
            <a:r>
              <a:rPr lang="en-US" altLang="zh-CN" b="1" dirty="0" smtClean="0">
                <a:solidFill>
                  <a:srgbClr val="0070C0"/>
                </a:solidFill>
              </a:rPr>
              <a:t>9.3.4 </a:t>
            </a:r>
            <a:r>
              <a:rPr lang="zh-CN" altLang="en-US" b="1" dirty="0" smtClean="0">
                <a:solidFill>
                  <a:srgbClr val="0070C0"/>
                </a:solidFill>
              </a:rPr>
              <a:t>动作事件</a:t>
            </a:r>
            <a:endParaRPr lang="en-US" altLang="zh-CN" b="1" dirty="0" smtClean="0">
              <a:solidFill>
                <a:srgbClr val="0070C0"/>
              </a:solidFill>
            </a:endParaRPr>
          </a:p>
          <a:p>
            <a:pPr lvl="1" eaLnBrk="1" hangingPunct="1"/>
            <a:r>
              <a:rPr lang="zh-CN" altLang="zh-CN" dirty="0" smtClean="0"/>
              <a:t>在</a:t>
            </a:r>
            <a:r>
              <a:rPr lang="en-US" altLang="zh-CN" dirty="0" smtClean="0"/>
              <a:t>Java</a:t>
            </a:r>
            <a:r>
              <a:rPr lang="zh-CN" altLang="zh-CN" dirty="0" smtClean="0"/>
              <a:t>中，动作事件用</a:t>
            </a:r>
            <a:r>
              <a:rPr lang="en-US" altLang="zh-CN" dirty="0" err="1" smtClean="0"/>
              <a:t>ActionEvent</a:t>
            </a:r>
            <a:r>
              <a:rPr lang="zh-CN" altLang="zh-CN" dirty="0" smtClean="0"/>
              <a:t>类表示，处理</a:t>
            </a:r>
            <a:r>
              <a:rPr lang="en-US" altLang="zh-CN" dirty="0" err="1" smtClean="0"/>
              <a:t>ActionEvent</a:t>
            </a:r>
            <a:r>
              <a:rPr lang="zh-CN" altLang="zh-CN" dirty="0" smtClean="0"/>
              <a:t>事件的监听器对象需要实现</a:t>
            </a:r>
            <a:r>
              <a:rPr lang="en-US" altLang="zh-CN" dirty="0" err="1" smtClean="0"/>
              <a:t>ActionListener</a:t>
            </a:r>
            <a:r>
              <a:rPr lang="zh-CN" altLang="zh-CN" dirty="0" smtClean="0"/>
              <a:t>接口，但监听器对象在监听动作时，不会像鼠标事件一样处理鼠标个别的移动和单击的细节，而是去处理“按钮按下”这样“有意义”的事件</a:t>
            </a:r>
            <a:r>
              <a:rPr lang="zh-CN" altLang="en-US" dirty="0" smtClean="0"/>
              <a:t>。</a:t>
            </a:r>
            <a:endParaRPr lang="en-US" altLang="zh-CN" dirty="0" smtClean="0"/>
          </a:p>
          <a:p>
            <a:pPr lvl="1" eaLnBrk="1" hangingPunct="1"/>
            <a:r>
              <a:rPr lang="zh-CN" altLang="en-US" dirty="0" smtClean="0">
                <a:solidFill>
                  <a:srgbClr val="333333"/>
                </a:solidFill>
                <a:latin typeface="Arial" panose="020B0604020202020204" pitchFamily="34" charset="0"/>
                <a:cs typeface="Arial" panose="020B0604020202020204" pitchFamily="34" charset="0"/>
              </a:rPr>
              <a:t>例如：当需要</a:t>
            </a:r>
            <a:r>
              <a:rPr lang="zh-CN" altLang="zh-CN" dirty="0">
                <a:solidFill>
                  <a:srgbClr val="333333"/>
                </a:solidFill>
                <a:latin typeface="Arial" panose="020B0604020202020204" pitchFamily="34" charset="0"/>
                <a:cs typeface="Arial" panose="020B0604020202020204" pitchFamily="34" charset="0"/>
              </a:rPr>
              <a:t>用键盘</a:t>
            </a:r>
            <a:r>
              <a:rPr lang="zh-CN" altLang="zh-CN" dirty="0" smtClean="0">
                <a:solidFill>
                  <a:srgbClr val="333333"/>
                </a:solidFill>
                <a:latin typeface="Arial" panose="020B0604020202020204" pitchFamily="34" charset="0"/>
                <a:cs typeface="Arial" panose="020B0604020202020204" pitchFamily="34" charset="0"/>
              </a:rPr>
              <a:t>回车</a:t>
            </a:r>
            <a:r>
              <a:rPr lang="zh-CN" altLang="en-US" dirty="0" smtClean="0">
                <a:solidFill>
                  <a:srgbClr val="333333"/>
                </a:solidFill>
                <a:latin typeface="Arial" panose="020B0604020202020204" pitchFamily="34" charset="0"/>
                <a:cs typeface="Arial" panose="020B0604020202020204" pitchFamily="34" charset="0"/>
              </a:rPr>
              <a:t>键</a:t>
            </a:r>
            <a:r>
              <a:rPr lang="zh-CN" altLang="zh-CN" dirty="0" smtClean="0">
                <a:solidFill>
                  <a:srgbClr val="333333"/>
                </a:solidFill>
                <a:latin typeface="Arial" panose="020B0604020202020204" pitchFamily="34" charset="0"/>
                <a:cs typeface="Arial" panose="020B0604020202020204" pitchFamily="34" charset="0"/>
              </a:rPr>
              <a:t>点击</a:t>
            </a:r>
            <a:r>
              <a:rPr lang="zh-CN" altLang="en-US" dirty="0" smtClean="0">
                <a:solidFill>
                  <a:srgbClr val="333333"/>
                </a:solidFill>
                <a:latin typeface="Arial" panose="020B0604020202020204" pitchFamily="34" charset="0"/>
                <a:cs typeface="Arial" panose="020B0604020202020204" pitchFamily="34" charset="0"/>
              </a:rPr>
              <a:t>按钮，而</a:t>
            </a:r>
            <a:r>
              <a:rPr lang="zh-CN" altLang="zh-CN" dirty="0" smtClean="0">
                <a:solidFill>
                  <a:srgbClr val="333333"/>
                </a:solidFill>
                <a:latin typeface="Arial" panose="020B0604020202020204" pitchFamily="34" charset="0"/>
                <a:cs typeface="Arial" panose="020B0604020202020204" pitchFamily="34" charset="0"/>
              </a:rPr>
              <a:t>不是</a:t>
            </a:r>
            <a:r>
              <a:rPr lang="zh-CN" altLang="zh-CN" dirty="0">
                <a:solidFill>
                  <a:srgbClr val="333333"/>
                </a:solidFill>
                <a:latin typeface="Arial" panose="020B0604020202020204" pitchFamily="34" charset="0"/>
                <a:cs typeface="Arial" panose="020B0604020202020204" pitchFamily="34" charset="0"/>
              </a:rPr>
              <a:t>用鼠标</a:t>
            </a:r>
            <a:r>
              <a:rPr lang="zh-CN" altLang="zh-CN" dirty="0" smtClean="0">
                <a:solidFill>
                  <a:srgbClr val="333333"/>
                </a:solidFill>
                <a:latin typeface="Arial" panose="020B0604020202020204" pitchFamily="34" charset="0"/>
                <a:cs typeface="Arial" panose="020B0604020202020204" pitchFamily="34" charset="0"/>
              </a:rPr>
              <a:t>单击</a:t>
            </a:r>
            <a:r>
              <a:rPr lang="zh-CN" altLang="en-US" dirty="0" smtClean="0">
                <a:solidFill>
                  <a:srgbClr val="333333"/>
                </a:solidFill>
                <a:latin typeface="Arial" panose="020B0604020202020204" pitchFamily="34" charset="0"/>
                <a:cs typeface="Arial" panose="020B0604020202020204" pitchFamily="34" charset="0"/>
              </a:rPr>
              <a:t>按钮，</a:t>
            </a:r>
            <a:r>
              <a:rPr lang="zh-CN" altLang="zh-CN" dirty="0">
                <a:solidFill>
                  <a:srgbClr val="333333"/>
                </a:solidFill>
                <a:latin typeface="Arial" panose="020B0604020202020204" pitchFamily="34" charset="0"/>
                <a:cs typeface="Arial" panose="020B0604020202020204" pitchFamily="34" charset="0"/>
              </a:rPr>
              <a:t/>
            </a:r>
            <a:br>
              <a:rPr lang="zh-CN" altLang="zh-CN" dirty="0">
                <a:solidFill>
                  <a:srgbClr val="333333"/>
                </a:solidFill>
                <a:latin typeface="Arial" panose="020B0604020202020204" pitchFamily="34" charset="0"/>
                <a:cs typeface="Arial" panose="020B0604020202020204" pitchFamily="34" charset="0"/>
              </a:rPr>
            </a:br>
            <a:r>
              <a:rPr lang="zh-CN" altLang="en-US" dirty="0" smtClean="0">
                <a:solidFill>
                  <a:srgbClr val="333333"/>
                </a:solidFill>
                <a:latin typeface="Arial" panose="020B0604020202020204" pitchFamily="34" charset="0"/>
                <a:cs typeface="Arial" panose="020B0604020202020204" pitchFamily="34" charset="0"/>
              </a:rPr>
              <a:t>则</a:t>
            </a:r>
            <a:r>
              <a:rPr lang="zh-CN" altLang="zh-CN" dirty="0" smtClean="0">
                <a:solidFill>
                  <a:srgbClr val="333333"/>
                </a:solidFill>
                <a:latin typeface="Arial" panose="020B0604020202020204" pitchFamily="34" charset="0"/>
                <a:cs typeface="Arial" panose="020B0604020202020204" pitchFamily="34" charset="0"/>
              </a:rPr>
              <a:t>要</a:t>
            </a:r>
            <a:r>
              <a:rPr lang="zh-CN" altLang="zh-CN" dirty="0">
                <a:solidFill>
                  <a:srgbClr val="333333"/>
                </a:solidFill>
                <a:latin typeface="Arial" panose="020B0604020202020204" pitchFamily="34" charset="0"/>
                <a:cs typeface="Arial" panose="020B0604020202020204" pitchFamily="34" charset="0"/>
              </a:rPr>
              <a:t>控制的是这个按钮被按下的</a:t>
            </a:r>
            <a:r>
              <a:rPr lang="zh-CN" altLang="zh-CN" dirty="0" smtClean="0">
                <a:solidFill>
                  <a:srgbClr val="333333"/>
                </a:solidFill>
                <a:latin typeface="Arial" panose="020B0604020202020204" pitchFamily="34" charset="0"/>
                <a:cs typeface="Arial" panose="020B0604020202020204" pitchFamily="34" charset="0"/>
              </a:rPr>
              <a:t>行为</a:t>
            </a:r>
            <a:r>
              <a:rPr lang="zh-CN" altLang="en-US" dirty="0" smtClean="0">
                <a:solidFill>
                  <a:srgbClr val="333333"/>
                </a:solidFill>
                <a:latin typeface="Arial" panose="020B0604020202020204" pitchFamily="34" charset="0"/>
                <a:cs typeface="Arial" panose="020B0604020202020204" pitchFamily="34" charset="0"/>
              </a:rPr>
              <a:t>，</a:t>
            </a:r>
            <a:r>
              <a:rPr lang="zh-CN" altLang="zh-CN" dirty="0" smtClean="0">
                <a:solidFill>
                  <a:srgbClr val="333333"/>
                </a:solidFill>
                <a:latin typeface="Arial" panose="020B0604020202020204" pitchFamily="34" charset="0"/>
                <a:cs typeface="Arial" panose="020B0604020202020204" pitchFamily="34" charset="0"/>
              </a:rPr>
              <a:t>而</a:t>
            </a:r>
            <a:r>
              <a:rPr lang="zh-CN" altLang="zh-CN" dirty="0">
                <a:solidFill>
                  <a:srgbClr val="333333"/>
                </a:solidFill>
                <a:latin typeface="Arial" panose="020B0604020202020204" pitchFamily="34" charset="0"/>
                <a:cs typeface="Arial" panose="020B0604020202020204" pitchFamily="34" charset="0"/>
              </a:rPr>
              <a:t>不是鼠标点击的</a:t>
            </a:r>
            <a:r>
              <a:rPr lang="zh-CN" altLang="zh-CN" dirty="0" smtClean="0">
                <a:solidFill>
                  <a:srgbClr val="333333"/>
                </a:solidFill>
                <a:latin typeface="Arial" panose="020B0604020202020204" pitchFamily="34" charset="0"/>
                <a:cs typeface="Arial" panose="020B0604020202020204" pitchFamily="34" charset="0"/>
              </a:rPr>
              <a:t>行为</a:t>
            </a:r>
            <a:r>
              <a:rPr lang="zh-CN" altLang="en-US" dirty="0" smtClean="0">
                <a:solidFill>
                  <a:srgbClr val="333333"/>
                </a:solidFill>
                <a:latin typeface="Arial" panose="020B0604020202020204" pitchFamily="34" charset="0"/>
                <a:cs typeface="Arial" panose="020B0604020202020204" pitchFamily="34" charset="0"/>
              </a:rPr>
              <a:t>，</a:t>
            </a:r>
            <a:r>
              <a:rPr lang="zh-CN" altLang="zh-CN" dirty="0">
                <a:solidFill>
                  <a:srgbClr val="333333"/>
                </a:solidFill>
                <a:latin typeface="Arial" panose="020B0604020202020204" pitchFamily="34" charset="0"/>
                <a:cs typeface="Arial" panose="020B0604020202020204" pitchFamily="34" charset="0"/>
              </a:rPr>
              <a:t/>
            </a:r>
            <a:br>
              <a:rPr lang="zh-CN" altLang="zh-CN" dirty="0">
                <a:solidFill>
                  <a:srgbClr val="333333"/>
                </a:solidFill>
                <a:latin typeface="Arial" panose="020B0604020202020204" pitchFamily="34" charset="0"/>
                <a:cs typeface="Arial" panose="020B0604020202020204" pitchFamily="34" charset="0"/>
              </a:rPr>
            </a:br>
            <a:r>
              <a:rPr lang="zh-CN" altLang="zh-CN" dirty="0">
                <a:solidFill>
                  <a:srgbClr val="333333"/>
                </a:solidFill>
                <a:latin typeface="Arial" panose="020B0604020202020204" pitchFamily="34" charset="0"/>
                <a:cs typeface="Arial" panose="020B0604020202020204" pitchFamily="34" charset="0"/>
              </a:rPr>
              <a:t>就要用ActionListener </a:t>
            </a:r>
            <a:r>
              <a:rPr lang="zh-CN" altLang="en-US" dirty="0" smtClean="0">
                <a:solidFill>
                  <a:srgbClr val="333333"/>
                </a:solidFill>
                <a:latin typeface="Arial" panose="020B0604020202020204" pitchFamily="34" charset="0"/>
                <a:cs typeface="Arial" panose="020B0604020202020204" pitchFamily="34" charset="0"/>
              </a:rPr>
              <a:t>，而不能使用</a:t>
            </a:r>
            <a:r>
              <a:rPr lang="zh-CN" altLang="zh-CN" dirty="0">
                <a:solidFill>
                  <a:srgbClr val="333333"/>
                </a:solidFill>
                <a:latin typeface="Arial" panose="020B0604020202020204" pitchFamily="34" charset="0"/>
                <a:cs typeface="Arial" panose="020B0604020202020204" pitchFamily="34" charset="0"/>
              </a:rPr>
              <a:t>mouseListener </a:t>
            </a:r>
            <a:r>
              <a:rPr lang="zh-CN" altLang="en-US" dirty="0" smtClean="0">
                <a:solidFill>
                  <a:srgbClr val="333333"/>
                </a:solidFill>
                <a:latin typeface="Arial" panose="020B0604020202020204" pitchFamily="34" charset="0"/>
                <a:cs typeface="Arial" panose="020B0604020202020204" pitchFamily="34" charset="0"/>
              </a:rPr>
              <a:t>。</a:t>
            </a:r>
            <a:endParaRPr lang="en-US" altLang="zh-CN" dirty="0" smtClean="0">
              <a:solidFill>
                <a:srgbClr val="333333"/>
              </a:solidFill>
              <a:latin typeface="Arial" panose="020B0604020202020204" pitchFamily="34" charset="0"/>
              <a:cs typeface="Arial" panose="020B0604020202020204" pitchFamily="34" charset="0"/>
            </a:endParaRPr>
          </a:p>
          <a:p>
            <a:pPr lvl="1" eaLnBrk="1" hangingPunct="1"/>
            <a:r>
              <a:rPr lang="zh-CN" altLang="en-US" dirty="0" smtClean="0">
                <a:solidFill>
                  <a:srgbClr val="333333"/>
                </a:solidFill>
                <a:latin typeface="Arial" panose="020B0604020202020204" pitchFamily="34" charset="0"/>
                <a:cs typeface="Arial" panose="020B0604020202020204" pitchFamily="34" charset="0"/>
              </a:rPr>
              <a:t>文本框、按钮、菜单项、密码框和单选按钮都可以触发</a:t>
            </a:r>
            <a:r>
              <a:rPr lang="en-US" altLang="zh-CN" dirty="0" err="1" smtClean="0">
                <a:solidFill>
                  <a:srgbClr val="333333"/>
                </a:solidFill>
                <a:latin typeface="Arial" panose="020B0604020202020204" pitchFamily="34" charset="0"/>
                <a:cs typeface="Arial" panose="020B0604020202020204" pitchFamily="34" charset="0"/>
              </a:rPr>
              <a:t>ActionEvent</a:t>
            </a:r>
            <a:r>
              <a:rPr lang="zh-CN" altLang="en-US" smtClean="0">
                <a:solidFill>
                  <a:srgbClr val="333333"/>
                </a:solidFill>
                <a:latin typeface="Arial" panose="020B0604020202020204" pitchFamily="34" charset="0"/>
                <a:cs typeface="Arial" panose="020B0604020202020204" pitchFamily="34" charset="0"/>
              </a:rPr>
              <a:t>事件。</a:t>
            </a:r>
            <a:endParaRPr lang="en-US" altLang="zh-CN" smtClean="0">
              <a:solidFill>
                <a:srgbClr val="333333"/>
              </a:solidFill>
              <a:latin typeface="Arial" panose="020B0604020202020204" pitchFamily="34" charset="0"/>
              <a:cs typeface="Arial" panose="020B0604020202020204" pitchFamily="34" charset="0"/>
            </a:endParaRPr>
          </a:p>
        </p:txBody>
      </p:sp>
      <p:sp>
        <p:nvSpPr>
          <p:cNvPr id="5120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70C0"/>
                </a:solidFill>
                <a:latin typeface="微软雅黑" pitchFamily="34" charset="-122"/>
                <a:ea typeface="微软雅黑" pitchFamily="34" charset="-122"/>
                <a:sym typeface="宋体" pitchFamily="2" charset="-122"/>
              </a:rPr>
              <a:t>9.3 </a:t>
            </a:r>
            <a:r>
              <a:rPr lang="zh-CN" altLang="en-US" sz="3200" b="1" dirty="0">
                <a:solidFill>
                  <a:srgbClr val="0070C0"/>
                </a:solidFill>
                <a:latin typeface="微软雅黑" pitchFamily="34" charset="-122"/>
                <a:ea typeface="微软雅黑" pitchFamily="34" charset="-122"/>
                <a:sym typeface="宋体" pitchFamily="2" charset="-122"/>
              </a:rPr>
              <a:t>常用事件分类</a:t>
            </a:r>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举例：鼠标事件的使用，在文本框中显示不同鼠标事件的响应结果。</a:t>
            </a:r>
            <a:endParaRPr lang="en-US" altLang="zh-CN" dirty="0" smtClean="0"/>
          </a:p>
          <a:p>
            <a:r>
              <a:rPr lang="zh-CN" altLang="en-US" dirty="0" smtClean="0"/>
              <a:t>练习：书上的例题。</a:t>
            </a:r>
            <a:endParaRPr lang="zh-CN" altLang="en-US" dirty="0"/>
          </a:p>
        </p:txBody>
      </p:sp>
      <p:sp>
        <p:nvSpPr>
          <p:cNvPr id="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70C0"/>
                </a:solidFill>
                <a:latin typeface="微软雅黑" pitchFamily="34" charset="-122"/>
                <a:ea typeface="微软雅黑" pitchFamily="34" charset="-122"/>
                <a:sym typeface="宋体" pitchFamily="2" charset="-122"/>
              </a:rPr>
              <a:t>9.3 </a:t>
            </a:r>
            <a:r>
              <a:rPr lang="zh-CN" altLang="en-US" sz="3200" b="1" dirty="0">
                <a:solidFill>
                  <a:srgbClr val="0070C0"/>
                </a:solidFill>
                <a:latin typeface="微软雅黑" pitchFamily="34" charset="-122"/>
                <a:ea typeface="微软雅黑" pitchFamily="34" charset="-122"/>
                <a:sym typeface="宋体" pitchFamily="2" charset="-122"/>
              </a:rPr>
              <a:t>常用事件分类</a:t>
            </a:r>
          </a:p>
        </p:txBody>
      </p:sp>
    </p:spTree>
    <p:extLst>
      <p:ext uri="{BB962C8B-B14F-4D97-AF65-F5344CB8AC3E}">
        <p14:creationId xmlns:p14="http://schemas.microsoft.com/office/powerpoint/2010/main" val="1133907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组合 1"/>
          <p:cNvGrpSpPr>
            <a:grpSpLocks/>
          </p:cNvGrpSpPr>
          <p:nvPr/>
        </p:nvGrpSpPr>
        <p:grpSpPr bwMode="auto">
          <a:xfrm>
            <a:off x="1668463" y="1014413"/>
            <a:ext cx="4041775" cy="638175"/>
            <a:chOff x="1710657" y="1219207"/>
            <a:chExt cx="4042443" cy="637053"/>
          </a:xfrm>
        </p:grpSpPr>
        <p:grpSp>
          <p:nvGrpSpPr>
            <p:cNvPr id="29744" name="组合 29"/>
            <p:cNvGrpSpPr>
              <a:grpSpLocks/>
            </p:cNvGrpSpPr>
            <p:nvPr/>
          </p:nvGrpSpPr>
          <p:grpSpPr bwMode="auto">
            <a:xfrm rot="-12767">
              <a:off x="1710657" y="1263652"/>
              <a:ext cx="884411" cy="592608"/>
              <a:chOff x="1936620" y="1275606"/>
              <a:chExt cx="1296144" cy="1728192"/>
            </a:xfrm>
          </p:grpSpPr>
          <p:grpSp>
            <p:nvGrpSpPr>
              <p:cNvPr id="29747" name="组合 31"/>
              <p:cNvGrpSpPr>
                <a:grpSpLocks/>
              </p:cNvGrpSpPr>
              <p:nvPr/>
            </p:nvGrpSpPr>
            <p:grpSpPr bwMode="auto">
              <a:xfrm>
                <a:off x="1936620" y="1275606"/>
                <a:ext cx="1296142" cy="1728192"/>
                <a:chOff x="1907704" y="1275606"/>
                <a:chExt cx="1296142" cy="1728192"/>
              </a:xfrm>
            </p:grpSpPr>
            <p:sp>
              <p:nvSpPr>
                <p:cNvPr id="34" name="圆角矩形 33"/>
                <p:cNvSpPr/>
                <p:nvPr/>
              </p:nvSpPr>
              <p:spPr>
                <a:xfrm>
                  <a:off x="1907704" y="1275393"/>
                  <a:ext cx="1296102" cy="1728405"/>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9.1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5" name="圆角矩形 34"/>
                <p:cNvSpPr/>
                <p:nvPr/>
              </p:nvSpPr>
              <p:spPr>
                <a:xfrm>
                  <a:off x="1961223" y="1349336"/>
                  <a:ext cx="1189065" cy="1580520"/>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3" name="圆角矩形 5"/>
              <p:cNvSpPr/>
              <p:nvPr/>
            </p:nvSpPr>
            <p:spPr>
              <a:xfrm>
                <a:off x="1931232" y="2065606"/>
                <a:ext cx="1293777" cy="933523"/>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7" name="直接连接符 6"/>
            <p:cNvCxnSpPr/>
            <p:nvPr/>
          </p:nvCxnSpPr>
          <p:spPr bwMode="auto">
            <a:xfrm>
              <a:off x="2809389" y="1693034"/>
              <a:ext cx="2943711"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9746" name="矩形 35"/>
            <p:cNvSpPr>
              <a:spLocks noChangeArrowheads="1"/>
            </p:cNvSpPr>
            <p:nvPr/>
          </p:nvSpPr>
          <p:spPr bwMode="auto">
            <a:xfrm>
              <a:off x="2836056" y="1219207"/>
              <a:ext cx="1500018" cy="46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latin typeface="微软雅黑" pitchFamily="34" charset="-122"/>
                  <a:ea typeface="微软雅黑" pitchFamily="34" charset="-122"/>
                </a:rPr>
                <a:t>AWT</a:t>
              </a:r>
              <a:r>
                <a:rPr lang="zh-CN" altLang="en-US" sz="2400">
                  <a:latin typeface="微软雅黑" pitchFamily="34" charset="-122"/>
                  <a:ea typeface="微软雅黑" pitchFamily="34" charset="-122"/>
                </a:rPr>
                <a:t>概述</a:t>
              </a:r>
              <a:endParaRPr lang="en-US" altLang="zh-CN" sz="2400">
                <a:latin typeface="微软雅黑" pitchFamily="34" charset="-122"/>
                <a:ea typeface="微软雅黑" pitchFamily="34" charset="-122"/>
              </a:endParaRPr>
            </a:p>
          </p:txBody>
        </p:sp>
      </p:grpSp>
      <p:grpSp>
        <p:nvGrpSpPr>
          <p:cNvPr id="29699" name="组合 195"/>
          <p:cNvGrpSpPr>
            <a:grpSpLocks/>
          </p:cNvGrpSpPr>
          <p:nvPr/>
        </p:nvGrpSpPr>
        <p:grpSpPr bwMode="auto">
          <a:xfrm>
            <a:off x="2817813" y="1928813"/>
            <a:ext cx="4041775" cy="669925"/>
            <a:chOff x="1710657" y="1185132"/>
            <a:chExt cx="4042443" cy="671128"/>
          </a:xfrm>
        </p:grpSpPr>
        <p:grpSp>
          <p:nvGrpSpPr>
            <p:cNvPr id="29737" name="组合 29"/>
            <p:cNvGrpSpPr>
              <a:grpSpLocks/>
            </p:cNvGrpSpPr>
            <p:nvPr/>
          </p:nvGrpSpPr>
          <p:grpSpPr bwMode="auto">
            <a:xfrm rot="-12767">
              <a:off x="1710657" y="1263652"/>
              <a:ext cx="884411" cy="592608"/>
              <a:chOff x="1936620" y="1275606"/>
              <a:chExt cx="1296144" cy="1728192"/>
            </a:xfrm>
          </p:grpSpPr>
          <p:grpSp>
            <p:nvGrpSpPr>
              <p:cNvPr id="29740" name="组合 31"/>
              <p:cNvGrpSpPr>
                <a:grpSpLocks/>
              </p:cNvGrpSpPr>
              <p:nvPr/>
            </p:nvGrpSpPr>
            <p:grpSpPr bwMode="auto">
              <a:xfrm>
                <a:off x="1936620" y="1275606"/>
                <a:ext cx="1296142" cy="1728192"/>
                <a:chOff x="1907704" y="1275606"/>
                <a:chExt cx="1296142" cy="1728192"/>
              </a:xfrm>
            </p:grpSpPr>
            <p:sp>
              <p:nvSpPr>
                <p:cNvPr id="217" name="圆角矩形 216"/>
                <p:cNvSpPr/>
                <p:nvPr/>
              </p:nvSpPr>
              <p:spPr>
                <a:xfrm>
                  <a:off x="1907706" y="1273876"/>
                  <a:ext cx="1296102" cy="1729922"/>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9.2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20" name="圆角矩形 219"/>
                <p:cNvSpPr/>
                <p:nvPr/>
              </p:nvSpPr>
              <p:spPr>
                <a:xfrm>
                  <a:off x="1961224" y="1348082"/>
                  <a:ext cx="1189065" cy="1581510"/>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13" name="圆角矩形 5"/>
              <p:cNvSpPr/>
              <p:nvPr/>
            </p:nvSpPr>
            <p:spPr>
              <a:xfrm>
                <a:off x="1931238" y="2062266"/>
                <a:ext cx="1293777" cy="936847"/>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03" name="直接连接符 202"/>
            <p:cNvCxnSpPr/>
            <p:nvPr/>
          </p:nvCxnSpPr>
          <p:spPr bwMode="auto">
            <a:xfrm>
              <a:off x="2809389" y="1590671"/>
              <a:ext cx="2943711"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9739" name="矩形 35"/>
            <p:cNvSpPr>
              <a:spLocks noChangeArrowheads="1"/>
            </p:cNvSpPr>
            <p:nvPr/>
          </p:nvSpPr>
          <p:spPr bwMode="auto">
            <a:xfrm>
              <a:off x="2836056" y="1185132"/>
              <a:ext cx="2115673" cy="46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latin typeface="微软雅黑" pitchFamily="34" charset="-122"/>
                  <a:ea typeface="微软雅黑" pitchFamily="34" charset="-122"/>
                </a:rPr>
                <a:t>AWT</a:t>
              </a:r>
              <a:r>
                <a:rPr lang="zh-CN" altLang="en-US" sz="2400">
                  <a:latin typeface="微软雅黑" pitchFamily="34" charset="-122"/>
                  <a:ea typeface="微软雅黑" pitchFamily="34" charset="-122"/>
                </a:rPr>
                <a:t>事件处理</a:t>
              </a:r>
              <a:endParaRPr lang="en-US" altLang="zh-CN" sz="2400">
                <a:latin typeface="微软雅黑" pitchFamily="34" charset="-122"/>
                <a:ea typeface="微软雅黑" pitchFamily="34" charset="-122"/>
              </a:endParaRPr>
            </a:p>
          </p:txBody>
        </p:sp>
      </p:grpSp>
      <p:grpSp>
        <p:nvGrpSpPr>
          <p:cNvPr id="29700" name="组合 221"/>
          <p:cNvGrpSpPr>
            <a:grpSpLocks/>
          </p:cNvGrpSpPr>
          <p:nvPr/>
        </p:nvGrpSpPr>
        <p:grpSpPr bwMode="auto">
          <a:xfrm>
            <a:off x="1704975" y="2905125"/>
            <a:ext cx="4041775" cy="762000"/>
            <a:chOff x="1710657" y="1095259"/>
            <a:chExt cx="4042443" cy="761001"/>
          </a:xfrm>
        </p:grpSpPr>
        <p:grpSp>
          <p:nvGrpSpPr>
            <p:cNvPr id="29730" name="组合 29"/>
            <p:cNvGrpSpPr>
              <a:grpSpLocks/>
            </p:cNvGrpSpPr>
            <p:nvPr/>
          </p:nvGrpSpPr>
          <p:grpSpPr bwMode="auto">
            <a:xfrm rot="-12767">
              <a:off x="1710657" y="1263652"/>
              <a:ext cx="884411" cy="592608"/>
              <a:chOff x="1936620" y="1275606"/>
              <a:chExt cx="1296144" cy="1728192"/>
            </a:xfrm>
          </p:grpSpPr>
          <p:grpSp>
            <p:nvGrpSpPr>
              <p:cNvPr id="29733" name="组合 31"/>
              <p:cNvGrpSpPr>
                <a:grpSpLocks/>
              </p:cNvGrpSpPr>
              <p:nvPr/>
            </p:nvGrpSpPr>
            <p:grpSpPr bwMode="auto">
              <a:xfrm>
                <a:off x="1936620" y="1275606"/>
                <a:ext cx="1296142" cy="1728192"/>
                <a:chOff x="1907704" y="1275606"/>
                <a:chExt cx="1296142" cy="1728192"/>
              </a:xfrm>
            </p:grpSpPr>
            <p:sp>
              <p:nvSpPr>
                <p:cNvPr id="233" name="圆角矩形 232"/>
                <p:cNvSpPr/>
                <p:nvPr/>
              </p:nvSpPr>
              <p:spPr>
                <a:xfrm>
                  <a:off x="1907705" y="1274619"/>
                  <a:ext cx="1296104" cy="1729179"/>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9.3</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34" name="圆角矩形 233"/>
                <p:cNvSpPr/>
                <p:nvPr/>
              </p:nvSpPr>
              <p:spPr>
                <a:xfrm>
                  <a:off x="1961225" y="1348594"/>
                  <a:ext cx="1189063" cy="1581228"/>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32" name="圆角矩形 5"/>
              <p:cNvSpPr/>
              <p:nvPr/>
            </p:nvSpPr>
            <p:spPr>
              <a:xfrm>
                <a:off x="1931233" y="2065188"/>
                <a:ext cx="1293777" cy="93394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29" name="直接连接符 228"/>
            <p:cNvCxnSpPr/>
            <p:nvPr/>
          </p:nvCxnSpPr>
          <p:spPr bwMode="auto">
            <a:xfrm>
              <a:off x="2809389" y="1569300"/>
              <a:ext cx="2943711"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9732" name="矩形 35"/>
            <p:cNvSpPr>
              <a:spLocks noChangeArrowheads="1"/>
            </p:cNvSpPr>
            <p:nvPr/>
          </p:nvSpPr>
          <p:spPr bwMode="auto">
            <a:xfrm>
              <a:off x="2836056" y="1095259"/>
              <a:ext cx="2031661" cy="460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a:latin typeface="微软雅黑" pitchFamily="34" charset="-122"/>
                  <a:ea typeface="微软雅黑" pitchFamily="34" charset="-122"/>
                </a:rPr>
                <a:t>常用事件分类</a:t>
              </a:r>
              <a:endParaRPr lang="en-US" altLang="zh-CN" sz="2400">
                <a:latin typeface="微软雅黑" pitchFamily="34" charset="-122"/>
                <a:ea typeface="微软雅黑" pitchFamily="34" charset="-122"/>
              </a:endParaRPr>
            </a:p>
          </p:txBody>
        </p:sp>
      </p:grpSp>
      <p:grpSp>
        <p:nvGrpSpPr>
          <p:cNvPr id="29701" name="组合 234"/>
          <p:cNvGrpSpPr>
            <a:grpSpLocks/>
          </p:cNvGrpSpPr>
          <p:nvPr/>
        </p:nvGrpSpPr>
        <p:grpSpPr bwMode="auto">
          <a:xfrm>
            <a:off x="2852738" y="3865563"/>
            <a:ext cx="4043362" cy="738187"/>
            <a:chOff x="1710657" y="1117344"/>
            <a:chExt cx="4042443" cy="738916"/>
          </a:xfrm>
        </p:grpSpPr>
        <p:grpSp>
          <p:nvGrpSpPr>
            <p:cNvPr id="29723" name="组合 29"/>
            <p:cNvGrpSpPr>
              <a:grpSpLocks/>
            </p:cNvGrpSpPr>
            <p:nvPr/>
          </p:nvGrpSpPr>
          <p:grpSpPr bwMode="auto">
            <a:xfrm rot="-12767">
              <a:off x="1710657" y="1263652"/>
              <a:ext cx="884411" cy="592608"/>
              <a:chOff x="1936620" y="1275606"/>
              <a:chExt cx="1296144" cy="1728192"/>
            </a:xfrm>
          </p:grpSpPr>
          <p:grpSp>
            <p:nvGrpSpPr>
              <p:cNvPr id="29726" name="组合 31"/>
              <p:cNvGrpSpPr>
                <a:grpSpLocks/>
              </p:cNvGrpSpPr>
              <p:nvPr/>
            </p:nvGrpSpPr>
            <p:grpSpPr bwMode="auto">
              <a:xfrm>
                <a:off x="1936620" y="1275606"/>
                <a:ext cx="1296142" cy="1728192"/>
                <a:chOff x="1907704" y="1275606"/>
                <a:chExt cx="1296142" cy="1728192"/>
              </a:xfrm>
            </p:grpSpPr>
            <p:sp>
              <p:nvSpPr>
                <p:cNvPr id="241" name="圆角矩形 240"/>
                <p:cNvSpPr/>
                <p:nvPr/>
              </p:nvSpPr>
              <p:spPr>
                <a:xfrm>
                  <a:off x="1907704" y="1275271"/>
                  <a:ext cx="1295594" cy="1728525"/>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9.4</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42" name="圆角矩形 241"/>
                <p:cNvSpPr/>
                <p:nvPr/>
              </p:nvSpPr>
              <p:spPr>
                <a:xfrm>
                  <a:off x="1961202" y="1349417"/>
                  <a:ext cx="1188598" cy="1580233"/>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40" name="圆角矩形 5"/>
              <p:cNvSpPr/>
              <p:nvPr/>
            </p:nvSpPr>
            <p:spPr>
              <a:xfrm>
                <a:off x="1931239" y="2062879"/>
                <a:ext cx="1253726" cy="936092"/>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37" name="直接连接符 236"/>
            <p:cNvCxnSpPr/>
            <p:nvPr/>
          </p:nvCxnSpPr>
          <p:spPr bwMode="auto">
            <a:xfrm>
              <a:off x="2810544" y="1590886"/>
              <a:ext cx="2942556"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9725" name="矩形 35"/>
            <p:cNvSpPr>
              <a:spLocks noChangeArrowheads="1"/>
            </p:cNvSpPr>
            <p:nvPr/>
          </p:nvSpPr>
          <p:spPr bwMode="auto">
            <a:xfrm>
              <a:off x="2836056" y="1117344"/>
              <a:ext cx="1723157" cy="46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a:latin typeface="微软雅黑" pitchFamily="34" charset="-122"/>
                  <a:ea typeface="微软雅黑" pitchFamily="34" charset="-122"/>
                </a:rPr>
                <a:t>布局管理器</a:t>
              </a:r>
              <a:endParaRPr lang="en-US" altLang="zh-CN" sz="2400">
                <a:latin typeface="微软雅黑" pitchFamily="34" charset="-122"/>
                <a:ea typeface="微软雅黑" pitchFamily="34" charset="-122"/>
              </a:endParaRPr>
            </a:p>
          </p:txBody>
        </p:sp>
      </p:grpSp>
      <p:grpSp>
        <p:nvGrpSpPr>
          <p:cNvPr id="29702" name="组合 242"/>
          <p:cNvGrpSpPr>
            <a:grpSpLocks/>
          </p:cNvGrpSpPr>
          <p:nvPr/>
        </p:nvGrpSpPr>
        <p:grpSpPr bwMode="auto">
          <a:xfrm>
            <a:off x="1727200" y="4959350"/>
            <a:ext cx="4043363" cy="771525"/>
            <a:chOff x="1710657" y="1083450"/>
            <a:chExt cx="4042443" cy="772810"/>
          </a:xfrm>
        </p:grpSpPr>
        <p:grpSp>
          <p:nvGrpSpPr>
            <p:cNvPr id="29716" name="组合 29"/>
            <p:cNvGrpSpPr>
              <a:grpSpLocks/>
            </p:cNvGrpSpPr>
            <p:nvPr/>
          </p:nvGrpSpPr>
          <p:grpSpPr bwMode="auto">
            <a:xfrm rot="-12767">
              <a:off x="1710657" y="1263652"/>
              <a:ext cx="884411" cy="592608"/>
              <a:chOff x="1936620" y="1275606"/>
              <a:chExt cx="1296144" cy="1728192"/>
            </a:xfrm>
          </p:grpSpPr>
          <p:grpSp>
            <p:nvGrpSpPr>
              <p:cNvPr id="29719" name="组合 31"/>
              <p:cNvGrpSpPr>
                <a:grpSpLocks/>
              </p:cNvGrpSpPr>
              <p:nvPr/>
            </p:nvGrpSpPr>
            <p:grpSpPr bwMode="auto">
              <a:xfrm>
                <a:off x="1936620" y="1275606"/>
                <a:ext cx="1296142" cy="1728192"/>
                <a:chOff x="1907704" y="1275606"/>
                <a:chExt cx="1296142" cy="1728192"/>
              </a:xfrm>
            </p:grpSpPr>
            <p:sp>
              <p:nvSpPr>
                <p:cNvPr id="249" name="圆角矩形 248"/>
                <p:cNvSpPr/>
                <p:nvPr/>
              </p:nvSpPr>
              <p:spPr>
                <a:xfrm>
                  <a:off x="1907705" y="1274103"/>
                  <a:ext cx="1295595" cy="1729693"/>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9.5</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50" name="圆角矩形 249"/>
                <p:cNvSpPr/>
                <p:nvPr/>
              </p:nvSpPr>
              <p:spPr>
                <a:xfrm>
                  <a:off x="1961205" y="1348299"/>
                  <a:ext cx="1188597" cy="158130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248" name="圆角矩形 5"/>
              <p:cNvSpPr/>
              <p:nvPr/>
            </p:nvSpPr>
            <p:spPr>
              <a:xfrm>
                <a:off x="1931240" y="2062243"/>
                <a:ext cx="1253728" cy="936725"/>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245" name="直接连接符 244"/>
            <p:cNvCxnSpPr/>
            <p:nvPr/>
          </p:nvCxnSpPr>
          <p:spPr bwMode="auto">
            <a:xfrm>
              <a:off x="2810545" y="1557313"/>
              <a:ext cx="294255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9718" name="矩形 35"/>
            <p:cNvSpPr>
              <a:spLocks noChangeArrowheads="1"/>
            </p:cNvSpPr>
            <p:nvPr/>
          </p:nvSpPr>
          <p:spPr bwMode="auto">
            <a:xfrm>
              <a:off x="2836056" y="1083450"/>
              <a:ext cx="1499429" cy="46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latin typeface="微软雅黑" pitchFamily="34" charset="-122"/>
                  <a:ea typeface="微软雅黑" pitchFamily="34" charset="-122"/>
                </a:rPr>
                <a:t>AWT</a:t>
              </a:r>
              <a:r>
                <a:rPr lang="zh-CN" altLang="en-US" sz="2400">
                  <a:latin typeface="微软雅黑" pitchFamily="34" charset="-122"/>
                  <a:ea typeface="微软雅黑" pitchFamily="34" charset="-122"/>
                </a:rPr>
                <a:t>绘图</a:t>
              </a:r>
              <a:endParaRPr lang="en-US" altLang="zh-CN" sz="2400">
                <a:latin typeface="微软雅黑" pitchFamily="34" charset="-122"/>
                <a:ea typeface="微软雅黑" pitchFamily="34" charset="-122"/>
              </a:endParaRPr>
            </a:p>
          </p:txBody>
        </p:sp>
      </p:grpSp>
      <p:grpSp>
        <p:nvGrpSpPr>
          <p:cNvPr id="29703" name="组合 242"/>
          <p:cNvGrpSpPr>
            <a:grpSpLocks/>
          </p:cNvGrpSpPr>
          <p:nvPr/>
        </p:nvGrpSpPr>
        <p:grpSpPr bwMode="auto">
          <a:xfrm>
            <a:off x="2828925" y="5822950"/>
            <a:ext cx="4043363" cy="817563"/>
            <a:chOff x="1710657" y="1038258"/>
            <a:chExt cx="4042443" cy="818002"/>
          </a:xfrm>
        </p:grpSpPr>
        <p:grpSp>
          <p:nvGrpSpPr>
            <p:cNvPr id="29709" name="组合 29"/>
            <p:cNvGrpSpPr>
              <a:grpSpLocks/>
            </p:cNvGrpSpPr>
            <p:nvPr/>
          </p:nvGrpSpPr>
          <p:grpSpPr bwMode="auto">
            <a:xfrm rot="-12767">
              <a:off x="1710657" y="1263652"/>
              <a:ext cx="884411" cy="592608"/>
              <a:chOff x="1936620" y="1275606"/>
              <a:chExt cx="1296144" cy="1728192"/>
            </a:xfrm>
          </p:grpSpPr>
          <p:grpSp>
            <p:nvGrpSpPr>
              <p:cNvPr id="29712" name="组合 31"/>
              <p:cNvGrpSpPr>
                <a:grpSpLocks/>
              </p:cNvGrpSpPr>
              <p:nvPr/>
            </p:nvGrpSpPr>
            <p:grpSpPr bwMode="auto">
              <a:xfrm>
                <a:off x="1936620" y="1275606"/>
                <a:ext cx="1296142" cy="1728192"/>
                <a:chOff x="1907704" y="1275606"/>
                <a:chExt cx="1296142" cy="1728192"/>
              </a:xfrm>
            </p:grpSpPr>
            <p:sp>
              <p:nvSpPr>
                <p:cNvPr id="48" name="圆角矩形 47"/>
                <p:cNvSpPr/>
                <p:nvPr/>
              </p:nvSpPr>
              <p:spPr>
                <a:xfrm>
                  <a:off x="1907704" y="1276047"/>
                  <a:ext cx="1295595" cy="1727748"/>
                </a:xfrm>
                <a:prstGeom prst="roundRect">
                  <a:avLst/>
                </a:prstGeom>
                <a:solidFill>
                  <a:srgbClr val="0070C0"/>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9.6</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49" name="圆角矩形 48"/>
                <p:cNvSpPr/>
                <p:nvPr/>
              </p:nvSpPr>
              <p:spPr>
                <a:xfrm>
                  <a:off x="1961203" y="1350160"/>
                  <a:ext cx="1188597" cy="1579524"/>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47" name="圆角矩形 5"/>
              <p:cNvSpPr/>
              <p:nvPr/>
            </p:nvSpPr>
            <p:spPr>
              <a:xfrm>
                <a:off x="1931238" y="2063301"/>
                <a:ext cx="1253728" cy="93567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cxnSp>
          <p:nvCxnSpPr>
            <p:cNvPr id="44" name="直接连接符 43"/>
            <p:cNvCxnSpPr/>
            <p:nvPr/>
          </p:nvCxnSpPr>
          <p:spPr bwMode="auto">
            <a:xfrm>
              <a:off x="2810545" y="1511587"/>
              <a:ext cx="2942555"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29711" name="矩形 35"/>
            <p:cNvSpPr>
              <a:spLocks noChangeArrowheads="1"/>
            </p:cNvSpPr>
            <p:nvPr/>
          </p:nvSpPr>
          <p:spPr bwMode="auto">
            <a:xfrm>
              <a:off x="2836056" y="1038258"/>
              <a:ext cx="1069730" cy="462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400">
                  <a:latin typeface="微软雅黑" pitchFamily="34" charset="-122"/>
                  <a:ea typeface="微软雅黑" pitchFamily="34" charset="-122"/>
                </a:rPr>
                <a:t>Swing</a:t>
              </a:r>
            </a:p>
          </p:txBody>
        </p:sp>
      </p:grpSp>
      <p:sp>
        <p:nvSpPr>
          <p:cNvPr id="29704" name="TextBox 126">
            <a:hlinkClick r:id="rId2" action="ppaction://hlinksldjump"/>
          </p:cNvPr>
          <p:cNvSpPr txBox="1">
            <a:spLocks noChangeArrowheads="1"/>
          </p:cNvSpPr>
          <p:nvPr/>
        </p:nvSpPr>
        <p:spPr bwMode="auto">
          <a:xfrm>
            <a:off x="3841750" y="2347913"/>
            <a:ext cx="3089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u="sng">
                <a:solidFill>
                  <a:srgbClr val="D9D9D9"/>
                </a:solidFill>
                <a:latin typeface="微软雅黑" pitchFamily="34" charset="-122"/>
                <a:ea typeface="微软雅黑" pitchFamily="34" charset="-122"/>
              </a:rPr>
              <a:t>☞</a:t>
            </a:r>
            <a:r>
              <a:rPr lang="zh-CN" altLang="en-US" u="sng">
                <a:solidFill>
                  <a:srgbClr val="D9D9D9"/>
                </a:solidFill>
                <a:latin typeface="微软雅黑" pitchFamily="34" charset="-122"/>
                <a:ea typeface="微软雅黑" pitchFamily="34" charset="-122"/>
              </a:rPr>
              <a:t>点击查看本小节知识架构</a:t>
            </a:r>
          </a:p>
        </p:txBody>
      </p:sp>
      <p:sp>
        <p:nvSpPr>
          <p:cNvPr id="29705" name="TextBox 126">
            <a:hlinkClick r:id="rId3" action="ppaction://hlinksldjump"/>
          </p:cNvPr>
          <p:cNvSpPr txBox="1">
            <a:spLocks noChangeArrowheads="1"/>
          </p:cNvSpPr>
          <p:nvPr/>
        </p:nvSpPr>
        <p:spPr bwMode="auto">
          <a:xfrm>
            <a:off x="2714625" y="3395663"/>
            <a:ext cx="3089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u="sng">
                <a:solidFill>
                  <a:srgbClr val="D9D9D9"/>
                </a:solidFill>
                <a:latin typeface="微软雅黑" pitchFamily="34" charset="-122"/>
                <a:ea typeface="微软雅黑" pitchFamily="34" charset="-122"/>
              </a:rPr>
              <a:t>☞</a:t>
            </a:r>
            <a:r>
              <a:rPr lang="zh-CN" altLang="en-US" u="sng">
                <a:solidFill>
                  <a:srgbClr val="D9D9D9"/>
                </a:solidFill>
                <a:latin typeface="微软雅黑" pitchFamily="34" charset="-122"/>
                <a:ea typeface="微软雅黑" pitchFamily="34" charset="-122"/>
              </a:rPr>
              <a:t>点击查看本小节知识架构</a:t>
            </a:r>
          </a:p>
        </p:txBody>
      </p:sp>
      <p:sp>
        <p:nvSpPr>
          <p:cNvPr id="29706" name="TextBox 126">
            <a:hlinkClick r:id="rId4" action="ppaction://hlinksldjump"/>
          </p:cNvPr>
          <p:cNvSpPr txBox="1">
            <a:spLocks noChangeArrowheads="1"/>
          </p:cNvSpPr>
          <p:nvPr/>
        </p:nvSpPr>
        <p:spPr bwMode="auto">
          <a:xfrm>
            <a:off x="3883025" y="4349750"/>
            <a:ext cx="3089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u="sng">
                <a:solidFill>
                  <a:srgbClr val="D9D9D9"/>
                </a:solidFill>
                <a:latin typeface="微软雅黑" pitchFamily="34" charset="-122"/>
                <a:ea typeface="微软雅黑" pitchFamily="34" charset="-122"/>
              </a:rPr>
              <a:t>☞</a:t>
            </a:r>
            <a:r>
              <a:rPr lang="zh-CN" altLang="en-US" u="sng">
                <a:solidFill>
                  <a:srgbClr val="D9D9D9"/>
                </a:solidFill>
                <a:latin typeface="微软雅黑" pitchFamily="34" charset="-122"/>
                <a:ea typeface="微软雅黑" pitchFamily="34" charset="-122"/>
              </a:rPr>
              <a:t>点击查看本小节知识架构</a:t>
            </a:r>
          </a:p>
        </p:txBody>
      </p:sp>
      <p:sp>
        <p:nvSpPr>
          <p:cNvPr id="29707" name="TextBox 126">
            <a:hlinkClick r:id="rId5" action="ppaction://hlinksldjump"/>
          </p:cNvPr>
          <p:cNvSpPr txBox="1">
            <a:spLocks noChangeArrowheads="1"/>
          </p:cNvSpPr>
          <p:nvPr/>
        </p:nvSpPr>
        <p:spPr bwMode="auto">
          <a:xfrm>
            <a:off x="3851275" y="6310313"/>
            <a:ext cx="3090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u="sng">
                <a:solidFill>
                  <a:srgbClr val="D9D9D9"/>
                </a:solidFill>
                <a:latin typeface="微软雅黑" pitchFamily="34" charset="-122"/>
                <a:ea typeface="微软雅黑" pitchFamily="34" charset="-122"/>
              </a:rPr>
              <a:t>☞</a:t>
            </a:r>
            <a:r>
              <a:rPr lang="zh-CN" altLang="en-US" u="sng">
                <a:solidFill>
                  <a:srgbClr val="D9D9D9"/>
                </a:solidFill>
                <a:latin typeface="微软雅黑" pitchFamily="34" charset="-122"/>
                <a:ea typeface="微软雅黑" pitchFamily="34" charset="-122"/>
              </a:rPr>
              <a:t>点击查看本小节知识架构</a:t>
            </a:r>
          </a:p>
        </p:txBody>
      </p:sp>
      <p:sp>
        <p:nvSpPr>
          <p:cNvPr id="2970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a:solidFill>
                  <a:srgbClr val="0070C0"/>
                </a:solidFill>
                <a:latin typeface="微软雅黑" pitchFamily="34" charset="-122"/>
                <a:ea typeface="微软雅黑" pitchFamily="34" charset="-122"/>
                <a:sym typeface="宋体" pitchFamily="2" charset="-122"/>
              </a:rPr>
              <a:t>目录</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07"/>
          <p:cNvSpPr>
            <a:spLocks noChangeArrowheads="1"/>
          </p:cNvSpPr>
          <p:nvPr/>
        </p:nvSpPr>
        <p:spPr bwMode="auto">
          <a:xfrm>
            <a:off x="233363" y="758825"/>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132"/>
          <p:cNvSpPr>
            <a:spLocks noChangeArrowheads="1"/>
          </p:cNvSpPr>
          <p:nvPr/>
        </p:nvSpPr>
        <p:spPr bwMode="auto">
          <a:xfrm>
            <a:off x="392113" y="921174"/>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AutoShape 208"/>
          <p:cNvSpPr>
            <a:spLocks noChangeArrowheads="1"/>
          </p:cNvSpPr>
          <p:nvPr/>
        </p:nvSpPr>
        <p:spPr bwMode="auto">
          <a:xfrm>
            <a:off x="2670175" y="1150938"/>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2775" name="组合 153"/>
          <p:cNvGrpSpPr>
            <a:grpSpLocks/>
          </p:cNvGrpSpPr>
          <p:nvPr/>
        </p:nvGrpSpPr>
        <p:grpSpPr bwMode="auto">
          <a:xfrm>
            <a:off x="1106488" y="2200275"/>
            <a:ext cx="7629525" cy="669925"/>
            <a:chOff x="1029300" y="5045322"/>
            <a:chExt cx="7628925" cy="669008"/>
          </a:xfrm>
        </p:grpSpPr>
        <p:grpSp>
          <p:nvGrpSpPr>
            <p:cNvPr id="32848" name="组合 219"/>
            <p:cNvGrpSpPr>
              <a:grpSpLocks/>
            </p:cNvGrpSpPr>
            <p:nvPr/>
          </p:nvGrpSpPr>
          <p:grpSpPr bwMode="auto">
            <a:xfrm>
              <a:off x="2520950" y="5045323"/>
              <a:ext cx="6137275" cy="669007"/>
              <a:chOff x="2520950" y="4924673"/>
              <a:chExt cx="6137275" cy="789657"/>
            </a:xfrm>
          </p:grpSpPr>
          <p:sp>
            <p:nvSpPr>
              <p:cNvPr id="74" name="AutoShape 218"/>
              <p:cNvSpPr>
                <a:spLocks noChangeArrowheads="1"/>
              </p:cNvSpPr>
              <p:nvPr/>
            </p:nvSpPr>
            <p:spPr bwMode="auto">
              <a:xfrm>
                <a:off x="2721442" y="5394351"/>
                <a:ext cx="5806618" cy="31997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2854" name="组合 225"/>
              <p:cNvGrpSpPr>
                <a:grpSpLocks/>
              </p:cNvGrpSpPr>
              <p:nvPr/>
            </p:nvGrpSpPr>
            <p:grpSpPr bwMode="auto">
              <a:xfrm>
                <a:off x="2520950" y="4924673"/>
                <a:ext cx="6137275" cy="664245"/>
                <a:chOff x="2520950" y="4868193"/>
                <a:chExt cx="6137275" cy="720725"/>
              </a:xfrm>
            </p:grpSpPr>
            <p:sp>
              <p:nvSpPr>
                <p:cNvPr id="76" name="AutoShape 181"/>
                <p:cNvSpPr>
                  <a:spLocks noChangeArrowheads="1"/>
                </p:cNvSpPr>
                <p:nvPr/>
              </p:nvSpPr>
              <p:spPr bwMode="auto">
                <a:xfrm>
                  <a:off x="2521433" y="4868192"/>
                  <a:ext cx="6136792" cy="720770"/>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7" name="AutoShape 202"/>
                <p:cNvSpPr>
                  <a:spLocks noChangeArrowheads="1"/>
                </p:cNvSpPr>
                <p:nvPr/>
              </p:nvSpPr>
              <p:spPr bwMode="auto">
                <a:xfrm>
                  <a:off x="2762714" y="4983921"/>
                  <a:ext cx="5689152" cy="49134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0"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2850" name="组合 221"/>
            <p:cNvGrpSpPr>
              <a:grpSpLocks/>
            </p:cNvGrpSpPr>
            <p:nvPr/>
          </p:nvGrpSpPr>
          <p:grpSpPr bwMode="auto">
            <a:xfrm>
              <a:off x="1029300" y="5045322"/>
              <a:ext cx="635025" cy="637257"/>
              <a:chOff x="1098627" y="4776118"/>
              <a:chExt cx="903287" cy="906462"/>
            </a:xfrm>
          </p:grpSpPr>
          <p:sp>
            <p:nvSpPr>
              <p:cNvPr id="72" name="Oval 148"/>
              <p:cNvSpPr>
                <a:spLocks noChangeArrowheads="1"/>
              </p:cNvSpPr>
              <p:nvPr/>
            </p:nvSpPr>
            <p:spPr bwMode="auto">
              <a:xfrm>
                <a:off x="1098627" y="4776118"/>
                <a:ext cx="903180" cy="906526"/>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73" name="Oval 151"/>
              <p:cNvSpPr>
                <a:spLocks noChangeArrowheads="1"/>
              </p:cNvSpPr>
              <p:nvPr/>
            </p:nvSpPr>
            <p:spPr bwMode="auto">
              <a:xfrm>
                <a:off x="1414740" y="4803178"/>
                <a:ext cx="241600" cy="241290"/>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2776" name="TextBox 154"/>
          <p:cNvSpPr txBox="1">
            <a:spLocks noChangeArrowheads="1"/>
          </p:cNvSpPr>
          <p:nvPr/>
        </p:nvSpPr>
        <p:spPr bwMode="auto">
          <a:xfrm>
            <a:off x="3870325" y="1320800"/>
            <a:ext cx="377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a:solidFill>
                  <a:srgbClr val="000000"/>
                </a:solidFill>
                <a:latin typeface="微软雅黑" pitchFamily="34" charset="-122"/>
                <a:ea typeface="微软雅黑" pitchFamily="34" charset="-122"/>
              </a:rPr>
              <a:t>9.4  </a:t>
            </a:r>
            <a:r>
              <a:rPr lang="zh-CN" altLang="zh-CN" sz="2800" b="1">
                <a:solidFill>
                  <a:srgbClr val="0070C0"/>
                </a:solidFill>
                <a:latin typeface="微软雅黑" pitchFamily="34" charset="-122"/>
                <a:ea typeface="微软雅黑" pitchFamily="34" charset="-122"/>
              </a:rPr>
              <a:t>布局管理器</a:t>
            </a:r>
          </a:p>
        </p:txBody>
      </p:sp>
      <p:grpSp>
        <p:nvGrpSpPr>
          <p:cNvPr id="32777" name="组合 155"/>
          <p:cNvGrpSpPr>
            <a:grpSpLocks/>
          </p:cNvGrpSpPr>
          <p:nvPr/>
        </p:nvGrpSpPr>
        <p:grpSpPr bwMode="auto">
          <a:xfrm>
            <a:off x="1328738" y="2925763"/>
            <a:ext cx="7407275" cy="668337"/>
            <a:chOff x="1252258" y="5045323"/>
            <a:chExt cx="7405967" cy="669007"/>
          </a:xfrm>
        </p:grpSpPr>
        <p:grpSp>
          <p:nvGrpSpPr>
            <p:cNvPr id="32841" name="组合 212"/>
            <p:cNvGrpSpPr>
              <a:grpSpLocks/>
            </p:cNvGrpSpPr>
            <p:nvPr/>
          </p:nvGrpSpPr>
          <p:grpSpPr bwMode="auto">
            <a:xfrm>
              <a:off x="2520950" y="5045323"/>
              <a:ext cx="6137275" cy="669007"/>
              <a:chOff x="2520950" y="4924673"/>
              <a:chExt cx="6137275" cy="789657"/>
            </a:xfrm>
          </p:grpSpPr>
          <p:sp>
            <p:nvSpPr>
              <p:cNvPr id="65"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2845" name="组合 216"/>
              <p:cNvGrpSpPr>
                <a:grpSpLocks/>
              </p:cNvGrpSpPr>
              <p:nvPr/>
            </p:nvGrpSpPr>
            <p:grpSpPr bwMode="auto">
              <a:xfrm>
                <a:off x="2520950" y="4924673"/>
                <a:ext cx="6137275" cy="664245"/>
                <a:chOff x="2520950" y="4868193"/>
                <a:chExt cx="6137275" cy="720725"/>
              </a:xfrm>
            </p:grpSpPr>
            <p:sp>
              <p:nvSpPr>
                <p:cNvPr id="67" name="AutoShape 181"/>
                <p:cNvSpPr>
                  <a:spLocks noChangeArrowheads="1"/>
                </p:cNvSpPr>
                <p:nvPr/>
              </p:nvSpPr>
              <p:spPr bwMode="auto">
                <a:xfrm>
                  <a:off x="2517272" y="4868193"/>
                  <a:ext cx="6140953" cy="720446"/>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8"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3"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4"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2778" name="组合 156"/>
          <p:cNvGrpSpPr>
            <a:grpSpLocks/>
          </p:cNvGrpSpPr>
          <p:nvPr/>
        </p:nvGrpSpPr>
        <p:grpSpPr bwMode="auto">
          <a:xfrm>
            <a:off x="1328738" y="3651250"/>
            <a:ext cx="7407275" cy="668338"/>
            <a:chOff x="1252258" y="5045323"/>
            <a:chExt cx="7405967" cy="669007"/>
          </a:xfrm>
        </p:grpSpPr>
        <p:grpSp>
          <p:nvGrpSpPr>
            <p:cNvPr id="32834" name="组合 205"/>
            <p:cNvGrpSpPr>
              <a:grpSpLocks/>
            </p:cNvGrpSpPr>
            <p:nvPr/>
          </p:nvGrpSpPr>
          <p:grpSpPr bwMode="auto">
            <a:xfrm>
              <a:off x="2520950" y="5045323"/>
              <a:ext cx="6137275" cy="669007"/>
              <a:chOff x="2520950" y="4924673"/>
              <a:chExt cx="6137275" cy="789657"/>
            </a:xfrm>
          </p:grpSpPr>
          <p:sp>
            <p:nvSpPr>
              <p:cNvPr id="58"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2838" name="组合 209"/>
              <p:cNvGrpSpPr>
                <a:grpSpLocks/>
              </p:cNvGrpSpPr>
              <p:nvPr/>
            </p:nvGrpSpPr>
            <p:grpSpPr bwMode="auto">
              <a:xfrm>
                <a:off x="2520950" y="4924673"/>
                <a:ext cx="6137275" cy="664245"/>
                <a:chOff x="2520950" y="4868193"/>
                <a:chExt cx="6137275" cy="720725"/>
              </a:xfrm>
            </p:grpSpPr>
            <p:sp>
              <p:nvSpPr>
                <p:cNvPr id="60" name="AutoShape 181"/>
                <p:cNvSpPr>
                  <a:spLocks noChangeArrowheads="1"/>
                </p:cNvSpPr>
                <p:nvPr/>
              </p:nvSpPr>
              <p:spPr bwMode="auto">
                <a:xfrm>
                  <a:off x="2517272" y="4868193"/>
                  <a:ext cx="6140953" cy="720444"/>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1"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6"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7"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2779" name="组合 157"/>
          <p:cNvGrpSpPr>
            <a:grpSpLocks/>
          </p:cNvGrpSpPr>
          <p:nvPr/>
        </p:nvGrpSpPr>
        <p:grpSpPr bwMode="auto">
          <a:xfrm>
            <a:off x="1328738" y="4375150"/>
            <a:ext cx="7407275" cy="669925"/>
            <a:chOff x="1252258" y="5045323"/>
            <a:chExt cx="7405967" cy="669007"/>
          </a:xfrm>
        </p:grpSpPr>
        <p:grpSp>
          <p:nvGrpSpPr>
            <p:cNvPr id="32827" name="组合 198"/>
            <p:cNvGrpSpPr>
              <a:grpSpLocks/>
            </p:cNvGrpSpPr>
            <p:nvPr/>
          </p:nvGrpSpPr>
          <p:grpSpPr bwMode="auto">
            <a:xfrm>
              <a:off x="2520950" y="5045323"/>
              <a:ext cx="6137275" cy="669007"/>
              <a:chOff x="2520950" y="4924673"/>
              <a:chExt cx="6137275" cy="789657"/>
            </a:xfrm>
          </p:grpSpPr>
          <p:sp>
            <p:nvSpPr>
              <p:cNvPr id="51" name="AutoShape 218"/>
              <p:cNvSpPr>
                <a:spLocks noChangeArrowheads="1"/>
              </p:cNvSpPr>
              <p:nvPr/>
            </p:nvSpPr>
            <p:spPr bwMode="auto">
              <a:xfrm>
                <a:off x="2720436" y="5394351"/>
                <a:ext cx="5807637" cy="31997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2831" name="组合 202"/>
              <p:cNvGrpSpPr>
                <a:grpSpLocks/>
              </p:cNvGrpSpPr>
              <p:nvPr/>
            </p:nvGrpSpPr>
            <p:grpSpPr bwMode="auto">
              <a:xfrm>
                <a:off x="2520950" y="4924673"/>
                <a:ext cx="6137275" cy="664245"/>
                <a:chOff x="2520950" y="4868193"/>
                <a:chExt cx="6137275" cy="720725"/>
              </a:xfrm>
            </p:grpSpPr>
            <p:sp>
              <p:nvSpPr>
                <p:cNvPr id="53" name="AutoShape 181"/>
                <p:cNvSpPr>
                  <a:spLocks noChangeArrowheads="1"/>
                </p:cNvSpPr>
                <p:nvPr/>
              </p:nvSpPr>
              <p:spPr bwMode="auto">
                <a:xfrm>
                  <a:off x="2517272" y="4868193"/>
                  <a:ext cx="6140953" cy="720768"/>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4" name="AutoShape 202"/>
                <p:cNvSpPr>
                  <a:spLocks noChangeArrowheads="1"/>
                </p:cNvSpPr>
                <p:nvPr/>
              </p:nvSpPr>
              <p:spPr bwMode="auto">
                <a:xfrm>
                  <a:off x="2761703" y="4983923"/>
                  <a:ext cx="5690183" cy="491340"/>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9" name="Line 188"/>
            <p:cNvSpPr>
              <a:spLocks noChangeShapeType="1"/>
            </p:cNvSpPr>
            <p:nvPr/>
          </p:nvSpPr>
          <p:spPr bwMode="auto">
            <a:xfrm flipH="1">
              <a:off x="1499864" y="5330681"/>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0" name="Oval 151"/>
            <p:cNvSpPr>
              <a:spLocks noChangeArrowheads="1"/>
            </p:cNvSpPr>
            <p:nvPr/>
          </p:nvSpPr>
          <p:spPr bwMode="auto">
            <a:xfrm>
              <a:off x="1252258" y="5064347"/>
              <a:ext cx="169832" cy="169630"/>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2780" name="组合 159"/>
          <p:cNvGrpSpPr>
            <a:grpSpLocks/>
          </p:cNvGrpSpPr>
          <p:nvPr/>
        </p:nvGrpSpPr>
        <p:grpSpPr bwMode="auto">
          <a:xfrm>
            <a:off x="1112838" y="2892425"/>
            <a:ext cx="635000" cy="636588"/>
            <a:chOff x="1190461" y="2772022"/>
            <a:chExt cx="635025" cy="637257"/>
          </a:xfrm>
        </p:grpSpPr>
        <p:sp>
          <p:nvSpPr>
            <p:cNvPr id="39"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0" name="Oval 151"/>
            <p:cNvSpPr>
              <a:spLocks noChangeArrowheads="1"/>
            </p:cNvSpPr>
            <p:nvPr/>
          </p:nvSpPr>
          <p:spPr bwMode="auto">
            <a:xfrm>
              <a:off x="1412720" y="2791092"/>
              <a:ext cx="169869" cy="17004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2781" name="组合 160"/>
          <p:cNvGrpSpPr>
            <a:grpSpLocks/>
          </p:cNvGrpSpPr>
          <p:nvPr/>
        </p:nvGrpSpPr>
        <p:grpSpPr bwMode="auto">
          <a:xfrm>
            <a:off x="1112838" y="3614738"/>
            <a:ext cx="635000" cy="636587"/>
            <a:chOff x="1190461" y="2772022"/>
            <a:chExt cx="635025" cy="637257"/>
          </a:xfrm>
        </p:grpSpPr>
        <p:sp>
          <p:nvSpPr>
            <p:cNvPr id="37"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8"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2782" name="组合 161"/>
          <p:cNvGrpSpPr>
            <a:grpSpLocks/>
          </p:cNvGrpSpPr>
          <p:nvPr/>
        </p:nvGrpSpPr>
        <p:grpSpPr bwMode="auto">
          <a:xfrm>
            <a:off x="1112838" y="4337050"/>
            <a:ext cx="635000" cy="636588"/>
            <a:chOff x="1190461" y="2772022"/>
            <a:chExt cx="635025" cy="637257"/>
          </a:xfrm>
        </p:grpSpPr>
        <p:sp>
          <p:nvSpPr>
            <p:cNvPr id="35"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6" name="Oval 151"/>
            <p:cNvSpPr>
              <a:spLocks noChangeArrowheads="1"/>
            </p:cNvSpPr>
            <p:nvPr/>
          </p:nvSpPr>
          <p:spPr bwMode="auto">
            <a:xfrm>
              <a:off x="1412720" y="2791092"/>
              <a:ext cx="169869" cy="17004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32783" name="TextBox 163"/>
          <p:cNvSpPr txBox="1">
            <a:spLocks noChangeArrowheads="1"/>
          </p:cNvSpPr>
          <p:nvPr/>
        </p:nvSpPr>
        <p:spPr bwMode="auto">
          <a:xfrm>
            <a:off x="1055688" y="2317750"/>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9.4.1</a:t>
            </a:r>
            <a:endParaRPr lang="zh-CN" altLang="en-US">
              <a:solidFill>
                <a:srgbClr val="000000"/>
              </a:solidFill>
            </a:endParaRPr>
          </a:p>
        </p:txBody>
      </p:sp>
      <p:sp>
        <p:nvSpPr>
          <p:cNvPr id="32784" name="TextBox 164"/>
          <p:cNvSpPr txBox="1">
            <a:spLocks noChangeArrowheads="1"/>
          </p:cNvSpPr>
          <p:nvPr/>
        </p:nvSpPr>
        <p:spPr bwMode="auto">
          <a:xfrm>
            <a:off x="1055688" y="3041650"/>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9.4.2</a:t>
            </a:r>
            <a:endParaRPr lang="zh-CN" altLang="en-US">
              <a:solidFill>
                <a:srgbClr val="000000"/>
              </a:solidFill>
            </a:endParaRPr>
          </a:p>
        </p:txBody>
      </p:sp>
      <p:sp>
        <p:nvSpPr>
          <p:cNvPr id="32785" name="TextBox 165"/>
          <p:cNvSpPr txBox="1">
            <a:spLocks noChangeArrowheads="1"/>
          </p:cNvSpPr>
          <p:nvPr/>
        </p:nvSpPr>
        <p:spPr bwMode="auto">
          <a:xfrm>
            <a:off x="1055688" y="37639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9.4.3</a:t>
            </a:r>
            <a:endParaRPr lang="zh-CN" altLang="en-US">
              <a:solidFill>
                <a:srgbClr val="000000"/>
              </a:solidFill>
            </a:endParaRPr>
          </a:p>
        </p:txBody>
      </p:sp>
      <p:sp>
        <p:nvSpPr>
          <p:cNvPr id="32786" name="TextBox 166"/>
          <p:cNvSpPr txBox="1">
            <a:spLocks noChangeArrowheads="1"/>
          </p:cNvSpPr>
          <p:nvPr/>
        </p:nvSpPr>
        <p:spPr bwMode="auto">
          <a:xfrm>
            <a:off x="1055688" y="4486275"/>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9.4.4</a:t>
            </a:r>
            <a:endParaRPr lang="zh-CN" altLang="en-US">
              <a:solidFill>
                <a:srgbClr val="000000"/>
              </a:solidFill>
            </a:endParaRPr>
          </a:p>
        </p:txBody>
      </p:sp>
      <p:sp>
        <p:nvSpPr>
          <p:cNvPr id="32787" name="TextBox 168"/>
          <p:cNvSpPr txBox="1">
            <a:spLocks noChangeArrowheads="1"/>
          </p:cNvSpPr>
          <p:nvPr/>
        </p:nvSpPr>
        <p:spPr bwMode="auto">
          <a:xfrm>
            <a:off x="3213100" y="2301875"/>
            <a:ext cx="1708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err="1">
                <a:solidFill>
                  <a:srgbClr val="000000"/>
                </a:solidFill>
                <a:latin typeface="微软雅黑" pitchFamily="34" charset="-122"/>
                <a:ea typeface="微软雅黑" pitchFamily="34" charset="-122"/>
              </a:rPr>
              <a:t>FlowLayout</a:t>
            </a:r>
            <a:endParaRPr lang="zh-CN" altLang="en-US" dirty="0">
              <a:solidFill>
                <a:srgbClr val="000000"/>
              </a:solidFill>
              <a:latin typeface="微软雅黑" pitchFamily="34" charset="-122"/>
              <a:ea typeface="微软雅黑" pitchFamily="34" charset="-122"/>
            </a:endParaRPr>
          </a:p>
        </p:txBody>
      </p:sp>
      <p:sp>
        <p:nvSpPr>
          <p:cNvPr id="32788" name="TextBox 169"/>
          <p:cNvSpPr txBox="1">
            <a:spLocks noChangeArrowheads="1"/>
          </p:cNvSpPr>
          <p:nvPr/>
        </p:nvSpPr>
        <p:spPr bwMode="auto">
          <a:xfrm>
            <a:off x="3213100" y="3028950"/>
            <a:ext cx="21859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err="1">
                <a:solidFill>
                  <a:srgbClr val="000000"/>
                </a:solidFill>
                <a:latin typeface="微软雅黑" pitchFamily="34" charset="-122"/>
                <a:ea typeface="微软雅黑" pitchFamily="34" charset="-122"/>
              </a:rPr>
              <a:t>BorderLayout</a:t>
            </a:r>
            <a:endParaRPr lang="zh-CN" altLang="en-US" dirty="0">
              <a:solidFill>
                <a:srgbClr val="000000"/>
              </a:solidFill>
              <a:latin typeface="微软雅黑" pitchFamily="34" charset="-122"/>
              <a:ea typeface="微软雅黑" pitchFamily="34" charset="-122"/>
            </a:endParaRPr>
          </a:p>
        </p:txBody>
      </p:sp>
      <p:sp>
        <p:nvSpPr>
          <p:cNvPr id="32789" name="TextBox 170"/>
          <p:cNvSpPr txBox="1">
            <a:spLocks noChangeArrowheads="1"/>
          </p:cNvSpPr>
          <p:nvPr/>
        </p:nvSpPr>
        <p:spPr bwMode="auto">
          <a:xfrm>
            <a:off x="3213100" y="3756025"/>
            <a:ext cx="1708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err="1">
                <a:solidFill>
                  <a:srgbClr val="000000"/>
                </a:solidFill>
                <a:latin typeface="微软雅黑" pitchFamily="34" charset="-122"/>
                <a:ea typeface="微软雅黑" pitchFamily="34" charset="-122"/>
              </a:rPr>
              <a:t>GridLayout</a:t>
            </a:r>
            <a:endParaRPr lang="zh-CN" altLang="en-US" dirty="0">
              <a:solidFill>
                <a:srgbClr val="000000"/>
              </a:solidFill>
              <a:latin typeface="微软雅黑" pitchFamily="34" charset="-122"/>
              <a:ea typeface="微软雅黑" pitchFamily="34" charset="-122"/>
            </a:endParaRPr>
          </a:p>
        </p:txBody>
      </p:sp>
      <p:sp>
        <p:nvSpPr>
          <p:cNvPr id="32790" name="TextBox 171"/>
          <p:cNvSpPr txBox="1">
            <a:spLocks noChangeArrowheads="1"/>
          </p:cNvSpPr>
          <p:nvPr/>
        </p:nvSpPr>
        <p:spPr bwMode="auto">
          <a:xfrm>
            <a:off x="3213100" y="4483100"/>
            <a:ext cx="19351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dirty="0" err="1">
                <a:solidFill>
                  <a:srgbClr val="000000"/>
                </a:solidFill>
                <a:latin typeface="微软雅黑" pitchFamily="34" charset="-122"/>
                <a:ea typeface="微软雅黑" pitchFamily="34" charset="-122"/>
              </a:rPr>
              <a:t>GridBagLayout</a:t>
            </a:r>
            <a:endParaRPr lang="zh-CN" altLang="en-US" dirty="0">
              <a:solidFill>
                <a:srgbClr val="000000"/>
              </a:solidFill>
              <a:latin typeface="微软雅黑" pitchFamily="34" charset="-122"/>
              <a:ea typeface="微软雅黑" pitchFamily="34" charset="-122"/>
            </a:endParaRPr>
          </a:p>
        </p:txBody>
      </p:sp>
      <p:pic>
        <p:nvPicPr>
          <p:cNvPr id="32791"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506538"/>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2792"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527175"/>
            <a:ext cx="4794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a:hlinkClick r:id="rId2" action="ppaction://hlinksldjump"/>
          </p:cNvPr>
          <p:cNvSpPr/>
          <p:nvPr/>
        </p:nvSpPr>
        <p:spPr bwMode="auto">
          <a:xfrm>
            <a:off x="971550" y="1574800"/>
            <a:ext cx="1158875" cy="338138"/>
          </a:xfrm>
          <a:prstGeom prst="rect">
            <a:avLst/>
          </a:prstGeom>
        </p:spPr>
        <p:txBody>
          <a:bodyPr wrap="none">
            <a:spAutoFit/>
          </a:bodyPr>
          <a:lstStyle/>
          <a:p>
            <a:pPr algn="ctr">
              <a:defRPr/>
            </a:pPr>
            <a:r>
              <a:rPr lang="zh-CN" altLang="en-US" sz="1600" b="1" spc="300" dirty="0">
                <a:solidFill>
                  <a:srgbClr val="FFFFFF"/>
                </a:solidFill>
                <a:latin typeface="微软雅黑" panose="020B0503020204020204" pitchFamily="34" charset="-122"/>
                <a:ea typeface="微软雅黑" panose="020B0503020204020204" pitchFamily="34" charset="-122"/>
              </a:rPr>
              <a:t>返回目录</a:t>
            </a:r>
          </a:p>
        </p:txBody>
      </p:sp>
      <p:grpSp>
        <p:nvGrpSpPr>
          <p:cNvPr id="32794" name="组合 156"/>
          <p:cNvGrpSpPr>
            <a:grpSpLocks/>
          </p:cNvGrpSpPr>
          <p:nvPr/>
        </p:nvGrpSpPr>
        <p:grpSpPr bwMode="auto">
          <a:xfrm>
            <a:off x="1319213" y="5072063"/>
            <a:ext cx="7407275" cy="668337"/>
            <a:chOff x="1252258" y="5045323"/>
            <a:chExt cx="7405967" cy="669007"/>
          </a:xfrm>
        </p:grpSpPr>
        <p:grpSp>
          <p:nvGrpSpPr>
            <p:cNvPr id="32814" name="组合 205"/>
            <p:cNvGrpSpPr>
              <a:grpSpLocks/>
            </p:cNvGrpSpPr>
            <p:nvPr/>
          </p:nvGrpSpPr>
          <p:grpSpPr bwMode="auto">
            <a:xfrm>
              <a:off x="2520950" y="5045323"/>
              <a:ext cx="6137275" cy="669007"/>
              <a:chOff x="2520950" y="4924673"/>
              <a:chExt cx="6137275" cy="789657"/>
            </a:xfrm>
          </p:grpSpPr>
          <p:sp>
            <p:nvSpPr>
              <p:cNvPr id="75"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2818" name="组合 209"/>
              <p:cNvGrpSpPr>
                <a:grpSpLocks/>
              </p:cNvGrpSpPr>
              <p:nvPr/>
            </p:nvGrpSpPr>
            <p:grpSpPr bwMode="auto">
              <a:xfrm>
                <a:off x="2520950" y="4924673"/>
                <a:ext cx="6137275" cy="664245"/>
                <a:chOff x="2520950" y="4868193"/>
                <a:chExt cx="6137275" cy="720725"/>
              </a:xfrm>
            </p:grpSpPr>
            <p:sp>
              <p:nvSpPr>
                <p:cNvPr id="79" name="AutoShape 181"/>
                <p:cNvSpPr>
                  <a:spLocks noChangeArrowheads="1"/>
                </p:cNvSpPr>
                <p:nvPr/>
              </p:nvSpPr>
              <p:spPr bwMode="auto">
                <a:xfrm>
                  <a:off x="2517272" y="4868193"/>
                  <a:ext cx="6140953"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0"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9"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1"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2795" name="组合 157"/>
          <p:cNvGrpSpPr>
            <a:grpSpLocks/>
          </p:cNvGrpSpPr>
          <p:nvPr/>
        </p:nvGrpSpPr>
        <p:grpSpPr bwMode="auto">
          <a:xfrm>
            <a:off x="1319213" y="5772150"/>
            <a:ext cx="7407275" cy="669925"/>
            <a:chOff x="1252258" y="5045323"/>
            <a:chExt cx="7405967" cy="669007"/>
          </a:xfrm>
        </p:grpSpPr>
        <p:grpSp>
          <p:nvGrpSpPr>
            <p:cNvPr id="32807" name="组合 198"/>
            <p:cNvGrpSpPr>
              <a:grpSpLocks/>
            </p:cNvGrpSpPr>
            <p:nvPr/>
          </p:nvGrpSpPr>
          <p:grpSpPr bwMode="auto">
            <a:xfrm>
              <a:off x="2520950" y="5045323"/>
              <a:ext cx="6137275" cy="669007"/>
              <a:chOff x="2520950" y="4924673"/>
              <a:chExt cx="6137275" cy="789657"/>
            </a:xfrm>
          </p:grpSpPr>
          <p:sp>
            <p:nvSpPr>
              <p:cNvPr id="85" name="AutoShape 218"/>
              <p:cNvSpPr>
                <a:spLocks noChangeArrowheads="1"/>
              </p:cNvSpPr>
              <p:nvPr/>
            </p:nvSpPr>
            <p:spPr bwMode="auto">
              <a:xfrm>
                <a:off x="2720436" y="5394351"/>
                <a:ext cx="5807637" cy="31997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2811" name="组合 202"/>
              <p:cNvGrpSpPr>
                <a:grpSpLocks/>
              </p:cNvGrpSpPr>
              <p:nvPr/>
            </p:nvGrpSpPr>
            <p:grpSpPr bwMode="auto">
              <a:xfrm>
                <a:off x="2520950" y="4924673"/>
                <a:ext cx="6137275" cy="664245"/>
                <a:chOff x="2520950" y="4868193"/>
                <a:chExt cx="6137275" cy="720725"/>
              </a:xfrm>
            </p:grpSpPr>
            <p:sp>
              <p:nvSpPr>
                <p:cNvPr id="87" name="AutoShape 181"/>
                <p:cNvSpPr>
                  <a:spLocks noChangeArrowheads="1"/>
                </p:cNvSpPr>
                <p:nvPr/>
              </p:nvSpPr>
              <p:spPr bwMode="auto">
                <a:xfrm>
                  <a:off x="2517272" y="4868193"/>
                  <a:ext cx="6140953" cy="720768"/>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8" name="AutoShape 202"/>
                <p:cNvSpPr>
                  <a:spLocks noChangeArrowheads="1"/>
                </p:cNvSpPr>
                <p:nvPr/>
              </p:nvSpPr>
              <p:spPr bwMode="auto">
                <a:xfrm>
                  <a:off x="2761703" y="4983923"/>
                  <a:ext cx="5690183" cy="491340"/>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83" name="Line 188"/>
            <p:cNvSpPr>
              <a:spLocks noChangeShapeType="1"/>
            </p:cNvSpPr>
            <p:nvPr/>
          </p:nvSpPr>
          <p:spPr bwMode="auto">
            <a:xfrm flipH="1">
              <a:off x="1499864" y="5330681"/>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4" name="Oval 151"/>
            <p:cNvSpPr>
              <a:spLocks noChangeArrowheads="1"/>
            </p:cNvSpPr>
            <p:nvPr/>
          </p:nvSpPr>
          <p:spPr bwMode="auto">
            <a:xfrm>
              <a:off x="1252258" y="5064347"/>
              <a:ext cx="169832" cy="169630"/>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2796" name="组合 160"/>
          <p:cNvGrpSpPr>
            <a:grpSpLocks/>
          </p:cNvGrpSpPr>
          <p:nvPr/>
        </p:nvGrpSpPr>
        <p:grpSpPr bwMode="auto">
          <a:xfrm>
            <a:off x="1103313" y="5035550"/>
            <a:ext cx="635000" cy="636588"/>
            <a:chOff x="1190461" y="2772022"/>
            <a:chExt cx="635025" cy="637257"/>
          </a:xfrm>
        </p:grpSpPr>
        <p:sp>
          <p:nvSpPr>
            <p:cNvPr id="90"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1" name="Oval 151"/>
            <p:cNvSpPr>
              <a:spLocks noChangeArrowheads="1"/>
            </p:cNvSpPr>
            <p:nvPr/>
          </p:nvSpPr>
          <p:spPr bwMode="auto">
            <a:xfrm>
              <a:off x="1412720" y="2791092"/>
              <a:ext cx="169869" cy="17004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2797" name="组合 161"/>
          <p:cNvGrpSpPr>
            <a:grpSpLocks/>
          </p:cNvGrpSpPr>
          <p:nvPr/>
        </p:nvGrpSpPr>
        <p:grpSpPr bwMode="auto">
          <a:xfrm>
            <a:off x="1103313" y="5734050"/>
            <a:ext cx="635000" cy="636588"/>
            <a:chOff x="1190461" y="2772022"/>
            <a:chExt cx="635025" cy="637257"/>
          </a:xfrm>
        </p:grpSpPr>
        <p:sp>
          <p:nvSpPr>
            <p:cNvPr id="93"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4" name="Oval 151"/>
            <p:cNvSpPr>
              <a:spLocks noChangeArrowheads="1"/>
            </p:cNvSpPr>
            <p:nvPr/>
          </p:nvSpPr>
          <p:spPr bwMode="auto">
            <a:xfrm>
              <a:off x="1412720" y="2791092"/>
              <a:ext cx="169869" cy="17004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32798" name="TextBox 165"/>
          <p:cNvSpPr txBox="1">
            <a:spLocks noChangeArrowheads="1"/>
          </p:cNvSpPr>
          <p:nvPr/>
        </p:nvSpPr>
        <p:spPr bwMode="auto">
          <a:xfrm>
            <a:off x="1046163" y="5184775"/>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9.4.5</a:t>
            </a:r>
            <a:endParaRPr lang="zh-CN" altLang="en-US">
              <a:solidFill>
                <a:srgbClr val="000000"/>
              </a:solidFill>
            </a:endParaRPr>
          </a:p>
        </p:txBody>
      </p:sp>
      <p:sp>
        <p:nvSpPr>
          <p:cNvPr id="32799" name="TextBox 166"/>
          <p:cNvSpPr txBox="1">
            <a:spLocks noChangeArrowheads="1"/>
          </p:cNvSpPr>
          <p:nvPr/>
        </p:nvSpPr>
        <p:spPr bwMode="auto">
          <a:xfrm>
            <a:off x="1046163" y="5883275"/>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9.4.6</a:t>
            </a:r>
            <a:endParaRPr lang="zh-CN" altLang="en-US">
              <a:solidFill>
                <a:srgbClr val="000000"/>
              </a:solidFill>
            </a:endParaRPr>
          </a:p>
        </p:txBody>
      </p:sp>
      <p:sp>
        <p:nvSpPr>
          <p:cNvPr id="32800" name="TextBox 170"/>
          <p:cNvSpPr txBox="1">
            <a:spLocks noChangeArrowheads="1"/>
          </p:cNvSpPr>
          <p:nvPr/>
        </p:nvSpPr>
        <p:spPr bwMode="auto">
          <a:xfrm>
            <a:off x="3203575" y="5176838"/>
            <a:ext cx="170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latin typeface="微软雅黑" pitchFamily="34" charset="-122"/>
                <a:ea typeface="微软雅黑" pitchFamily="34" charset="-122"/>
              </a:rPr>
              <a:t>CardLayout</a:t>
            </a:r>
            <a:endParaRPr lang="zh-CN" altLang="en-US">
              <a:solidFill>
                <a:srgbClr val="000000"/>
              </a:solidFill>
              <a:latin typeface="微软雅黑" pitchFamily="34" charset="-122"/>
              <a:ea typeface="微软雅黑" pitchFamily="34" charset="-122"/>
            </a:endParaRPr>
          </a:p>
        </p:txBody>
      </p:sp>
      <p:sp>
        <p:nvSpPr>
          <p:cNvPr id="32801" name="TextBox 171"/>
          <p:cNvSpPr txBox="1">
            <a:spLocks noChangeArrowheads="1"/>
          </p:cNvSpPr>
          <p:nvPr/>
        </p:nvSpPr>
        <p:spPr bwMode="auto">
          <a:xfrm>
            <a:off x="3203575" y="5880100"/>
            <a:ext cx="2195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a:solidFill>
                  <a:srgbClr val="000000"/>
                </a:solidFill>
                <a:latin typeface="微软雅黑" pitchFamily="34" charset="-122"/>
                <a:ea typeface="微软雅黑" pitchFamily="34" charset="-122"/>
              </a:rPr>
              <a:t>不使用布局管理器</a:t>
            </a:r>
          </a:p>
        </p:txBody>
      </p:sp>
      <p:sp>
        <p:nvSpPr>
          <p:cNvPr id="3280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a:solidFill>
                  <a:srgbClr val="0070C0"/>
                </a:solidFill>
                <a:latin typeface="微软雅黑" pitchFamily="34" charset="-122"/>
                <a:ea typeface="微软雅黑" pitchFamily="34" charset="-122"/>
                <a:sym typeface="宋体" pitchFamily="2" charset="-122"/>
              </a:rPr>
              <a:t>知识架构</a:t>
            </a:r>
          </a:p>
        </p:txBody>
      </p:sp>
    </p:spTree>
    <p:extLst>
      <p:ext uri="{BB962C8B-B14F-4D97-AF65-F5344CB8AC3E}">
        <p14:creationId xmlns:p14="http://schemas.microsoft.com/office/powerpoint/2010/main" val="3673578824"/>
      </p:ext>
    </p:extLst>
  </p:cSld>
  <p:clrMapOvr>
    <a:masterClrMapping/>
  </p:clrMapOvr>
  <p:transition spd="slow"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idx="1"/>
          </p:nvPr>
        </p:nvSpPr>
        <p:spPr>
          <a:xfrm>
            <a:off x="303213" y="995363"/>
            <a:ext cx="8229600" cy="5059362"/>
          </a:xfrm>
          <a:extLst/>
        </p:spPr>
        <p:txBody>
          <a:bodyPr rtlCol="0">
            <a:normAutofit/>
          </a:bodyPr>
          <a:lstStyle/>
          <a:p>
            <a:pPr eaLnBrk="1" hangingPunct="1">
              <a:defRPr/>
            </a:pPr>
            <a:r>
              <a:rPr lang="en-US" altLang="zh-CN" b="1" dirty="0">
                <a:solidFill>
                  <a:srgbClr val="0070C0"/>
                </a:solidFill>
              </a:rPr>
              <a:t>9.4.1 </a:t>
            </a:r>
            <a:r>
              <a:rPr lang="en-US" altLang="zh-CN" b="1" dirty="0" err="1">
                <a:solidFill>
                  <a:srgbClr val="0070C0"/>
                </a:solidFill>
              </a:rPr>
              <a:t>FlowLayout</a:t>
            </a:r>
            <a:endParaRPr lang="en-US" altLang="zh-CN" b="1" dirty="0">
              <a:solidFill>
                <a:srgbClr val="0070C0"/>
              </a:solidFill>
            </a:endParaRPr>
          </a:p>
          <a:p>
            <a:pPr lvl="1" eaLnBrk="1" fontAlgn="auto" hangingPunct="1">
              <a:spcAft>
                <a:spcPts val="0"/>
              </a:spcAft>
              <a:defRPr/>
            </a:pPr>
            <a:r>
              <a:rPr lang="en-US" altLang="zh-CN" dirty="0" err="1" smtClean="0">
                <a:cs typeface="+mn-cs"/>
              </a:rPr>
              <a:t>FlowLayout</a:t>
            </a:r>
            <a:r>
              <a:rPr lang="zh-CN" altLang="en-US" dirty="0" smtClean="0">
                <a:cs typeface="+mn-cs"/>
              </a:rPr>
              <a:t>是</a:t>
            </a:r>
            <a:r>
              <a:rPr lang="zh-CN" altLang="zh-CN" dirty="0" smtClean="0">
                <a:cs typeface="+mn-cs"/>
              </a:rPr>
              <a:t>流式布局管理器</a:t>
            </a:r>
            <a:r>
              <a:rPr lang="zh-CN" altLang="en-US" dirty="0" smtClean="0">
                <a:cs typeface="+mn-cs"/>
              </a:rPr>
              <a:t>，它</a:t>
            </a:r>
            <a:r>
              <a:rPr lang="zh-CN" altLang="zh-CN" dirty="0" smtClean="0">
                <a:cs typeface="+mn-cs"/>
              </a:rPr>
              <a:t>是最简单的布局管理器</a:t>
            </a:r>
            <a:r>
              <a:rPr lang="zh-CN" altLang="en-US" dirty="0" smtClean="0">
                <a:cs typeface="+mn-cs"/>
              </a:rPr>
              <a:t>。</a:t>
            </a:r>
            <a:endParaRPr lang="en-US" altLang="zh-CN" dirty="0" smtClean="0">
              <a:cs typeface="+mn-cs"/>
            </a:endParaRPr>
          </a:p>
          <a:p>
            <a:pPr lvl="1" eaLnBrk="1" fontAlgn="auto" hangingPunct="1">
              <a:spcAft>
                <a:spcPts val="0"/>
              </a:spcAft>
              <a:defRPr/>
            </a:pPr>
            <a:r>
              <a:rPr lang="zh-CN" altLang="en-US" dirty="0" smtClean="0">
                <a:cs typeface="+mn-cs"/>
              </a:rPr>
              <a:t>使用</a:t>
            </a:r>
            <a:r>
              <a:rPr lang="en-US" altLang="zh-CN" dirty="0" err="1" smtClean="0">
                <a:cs typeface="+mn-cs"/>
              </a:rPr>
              <a:t>FlowLayout</a:t>
            </a:r>
            <a:r>
              <a:rPr lang="zh-CN" altLang="en-US" dirty="0" smtClean="0">
                <a:cs typeface="+mn-cs"/>
              </a:rPr>
              <a:t>布局管理器时</a:t>
            </a:r>
            <a:r>
              <a:rPr lang="zh-CN" altLang="zh-CN" dirty="0" smtClean="0">
                <a:cs typeface="+mn-cs"/>
              </a:rPr>
              <a:t>，容器会将组件按照添加顺序从左向右放置。当到达容器的边界时，会自动将组件放到下一行的开始位置。这些组件可以左对齐、居中对齐（默认方式）或右对齐的方式排列</a:t>
            </a:r>
            <a:r>
              <a:rPr lang="zh-CN" altLang="en-US" dirty="0" smtClean="0">
                <a:cs typeface="+mn-cs"/>
              </a:rPr>
              <a:t>。</a:t>
            </a: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smtClean="0">
              <a:cs typeface="+mn-cs"/>
            </a:endParaRPr>
          </a:p>
          <a:p>
            <a:pPr marL="457200" lvl="1" indent="0" eaLnBrk="1" fontAlgn="auto" hangingPunct="1">
              <a:spcAft>
                <a:spcPts val="0"/>
              </a:spcAft>
              <a:buFontTx/>
              <a:buNone/>
              <a:defRPr/>
            </a:pPr>
            <a:endParaRPr lang="en-US" altLang="zh-CN" dirty="0" smtClean="0">
              <a:cs typeface="+mn-cs"/>
            </a:endParaRPr>
          </a:p>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endParaRPr lang="en-US" altLang="zh-CN" dirty="0" smtClean="0">
              <a:cs typeface="+mn-cs"/>
            </a:endParaRPr>
          </a:p>
        </p:txBody>
      </p:sp>
      <p:pic>
        <p:nvPicPr>
          <p:cNvPr id="522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825" y="4196176"/>
            <a:ext cx="8975175" cy="1753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9.4 </a:t>
            </a:r>
            <a:r>
              <a:rPr lang="zh-CN" altLang="en-US" sz="3200" b="1">
                <a:solidFill>
                  <a:srgbClr val="0070C0"/>
                </a:solidFill>
                <a:latin typeface="微软雅黑" pitchFamily="34" charset="-122"/>
                <a:ea typeface="微软雅黑" pitchFamily="34" charset="-122"/>
                <a:sym typeface="宋体" pitchFamily="2" charset="-122"/>
              </a:rPr>
              <a:t>布局管理器</a:t>
            </a:r>
          </a:p>
        </p:txBody>
      </p:sp>
      <p:sp>
        <p:nvSpPr>
          <p:cNvPr id="5" name="圆角矩形标注 4"/>
          <p:cNvSpPr/>
          <p:nvPr/>
        </p:nvSpPr>
        <p:spPr bwMode="auto">
          <a:xfrm>
            <a:off x="1497496" y="1326874"/>
            <a:ext cx="7446134" cy="2764044"/>
          </a:xfrm>
          <a:prstGeom prst="wedgeRoundRectCallout">
            <a:avLst>
              <a:gd name="adj1" fmla="val -42398"/>
              <a:gd name="adj2" fmla="val 60778"/>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zh-CN" altLang="zh-CN" dirty="0"/>
              <a:t>表</a:t>
            </a:r>
            <a:r>
              <a:rPr lang="en-US" altLang="zh-CN" dirty="0"/>
              <a:t>9-1</a:t>
            </a:r>
            <a:r>
              <a:rPr lang="zh-CN" altLang="zh-CN" dirty="0"/>
              <a:t>中，列出了</a:t>
            </a:r>
            <a:r>
              <a:rPr lang="en-US" altLang="zh-CN" dirty="0" err="1"/>
              <a:t>FlowLayout</a:t>
            </a:r>
            <a:r>
              <a:rPr lang="zh-CN" altLang="zh-CN" dirty="0"/>
              <a:t>的三个构造方法，其中，参数</a:t>
            </a:r>
            <a:r>
              <a:rPr lang="en-US" altLang="zh-CN" dirty="0"/>
              <a:t>align</a:t>
            </a:r>
            <a:r>
              <a:rPr lang="zh-CN" altLang="zh-CN" dirty="0"/>
              <a:t>决定组件在每行中相对于容器边界的对齐方式，可以使用该类中提供的常量作为参数传递给构造方法，其中</a:t>
            </a:r>
            <a:r>
              <a:rPr lang="en-US" altLang="zh-CN" dirty="0" err="1"/>
              <a:t>FlowLayout.LEFT</a:t>
            </a:r>
            <a:r>
              <a:rPr lang="zh-CN" altLang="zh-CN" dirty="0"/>
              <a:t>用于表示左对齐、</a:t>
            </a:r>
            <a:r>
              <a:rPr lang="en-US" altLang="zh-CN" dirty="0" err="1"/>
              <a:t>FlowLayout.RIGHT</a:t>
            </a:r>
            <a:r>
              <a:rPr lang="zh-CN" altLang="zh-CN" dirty="0"/>
              <a:t>用于表示右对齐、</a:t>
            </a:r>
            <a:r>
              <a:rPr lang="en-US" altLang="zh-CN" dirty="0" err="1"/>
              <a:t>FlowLayout.CENTER</a:t>
            </a:r>
            <a:r>
              <a:rPr lang="zh-CN" altLang="zh-CN" dirty="0"/>
              <a:t>用于表示居中对齐。参数</a:t>
            </a:r>
            <a:r>
              <a:rPr lang="en-US" altLang="zh-CN" dirty="0" err="1"/>
              <a:t>hgap</a:t>
            </a:r>
            <a:r>
              <a:rPr lang="zh-CN" altLang="zh-CN" dirty="0"/>
              <a:t>和参数</a:t>
            </a:r>
            <a:r>
              <a:rPr lang="en-US" altLang="zh-CN" dirty="0" err="1"/>
              <a:t>vgap</a:t>
            </a:r>
            <a:r>
              <a:rPr lang="zh-CN" altLang="zh-CN" dirty="0"/>
              <a:t>分别设定组件之间的水平和垂直间隙，可以填入一个任意数值</a:t>
            </a:r>
            <a:r>
              <a:rPr lang="zh-CN" altLang="zh-CN" dirty="0" smtClean="0"/>
              <a:t>。</a:t>
            </a:r>
            <a:endParaRPr lang="zh-CN" altLang="zh-CN"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内容占位符 2"/>
          <p:cNvSpPr>
            <a:spLocks noGrp="1"/>
          </p:cNvSpPr>
          <p:nvPr>
            <p:ph idx="1"/>
          </p:nvPr>
        </p:nvSpPr>
        <p:spPr>
          <a:xfrm>
            <a:off x="303213" y="995363"/>
            <a:ext cx="8229600" cy="5059362"/>
          </a:xfrm>
          <a:extLst/>
        </p:spPr>
        <p:txBody>
          <a:bodyPr rtlCol="0">
            <a:normAutofit/>
          </a:bodyPr>
          <a:lstStyle/>
          <a:p>
            <a:pPr eaLnBrk="1" hangingPunct="1">
              <a:defRPr/>
            </a:pPr>
            <a:r>
              <a:rPr lang="en-US" altLang="zh-CN" b="1" dirty="0">
                <a:solidFill>
                  <a:srgbClr val="0070C0"/>
                </a:solidFill>
              </a:rPr>
              <a:t>9.4.1 </a:t>
            </a:r>
            <a:r>
              <a:rPr lang="en-US" altLang="zh-CN" b="1" dirty="0" err="1">
                <a:solidFill>
                  <a:srgbClr val="0070C0"/>
                </a:solidFill>
              </a:rPr>
              <a:t>FlowLayout</a:t>
            </a:r>
            <a:endParaRPr lang="en-US" altLang="zh-CN" b="1" dirty="0">
              <a:solidFill>
                <a:srgbClr val="0070C0"/>
              </a:solidFill>
            </a:endParaRPr>
          </a:p>
          <a:p>
            <a:pPr lvl="1" eaLnBrk="1" fontAlgn="auto" hangingPunct="1">
              <a:lnSpc>
                <a:spcPct val="200000"/>
              </a:lnSpc>
              <a:spcAft>
                <a:spcPts val="0"/>
              </a:spcAft>
              <a:defRPr/>
            </a:pPr>
            <a:r>
              <a:rPr lang="zh-CN" altLang="en-US" dirty="0" smtClean="0">
                <a:cs typeface="+mn-cs"/>
              </a:rPr>
              <a:t>接下来，通过一个添加按钮的案例来学习一下</a:t>
            </a:r>
            <a:r>
              <a:rPr lang="en-US" altLang="zh-CN" dirty="0" err="1" smtClean="0">
                <a:cs typeface="+mn-cs"/>
              </a:rPr>
              <a:t>FlowLayout</a:t>
            </a:r>
            <a:r>
              <a:rPr lang="zh-CN" altLang="en-US" dirty="0" smtClean="0">
                <a:cs typeface="+mn-cs"/>
              </a:rPr>
              <a:t>布局管理器的用法，如例</a:t>
            </a:r>
            <a:r>
              <a:rPr lang="en-US" altLang="zh-CN" dirty="0" smtClean="0">
                <a:cs typeface="+mn-cs"/>
              </a:rPr>
              <a:t>9-8</a:t>
            </a:r>
            <a:r>
              <a:rPr lang="zh-CN" altLang="en-US" dirty="0" smtClean="0">
                <a:cs typeface="+mn-cs"/>
              </a:rPr>
              <a:t>所示。</a:t>
            </a:r>
            <a:endParaRPr lang="en-US" altLang="zh-CN" dirty="0">
              <a:cs typeface="+mn-cs"/>
            </a:endParaRPr>
          </a:p>
          <a:p>
            <a:pPr lvl="1" eaLnBrk="1" fontAlgn="auto" hangingPunct="1">
              <a:spcAft>
                <a:spcPts val="0"/>
              </a:spcAft>
              <a:defRPr/>
            </a:pPr>
            <a:endParaRPr lang="en-US" altLang="zh-CN" dirty="0" smtClean="0">
              <a:cs typeface="+mn-cs"/>
            </a:endParaRPr>
          </a:p>
          <a:p>
            <a:pPr marL="457200" lvl="1" indent="0" eaLnBrk="1" fontAlgn="auto" hangingPunct="1">
              <a:spcAft>
                <a:spcPts val="0"/>
              </a:spcAft>
              <a:buFontTx/>
              <a:buNone/>
              <a:defRPr/>
            </a:pPr>
            <a:endParaRPr lang="en-US" altLang="zh-CN" dirty="0" smtClean="0">
              <a:cs typeface="+mn-cs"/>
            </a:endParaRPr>
          </a:p>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endParaRPr lang="en-US" altLang="zh-CN" dirty="0" smtClean="0">
              <a:cs typeface="+mn-cs"/>
            </a:endParaRPr>
          </a:p>
        </p:txBody>
      </p:sp>
      <p:sp>
        <p:nvSpPr>
          <p:cNvPr id="5325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9.4 </a:t>
            </a:r>
            <a:r>
              <a:rPr lang="zh-CN" altLang="en-US" sz="3200" b="1">
                <a:solidFill>
                  <a:srgbClr val="0070C0"/>
                </a:solidFill>
                <a:latin typeface="微软雅黑" pitchFamily="34" charset="-122"/>
                <a:ea typeface="微软雅黑" pitchFamily="34" charset="-122"/>
                <a:sym typeface="宋体" pitchFamily="2" charset="-122"/>
              </a:rPr>
              <a:t>布局管理器</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218" y="250204"/>
            <a:ext cx="8420255" cy="6227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5" name="图片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663" y="2220913"/>
            <a:ext cx="2403475" cy="36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0513" y="2628900"/>
            <a:ext cx="2408237" cy="360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6025" y="3101975"/>
            <a:ext cx="2346325"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标注 7"/>
          <p:cNvSpPr/>
          <p:nvPr/>
        </p:nvSpPr>
        <p:spPr bwMode="auto">
          <a:xfrm>
            <a:off x="655983" y="3405809"/>
            <a:ext cx="8066088" cy="2091704"/>
          </a:xfrm>
          <a:prstGeom prst="wedgeRoundRectCallout">
            <a:avLst>
              <a:gd name="adj1" fmla="val 48802"/>
              <a:gd name="adj2" fmla="val -1689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anchor="ctr"/>
          <a:lstStyle/>
          <a:p>
            <a:pPr eaLnBrk="0" hangingPunct="0">
              <a:lnSpc>
                <a:spcPct val="150000"/>
              </a:lnSpc>
              <a:buFontTx/>
              <a:buNone/>
              <a:defRPr/>
            </a:pPr>
            <a:r>
              <a:rPr lang="en-US" altLang="zh-CN" dirty="0" err="1"/>
              <a:t>FlowLayout</a:t>
            </a:r>
            <a:r>
              <a:rPr lang="zh-CN" altLang="zh-CN" dirty="0"/>
              <a:t>布局管理器的特点就是可以将所有组件像流水一样依次进行排列，不需要用户明确的设定，但是在灵活性上相对差了点。例如将图中的窗体拉伸变宽，按钮的大小和按钮之间的间距将保持不变，但按钮相对与容器边界的距离会发生</a:t>
            </a:r>
            <a:r>
              <a:rPr lang="zh-CN" altLang="zh-CN" dirty="0" smtClean="0"/>
              <a:t>变化</a:t>
            </a:r>
            <a:r>
              <a:rPr lang="zh-CN" altLang="en-US" dirty="0" smtClean="0"/>
              <a:t>。</a:t>
            </a:r>
            <a:endParaRPr lang="zh-CN" altLang="zh-CN" dirty="0"/>
          </a:p>
        </p:txBody>
      </p:sp>
      <p:pic>
        <p:nvPicPr>
          <p:cNvPr id="9" name="图片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9481" y="953121"/>
            <a:ext cx="4968875" cy="240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350838" y="1031875"/>
            <a:ext cx="8229600" cy="5059363"/>
          </a:xfrm>
        </p:spPr>
        <p:txBody>
          <a:bodyPr/>
          <a:lstStyle/>
          <a:p>
            <a:pPr eaLnBrk="1" hangingPunct="1"/>
            <a:r>
              <a:rPr lang="en-US" altLang="zh-CN" b="1" smtClean="0">
                <a:solidFill>
                  <a:srgbClr val="0070C0"/>
                </a:solidFill>
              </a:rPr>
              <a:t>9.4.2 BorderLayout</a:t>
            </a:r>
          </a:p>
          <a:p>
            <a:pPr lvl="1" eaLnBrk="1" hangingPunct="1"/>
            <a:r>
              <a:rPr lang="en-US" altLang="zh-CN" smtClean="0"/>
              <a:t>BorderLayout</a:t>
            </a:r>
            <a:r>
              <a:rPr lang="zh-CN" altLang="zh-CN" smtClean="0"/>
              <a:t>（边界布局管理器）是一种较为复杂的布局方式，它将容器划分为五个区域，分别是东</a:t>
            </a:r>
            <a:r>
              <a:rPr lang="en-US" altLang="zh-CN" smtClean="0"/>
              <a:t>(EAST)</a:t>
            </a:r>
            <a:r>
              <a:rPr lang="zh-CN" altLang="zh-CN" smtClean="0"/>
              <a:t>、南</a:t>
            </a:r>
            <a:r>
              <a:rPr lang="en-US" altLang="zh-CN" smtClean="0"/>
              <a:t>(SOUTH)</a:t>
            </a:r>
            <a:r>
              <a:rPr lang="zh-CN" altLang="zh-CN" smtClean="0"/>
              <a:t>、西</a:t>
            </a:r>
            <a:r>
              <a:rPr lang="en-US" altLang="zh-CN" smtClean="0"/>
              <a:t>(WEST)</a:t>
            </a:r>
            <a:r>
              <a:rPr lang="zh-CN" altLang="zh-CN" smtClean="0"/>
              <a:t>、北</a:t>
            </a:r>
            <a:r>
              <a:rPr lang="en-US" altLang="zh-CN" smtClean="0"/>
              <a:t>(NORTH)</a:t>
            </a:r>
            <a:r>
              <a:rPr lang="zh-CN" altLang="zh-CN" smtClean="0"/>
              <a:t>、中</a:t>
            </a:r>
            <a:r>
              <a:rPr lang="en-US" altLang="zh-CN" smtClean="0"/>
              <a:t>(CENTER)</a:t>
            </a:r>
            <a:r>
              <a:rPr lang="zh-CN" altLang="zh-CN" smtClean="0"/>
              <a:t>。组件可以被放置在这五个区域的中任意一个</a:t>
            </a:r>
            <a:r>
              <a:rPr lang="zh-CN" altLang="en-US" smtClean="0"/>
              <a:t>。</a:t>
            </a:r>
            <a:endParaRPr lang="en-US" altLang="zh-CN" smtClean="0"/>
          </a:p>
        </p:txBody>
      </p:sp>
      <p:pic>
        <p:nvPicPr>
          <p:cNvPr id="54275"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395" y="3216275"/>
            <a:ext cx="4012510" cy="322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9.4 </a:t>
            </a:r>
            <a:r>
              <a:rPr lang="zh-CN" altLang="en-US" sz="3200" b="1">
                <a:solidFill>
                  <a:srgbClr val="0070C0"/>
                </a:solidFill>
                <a:latin typeface="微软雅黑" pitchFamily="34" charset="-122"/>
                <a:ea typeface="微软雅黑" pitchFamily="34" charset="-122"/>
                <a:sym typeface="宋体" pitchFamily="2" charset="-122"/>
              </a:rPr>
              <a:t>布局管理器</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a:xfrm>
            <a:off x="385763" y="1066800"/>
            <a:ext cx="8229600" cy="5059363"/>
          </a:xfrm>
          <a:extLst/>
        </p:spPr>
        <p:txBody>
          <a:bodyPr rtlCol="0">
            <a:normAutofit/>
          </a:bodyPr>
          <a:lstStyle/>
          <a:p>
            <a:pPr eaLnBrk="1" hangingPunct="1">
              <a:defRPr/>
            </a:pPr>
            <a:r>
              <a:rPr lang="en-US" altLang="zh-CN" b="1" dirty="0">
                <a:solidFill>
                  <a:srgbClr val="0070C0"/>
                </a:solidFill>
              </a:rPr>
              <a:t>9.4.2 </a:t>
            </a:r>
            <a:r>
              <a:rPr lang="en-US" altLang="zh-CN" b="1" dirty="0" err="1">
                <a:solidFill>
                  <a:srgbClr val="0070C0"/>
                </a:solidFill>
              </a:rPr>
              <a:t>BorderLayout</a:t>
            </a:r>
            <a:endParaRPr lang="en-US" altLang="zh-CN" b="1" dirty="0">
              <a:solidFill>
                <a:srgbClr val="0070C0"/>
              </a:solidFill>
            </a:endParaRPr>
          </a:p>
          <a:p>
            <a:pPr lvl="1" eaLnBrk="1" fontAlgn="auto" hangingPunct="1">
              <a:spcAft>
                <a:spcPts val="0"/>
              </a:spcAft>
              <a:defRPr/>
            </a:pPr>
            <a:r>
              <a:rPr lang="zh-CN" altLang="zh-CN" dirty="0">
                <a:cs typeface="+mn-cs"/>
              </a:rPr>
              <a:t>当向</a:t>
            </a:r>
            <a:r>
              <a:rPr lang="en-US" altLang="zh-CN" dirty="0" err="1">
                <a:cs typeface="+mn-cs"/>
              </a:rPr>
              <a:t>BorderLayout</a:t>
            </a:r>
            <a:r>
              <a:rPr lang="zh-CN" altLang="zh-CN" dirty="0">
                <a:cs typeface="+mn-cs"/>
              </a:rPr>
              <a:t>布局管理器的容器中添加组件时，需要使用</a:t>
            </a:r>
            <a:r>
              <a:rPr lang="en-US" altLang="zh-CN" dirty="0">
                <a:cs typeface="+mn-cs"/>
              </a:rPr>
              <a:t>add(Component </a:t>
            </a:r>
            <a:r>
              <a:rPr lang="en-US" altLang="zh-CN" dirty="0" err="1">
                <a:cs typeface="+mn-cs"/>
              </a:rPr>
              <a:t>comp,Object</a:t>
            </a:r>
            <a:r>
              <a:rPr lang="en-US" altLang="zh-CN" dirty="0">
                <a:cs typeface="+mn-cs"/>
              </a:rPr>
              <a:t> constraints)</a:t>
            </a:r>
            <a:r>
              <a:rPr lang="zh-CN" altLang="zh-CN" dirty="0">
                <a:cs typeface="+mn-cs"/>
              </a:rPr>
              <a:t>方法，其中参数</a:t>
            </a:r>
            <a:r>
              <a:rPr lang="en-US" altLang="zh-CN" dirty="0">
                <a:cs typeface="+mn-cs"/>
              </a:rPr>
              <a:t>constraints</a:t>
            </a:r>
            <a:r>
              <a:rPr lang="zh-CN" altLang="zh-CN" dirty="0">
                <a:cs typeface="+mn-cs"/>
              </a:rPr>
              <a:t>是</a:t>
            </a:r>
            <a:r>
              <a:rPr lang="en-US" altLang="zh-CN" dirty="0">
                <a:cs typeface="+mn-cs"/>
              </a:rPr>
              <a:t>Object</a:t>
            </a:r>
            <a:r>
              <a:rPr lang="zh-CN" altLang="zh-CN" dirty="0">
                <a:cs typeface="+mn-cs"/>
              </a:rPr>
              <a:t>类型，在传参时可以使用</a:t>
            </a:r>
            <a:r>
              <a:rPr lang="en-US" altLang="zh-CN" dirty="0" err="1">
                <a:cs typeface="+mn-cs"/>
              </a:rPr>
              <a:t>BorderLayout</a:t>
            </a:r>
            <a:r>
              <a:rPr lang="zh-CN" altLang="zh-CN" dirty="0">
                <a:cs typeface="+mn-cs"/>
              </a:rPr>
              <a:t>类提供的</a:t>
            </a:r>
            <a:r>
              <a:rPr lang="en-US" altLang="zh-CN" dirty="0">
                <a:cs typeface="+mn-cs"/>
              </a:rPr>
              <a:t>5</a:t>
            </a:r>
            <a:r>
              <a:rPr lang="zh-CN" altLang="zh-CN" dirty="0">
                <a:cs typeface="+mn-cs"/>
              </a:rPr>
              <a:t>个常量，它们分别是</a:t>
            </a:r>
            <a:r>
              <a:rPr lang="en-US" altLang="zh-CN" dirty="0">
                <a:cs typeface="+mn-cs"/>
              </a:rPr>
              <a:t>EAST</a:t>
            </a:r>
            <a:r>
              <a:rPr lang="zh-CN" altLang="zh-CN" dirty="0">
                <a:cs typeface="+mn-cs"/>
              </a:rPr>
              <a:t>、</a:t>
            </a:r>
            <a:r>
              <a:rPr lang="en-US" altLang="zh-CN" dirty="0">
                <a:cs typeface="+mn-cs"/>
              </a:rPr>
              <a:t>SOUTH</a:t>
            </a:r>
            <a:r>
              <a:rPr lang="zh-CN" altLang="zh-CN" dirty="0">
                <a:cs typeface="+mn-cs"/>
              </a:rPr>
              <a:t>、</a:t>
            </a:r>
            <a:r>
              <a:rPr lang="en-US" altLang="zh-CN" dirty="0">
                <a:cs typeface="+mn-cs"/>
              </a:rPr>
              <a:t>WEST</a:t>
            </a:r>
            <a:r>
              <a:rPr lang="zh-CN" altLang="zh-CN" dirty="0">
                <a:cs typeface="+mn-cs"/>
              </a:rPr>
              <a:t>、</a:t>
            </a:r>
            <a:r>
              <a:rPr lang="en-US" altLang="zh-CN" dirty="0">
                <a:cs typeface="+mn-cs"/>
              </a:rPr>
              <a:t>NORTH</a:t>
            </a:r>
            <a:r>
              <a:rPr lang="zh-CN" altLang="zh-CN" dirty="0">
                <a:cs typeface="+mn-cs"/>
              </a:rPr>
              <a:t>和</a:t>
            </a:r>
            <a:r>
              <a:rPr lang="en-US" altLang="zh-CN" dirty="0">
                <a:cs typeface="+mn-cs"/>
              </a:rPr>
              <a:t>CENTER</a:t>
            </a:r>
            <a:r>
              <a:rPr lang="zh-CN" altLang="zh-CN" dirty="0" smtClean="0">
                <a:cs typeface="+mn-cs"/>
              </a:rPr>
              <a:t>。</a:t>
            </a:r>
            <a:endParaRPr lang="en-US" altLang="zh-CN" dirty="0" smtClean="0">
              <a:cs typeface="+mn-cs"/>
            </a:endParaRPr>
          </a:p>
          <a:p>
            <a:pPr lvl="1" eaLnBrk="1" fontAlgn="auto" hangingPunct="1">
              <a:spcAft>
                <a:spcPts val="0"/>
              </a:spcAft>
              <a:defRPr/>
            </a:pPr>
            <a:r>
              <a:rPr lang="zh-CN" altLang="zh-CN" kern="100" dirty="0"/>
              <a:t>如果没有在</a:t>
            </a:r>
            <a:r>
              <a:rPr lang="en-US" altLang="zh-CN" kern="100" dirty="0"/>
              <a:t>NORTH</a:t>
            </a:r>
            <a:r>
              <a:rPr lang="zh-CN" altLang="zh-CN" kern="100" dirty="0"/>
              <a:t>、</a:t>
            </a:r>
            <a:r>
              <a:rPr lang="en-US" altLang="zh-CN" kern="100" dirty="0"/>
              <a:t>WEST</a:t>
            </a:r>
            <a:r>
              <a:rPr lang="zh-CN" altLang="zh-CN" kern="100" dirty="0"/>
              <a:t>、</a:t>
            </a:r>
            <a:r>
              <a:rPr lang="en-US" altLang="zh-CN" kern="100" dirty="0"/>
              <a:t>EAST</a:t>
            </a:r>
            <a:r>
              <a:rPr lang="zh-CN" altLang="zh-CN" kern="100" dirty="0"/>
              <a:t>、</a:t>
            </a:r>
            <a:r>
              <a:rPr lang="en-US" altLang="zh-CN" kern="100" dirty="0"/>
              <a:t>SOUTH</a:t>
            </a:r>
            <a:r>
              <a:rPr lang="zh-CN" altLang="zh-CN" kern="100" dirty="0"/>
              <a:t>这</a:t>
            </a:r>
            <a:r>
              <a:rPr lang="en-US" altLang="zh-CN" kern="100" dirty="0"/>
              <a:t>4</a:t>
            </a:r>
            <a:r>
              <a:rPr lang="zh-CN" altLang="zh-CN" kern="100" dirty="0"/>
              <a:t>个区域的任一区域放置组件时，</a:t>
            </a:r>
            <a:r>
              <a:rPr lang="en-US" altLang="zh-CN" kern="100" dirty="0"/>
              <a:t>CENTER</a:t>
            </a:r>
            <a:r>
              <a:rPr lang="zh-CN" altLang="zh-CN" kern="100" dirty="0"/>
              <a:t>区域会覆盖未放置组件的区域；</a:t>
            </a:r>
          </a:p>
          <a:p>
            <a:pPr lvl="1" eaLnBrk="1" fontAlgn="auto" hangingPunct="1">
              <a:spcAft>
                <a:spcPts val="0"/>
              </a:spcAft>
              <a:defRPr/>
            </a:pPr>
            <a:r>
              <a:rPr lang="zh-CN" altLang="zh-CN" kern="100" dirty="0"/>
              <a:t>如果要在使用</a:t>
            </a:r>
            <a:r>
              <a:rPr lang="en-US" altLang="zh-CN" kern="100" dirty="0" err="1"/>
              <a:t>BorderLayout</a:t>
            </a:r>
            <a:r>
              <a:rPr lang="zh-CN" altLang="zh-CN" kern="100" dirty="0"/>
              <a:t>布局管理器的容器中放置</a:t>
            </a:r>
            <a:r>
              <a:rPr lang="en-US" altLang="zh-CN" kern="100" dirty="0"/>
              <a:t>5</a:t>
            </a:r>
            <a:r>
              <a:rPr lang="zh-CN" altLang="zh-CN" kern="100" dirty="0"/>
              <a:t>个以上的组件，可以在</a:t>
            </a:r>
            <a:r>
              <a:rPr lang="en-US" altLang="zh-CN" kern="100" dirty="0" err="1"/>
              <a:t>BorderLayout</a:t>
            </a:r>
            <a:r>
              <a:rPr lang="zh-CN" altLang="zh-CN" kern="100" dirty="0"/>
              <a:t>布局管理器的任何一个区域再次嵌套其它容器，如</a:t>
            </a:r>
            <a:r>
              <a:rPr lang="en-US" altLang="zh-CN" kern="100" dirty="0"/>
              <a:t>Panel</a:t>
            </a:r>
            <a:r>
              <a:rPr lang="zh-CN" altLang="zh-CN" kern="100" dirty="0" smtClean="0"/>
              <a:t>。</a:t>
            </a:r>
            <a:endParaRPr lang="en-US" altLang="zh-CN" dirty="0" smtClean="0">
              <a:cs typeface="+mn-cs"/>
            </a:endParaRPr>
          </a:p>
        </p:txBody>
      </p:sp>
      <p:sp>
        <p:nvSpPr>
          <p:cNvPr id="5529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9.4 </a:t>
            </a:r>
            <a:r>
              <a:rPr lang="zh-CN" altLang="en-US" sz="3200" b="1">
                <a:solidFill>
                  <a:srgbClr val="0070C0"/>
                </a:solidFill>
                <a:latin typeface="微软雅黑" pitchFamily="34" charset="-122"/>
                <a:ea typeface="微软雅黑" pitchFamily="34" charset="-122"/>
                <a:sym typeface="宋体" pitchFamily="2" charset="-122"/>
              </a:rPr>
              <a:t>布局管理器</a:t>
            </a:r>
          </a:p>
        </p:txBody>
      </p:sp>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内容占位符 2"/>
          <p:cNvSpPr>
            <a:spLocks noGrp="1"/>
          </p:cNvSpPr>
          <p:nvPr>
            <p:ph idx="1"/>
          </p:nvPr>
        </p:nvSpPr>
        <p:spPr>
          <a:xfrm>
            <a:off x="303213" y="1066800"/>
            <a:ext cx="8229600" cy="5059363"/>
          </a:xfrm>
          <a:extLst/>
        </p:spPr>
        <p:txBody>
          <a:bodyPr rtlCol="0">
            <a:normAutofit/>
          </a:bodyPr>
          <a:lstStyle/>
          <a:p>
            <a:pPr eaLnBrk="1" hangingPunct="1">
              <a:defRPr/>
            </a:pPr>
            <a:r>
              <a:rPr lang="en-US" altLang="zh-CN" b="1" dirty="0">
                <a:solidFill>
                  <a:srgbClr val="0070C0"/>
                </a:solidFill>
              </a:rPr>
              <a:t>9.4.2 </a:t>
            </a:r>
            <a:r>
              <a:rPr lang="en-US" altLang="zh-CN" b="1" dirty="0" err="1">
                <a:solidFill>
                  <a:srgbClr val="0070C0"/>
                </a:solidFill>
              </a:rPr>
              <a:t>BorderLayout</a:t>
            </a:r>
            <a:endParaRPr lang="en-US" altLang="zh-CN" b="1" dirty="0">
              <a:solidFill>
                <a:srgbClr val="0070C0"/>
              </a:solidFill>
            </a:endParaRPr>
          </a:p>
          <a:p>
            <a:pPr lvl="1" eaLnBrk="1" fontAlgn="auto" hangingPunct="1">
              <a:lnSpc>
                <a:spcPct val="200000"/>
              </a:lnSpc>
              <a:spcAft>
                <a:spcPts val="0"/>
              </a:spcAft>
              <a:defRPr/>
            </a:pPr>
            <a:r>
              <a:rPr lang="zh-CN" altLang="en-US" dirty="0" smtClean="0">
                <a:cs typeface="+mn-cs"/>
              </a:rPr>
              <a:t>接下来，通过一个案例来演示一下</a:t>
            </a:r>
            <a:r>
              <a:rPr lang="en-US" altLang="zh-CN" dirty="0" err="1" smtClean="0">
                <a:cs typeface="+mn-cs"/>
              </a:rPr>
              <a:t>BorderLayout</a:t>
            </a:r>
            <a:r>
              <a:rPr lang="zh-CN" altLang="en-US" dirty="0" smtClean="0">
                <a:cs typeface="+mn-cs"/>
              </a:rPr>
              <a:t>布局管理器对组件布局的效果，如例</a:t>
            </a:r>
            <a:r>
              <a:rPr lang="en-US" altLang="zh-CN" dirty="0" smtClean="0">
                <a:cs typeface="+mn-cs"/>
              </a:rPr>
              <a:t>9-9</a:t>
            </a:r>
            <a:r>
              <a:rPr lang="zh-CN" altLang="en-US" dirty="0" smtClean="0">
                <a:cs typeface="+mn-cs"/>
              </a:rPr>
              <a:t>所示</a:t>
            </a:r>
            <a:r>
              <a:rPr lang="zh-CN" altLang="zh-CN" dirty="0" smtClean="0">
                <a:cs typeface="+mn-cs"/>
              </a:rPr>
              <a:t>。</a:t>
            </a:r>
            <a:endParaRPr lang="en-US" altLang="zh-CN" dirty="0" smtClean="0">
              <a:cs typeface="+mn-cs"/>
            </a:endParaRPr>
          </a:p>
          <a:p>
            <a:pPr marL="0" indent="0" eaLnBrk="1" fontAlgn="auto" hangingPunct="1">
              <a:spcAft>
                <a:spcPts val="0"/>
              </a:spcAft>
              <a:buFontTx/>
              <a:buNone/>
              <a:defRPr/>
            </a:pPr>
            <a:endParaRPr lang="zh-CN" altLang="zh-CN" sz="2000" dirty="0">
              <a:cs typeface="+mn-cs"/>
            </a:endParaRPr>
          </a:p>
          <a:p>
            <a:pPr eaLnBrk="1" fontAlgn="auto" hangingPunct="1">
              <a:spcAft>
                <a:spcPts val="0"/>
              </a:spcAft>
              <a:defRPr/>
            </a:pPr>
            <a:endParaRPr lang="en-US" altLang="zh-CN" b="1" dirty="0" smtClean="0">
              <a:solidFill>
                <a:srgbClr val="009ED6"/>
              </a:solidFill>
              <a:cs typeface="+mn-cs"/>
            </a:endParaRPr>
          </a:p>
        </p:txBody>
      </p:sp>
      <p:sp>
        <p:nvSpPr>
          <p:cNvPr id="5632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9.4 </a:t>
            </a:r>
            <a:r>
              <a:rPr lang="zh-CN" altLang="en-US" sz="3200" b="1">
                <a:solidFill>
                  <a:srgbClr val="0070C0"/>
                </a:solidFill>
                <a:latin typeface="微软雅黑" pitchFamily="34" charset="-122"/>
                <a:ea typeface="微软雅黑" pitchFamily="34" charset="-122"/>
                <a:sym typeface="宋体" pitchFamily="2" charset="-122"/>
              </a:rPr>
              <a:t>布局管理器</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619"/>
          <a:stretch/>
        </p:blipFill>
        <p:spPr bwMode="auto">
          <a:xfrm>
            <a:off x="156059" y="165670"/>
            <a:ext cx="8719654" cy="6380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5" name="图片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117" y="3356122"/>
            <a:ext cx="3206750" cy="3204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a:xfrm>
            <a:off x="361950" y="1042988"/>
            <a:ext cx="8426450" cy="5059362"/>
          </a:xfrm>
        </p:spPr>
        <p:txBody>
          <a:bodyPr/>
          <a:lstStyle/>
          <a:p>
            <a:pPr eaLnBrk="1" hangingPunct="1"/>
            <a:r>
              <a:rPr lang="en-US" altLang="zh-CN" b="1" dirty="0" smtClean="0">
                <a:solidFill>
                  <a:srgbClr val="0070C0"/>
                </a:solidFill>
              </a:rPr>
              <a:t>9.4.3 </a:t>
            </a:r>
            <a:r>
              <a:rPr lang="en-US" altLang="zh-CN" b="1" dirty="0" err="1" smtClean="0">
                <a:solidFill>
                  <a:srgbClr val="0070C0"/>
                </a:solidFill>
              </a:rPr>
              <a:t>GridLayout</a:t>
            </a:r>
            <a:r>
              <a:rPr lang="en-US" altLang="zh-CN" b="1" dirty="0" smtClean="0">
                <a:solidFill>
                  <a:srgbClr val="0070C0"/>
                </a:solidFill>
              </a:rPr>
              <a:t> </a:t>
            </a:r>
          </a:p>
          <a:p>
            <a:pPr lvl="1" eaLnBrk="1" hangingPunct="1"/>
            <a:r>
              <a:rPr lang="en-US" altLang="zh-CN" dirty="0" err="1" smtClean="0"/>
              <a:t>GridLayout</a:t>
            </a:r>
            <a:r>
              <a:rPr lang="zh-CN" altLang="zh-CN" dirty="0" smtClean="0"/>
              <a:t>（网格布局管理器）使用纵横线将容器分成</a:t>
            </a:r>
            <a:r>
              <a:rPr lang="en-US" altLang="zh-CN" dirty="0" smtClean="0"/>
              <a:t>n</a:t>
            </a:r>
            <a:r>
              <a:rPr lang="zh-CN" altLang="zh-CN" dirty="0" smtClean="0"/>
              <a:t>行</a:t>
            </a:r>
            <a:r>
              <a:rPr lang="en-US" altLang="zh-CN" dirty="0" smtClean="0"/>
              <a:t>m</a:t>
            </a:r>
            <a:r>
              <a:rPr lang="zh-CN" altLang="zh-CN" dirty="0" smtClean="0"/>
              <a:t>列大小相等的网格，每个网格中放置一个组件。</a:t>
            </a:r>
            <a:endParaRPr lang="en-US" altLang="zh-CN" dirty="0" smtClean="0"/>
          </a:p>
          <a:p>
            <a:pPr lvl="1" eaLnBrk="1" hangingPunct="1"/>
            <a:r>
              <a:rPr lang="zh-CN" altLang="zh-CN" dirty="0" smtClean="0"/>
              <a:t>添加到容器中的组件首先放置在第</a:t>
            </a:r>
            <a:r>
              <a:rPr lang="en-US" altLang="zh-CN" dirty="0" smtClean="0"/>
              <a:t>1</a:t>
            </a:r>
            <a:r>
              <a:rPr lang="zh-CN" altLang="zh-CN" dirty="0" smtClean="0"/>
              <a:t>行第</a:t>
            </a:r>
            <a:r>
              <a:rPr lang="en-US" altLang="zh-CN" dirty="0" smtClean="0"/>
              <a:t>1</a:t>
            </a:r>
            <a:r>
              <a:rPr lang="zh-CN" altLang="zh-CN" dirty="0" smtClean="0"/>
              <a:t>列（左上角）的网格中，然后在第</a:t>
            </a:r>
            <a:r>
              <a:rPr lang="en-US" altLang="zh-CN" dirty="0" smtClean="0"/>
              <a:t>1</a:t>
            </a:r>
            <a:r>
              <a:rPr lang="zh-CN" altLang="zh-CN" dirty="0" smtClean="0"/>
              <a:t>行的网格中从左向右依次放置其它组件，行满后，继续在下一行中从左到右放置组件</a:t>
            </a:r>
            <a:r>
              <a:rPr lang="zh-CN" altLang="en-US" dirty="0" smtClean="0"/>
              <a:t>。</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p:txBody>
      </p:sp>
      <p:pic>
        <p:nvPicPr>
          <p:cNvPr id="573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54" y="4070557"/>
            <a:ext cx="9043766" cy="1548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34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9.4 </a:t>
            </a:r>
            <a:r>
              <a:rPr lang="zh-CN" altLang="en-US" sz="3200" b="1">
                <a:solidFill>
                  <a:srgbClr val="0070C0"/>
                </a:solidFill>
                <a:latin typeface="微软雅黑" pitchFamily="34" charset="-122"/>
                <a:ea typeface="微软雅黑" pitchFamily="34" charset="-122"/>
                <a:sym typeface="宋体" pitchFamily="2" charset="-122"/>
              </a:rPr>
              <a:t>布局管理器</a:t>
            </a:r>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361950" y="1136720"/>
            <a:ext cx="8426450" cy="5059363"/>
          </a:xfrm>
        </p:spPr>
        <p:txBody>
          <a:bodyPr/>
          <a:lstStyle/>
          <a:p>
            <a:pPr eaLnBrk="1" hangingPunct="1"/>
            <a:r>
              <a:rPr lang="en-US" altLang="zh-CN" b="1" smtClean="0">
                <a:solidFill>
                  <a:srgbClr val="0070C0"/>
                </a:solidFill>
              </a:rPr>
              <a:t>9.4.3 GridLayout </a:t>
            </a:r>
          </a:p>
          <a:p>
            <a:pPr lvl="1" eaLnBrk="1" hangingPunct="1">
              <a:lnSpc>
                <a:spcPct val="200000"/>
              </a:lnSpc>
            </a:pPr>
            <a:r>
              <a:rPr lang="zh-CN" altLang="en-US" smtClean="0"/>
              <a:t>接下来，通过一个案例来演示</a:t>
            </a:r>
            <a:r>
              <a:rPr lang="en-US" altLang="zh-CN" smtClean="0"/>
              <a:t>GridLayout</a:t>
            </a:r>
            <a:r>
              <a:rPr lang="zh-CN" altLang="en-US" smtClean="0"/>
              <a:t>布局的用法，如例</a:t>
            </a:r>
            <a:r>
              <a:rPr lang="en-US" altLang="zh-CN" smtClean="0"/>
              <a:t>9-10</a:t>
            </a:r>
            <a:r>
              <a:rPr lang="zh-CN" altLang="en-US" smtClean="0"/>
              <a:t>所示。</a:t>
            </a:r>
            <a:endParaRPr lang="en-US" altLang="zh-CN" smtClean="0"/>
          </a:p>
          <a:p>
            <a:pPr lvl="1" eaLnBrk="1" hangingPunct="1"/>
            <a:endParaRPr lang="en-US" altLang="zh-CN" smtClean="0"/>
          </a:p>
          <a:p>
            <a:pPr lvl="1" eaLnBrk="1" hangingPunct="1"/>
            <a:endParaRPr lang="en-US" altLang="zh-CN" smtClean="0"/>
          </a:p>
        </p:txBody>
      </p:sp>
      <p:sp>
        <p:nvSpPr>
          <p:cNvPr id="5837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9.4 </a:t>
            </a:r>
            <a:r>
              <a:rPr lang="zh-CN" altLang="en-US" sz="3200" b="1">
                <a:solidFill>
                  <a:srgbClr val="0070C0"/>
                </a:solidFill>
                <a:latin typeface="微软雅黑" pitchFamily="34" charset="-122"/>
                <a:ea typeface="微软雅黑" pitchFamily="34" charset="-122"/>
                <a:sym typeface="宋体" pitchFamily="2" charset="-122"/>
              </a:rPr>
              <a:t>布局管理器</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65" y="1310523"/>
            <a:ext cx="8850105" cy="531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6497" y="3666401"/>
            <a:ext cx="2978773" cy="2978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a:xfrm>
            <a:off x="385763" y="995363"/>
            <a:ext cx="8426450" cy="5059362"/>
          </a:xfrm>
        </p:spPr>
        <p:txBody>
          <a:bodyPr/>
          <a:lstStyle/>
          <a:p>
            <a:pPr eaLnBrk="1" hangingPunct="1"/>
            <a:r>
              <a:rPr lang="en-US" altLang="zh-CN" b="1" dirty="0" smtClean="0">
                <a:solidFill>
                  <a:srgbClr val="0070C0"/>
                </a:solidFill>
              </a:rPr>
              <a:t>9.4.4 </a:t>
            </a:r>
            <a:r>
              <a:rPr lang="en-US" altLang="zh-CN" b="1" dirty="0" err="1" smtClean="0">
                <a:solidFill>
                  <a:srgbClr val="0070C0"/>
                </a:solidFill>
              </a:rPr>
              <a:t>GridBagLayout</a:t>
            </a:r>
            <a:r>
              <a:rPr lang="en-US" altLang="zh-CN" b="1" dirty="0" smtClean="0">
                <a:solidFill>
                  <a:srgbClr val="0070C0"/>
                </a:solidFill>
              </a:rPr>
              <a:t> </a:t>
            </a:r>
          </a:p>
          <a:p>
            <a:pPr lvl="1" eaLnBrk="1" hangingPunct="1">
              <a:lnSpc>
                <a:spcPct val="110000"/>
              </a:lnSpc>
            </a:pPr>
            <a:r>
              <a:rPr lang="en-US" altLang="zh-CN" dirty="0" err="1" smtClean="0"/>
              <a:t>GridBagLayout</a:t>
            </a:r>
            <a:r>
              <a:rPr lang="zh-CN" altLang="zh-CN" dirty="0" smtClean="0"/>
              <a:t>（网格包布局管理器）与</a:t>
            </a:r>
            <a:r>
              <a:rPr lang="en-US" altLang="zh-CN" dirty="0" err="1" smtClean="0"/>
              <a:t>GridLayout</a:t>
            </a:r>
            <a:r>
              <a:rPr lang="zh-CN" altLang="zh-CN" dirty="0" smtClean="0"/>
              <a:t>布局管理器类似，不同的是，它允许网格中的组件大小各不相同，而且允许一个组件跨越一个或者多个网格</a:t>
            </a:r>
            <a:r>
              <a:rPr lang="zh-CN" altLang="en-US" dirty="0" smtClean="0"/>
              <a:t>。</a:t>
            </a:r>
            <a:endParaRPr lang="en-US" altLang="zh-CN" dirty="0" smtClean="0"/>
          </a:p>
          <a:p>
            <a:pPr lvl="1" eaLnBrk="1" hangingPunct="1">
              <a:lnSpc>
                <a:spcPct val="110000"/>
              </a:lnSpc>
            </a:pPr>
            <a:r>
              <a:rPr lang="en-US" altLang="zh-CN" dirty="0" err="1" smtClean="0"/>
              <a:t>GridBagConstraints</a:t>
            </a:r>
            <a:r>
              <a:rPr lang="zh-CN" altLang="en-US" dirty="0" smtClean="0"/>
              <a:t>类的常用属性如表</a:t>
            </a:r>
            <a:r>
              <a:rPr lang="en-US" altLang="zh-CN" dirty="0" smtClean="0"/>
              <a:t>9-3</a:t>
            </a:r>
            <a:r>
              <a:rPr lang="zh-CN" altLang="en-US" dirty="0" smtClean="0"/>
              <a:t>所示。</a:t>
            </a:r>
            <a:endParaRPr lang="en-US" altLang="zh-CN" dirty="0" smtClean="0"/>
          </a:p>
        </p:txBody>
      </p:sp>
      <p:pic>
        <p:nvPicPr>
          <p:cNvPr id="593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685" y="1632234"/>
            <a:ext cx="8671546" cy="4856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939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9.4 </a:t>
            </a:r>
            <a:r>
              <a:rPr lang="zh-CN" altLang="en-US" sz="3200" b="1">
                <a:solidFill>
                  <a:srgbClr val="0070C0"/>
                </a:solidFill>
                <a:latin typeface="微软雅黑" pitchFamily="34" charset="-122"/>
                <a:ea typeface="微软雅黑" pitchFamily="34" charset="-122"/>
                <a:sym typeface="宋体" pitchFamily="2" charset="-122"/>
              </a:rPr>
              <a:t>布局管理器</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barn(inVertical)">
                                      <p:cBhvr>
                                        <p:cTn id="7" dur="50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a:xfrm>
            <a:off x="385763" y="1042988"/>
            <a:ext cx="8426450" cy="5059362"/>
          </a:xfrm>
          <a:extLst/>
        </p:spPr>
        <p:txBody>
          <a:bodyPr rtlCol="0">
            <a:normAutofit fontScale="92500" lnSpcReduction="20000"/>
          </a:bodyPr>
          <a:lstStyle/>
          <a:p>
            <a:pPr eaLnBrk="1" hangingPunct="1">
              <a:lnSpc>
                <a:spcPct val="160000"/>
              </a:lnSpc>
              <a:defRPr/>
            </a:pPr>
            <a:r>
              <a:rPr lang="en-US" altLang="zh-CN" sz="2600" b="1" dirty="0">
                <a:solidFill>
                  <a:srgbClr val="0070C0"/>
                </a:solidFill>
              </a:rPr>
              <a:t>9.4.4 </a:t>
            </a:r>
            <a:r>
              <a:rPr lang="en-US" altLang="zh-CN" sz="2600" b="1" dirty="0" err="1">
                <a:solidFill>
                  <a:srgbClr val="0070C0"/>
                </a:solidFill>
              </a:rPr>
              <a:t>GridBagLayout</a:t>
            </a:r>
            <a:r>
              <a:rPr lang="en-US" altLang="zh-CN" sz="2600" b="1" dirty="0">
                <a:solidFill>
                  <a:srgbClr val="0070C0"/>
                </a:solidFill>
              </a:rPr>
              <a:t> </a:t>
            </a:r>
          </a:p>
          <a:p>
            <a:pPr lvl="1" eaLnBrk="1" fontAlgn="auto" hangingPunct="1">
              <a:spcAft>
                <a:spcPts val="0"/>
              </a:spcAft>
              <a:defRPr/>
            </a:pPr>
            <a:r>
              <a:rPr lang="zh-CN" altLang="zh-CN" dirty="0" smtClean="0">
                <a:cs typeface="+mn-cs"/>
              </a:rPr>
              <a:t>使用</a:t>
            </a:r>
            <a:r>
              <a:rPr lang="en-US" altLang="zh-CN" dirty="0" err="1">
                <a:cs typeface="+mn-cs"/>
              </a:rPr>
              <a:t>GridBagLayout</a:t>
            </a:r>
            <a:r>
              <a:rPr lang="zh-CN" altLang="zh-CN" dirty="0">
                <a:cs typeface="+mn-cs"/>
              </a:rPr>
              <a:t>布局管理器的步骤如下</a:t>
            </a:r>
            <a:r>
              <a:rPr lang="zh-CN" altLang="zh-CN" dirty="0" smtClean="0">
                <a:cs typeface="+mn-cs"/>
              </a:rPr>
              <a:t>：</a:t>
            </a:r>
            <a:endParaRPr lang="en-US" altLang="zh-CN" dirty="0" smtClean="0">
              <a:cs typeface="+mn-cs"/>
            </a:endParaRPr>
          </a:p>
          <a:p>
            <a:pPr lvl="1" eaLnBrk="1" fontAlgn="auto" hangingPunct="1">
              <a:spcAft>
                <a:spcPts val="0"/>
              </a:spcAft>
              <a:defRPr/>
            </a:pPr>
            <a:r>
              <a:rPr lang="en-US" altLang="zh-CN" dirty="0">
                <a:cs typeface="+mn-cs"/>
              </a:rPr>
              <a:t>1</a:t>
            </a:r>
            <a:r>
              <a:rPr lang="zh-CN" altLang="zh-CN" dirty="0">
                <a:cs typeface="+mn-cs"/>
              </a:rPr>
              <a:t>、创建</a:t>
            </a:r>
            <a:r>
              <a:rPr lang="en-US" altLang="zh-CN" dirty="0" err="1">
                <a:cs typeface="+mn-cs"/>
              </a:rPr>
              <a:t>GridbagLayout</a:t>
            </a:r>
            <a:r>
              <a:rPr lang="zh-CN" altLang="zh-CN" dirty="0">
                <a:cs typeface="+mn-cs"/>
              </a:rPr>
              <a:t>布局管理器，并使容器采用该布局管理器</a:t>
            </a:r>
            <a:r>
              <a:rPr lang="zh-CN" altLang="zh-CN" dirty="0" smtClean="0">
                <a:cs typeface="+mn-cs"/>
              </a:rPr>
              <a:t>。</a:t>
            </a: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sz="1050" dirty="0">
              <a:cs typeface="+mn-cs"/>
            </a:endParaRPr>
          </a:p>
          <a:p>
            <a:pPr lvl="1" eaLnBrk="1" fontAlgn="auto" hangingPunct="1">
              <a:spcAft>
                <a:spcPts val="0"/>
              </a:spcAft>
              <a:defRPr/>
            </a:pPr>
            <a:r>
              <a:rPr lang="en-US" altLang="zh-CN" dirty="0" smtClean="0">
                <a:cs typeface="+mn-cs"/>
              </a:rPr>
              <a:t>2</a:t>
            </a:r>
            <a:r>
              <a:rPr lang="zh-CN" altLang="zh-CN" dirty="0">
                <a:cs typeface="+mn-cs"/>
              </a:rPr>
              <a:t>、创建</a:t>
            </a:r>
            <a:r>
              <a:rPr lang="en-US" altLang="zh-CN" dirty="0" err="1">
                <a:cs typeface="+mn-cs"/>
              </a:rPr>
              <a:t>GridBagContraints</a:t>
            </a:r>
            <a:r>
              <a:rPr lang="zh-CN" altLang="zh-CN" dirty="0">
                <a:cs typeface="+mn-cs"/>
              </a:rPr>
              <a:t>对象</a:t>
            </a:r>
            <a:r>
              <a:rPr lang="en-US" altLang="zh-CN" dirty="0">
                <a:cs typeface="+mn-cs"/>
              </a:rPr>
              <a:t>(</a:t>
            </a:r>
            <a:r>
              <a:rPr lang="zh-CN" altLang="zh-CN" dirty="0">
                <a:cs typeface="+mn-cs"/>
              </a:rPr>
              <a:t>布局约束条件</a:t>
            </a:r>
            <a:r>
              <a:rPr lang="en-US" altLang="zh-CN" dirty="0">
                <a:cs typeface="+mn-cs"/>
              </a:rPr>
              <a:t>)</a:t>
            </a:r>
            <a:r>
              <a:rPr lang="zh-CN" altLang="zh-CN" dirty="0">
                <a:cs typeface="+mn-cs"/>
              </a:rPr>
              <a:t>，并设置该对象的相关属性。</a:t>
            </a: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smtClean="0">
              <a:cs typeface="+mn-cs"/>
            </a:endParaRPr>
          </a:p>
          <a:p>
            <a:pPr marL="457200" lvl="1" indent="0" eaLnBrk="1" fontAlgn="auto" hangingPunct="1">
              <a:spcAft>
                <a:spcPts val="0"/>
              </a:spcAft>
              <a:buFontTx/>
              <a:buNone/>
              <a:defRPr/>
            </a:pPr>
            <a:endParaRPr lang="en-US" altLang="zh-CN" dirty="0" smtClean="0">
              <a:cs typeface="+mn-cs"/>
            </a:endParaRPr>
          </a:p>
          <a:p>
            <a:pPr marL="457200" lvl="1" indent="0" eaLnBrk="1" fontAlgn="auto" hangingPunct="1">
              <a:spcAft>
                <a:spcPts val="0"/>
              </a:spcAft>
              <a:buFontTx/>
              <a:buNone/>
              <a:defRPr/>
            </a:pPr>
            <a:r>
              <a:rPr lang="en-US" altLang="zh-CN" dirty="0" smtClean="0">
                <a:cs typeface="+mn-cs"/>
              </a:rPr>
              <a:t>  </a:t>
            </a:r>
          </a:p>
        </p:txBody>
      </p:sp>
      <p:pic>
        <p:nvPicPr>
          <p:cNvPr id="60419" name="Picture 13"/>
          <p:cNvPicPr>
            <a:picLocks noChangeAspect="1" noChangeArrowheads="1"/>
          </p:cNvPicPr>
          <p:nvPr/>
        </p:nvPicPr>
        <p:blipFill rotWithShape="1">
          <a:blip r:embed="rId2">
            <a:extLst>
              <a:ext uri="{28A0092B-C50C-407E-A947-70E740481C1C}">
                <a14:useLocalDpi xmlns:a14="http://schemas.microsoft.com/office/drawing/2010/main" val="0"/>
              </a:ext>
            </a:extLst>
          </a:blip>
          <a:srcRect r="36273"/>
          <a:stretch/>
        </p:blipFill>
        <p:spPr bwMode="auto">
          <a:xfrm>
            <a:off x="900222" y="2491409"/>
            <a:ext cx="7911991" cy="786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0420" name="Picture 14"/>
          <p:cNvPicPr>
            <a:picLocks noChangeAspect="1" noChangeArrowheads="1"/>
          </p:cNvPicPr>
          <p:nvPr/>
        </p:nvPicPr>
        <p:blipFill rotWithShape="1">
          <a:blip r:embed="rId3">
            <a:extLst>
              <a:ext uri="{28A0092B-C50C-407E-A947-70E740481C1C}">
                <a14:useLocalDpi xmlns:a14="http://schemas.microsoft.com/office/drawing/2010/main" val="0"/>
              </a:ext>
            </a:extLst>
          </a:blip>
          <a:srcRect r="22842"/>
          <a:stretch/>
        </p:blipFill>
        <p:spPr bwMode="auto">
          <a:xfrm>
            <a:off x="900222" y="4112935"/>
            <a:ext cx="7911991" cy="208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42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9.4 </a:t>
            </a:r>
            <a:r>
              <a:rPr lang="zh-CN" altLang="en-US" sz="3200" b="1">
                <a:solidFill>
                  <a:srgbClr val="0070C0"/>
                </a:solidFill>
                <a:latin typeface="微软雅黑" pitchFamily="34" charset="-122"/>
                <a:ea typeface="微软雅黑" pitchFamily="34" charset="-122"/>
                <a:sym typeface="宋体" pitchFamily="2" charset="-122"/>
              </a:rPr>
              <a:t>布局管理器</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a:xfrm>
            <a:off x="314325" y="1343891"/>
            <a:ext cx="8461375" cy="5126182"/>
          </a:xfrm>
        </p:spPr>
        <p:txBody>
          <a:bodyPr/>
          <a:lstStyle/>
          <a:p>
            <a:pPr eaLnBrk="1" hangingPunct="1">
              <a:lnSpc>
                <a:spcPct val="120000"/>
              </a:lnSpc>
            </a:pPr>
            <a:r>
              <a:rPr lang="en-US" altLang="zh-CN" sz="2000" dirty="0" smtClean="0"/>
              <a:t>GUI</a:t>
            </a:r>
            <a:r>
              <a:rPr lang="zh-CN" altLang="zh-CN" sz="2000" dirty="0" smtClean="0"/>
              <a:t>全称是</a:t>
            </a:r>
            <a:r>
              <a:rPr lang="en-US" altLang="zh-CN" sz="2000" dirty="0" smtClean="0"/>
              <a:t>Graphical User Interface</a:t>
            </a:r>
            <a:r>
              <a:rPr lang="zh-CN" altLang="zh-CN" sz="2000" dirty="0" smtClean="0"/>
              <a:t>，即</a:t>
            </a:r>
            <a:r>
              <a:rPr lang="zh-CN" altLang="zh-CN" sz="2000" b="1" dirty="0" smtClean="0">
                <a:solidFill>
                  <a:srgbClr val="FF0000"/>
                </a:solidFill>
              </a:rPr>
              <a:t>图形用户界面</a:t>
            </a:r>
            <a:r>
              <a:rPr lang="zh-CN" altLang="en-US" sz="2000" dirty="0" smtClean="0"/>
              <a:t>，也就是</a:t>
            </a:r>
            <a:r>
              <a:rPr lang="zh-CN" altLang="zh-CN" sz="2000" dirty="0" smtClean="0"/>
              <a:t>应用程序提供给用户操作的图形界面，包括窗口、菜单、按钮、工具栏和其它各种图形界面元素</a:t>
            </a:r>
            <a:r>
              <a:rPr lang="zh-CN" altLang="en-US" sz="2000" dirty="0" smtClean="0"/>
              <a:t>。</a:t>
            </a:r>
            <a:endParaRPr lang="en-US" altLang="zh-CN" sz="2000" dirty="0" smtClean="0"/>
          </a:p>
          <a:p>
            <a:pPr eaLnBrk="1" hangingPunct="1">
              <a:lnSpc>
                <a:spcPct val="120000"/>
              </a:lnSpc>
            </a:pPr>
            <a:r>
              <a:rPr lang="en-US" altLang="zh-CN" sz="2000" dirty="0" smtClean="0"/>
              <a:t>GUI</a:t>
            </a:r>
            <a:r>
              <a:rPr lang="zh-CN" altLang="zh-CN" sz="2000" dirty="0" smtClean="0"/>
              <a:t>设计提供了丰富的类库，这些类分别位于</a:t>
            </a:r>
            <a:r>
              <a:rPr lang="en-US" altLang="zh-CN" sz="2000" b="1" dirty="0" err="1" smtClean="0">
                <a:solidFill>
                  <a:srgbClr val="FF0000"/>
                </a:solidFill>
              </a:rPr>
              <a:t>java.awt</a:t>
            </a:r>
            <a:r>
              <a:rPr lang="zh-CN" altLang="zh-CN" sz="2000" b="1" dirty="0" smtClean="0">
                <a:solidFill>
                  <a:srgbClr val="FF0000"/>
                </a:solidFill>
              </a:rPr>
              <a:t>和</a:t>
            </a:r>
            <a:r>
              <a:rPr lang="en-US" altLang="zh-CN" sz="2000" b="1" dirty="0" err="1" smtClean="0">
                <a:solidFill>
                  <a:srgbClr val="FF0000"/>
                </a:solidFill>
              </a:rPr>
              <a:t>javax.swing</a:t>
            </a:r>
            <a:r>
              <a:rPr lang="zh-CN" altLang="zh-CN" sz="2000" dirty="0" smtClean="0"/>
              <a:t>包中，简称为</a:t>
            </a:r>
            <a:r>
              <a:rPr lang="en-US" altLang="zh-CN" sz="2000" b="1" dirty="0" smtClean="0">
                <a:solidFill>
                  <a:srgbClr val="FF0000"/>
                </a:solidFill>
              </a:rPr>
              <a:t>AWT</a:t>
            </a:r>
            <a:r>
              <a:rPr lang="zh-CN" altLang="zh-CN" sz="2000" b="1" dirty="0" smtClean="0">
                <a:solidFill>
                  <a:srgbClr val="FF0000"/>
                </a:solidFill>
              </a:rPr>
              <a:t>和</a:t>
            </a:r>
            <a:r>
              <a:rPr lang="en-US" altLang="zh-CN" sz="2000" b="1" dirty="0" smtClean="0">
                <a:solidFill>
                  <a:srgbClr val="FF0000"/>
                </a:solidFill>
              </a:rPr>
              <a:t>Swing</a:t>
            </a:r>
            <a:r>
              <a:rPr lang="zh-CN" altLang="en-US" sz="2000" dirty="0" smtClean="0"/>
              <a:t>。</a:t>
            </a:r>
            <a:endParaRPr lang="en-US" altLang="zh-CN" sz="2000" dirty="0" smtClean="0"/>
          </a:p>
          <a:p>
            <a:pPr eaLnBrk="1" hangingPunct="1">
              <a:lnSpc>
                <a:spcPct val="120000"/>
              </a:lnSpc>
            </a:pPr>
            <a:r>
              <a:rPr lang="en-US" altLang="zh-CN" sz="2000" dirty="0" smtClean="0"/>
              <a:t>AWT</a:t>
            </a:r>
            <a:r>
              <a:rPr lang="zh-CN" altLang="en-US" sz="2000" dirty="0" smtClean="0"/>
              <a:t>（</a:t>
            </a:r>
            <a:r>
              <a:rPr lang="en-US" altLang="zh-CN" sz="2000" dirty="0" smtClean="0"/>
              <a:t>Abstract Window Toolkit</a:t>
            </a:r>
            <a:r>
              <a:rPr lang="zh-CN" altLang="en-US" sz="2000" dirty="0" smtClean="0"/>
              <a:t>，抽象窗体工具包）是</a:t>
            </a:r>
            <a:r>
              <a:rPr lang="en-US" altLang="zh-CN" sz="2000" dirty="0" smtClean="0"/>
              <a:t>JDK1.0</a:t>
            </a:r>
            <a:r>
              <a:rPr lang="zh-CN" altLang="en-US" sz="2000" dirty="0" smtClean="0"/>
              <a:t>提供的一个基本的</a:t>
            </a:r>
            <a:r>
              <a:rPr lang="en-US" altLang="zh-CN" sz="2000" dirty="0" smtClean="0"/>
              <a:t>GUI</a:t>
            </a:r>
            <a:r>
              <a:rPr lang="zh-CN" altLang="en-US" sz="2000" dirty="0" smtClean="0"/>
              <a:t>类库，只提供了最基本的图形组件，因此功能和性能都很有限。</a:t>
            </a:r>
            <a:endParaRPr lang="en-US" altLang="zh-CN" sz="2000" dirty="0" smtClean="0"/>
          </a:p>
          <a:p>
            <a:pPr eaLnBrk="1" hangingPunct="1">
              <a:lnSpc>
                <a:spcPct val="120000"/>
              </a:lnSpc>
            </a:pPr>
            <a:r>
              <a:rPr lang="en-US" altLang="zh-CN" sz="2000" dirty="0" smtClean="0"/>
              <a:t>Swing</a:t>
            </a:r>
            <a:r>
              <a:rPr lang="zh-CN" altLang="en-US" sz="2000" dirty="0" smtClean="0"/>
              <a:t>是</a:t>
            </a:r>
            <a:r>
              <a:rPr lang="en-US" altLang="zh-CN" sz="2000" dirty="0" smtClean="0"/>
              <a:t>JDK1.2</a:t>
            </a:r>
            <a:r>
              <a:rPr lang="zh-CN" altLang="en-US" sz="2000" dirty="0" smtClean="0"/>
              <a:t>提供的组件工具包，</a:t>
            </a:r>
            <a:r>
              <a:rPr lang="zh-CN" altLang="zh-CN" sz="2000" dirty="0" smtClean="0"/>
              <a:t>不仅实现了</a:t>
            </a:r>
            <a:r>
              <a:rPr lang="en-US" altLang="zh-CN" sz="2000" dirty="0" smtClean="0"/>
              <a:t>AWT</a:t>
            </a:r>
            <a:r>
              <a:rPr lang="zh-CN" altLang="zh-CN" sz="2000" dirty="0" smtClean="0"/>
              <a:t>中的所有功能，而且提供了更加丰富的组件和功能，</a:t>
            </a:r>
            <a:r>
              <a:rPr lang="zh-CN" altLang="en-US" sz="2000" dirty="0" smtClean="0"/>
              <a:t>而且是轻量级的组件集，在功能和性能方面都能够</a:t>
            </a:r>
            <a:r>
              <a:rPr lang="zh-CN" altLang="zh-CN" sz="2000" dirty="0" smtClean="0"/>
              <a:t>满足</a:t>
            </a:r>
            <a:r>
              <a:rPr lang="en-US" altLang="zh-CN" sz="2000" dirty="0" smtClean="0"/>
              <a:t>GUI</a:t>
            </a:r>
            <a:r>
              <a:rPr lang="zh-CN" altLang="zh-CN" sz="2000" dirty="0" smtClean="0"/>
              <a:t>设计的一切需求。</a:t>
            </a:r>
            <a:r>
              <a:rPr lang="zh-CN" altLang="en-US" sz="2000" dirty="0" smtClean="0"/>
              <a:t>因此，在程序设计时应优先使用</a:t>
            </a:r>
            <a:r>
              <a:rPr lang="en-US" altLang="zh-CN" sz="2000" dirty="0" smtClean="0"/>
              <a:t>Swing</a:t>
            </a:r>
            <a:r>
              <a:rPr lang="zh-CN" altLang="en-US" sz="2000" dirty="0" smtClean="0"/>
              <a:t>包中的类。</a:t>
            </a:r>
            <a:endParaRPr lang="en-US" altLang="zh-CN" sz="2000" dirty="0" smtClean="0"/>
          </a:p>
          <a:p>
            <a:pPr eaLnBrk="1" hangingPunct="1">
              <a:lnSpc>
                <a:spcPct val="120000"/>
              </a:lnSpc>
            </a:pPr>
            <a:r>
              <a:rPr lang="zh-CN" altLang="en-US" sz="2000" dirty="0" smtClean="0"/>
              <a:t>区分两种组件的标志就是</a:t>
            </a:r>
            <a:r>
              <a:rPr lang="en-US" altLang="zh-CN" sz="2000" dirty="0" smtClean="0"/>
              <a:t>Swing</a:t>
            </a:r>
            <a:r>
              <a:rPr lang="zh-CN" altLang="en-US" sz="2000" dirty="0" smtClean="0"/>
              <a:t>组件是对应的</a:t>
            </a:r>
            <a:r>
              <a:rPr lang="en-US" altLang="zh-CN" sz="2000" dirty="0" smtClean="0"/>
              <a:t>AWT</a:t>
            </a:r>
            <a:r>
              <a:rPr lang="zh-CN" altLang="en-US" sz="2000" dirty="0" smtClean="0"/>
              <a:t>组件名前加上字母</a:t>
            </a:r>
            <a:r>
              <a:rPr lang="en-US" altLang="zh-CN" sz="2000" dirty="0" smtClean="0"/>
              <a:t>J</a:t>
            </a:r>
            <a:r>
              <a:rPr lang="zh-CN" altLang="en-US" sz="2000" dirty="0" smtClean="0"/>
              <a:t>。</a:t>
            </a:r>
            <a:endParaRPr lang="en-US" altLang="zh-CN" sz="2000" dirty="0" smtClean="0"/>
          </a:p>
        </p:txBody>
      </p:sp>
      <p:sp>
        <p:nvSpPr>
          <p:cNvPr id="3481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smtClean="0">
                <a:solidFill>
                  <a:srgbClr val="0070C0"/>
                </a:solidFill>
                <a:latin typeface="微软雅黑" pitchFamily="34" charset="-122"/>
                <a:ea typeface="微软雅黑" pitchFamily="34" charset="-122"/>
                <a:sym typeface="宋体" pitchFamily="2" charset="-122"/>
              </a:rPr>
              <a:t>GUI</a:t>
            </a:r>
            <a:r>
              <a:rPr lang="zh-CN" altLang="en-US" sz="3200" b="1" dirty="0" smtClean="0">
                <a:solidFill>
                  <a:srgbClr val="0070C0"/>
                </a:solidFill>
                <a:latin typeface="微软雅黑" pitchFamily="34" charset="-122"/>
                <a:ea typeface="微软雅黑" pitchFamily="34" charset="-122"/>
                <a:sym typeface="宋体" pitchFamily="2" charset="-122"/>
              </a:rPr>
              <a:t>概述</a:t>
            </a:r>
            <a:endParaRPr lang="zh-CN" altLang="en-US" sz="3200" b="1" dirty="0">
              <a:solidFill>
                <a:srgbClr val="0070C0"/>
              </a:solidFill>
              <a:latin typeface="微软雅黑" pitchFamily="34" charset="-122"/>
              <a:ea typeface="微软雅黑" pitchFamily="34" charset="-122"/>
              <a:sym typeface="宋体" pitchFamily="2" charset="-122"/>
            </a:endParaRPr>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a:xfrm>
            <a:off x="385763" y="1101725"/>
            <a:ext cx="8426450" cy="5059363"/>
          </a:xfrm>
          <a:extLst/>
        </p:spPr>
        <p:txBody>
          <a:bodyPr rtlCol="0">
            <a:normAutofit/>
          </a:bodyPr>
          <a:lstStyle/>
          <a:p>
            <a:pPr eaLnBrk="1" hangingPunct="1">
              <a:lnSpc>
                <a:spcPct val="160000"/>
              </a:lnSpc>
              <a:defRPr/>
            </a:pPr>
            <a:r>
              <a:rPr lang="en-US" altLang="zh-CN" b="1" dirty="0">
                <a:solidFill>
                  <a:srgbClr val="0070C0"/>
                </a:solidFill>
              </a:rPr>
              <a:t>9.4.4 </a:t>
            </a:r>
            <a:r>
              <a:rPr lang="en-US" altLang="zh-CN" b="1" dirty="0" err="1">
                <a:solidFill>
                  <a:srgbClr val="0070C0"/>
                </a:solidFill>
              </a:rPr>
              <a:t>GridBagLayout</a:t>
            </a:r>
            <a:r>
              <a:rPr lang="en-US" altLang="zh-CN" b="1" dirty="0">
                <a:solidFill>
                  <a:srgbClr val="0070C0"/>
                </a:solidFill>
              </a:rPr>
              <a:t> </a:t>
            </a:r>
          </a:p>
          <a:p>
            <a:pPr lvl="1" eaLnBrk="1" fontAlgn="auto" hangingPunct="1">
              <a:spcAft>
                <a:spcPts val="0"/>
              </a:spcAft>
              <a:defRPr/>
            </a:pPr>
            <a:r>
              <a:rPr lang="en-US" altLang="zh-CN" dirty="0">
                <a:cs typeface="+mn-cs"/>
              </a:rPr>
              <a:t>3</a:t>
            </a:r>
            <a:r>
              <a:rPr lang="zh-CN" altLang="zh-CN" dirty="0">
                <a:cs typeface="+mn-cs"/>
              </a:rPr>
              <a:t>、调用</a:t>
            </a:r>
            <a:r>
              <a:rPr lang="en-US" altLang="zh-CN" dirty="0" err="1">
                <a:cs typeface="+mn-cs"/>
              </a:rPr>
              <a:t>GridBagLayout</a:t>
            </a:r>
            <a:r>
              <a:rPr lang="zh-CN" altLang="zh-CN" dirty="0">
                <a:cs typeface="+mn-cs"/>
              </a:rPr>
              <a:t>对象的</a:t>
            </a:r>
            <a:r>
              <a:rPr lang="en-US" altLang="zh-CN" dirty="0" err="1">
                <a:cs typeface="+mn-cs"/>
              </a:rPr>
              <a:t>setConstraints</a:t>
            </a:r>
            <a:r>
              <a:rPr lang="en-US" altLang="zh-CN" dirty="0">
                <a:cs typeface="+mn-cs"/>
              </a:rPr>
              <a:t>()</a:t>
            </a:r>
            <a:r>
              <a:rPr lang="zh-CN" altLang="zh-CN" dirty="0">
                <a:cs typeface="+mn-cs"/>
              </a:rPr>
              <a:t>方法建立</a:t>
            </a:r>
            <a:r>
              <a:rPr lang="en-US" altLang="zh-CN" dirty="0" err="1">
                <a:cs typeface="+mn-cs"/>
              </a:rPr>
              <a:t>GridBagConstraints</a:t>
            </a:r>
            <a:r>
              <a:rPr lang="zh-CN" altLang="zh-CN" dirty="0">
                <a:cs typeface="+mn-cs"/>
              </a:rPr>
              <a:t>对象和受控组件之间的关联。</a:t>
            </a:r>
          </a:p>
          <a:p>
            <a:pPr lvl="1" eaLnBrk="1" fontAlgn="auto" hangingPunct="1">
              <a:spcAft>
                <a:spcPts val="0"/>
              </a:spcAft>
              <a:defRPr/>
            </a:pPr>
            <a:endParaRPr lang="en-US" altLang="zh-CN" dirty="0">
              <a:cs typeface="+mn-cs"/>
            </a:endParaRPr>
          </a:p>
          <a:p>
            <a:pPr lvl="1" eaLnBrk="1" fontAlgn="auto" hangingPunct="1">
              <a:spcAft>
                <a:spcPts val="0"/>
              </a:spcAft>
              <a:defRPr/>
            </a:pPr>
            <a:r>
              <a:rPr lang="en-US" altLang="zh-CN" dirty="0">
                <a:cs typeface="+mn-cs"/>
              </a:rPr>
              <a:t>4</a:t>
            </a:r>
            <a:r>
              <a:rPr lang="zh-CN" altLang="zh-CN" dirty="0">
                <a:cs typeface="+mn-cs"/>
              </a:rPr>
              <a:t>、向容器中添加</a:t>
            </a:r>
            <a:r>
              <a:rPr lang="zh-CN" altLang="zh-CN" dirty="0" smtClean="0">
                <a:cs typeface="+mn-cs"/>
              </a:rPr>
              <a:t>组件</a:t>
            </a:r>
            <a:r>
              <a:rPr lang="zh-CN" altLang="en-US" dirty="0">
                <a:cs typeface="+mn-cs"/>
              </a:rPr>
              <a:t>。</a:t>
            </a:r>
            <a:endParaRPr lang="zh-CN" altLang="zh-CN"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r>
              <a:rPr lang="en-US" altLang="zh-CN" dirty="0" err="1">
                <a:cs typeface="+mn-cs"/>
              </a:rPr>
              <a:t>GridBagConstraints</a:t>
            </a:r>
            <a:r>
              <a:rPr lang="zh-CN" altLang="zh-CN" dirty="0">
                <a:cs typeface="+mn-cs"/>
              </a:rPr>
              <a:t>对象可以重复使用，只需要改变它的属性即可。如果要向容器中添加多个组件，则重复</a:t>
            </a:r>
            <a:r>
              <a:rPr lang="en-US" altLang="zh-CN" dirty="0">
                <a:cs typeface="+mn-cs"/>
              </a:rPr>
              <a:t>2</a:t>
            </a:r>
            <a:r>
              <a:rPr lang="zh-CN" altLang="zh-CN" dirty="0">
                <a:cs typeface="+mn-cs"/>
              </a:rPr>
              <a:t>、</a:t>
            </a:r>
            <a:r>
              <a:rPr lang="en-US" altLang="zh-CN" dirty="0">
                <a:cs typeface="+mn-cs"/>
              </a:rPr>
              <a:t>3</a:t>
            </a:r>
            <a:r>
              <a:rPr lang="zh-CN" altLang="zh-CN" dirty="0">
                <a:cs typeface="+mn-cs"/>
              </a:rPr>
              <a:t>、</a:t>
            </a:r>
            <a:r>
              <a:rPr lang="en-US" altLang="zh-CN" dirty="0">
                <a:cs typeface="+mn-cs"/>
              </a:rPr>
              <a:t>4</a:t>
            </a:r>
            <a:r>
              <a:rPr lang="zh-CN" altLang="zh-CN" dirty="0" smtClean="0">
                <a:cs typeface="+mn-cs"/>
              </a:rPr>
              <a:t>步骤。</a:t>
            </a:r>
            <a:endParaRPr lang="en-US" altLang="zh-CN" dirty="0" smtClean="0">
              <a:cs typeface="+mn-cs"/>
            </a:endParaRPr>
          </a:p>
        </p:txBody>
      </p:sp>
      <p:pic>
        <p:nvPicPr>
          <p:cNvPr id="6144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r="33368" b="2519"/>
          <a:stretch/>
        </p:blipFill>
        <p:spPr bwMode="auto">
          <a:xfrm>
            <a:off x="754114" y="2720270"/>
            <a:ext cx="7689747" cy="50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44"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 r="56457" b="4931"/>
          <a:stretch/>
        </p:blipFill>
        <p:spPr bwMode="auto">
          <a:xfrm>
            <a:off x="888430" y="3820675"/>
            <a:ext cx="5699695" cy="52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9.4 </a:t>
            </a:r>
            <a:r>
              <a:rPr lang="zh-CN" altLang="en-US" sz="3200" b="1">
                <a:solidFill>
                  <a:srgbClr val="0070C0"/>
                </a:solidFill>
                <a:latin typeface="微软雅黑" pitchFamily="34" charset="-122"/>
                <a:ea typeface="微软雅黑" pitchFamily="34" charset="-122"/>
                <a:sym typeface="宋体" pitchFamily="2" charset="-122"/>
              </a:rPr>
              <a:t>布局管理器</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p:cNvSpPr>
            <a:spLocks noGrp="1"/>
          </p:cNvSpPr>
          <p:nvPr>
            <p:ph idx="1"/>
          </p:nvPr>
        </p:nvSpPr>
        <p:spPr>
          <a:xfrm>
            <a:off x="457200" y="1055688"/>
            <a:ext cx="8426450" cy="5059362"/>
          </a:xfrm>
          <a:extLst/>
        </p:spPr>
        <p:txBody>
          <a:bodyPr rtlCol="0">
            <a:normAutofit/>
          </a:bodyPr>
          <a:lstStyle/>
          <a:p>
            <a:pPr eaLnBrk="1" hangingPunct="1">
              <a:defRPr/>
            </a:pPr>
            <a:r>
              <a:rPr lang="en-US" altLang="zh-CN" b="1" dirty="0">
                <a:solidFill>
                  <a:srgbClr val="0070C0"/>
                </a:solidFill>
              </a:rPr>
              <a:t>9.4.5 </a:t>
            </a:r>
            <a:r>
              <a:rPr lang="en-US" altLang="zh-CN" b="1" dirty="0" err="1">
                <a:solidFill>
                  <a:srgbClr val="0070C0"/>
                </a:solidFill>
              </a:rPr>
              <a:t>CardLayout</a:t>
            </a:r>
            <a:endParaRPr lang="en-US" altLang="zh-CN" b="1" dirty="0">
              <a:solidFill>
                <a:srgbClr val="0070C0"/>
              </a:solidFill>
            </a:endParaRPr>
          </a:p>
          <a:p>
            <a:pPr lvl="1" eaLnBrk="1" fontAlgn="auto" hangingPunct="1">
              <a:spcAft>
                <a:spcPts val="0"/>
              </a:spcAft>
              <a:defRPr/>
            </a:pPr>
            <a:r>
              <a:rPr lang="en-US" altLang="zh-CN" dirty="0" err="1" smtClean="0">
                <a:cs typeface="+mn-cs"/>
              </a:rPr>
              <a:t>CardLayout</a:t>
            </a:r>
            <a:r>
              <a:rPr lang="zh-CN" altLang="en-US" dirty="0" smtClean="0">
                <a:cs typeface="+mn-cs"/>
              </a:rPr>
              <a:t>（</a:t>
            </a:r>
            <a:r>
              <a:rPr lang="zh-CN" altLang="zh-CN" dirty="0" smtClean="0">
                <a:cs typeface="+mn-cs"/>
              </a:rPr>
              <a:t>卡片</a:t>
            </a:r>
            <a:r>
              <a:rPr lang="zh-CN" altLang="zh-CN" dirty="0">
                <a:cs typeface="+mn-cs"/>
              </a:rPr>
              <a:t>布局</a:t>
            </a:r>
            <a:r>
              <a:rPr lang="zh-CN" altLang="zh-CN" dirty="0" smtClean="0">
                <a:cs typeface="+mn-cs"/>
              </a:rPr>
              <a:t>管理器</a:t>
            </a:r>
            <a:r>
              <a:rPr lang="zh-CN" altLang="en-US" dirty="0" smtClean="0">
                <a:cs typeface="+mn-cs"/>
              </a:rPr>
              <a:t>）</a:t>
            </a:r>
            <a:r>
              <a:rPr lang="zh-CN" altLang="zh-CN" dirty="0" smtClean="0">
                <a:cs typeface="+mn-cs"/>
              </a:rPr>
              <a:t>将</a:t>
            </a:r>
            <a:r>
              <a:rPr lang="zh-CN" altLang="zh-CN" dirty="0">
                <a:cs typeface="+mn-cs"/>
              </a:rPr>
              <a:t>界面看做一系列卡片，在任何时候只有其中一张卡片是可见的，这张卡片占据容器的整个区域</a:t>
            </a:r>
            <a:r>
              <a:rPr lang="zh-CN" altLang="zh-CN" dirty="0" smtClean="0">
                <a:cs typeface="+mn-cs"/>
              </a:rPr>
              <a:t>。</a:t>
            </a:r>
            <a:endParaRPr lang="en-US" altLang="zh-CN" dirty="0" smtClean="0">
              <a:cs typeface="+mn-cs"/>
            </a:endParaRPr>
          </a:p>
          <a:p>
            <a:pPr lvl="1" eaLnBrk="1" fontAlgn="auto" hangingPunct="1">
              <a:spcAft>
                <a:spcPts val="0"/>
              </a:spcAft>
              <a:defRPr/>
            </a:pPr>
            <a:r>
              <a:rPr lang="en-US" altLang="zh-CN" dirty="0" err="1" smtClean="0">
                <a:cs typeface="+mn-cs"/>
              </a:rPr>
              <a:t>CardLayout</a:t>
            </a:r>
            <a:r>
              <a:rPr lang="zh-CN" altLang="en-US" dirty="0" smtClean="0">
                <a:cs typeface="+mn-cs"/>
              </a:rPr>
              <a:t>的常用方法如表</a:t>
            </a:r>
            <a:r>
              <a:rPr lang="en-US" altLang="zh-CN" dirty="0" smtClean="0">
                <a:cs typeface="+mn-cs"/>
              </a:rPr>
              <a:t>9-4</a:t>
            </a:r>
            <a:r>
              <a:rPr lang="zh-CN" altLang="en-US" dirty="0" smtClean="0">
                <a:cs typeface="+mn-cs"/>
              </a:rPr>
              <a:t>所示。</a:t>
            </a: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smtClean="0">
              <a:cs typeface="+mn-cs"/>
            </a:endParaRPr>
          </a:p>
          <a:p>
            <a:pPr marL="457200" lvl="1" indent="0" eaLnBrk="1" fontAlgn="auto" hangingPunct="1">
              <a:spcAft>
                <a:spcPts val="0"/>
              </a:spcAft>
              <a:buFontTx/>
              <a:buNone/>
              <a:defRPr/>
            </a:pPr>
            <a:r>
              <a:rPr lang="en-US" altLang="zh-CN" dirty="0" smtClean="0">
                <a:cs typeface="+mn-cs"/>
              </a:rPr>
              <a:t>  </a:t>
            </a:r>
          </a:p>
        </p:txBody>
      </p:sp>
      <p:pic>
        <p:nvPicPr>
          <p:cNvPr id="634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30" y="3322638"/>
            <a:ext cx="8722690" cy="2296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49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9.4 </a:t>
            </a:r>
            <a:r>
              <a:rPr lang="zh-CN" altLang="en-US" sz="3200" b="1">
                <a:solidFill>
                  <a:srgbClr val="0070C0"/>
                </a:solidFill>
                <a:latin typeface="微软雅黑" pitchFamily="34" charset="-122"/>
                <a:ea typeface="微软雅黑" pitchFamily="34" charset="-122"/>
                <a:sym typeface="宋体" pitchFamily="2" charset="-122"/>
              </a:rPr>
              <a:t>布局管理器</a:t>
            </a: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p:cNvSpPr>
            <a:spLocks noGrp="1"/>
          </p:cNvSpPr>
          <p:nvPr>
            <p:ph idx="1"/>
          </p:nvPr>
        </p:nvSpPr>
        <p:spPr>
          <a:xfrm>
            <a:off x="350838" y="1066800"/>
            <a:ext cx="8426450" cy="5059363"/>
          </a:xfrm>
        </p:spPr>
        <p:txBody>
          <a:bodyPr/>
          <a:lstStyle/>
          <a:p>
            <a:pPr eaLnBrk="1" hangingPunct="1"/>
            <a:r>
              <a:rPr lang="en-US" altLang="zh-CN" b="1" dirty="0" smtClean="0">
                <a:solidFill>
                  <a:srgbClr val="0070C0"/>
                </a:solidFill>
              </a:rPr>
              <a:t>9.4.6 </a:t>
            </a:r>
            <a:r>
              <a:rPr lang="zh-CN" altLang="en-US" b="1" dirty="0" smtClean="0">
                <a:solidFill>
                  <a:srgbClr val="0070C0"/>
                </a:solidFill>
              </a:rPr>
              <a:t>不使用布局管理器</a:t>
            </a:r>
            <a:endParaRPr lang="en-US" altLang="zh-CN" b="1" dirty="0" smtClean="0">
              <a:solidFill>
                <a:srgbClr val="0070C0"/>
              </a:solidFill>
            </a:endParaRPr>
          </a:p>
          <a:p>
            <a:pPr lvl="1" eaLnBrk="1" hangingPunct="1">
              <a:lnSpc>
                <a:spcPct val="200000"/>
              </a:lnSpc>
            </a:pPr>
            <a:r>
              <a:rPr lang="zh-CN" altLang="en-US" dirty="0" smtClean="0"/>
              <a:t>如果不希望通过布局管理器对容器进行布局，可以调用容器的</a:t>
            </a:r>
            <a:r>
              <a:rPr lang="en-US" altLang="zh-CN" dirty="0" err="1" smtClean="0"/>
              <a:t>setLayout</a:t>
            </a:r>
            <a:r>
              <a:rPr lang="en-US" altLang="zh-CN" dirty="0" smtClean="0"/>
              <a:t>(null)</a:t>
            </a:r>
            <a:r>
              <a:rPr lang="zh-CN" altLang="zh-CN" dirty="0" smtClean="0"/>
              <a:t>方法，将布局管理器取消。</a:t>
            </a:r>
            <a:endParaRPr lang="en-US" altLang="zh-CN" dirty="0" smtClean="0"/>
          </a:p>
          <a:p>
            <a:pPr lvl="1" eaLnBrk="1" hangingPunct="1">
              <a:lnSpc>
                <a:spcPct val="200000"/>
              </a:lnSpc>
            </a:pPr>
            <a:r>
              <a:rPr lang="zh-CN" altLang="en-US" dirty="0" smtClean="0"/>
              <a:t>不使用布局管理器时，</a:t>
            </a:r>
            <a:r>
              <a:rPr lang="zh-CN" altLang="zh-CN" dirty="0" smtClean="0"/>
              <a:t>程序必须调用容器中每个组件的</a:t>
            </a:r>
            <a:r>
              <a:rPr lang="en-US" altLang="zh-CN" dirty="0" err="1" smtClean="0"/>
              <a:t>setSize</a:t>
            </a:r>
            <a:r>
              <a:rPr lang="en-US" altLang="zh-CN" dirty="0" smtClean="0"/>
              <a:t>()</a:t>
            </a:r>
            <a:r>
              <a:rPr lang="zh-CN" altLang="zh-CN" dirty="0" smtClean="0"/>
              <a:t>和</a:t>
            </a:r>
            <a:r>
              <a:rPr lang="en-US" altLang="zh-CN" dirty="0" err="1" smtClean="0"/>
              <a:t>setLocation</a:t>
            </a:r>
            <a:r>
              <a:rPr lang="en-US" altLang="zh-CN" dirty="0" smtClean="0"/>
              <a:t>()</a:t>
            </a:r>
            <a:r>
              <a:rPr lang="zh-CN" altLang="zh-CN" dirty="0" smtClean="0"/>
              <a:t>方法或者是</a:t>
            </a:r>
            <a:r>
              <a:rPr lang="en-US" altLang="zh-CN" dirty="0" err="1" smtClean="0"/>
              <a:t>setBounds</a:t>
            </a:r>
            <a:r>
              <a:rPr lang="en-US" altLang="zh-CN" dirty="0" smtClean="0"/>
              <a:t>()</a:t>
            </a:r>
            <a:r>
              <a:rPr lang="zh-CN" altLang="zh-CN" dirty="0" smtClean="0"/>
              <a:t>方法</a:t>
            </a:r>
            <a:r>
              <a:rPr lang="en-US" altLang="zh-CN" dirty="0" smtClean="0"/>
              <a:t>(</a:t>
            </a:r>
            <a:r>
              <a:rPr lang="zh-CN" altLang="zh-CN" dirty="0" smtClean="0"/>
              <a:t>这个方法接收四个参数，分别是左上角的</a:t>
            </a:r>
            <a:r>
              <a:rPr lang="en-US" altLang="zh-CN" dirty="0" smtClean="0"/>
              <a:t>x</a:t>
            </a:r>
            <a:r>
              <a:rPr lang="zh-CN" altLang="zh-CN" dirty="0" smtClean="0"/>
              <a:t>、</a:t>
            </a:r>
            <a:r>
              <a:rPr lang="en-US" altLang="zh-CN" dirty="0" smtClean="0"/>
              <a:t>y</a:t>
            </a:r>
            <a:r>
              <a:rPr lang="zh-CN" altLang="zh-CN" dirty="0" smtClean="0"/>
              <a:t>坐标和组件的长、宽</a:t>
            </a:r>
            <a:r>
              <a:rPr lang="en-US" altLang="zh-CN" dirty="0" smtClean="0"/>
              <a:t>)</a:t>
            </a:r>
            <a:r>
              <a:rPr lang="zh-CN" altLang="zh-CN" dirty="0" smtClean="0"/>
              <a:t>来为这些组件在容器中定位</a:t>
            </a:r>
            <a:r>
              <a:rPr lang="zh-CN" altLang="en-US" dirty="0" smtClean="0"/>
              <a:t>。</a:t>
            </a:r>
            <a:endParaRPr lang="en-US" altLang="zh-CN" dirty="0" smtClean="0"/>
          </a:p>
        </p:txBody>
      </p:sp>
      <p:sp>
        <p:nvSpPr>
          <p:cNvPr id="6553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9.4 </a:t>
            </a:r>
            <a:r>
              <a:rPr lang="zh-CN" altLang="en-US" sz="3200" b="1">
                <a:solidFill>
                  <a:srgbClr val="0070C0"/>
                </a:solidFill>
                <a:latin typeface="微软雅黑" pitchFamily="34" charset="-122"/>
                <a:ea typeface="微软雅黑" pitchFamily="34" charset="-122"/>
                <a:sym typeface="宋体" pitchFamily="2" charset="-122"/>
              </a:rPr>
              <a:t>布局管理器</a:t>
            </a: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p:cNvSpPr>
            <a:spLocks noGrp="1"/>
          </p:cNvSpPr>
          <p:nvPr>
            <p:ph idx="1"/>
          </p:nvPr>
        </p:nvSpPr>
        <p:spPr>
          <a:xfrm>
            <a:off x="350838" y="1066800"/>
            <a:ext cx="8426450" cy="5059363"/>
          </a:xfrm>
        </p:spPr>
        <p:txBody>
          <a:bodyPr/>
          <a:lstStyle/>
          <a:p>
            <a:pPr eaLnBrk="1" hangingPunct="1"/>
            <a:r>
              <a:rPr lang="en-US" altLang="zh-CN" b="1" smtClean="0">
                <a:solidFill>
                  <a:srgbClr val="0070C0"/>
                </a:solidFill>
              </a:rPr>
              <a:t>9.4.6 </a:t>
            </a:r>
            <a:r>
              <a:rPr lang="zh-CN" altLang="en-US" b="1" smtClean="0">
                <a:solidFill>
                  <a:srgbClr val="0070C0"/>
                </a:solidFill>
              </a:rPr>
              <a:t>不使用布局管理器</a:t>
            </a:r>
            <a:endParaRPr lang="en-US" altLang="zh-CN" b="1" smtClean="0">
              <a:solidFill>
                <a:srgbClr val="0070C0"/>
              </a:solidFill>
            </a:endParaRPr>
          </a:p>
          <a:p>
            <a:pPr lvl="1" eaLnBrk="1" hangingPunct="1">
              <a:lnSpc>
                <a:spcPct val="200000"/>
              </a:lnSpc>
            </a:pPr>
            <a:r>
              <a:rPr lang="zh-CN" altLang="en-US" smtClean="0"/>
              <a:t>接下来，</a:t>
            </a:r>
            <a:r>
              <a:rPr lang="zh-CN" altLang="zh-CN" smtClean="0"/>
              <a:t>通过一个案例来演示不使用布局管理器对组件进行布局</a:t>
            </a:r>
            <a:r>
              <a:rPr lang="zh-CN" altLang="en-US" smtClean="0"/>
              <a:t>，如例</a:t>
            </a:r>
            <a:r>
              <a:rPr lang="en-US" altLang="zh-CN" smtClean="0"/>
              <a:t>9-13</a:t>
            </a:r>
            <a:r>
              <a:rPr lang="zh-CN" altLang="en-US" smtClean="0"/>
              <a:t>所示。</a:t>
            </a:r>
            <a:endParaRPr lang="en-US" altLang="zh-CN" smtClean="0"/>
          </a:p>
          <a:p>
            <a:pPr lvl="1" eaLnBrk="1" hangingPunct="1">
              <a:lnSpc>
                <a:spcPct val="200000"/>
              </a:lnSpc>
            </a:pPr>
            <a:endParaRPr lang="en-US" altLang="zh-CN" b="1" smtClean="0"/>
          </a:p>
        </p:txBody>
      </p:sp>
      <p:sp>
        <p:nvSpPr>
          <p:cNvPr id="6656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9.4 </a:t>
            </a:r>
            <a:r>
              <a:rPr lang="zh-CN" altLang="en-US" sz="3200" b="1">
                <a:solidFill>
                  <a:srgbClr val="0070C0"/>
                </a:solidFill>
                <a:latin typeface="微软雅黑" pitchFamily="34" charset="-122"/>
                <a:ea typeface="微软雅黑" pitchFamily="34" charset="-122"/>
                <a:sym typeface="宋体" pitchFamily="2" charset="-122"/>
              </a:rPr>
              <a:t>布局管理器</a:t>
            </a:r>
          </a:p>
        </p:txBody>
      </p:sp>
      <p:pic>
        <p:nvPicPr>
          <p:cNvPr id="2" name="图片 1"/>
          <p:cNvPicPr>
            <a:picLocks noChangeAspect="1"/>
          </p:cNvPicPr>
          <p:nvPr/>
        </p:nvPicPr>
        <p:blipFill>
          <a:blip r:embed="rId2"/>
          <a:stretch>
            <a:fillRect/>
          </a:stretch>
        </p:blipFill>
        <p:spPr>
          <a:xfrm>
            <a:off x="244821" y="2309122"/>
            <a:ext cx="6712571" cy="4221174"/>
          </a:xfrm>
          <a:prstGeom prst="rect">
            <a:avLst/>
          </a:prstGeom>
          <a:ln>
            <a:solidFill>
              <a:schemeClr val="accent1"/>
            </a:solidFill>
          </a:ln>
        </p:spPr>
      </p:pic>
      <p:pic>
        <p:nvPicPr>
          <p:cNvPr id="3" name="图片 2"/>
          <p:cNvPicPr>
            <a:picLocks noChangeAspect="1"/>
          </p:cNvPicPr>
          <p:nvPr/>
        </p:nvPicPr>
        <p:blipFill>
          <a:blip r:embed="rId3"/>
          <a:stretch>
            <a:fillRect/>
          </a:stretch>
        </p:blipFill>
        <p:spPr>
          <a:xfrm>
            <a:off x="5341247" y="4987579"/>
            <a:ext cx="3542058" cy="1771029"/>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5" name="内容占位符 2"/>
          <p:cNvSpPr>
            <a:spLocks noGrp="1"/>
          </p:cNvSpPr>
          <p:nvPr>
            <p:ph idx="1"/>
          </p:nvPr>
        </p:nvSpPr>
        <p:spPr>
          <a:xfrm>
            <a:off x="179388" y="984250"/>
            <a:ext cx="8426450" cy="5059363"/>
          </a:xfrm>
          <a:extLst/>
        </p:spPr>
        <p:txBody>
          <a:bodyPr rtlCol="0">
            <a:normAutofit/>
          </a:bodyPr>
          <a:lstStyle/>
          <a:p>
            <a:pPr marL="228600" lvl="1" eaLnBrk="1" hangingPunct="1">
              <a:spcBef>
                <a:spcPts val="1000"/>
              </a:spcBef>
              <a:defRPr/>
            </a:pPr>
            <a:r>
              <a:rPr lang="en-US" altLang="zh-CN" sz="2400" b="1" dirty="0">
                <a:solidFill>
                  <a:srgbClr val="0070C0"/>
                </a:solidFill>
              </a:rPr>
              <a:t>Graphics</a:t>
            </a:r>
            <a:r>
              <a:rPr lang="zh-CN" altLang="en-US" sz="2400" b="1" dirty="0">
                <a:solidFill>
                  <a:srgbClr val="0070C0"/>
                </a:solidFill>
              </a:rPr>
              <a:t>类</a:t>
            </a:r>
            <a:endParaRPr lang="en-US" altLang="zh-CN" sz="2400" b="1" dirty="0">
              <a:solidFill>
                <a:srgbClr val="0070C0"/>
              </a:solidFill>
            </a:endParaRPr>
          </a:p>
          <a:p>
            <a:pPr lvl="1" eaLnBrk="1" fontAlgn="auto" hangingPunct="1">
              <a:spcAft>
                <a:spcPts val="0"/>
              </a:spcAft>
              <a:defRPr/>
            </a:pPr>
            <a:r>
              <a:rPr lang="zh-CN" altLang="zh-CN" dirty="0" smtClean="0">
                <a:cs typeface="+mn-cs"/>
              </a:rPr>
              <a:t>在</a:t>
            </a:r>
            <a:r>
              <a:rPr lang="en-US" altLang="zh-CN" dirty="0" err="1" smtClean="0">
                <a:cs typeface="+mn-cs"/>
              </a:rPr>
              <a:t>java.awt</a:t>
            </a:r>
            <a:r>
              <a:rPr lang="zh-CN" altLang="zh-CN" dirty="0" smtClean="0">
                <a:cs typeface="+mn-cs"/>
              </a:rPr>
              <a:t>包中专门提供了一个</a:t>
            </a:r>
            <a:r>
              <a:rPr lang="en-US" altLang="zh-CN" dirty="0" smtClean="0">
                <a:cs typeface="+mn-cs"/>
              </a:rPr>
              <a:t>Graphics</a:t>
            </a:r>
            <a:r>
              <a:rPr lang="zh-CN" altLang="zh-CN" dirty="0" smtClean="0">
                <a:cs typeface="+mn-cs"/>
              </a:rPr>
              <a:t>类，它相当于一个抽象的画笔，其中提供了各种绘制图形的方法，使用</a:t>
            </a:r>
            <a:r>
              <a:rPr lang="en-US" altLang="zh-CN" dirty="0" smtClean="0">
                <a:cs typeface="+mn-cs"/>
              </a:rPr>
              <a:t>Graphics</a:t>
            </a:r>
            <a:r>
              <a:rPr lang="zh-CN" altLang="zh-CN" dirty="0" smtClean="0">
                <a:cs typeface="+mn-cs"/>
              </a:rPr>
              <a:t>类的方法就可以完成在组件上绘制图形</a:t>
            </a:r>
            <a:r>
              <a:rPr lang="zh-CN" altLang="en-US" dirty="0" smtClean="0">
                <a:cs typeface="+mn-cs"/>
              </a:rPr>
              <a:t>，</a:t>
            </a:r>
            <a:r>
              <a:rPr lang="en-US" altLang="zh-CN" dirty="0" smtClean="0">
                <a:cs typeface="+mn-cs"/>
              </a:rPr>
              <a:t>Graphics</a:t>
            </a:r>
            <a:r>
              <a:rPr lang="zh-CN" altLang="en-US" dirty="0" smtClean="0">
                <a:cs typeface="+mn-cs"/>
              </a:rPr>
              <a:t>常用的方法如表</a:t>
            </a:r>
            <a:r>
              <a:rPr lang="en-US" altLang="zh-CN" dirty="0" smtClean="0">
                <a:cs typeface="+mn-cs"/>
              </a:rPr>
              <a:t>9-5</a:t>
            </a:r>
            <a:r>
              <a:rPr lang="zh-CN" altLang="en-US" dirty="0" smtClean="0">
                <a:cs typeface="+mn-cs"/>
              </a:rPr>
              <a:t>所示。</a:t>
            </a:r>
            <a:endParaRPr lang="en-US" altLang="zh-CN" dirty="0" smtClean="0">
              <a:cs typeface="+mn-cs"/>
            </a:endParaRPr>
          </a:p>
        </p:txBody>
      </p:sp>
      <p:pic>
        <p:nvPicPr>
          <p:cNvPr id="675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401" y="2955649"/>
            <a:ext cx="6617390" cy="3703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58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9.5 AWT</a:t>
            </a:r>
            <a:r>
              <a:rPr lang="zh-CN" altLang="en-US" sz="3200" b="1">
                <a:solidFill>
                  <a:srgbClr val="0070C0"/>
                </a:solidFill>
                <a:latin typeface="微软雅黑" pitchFamily="34" charset="-122"/>
                <a:ea typeface="微软雅黑" pitchFamily="34" charset="-122"/>
                <a:sym typeface="宋体" pitchFamily="2" charset="-122"/>
              </a:rPr>
              <a:t>绘图</a:t>
            </a:r>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内容占位符 2"/>
          <p:cNvSpPr>
            <a:spLocks noGrp="1"/>
          </p:cNvSpPr>
          <p:nvPr>
            <p:ph idx="1"/>
          </p:nvPr>
        </p:nvSpPr>
        <p:spPr>
          <a:xfrm>
            <a:off x="277813" y="1162050"/>
            <a:ext cx="8426450" cy="5059363"/>
          </a:xfrm>
        </p:spPr>
        <p:txBody>
          <a:bodyPr/>
          <a:lstStyle/>
          <a:p>
            <a:pPr lvl="1" eaLnBrk="1" hangingPunct="1"/>
            <a:r>
              <a:rPr lang="zh-CN" altLang="en-US" dirty="0" smtClean="0"/>
              <a:t>了解了</a:t>
            </a:r>
            <a:r>
              <a:rPr lang="en-US" altLang="zh-CN" dirty="0" smtClean="0"/>
              <a:t>Graphics</a:t>
            </a:r>
            <a:r>
              <a:rPr lang="zh-CN" altLang="en-US" dirty="0" smtClean="0"/>
              <a:t>的常用方法，接下来，通过一个案例来演示如何使用</a:t>
            </a:r>
            <a:r>
              <a:rPr lang="en-US" altLang="zh-CN" dirty="0" smtClean="0"/>
              <a:t>Graphics</a:t>
            </a:r>
            <a:r>
              <a:rPr lang="zh-CN" altLang="en-US" dirty="0" smtClean="0"/>
              <a:t>在组件中进行绘图。在组件第一次显示时，</a:t>
            </a:r>
            <a:r>
              <a:rPr lang="en-US" altLang="zh-CN" dirty="0" smtClean="0"/>
              <a:t>AWT</a:t>
            </a:r>
            <a:r>
              <a:rPr lang="zh-CN" altLang="en-US" dirty="0" smtClean="0"/>
              <a:t>线程都会自动去调用组件的</a:t>
            </a:r>
            <a:r>
              <a:rPr lang="en-US" altLang="zh-CN" dirty="0" smtClean="0"/>
              <a:t>paint(Graphics g)</a:t>
            </a:r>
            <a:r>
              <a:rPr lang="zh-CN" altLang="en-US" dirty="0" smtClean="0"/>
              <a:t>方法，为该方法传入一个</a:t>
            </a:r>
            <a:r>
              <a:rPr lang="en-US" altLang="zh-CN" dirty="0" smtClean="0"/>
              <a:t>Graphics</a:t>
            </a:r>
            <a:r>
              <a:rPr lang="zh-CN" altLang="en-US" dirty="0" smtClean="0"/>
              <a:t>类型的对象用于绘制图形，因此，要想在组件中绘制图形，就需要重写它的</a:t>
            </a:r>
            <a:r>
              <a:rPr lang="en-US" altLang="zh-CN" dirty="0" smtClean="0"/>
              <a:t>paint()</a:t>
            </a:r>
            <a:r>
              <a:rPr lang="zh-CN" altLang="en-US" dirty="0" smtClean="0"/>
              <a:t>方法。</a:t>
            </a:r>
            <a:endParaRPr lang="en-US" altLang="zh-CN" dirty="0" smtClean="0"/>
          </a:p>
          <a:p>
            <a:pPr lvl="1" eaLnBrk="1" hangingPunct="1"/>
            <a:r>
              <a:rPr lang="zh-CN" altLang="en-US" dirty="0" smtClean="0"/>
              <a:t>接下来，通过重写</a:t>
            </a:r>
            <a:r>
              <a:rPr lang="en-US" altLang="zh-CN" dirty="0" smtClean="0"/>
              <a:t>Panel</a:t>
            </a:r>
            <a:r>
              <a:rPr lang="zh-CN" altLang="en-US" dirty="0" smtClean="0"/>
              <a:t>组件的</a:t>
            </a:r>
            <a:r>
              <a:rPr lang="en-US" altLang="zh-CN" dirty="0" smtClean="0"/>
              <a:t>paint()</a:t>
            </a:r>
            <a:r>
              <a:rPr lang="zh-CN" altLang="en-US" dirty="0" smtClean="0"/>
              <a:t>方法，在一个</a:t>
            </a:r>
            <a:r>
              <a:rPr lang="en-US" altLang="zh-CN" dirty="0" smtClean="0"/>
              <a:t>Panel</a:t>
            </a:r>
            <a:r>
              <a:rPr lang="zh-CN" altLang="en-US" dirty="0" smtClean="0"/>
              <a:t>面板上绘制一张图片验证码，如例</a:t>
            </a:r>
            <a:r>
              <a:rPr lang="en-US" altLang="zh-CN" dirty="0" smtClean="0"/>
              <a:t>9-14</a:t>
            </a:r>
            <a:r>
              <a:rPr lang="zh-CN" altLang="en-US" dirty="0" smtClean="0"/>
              <a:t>所示。</a:t>
            </a:r>
            <a:endParaRPr lang="en-US" altLang="zh-CN" dirty="0" smtClean="0"/>
          </a:p>
        </p:txBody>
      </p:sp>
      <p:sp>
        <p:nvSpPr>
          <p:cNvPr id="6861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9.5 AWT</a:t>
            </a:r>
            <a:r>
              <a:rPr lang="zh-CN" altLang="en-US" sz="3200" b="1">
                <a:solidFill>
                  <a:srgbClr val="0070C0"/>
                </a:solidFill>
                <a:latin typeface="微软雅黑" pitchFamily="34" charset="-122"/>
                <a:ea typeface="微软雅黑" pitchFamily="34" charset="-122"/>
                <a:sym typeface="宋体" pitchFamily="2" charset="-122"/>
              </a:rPr>
              <a:t>绘图</a:t>
            </a:r>
          </a:p>
        </p:txBody>
      </p:sp>
    </p:spTree>
  </p:cSld>
  <p:clrMapOvr>
    <a:masterClrMapping/>
  </p:clrMapOvr>
  <p:transition>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07"/>
          <p:cNvSpPr>
            <a:spLocks noChangeArrowheads="1"/>
          </p:cNvSpPr>
          <p:nvPr/>
        </p:nvSpPr>
        <p:spPr bwMode="auto">
          <a:xfrm>
            <a:off x="233363" y="735013"/>
            <a:ext cx="8724900" cy="5524500"/>
          </a:xfrm>
          <a:prstGeom prst="roundRect">
            <a:avLst>
              <a:gd name="adj" fmla="val 4171"/>
            </a:avLst>
          </a:prstGeom>
          <a:solidFill>
            <a:schemeClr val="bg1"/>
          </a:solidFill>
          <a:ln w="19050" algn="ctr">
            <a:solidFill>
              <a:schemeClr val="bg1">
                <a:lumMod val="95000"/>
              </a:schemeClr>
            </a:solidFill>
            <a:round/>
            <a:headEnd/>
            <a:tailEnd/>
          </a:ln>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 name="AutoShape 132"/>
          <p:cNvSpPr>
            <a:spLocks noChangeArrowheads="1"/>
          </p:cNvSpPr>
          <p:nvPr/>
        </p:nvSpPr>
        <p:spPr bwMode="auto">
          <a:xfrm>
            <a:off x="392113" y="909299"/>
            <a:ext cx="2016125" cy="5178435"/>
          </a:xfrm>
          <a:prstGeom prst="upArrow">
            <a:avLst>
              <a:gd name="adj1" fmla="val 66296"/>
              <a:gd name="adj2" fmla="val 58426"/>
            </a:avLst>
          </a:prstGeom>
          <a:gradFill flip="none" rotWithShape="1">
            <a:gsLst>
              <a:gs pos="0">
                <a:srgbClr val="D5F4FF"/>
              </a:gs>
              <a:gs pos="100000">
                <a:srgbClr val="764718">
                  <a:alpha val="0"/>
                </a:srgbClr>
              </a:gs>
            </a:gsLst>
            <a:path path="circle">
              <a:fillToRect l="100000" b="100000"/>
            </a:path>
            <a:tileRect t="-100000" r="-100000"/>
          </a:gradFill>
          <a:ln>
            <a:noFill/>
          </a:ln>
          <a:extLst/>
        </p:spPr>
        <p:txBody>
          <a:bodyPr wrap="none" anchor="ctr"/>
          <a:lstStyle/>
          <a:p>
            <a:pPr latinLnBrk="1">
              <a:defRPr/>
            </a:pPr>
            <a:endParaRPr kumimoji="1" lang="ko-KR"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 name="AutoShape 208"/>
          <p:cNvSpPr>
            <a:spLocks noChangeArrowheads="1"/>
          </p:cNvSpPr>
          <p:nvPr/>
        </p:nvSpPr>
        <p:spPr bwMode="auto">
          <a:xfrm>
            <a:off x="2670175" y="1138238"/>
            <a:ext cx="5976938" cy="850900"/>
          </a:xfrm>
          <a:prstGeom prst="roundRect">
            <a:avLst>
              <a:gd name="adj" fmla="val 17352"/>
            </a:avLst>
          </a:prstGeom>
          <a:solidFill>
            <a:srgbClr val="FFFFFF"/>
          </a:solidFill>
          <a:ln w="19050" algn="ctr">
            <a:solidFill>
              <a:schemeClr val="bg1">
                <a:lumMod val="95000"/>
              </a:schemeClr>
            </a:solidFill>
            <a:round/>
            <a:headEnd/>
            <a:tailE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33799" name="TextBox 154"/>
          <p:cNvSpPr txBox="1">
            <a:spLocks noChangeArrowheads="1"/>
          </p:cNvSpPr>
          <p:nvPr/>
        </p:nvSpPr>
        <p:spPr bwMode="auto">
          <a:xfrm>
            <a:off x="3870325" y="1308100"/>
            <a:ext cx="37719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sz="2800" b="1">
                <a:solidFill>
                  <a:srgbClr val="000000"/>
                </a:solidFill>
                <a:latin typeface="微软雅黑" pitchFamily="34" charset="-122"/>
                <a:ea typeface="微软雅黑" pitchFamily="34" charset="-122"/>
              </a:rPr>
              <a:t>9.6  </a:t>
            </a:r>
            <a:r>
              <a:rPr lang="en-US" altLang="zh-CN" sz="2800" b="1">
                <a:solidFill>
                  <a:srgbClr val="0070C0"/>
                </a:solidFill>
                <a:latin typeface="微软雅黑" pitchFamily="34" charset="-122"/>
                <a:ea typeface="微软雅黑" pitchFamily="34" charset="-122"/>
              </a:rPr>
              <a:t>Swing</a:t>
            </a:r>
            <a:endParaRPr lang="zh-CN" altLang="zh-CN" sz="2800" b="1">
              <a:solidFill>
                <a:srgbClr val="0070C0"/>
              </a:solidFill>
              <a:latin typeface="微软雅黑" pitchFamily="34" charset="-122"/>
              <a:ea typeface="微软雅黑" pitchFamily="34" charset="-122"/>
            </a:endParaRPr>
          </a:p>
        </p:txBody>
      </p:sp>
      <p:grpSp>
        <p:nvGrpSpPr>
          <p:cNvPr id="33800" name="组合 1"/>
          <p:cNvGrpSpPr>
            <a:grpSpLocks/>
          </p:cNvGrpSpPr>
          <p:nvPr/>
        </p:nvGrpSpPr>
        <p:grpSpPr bwMode="auto">
          <a:xfrm>
            <a:off x="1055688" y="2006600"/>
            <a:ext cx="7680325" cy="669925"/>
            <a:chOff x="1055688" y="2568399"/>
            <a:chExt cx="7680325" cy="669925"/>
          </a:xfrm>
        </p:grpSpPr>
        <p:grpSp>
          <p:nvGrpSpPr>
            <p:cNvPr id="33889" name="组合 153"/>
            <p:cNvGrpSpPr>
              <a:grpSpLocks/>
            </p:cNvGrpSpPr>
            <p:nvPr/>
          </p:nvGrpSpPr>
          <p:grpSpPr bwMode="auto">
            <a:xfrm>
              <a:off x="1106488" y="2568399"/>
              <a:ext cx="7629525" cy="669925"/>
              <a:chOff x="1029300" y="5045322"/>
              <a:chExt cx="7628925" cy="669008"/>
            </a:xfrm>
          </p:grpSpPr>
          <p:grpSp>
            <p:nvGrpSpPr>
              <p:cNvPr id="33892" name="组合 219"/>
              <p:cNvGrpSpPr>
                <a:grpSpLocks/>
              </p:cNvGrpSpPr>
              <p:nvPr/>
            </p:nvGrpSpPr>
            <p:grpSpPr bwMode="auto">
              <a:xfrm>
                <a:off x="2520950" y="5045323"/>
                <a:ext cx="6137275" cy="669007"/>
                <a:chOff x="2520950" y="4924673"/>
                <a:chExt cx="6137275" cy="789657"/>
              </a:xfrm>
            </p:grpSpPr>
            <p:sp>
              <p:nvSpPr>
                <p:cNvPr id="74" name="AutoShape 218"/>
                <p:cNvSpPr>
                  <a:spLocks noChangeArrowheads="1"/>
                </p:cNvSpPr>
                <p:nvPr/>
              </p:nvSpPr>
              <p:spPr bwMode="auto">
                <a:xfrm>
                  <a:off x="2721442" y="5394351"/>
                  <a:ext cx="5806618" cy="31997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3898" name="组合 225"/>
                <p:cNvGrpSpPr>
                  <a:grpSpLocks/>
                </p:cNvGrpSpPr>
                <p:nvPr/>
              </p:nvGrpSpPr>
              <p:grpSpPr bwMode="auto">
                <a:xfrm>
                  <a:off x="2520950" y="4924673"/>
                  <a:ext cx="6137275" cy="664245"/>
                  <a:chOff x="2520950" y="4868193"/>
                  <a:chExt cx="6137275" cy="720725"/>
                </a:xfrm>
              </p:grpSpPr>
              <p:sp>
                <p:nvSpPr>
                  <p:cNvPr id="76" name="AutoShape 181"/>
                  <p:cNvSpPr>
                    <a:spLocks noChangeArrowheads="1"/>
                  </p:cNvSpPr>
                  <p:nvPr/>
                </p:nvSpPr>
                <p:spPr bwMode="auto">
                  <a:xfrm>
                    <a:off x="2521433" y="4868192"/>
                    <a:ext cx="6136792" cy="720770"/>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7" name="AutoShape 202"/>
                  <p:cNvSpPr>
                    <a:spLocks noChangeArrowheads="1"/>
                  </p:cNvSpPr>
                  <p:nvPr/>
                </p:nvSpPr>
                <p:spPr bwMode="auto">
                  <a:xfrm>
                    <a:off x="2762714" y="4983921"/>
                    <a:ext cx="5689152" cy="49134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70"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3894" name="组合 221"/>
              <p:cNvGrpSpPr>
                <a:grpSpLocks/>
              </p:cNvGrpSpPr>
              <p:nvPr/>
            </p:nvGrpSpPr>
            <p:grpSpPr bwMode="auto">
              <a:xfrm>
                <a:off x="1029300" y="5045322"/>
                <a:ext cx="635025" cy="637257"/>
                <a:chOff x="1098627" y="4776118"/>
                <a:chExt cx="903287" cy="906462"/>
              </a:xfrm>
            </p:grpSpPr>
            <p:sp>
              <p:nvSpPr>
                <p:cNvPr id="72" name="Oval 148"/>
                <p:cNvSpPr>
                  <a:spLocks noChangeArrowheads="1"/>
                </p:cNvSpPr>
                <p:nvPr/>
              </p:nvSpPr>
              <p:spPr bwMode="auto">
                <a:xfrm>
                  <a:off x="1098627" y="4776118"/>
                  <a:ext cx="903180" cy="906526"/>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73" name="Oval 151"/>
                <p:cNvSpPr>
                  <a:spLocks noChangeArrowheads="1"/>
                </p:cNvSpPr>
                <p:nvPr/>
              </p:nvSpPr>
              <p:spPr bwMode="auto">
                <a:xfrm>
                  <a:off x="1414740" y="4803178"/>
                  <a:ext cx="241600" cy="241290"/>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33890" name="TextBox 163"/>
            <p:cNvSpPr txBox="1">
              <a:spLocks noChangeArrowheads="1"/>
            </p:cNvSpPr>
            <p:nvPr/>
          </p:nvSpPr>
          <p:spPr bwMode="auto">
            <a:xfrm>
              <a:off x="1055688" y="269716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9.6.1</a:t>
              </a:r>
              <a:endParaRPr lang="zh-CN" altLang="en-US">
                <a:solidFill>
                  <a:srgbClr val="000000"/>
                </a:solidFill>
              </a:endParaRPr>
            </a:p>
          </p:txBody>
        </p:sp>
        <p:sp>
          <p:nvSpPr>
            <p:cNvPr id="33891" name="TextBox 168"/>
            <p:cNvSpPr txBox="1">
              <a:spLocks noChangeArrowheads="1"/>
            </p:cNvSpPr>
            <p:nvPr/>
          </p:nvSpPr>
          <p:spPr bwMode="auto">
            <a:xfrm>
              <a:off x="3213100" y="2681288"/>
              <a:ext cx="1708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latin typeface="微软雅黑" pitchFamily="34" charset="-122"/>
                  <a:ea typeface="微软雅黑" pitchFamily="34" charset="-122"/>
                </a:rPr>
                <a:t>JFrame</a:t>
              </a:r>
              <a:endParaRPr lang="zh-CN" altLang="en-US">
                <a:solidFill>
                  <a:srgbClr val="000000"/>
                </a:solidFill>
                <a:latin typeface="微软雅黑" pitchFamily="34" charset="-122"/>
                <a:ea typeface="微软雅黑" pitchFamily="34" charset="-122"/>
              </a:endParaRPr>
            </a:p>
          </p:txBody>
        </p:sp>
      </p:grpSp>
      <p:grpSp>
        <p:nvGrpSpPr>
          <p:cNvPr id="33801" name="组合 2"/>
          <p:cNvGrpSpPr>
            <a:grpSpLocks/>
          </p:cNvGrpSpPr>
          <p:nvPr/>
        </p:nvGrpSpPr>
        <p:grpSpPr bwMode="auto">
          <a:xfrm>
            <a:off x="1055688" y="2643188"/>
            <a:ext cx="7680325" cy="701675"/>
            <a:chOff x="1055688" y="3271838"/>
            <a:chExt cx="7680325" cy="701675"/>
          </a:xfrm>
        </p:grpSpPr>
        <p:grpSp>
          <p:nvGrpSpPr>
            <p:cNvPr id="33876" name="组合 155"/>
            <p:cNvGrpSpPr>
              <a:grpSpLocks/>
            </p:cNvGrpSpPr>
            <p:nvPr/>
          </p:nvGrpSpPr>
          <p:grpSpPr bwMode="auto">
            <a:xfrm>
              <a:off x="1328738" y="3305175"/>
              <a:ext cx="7407275" cy="668338"/>
              <a:chOff x="1252258" y="5045323"/>
              <a:chExt cx="7405967" cy="669007"/>
            </a:xfrm>
          </p:grpSpPr>
          <p:grpSp>
            <p:nvGrpSpPr>
              <p:cNvPr id="33882" name="组合 212"/>
              <p:cNvGrpSpPr>
                <a:grpSpLocks/>
              </p:cNvGrpSpPr>
              <p:nvPr/>
            </p:nvGrpSpPr>
            <p:grpSpPr bwMode="auto">
              <a:xfrm>
                <a:off x="2520950" y="5045323"/>
                <a:ext cx="6137275" cy="669007"/>
                <a:chOff x="2520950" y="4924673"/>
                <a:chExt cx="6137275" cy="789657"/>
              </a:xfrm>
            </p:grpSpPr>
            <p:sp>
              <p:nvSpPr>
                <p:cNvPr id="65"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3886" name="组合 216"/>
                <p:cNvGrpSpPr>
                  <a:grpSpLocks/>
                </p:cNvGrpSpPr>
                <p:nvPr/>
              </p:nvGrpSpPr>
              <p:grpSpPr bwMode="auto">
                <a:xfrm>
                  <a:off x="2520950" y="4924673"/>
                  <a:ext cx="6137275" cy="664245"/>
                  <a:chOff x="2520950" y="4868193"/>
                  <a:chExt cx="6137275" cy="720725"/>
                </a:xfrm>
              </p:grpSpPr>
              <p:sp>
                <p:nvSpPr>
                  <p:cNvPr id="67" name="AutoShape 181"/>
                  <p:cNvSpPr>
                    <a:spLocks noChangeArrowheads="1"/>
                  </p:cNvSpPr>
                  <p:nvPr/>
                </p:nvSpPr>
                <p:spPr bwMode="auto">
                  <a:xfrm>
                    <a:off x="2517272" y="4868193"/>
                    <a:ext cx="6140953" cy="720444"/>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8" name="AutoShape 202"/>
                  <p:cNvSpPr>
                    <a:spLocks noChangeArrowheads="1"/>
                  </p:cNvSpPr>
                  <p:nvPr/>
                </p:nvSpPr>
                <p:spPr bwMode="auto">
                  <a:xfrm>
                    <a:off x="2761703" y="4984197"/>
                    <a:ext cx="5690183" cy="490471"/>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3"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4" name="Oval 151"/>
              <p:cNvSpPr>
                <a:spLocks noChangeArrowheads="1"/>
              </p:cNvSpPr>
              <p:nvPr/>
            </p:nvSpPr>
            <p:spPr bwMode="auto">
              <a:xfrm>
                <a:off x="1252258" y="5064392"/>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3877" name="组合 159"/>
            <p:cNvGrpSpPr>
              <a:grpSpLocks/>
            </p:cNvGrpSpPr>
            <p:nvPr/>
          </p:nvGrpSpPr>
          <p:grpSpPr bwMode="auto">
            <a:xfrm>
              <a:off x="1112838" y="3271838"/>
              <a:ext cx="635000" cy="636587"/>
              <a:chOff x="1190461" y="2772022"/>
              <a:chExt cx="635025" cy="637257"/>
            </a:xfrm>
          </p:grpSpPr>
          <p:sp>
            <p:nvSpPr>
              <p:cNvPr id="39"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40"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33878" name="TextBox 164"/>
            <p:cNvSpPr txBox="1">
              <a:spLocks noChangeArrowheads="1"/>
            </p:cNvSpPr>
            <p:nvPr/>
          </p:nvSpPr>
          <p:spPr bwMode="auto">
            <a:xfrm>
              <a:off x="1055688" y="342106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9.6.2</a:t>
              </a:r>
              <a:endParaRPr lang="zh-CN" altLang="en-US">
                <a:solidFill>
                  <a:srgbClr val="000000"/>
                </a:solidFill>
              </a:endParaRPr>
            </a:p>
          </p:txBody>
        </p:sp>
        <p:sp>
          <p:nvSpPr>
            <p:cNvPr id="33879" name="TextBox 169"/>
            <p:cNvSpPr txBox="1">
              <a:spLocks noChangeArrowheads="1"/>
            </p:cNvSpPr>
            <p:nvPr/>
          </p:nvSpPr>
          <p:spPr bwMode="auto">
            <a:xfrm>
              <a:off x="3213100" y="3408363"/>
              <a:ext cx="21859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latin typeface="微软雅黑" pitchFamily="34" charset="-122"/>
                  <a:ea typeface="微软雅黑" pitchFamily="34" charset="-122"/>
                </a:rPr>
                <a:t>JDialog</a:t>
              </a:r>
              <a:endParaRPr lang="zh-CN" altLang="en-US">
                <a:solidFill>
                  <a:srgbClr val="000000"/>
                </a:solidFill>
                <a:latin typeface="微软雅黑" pitchFamily="34" charset="-122"/>
                <a:ea typeface="微软雅黑" pitchFamily="34" charset="-122"/>
              </a:endParaRPr>
            </a:p>
          </p:txBody>
        </p:sp>
      </p:grpSp>
      <p:grpSp>
        <p:nvGrpSpPr>
          <p:cNvPr id="33802" name="组合 4"/>
          <p:cNvGrpSpPr>
            <a:grpSpLocks/>
          </p:cNvGrpSpPr>
          <p:nvPr/>
        </p:nvGrpSpPr>
        <p:grpSpPr bwMode="auto">
          <a:xfrm>
            <a:off x="1055688" y="3275013"/>
            <a:ext cx="7680325" cy="704850"/>
            <a:chOff x="1055688" y="3994150"/>
            <a:chExt cx="7680325" cy="704850"/>
          </a:xfrm>
        </p:grpSpPr>
        <p:grpSp>
          <p:nvGrpSpPr>
            <p:cNvPr id="33863" name="组合 156"/>
            <p:cNvGrpSpPr>
              <a:grpSpLocks/>
            </p:cNvGrpSpPr>
            <p:nvPr/>
          </p:nvGrpSpPr>
          <p:grpSpPr bwMode="auto">
            <a:xfrm>
              <a:off x="1328738" y="4030663"/>
              <a:ext cx="7407275" cy="668337"/>
              <a:chOff x="1252258" y="5045323"/>
              <a:chExt cx="7405967" cy="669007"/>
            </a:xfrm>
          </p:grpSpPr>
          <p:grpSp>
            <p:nvGrpSpPr>
              <p:cNvPr id="33869" name="组合 205"/>
              <p:cNvGrpSpPr>
                <a:grpSpLocks/>
              </p:cNvGrpSpPr>
              <p:nvPr/>
            </p:nvGrpSpPr>
            <p:grpSpPr bwMode="auto">
              <a:xfrm>
                <a:off x="2520950" y="5045323"/>
                <a:ext cx="6137275" cy="669007"/>
                <a:chOff x="2520950" y="4924673"/>
                <a:chExt cx="6137275" cy="789657"/>
              </a:xfrm>
            </p:grpSpPr>
            <p:sp>
              <p:nvSpPr>
                <p:cNvPr id="58"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3873" name="组合 209"/>
                <p:cNvGrpSpPr>
                  <a:grpSpLocks/>
                </p:cNvGrpSpPr>
                <p:nvPr/>
              </p:nvGrpSpPr>
              <p:grpSpPr bwMode="auto">
                <a:xfrm>
                  <a:off x="2520950" y="4924673"/>
                  <a:ext cx="6137275" cy="664245"/>
                  <a:chOff x="2520950" y="4868193"/>
                  <a:chExt cx="6137275" cy="720725"/>
                </a:xfrm>
              </p:grpSpPr>
              <p:sp>
                <p:nvSpPr>
                  <p:cNvPr id="60" name="AutoShape 181"/>
                  <p:cNvSpPr>
                    <a:spLocks noChangeArrowheads="1"/>
                  </p:cNvSpPr>
                  <p:nvPr/>
                </p:nvSpPr>
                <p:spPr bwMode="auto">
                  <a:xfrm>
                    <a:off x="2517272" y="4868192"/>
                    <a:ext cx="6140953"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61" name="AutoShape 202"/>
                  <p:cNvSpPr>
                    <a:spLocks noChangeArrowheads="1"/>
                  </p:cNvSpPr>
                  <p:nvPr/>
                </p:nvSpPr>
                <p:spPr bwMode="auto">
                  <a:xfrm>
                    <a:off x="2761703" y="4984196"/>
                    <a:ext cx="5690183"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56"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7" name="Oval 151"/>
              <p:cNvSpPr>
                <a:spLocks noChangeArrowheads="1"/>
              </p:cNvSpPr>
              <p:nvPr/>
            </p:nvSpPr>
            <p:spPr bwMode="auto">
              <a:xfrm>
                <a:off x="1252258" y="5064391"/>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3864" name="组合 160"/>
            <p:cNvGrpSpPr>
              <a:grpSpLocks/>
            </p:cNvGrpSpPr>
            <p:nvPr/>
          </p:nvGrpSpPr>
          <p:grpSpPr bwMode="auto">
            <a:xfrm>
              <a:off x="1112838" y="3994150"/>
              <a:ext cx="635000" cy="636588"/>
              <a:chOff x="1190461" y="2772022"/>
              <a:chExt cx="635025" cy="637257"/>
            </a:xfrm>
          </p:grpSpPr>
          <p:sp>
            <p:nvSpPr>
              <p:cNvPr id="37" name="Oval 148"/>
              <p:cNvSpPr>
                <a:spLocks noChangeArrowheads="1"/>
              </p:cNvSpPr>
              <p:nvPr/>
            </p:nvSpPr>
            <p:spPr bwMode="auto">
              <a:xfrm>
                <a:off x="1190461" y="2772022"/>
                <a:ext cx="635025" cy="637256"/>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8"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33865" name="TextBox 165"/>
            <p:cNvSpPr txBox="1">
              <a:spLocks noChangeArrowheads="1"/>
            </p:cNvSpPr>
            <p:nvPr/>
          </p:nvSpPr>
          <p:spPr bwMode="auto">
            <a:xfrm>
              <a:off x="1055688" y="4143375"/>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9.6.3</a:t>
              </a:r>
              <a:endParaRPr lang="zh-CN" altLang="en-US">
                <a:solidFill>
                  <a:srgbClr val="000000"/>
                </a:solidFill>
              </a:endParaRPr>
            </a:p>
          </p:txBody>
        </p:sp>
        <p:sp>
          <p:nvSpPr>
            <p:cNvPr id="33866" name="TextBox 170"/>
            <p:cNvSpPr txBox="1">
              <a:spLocks noChangeArrowheads="1"/>
            </p:cNvSpPr>
            <p:nvPr/>
          </p:nvSpPr>
          <p:spPr bwMode="auto">
            <a:xfrm>
              <a:off x="3213100" y="4135438"/>
              <a:ext cx="1708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a:solidFill>
                    <a:srgbClr val="000000"/>
                  </a:solidFill>
                  <a:latin typeface="微软雅黑" pitchFamily="34" charset="-122"/>
                  <a:ea typeface="微软雅黑" pitchFamily="34" charset="-122"/>
                </a:rPr>
                <a:t>中间容器</a:t>
              </a:r>
            </a:p>
          </p:txBody>
        </p:sp>
      </p:grpSp>
      <p:grpSp>
        <p:nvGrpSpPr>
          <p:cNvPr id="33803" name="组合 8"/>
          <p:cNvGrpSpPr>
            <a:grpSpLocks/>
          </p:cNvGrpSpPr>
          <p:nvPr/>
        </p:nvGrpSpPr>
        <p:grpSpPr bwMode="auto">
          <a:xfrm>
            <a:off x="1055688" y="3906838"/>
            <a:ext cx="7680325" cy="708025"/>
            <a:chOff x="1055688" y="4716463"/>
            <a:chExt cx="7680325" cy="708025"/>
          </a:xfrm>
        </p:grpSpPr>
        <p:grpSp>
          <p:nvGrpSpPr>
            <p:cNvPr id="33850" name="组合 157"/>
            <p:cNvGrpSpPr>
              <a:grpSpLocks/>
            </p:cNvGrpSpPr>
            <p:nvPr/>
          </p:nvGrpSpPr>
          <p:grpSpPr bwMode="auto">
            <a:xfrm>
              <a:off x="1328738" y="4754563"/>
              <a:ext cx="7407275" cy="669925"/>
              <a:chOff x="1252258" y="5045323"/>
              <a:chExt cx="7405967" cy="669007"/>
            </a:xfrm>
          </p:grpSpPr>
          <p:grpSp>
            <p:nvGrpSpPr>
              <p:cNvPr id="33856" name="组合 198"/>
              <p:cNvGrpSpPr>
                <a:grpSpLocks/>
              </p:cNvGrpSpPr>
              <p:nvPr/>
            </p:nvGrpSpPr>
            <p:grpSpPr bwMode="auto">
              <a:xfrm>
                <a:off x="2520950" y="5045323"/>
                <a:ext cx="6137275" cy="669007"/>
                <a:chOff x="2520950" y="4924673"/>
                <a:chExt cx="6137275" cy="789657"/>
              </a:xfrm>
            </p:grpSpPr>
            <p:sp>
              <p:nvSpPr>
                <p:cNvPr id="51" name="AutoShape 218"/>
                <p:cNvSpPr>
                  <a:spLocks noChangeArrowheads="1"/>
                </p:cNvSpPr>
                <p:nvPr/>
              </p:nvSpPr>
              <p:spPr bwMode="auto">
                <a:xfrm>
                  <a:off x="2720436" y="5394350"/>
                  <a:ext cx="5807637" cy="31998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3860" name="组合 202"/>
                <p:cNvGrpSpPr>
                  <a:grpSpLocks/>
                </p:cNvGrpSpPr>
                <p:nvPr/>
              </p:nvGrpSpPr>
              <p:grpSpPr bwMode="auto">
                <a:xfrm>
                  <a:off x="2520950" y="4924673"/>
                  <a:ext cx="6137275" cy="664245"/>
                  <a:chOff x="2520950" y="4868193"/>
                  <a:chExt cx="6137275" cy="720725"/>
                </a:xfrm>
              </p:grpSpPr>
              <p:sp>
                <p:nvSpPr>
                  <p:cNvPr id="53" name="AutoShape 181"/>
                  <p:cNvSpPr>
                    <a:spLocks noChangeArrowheads="1"/>
                  </p:cNvSpPr>
                  <p:nvPr/>
                </p:nvSpPr>
                <p:spPr bwMode="auto">
                  <a:xfrm>
                    <a:off x="2517272" y="4868193"/>
                    <a:ext cx="6140953" cy="720767"/>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4" name="AutoShape 202"/>
                  <p:cNvSpPr>
                    <a:spLocks noChangeArrowheads="1"/>
                  </p:cNvSpPr>
                  <p:nvPr/>
                </p:nvSpPr>
                <p:spPr bwMode="auto">
                  <a:xfrm>
                    <a:off x="2761703" y="4983921"/>
                    <a:ext cx="5690183" cy="491340"/>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49" name="Line 188"/>
              <p:cNvSpPr>
                <a:spLocks noChangeShapeType="1"/>
              </p:cNvSpPr>
              <p:nvPr/>
            </p:nvSpPr>
            <p:spPr bwMode="auto">
              <a:xfrm flipH="1">
                <a:off x="1499864" y="5330681"/>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50" name="Oval 151"/>
              <p:cNvSpPr>
                <a:spLocks noChangeArrowheads="1"/>
              </p:cNvSpPr>
              <p:nvPr/>
            </p:nvSpPr>
            <p:spPr bwMode="auto">
              <a:xfrm>
                <a:off x="1252258" y="5064347"/>
                <a:ext cx="169832" cy="16962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3851" name="组合 161"/>
            <p:cNvGrpSpPr>
              <a:grpSpLocks/>
            </p:cNvGrpSpPr>
            <p:nvPr/>
          </p:nvGrpSpPr>
          <p:grpSpPr bwMode="auto">
            <a:xfrm>
              <a:off x="1112838" y="4716463"/>
              <a:ext cx="635000" cy="636587"/>
              <a:chOff x="1190461" y="2772022"/>
              <a:chExt cx="635025" cy="637257"/>
            </a:xfrm>
          </p:grpSpPr>
          <p:sp>
            <p:nvSpPr>
              <p:cNvPr id="35"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36"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33852" name="TextBox 166"/>
            <p:cNvSpPr txBox="1">
              <a:spLocks noChangeArrowheads="1"/>
            </p:cNvSpPr>
            <p:nvPr/>
          </p:nvSpPr>
          <p:spPr bwMode="auto">
            <a:xfrm>
              <a:off x="1055688" y="4865688"/>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9.6.4</a:t>
              </a:r>
              <a:endParaRPr lang="zh-CN" altLang="en-US">
                <a:solidFill>
                  <a:srgbClr val="000000"/>
                </a:solidFill>
              </a:endParaRPr>
            </a:p>
          </p:txBody>
        </p:sp>
        <p:sp>
          <p:nvSpPr>
            <p:cNvPr id="33853" name="TextBox 171"/>
            <p:cNvSpPr txBox="1">
              <a:spLocks noChangeArrowheads="1"/>
            </p:cNvSpPr>
            <p:nvPr/>
          </p:nvSpPr>
          <p:spPr bwMode="auto">
            <a:xfrm>
              <a:off x="3213099" y="4862513"/>
              <a:ext cx="193463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a:solidFill>
                    <a:srgbClr val="000000"/>
                  </a:solidFill>
                  <a:latin typeface="微软雅黑" pitchFamily="34" charset="-122"/>
                  <a:ea typeface="微软雅黑" pitchFamily="34" charset="-122"/>
                </a:rPr>
                <a:t>文本组件</a:t>
              </a:r>
            </a:p>
          </p:txBody>
        </p:sp>
      </p:grpSp>
      <p:pic>
        <p:nvPicPr>
          <p:cNvPr id="33804" name="Picture 3">
            <a:hlinkClick r:id="rId2" action="ppaction://hlinksldjump"/>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1493838"/>
            <a:ext cx="16351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805" name="图片 181">
            <a:hlinkClick r:id="rId2" action="ppaction://hlinksldjump"/>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0875" y="1514475"/>
            <a:ext cx="4794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矩形 31">
            <a:hlinkClick r:id="rId2" action="ppaction://hlinksldjump"/>
          </p:cNvPr>
          <p:cNvSpPr/>
          <p:nvPr/>
        </p:nvSpPr>
        <p:spPr bwMode="auto">
          <a:xfrm>
            <a:off x="971550" y="1562100"/>
            <a:ext cx="1158875" cy="338138"/>
          </a:xfrm>
          <a:prstGeom prst="rect">
            <a:avLst/>
          </a:prstGeom>
        </p:spPr>
        <p:txBody>
          <a:bodyPr wrap="none">
            <a:spAutoFit/>
          </a:bodyPr>
          <a:lstStyle/>
          <a:p>
            <a:pPr algn="ctr">
              <a:defRPr/>
            </a:pPr>
            <a:r>
              <a:rPr lang="zh-CN" altLang="en-US" sz="1600" b="1" spc="300" dirty="0">
                <a:solidFill>
                  <a:srgbClr val="FFFFFF"/>
                </a:solidFill>
                <a:latin typeface="微软雅黑" panose="020B0503020204020204" pitchFamily="34" charset="-122"/>
                <a:ea typeface="微软雅黑" panose="020B0503020204020204" pitchFamily="34" charset="-122"/>
              </a:rPr>
              <a:t>返回目录</a:t>
            </a:r>
          </a:p>
        </p:txBody>
      </p:sp>
      <p:grpSp>
        <p:nvGrpSpPr>
          <p:cNvPr id="33807" name="组合 10"/>
          <p:cNvGrpSpPr>
            <a:grpSpLocks/>
          </p:cNvGrpSpPr>
          <p:nvPr/>
        </p:nvGrpSpPr>
        <p:grpSpPr bwMode="auto">
          <a:xfrm>
            <a:off x="1046163" y="4537075"/>
            <a:ext cx="7680325" cy="704850"/>
            <a:chOff x="1046869" y="5086877"/>
            <a:chExt cx="7680325" cy="704850"/>
          </a:xfrm>
        </p:grpSpPr>
        <p:grpSp>
          <p:nvGrpSpPr>
            <p:cNvPr id="33837" name="组合 156"/>
            <p:cNvGrpSpPr>
              <a:grpSpLocks/>
            </p:cNvGrpSpPr>
            <p:nvPr/>
          </p:nvGrpSpPr>
          <p:grpSpPr bwMode="auto">
            <a:xfrm>
              <a:off x="1319919" y="5123390"/>
              <a:ext cx="7407275" cy="668337"/>
              <a:chOff x="1252258" y="5045323"/>
              <a:chExt cx="7405967" cy="669007"/>
            </a:xfrm>
          </p:grpSpPr>
          <p:grpSp>
            <p:nvGrpSpPr>
              <p:cNvPr id="33843" name="组合 205"/>
              <p:cNvGrpSpPr>
                <a:grpSpLocks/>
              </p:cNvGrpSpPr>
              <p:nvPr/>
            </p:nvGrpSpPr>
            <p:grpSpPr bwMode="auto">
              <a:xfrm>
                <a:off x="2520950" y="5045323"/>
                <a:ext cx="6137275" cy="669007"/>
                <a:chOff x="2520950" y="4924673"/>
                <a:chExt cx="6137275" cy="789657"/>
              </a:xfrm>
            </p:grpSpPr>
            <p:sp>
              <p:nvSpPr>
                <p:cNvPr id="75" name="AutoShape 218"/>
                <p:cNvSpPr>
                  <a:spLocks noChangeArrowheads="1"/>
                </p:cNvSpPr>
                <p:nvPr/>
              </p:nvSpPr>
              <p:spPr bwMode="auto">
                <a:xfrm>
                  <a:off x="2720436" y="5393591"/>
                  <a:ext cx="5807637" cy="320739"/>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3847" name="组合 209"/>
                <p:cNvGrpSpPr>
                  <a:grpSpLocks/>
                </p:cNvGrpSpPr>
                <p:nvPr/>
              </p:nvGrpSpPr>
              <p:grpSpPr bwMode="auto">
                <a:xfrm>
                  <a:off x="2520950" y="4924673"/>
                  <a:ext cx="6137275" cy="664245"/>
                  <a:chOff x="2520950" y="4868193"/>
                  <a:chExt cx="6137275" cy="720725"/>
                </a:xfrm>
              </p:grpSpPr>
              <p:sp>
                <p:nvSpPr>
                  <p:cNvPr id="79" name="AutoShape 181"/>
                  <p:cNvSpPr>
                    <a:spLocks noChangeArrowheads="1"/>
                  </p:cNvSpPr>
                  <p:nvPr/>
                </p:nvSpPr>
                <p:spPr bwMode="auto">
                  <a:xfrm>
                    <a:off x="2517272" y="4868193"/>
                    <a:ext cx="6140953"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0" name="AutoShape 202"/>
                  <p:cNvSpPr>
                    <a:spLocks noChangeArrowheads="1"/>
                  </p:cNvSpPr>
                  <p:nvPr/>
                </p:nvSpPr>
                <p:spPr bwMode="auto">
                  <a:xfrm>
                    <a:off x="2761703" y="4984196"/>
                    <a:ext cx="5690183" cy="490473"/>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69"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71" name="Oval 151"/>
              <p:cNvSpPr>
                <a:spLocks noChangeArrowheads="1"/>
              </p:cNvSpPr>
              <p:nvPr/>
            </p:nvSpPr>
            <p:spPr bwMode="auto">
              <a:xfrm>
                <a:off x="1252258" y="5064392"/>
                <a:ext cx="169832" cy="17003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3838" name="组合 160"/>
            <p:cNvGrpSpPr>
              <a:grpSpLocks/>
            </p:cNvGrpSpPr>
            <p:nvPr/>
          </p:nvGrpSpPr>
          <p:grpSpPr bwMode="auto">
            <a:xfrm>
              <a:off x="1104019" y="5086877"/>
              <a:ext cx="635000" cy="636588"/>
              <a:chOff x="1190461" y="2772022"/>
              <a:chExt cx="635025" cy="637257"/>
            </a:xfrm>
          </p:grpSpPr>
          <p:sp>
            <p:nvSpPr>
              <p:cNvPr id="90" name="Oval 148"/>
              <p:cNvSpPr>
                <a:spLocks noChangeArrowheads="1"/>
              </p:cNvSpPr>
              <p:nvPr/>
            </p:nvSpPr>
            <p:spPr bwMode="auto">
              <a:xfrm>
                <a:off x="1190461" y="2772022"/>
                <a:ext cx="635025" cy="637257"/>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1" name="Oval 151"/>
              <p:cNvSpPr>
                <a:spLocks noChangeArrowheads="1"/>
              </p:cNvSpPr>
              <p:nvPr/>
            </p:nvSpPr>
            <p:spPr bwMode="auto">
              <a:xfrm>
                <a:off x="1412720" y="2791092"/>
                <a:ext cx="169869" cy="170042"/>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33839" name="TextBox 165"/>
            <p:cNvSpPr txBox="1">
              <a:spLocks noChangeArrowheads="1"/>
            </p:cNvSpPr>
            <p:nvPr/>
          </p:nvSpPr>
          <p:spPr bwMode="auto">
            <a:xfrm>
              <a:off x="1046869" y="5236102"/>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9.6.5</a:t>
              </a:r>
              <a:endParaRPr lang="zh-CN" altLang="en-US">
                <a:solidFill>
                  <a:srgbClr val="000000"/>
                </a:solidFill>
              </a:endParaRPr>
            </a:p>
          </p:txBody>
        </p:sp>
        <p:sp>
          <p:nvSpPr>
            <p:cNvPr id="33840" name="TextBox 170"/>
            <p:cNvSpPr txBox="1">
              <a:spLocks noChangeArrowheads="1"/>
            </p:cNvSpPr>
            <p:nvPr/>
          </p:nvSpPr>
          <p:spPr bwMode="auto">
            <a:xfrm>
              <a:off x="3204281" y="5228165"/>
              <a:ext cx="1708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a:solidFill>
                    <a:srgbClr val="000000"/>
                  </a:solidFill>
                  <a:latin typeface="微软雅黑" pitchFamily="34" charset="-122"/>
                  <a:ea typeface="微软雅黑" pitchFamily="34" charset="-122"/>
                </a:rPr>
                <a:t>按钮组件</a:t>
              </a:r>
            </a:p>
          </p:txBody>
        </p:sp>
      </p:grpSp>
      <p:grpSp>
        <p:nvGrpSpPr>
          <p:cNvPr id="33808" name="组合 9"/>
          <p:cNvGrpSpPr>
            <a:grpSpLocks/>
          </p:cNvGrpSpPr>
          <p:nvPr/>
        </p:nvGrpSpPr>
        <p:grpSpPr bwMode="auto">
          <a:xfrm>
            <a:off x="1046163" y="5168900"/>
            <a:ext cx="7680325" cy="719138"/>
            <a:chOff x="1046869" y="5718878"/>
            <a:chExt cx="7680325" cy="719309"/>
          </a:xfrm>
        </p:grpSpPr>
        <p:grpSp>
          <p:nvGrpSpPr>
            <p:cNvPr id="33824" name="组合 157"/>
            <p:cNvGrpSpPr>
              <a:grpSpLocks/>
            </p:cNvGrpSpPr>
            <p:nvPr/>
          </p:nvGrpSpPr>
          <p:grpSpPr bwMode="auto">
            <a:xfrm>
              <a:off x="1319919" y="5756975"/>
              <a:ext cx="7407275" cy="681212"/>
              <a:chOff x="1252258" y="5034050"/>
              <a:chExt cx="7405967" cy="680279"/>
            </a:xfrm>
          </p:grpSpPr>
          <p:grpSp>
            <p:nvGrpSpPr>
              <p:cNvPr id="33830" name="组合 198"/>
              <p:cNvGrpSpPr>
                <a:grpSpLocks/>
              </p:cNvGrpSpPr>
              <p:nvPr/>
            </p:nvGrpSpPr>
            <p:grpSpPr bwMode="auto">
              <a:xfrm>
                <a:off x="2517272" y="5034050"/>
                <a:ext cx="6140953" cy="680279"/>
                <a:chOff x="2517272" y="4911368"/>
                <a:chExt cx="6140953" cy="802962"/>
              </a:xfrm>
            </p:grpSpPr>
            <p:sp>
              <p:nvSpPr>
                <p:cNvPr id="85" name="AutoShape 218"/>
                <p:cNvSpPr>
                  <a:spLocks noChangeArrowheads="1"/>
                </p:cNvSpPr>
                <p:nvPr/>
              </p:nvSpPr>
              <p:spPr bwMode="auto">
                <a:xfrm>
                  <a:off x="2720436" y="5394274"/>
                  <a:ext cx="5807637" cy="320056"/>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3834" name="组合 202"/>
                <p:cNvGrpSpPr>
                  <a:grpSpLocks/>
                </p:cNvGrpSpPr>
                <p:nvPr/>
              </p:nvGrpSpPr>
              <p:grpSpPr bwMode="auto">
                <a:xfrm>
                  <a:off x="2517272" y="4911368"/>
                  <a:ext cx="6140953" cy="664284"/>
                  <a:chOff x="2517272" y="4853755"/>
                  <a:chExt cx="6140953" cy="720767"/>
                </a:xfrm>
              </p:grpSpPr>
              <p:sp>
                <p:nvSpPr>
                  <p:cNvPr id="87" name="AutoShape 181"/>
                  <p:cNvSpPr>
                    <a:spLocks noChangeArrowheads="1"/>
                  </p:cNvSpPr>
                  <p:nvPr/>
                </p:nvSpPr>
                <p:spPr bwMode="auto">
                  <a:xfrm>
                    <a:off x="2517272" y="4853770"/>
                    <a:ext cx="6140953" cy="720941"/>
                  </a:xfrm>
                  <a:prstGeom prst="roundRect">
                    <a:avLst>
                      <a:gd name="adj" fmla="val 50000"/>
                    </a:avLst>
                  </a:prstGeom>
                  <a:solidFill>
                    <a:srgbClr val="D5EB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8" name="AutoShape 202"/>
                  <p:cNvSpPr>
                    <a:spLocks noChangeArrowheads="1"/>
                  </p:cNvSpPr>
                  <p:nvPr/>
                </p:nvSpPr>
                <p:spPr bwMode="auto">
                  <a:xfrm>
                    <a:off x="2761704" y="4969528"/>
                    <a:ext cx="5690183" cy="491458"/>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83" name="Line 188"/>
              <p:cNvSpPr>
                <a:spLocks noChangeShapeType="1"/>
              </p:cNvSpPr>
              <p:nvPr/>
            </p:nvSpPr>
            <p:spPr bwMode="auto">
              <a:xfrm flipH="1">
                <a:off x="1499864" y="5319488"/>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84" name="Oval 151"/>
              <p:cNvSpPr>
                <a:spLocks noChangeArrowheads="1"/>
              </p:cNvSpPr>
              <p:nvPr/>
            </p:nvSpPr>
            <p:spPr bwMode="auto">
              <a:xfrm>
                <a:off x="1252258" y="5064191"/>
                <a:ext cx="169832" cy="169670"/>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3825" name="组合 161"/>
            <p:cNvGrpSpPr>
              <a:grpSpLocks/>
            </p:cNvGrpSpPr>
            <p:nvPr/>
          </p:nvGrpSpPr>
          <p:grpSpPr bwMode="auto">
            <a:xfrm>
              <a:off x="1104019" y="5718878"/>
              <a:ext cx="635000" cy="636587"/>
              <a:chOff x="1190461" y="2760721"/>
              <a:chExt cx="635025" cy="637257"/>
            </a:xfrm>
          </p:grpSpPr>
          <p:sp>
            <p:nvSpPr>
              <p:cNvPr id="93" name="Oval 148"/>
              <p:cNvSpPr>
                <a:spLocks noChangeArrowheads="1"/>
              </p:cNvSpPr>
              <p:nvPr/>
            </p:nvSpPr>
            <p:spPr bwMode="auto">
              <a:xfrm>
                <a:off x="1190461" y="2760721"/>
                <a:ext cx="635025" cy="637409"/>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94" name="Oval 151"/>
              <p:cNvSpPr>
                <a:spLocks noChangeArrowheads="1"/>
              </p:cNvSpPr>
              <p:nvPr/>
            </p:nvSpPr>
            <p:spPr bwMode="auto">
              <a:xfrm>
                <a:off x="1412720" y="2790923"/>
                <a:ext cx="169869" cy="17008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33826" name="TextBox 166"/>
            <p:cNvSpPr txBox="1">
              <a:spLocks noChangeArrowheads="1"/>
            </p:cNvSpPr>
            <p:nvPr/>
          </p:nvSpPr>
          <p:spPr bwMode="auto">
            <a:xfrm>
              <a:off x="1046869" y="5868103"/>
              <a:ext cx="7921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9.6.6</a:t>
              </a:r>
              <a:endParaRPr lang="zh-CN" altLang="en-US">
                <a:solidFill>
                  <a:srgbClr val="000000"/>
                </a:solidFill>
              </a:endParaRPr>
            </a:p>
          </p:txBody>
        </p:sp>
        <p:sp>
          <p:nvSpPr>
            <p:cNvPr id="33827" name="TextBox 171"/>
            <p:cNvSpPr txBox="1">
              <a:spLocks noChangeArrowheads="1"/>
            </p:cNvSpPr>
            <p:nvPr/>
          </p:nvSpPr>
          <p:spPr bwMode="auto">
            <a:xfrm>
              <a:off x="3204280" y="5864928"/>
              <a:ext cx="21948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latin typeface="微软雅黑" pitchFamily="34" charset="-122"/>
                  <a:ea typeface="微软雅黑" pitchFamily="34" charset="-122"/>
                </a:rPr>
                <a:t>JComboBox</a:t>
              </a:r>
              <a:endParaRPr lang="zh-CN" altLang="en-US">
                <a:solidFill>
                  <a:srgbClr val="000000"/>
                </a:solidFill>
                <a:latin typeface="微软雅黑" pitchFamily="34" charset="-122"/>
                <a:ea typeface="微软雅黑" pitchFamily="34" charset="-122"/>
              </a:endParaRPr>
            </a:p>
          </p:txBody>
        </p:sp>
      </p:grpSp>
      <p:grpSp>
        <p:nvGrpSpPr>
          <p:cNvPr id="33809" name="组合 98"/>
          <p:cNvGrpSpPr>
            <a:grpSpLocks/>
          </p:cNvGrpSpPr>
          <p:nvPr/>
        </p:nvGrpSpPr>
        <p:grpSpPr bwMode="auto">
          <a:xfrm>
            <a:off x="1055688" y="5805488"/>
            <a:ext cx="7680325" cy="704850"/>
            <a:chOff x="1046869" y="5086877"/>
            <a:chExt cx="7680325" cy="704850"/>
          </a:xfrm>
        </p:grpSpPr>
        <p:grpSp>
          <p:nvGrpSpPr>
            <p:cNvPr id="33811" name="组合 156"/>
            <p:cNvGrpSpPr>
              <a:grpSpLocks/>
            </p:cNvGrpSpPr>
            <p:nvPr/>
          </p:nvGrpSpPr>
          <p:grpSpPr bwMode="auto">
            <a:xfrm>
              <a:off x="1319919" y="5123390"/>
              <a:ext cx="7407275" cy="668337"/>
              <a:chOff x="1252258" y="5045323"/>
              <a:chExt cx="7405967" cy="669007"/>
            </a:xfrm>
          </p:grpSpPr>
          <p:grpSp>
            <p:nvGrpSpPr>
              <p:cNvPr id="33817" name="组合 205"/>
              <p:cNvGrpSpPr>
                <a:grpSpLocks/>
              </p:cNvGrpSpPr>
              <p:nvPr/>
            </p:nvGrpSpPr>
            <p:grpSpPr bwMode="auto">
              <a:xfrm>
                <a:off x="2520950" y="5045323"/>
                <a:ext cx="6137275" cy="669007"/>
                <a:chOff x="2520950" y="4924673"/>
                <a:chExt cx="6137275" cy="789657"/>
              </a:xfrm>
            </p:grpSpPr>
            <p:sp>
              <p:nvSpPr>
                <p:cNvPr id="109" name="AutoShape 218"/>
                <p:cNvSpPr>
                  <a:spLocks noChangeArrowheads="1"/>
                </p:cNvSpPr>
                <p:nvPr/>
              </p:nvSpPr>
              <p:spPr bwMode="auto">
                <a:xfrm>
                  <a:off x="2720436" y="5393590"/>
                  <a:ext cx="5807637" cy="320740"/>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headEnd/>
                  <a:tailE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nvGrpSpPr>
                <p:cNvPr id="33821" name="组合 209"/>
                <p:cNvGrpSpPr>
                  <a:grpSpLocks/>
                </p:cNvGrpSpPr>
                <p:nvPr/>
              </p:nvGrpSpPr>
              <p:grpSpPr bwMode="auto">
                <a:xfrm>
                  <a:off x="2520950" y="4924673"/>
                  <a:ext cx="6137275" cy="664245"/>
                  <a:chOff x="2520950" y="4868193"/>
                  <a:chExt cx="6137275" cy="720725"/>
                </a:xfrm>
              </p:grpSpPr>
              <p:sp>
                <p:nvSpPr>
                  <p:cNvPr id="111" name="AutoShape 181"/>
                  <p:cNvSpPr>
                    <a:spLocks noChangeArrowheads="1"/>
                  </p:cNvSpPr>
                  <p:nvPr/>
                </p:nvSpPr>
                <p:spPr bwMode="auto">
                  <a:xfrm>
                    <a:off x="2517272" y="4868192"/>
                    <a:ext cx="6140953" cy="720446"/>
                  </a:xfrm>
                  <a:prstGeom prst="roundRect">
                    <a:avLst>
                      <a:gd name="adj" fmla="val 50000"/>
                    </a:avLst>
                  </a:prstGeom>
                  <a:solidFill>
                    <a:srgbClr val="D5F4FF"/>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12" name="AutoShape 202"/>
                  <p:cNvSpPr>
                    <a:spLocks noChangeArrowheads="1"/>
                  </p:cNvSpPr>
                  <p:nvPr/>
                </p:nvSpPr>
                <p:spPr bwMode="auto">
                  <a:xfrm>
                    <a:off x="2761703" y="4984196"/>
                    <a:ext cx="5690183" cy="490472"/>
                  </a:xfrm>
                  <a:prstGeom prst="roundRect">
                    <a:avLst>
                      <a:gd name="adj" fmla="val 50000"/>
                    </a:avLst>
                  </a:prstGeom>
                  <a:solidFill>
                    <a:srgbClr val="FFFFFF">
                      <a:alpha val="45882"/>
                    </a:srgbClr>
                  </a:solidFill>
                  <a:ln w="19050" algn="ctr">
                    <a:solidFill>
                      <a:srgbClr val="FFFFFF"/>
                    </a:solidFill>
                    <a:round/>
                    <a:headEnd/>
                    <a:tailE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sp>
            <p:nvSpPr>
              <p:cNvPr id="107" name="Line 188"/>
              <p:cNvSpPr>
                <a:spLocks noChangeShapeType="1"/>
              </p:cNvSpPr>
              <p:nvPr/>
            </p:nvSpPr>
            <p:spPr bwMode="auto">
              <a:xfrm flipH="1">
                <a:off x="1499864" y="5329770"/>
                <a:ext cx="1498335" cy="0"/>
              </a:xfrm>
              <a:prstGeom prst="line">
                <a:avLst/>
              </a:prstGeom>
              <a:noFill/>
              <a:ln w="31750" cap="rnd">
                <a:solidFill>
                  <a:schemeClr val="bg1">
                    <a:lumMod val="50000"/>
                  </a:schemeClr>
                </a:solidFill>
                <a:prstDash val="sysDot"/>
                <a:round/>
                <a:headEnd type="oval" w="med" len="med"/>
                <a:tailEn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sp>
            <p:nvSpPr>
              <p:cNvPr id="108" name="Oval 151"/>
              <p:cNvSpPr>
                <a:spLocks noChangeArrowheads="1"/>
              </p:cNvSpPr>
              <p:nvPr/>
            </p:nvSpPr>
            <p:spPr bwMode="auto">
              <a:xfrm>
                <a:off x="1252258" y="5064391"/>
                <a:ext cx="169832" cy="170033"/>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grpSp>
          <p:nvGrpSpPr>
            <p:cNvPr id="33812" name="组合 160"/>
            <p:cNvGrpSpPr>
              <a:grpSpLocks/>
            </p:cNvGrpSpPr>
            <p:nvPr/>
          </p:nvGrpSpPr>
          <p:grpSpPr bwMode="auto">
            <a:xfrm>
              <a:off x="1104019" y="5086877"/>
              <a:ext cx="635000" cy="636588"/>
              <a:chOff x="1190461" y="2772022"/>
              <a:chExt cx="635025" cy="637257"/>
            </a:xfrm>
          </p:grpSpPr>
          <p:sp>
            <p:nvSpPr>
              <p:cNvPr id="104" name="Oval 148"/>
              <p:cNvSpPr>
                <a:spLocks noChangeArrowheads="1"/>
              </p:cNvSpPr>
              <p:nvPr/>
            </p:nvSpPr>
            <p:spPr bwMode="auto">
              <a:xfrm>
                <a:off x="1190461" y="2772022"/>
                <a:ext cx="635025" cy="637256"/>
              </a:xfrm>
              <a:prstGeom prst="ellipse">
                <a:avLst/>
              </a:prstGeom>
              <a:gradFill flip="none" rotWithShape="1">
                <a:gsLst>
                  <a:gs pos="0">
                    <a:srgbClr val="A3D3FF"/>
                  </a:gs>
                  <a:gs pos="100000">
                    <a:srgbClr val="B9E9FF"/>
                  </a:gs>
                </a:gsLst>
                <a:lin ang="2700000" scaled="1"/>
                <a:tileRect/>
              </a:gradFill>
              <a:ln>
                <a:noFill/>
              </a:ln>
              <a:extLst>
                <a:ext uri="{91240B29-F687-4F45-9708-019B960494DF}">
                  <a14:hiddenLine xmlns:a14="http://schemas.microsoft.com/office/drawing/2010/main" w="19050"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FFFFFF"/>
                  </a:solidFill>
                  <a:effectLst>
                    <a:outerShdw blurRad="38100" dist="38100" dir="2700000" algn="tl">
                      <a:srgbClr val="000000">
                        <a:alpha val="43137"/>
                      </a:srgbClr>
                    </a:outerShdw>
                  </a:effectLst>
                  <a:latin typeface="Arial Black" pitchFamily="34" charset="0"/>
                  <a:ea typeface="Gulim" pitchFamily="34" charset="-127"/>
                </a:endParaRPr>
              </a:p>
            </p:txBody>
          </p:sp>
          <p:sp>
            <p:nvSpPr>
              <p:cNvPr id="105" name="Oval 151"/>
              <p:cNvSpPr>
                <a:spLocks noChangeArrowheads="1"/>
              </p:cNvSpPr>
              <p:nvPr/>
            </p:nvSpPr>
            <p:spPr bwMode="auto">
              <a:xfrm>
                <a:off x="1412720" y="2791092"/>
                <a:ext cx="169869" cy="170041"/>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itchFamily="34" charset="-127"/>
                  <a:ea typeface="Gulim" pitchFamily="34" charset="-127"/>
                </a:endParaRPr>
              </a:p>
            </p:txBody>
          </p:sp>
        </p:grpSp>
        <p:sp>
          <p:nvSpPr>
            <p:cNvPr id="33813" name="TextBox 165"/>
            <p:cNvSpPr txBox="1">
              <a:spLocks noChangeArrowheads="1"/>
            </p:cNvSpPr>
            <p:nvPr/>
          </p:nvSpPr>
          <p:spPr bwMode="auto">
            <a:xfrm>
              <a:off x="1046869" y="5236102"/>
              <a:ext cx="7921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000000"/>
                  </a:solidFill>
                </a:rPr>
                <a:t>9.6.7</a:t>
              </a:r>
              <a:endParaRPr lang="zh-CN" altLang="en-US">
                <a:solidFill>
                  <a:srgbClr val="000000"/>
                </a:solidFill>
              </a:endParaRPr>
            </a:p>
          </p:txBody>
        </p:sp>
        <p:sp>
          <p:nvSpPr>
            <p:cNvPr id="33814" name="TextBox 170"/>
            <p:cNvSpPr txBox="1">
              <a:spLocks noChangeArrowheads="1"/>
            </p:cNvSpPr>
            <p:nvPr/>
          </p:nvSpPr>
          <p:spPr bwMode="auto">
            <a:xfrm>
              <a:off x="3204281" y="5228165"/>
              <a:ext cx="17081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a:solidFill>
                    <a:srgbClr val="000000"/>
                  </a:solidFill>
                  <a:latin typeface="微软雅黑" pitchFamily="34" charset="-122"/>
                  <a:ea typeface="微软雅黑" pitchFamily="34" charset="-122"/>
                </a:rPr>
                <a:t>菜单组件</a:t>
              </a:r>
            </a:p>
          </p:txBody>
        </p:sp>
      </p:grpSp>
      <p:sp>
        <p:nvSpPr>
          <p:cNvPr id="3381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zh-CN" altLang="en-US" sz="3200" b="1">
                <a:solidFill>
                  <a:srgbClr val="0070C0"/>
                </a:solidFill>
                <a:latin typeface="微软雅黑" pitchFamily="34" charset="-122"/>
                <a:ea typeface="微软雅黑" pitchFamily="34" charset="-122"/>
                <a:sym typeface="宋体" pitchFamily="2" charset="-122"/>
              </a:rPr>
              <a:t>知识架构</a:t>
            </a:r>
          </a:p>
        </p:txBody>
      </p:sp>
    </p:spTree>
    <p:extLst>
      <p:ext uri="{BB962C8B-B14F-4D97-AF65-F5344CB8AC3E}">
        <p14:creationId xmlns:p14="http://schemas.microsoft.com/office/powerpoint/2010/main" val="1176400107"/>
      </p:ext>
    </p:extLst>
  </p:cSld>
  <p:clrMapOvr>
    <a:masterClrMapping/>
  </p:clrMapOvr>
  <p:transition spd="slow" advClick="0"/>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idx="1"/>
          </p:nvPr>
        </p:nvSpPr>
        <p:spPr>
          <a:xfrm>
            <a:off x="236815" y="1354275"/>
            <a:ext cx="4043638" cy="5059363"/>
          </a:xfrm>
        </p:spPr>
        <p:txBody>
          <a:bodyPr/>
          <a:lstStyle/>
          <a:p>
            <a:pPr eaLnBrk="1" hangingPunct="1"/>
            <a:r>
              <a:rPr lang="zh-CN" altLang="en-US" sz="2000" dirty="0" smtClean="0"/>
              <a:t>相对于</a:t>
            </a:r>
            <a:r>
              <a:rPr lang="en-US" altLang="zh-CN" sz="2000" dirty="0" smtClean="0"/>
              <a:t>AWT</a:t>
            </a:r>
            <a:r>
              <a:rPr lang="zh-CN" altLang="en-US" sz="2000" dirty="0" smtClean="0"/>
              <a:t>来说，</a:t>
            </a:r>
            <a:r>
              <a:rPr lang="en-US" altLang="zh-CN" sz="2000" dirty="0" smtClean="0"/>
              <a:t>Swing</a:t>
            </a:r>
            <a:r>
              <a:rPr lang="zh-CN" altLang="en-US" sz="2000" dirty="0" smtClean="0"/>
              <a:t>包提供了更加丰富、便捷、强大的</a:t>
            </a:r>
            <a:r>
              <a:rPr lang="en-US" altLang="zh-CN" sz="2000" dirty="0" smtClean="0"/>
              <a:t>GUI</a:t>
            </a:r>
            <a:r>
              <a:rPr lang="zh-CN" altLang="en-US" sz="2000" dirty="0" smtClean="0"/>
              <a:t>组件，而且这些组件都是</a:t>
            </a:r>
            <a:r>
              <a:rPr lang="en-US" altLang="zh-CN" sz="2000" dirty="0" smtClean="0"/>
              <a:t>Java</a:t>
            </a:r>
            <a:r>
              <a:rPr lang="zh-CN" altLang="en-US" sz="2000" dirty="0" smtClean="0"/>
              <a:t>语言编写而成的。因此，</a:t>
            </a:r>
            <a:r>
              <a:rPr lang="en-US" altLang="zh-CN" sz="2000" dirty="0" smtClean="0"/>
              <a:t>Swing</a:t>
            </a:r>
            <a:r>
              <a:rPr lang="zh-CN" altLang="en-US" sz="2000" dirty="0" smtClean="0"/>
              <a:t>组件不依赖于本地平台，可以真正做到跨平台运行。</a:t>
            </a:r>
            <a:endParaRPr lang="en-US" altLang="zh-CN" sz="2000" dirty="0" smtClean="0"/>
          </a:p>
          <a:p>
            <a:pPr eaLnBrk="1" hangingPunct="1"/>
            <a:r>
              <a:rPr lang="zh-CN" altLang="zh-CN" sz="2000" dirty="0" smtClean="0"/>
              <a:t>大部分的</a:t>
            </a:r>
            <a:r>
              <a:rPr lang="en-US" altLang="zh-CN" sz="2000" dirty="0" smtClean="0"/>
              <a:t>Swing</a:t>
            </a:r>
            <a:r>
              <a:rPr lang="zh-CN" altLang="zh-CN" sz="2000" dirty="0" smtClean="0"/>
              <a:t>组件都是</a:t>
            </a:r>
            <a:r>
              <a:rPr lang="en-US" altLang="zh-CN" sz="2000" dirty="0" err="1" smtClean="0"/>
              <a:t>JComponent</a:t>
            </a:r>
            <a:r>
              <a:rPr lang="zh-CN" altLang="zh-CN" sz="2000" dirty="0" smtClean="0"/>
              <a:t>类的直接或者间接子类，而</a:t>
            </a:r>
            <a:r>
              <a:rPr lang="en-US" altLang="zh-CN" sz="2000" dirty="0" err="1" smtClean="0"/>
              <a:t>JComponent</a:t>
            </a:r>
            <a:r>
              <a:rPr lang="zh-CN" altLang="zh-CN" sz="2000" dirty="0" smtClean="0"/>
              <a:t>类是</a:t>
            </a:r>
            <a:r>
              <a:rPr lang="en-US" altLang="zh-CN" sz="2000" dirty="0" smtClean="0"/>
              <a:t>AWT</a:t>
            </a:r>
            <a:r>
              <a:rPr lang="zh-CN" altLang="zh-CN" sz="2000" dirty="0" smtClean="0"/>
              <a:t>中</a:t>
            </a:r>
            <a:r>
              <a:rPr lang="en-US" altLang="zh-CN" sz="2000" dirty="0" err="1" smtClean="0"/>
              <a:t>java.awt.Container</a:t>
            </a:r>
            <a:r>
              <a:rPr lang="zh-CN" altLang="zh-CN" sz="2000" dirty="0" smtClean="0"/>
              <a:t>的子类</a:t>
            </a:r>
            <a:r>
              <a:rPr lang="zh-CN" altLang="en-US" sz="2000" dirty="0" smtClean="0"/>
              <a:t>。</a:t>
            </a:r>
            <a:endParaRPr lang="en-US" altLang="zh-CN" sz="2000" dirty="0" smtClean="0"/>
          </a:p>
        </p:txBody>
      </p:sp>
      <p:pic>
        <p:nvPicPr>
          <p:cNvPr id="69635" name="Picture 6" descr="绘图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3461" y="1364975"/>
            <a:ext cx="4923114" cy="5046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a:xfrm>
            <a:off x="320675" y="1090613"/>
            <a:ext cx="8301038" cy="5059362"/>
          </a:xfrm>
        </p:spPr>
        <p:txBody>
          <a:bodyPr/>
          <a:lstStyle/>
          <a:p>
            <a:pPr eaLnBrk="1" hangingPunct="1"/>
            <a:r>
              <a:rPr lang="en-US" altLang="zh-CN" b="1" smtClean="0">
                <a:solidFill>
                  <a:srgbClr val="0070C0"/>
                </a:solidFill>
              </a:rPr>
              <a:t>9.6.1 JFrame</a:t>
            </a:r>
          </a:p>
          <a:p>
            <a:pPr lvl="1" eaLnBrk="1" hangingPunct="1">
              <a:lnSpc>
                <a:spcPct val="200000"/>
              </a:lnSpc>
            </a:pPr>
            <a:r>
              <a:rPr lang="en-US" altLang="zh-CN" smtClean="0"/>
              <a:t>JFrame</a:t>
            </a:r>
            <a:r>
              <a:rPr lang="zh-CN" altLang="zh-CN" smtClean="0"/>
              <a:t>和</a:t>
            </a:r>
            <a:r>
              <a:rPr lang="en-US" altLang="zh-CN" smtClean="0"/>
              <a:t>Frame</a:t>
            </a:r>
            <a:r>
              <a:rPr lang="zh-CN" altLang="zh-CN" smtClean="0"/>
              <a:t>一样是一个独立存在的顶级窗口，不能放置在其它容器之中，</a:t>
            </a:r>
            <a:r>
              <a:rPr lang="en-US" altLang="zh-CN" smtClean="0"/>
              <a:t>JFrame</a:t>
            </a:r>
            <a:r>
              <a:rPr lang="zh-CN" altLang="zh-CN" smtClean="0"/>
              <a:t>支持通用窗口所有的基本功能，例如窗口最小化、设定窗口大小等等</a:t>
            </a:r>
            <a:r>
              <a:rPr lang="zh-CN" altLang="en-US" smtClean="0"/>
              <a:t>。</a:t>
            </a:r>
            <a:endParaRPr lang="en-US" altLang="zh-CN" smtClean="0"/>
          </a:p>
          <a:p>
            <a:pPr lvl="1" eaLnBrk="1" hangingPunct="1">
              <a:lnSpc>
                <a:spcPct val="200000"/>
              </a:lnSpc>
            </a:pPr>
            <a:r>
              <a:rPr lang="zh-CN" altLang="zh-CN" smtClean="0"/>
              <a:t>通过一个案例来演示一下</a:t>
            </a:r>
            <a:r>
              <a:rPr lang="en-US" altLang="zh-CN" smtClean="0"/>
              <a:t>JFrame</a:t>
            </a:r>
            <a:r>
              <a:rPr lang="zh-CN" altLang="zh-CN" smtClean="0"/>
              <a:t>的效果</a:t>
            </a:r>
            <a:r>
              <a:rPr lang="zh-CN" altLang="en-US" smtClean="0"/>
              <a:t>，具体代码如例</a:t>
            </a:r>
            <a:r>
              <a:rPr lang="en-US" altLang="zh-CN" smtClean="0"/>
              <a:t>9-15</a:t>
            </a:r>
            <a:r>
              <a:rPr lang="zh-CN" altLang="en-US" smtClean="0"/>
              <a:t>所示</a:t>
            </a:r>
            <a:endParaRPr lang="en-US" altLang="zh-CN" smtClean="0"/>
          </a:p>
        </p:txBody>
      </p:sp>
      <p:sp>
        <p:nvSpPr>
          <p:cNvPr id="7065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63" y="753659"/>
            <a:ext cx="7991061" cy="5733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pic>
        <p:nvPicPr>
          <p:cNvPr id="5" name="图片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25" y="4030242"/>
            <a:ext cx="2234200" cy="245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p:cNvSpPr>
            <a:spLocks noGrp="1"/>
          </p:cNvSpPr>
          <p:nvPr>
            <p:ph idx="1"/>
          </p:nvPr>
        </p:nvSpPr>
        <p:spPr>
          <a:xfrm>
            <a:off x="238125" y="900113"/>
            <a:ext cx="8669338" cy="5059362"/>
          </a:xfrm>
        </p:spPr>
        <p:txBody>
          <a:bodyPr/>
          <a:lstStyle/>
          <a:p>
            <a:pPr eaLnBrk="1" hangingPunct="1"/>
            <a:r>
              <a:rPr lang="en-US" altLang="zh-CN" b="1" dirty="0" smtClean="0">
                <a:solidFill>
                  <a:srgbClr val="0070C0"/>
                </a:solidFill>
              </a:rPr>
              <a:t>9.6.2 </a:t>
            </a:r>
            <a:r>
              <a:rPr lang="en-US" altLang="zh-CN" b="1" dirty="0" err="1" smtClean="0">
                <a:solidFill>
                  <a:srgbClr val="0070C0"/>
                </a:solidFill>
              </a:rPr>
              <a:t>JDialog</a:t>
            </a:r>
            <a:endParaRPr lang="en-US" altLang="zh-CN" b="1" dirty="0" smtClean="0">
              <a:solidFill>
                <a:srgbClr val="0070C0"/>
              </a:solidFill>
            </a:endParaRPr>
          </a:p>
          <a:p>
            <a:pPr lvl="1" eaLnBrk="1" hangingPunct="1"/>
            <a:r>
              <a:rPr lang="en-US" altLang="zh-CN" dirty="0" err="1" smtClean="0"/>
              <a:t>JDialog</a:t>
            </a:r>
            <a:r>
              <a:rPr lang="zh-CN" altLang="zh-CN" dirty="0" smtClean="0"/>
              <a:t>是</a:t>
            </a:r>
            <a:r>
              <a:rPr lang="en-US" altLang="zh-CN" dirty="0" smtClean="0"/>
              <a:t>Swing</a:t>
            </a:r>
            <a:r>
              <a:rPr lang="zh-CN" altLang="zh-CN" dirty="0" smtClean="0"/>
              <a:t>的另外一个顶级窗口，它和</a:t>
            </a:r>
            <a:r>
              <a:rPr lang="en-US" altLang="zh-CN" dirty="0" smtClean="0"/>
              <a:t>Dialog</a:t>
            </a:r>
            <a:r>
              <a:rPr lang="zh-CN" altLang="zh-CN" dirty="0" smtClean="0"/>
              <a:t>一样都表示对话框</a:t>
            </a:r>
            <a:endParaRPr lang="en-US" altLang="zh-CN" dirty="0" smtClean="0"/>
          </a:p>
          <a:p>
            <a:pPr lvl="1" eaLnBrk="1" hangingPunct="1"/>
            <a:r>
              <a:rPr lang="en-US" altLang="zh-CN" dirty="0" err="1" smtClean="0"/>
              <a:t>JDialog</a:t>
            </a:r>
            <a:r>
              <a:rPr lang="zh-CN" altLang="zh-CN" dirty="0" smtClean="0"/>
              <a:t>对话框可分为两种：模态对话框和非模态对话框</a:t>
            </a:r>
            <a:r>
              <a:rPr lang="zh-CN" altLang="en-US" dirty="0" smtClean="0"/>
              <a:t>，其中，模</a:t>
            </a:r>
            <a:r>
              <a:rPr lang="zh-CN" altLang="zh-CN" dirty="0" smtClean="0"/>
              <a:t>态对话框是指用户需要等到处理完对话框后才能继续与其它窗口交互</a:t>
            </a:r>
            <a:r>
              <a:rPr lang="zh-CN" altLang="en-US" dirty="0" smtClean="0"/>
              <a:t>。</a:t>
            </a:r>
            <a:r>
              <a:rPr lang="zh-CN" altLang="zh-CN" dirty="0" smtClean="0"/>
              <a:t>非模态对话框允许用户在处理对话框的同时与其它窗口交互。</a:t>
            </a:r>
          </a:p>
          <a:p>
            <a:pPr lvl="1" eaLnBrk="1" hangingPunct="1"/>
            <a:r>
              <a:rPr lang="zh-CN" altLang="zh-CN" dirty="0" smtClean="0"/>
              <a:t>对话框是模态或者非模态，可以在创建</a:t>
            </a:r>
            <a:r>
              <a:rPr lang="en-US" altLang="zh-CN" dirty="0" smtClean="0"/>
              <a:t>Dialog</a:t>
            </a:r>
            <a:r>
              <a:rPr lang="zh-CN" altLang="zh-CN" dirty="0" smtClean="0"/>
              <a:t>对象时为构造方法传入参数来设置，也可以在创建</a:t>
            </a:r>
            <a:r>
              <a:rPr lang="en-US" altLang="zh-CN" dirty="0" err="1" smtClean="0"/>
              <a:t>JDialog</a:t>
            </a:r>
            <a:r>
              <a:rPr lang="zh-CN" altLang="zh-CN" dirty="0" smtClean="0"/>
              <a:t>对象后调用它的</a:t>
            </a:r>
            <a:r>
              <a:rPr lang="en-US" altLang="zh-CN" dirty="0" err="1" smtClean="0"/>
              <a:t>setModal</a:t>
            </a:r>
            <a:r>
              <a:rPr lang="en-US" altLang="zh-CN" dirty="0" smtClean="0"/>
              <a:t>()</a:t>
            </a:r>
            <a:r>
              <a:rPr lang="zh-CN" altLang="zh-CN" dirty="0" smtClean="0"/>
              <a:t>方法来进行设置</a:t>
            </a:r>
            <a:r>
              <a:rPr lang="zh-CN" altLang="en-US" dirty="0"/>
              <a:t>。</a:t>
            </a:r>
            <a:endParaRPr lang="en-US" altLang="zh-CN" dirty="0" smtClean="0"/>
          </a:p>
        </p:txBody>
      </p:sp>
      <p:sp>
        <p:nvSpPr>
          <p:cNvPr id="7168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505619" y="1114425"/>
            <a:ext cx="8229600" cy="5059363"/>
          </a:xfrm>
          <a:extLst/>
        </p:spPr>
        <p:txBody>
          <a:bodyPr rtlCol="0">
            <a:normAutofit/>
          </a:bodyPr>
          <a:lstStyle/>
          <a:p>
            <a:pPr eaLnBrk="1" fontAlgn="auto" hangingPunct="1">
              <a:spcAft>
                <a:spcPts val="0"/>
              </a:spcAft>
              <a:defRPr/>
            </a:pPr>
            <a:r>
              <a:rPr lang="en-US" altLang="zh-CN" sz="2000" dirty="0" smtClean="0">
                <a:cs typeface="+mn-cs"/>
              </a:rPr>
              <a:t>AWT</a:t>
            </a:r>
            <a:r>
              <a:rPr lang="zh-CN" altLang="zh-CN" sz="2000" dirty="0">
                <a:cs typeface="+mn-cs"/>
              </a:rPr>
              <a:t>是用于创建图形用户界面的一个工具包，它提供了一系列用于实现图形界面的组件，如窗口、按钮、文本框、对话框等</a:t>
            </a:r>
            <a:r>
              <a:rPr lang="zh-CN" altLang="zh-CN" sz="2000" dirty="0" smtClean="0">
                <a:cs typeface="+mn-cs"/>
              </a:rPr>
              <a:t>。</a:t>
            </a:r>
            <a:r>
              <a:rPr lang="zh-CN" altLang="en-US" sz="2000" dirty="0" smtClean="0">
                <a:cs typeface="+mn-cs"/>
              </a:rPr>
              <a:t>这些组件都</a:t>
            </a:r>
            <a:r>
              <a:rPr lang="zh-CN" altLang="zh-CN" sz="2000" dirty="0" smtClean="0">
                <a:cs typeface="+mn-cs"/>
              </a:rPr>
              <a:t>位于</a:t>
            </a:r>
            <a:r>
              <a:rPr lang="en-US" altLang="zh-CN" sz="2000" dirty="0" err="1">
                <a:cs typeface="+mn-cs"/>
              </a:rPr>
              <a:t>java.awt</a:t>
            </a:r>
            <a:r>
              <a:rPr lang="zh-CN" altLang="zh-CN" sz="2000" dirty="0">
                <a:cs typeface="+mn-cs"/>
              </a:rPr>
              <a:t>包</a:t>
            </a:r>
            <a:r>
              <a:rPr lang="zh-CN" altLang="zh-CN" sz="2000" dirty="0" smtClean="0">
                <a:cs typeface="+mn-cs"/>
              </a:rPr>
              <a:t>中</a:t>
            </a:r>
            <a:r>
              <a:rPr lang="zh-CN" altLang="en-US" sz="2000" dirty="0" smtClean="0">
                <a:cs typeface="+mn-cs"/>
              </a:rPr>
              <a:t>。</a:t>
            </a:r>
            <a:endParaRPr lang="en-US" altLang="zh-CN" sz="2000" dirty="0" smtClean="0">
              <a:cs typeface="+mn-cs"/>
            </a:endParaRPr>
          </a:p>
          <a:p>
            <a:pPr eaLnBrk="1" fontAlgn="auto" hangingPunct="1">
              <a:spcAft>
                <a:spcPts val="0"/>
              </a:spcAft>
              <a:defRPr/>
            </a:pPr>
            <a:r>
              <a:rPr lang="zh-CN" altLang="en-US" sz="2000" dirty="0" smtClean="0">
                <a:cs typeface="+mn-cs"/>
              </a:rPr>
              <a:t>接下来，通过一张图来描述</a:t>
            </a:r>
            <a:r>
              <a:rPr lang="en-US" altLang="zh-CN" sz="2000" dirty="0" smtClean="0">
                <a:cs typeface="+mn-cs"/>
              </a:rPr>
              <a:t>AWT</a:t>
            </a:r>
            <a:r>
              <a:rPr lang="zh-CN" altLang="en-US" sz="2000" dirty="0" smtClean="0">
                <a:cs typeface="+mn-cs"/>
              </a:rPr>
              <a:t>包中不同类的继承关系。</a:t>
            </a:r>
            <a:endParaRPr lang="en-US" altLang="zh-CN" sz="2000" dirty="0" smtClean="0">
              <a:cs typeface="+mn-cs"/>
            </a:endParaRPr>
          </a:p>
          <a:p>
            <a:pPr eaLnBrk="1" fontAlgn="auto" hangingPunct="1">
              <a:spcAft>
                <a:spcPts val="0"/>
              </a:spcAft>
              <a:defRPr/>
            </a:pPr>
            <a:endParaRPr lang="en-US" altLang="zh-CN" sz="2000"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smtClean="0">
              <a:cs typeface="+mn-cs"/>
            </a:endParaRPr>
          </a:p>
          <a:p>
            <a:pPr marL="457200" lvl="1" indent="0" eaLnBrk="1" fontAlgn="auto" hangingPunct="1">
              <a:spcAft>
                <a:spcPts val="0"/>
              </a:spcAft>
              <a:buFontTx/>
              <a:buNone/>
              <a:defRPr/>
            </a:pPr>
            <a:endParaRPr lang="en-US" altLang="zh-CN" dirty="0">
              <a:cs typeface="+mn-cs"/>
            </a:endParaRPr>
          </a:p>
        </p:txBody>
      </p:sp>
      <p:pic>
        <p:nvPicPr>
          <p:cNvPr id="35843" name="Picture 2" descr="绘图1"/>
          <p:cNvPicPr>
            <a:picLocks noChangeAspect="1" noChangeArrowheads="1"/>
          </p:cNvPicPr>
          <p:nvPr/>
        </p:nvPicPr>
        <p:blipFill>
          <a:blip r:embed="rId2">
            <a:extLst>
              <a:ext uri="{28A0092B-C50C-407E-A947-70E740481C1C}">
                <a14:useLocalDpi xmlns:a14="http://schemas.microsoft.com/office/drawing/2010/main" val="0"/>
              </a:ext>
            </a:extLst>
          </a:blip>
          <a:srcRect t="-3271" b="-2336"/>
          <a:stretch>
            <a:fillRect/>
          </a:stretch>
        </p:blipFill>
        <p:spPr bwMode="auto">
          <a:xfrm>
            <a:off x="660401" y="2965678"/>
            <a:ext cx="7920037" cy="3631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圆角矩形标注 12"/>
          <p:cNvSpPr/>
          <p:nvPr/>
        </p:nvSpPr>
        <p:spPr bwMode="auto">
          <a:xfrm>
            <a:off x="715963" y="3925888"/>
            <a:ext cx="3732212" cy="1906876"/>
          </a:xfrm>
          <a:prstGeom prst="wedgeRoundRectCallout">
            <a:avLst>
              <a:gd name="adj1" fmla="val 27508"/>
              <a:gd name="adj2" fmla="val -60742"/>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a:extLst/>
        </p:spPr>
        <p:txBody>
          <a:bodyPr anchor="ctr"/>
          <a:lstStyle/>
          <a:p>
            <a:pPr>
              <a:lnSpc>
                <a:spcPct val="150000"/>
              </a:lnSpc>
              <a:defRPr/>
            </a:pPr>
            <a:r>
              <a:rPr lang="en-US" altLang="zh-CN" dirty="0">
                <a:latin typeface="Arial" charset="0"/>
              </a:rPr>
              <a:t>Component</a:t>
            </a:r>
            <a:r>
              <a:rPr lang="zh-CN" altLang="en-US" dirty="0">
                <a:latin typeface="Arial" charset="0"/>
              </a:rPr>
              <a:t>类通常称为组件，是除菜单外其他</a:t>
            </a:r>
            <a:r>
              <a:rPr lang="en-US" altLang="zh-CN" dirty="0">
                <a:latin typeface="Arial" charset="0"/>
              </a:rPr>
              <a:t>AWT</a:t>
            </a:r>
            <a:r>
              <a:rPr lang="zh-CN" altLang="en-US" dirty="0">
                <a:latin typeface="Arial" charset="0"/>
              </a:rPr>
              <a:t>组件的父类，它表示一个能以图形化方式显示出来，并可与用户交互的</a:t>
            </a:r>
            <a:r>
              <a:rPr lang="zh-CN" altLang="en-US" dirty="0" smtClean="0">
                <a:latin typeface="Arial" charset="0"/>
              </a:rPr>
              <a:t>对象。</a:t>
            </a:r>
            <a:endParaRPr lang="zh-CN" altLang="zh-CN" dirty="0">
              <a:latin typeface="Arial" charset="0"/>
            </a:endParaRPr>
          </a:p>
        </p:txBody>
      </p:sp>
      <p:sp>
        <p:nvSpPr>
          <p:cNvPr id="14" name="圆角矩形标注 13"/>
          <p:cNvSpPr/>
          <p:nvPr/>
        </p:nvSpPr>
        <p:spPr bwMode="auto">
          <a:xfrm>
            <a:off x="5295900" y="3978275"/>
            <a:ext cx="3182938" cy="1134052"/>
          </a:xfrm>
          <a:prstGeom prst="wedgeRoundRectCallout">
            <a:avLst>
              <a:gd name="adj1" fmla="val -11813"/>
              <a:gd name="adj2" fmla="val -65323"/>
              <a:gd name="adj3" fmla="val 16667"/>
            </a:avLst>
          </a:prstGeom>
          <a:solidFill>
            <a:srgbClr val="A3D3FF"/>
          </a:solidFill>
          <a:ln w="28575" cap="flat" cmpd="sng" algn="ctr">
            <a:noFill/>
            <a:prstDash val="solid"/>
            <a:round/>
            <a:headEnd type="none" w="med" len="med"/>
            <a:tailEnd type="none" w="med" len="med"/>
          </a:ln>
          <a:effectLst>
            <a:outerShdw blurRad="50800" dist="38100" dir="5400000" algn="t" rotWithShape="0">
              <a:prstClr val="black">
                <a:alpha val="40000"/>
              </a:prstClr>
            </a:outerShdw>
          </a:effectLst>
          <a:extLst/>
        </p:spPr>
        <p:txBody>
          <a:bodyPr anchor="ctr"/>
          <a:lstStyle/>
          <a:p>
            <a:pPr>
              <a:lnSpc>
                <a:spcPct val="150000"/>
              </a:lnSpc>
              <a:defRPr/>
            </a:pPr>
            <a:r>
              <a:rPr lang="en-US" altLang="zh-CN" dirty="0" err="1">
                <a:latin typeface="Arial" charset="0"/>
              </a:rPr>
              <a:t>MenuComponent</a:t>
            </a:r>
            <a:r>
              <a:rPr lang="zh-CN" altLang="en-US" dirty="0">
                <a:latin typeface="Arial" charset="0"/>
              </a:rPr>
              <a:t>是所有与菜单相关组件的父</a:t>
            </a:r>
            <a:r>
              <a:rPr lang="zh-CN" altLang="en-US" dirty="0" smtClean="0">
                <a:latin typeface="Arial" charset="0"/>
              </a:rPr>
              <a:t>类。</a:t>
            </a:r>
            <a:endParaRPr lang="zh-CN" altLang="zh-CN" dirty="0">
              <a:latin typeface="Arial" charset="0"/>
            </a:endParaRPr>
          </a:p>
        </p:txBody>
      </p:sp>
      <p:sp>
        <p:nvSpPr>
          <p:cNvPr id="3584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9.1 AWT</a:t>
            </a:r>
            <a:r>
              <a:rPr lang="zh-CN" altLang="en-US" sz="3200" b="1">
                <a:solidFill>
                  <a:srgbClr val="0070C0"/>
                </a:solidFill>
                <a:latin typeface="微软雅黑" pitchFamily="34" charset="-122"/>
                <a:ea typeface="微软雅黑" pitchFamily="34" charset="-122"/>
                <a:sym typeface="宋体" pitchFamily="2" charset="-122"/>
              </a:rPr>
              <a:t>概述</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2"/>
          <p:cNvSpPr>
            <a:spLocks noGrp="1"/>
          </p:cNvSpPr>
          <p:nvPr>
            <p:ph idx="1"/>
          </p:nvPr>
        </p:nvSpPr>
        <p:spPr>
          <a:xfrm>
            <a:off x="238125" y="900113"/>
            <a:ext cx="8669338" cy="5725974"/>
          </a:xfrm>
          <a:extLst/>
        </p:spPr>
        <p:txBody>
          <a:bodyPr rtlCol="0">
            <a:normAutofit/>
          </a:bodyPr>
          <a:lstStyle/>
          <a:p>
            <a:pPr eaLnBrk="1" hangingPunct="1">
              <a:lnSpc>
                <a:spcPct val="160000"/>
              </a:lnSpc>
              <a:defRPr/>
            </a:pPr>
            <a:r>
              <a:rPr lang="en-US" altLang="zh-CN" b="1" dirty="0">
                <a:solidFill>
                  <a:srgbClr val="0070C0"/>
                </a:solidFill>
              </a:rPr>
              <a:t>9.6.2 </a:t>
            </a:r>
            <a:r>
              <a:rPr lang="en-US" altLang="zh-CN" b="1" dirty="0" err="1">
                <a:solidFill>
                  <a:srgbClr val="0070C0"/>
                </a:solidFill>
              </a:rPr>
              <a:t>JDialog</a:t>
            </a:r>
            <a:endParaRPr lang="en-US" altLang="zh-CN" b="1" dirty="0">
              <a:solidFill>
                <a:srgbClr val="0070C0"/>
              </a:solidFill>
            </a:endParaRPr>
          </a:p>
          <a:p>
            <a:pPr lvl="1" eaLnBrk="1" fontAlgn="auto" hangingPunct="1">
              <a:spcAft>
                <a:spcPts val="0"/>
              </a:spcAft>
              <a:defRPr/>
            </a:pPr>
            <a:r>
              <a:rPr lang="en-US" altLang="zh-CN" dirty="0" err="1" smtClean="0">
                <a:cs typeface="+mn-cs"/>
              </a:rPr>
              <a:t>JDialog</a:t>
            </a:r>
            <a:r>
              <a:rPr lang="zh-CN" altLang="zh-CN" dirty="0">
                <a:cs typeface="+mn-cs"/>
              </a:rPr>
              <a:t>常见的构造方法如表</a:t>
            </a:r>
            <a:r>
              <a:rPr lang="en-US" altLang="zh-CN" dirty="0">
                <a:cs typeface="+mn-cs"/>
              </a:rPr>
              <a:t>9-6</a:t>
            </a:r>
            <a:r>
              <a:rPr lang="zh-CN" altLang="zh-CN" dirty="0">
                <a:cs typeface="+mn-cs"/>
              </a:rPr>
              <a:t>所</a:t>
            </a:r>
            <a:r>
              <a:rPr lang="zh-CN" altLang="zh-CN" dirty="0" smtClean="0">
                <a:cs typeface="+mn-cs"/>
              </a:rPr>
              <a:t>示</a:t>
            </a:r>
            <a:r>
              <a:rPr lang="zh-CN" altLang="en-US" dirty="0" smtClean="0">
                <a:cs typeface="+mn-cs"/>
              </a:rPr>
              <a:t>。</a:t>
            </a: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r>
              <a:rPr lang="en-US" altLang="zh-CN" dirty="0" err="1">
                <a:cs typeface="+mn-cs"/>
              </a:rPr>
              <a:t>JDialog</a:t>
            </a:r>
            <a:r>
              <a:rPr lang="zh-CN" altLang="zh-CN" dirty="0">
                <a:cs typeface="+mn-cs"/>
              </a:rPr>
              <a:t>的构造方法中都需要接收一个</a:t>
            </a:r>
            <a:r>
              <a:rPr lang="en-US" altLang="zh-CN" dirty="0">
                <a:cs typeface="+mn-cs"/>
              </a:rPr>
              <a:t>Frame</a:t>
            </a:r>
            <a:r>
              <a:rPr lang="zh-CN" altLang="zh-CN" dirty="0">
                <a:cs typeface="+mn-cs"/>
              </a:rPr>
              <a:t>类型的对象，表示对话框所有者，如果该对话框没有所有者，参数</a:t>
            </a:r>
            <a:r>
              <a:rPr lang="en-US" altLang="zh-CN" dirty="0">
                <a:cs typeface="+mn-cs"/>
              </a:rPr>
              <a:t>owner</a:t>
            </a:r>
            <a:r>
              <a:rPr lang="zh-CN" altLang="zh-CN" dirty="0">
                <a:cs typeface="+mn-cs"/>
              </a:rPr>
              <a:t>可以传入</a:t>
            </a:r>
            <a:r>
              <a:rPr lang="en-US" altLang="zh-CN" dirty="0">
                <a:cs typeface="+mn-cs"/>
              </a:rPr>
              <a:t>null</a:t>
            </a:r>
            <a:r>
              <a:rPr lang="zh-CN" altLang="zh-CN" dirty="0">
                <a:cs typeface="+mn-cs"/>
              </a:rPr>
              <a:t>。</a:t>
            </a:r>
            <a:endParaRPr lang="en-US" altLang="zh-CN" dirty="0">
              <a:cs typeface="+mn-cs"/>
            </a:endParaRPr>
          </a:p>
          <a:p>
            <a:pPr lvl="1" eaLnBrk="1" fontAlgn="auto" hangingPunct="1">
              <a:spcAft>
                <a:spcPts val="0"/>
              </a:spcAft>
              <a:defRPr/>
            </a:pPr>
            <a:r>
              <a:rPr lang="zh-CN" altLang="zh-CN" dirty="0">
                <a:cs typeface="+mn-cs"/>
              </a:rPr>
              <a:t>参数</a:t>
            </a:r>
            <a:r>
              <a:rPr lang="en-US" altLang="zh-CN" dirty="0">
                <a:cs typeface="+mn-cs"/>
              </a:rPr>
              <a:t>modal</a:t>
            </a:r>
            <a:r>
              <a:rPr lang="zh-CN" altLang="zh-CN" dirty="0">
                <a:cs typeface="+mn-cs"/>
              </a:rPr>
              <a:t>用来指定</a:t>
            </a:r>
            <a:r>
              <a:rPr lang="en-US" altLang="zh-CN" dirty="0" err="1">
                <a:cs typeface="+mn-cs"/>
              </a:rPr>
              <a:t>JDialog</a:t>
            </a:r>
            <a:r>
              <a:rPr lang="zh-CN" altLang="zh-CN" dirty="0">
                <a:cs typeface="+mn-cs"/>
              </a:rPr>
              <a:t>窗口是模态还是非模态，如果</a:t>
            </a:r>
            <a:r>
              <a:rPr lang="en-US" altLang="zh-CN" dirty="0">
                <a:cs typeface="+mn-cs"/>
              </a:rPr>
              <a:t>modal</a:t>
            </a:r>
            <a:r>
              <a:rPr lang="zh-CN" altLang="zh-CN" dirty="0">
                <a:cs typeface="+mn-cs"/>
              </a:rPr>
              <a:t>值设置为</a:t>
            </a:r>
            <a:r>
              <a:rPr lang="en-US" altLang="zh-CN" dirty="0">
                <a:cs typeface="+mn-cs"/>
              </a:rPr>
              <a:t>true</a:t>
            </a:r>
            <a:r>
              <a:rPr lang="zh-CN" altLang="zh-CN" dirty="0">
                <a:cs typeface="+mn-cs"/>
              </a:rPr>
              <a:t>，对话框就是模态对话框，反之则是非模态对话框</a:t>
            </a:r>
            <a:r>
              <a:rPr lang="zh-CN" altLang="en-US" dirty="0">
                <a:cs typeface="+mn-cs"/>
              </a:rPr>
              <a:t>。默认情况下，</a:t>
            </a:r>
            <a:r>
              <a:rPr lang="en-US" altLang="zh-CN" dirty="0">
                <a:cs typeface="+mn-cs"/>
              </a:rPr>
              <a:t> modal</a:t>
            </a:r>
            <a:r>
              <a:rPr lang="zh-CN" altLang="en-US" dirty="0">
                <a:cs typeface="+mn-cs"/>
              </a:rPr>
              <a:t>的值为</a:t>
            </a:r>
            <a:r>
              <a:rPr lang="en-US" altLang="zh-CN" dirty="0">
                <a:cs typeface="+mn-cs"/>
              </a:rPr>
              <a:t>false</a:t>
            </a:r>
            <a:r>
              <a:rPr lang="zh-CN" altLang="en-US" dirty="0">
                <a:cs typeface="+mn-cs"/>
              </a:rPr>
              <a:t>。</a:t>
            </a:r>
            <a:endParaRPr lang="zh-CN" altLang="zh-CN" dirty="0">
              <a:cs typeface="+mn-cs"/>
            </a:endParaRPr>
          </a:p>
          <a:p>
            <a:pPr marL="457200" lvl="1" indent="0" eaLnBrk="1" fontAlgn="auto" hangingPunct="1">
              <a:spcAft>
                <a:spcPts val="0"/>
              </a:spcAft>
              <a:buFontTx/>
              <a:buNone/>
              <a:defRPr/>
            </a:pPr>
            <a:endParaRPr lang="en-US" altLang="zh-CN" dirty="0">
              <a:cs typeface="+mn-cs"/>
            </a:endParaRPr>
          </a:p>
          <a:p>
            <a:pPr marL="457200" lvl="1" indent="0" eaLnBrk="1" fontAlgn="auto" hangingPunct="1">
              <a:spcAft>
                <a:spcPts val="0"/>
              </a:spcAft>
              <a:buFontTx/>
              <a:buNone/>
              <a:defRPr/>
            </a:pPr>
            <a:endParaRPr lang="en-US" altLang="zh-CN" dirty="0" smtClean="0">
              <a:cs typeface="+mn-cs"/>
            </a:endParaRPr>
          </a:p>
        </p:txBody>
      </p:sp>
      <p:pic>
        <p:nvPicPr>
          <p:cNvPr id="727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227" y="2220008"/>
            <a:ext cx="8545236" cy="1740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70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p:cNvSpPr>
          <p:nvPr>
            <p:ph idx="1"/>
          </p:nvPr>
        </p:nvSpPr>
        <p:spPr>
          <a:xfrm>
            <a:off x="214313" y="1066800"/>
            <a:ext cx="8669337" cy="5059363"/>
          </a:xfrm>
        </p:spPr>
        <p:txBody>
          <a:bodyPr/>
          <a:lstStyle/>
          <a:p>
            <a:pPr eaLnBrk="1" hangingPunct="1"/>
            <a:r>
              <a:rPr lang="en-US" altLang="zh-CN" b="1" dirty="0" smtClean="0">
                <a:solidFill>
                  <a:srgbClr val="0070C0"/>
                </a:solidFill>
              </a:rPr>
              <a:t>9.6.2 </a:t>
            </a:r>
            <a:r>
              <a:rPr lang="en-US" altLang="zh-CN" b="1" dirty="0" err="1" smtClean="0">
                <a:solidFill>
                  <a:srgbClr val="0070C0"/>
                </a:solidFill>
              </a:rPr>
              <a:t>JDialog</a:t>
            </a:r>
            <a:endParaRPr lang="en-US" altLang="zh-CN" b="1" dirty="0" smtClean="0">
              <a:solidFill>
                <a:srgbClr val="0070C0"/>
              </a:solidFill>
            </a:endParaRPr>
          </a:p>
          <a:p>
            <a:pPr lvl="1" eaLnBrk="1" hangingPunct="1">
              <a:lnSpc>
                <a:spcPct val="200000"/>
              </a:lnSpc>
            </a:pPr>
            <a:r>
              <a:rPr lang="zh-CN" altLang="zh-CN" dirty="0" smtClean="0"/>
              <a:t>通过一个案例来学习如何使用</a:t>
            </a:r>
            <a:r>
              <a:rPr lang="en-US" altLang="zh-CN" dirty="0" err="1" smtClean="0"/>
              <a:t>JDialog</a:t>
            </a:r>
            <a:r>
              <a:rPr lang="zh-CN" altLang="zh-CN" dirty="0" smtClean="0"/>
              <a:t>对话框</a:t>
            </a:r>
            <a:r>
              <a:rPr lang="zh-CN" altLang="en-US" dirty="0" smtClean="0"/>
              <a:t>，具体如例</a:t>
            </a:r>
            <a:r>
              <a:rPr lang="en-US" altLang="zh-CN" dirty="0" smtClean="0"/>
              <a:t>9-16</a:t>
            </a:r>
            <a:r>
              <a:rPr lang="zh-CN" altLang="en-US" dirty="0" smtClean="0"/>
              <a:t>所示。</a:t>
            </a:r>
            <a:endParaRPr lang="en-US" altLang="zh-CN" dirty="0" smtClean="0"/>
          </a:p>
        </p:txBody>
      </p:sp>
      <p:sp>
        <p:nvSpPr>
          <p:cNvPr id="7373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pic>
        <p:nvPicPr>
          <p:cNvPr id="2" name="图片 1"/>
          <p:cNvPicPr>
            <a:picLocks noChangeAspect="1"/>
          </p:cNvPicPr>
          <p:nvPr/>
        </p:nvPicPr>
        <p:blipFill>
          <a:blip r:embed="rId2"/>
          <a:stretch>
            <a:fillRect/>
          </a:stretch>
        </p:blipFill>
        <p:spPr>
          <a:xfrm>
            <a:off x="2540206" y="2762735"/>
            <a:ext cx="4047919" cy="3479315"/>
          </a:xfrm>
          <a:prstGeom prst="rect">
            <a:avLst/>
          </a:prstGeom>
        </p:spPr>
      </p:pic>
    </p:spTree>
  </p:cSld>
  <p:clrMapOvr>
    <a:masterClrMapping/>
  </p:clrMapOvr>
  <p:transition>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p:txBody>
          <a:bodyPr/>
          <a:lstStyle/>
          <a:p>
            <a:r>
              <a:rPr lang="zh-CN" altLang="en-US" dirty="0"/>
              <a:t>制作如图所示的</a:t>
            </a:r>
            <a:r>
              <a:rPr lang="zh-CN" altLang="en-US" dirty="0" smtClean="0"/>
              <a:t>计算器实现两个数的加法运算。</a:t>
            </a:r>
            <a:endParaRPr lang="zh-CN" altLang="en-US" dirty="0"/>
          </a:p>
        </p:txBody>
      </p:sp>
      <p:sp>
        <p:nvSpPr>
          <p:cNvPr id="3" name="标题 2"/>
          <p:cNvSpPr>
            <a:spLocks noGrp="1"/>
          </p:cNvSpPr>
          <p:nvPr>
            <p:ph type="title"/>
          </p:nvPr>
        </p:nvSpPr>
        <p:spPr/>
        <p:txBody>
          <a:bodyPr/>
          <a:lstStyle/>
          <a:p>
            <a:r>
              <a:rPr lang="zh-CN" altLang="en-US" dirty="0" smtClean="0"/>
              <a:t>练习</a:t>
            </a:r>
            <a:r>
              <a:rPr lang="en-US" altLang="zh-CN" dirty="0" smtClean="0"/>
              <a:t>1</a:t>
            </a:r>
            <a:endParaRPr lang="zh-CN" altLang="en-US"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737" y="2654629"/>
            <a:ext cx="7741613" cy="907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736" y="4183330"/>
            <a:ext cx="7741613" cy="907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83976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p:cNvSpPr>
          <p:nvPr>
            <p:ph idx="1"/>
          </p:nvPr>
        </p:nvSpPr>
        <p:spPr>
          <a:xfrm>
            <a:off x="149225" y="1019175"/>
            <a:ext cx="8396288" cy="5059363"/>
          </a:xfrm>
        </p:spPr>
        <p:txBody>
          <a:bodyPr/>
          <a:lstStyle/>
          <a:p>
            <a:pPr eaLnBrk="1" hangingPunct="1"/>
            <a:r>
              <a:rPr lang="en-US" altLang="zh-CN" b="1" dirty="0" smtClean="0">
                <a:solidFill>
                  <a:srgbClr val="0070C0"/>
                </a:solidFill>
              </a:rPr>
              <a:t>9.6.3 </a:t>
            </a:r>
            <a:r>
              <a:rPr lang="zh-CN" altLang="en-US" b="1" dirty="0" smtClean="0">
                <a:solidFill>
                  <a:srgbClr val="0070C0"/>
                </a:solidFill>
              </a:rPr>
              <a:t>中间容器</a:t>
            </a:r>
            <a:endParaRPr lang="en-US" altLang="zh-CN" b="1" dirty="0" smtClean="0">
              <a:solidFill>
                <a:srgbClr val="0070C0"/>
              </a:solidFill>
            </a:endParaRPr>
          </a:p>
          <a:p>
            <a:pPr lvl="1" eaLnBrk="1" hangingPunct="1"/>
            <a:r>
              <a:rPr lang="en-US" altLang="zh-CN" dirty="0" smtClean="0"/>
              <a:t> </a:t>
            </a:r>
            <a:r>
              <a:rPr lang="en-US" altLang="zh-CN" dirty="0" err="1" smtClean="0"/>
              <a:t>JPanel</a:t>
            </a:r>
            <a:r>
              <a:rPr lang="zh-CN" altLang="en-US" dirty="0" smtClean="0"/>
              <a:t>：</a:t>
            </a:r>
            <a:r>
              <a:rPr lang="zh-CN" altLang="zh-CN" dirty="0" smtClean="0"/>
              <a:t>和</a:t>
            </a:r>
            <a:r>
              <a:rPr lang="en-US" altLang="zh-CN" dirty="0" smtClean="0"/>
              <a:t>AWT</a:t>
            </a:r>
            <a:r>
              <a:rPr lang="zh-CN" altLang="zh-CN" dirty="0" smtClean="0"/>
              <a:t>中的</a:t>
            </a:r>
            <a:r>
              <a:rPr lang="en-US" altLang="zh-CN" dirty="0" smtClean="0"/>
              <a:t>Panel</a:t>
            </a:r>
            <a:r>
              <a:rPr lang="zh-CN" altLang="zh-CN" dirty="0" smtClean="0"/>
              <a:t>组件使方法基本一致，它是一个无边框，不能被移动、放大、缩小或者关闭的面板，它的默认布局管理器是</a:t>
            </a:r>
            <a:r>
              <a:rPr lang="en-US" altLang="zh-CN" dirty="0" err="1" smtClean="0"/>
              <a:t>FlowLayout</a:t>
            </a:r>
            <a:r>
              <a:rPr lang="zh-CN" altLang="zh-CN" dirty="0" smtClean="0"/>
              <a:t>。当然也可以使用构造函数</a:t>
            </a:r>
            <a:r>
              <a:rPr lang="en-US" altLang="zh-CN" dirty="0" err="1" smtClean="0"/>
              <a:t>JPanel</a:t>
            </a:r>
            <a:r>
              <a:rPr lang="en-US" altLang="zh-CN" dirty="0" smtClean="0"/>
              <a:t>(</a:t>
            </a:r>
            <a:r>
              <a:rPr lang="en-US" altLang="zh-CN" dirty="0" err="1" smtClean="0"/>
              <a:t>LayoutManager</a:t>
            </a:r>
            <a:r>
              <a:rPr lang="en-US" altLang="zh-CN" dirty="0" smtClean="0"/>
              <a:t> layout)</a:t>
            </a:r>
            <a:r>
              <a:rPr lang="zh-CN" altLang="zh-CN" dirty="0" smtClean="0"/>
              <a:t>或者它的</a:t>
            </a:r>
            <a:r>
              <a:rPr lang="en-US" altLang="zh-CN" dirty="0" err="1" smtClean="0"/>
              <a:t>setLayout</a:t>
            </a:r>
            <a:r>
              <a:rPr lang="en-US" altLang="zh-CN" dirty="0" smtClean="0"/>
              <a:t>()</a:t>
            </a:r>
            <a:r>
              <a:rPr lang="zh-CN" altLang="zh-CN" dirty="0" smtClean="0"/>
              <a:t>方法为其制定布局管理器。</a:t>
            </a:r>
            <a:endParaRPr lang="en-US" altLang="zh-CN" dirty="0" smtClean="0"/>
          </a:p>
          <a:p>
            <a:pPr lvl="1" eaLnBrk="1" hangingPunct="1"/>
            <a:r>
              <a:rPr lang="en-US" altLang="zh-CN" dirty="0" err="1" smtClean="0"/>
              <a:t>JScrollPane</a:t>
            </a:r>
            <a:r>
              <a:rPr lang="en-US" altLang="zh-CN" dirty="0" smtClean="0"/>
              <a:t> </a:t>
            </a:r>
            <a:r>
              <a:rPr lang="zh-CN" altLang="en-US" dirty="0" smtClean="0"/>
              <a:t>：</a:t>
            </a:r>
            <a:r>
              <a:rPr lang="zh-CN" altLang="zh-CN" dirty="0" smtClean="0"/>
              <a:t>带有滚动条的面板容器，而且这个面板只能添加一个组件，如果想往</a:t>
            </a:r>
            <a:r>
              <a:rPr lang="en-US" altLang="zh-CN" dirty="0" err="1" smtClean="0"/>
              <a:t>JScrollPane</a:t>
            </a:r>
            <a:r>
              <a:rPr lang="zh-CN" altLang="zh-CN" dirty="0" smtClean="0"/>
              <a:t>面板中添加多个组件，应该先将组件添加到</a:t>
            </a:r>
            <a:r>
              <a:rPr lang="en-US" altLang="zh-CN" dirty="0" err="1" smtClean="0"/>
              <a:t>JPanel</a:t>
            </a:r>
            <a:r>
              <a:rPr lang="zh-CN" altLang="zh-CN" dirty="0" smtClean="0"/>
              <a:t>中，然后将</a:t>
            </a:r>
            <a:r>
              <a:rPr lang="en-US" altLang="zh-CN" dirty="0" err="1" smtClean="0"/>
              <a:t>JPanel</a:t>
            </a:r>
            <a:r>
              <a:rPr lang="zh-CN" altLang="zh-CN" dirty="0" smtClean="0"/>
              <a:t>添加到</a:t>
            </a:r>
            <a:r>
              <a:rPr lang="en-US" altLang="zh-CN" dirty="0" err="1" smtClean="0"/>
              <a:t>JScrollPane</a:t>
            </a:r>
            <a:r>
              <a:rPr lang="zh-CN" altLang="zh-CN" dirty="0" smtClean="0"/>
              <a:t>中</a:t>
            </a:r>
            <a:r>
              <a:rPr lang="zh-CN" altLang="en-US" dirty="0" smtClean="0"/>
              <a:t>。</a:t>
            </a:r>
            <a:endParaRPr lang="zh-CN" altLang="zh-CN" dirty="0" smtClean="0"/>
          </a:p>
          <a:p>
            <a:pPr lvl="1" eaLnBrk="1" hangingPunct="1"/>
            <a:endParaRPr lang="en-US" altLang="zh-CN" dirty="0" smtClean="0"/>
          </a:p>
        </p:txBody>
      </p:sp>
      <p:sp>
        <p:nvSpPr>
          <p:cNvPr id="7475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spTree>
  </p:cSld>
  <p:clrMapOvr>
    <a:masterClrMapping/>
  </p:clrMapOvr>
  <p:transition>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内容占位符 2"/>
          <p:cNvSpPr>
            <a:spLocks noGrp="1"/>
          </p:cNvSpPr>
          <p:nvPr>
            <p:ph idx="1"/>
          </p:nvPr>
        </p:nvSpPr>
        <p:spPr>
          <a:xfrm>
            <a:off x="214313" y="1066800"/>
            <a:ext cx="8669337" cy="5059363"/>
          </a:xfrm>
          <a:extLst/>
        </p:spPr>
        <p:txBody>
          <a:bodyPr rtlCol="0">
            <a:normAutofit/>
          </a:bodyPr>
          <a:lstStyle/>
          <a:p>
            <a:pPr eaLnBrk="1" hangingPunct="1">
              <a:defRPr/>
            </a:pPr>
            <a:r>
              <a:rPr lang="en-US" altLang="zh-CN" b="1" dirty="0">
                <a:solidFill>
                  <a:srgbClr val="0070C0"/>
                </a:solidFill>
              </a:rPr>
              <a:t>9.6.3 </a:t>
            </a:r>
            <a:r>
              <a:rPr lang="zh-CN" altLang="en-US" b="1" dirty="0">
                <a:solidFill>
                  <a:srgbClr val="0070C0"/>
                </a:solidFill>
              </a:rPr>
              <a:t>中间容器</a:t>
            </a:r>
            <a:endParaRPr lang="en-US" altLang="zh-CN" b="1" dirty="0">
              <a:solidFill>
                <a:srgbClr val="0070C0"/>
              </a:solidFill>
            </a:endParaRPr>
          </a:p>
          <a:p>
            <a:pPr lvl="1" eaLnBrk="1" fontAlgn="auto" hangingPunct="1">
              <a:spcAft>
                <a:spcPts val="0"/>
              </a:spcAft>
              <a:defRPr/>
            </a:pPr>
            <a:r>
              <a:rPr lang="en-US" altLang="zh-CN" dirty="0" err="1" smtClean="0">
                <a:cs typeface="+mn-cs"/>
              </a:rPr>
              <a:t>JScrollPane</a:t>
            </a:r>
            <a:r>
              <a:rPr lang="zh-CN" altLang="en-US" dirty="0" smtClean="0">
                <a:cs typeface="+mn-cs"/>
              </a:rPr>
              <a:t>有很多构造方法，其中常见的</a:t>
            </a:r>
            <a:r>
              <a:rPr lang="zh-CN" altLang="zh-CN" dirty="0" smtClean="0">
                <a:cs typeface="+mn-cs"/>
              </a:rPr>
              <a:t>构造方法</a:t>
            </a:r>
            <a:r>
              <a:rPr lang="zh-CN" altLang="en-US" dirty="0" smtClean="0">
                <a:cs typeface="+mn-cs"/>
              </a:rPr>
              <a:t>如表</a:t>
            </a:r>
            <a:r>
              <a:rPr lang="en-US" altLang="zh-CN" dirty="0" smtClean="0">
                <a:cs typeface="+mn-cs"/>
              </a:rPr>
              <a:t>9-7</a:t>
            </a:r>
            <a:r>
              <a:rPr lang="zh-CN" altLang="en-US" dirty="0" smtClean="0">
                <a:cs typeface="+mn-cs"/>
              </a:rPr>
              <a:t>所示。</a:t>
            </a: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smtClean="0">
              <a:cs typeface="+mn-cs"/>
            </a:endParaRPr>
          </a:p>
          <a:p>
            <a:pPr marL="457200" lvl="1" indent="0" eaLnBrk="1" fontAlgn="auto" hangingPunct="1">
              <a:spcAft>
                <a:spcPts val="0"/>
              </a:spcAft>
              <a:buFontTx/>
              <a:buNone/>
              <a:defRPr/>
            </a:pP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smtClean="0">
              <a:cs typeface="+mn-cs"/>
            </a:endParaRPr>
          </a:p>
        </p:txBody>
      </p:sp>
      <p:pic>
        <p:nvPicPr>
          <p:cNvPr id="7577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254349"/>
            <a:ext cx="8669337" cy="3987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578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spTree>
  </p:cSld>
  <p:clrMapOvr>
    <a:masterClrMapping/>
  </p:clrMapOvr>
  <p:transition>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p:cNvSpPr>
          <p:nvPr>
            <p:ph idx="1"/>
          </p:nvPr>
        </p:nvSpPr>
        <p:spPr>
          <a:xfrm>
            <a:off x="214313" y="1066800"/>
            <a:ext cx="8669337" cy="5059363"/>
          </a:xfrm>
        </p:spPr>
        <p:txBody>
          <a:bodyPr/>
          <a:lstStyle/>
          <a:p>
            <a:pPr eaLnBrk="1" hangingPunct="1"/>
            <a:r>
              <a:rPr lang="en-US" altLang="zh-CN" b="1" dirty="0" smtClean="0">
                <a:solidFill>
                  <a:srgbClr val="0070C0"/>
                </a:solidFill>
              </a:rPr>
              <a:t>9.6.3 </a:t>
            </a:r>
            <a:r>
              <a:rPr lang="zh-CN" altLang="en-US" b="1" dirty="0" smtClean="0">
                <a:solidFill>
                  <a:srgbClr val="0070C0"/>
                </a:solidFill>
              </a:rPr>
              <a:t>中间容器</a:t>
            </a:r>
            <a:endParaRPr lang="en-US" altLang="zh-CN" b="1" dirty="0" smtClean="0">
              <a:solidFill>
                <a:srgbClr val="0070C0"/>
              </a:solidFill>
            </a:endParaRPr>
          </a:p>
          <a:p>
            <a:pPr lvl="1" eaLnBrk="1" hangingPunct="1"/>
            <a:r>
              <a:rPr lang="zh-CN" altLang="en-US" dirty="0" smtClean="0"/>
              <a:t>如果</a:t>
            </a:r>
            <a:r>
              <a:rPr lang="en-US" altLang="zh-CN" dirty="0" err="1" smtClean="0"/>
              <a:t>JScrollPane</a:t>
            </a:r>
            <a:r>
              <a:rPr lang="zh-CN" altLang="en-US" dirty="0" smtClean="0"/>
              <a:t>的构造方法中没有指定显示组件和滚动条策略，则可以使用</a:t>
            </a:r>
            <a:r>
              <a:rPr lang="en-US" altLang="zh-CN" dirty="0" err="1" smtClean="0"/>
              <a:t>JScrollPane</a:t>
            </a:r>
            <a:r>
              <a:rPr lang="zh-CN" altLang="en-US" dirty="0" smtClean="0"/>
              <a:t>提供的方法进行设置，具体如表</a:t>
            </a:r>
            <a:r>
              <a:rPr lang="en-US" altLang="zh-CN" dirty="0" smtClean="0"/>
              <a:t>9-8</a:t>
            </a:r>
            <a:r>
              <a:rPr lang="zh-CN" altLang="en-US" dirty="0" smtClean="0"/>
              <a:t>所示。</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a:p>
            <a:pPr lvl="1" eaLnBrk="1" hangingPunct="1"/>
            <a:r>
              <a:rPr lang="zh-CN" altLang="zh-CN" dirty="0" smtClean="0"/>
              <a:t>通过一个案例来演示一下向中间容器添加按钮</a:t>
            </a:r>
            <a:r>
              <a:rPr lang="zh-CN" altLang="en-US" dirty="0" smtClean="0"/>
              <a:t>，如例</a:t>
            </a:r>
            <a:r>
              <a:rPr lang="en-US" altLang="zh-CN" dirty="0" smtClean="0"/>
              <a:t>9-17</a:t>
            </a:r>
            <a:r>
              <a:rPr lang="zh-CN" altLang="en-US" dirty="0" smtClean="0"/>
              <a:t>所示。</a:t>
            </a:r>
            <a:endParaRPr lang="en-US" altLang="zh-CN" dirty="0" smtClean="0"/>
          </a:p>
        </p:txBody>
      </p:sp>
      <p:pic>
        <p:nvPicPr>
          <p:cNvPr id="7680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95" y="2698267"/>
            <a:ext cx="8899164" cy="1796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680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pic>
        <p:nvPicPr>
          <p:cNvPr id="2" name="图片 1"/>
          <p:cNvPicPr>
            <a:picLocks noChangeAspect="1"/>
          </p:cNvPicPr>
          <p:nvPr/>
        </p:nvPicPr>
        <p:blipFill>
          <a:blip r:embed="rId3"/>
          <a:stretch>
            <a:fillRect/>
          </a:stretch>
        </p:blipFill>
        <p:spPr>
          <a:xfrm>
            <a:off x="214313" y="130305"/>
            <a:ext cx="7180400" cy="6727695"/>
          </a:xfrm>
          <a:prstGeom prst="rect">
            <a:avLst/>
          </a:prstGeom>
          <a:ln>
            <a:solidFill>
              <a:schemeClr val="accent1"/>
            </a:solidFill>
          </a:ln>
        </p:spPr>
      </p:pic>
      <p:pic>
        <p:nvPicPr>
          <p:cNvPr id="3" name="图片 2"/>
          <p:cNvPicPr>
            <a:picLocks noChangeAspect="1"/>
          </p:cNvPicPr>
          <p:nvPr/>
        </p:nvPicPr>
        <p:blipFill>
          <a:blip r:embed="rId4"/>
          <a:stretch>
            <a:fillRect/>
          </a:stretch>
        </p:blipFill>
        <p:spPr>
          <a:xfrm>
            <a:off x="5330809" y="975278"/>
            <a:ext cx="3676650" cy="2314575"/>
          </a:xfrm>
          <a:prstGeom prst="rect">
            <a:avLst/>
          </a:prstGeom>
        </p:spPr>
      </p:pic>
      <p:pic>
        <p:nvPicPr>
          <p:cNvPr id="4" name="图片 3"/>
          <p:cNvPicPr>
            <a:picLocks noChangeAspect="1"/>
          </p:cNvPicPr>
          <p:nvPr/>
        </p:nvPicPr>
        <p:blipFill>
          <a:blip r:embed="rId5"/>
          <a:stretch>
            <a:fillRect/>
          </a:stretch>
        </p:blipFill>
        <p:spPr>
          <a:xfrm>
            <a:off x="6056443" y="3865149"/>
            <a:ext cx="2800350" cy="253365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p:cNvSpPr>
          <p:nvPr>
            <p:ph idx="1"/>
          </p:nvPr>
        </p:nvSpPr>
        <p:spPr>
          <a:xfrm>
            <a:off x="214313" y="1066800"/>
            <a:ext cx="8669337" cy="5059363"/>
          </a:xfrm>
        </p:spPr>
        <p:txBody>
          <a:bodyPr/>
          <a:lstStyle/>
          <a:p>
            <a:pPr eaLnBrk="1" hangingPunct="1"/>
            <a:r>
              <a:rPr lang="en-US" altLang="zh-CN" b="1" dirty="0" smtClean="0">
                <a:solidFill>
                  <a:srgbClr val="0070C0"/>
                </a:solidFill>
              </a:rPr>
              <a:t>9.6.4 </a:t>
            </a:r>
            <a:r>
              <a:rPr lang="zh-CN" altLang="en-US" b="1" dirty="0" smtClean="0">
                <a:solidFill>
                  <a:srgbClr val="0070C0"/>
                </a:solidFill>
              </a:rPr>
              <a:t>文本组件</a:t>
            </a:r>
            <a:endParaRPr lang="en-US" altLang="zh-CN" b="1" dirty="0" smtClean="0">
              <a:solidFill>
                <a:srgbClr val="0070C0"/>
              </a:solidFill>
            </a:endParaRPr>
          </a:p>
          <a:p>
            <a:pPr lvl="1" eaLnBrk="1" hangingPunct="1"/>
            <a:r>
              <a:rPr lang="zh-CN" altLang="zh-CN" dirty="0" smtClean="0"/>
              <a:t>文本组件用于接收用户输入的信息或向用户展示信息，其中包括文本框</a:t>
            </a:r>
            <a:r>
              <a:rPr lang="en-US" altLang="zh-CN" dirty="0" smtClean="0"/>
              <a:t>(</a:t>
            </a:r>
            <a:r>
              <a:rPr lang="en-US" altLang="zh-CN" dirty="0" err="1" smtClean="0"/>
              <a:t>JTextField</a:t>
            </a:r>
            <a:r>
              <a:rPr lang="en-US" altLang="zh-CN" dirty="0" smtClean="0"/>
              <a:t>)</a:t>
            </a:r>
            <a:r>
              <a:rPr lang="zh-CN" altLang="zh-CN" dirty="0" smtClean="0"/>
              <a:t>、文本域</a:t>
            </a:r>
            <a:r>
              <a:rPr lang="en-US" altLang="zh-CN" dirty="0" smtClean="0"/>
              <a:t>(</a:t>
            </a:r>
            <a:r>
              <a:rPr lang="en-US" altLang="zh-CN" dirty="0" err="1" smtClean="0"/>
              <a:t>JTextArea</a:t>
            </a:r>
            <a:r>
              <a:rPr lang="en-US" altLang="zh-CN" dirty="0" smtClean="0"/>
              <a:t>)</a:t>
            </a:r>
            <a:r>
              <a:rPr lang="zh-CN" altLang="zh-CN" dirty="0" smtClean="0"/>
              <a:t>等，它们都有一个共同父类</a:t>
            </a:r>
            <a:r>
              <a:rPr lang="en-US" altLang="zh-CN" dirty="0" err="1" smtClean="0"/>
              <a:t>JTextComponent</a:t>
            </a:r>
            <a:r>
              <a:rPr lang="zh-CN" altLang="zh-CN" dirty="0" smtClean="0"/>
              <a:t>，</a:t>
            </a:r>
            <a:r>
              <a:rPr lang="en-US" altLang="zh-CN" dirty="0" err="1" smtClean="0"/>
              <a:t>JTextComponent</a:t>
            </a:r>
            <a:r>
              <a:rPr lang="zh-CN" altLang="zh-CN" dirty="0" smtClean="0"/>
              <a:t>是一个抽象类，它提供了文本组件常用的方法</a:t>
            </a:r>
            <a:r>
              <a:rPr lang="zh-CN" altLang="en-US" dirty="0" smtClean="0"/>
              <a:t>，如表</a:t>
            </a:r>
            <a:r>
              <a:rPr lang="en-US" altLang="zh-CN" dirty="0" smtClean="0"/>
              <a:t>9-9</a:t>
            </a:r>
            <a:r>
              <a:rPr lang="zh-CN" altLang="en-US" dirty="0" smtClean="0"/>
              <a:t>所示。</a:t>
            </a:r>
            <a:endParaRPr lang="en-US" altLang="zh-CN" dirty="0" smtClean="0"/>
          </a:p>
        </p:txBody>
      </p:sp>
      <p:pic>
        <p:nvPicPr>
          <p:cNvPr id="778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3596481"/>
            <a:ext cx="8683517" cy="2287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782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spTree>
  </p:cSld>
  <p:clrMapOvr>
    <a:masterClrMapping/>
  </p:clrMapOvr>
  <p:transition>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2"/>
          <p:cNvSpPr>
            <a:spLocks noGrp="1"/>
          </p:cNvSpPr>
          <p:nvPr>
            <p:ph idx="1"/>
          </p:nvPr>
        </p:nvSpPr>
        <p:spPr>
          <a:xfrm>
            <a:off x="214313" y="1023938"/>
            <a:ext cx="8669337" cy="5059362"/>
          </a:xfrm>
          <a:extLst/>
        </p:spPr>
        <p:txBody>
          <a:bodyPr rtlCol="0">
            <a:normAutofit/>
          </a:bodyPr>
          <a:lstStyle/>
          <a:p>
            <a:pPr eaLnBrk="1" hangingPunct="1">
              <a:defRPr/>
            </a:pPr>
            <a:r>
              <a:rPr lang="en-US" altLang="zh-CN" b="1" dirty="0">
                <a:solidFill>
                  <a:srgbClr val="0070C0"/>
                </a:solidFill>
              </a:rPr>
              <a:t>9.6.4 </a:t>
            </a:r>
            <a:r>
              <a:rPr lang="zh-CN" altLang="en-US" b="1" dirty="0">
                <a:solidFill>
                  <a:srgbClr val="0070C0"/>
                </a:solidFill>
              </a:rPr>
              <a:t>文本组件</a:t>
            </a:r>
            <a:endParaRPr lang="en-US" altLang="zh-CN" b="1" dirty="0">
              <a:solidFill>
                <a:srgbClr val="0070C0"/>
              </a:solidFill>
            </a:endParaRPr>
          </a:p>
          <a:p>
            <a:pPr lvl="1" eaLnBrk="1" fontAlgn="auto" hangingPunct="1">
              <a:spcAft>
                <a:spcPts val="0"/>
              </a:spcAft>
              <a:defRPr/>
            </a:pPr>
            <a:r>
              <a:rPr lang="en-US" altLang="zh-CN" dirty="0" err="1" smtClean="0">
                <a:cs typeface="+mn-cs"/>
              </a:rPr>
              <a:t>JTextComponent</a:t>
            </a:r>
            <a:r>
              <a:rPr lang="en-US" altLang="zh-CN" dirty="0" smtClean="0">
                <a:cs typeface="+mn-cs"/>
              </a:rPr>
              <a:t> </a:t>
            </a:r>
            <a:r>
              <a:rPr lang="zh-CN" altLang="en-US" dirty="0" smtClean="0">
                <a:cs typeface="+mn-cs"/>
              </a:rPr>
              <a:t>类有两个子类，分别是</a:t>
            </a:r>
            <a:r>
              <a:rPr lang="en-US" altLang="zh-CN" dirty="0" err="1" smtClean="0">
                <a:cs typeface="+mn-cs"/>
              </a:rPr>
              <a:t>JTextField</a:t>
            </a:r>
            <a:r>
              <a:rPr lang="zh-CN" altLang="zh-CN" dirty="0" smtClean="0">
                <a:cs typeface="+mn-cs"/>
              </a:rPr>
              <a:t>和</a:t>
            </a:r>
            <a:r>
              <a:rPr lang="en-US" altLang="zh-CN" dirty="0" err="1" smtClean="0">
                <a:cs typeface="+mn-cs"/>
              </a:rPr>
              <a:t>JTextArea</a:t>
            </a:r>
            <a:endParaRPr lang="en-US" altLang="zh-CN" dirty="0" smtClean="0">
              <a:cs typeface="+mn-cs"/>
            </a:endParaRPr>
          </a:p>
          <a:p>
            <a:pPr lvl="1" eaLnBrk="1" fontAlgn="auto" hangingPunct="1">
              <a:spcAft>
                <a:spcPts val="0"/>
              </a:spcAft>
              <a:defRPr/>
            </a:pPr>
            <a:r>
              <a:rPr lang="zh-CN" altLang="en-US" dirty="0" smtClean="0">
                <a:cs typeface="+mn-cs"/>
              </a:rPr>
              <a:t>（</a:t>
            </a:r>
            <a:r>
              <a:rPr lang="en-US" altLang="zh-CN" dirty="0" smtClean="0">
                <a:cs typeface="+mn-cs"/>
              </a:rPr>
              <a:t>1</a:t>
            </a:r>
            <a:r>
              <a:rPr lang="zh-CN" altLang="en-US" dirty="0" smtClean="0">
                <a:cs typeface="+mn-cs"/>
              </a:rPr>
              <a:t>）</a:t>
            </a:r>
            <a:r>
              <a:rPr lang="en-US" altLang="zh-CN" dirty="0" err="1" smtClean="0">
                <a:cs typeface="+mn-cs"/>
              </a:rPr>
              <a:t>JTextFiled</a:t>
            </a:r>
            <a:r>
              <a:rPr lang="zh-CN" altLang="en-US" dirty="0" smtClean="0">
                <a:cs typeface="+mn-cs"/>
              </a:rPr>
              <a:t>：称</a:t>
            </a:r>
            <a:r>
              <a:rPr lang="zh-CN" altLang="zh-CN" dirty="0" smtClean="0">
                <a:cs typeface="+mn-cs"/>
              </a:rPr>
              <a:t>为文本框，它只能接收单行文本的输入</a:t>
            </a:r>
            <a:r>
              <a:rPr lang="zh-CN" altLang="en-US" dirty="0" smtClean="0">
                <a:cs typeface="+mn-cs"/>
              </a:rPr>
              <a:t>，它的构造方法如表</a:t>
            </a:r>
            <a:r>
              <a:rPr lang="en-US" altLang="zh-CN" dirty="0" smtClean="0">
                <a:cs typeface="+mn-cs"/>
              </a:rPr>
              <a:t>9-10</a:t>
            </a:r>
            <a:r>
              <a:rPr lang="zh-CN" altLang="en-US" dirty="0" smtClean="0">
                <a:cs typeface="+mn-cs"/>
              </a:rPr>
              <a:t>所示。</a:t>
            </a: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r>
              <a:rPr lang="zh-CN" altLang="en-US" dirty="0" smtClean="0">
                <a:cs typeface="+mn-cs"/>
              </a:rPr>
              <a:t>在上述四个方法中，通常会采用第二个或者第四个构造方法，指定文本框的列数。</a:t>
            </a:r>
            <a:endParaRPr lang="en-US" altLang="zh-CN" dirty="0" smtClean="0">
              <a:cs typeface="+mn-cs"/>
            </a:endParaRPr>
          </a:p>
        </p:txBody>
      </p:sp>
      <p:pic>
        <p:nvPicPr>
          <p:cNvPr id="7885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3110880"/>
            <a:ext cx="8886720" cy="16599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852"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2"/>
          <p:cNvSpPr>
            <a:spLocks noGrp="1"/>
          </p:cNvSpPr>
          <p:nvPr>
            <p:ph idx="1"/>
          </p:nvPr>
        </p:nvSpPr>
        <p:spPr>
          <a:xfrm>
            <a:off x="214313" y="976313"/>
            <a:ext cx="8669337" cy="5059362"/>
          </a:xfrm>
          <a:extLst/>
        </p:spPr>
        <p:txBody>
          <a:bodyPr rtlCol="0">
            <a:normAutofit/>
          </a:bodyPr>
          <a:lstStyle/>
          <a:p>
            <a:pPr eaLnBrk="1" hangingPunct="1">
              <a:defRPr/>
            </a:pPr>
            <a:r>
              <a:rPr lang="en-US" altLang="zh-CN" b="1" dirty="0">
                <a:solidFill>
                  <a:srgbClr val="0070C0"/>
                </a:solidFill>
              </a:rPr>
              <a:t>9.6.4 </a:t>
            </a:r>
            <a:r>
              <a:rPr lang="zh-CN" altLang="en-US" b="1" dirty="0">
                <a:solidFill>
                  <a:srgbClr val="0070C0"/>
                </a:solidFill>
              </a:rPr>
              <a:t>文本组件</a:t>
            </a:r>
            <a:endParaRPr lang="en-US" altLang="zh-CN" b="1" dirty="0">
              <a:solidFill>
                <a:srgbClr val="0070C0"/>
              </a:solidFill>
            </a:endParaRPr>
          </a:p>
          <a:p>
            <a:pPr lvl="1" eaLnBrk="1" fontAlgn="auto" hangingPunct="1">
              <a:spcAft>
                <a:spcPts val="0"/>
              </a:spcAft>
              <a:defRPr/>
            </a:pPr>
            <a:r>
              <a:rPr lang="en-US" altLang="zh-CN" dirty="0" err="1" smtClean="0">
                <a:cs typeface="+mn-cs"/>
              </a:rPr>
              <a:t>JTextComponent</a:t>
            </a:r>
            <a:r>
              <a:rPr lang="en-US" altLang="zh-CN" dirty="0" smtClean="0">
                <a:cs typeface="+mn-cs"/>
              </a:rPr>
              <a:t> </a:t>
            </a:r>
            <a:r>
              <a:rPr lang="zh-CN" altLang="en-US" dirty="0" smtClean="0">
                <a:cs typeface="+mn-cs"/>
              </a:rPr>
              <a:t>类有两个子类，分别是</a:t>
            </a:r>
            <a:r>
              <a:rPr lang="en-US" altLang="zh-CN" dirty="0" err="1" smtClean="0">
                <a:cs typeface="+mn-cs"/>
              </a:rPr>
              <a:t>JTextField</a:t>
            </a:r>
            <a:r>
              <a:rPr lang="zh-CN" altLang="zh-CN" dirty="0" smtClean="0">
                <a:cs typeface="+mn-cs"/>
              </a:rPr>
              <a:t>和</a:t>
            </a:r>
            <a:r>
              <a:rPr lang="en-US" altLang="zh-CN" dirty="0" err="1" smtClean="0">
                <a:cs typeface="+mn-cs"/>
              </a:rPr>
              <a:t>JTextArea</a:t>
            </a:r>
            <a:endParaRPr lang="en-US" altLang="zh-CN" dirty="0" smtClean="0">
              <a:cs typeface="+mn-cs"/>
            </a:endParaRPr>
          </a:p>
          <a:p>
            <a:pPr lvl="1" eaLnBrk="1" fontAlgn="auto" hangingPunct="1">
              <a:spcAft>
                <a:spcPts val="0"/>
              </a:spcAft>
              <a:defRPr/>
            </a:pPr>
            <a:r>
              <a:rPr lang="zh-CN" altLang="en-US" dirty="0" smtClean="0">
                <a:cs typeface="+mn-cs"/>
              </a:rPr>
              <a:t>（</a:t>
            </a:r>
            <a:r>
              <a:rPr lang="en-US" altLang="zh-CN" dirty="0" smtClean="0">
                <a:cs typeface="+mn-cs"/>
              </a:rPr>
              <a:t>2</a:t>
            </a:r>
            <a:r>
              <a:rPr lang="zh-CN" altLang="en-US" dirty="0" smtClean="0">
                <a:cs typeface="+mn-cs"/>
              </a:rPr>
              <a:t>）</a:t>
            </a:r>
            <a:r>
              <a:rPr lang="en-US" altLang="zh-CN" dirty="0" err="1" smtClean="0">
                <a:cs typeface="+mn-cs"/>
              </a:rPr>
              <a:t>JTextArea</a:t>
            </a:r>
            <a:r>
              <a:rPr lang="zh-CN" altLang="zh-CN" dirty="0" smtClean="0">
                <a:cs typeface="+mn-cs"/>
              </a:rPr>
              <a:t>：称为文本域，它能接收多行的文本的输入</a:t>
            </a:r>
            <a:r>
              <a:rPr lang="zh-CN" altLang="en-US" dirty="0" smtClean="0">
                <a:cs typeface="+mn-cs"/>
              </a:rPr>
              <a:t>，它的构造方法如表</a:t>
            </a:r>
            <a:r>
              <a:rPr lang="en-US" altLang="zh-CN" dirty="0" smtClean="0">
                <a:cs typeface="+mn-cs"/>
              </a:rPr>
              <a:t>9-11</a:t>
            </a:r>
            <a:r>
              <a:rPr lang="zh-CN" altLang="en-US" dirty="0" smtClean="0">
                <a:cs typeface="+mn-cs"/>
              </a:rPr>
              <a:t>所示。</a:t>
            </a: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a:cs typeface="+mn-cs"/>
            </a:endParaRPr>
          </a:p>
          <a:p>
            <a:pPr lvl="1" eaLnBrk="1" fontAlgn="auto" hangingPunct="1">
              <a:spcAft>
                <a:spcPts val="0"/>
              </a:spcAft>
              <a:defRPr/>
            </a:pPr>
            <a:r>
              <a:rPr lang="zh-CN" altLang="en-US" dirty="0" smtClean="0">
                <a:cs typeface="+mn-cs"/>
              </a:rPr>
              <a:t>上述四个构造方法中，在创建文本域时，通常会使用最后两个指定文本域的行数和列数。</a:t>
            </a:r>
            <a:endParaRPr lang="en-US" altLang="zh-CN" dirty="0" smtClean="0">
              <a:cs typeface="+mn-cs"/>
            </a:endParaRPr>
          </a:p>
        </p:txBody>
      </p:sp>
      <p:pic>
        <p:nvPicPr>
          <p:cNvPr id="798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 y="3072296"/>
            <a:ext cx="8783913" cy="1657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987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2"/>
          <p:cNvSpPr>
            <a:spLocks noGrp="1"/>
          </p:cNvSpPr>
          <p:nvPr>
            <p:ph idx="1"/>
          </p:nvPr>
        </p:nvSpPr>
        <p:spPr>
          <a:xfrm>
            <a:off x="214313" y="976313"/>
            <a:ext cx="8669337" cy="5059362"/>
          </a:xfrm>
          <a:extLst/>
        </p:spPr>
        <p:txBody>
          <a:bodyPr rtlCol="0">
            <a:normAutofit/>
          </a:bodyPr>
          <a:lstStyle/>
          <a:p>
            <a:pPr eaLnBrk="1" hangingPunct="1">
              <a:defRPr/>
            </a:pPr>
            <a:r>
              <a:rPr lang="en-US" altLang="zh-CN" b="1" dirty="0">
                <a:solidFill>
                  <a:srgbClr val="0070C0"/>
                </a:solidFill>
              </a:rPr>
              <a:t>9.6.4 </a:t>
            </a:r>
            <a:r>
              <a:rPr lang="zh-CN" altLang="en-US" b="1" dirty="0">
                <a:solidFill>
                  <a:srgbClr val="0070C0"/>
                </a:solidFill>
              </a:rPr>
              <a:t>文本组件</a:t>
            </a:r>
            <a:endParaRPr lang="en-US" altLang="zh-CN" b="1" dirty="0">
              <a:solidFill>
                <a:srgbClr val="0070C0"/>
              </a:solidFill>
            </a:endParaRPr>
          </a:p>
          <a:p>
            <a:pPr lvl="1" eaLnBrk="1" fontAlgn="auto" hangingPunct="1">
              <a:lnSpc>
                <a:spcPct val="200000"/>
              </a:lnSpc>
              <a:spcAft>
                <a:spcPts val="0"/>
              </a:spcAft>
              <a:defRPr/>
            </a:pPr>
            <a:r>
              <a:rPr lang="zh-CN" altLang="en-US" dirty="0" smtClean="0">
                <a:cs typeface="+mn-cs"/>
              </a:rPr>
              <a:t>接下来，编写一个聊天窗口，演示一下文本组件</a:t>
            </a:r>
            <a:r>
              <a:rPr lang="en-US" altLang="zh-CN" dirty="0" err="1" smtClean="0">
                <a:cs typeface="+mn-cs"/>
              </a:rPr>
              <a:t>JTextField</a:t>
            </a:r>
            <a:r>
              <a:rPr lang="zh-CN" altLang="en-US" dirty="0" smtClean="0">
                <a:cs typeface="+mn-cs"/>
              </a:rPr>
              <a:t>和</a:t>
            </a:r>
            <a:r>
              <a:rPr lang="en-US" altLang="zh-CN" dirty="0" err="1" smtClean="0">
                <a:cs typeface="+mn-cs"/>
              </a:rPr>
              <a:t>JTextArea</a:t>
            </a:r>
            <a:r>
              <a:rPr lang="zh-CN" altLang="en-US" dirty="0" smtClean="0">
                <a:cs typeface="+mn-cs"/>
              </a:rPr>
              <a:t>的使用，如例</a:t>
            </a:r>
            <a:r>
              <a:rPr lang="en-US" altLang="zh-CN" dirty="0" smtClean="0">
                <a:cs typeface="+mn-cs"/>
              </a:rPr>
              <a:t>9-18</a:t>
            </a:r>
            <a:r>
              <a:rPr lang="zh-CN" altLang="en-US" dirty="0" smtClean="0">
                <a:cs typeface="+mn-cs"/>
              </a:rPr>
              <a:t>所示。</a:t>
            </a:r>
            <a:endParaRPr lang="en-US" altLang="zh-CN" dirty="0">
              <a:cs typeface="+mn-cs"/>
            </a:endParaRPr>
          </a:p>
          <a:p>
            <a:pPr marL="457200" lvl="1" indent="0" eaLnBrk="1" fontAlgn="auto" hangingPunct="1">
              <a:spcAft>
                <a:spcPts val="0"/>
              </a:spcAft>
              <a:buFontTx/>
              <a:buNone/>
              <a:defRPr/>
            </a:pPr>
            <a:endParaRPr lang="en-US" altLang="zh-CN" dirty="0" smtClean="0">
              <a:cs typeface="+mn-cs"/>
            </a:endParaRPr>
          </a:p>
          <a:p>
            <a:pPr marL="457200" lvl="1" indent="0" eaLnBrk="1" fontAlgn="auto" hangingPunct="1">
              <a:spcAft>
                <a:spcPts val="0"/>
              </a:spcAft>
              <a:buFontTx/>
              <a:buNone/>
              <a:defRPr/>
            </a:pPr>
            <a:endParaRPr lang="en-US" altLang="zh-CN" sz="800" dirty="0">
              <a:cs typeface="+mn-cs"/>
            </a:endParaRPr>
          </a:p>
          <a:p>
            <a:pPr lvl="1" eaLnBrk="1" fontAlgn="auto" hangingPunct="1">
              <a:spcAft>
                <a:spcPts val="0"/>
              </a:spcAft>
              <a:defRPr/>
            </a:pPr>
            <a:endParaRPr lang="en-US" altLang="zh-CN" dirty="0">
              <a:cs typeface="+mn-cs"/>
            </a:endParaRPr>
          </a:p>
        </p:txBody>
      </p:sp>
      <p:sp>
        <p:nvSpPr>
          <p:cNvPr id="8089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pic>
        <p:nvPicPr>
          <p:cNvPr id="2" name="图片 1"/>
          <p:cNvPicPr>
            <a:picLocks noChangeAspect="1"/>
          </p:cNvPicPr>
          <p:nvPr/>
        </p:nvPicPr>
        <p:blipFill>
          <a:blip r:embed="rId2"/>
          <a:stretch>
            <a:fillRect/>
          </a:stretch>
        </p:blipFill>
        <p:spPr>
          <a:xfrm>
            <a:off x="3807101" y="2537170"/>
            <a:ext cx="4932844" cy="3744361"/>
          </a:xfrm>
          <a:prstGeom prst="rect">
            <a:avLst/>
          </a:prstGeom>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440748" y="1195388"/>
            <a:ext cx="8389938" cy="5191557"/>
          </a:xfrm>
          <a:extLst/>
        </p:spPr>
        <p:txBody>
          <a:bodyPr rtlCol="0">
            <a:normAutofit/>
          </a:bodyPr>
          <a:lstStyle/>
          <a:p>
            <a:pPr eaLnBrk="1" fontAlgn="auto" hangingPunct="1">
              <a:spcAft>
                <a:spcPts val="0"/>
              </a:spcAft>
              <a:defRPr/>
            </a:pPr>
            <a:r>
              <a:rPr lang="en-US" altLang="zh-CN" sz="2000" dirty="0" smtClean="0">
                <a:cs typeface="+mn-cs"/>
              </a:rPr>
              <a:t>Component</a:t>
            </a:r>
            <a:r>
              <a:rPr lang="zh-CN" altLang="en-US" sz="2000" dirty="0" smtClean="0">
                <a:cs typeface="+mn-cs"/>
              </a:rPr>
              <a:t>类通常被称为</a:t>
            </a:r>
            <a:r>
              <a:rPr lang="zh-CN" altLang="en-US" sz="2000" b="1" dirty="0" smtClean="0">
                <a:solidFill>
                  <a:srgbClr val="FF0000"/>
                </a:solidFill>
                <a:cs typeface="+mn-cs"/>
              </a:rPr>
              <a:t>组件</a:t>
            </a:r>
            <a:r>
              <a:rPr lang="zh-CN" altLang="en-US" sz="2000" dirty="0" smtClean="0">
                <a:cs typeface="+mn-cs"/>
              </a:rPr>
              <a:t>，根据</a:t>
            </a:r>
            <a:r>
              <a:rPr lang="en-US" altLang="zh-CN" sz="2000" dirty="0" smtClean="0">
                <a:cs typeface="+mn-cs"/>
              </a:rPr>
              <a:t>Component</a:t>
            </a:r>
            <a:r>
              <a:rPr lang="zh-CN" altLang="en-US" sz="2000" dirty="0" smtClean="0">
                <a:cs typeface="+mn-cs"/>
              </a:rPr>
              <a:t>的不同作用，可将其分为</a:t>
            </a:r>
            <a:r>
              <a:rPr lang="zh-CN" altLang="en-US" sz="2000" b="1" dirty="0" smtClean="0">
                <a:solidFill>
                  <a:srgbClr val="FF0000"/>
                </a:solidFill>
                <a:cs typeface="+mn-cs"/>
              </a:rPr>
              <a:t>基本组件</a:t>
            </a:r>
            <a:r>
              <a:rPr lang="zh-CN" altLang="en-US" sz="2000" dirty="0" smtClean="0">
                <a:cs typeface="+mn-cs"/>
              </a:rPr>
              <a:t>和</a:t>
            </a:r>
            <a:r>
              <a:rPr lang="zh-CN" altLang="en-US" sz="2000" b="1" dirty="0" smtClean="0">
                <a:solidFill>
                  <a:srgbClr val="FF0000"/>
                </a:solidFill>
                <a:cs typeface="+mn-cs"/>
              </a:rPr>
              <a:t>容器类</a:t>
            </a:r>
            <a:r>
              <a:rPr lang="zh-CN" altLang="en-US" sz="2000" dirty="0" smtClean="0">
                <a:cs typeface="+mn-cs"/>
              </a:rPr>
              <a:t>。</a:t>
            </a:r>
            <a:endParaRPr lang="en-US" altLang="zh-CN" sz="2000" dirty="0" smtClean="0">
              <a:cs typeface="+mn-cs"/>
            </a:endParaRPr>
          </a:p>
          <a:p>
            <a:pPr eaLnBrk="1" fontAlgn="auto" hangingPunct="1">
              <a:spcAft>
                <a:spcPts val="0"/>
              </a:spcAft>
              <a:defRPr/>
            </a:pPr>
            <a:r>
              <a:rPr lang="zh-CN" altLang="en-US" sz="2000" dirty="0" smtClean="0">
                <a:cs typeface="+mn-cs"/>
              </a:rPr>
              <a:t>基本组件类是诸如按钮、文本框之类的图形界面元素，而容器类则是通过</a:t>
            </a:r>
            <a:r>
              <a:rPr lang="en-US" altLang="zh-CN" sz="2000" dirty="0" smtClean="0">
                <a:cs typeface="+mn-cs"/>
              </a:rPr>
              <a:t>Component</a:t>
            </a:r>
            <a:r>
              <a:rPr lang="zh-CN" altLang="en-US" sz="2000" dirty="0" smtClean="0">
                <a:cs typeface="+mn-cs"/>
              </a:rPr>
              <a:t>的子类</a:t>
            </a:r>
            <a:r>
              <a:rPr lang="en-US" altLang="zh-CN" sz="2000" dirty="0" smtClean="0">
                <a:cs typeface="+mn-cs"/>
              </a:rPr>
              <a:t>Container</a:t>
            </a:r>
            <a:r>
              <a:rPr lang="zh-CN" altLang="en-US" sz="2000" dirty="0" smtClean="0">
                <a:cs typeface="+mn-cs"/>
              </a:rPr>
              <a:t>实例化的对象。</a:t>
            </a:r>
            <a:endParaRPr lang="en-US" altLang="zh-CN" sz="2000" dirty="0" smtClean="0">
              <a:cs typeface="+mn-cs"/>
            </a:endParaRPr>
          </a:p>
          <a:p>
            <a:pPr eaLnBrk="1" fontAlgn="auto" hangingPunct="1">
              <a:spcAft>
                <a:spcPts val="0"/>
              </a:spcAft>
              <a:defRPr/>
            </a:pPr>
            <a:r>
              <a:rPr lang="en-US" altLang="zh-CN" sz="2000" dirty="0" smtClean="0">
                <a:cs typeface="+mn-cs"/>
              </a:rPr>
              <a:t>Container</a:t>
            </a:r>
            <a:r>
              <a:rPr lang="zh-CN" altLang="en-US" sz="2000" dirty="0" smtClean="0">
                <a:cs typeface="+mn-cs"/>
              </a:rPr>
              <a:t>类表示容器，它是一种特殊的组件，可以用来容纳其他组件，并通过布局管理器进行布局控制，</a:t>
            </a:r>
            <a:r>
              <a:rPr lang="en-US" altLang="zh-CN" sz="2000" dirty="0" smtClean="0">
                <a:cs typeface="+mn-cs"/>
              </a:rPr>
              <a:t>Container</a:t>
            </a:r>
            <a:r>
              <a:rPr lang="zh-CN" altLang="en-US" sz="2000" dirty="0" smtClean="0">
                <a:cs typeface="+mn-cs"/>
              </a:rPr>
              <a:t>容器又可分为两种类型，分别是</a:t>
            </a:r>
            <a:r>
              <a:rPr lang="en-US" altLang="zh-CN" sz="2000" b="1" dirty="0" smtClean="0">
                <a:solidFill>
                  <a:srgbClr val="FF0000"/>
                </a:solidFill>
                <a:cs typeface="+mn-cs"/>
              </a:rPr>
              <a:t>Window</a:t>
            </a:r>
            <a:r>
              <a:rPr lang="zh-CN" altLang="en-US" sz="2000" b="1" dirty="0" smtClean="0">
                <a:solidFill>
                  <a:srgbClr val="FF0000"/>
                </a:solidFill>
                <a:cs typeface="+mn-cs"/>
              </a:rPr>
              <a:t>和</a:t>
            </a:r>
            <a:r>
              <a:rPr lang="en-US" altLang="zh-CN" sz="2000" b="1" dirty="0" smtClean="0">
                <a:solidFill>
                  <a:srgbClr val="FF0000"/>
                </a:solidFill>
                <a:cs typeface="+mn-cs"/>
              </a:rPr>
              <a:t>Panel</a:t>
            </a:r>
            <a:r>
              <a:rPr lang="zh-CN" altLang="en-US" sz="2000" dirty="0" smtClean="0">
                <a:cs typeface="+mn-cs"/>
              </a:rPr>
              <a:t>。</a:t>
            </a:r>
            <a:endParaRPr lang="en-US" altLang="zh-CN" sz="2000" dirty="0" smtClean="0">
              <a:cs typeface="+mn-cs"/>
            </a:endParaRPr>
          </a:p>
          <a:p>
            <a:pPr eaLnBrk="1" fontAlgn="auto" hangingPunct="1">
              <a:spcAft>
                <a:spcPts val="0"/>
              </a:spcAft>
              <a:defRPr/>
            </a:pPr>
            <a:r>
              <a:rPr lang="zh-CN" altLang="en-US" sz="2000" dirty="0" smtClean="0">
                <a:cs typeface="+mn-cs"/>
              </a:rPr>
              <a:t>当组件填入容器后并不能直接工作，需要将组件与其要实现的功能连接起来才行。这就是</a:t>
            </a:r>
            <a:r>
              <a:rPr lang="en-US" altLang="zh-CN" sz="2000" b="1" dirty="0" smtClean="0">
                <a:solidFill>
                  <a:srgbClr val="FF0000"/>
                </a:solidFill>
                <a:cs typeface="+mn-cs"/>
              </a:rPr>
              <a:t>Java</a:t>
            </a:r>
            <a:r>
              <a:rPr lang="zh-CN" altLang="en-US" sz="2000" b="1" dirty="0" smtClean="0">
                <a:solidFill>
                  <a:srgbClr val="FF0000"/>
                </a:solidFill>
                <a:cs typeface="+mn-cs"/>
              </a:rPr>
              <a:t>的事件机制</a:t>
            </a:r>
            <a:r>
              <a:rPr lang="zh-CN" altLang="en-US" sz="2000" dirty="0" smtClean="0">
                <a:cs typeface="+mn-cs"/>
              </a:rPr>
              <a:t>。在事件机制下，一个事件分为事件源、监听器和事件处理程序。例如：单击按钮的事件。</a:t>
            </a:r>
            <a:endParaRPr lang="en-US" altLang="zh-CN" sz="2000" dirty="0" smtClean="0">
              <a:cs typeface="+mn-cs"/>
            </a:endParaRPr>
          </a:p>
        </p:txBody>
      </p:sp>
      <p:sp>
        <p:nvSpPr>
          <p:cNvPr id="3686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70C0"/>
                </a:solidFill>
                <a:latin typeface="微软雅黑" pitchFamily="34" charset="-122"/>
                <a:ea typeface="微软雅黑" pitchFamily="34" charset="-122"/>
                <a:sym typeface="宋体" pitchFamily="2" charset="-122"/>
              </a:rPr>
              <a:t>9.1 AWT</a:t>
            </a:r>
            <a:r>
              <a:rPr lang="zh-CN" altLang="en-US" sz="3200" b="1" dirty="0">
                <a:solidFill>
                  <a:srgbClr val="0070C0"/>
                </a:solidFill>
                <a:latin typeface="微软雅黑" pitchFamily="34" charset="-122"/>
                <a:ea typeface="微软雅黑" pitchFamily="34" charset="-122"/>
                <a:sym typeface="宋体" pitchFamily="2" charset="-122"/>
              </a:rPr>
              <a:t>概述</a:t>
            </a:r>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p:cNvSpPr>
            <a:spLocks noGrp="1"/>
          </p:cNvSpPr>
          <p:nvPr>
            <p:ph idx="1"/>
          </p:nvPr>
        </p:nvSpPr>
        <p:spPr>
          <a:xfrm>
            <a:off x="273050" y="1000125"/>
            <a:ext cx="8443913" cy="5059363"/>
          </a:xfrm>
        </p:spPr>
        <p:txBody>
          <a:bodyPr/>
          <a:lstStyle/>
          <a:p>
            <a:pPr eaLnBrk="1" hangingPunct="1"/>
            <a:r>
              <a:rPr lang="en-US" altLang="zh-CN" b="1" smtClean="0">
                <a:solidFill>
                  <a:srgbClr val="0070C0"/>
                </a:solidFill>
              </a:rPr>
              <a:t>9.6.5 </a:t>
            </a:r>
            <a:r>
              <a:rPr lang="zh-CN" altLang="en-US" b="1" smtClean="0">
                <a:solidFill>
                  <a:srgbClr val="0070C0"/>
                </a:solidFill>
              </a:rPr>
              <a:t>按钮组件</a:t>
            </a:r>
            <a:endParaRPr lang="en-US" altLang="zh-CN" b="1" smtClean="0">
              <a:solidFill>
                <a:srgbClr val="0070C0"/>
              </a:solidFill>
            </a:endParaRPr>
          </a:p>
          <a:p>
            <a:pPr lvl="1" eaLnBrk="1" hangingPunct="1"/>
            <a:r>
              <a:rPr lang="zh-CN" altLang="zh-CN" smtClean="0"/>
              <a:t>常见的按钮组件有</a:t>
            </a:r>
            <a:r>
              <a:rPr lang="en-US" altLang="zh-CN" smtClean="0"/>
              <a:t>JButton</a:t>
            </a:r>
            <a:r>
              <a:rPr lang="zh-CN" altLang="zh-CN" smtClean="0"/>
              <a:t>、</a:t>
            </a:r>
            <a:r>
              <a:rPr lang="en-US" altLang="zh-CN" smtClean="0"/>
              <a:t>JCheckBox</a:t>
            </a:r>
            <a:r>
              <a:rPr lang="zh-CN" altLang="zh-CN" smtClean="0"/>
              <a:t>、</a:t>
            </a:r>
            <a:r>
              <a:rPr lang="en-US" altLang="zh-CN" smtClean="0"/>
              <a:t>JRadioButton</a:t>
            </a:r>
            <a:r>
              <a:rPr lang="zh-CN" altLang="zh-CN" smtClean="0"/>
              <a:t>等，它们都是抽象类</a:t>
            </a:r>
            <a:r>
              <a:rPr lang="en-US" altLang="zh-CN" smtClean="0"/>
              <a:t>AbstractButton</a:t>
            </a:r>
            <a:r>
              <a:rPr lang="zh-CN" altLang="zh-CN" smtClean="0"/>
              <a:t>类的直接或间接子类</a:t>
            </a:r>
            <a:r>
              <a:rPr lang="zh-CN" altLang="en-US" smtClean="0"/>
              <a:t>。</a:t>
            </a:r>
            <a:endParaRPr lang="en-US" altLang="zh-CN" smtClean="0"/>
          </a:p>
          <a:p>
            <a:pPr lvl="1" eaLnBrk="1" hangingPunct="1"/>
            <a:r>
              <a:rPr lang="zh-CN" altLang="zh-CN" smtClean="0"/>
              <a:t>在</a:t>
            </a:r>
            <a:r>
              <a:rPr lang="en-US" altLang="zh-CN" smtClean="0"/>
              <a:t>AbstractButton</a:t>
            </a:r>
            <a:r>
              <a:rPr lang="zh-CN" altLang="zh-CN" smtClean="0"/>
              <a:t>类中提供了按钮组件通用的一些方法</a:t>
            </a:r>
            <a:r>
              <a:rPr lang="zh-CN" altLang="en-US" smtClean="0"/>
              <a:t>，如表</a:t>
            </a:r>
            <a:r>
              <a:rPr lang="en-US" altLang="zh-CN" smtClean="0"/>
              <a:t>9-12</a:t>
            </a:r>
            <a:r>
              <a:rPr lang="zh-CN" altLang="en-US" smtClean="0"/>
              <a:t>所示。</a:t>
            </a:r>
            <a:endParaRPr lang="en-US" altLang="zh-CN" smtClean="0"/>
          </a:p>
        </p:txBody>
      </p:sp>
      <p:pic>
        <p:nvPicPr>
          <p:cNvPr id="819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 y="3529805"/>
            <a:ext cx="8711924" cy="2307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192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内容占位符 2"/>
          <p:cNvSpPr>
            <a:spLocks noGrp="1"/>
          </p:cNvSpPr>
          <p:nvPr>
            <p:ph idx="1"/>
          </p:nvPr>
        </p:nvSpPr>
        <p:spPr>
          <a:xfrm>
            <a:off x="261938" y="976313"/>
            <a:ext cx="8408987" cy="5059362"/>
          </a:xfrm>
        </p:spPr>
        <p:txBody>
          <a:bodyPr/>
          <a:lstStyle/>
          <a:p>
            <a:pPr eaLnBrk="1" hangingPunct="1"/>
            <a:r>
              <a:rPr lang="en-US" altLang="zh-CN" b="1" dirty="0" smtClean="0">
                <a:solidFill>
                  <a:srgbClr val="0070C0"/>
                </a:solidFill>
              </a:rPr>
              <a:t>9.6.5 </a:t>
            </a:r>
            <a:r>
              <a:rPr lang="zh-CN" altLang="en-US" b="1" dirty="0" smtClean="0">
                <a:solidFill>
                  <a:srgbClr val="0070C0"/>
                </a:solidFill>
              </a:rPr>
              <a:t>按钮组件</a:t>
            </a:r>
            <a:endParaRPr lang="en-US" altLang="zh-CN" b="1" dirty="0" smtClean="0">
              <a:solidFill>
                <a:srgbClr val="0070C0"/>
              </a:solidFill>
            </a:endParaRPr>
          </a:p>
          <a:p>
            <a:pPr lvl="1" eaLnBrk="1" hangingPunct="1">
              <a:lnSpc>
                <a:spcPct val="200000"/>
              </a:lnSpc>
            </a:pPr>
            <a:r>
              <a:rPr lang="en-US" altLang="zh-CN" dirty="0" err="1" smtClean="0"/>
              <a:t>JCheckBox</a:t>
            </a:r>
            <a:r>
              <a:rPr lang="zh-CN" altLang="zh-CN" dirty="0" smtClean="0"/>
              <a:t>组件被称为复选框，它有选中</a:t>
            </a:r>
            <a:r>
              <a:rPr lang="en-US" altLang="zh-CN" dirty="0" smtClean="0"/>
              <a:t>(</a:t>
            </a:r>
            <a:r>
              <a:rPr lang="zh-CN" altLang="zh-CN" dirty="0" smtClean="0"/>
              <a:t>是</a:t>
            </a:r>
            <a:r>
              <a:rPr lang="en-US" altLang="zh-CN" dirty="0" smtClean="0"/>
              <a:t>)/</a:t>
            </a:r>
            <a:r>
              <a:rPr lang="zh-CN" altLang="zh-CN" dirty="0" smtClean="0"/>
              <a:t>未选中</a:t>
            </a:r>
            <a:r>
              <a:rPr lang="en-US" altLang="zh-CN" dirty="0" smtClean="0"/>
              <a:t>(</a:t>
            </a:r>
            <a:r>
              <a:rPr lang="zh-CN" altLang="zh-CN" dirty="0" smtClean="0"/>
              <a:t>非</a:t>
            </a:r>
            <a:r>
              <a:rPr lang="en-US" altLang="zh-CN" dirty="0" smtClean="0"/>
              <a:t>)</a:t>
            </a:r>
            <a:r>
              <a:rPr lang="zh-CN" altLang="zh-CN" dirty="0" smtClean="0"/>
              <a:t>两种状态，如果用户想接收的输入只有“是”和“非”，则可以通过复选框来切换状态。如果复选框有多个，则用户可以选中其中一个或者多个</a:t>
            </a:r>
            <a:r>
              <a:rPr lang="zh-CN" altLang="en-US" dirty="0" smtClean="0"/>
              <a:t>，如表</a:t>
            </a:r>
            <a:r>
              <a:rPr lang="en-US" altLang="zh-CN" dirty="0" smtClean="0"/>
              <a:t>9-13</a:t>
            </a:r>
            <a:r>
              <a:rPr lang="zh-CN" altLang="en-US" dirty="0" smtClean="0"/>
              <a:t>所示。</a:t>
            </a:r>
            <a:endParaRPr lang="en-US" altLang="zh-CN" dirty="0" smtClean="0"/>
          </a:p>
          <a:p>
            <a:pPr lvl="1" eaLnBrk="1" hangingPunct="1"/>
            <a:endParaRPr lang="en-US" altLang="zh-CN" dirty="0" smtClean="0"/>
          </a:p>
          <a:p>
            <a:pPr lvl="1" eaLnBrk="1" hangingPunct="1"/>
            <a:endParaRPr lang="en-US" altLang="zh-CN" dirty="0" smtClean="0"/>
          </a:p>
          <a:p>
            <a:pPr lvl="1" eaLnBrk="1" hangingPunct="1"/>
            <a:endParaRPr lang="en-US" altLang="zh-CN" dirty="0" smtClean="0"/>
          </a:p>
        </p:txBody>
      </p:sp>
      <p:pic>
        <p:nvPicPr>
          <p:cNvPr id="829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62" y="4015684"/>
            <a:ext cx="8515155" cy="188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94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p:cNvSpPr>
          <p:nvPr>
            <p:ph idx="1"/>
          </p:nvPr>
        </p:nvSpPr>
        <p:spPr>
          <a:xfrm>
            <a:off x="261938" y="976313"/>
            <a:ext cx="8408987" cy="5059362"/>
          </a:xfrm>
        </p:spPr>
        <p:txBody>
          <a:bodyPr/>
          <a:lstStyle/>
          <a:p>
            <a:pPr eaLnBrk="1" hangingPunct="1"/>
            <a:r>
              <a:rPr lang="en-US" altLang="zh-CN" b="1" dirty="0" smtClean="0">
                <a:solidFill>
                  <a:srgbClr val="0070C0"/>
                </a:solidFill>
              </a:rPr>
              <a:t>9.6.5 </a:t>
            </a:r>
            <a:r>
              <a:rPr lang="zh-CN" altLang="en-US" b="1" dirty="0" smtClean="0">
                <a:solidFill>
                  <a:srgbClr val="0070C0"/>
                </a:solidFill>
              </a:rPr>
              <a:t>按钮组件</a:t>
            </a:r>
            <a:endParaRPr lang="en-US" altLang="zh-CN" b="1" dirty="0" smtClean="0">
              <a:solidFill>
                <a:srgbClr val="0070C0"/>
              </a:solidFill>
            </a:endParaRPr>
          </a:p>
          <a:p>
            <a:pPr lvl="1" eaLnBrk="1" hangingPunct="1">
              <a:lnSpc>
                <a:spcPct val="200000"/>
              </a:lnSpc>
            </a:pPr>
            <a:r>
              <a:rPr lang="zh-CN" altLang="en-US" dirty="0" smtClean="0"/>
              <a:t>接下来，通过一个案例来演示</a:t>
            </a:r>
            <a:r>
              <a:rPr lang="en-US" altLang="zh-CN" dirty="0" err="1" smtClean="0"/>
              <a:t>JCheckBox</a:t>
            </a:r>
            <a:r>
              <a:rPr lang="zh-CN" altLang="en-US" dirty="0" smtClean="0"/>
              <a:t>组件</a:t>
            </a:r>
            <a:r>
              <a:rPr lang="zh-CN" altLang="en-US" smtClean="0"/>
              <a:t>的</a:t>
            </a:r>
            <a:r>
              <a:rPr lang="zh-CN" altLang="en-US" smtClean="0"/>
              <a:t>用法</a:t>
            </a:r>
            <a:endParaRPr lang="en-US" altLang="zh-CN" dirty="0" smtClean="0"/>
          </a:p>
          <a:p>
            <a:pPr lvl="1" eaLnBrk="1" hangingPunct="1"/>
            <a:endParaRPr lang="en-US" altLang="zh-CN" dirty="0" smtClean="0"/>
          </a:p>
          <a:p>
            <a:pPr lvl="1" eaLnBrk="1" hangingPunct="1"/>
            <a:endParaRPr lang="en-US" altLang="zh-CN" dirty="0" smtClean="0"/>
          </a:p>
        </p:txBody>
      </p:sp>
      <p:sp>
        <p:nvSpPr>
          <p:cNvPr id="8397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内容占位符 2"/>
          <p:cNvSpPr>
            <a:spLocks noGrp="1"/>
          </p:cNvSpPr>
          <p:nvPr>
            <p:ph idx="1"/>
          </p:nvPr>
        </p:nvSpPr>
        <p:spPr>
          <a:xfrm>
            <a:off x="119063" y="976313"/>
            <a:ext cx="8669337" cy="5059362"/>
          </a:xfrm>
          <a:extLst/>
        </p:spPr>
        <p:txBody>
          <a:bodyPr rtlCol="0">
            <a:normAutofit/>
          </a:bodyPr>
          <a:lstStyle/>
          <a:p>
            <a:pPr eaLnBrk="1" hangingPunct="1">
              <a:defRPr/>
            </a:pPr>
            <a:r>
              <a:rPr lang="en-US" altLang="zh-CN" b="1" dirty="0">
                <a:solidFill>
                  <a:srgbClr val="0070C0"/>
                </a:solidFill>
              </a:rPr>
              <a:t>9.6.5 </a:t>
            </a:r>
            <a:r>
              <a:rPr lang="zh-CN" altLang="en-US" b="1" dirty="0">
                <a:solidFill>
                  <a:srgbClr val="0070C0"/>
                </a:solidFill>
              </a:rPr>
              <a:t>按钮组件</a:t>
            </a:r>
            <a:endParaRPr lang="en-US" altLang="zh-CN" b="1" dirty="0">
              <a:solidFill>
                <a:srgbClr val="0070C0"/>
              </a:solidFill>
            </a:endParaRPr>
          </a:p>
          <a:p>
            <a:pPr lvl="1" eaLnBrk="1" fontAlgn="auto" hangingPunct="1">
              <a:spcAft>
                <a:spcPts val="0"/>
              </a:spcAft>
              <a:defRPr/>
            </a:pPr>
            <a:r>
              <a:rPr lang="en-US" altLang="zh-CN" dirty="0" err="1" smtClean="0">
                <a:cs typeface="+mn-cs"/>
              </a:rPr>
              <a:t>JRadioButton</a:t>
            </a:r>
            <a:r>
              <a:rPr lang="zh-CN" altLang="zh-CN" dirty="0" smtClean="0">
                <a:cs typeface="+mn-cs"/>
              </a:rPr>
              <a:t>组件称为单选按钮，与</a:t>
            </a:r>
            <a:r>
              <a:rPr lang="en-US" altLang="zh-CN" dirty="0" err="1" smtClean="0">
                <a:cs typeface="+mn-cs"/>
              </a:rPr>
              <a:t>JCheckBox</a:t>
            </a:r>
            <a:r>
              <a:rPr lang="zh-CN" altLang="zh-CN" dirty="0" smtClean="0">
                <a:cs typeface="+mn-cs"/>
              </a:rPr>
              <a:t>复选框不同的是，单选按钮只能选中一个，就像收音机上的电台选择按钮，当按下一个，先前按下的按钮就会自动弹起，对于</a:t>
            </a:r>
            <a:r>
              <a:rPr lang="en-US" altLang="zh-CN" dirty="0" err="1" smtClean="0">
                <a:cs typeface="+mn-cs"/>
              </a:rPr>
              <a:t>JRadioButton</a:t>
            </a:r>
            <a:r>
              <a:rPr lang="zh-CN" altLang="zh-CN" dirty="0" smtClean="0">
                <a:cs typeface="+mn-cs"/>
              </a:rPr>
              <a:t>按钮来说，当一个按钮被选中时，先前被选中的按钮就会自动取消选中</a:t>
            </a:r>
            <a:r>
              <a:rPr lang="zh-CN" altLang="en-US" dirty="0" smtClean="0">
                <a:cs typeface="+mn-cs"/>
              </a:rPr>
              <a:t>。</a:t>
            </a:r>
            <a:endParaRPr lang="en-US" altLang="zh-CN" dirty="0" smtClean="0">
              <a:cs typeface="+mn-cs"/>
            </a:endParaRPr>
          </a:p>
          <a:p>
            <a:pPr lvl="1" eaLnBrk="1" fontAlgn="auto" hangingPunct="1">
              <a:spcAft>
                <a:spcPts val="0"/>
              </a:spcAft>
              <a:defRPr/>
            </a:pPr>
            <a:r>
              <a:rPr lang="zh-CN" altLang="en-US" dirty="0" smtClean="0">
                <a:cs typeface="+mn-cs"/>
              </a:rPr>
              <a:t>创建</a:t>
            </a:r>
            <a:r>
              <a:rPr lang="en-US" altLang="zh-CN" dirty="0" err="1" smtClean="0">
                <a:cs typeface="+mn-cs"/>
              </a:rPr>
              <a:t>JRadioButton</a:t>
            </a:r>
            <a:r>
              <a:rPr lang="zh-CN" altLang="en-US" dirty="0" smtClean="0">
                <a:cs typeface="+mn-cs"/>
              </a:rPr>
              <a:t>对象常见的构造方法如表</a:t>
            </a:r>
            <a:r>
              <a:rPr lang="en-US" altLang="zh-CN" dirty="0" smtClean="0">
                <a:cs typeface="+mn-cs"/>
              </a:rPr>
              <a:t>9-14</a:t>
            </a:r>
            <a:r>
              <a:rPr lang="zh-CN" altLang="en-US" dirty="0" smtClean="0">
                <a:cs typeface="+mn-cs"/>
              </a:rPr>
              <a:t>所示。</a:t>
            </a: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smtClean="0">
              <a:cs typeface="+mn-cs"/>
            </a:endParaRPr>
          </a:p>
          <a:p>
            <a:pPr marL="457200" lvl="1" indent="0" eaLnBrk="1" fontAlgn="auto" hangingPunct="1">
              <a:spcAft>
                <a:spcPts val="0"/>
              </a:spcAft>
              <a:buFontTx/>
              <a:buNone/>
              <a:defRPr/>
            </a:pPr>
            <a:endParaRPr lang="en-US" altLang="zh-CN" dirty="0" smtClean="0">
              <a:cs typeface="+mn-cs"/>
            </a:endParaRPr>
          </a:p>
        </p:txBody>
      </p:sp>
      <p:pic>
        <p:nvPicPr>
          <p:cNvPr id="849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08" y="4137370"/>
            <a:ext cx="8538366" cy="172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99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内容占位符 2"/>
          <p:cNvSpPr>
            <a:spLocks noGrp="1"/>
          </p:cNvSpPr>
          <p:nvPr>
            <p:ph idx="1"/>
          </p:nvPr>
        </p:nvSpPr>
        <p:spPr>
          <a:xfrm>
            <a:off x="333375" y="1058863"/>
            <a:ext cx="8455025" cy="5059362"/>
          </a:xfrm>
          <a:extLst/>
        </p:spPr>
        <p:txBody>
          <a:bodyPr rtlCol="0">
            <a:normAutofit/>
          </a:bodyPr>
          <a:lstStyle/>
          <a:p>
            <a:pPr eaLnBrk="1" hangingPunct="1">
              <a:defRPr/>
            </a:pPr>
            <a:r>
              <a:rPr lang="en-US" altLang="zh-CN" b="1" dirty="0">
                <a:solidFill>
                  <a:srgbClr val="0070C0"/>
                </a:solidFill>
              </a:rPr>
              <a:t>9.6.5 </a:t>
            </a:r>
            <a:r>
              <a:rPr lang="zh-CN" altLang="en-US" b="1" dirty="0">
                <a:solidFill>
                  <a:srgbClr val="0070C0"/>
                </a:solidFill>
              </a:rPr>
              <a:t>按钮组件</a:t>
            </a:r>
            <a:endParaRPr lang="en-US" altLang="zh-CN" b="1" dirty="0">
              <a:solidFill>
                <a:srgbClr val="0070C0"/>
              </a:solidFill>
            </a:endParaRPr>
          </a:p>
          <a:p>
            <a:pPr lvl="1" eaLnBrk="1" fontAlgn="auto" hangingPunct="1">
              <a:lnSpc>
                <a:spcPct val="200000"/>
              </a:lnSpc>
              <a:spcAft>
                <a:spcPts val="0"/>
              </a:spcAft>
              <a:defRPr/>
            </a:pPr>
            <a:r>
              <a:rPr lang="zh-CN" altLang="en-US" dirty="0" smtClean="0">
                <a:cs typeface="+mn-cs"/>
              </a:rPr>
              <a:t>接下来通过一个案例来演示</a:t>
            </a:r>
            <a:r>
              <a:rPr lang="en-US" altLang="zh-CN" dirty="0" err="1" smtClean="0">
                <a:cs typeface="+mn-cs"/>
              </a:rPr>
              <a:t>JRadioButton</a:t>
            </a:r>
            <a:r>
              <a:rPr lang="zh-CN" altLang="en-US" dirty="0" smtClean="0">
                <a:cs typeface="+mn-cs"/>
              </a:rPr>
              <a:t>组件的用法，如例</a:t>
            </a:r>
            <a:r>
              <a:rPr lang="en-US" altLang="zh-CN" dirty="0" smtClean="0">
                <a:cs typeface="+mn-cs"/>
              </a:rPr>
              <a:t>9-20</a:t>
            </a:r>
            <a:r>
              <a:rPr lang="zh-CN" altLang="en-US" dirty="0" smtClean="0">
                <a:cs typeface="+mn-cs"/>
              </a:rPr>
              <a:t>所示。</a:t>
            </a:r>
            <a:endParaRPr lang="en-US" altLang="zh-CN" dirty="0" smtClean="0">
              <a:cs typeface="+mn-cs"/>
            </a:endParaRPr>
          </a:p>
          <a:p>
            <a:pPr lvl="1" eaLnBrk="1" fontAlgn="auto" hangingPunct="1">
              <a:spcAft>
                <a:spcPts val="0"/>
              </a:spcAft>
              <a:defRPr/>
            </a:pPr>
            <a:endParaRPr lang="en-US" altLang="zh-CN" dirty="0" smtClean="0">
              <a:cs typeface="+mn-cs"/>
            </a:endParaRPr>
          </a:p>
          <a:p>
            <a:pPr lvl="1" eaLnBrk="1" fontAlgn="auto" hangingPunct="1">
              <a:spcAft>
                <a:spcPts val="0"/>
              </a:spcAft>
              <a:defRPr/>
            </a:pPr>
            <a:endParaRPr lang="en-US" altLang="zh-CN" dirty="0" smtClean="0">
              <a:cs typeface="+mn-cs"/>
            </a:endParaRPr>
          </a:p>
          <a:p>
            <a:pPr marL="457200" lvl="1" indent="0" eaLnBrk="1" fontAlgn="auto" hangingPunct="1">
              <a:spcAft>
                <a:spcPts val="0"/>
              </a:spcAft>
              <a:buFontTx/>
              <a:buNone/>
              <a:defRPr/>
            </a:pPr>
            <a:endParaRPr lang="en-US" altLang="zh-CN" dirty="0" smtClean="0">
              <a:cs typeface="+mn-cs"/>
            </a:endParaRPr>
          </a:p>
        </p:txBody>
      </p:sp>
      <p:sp>
        <p:nvSpPr>
          <p:cNvPr id="8601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pic>
        <p:nvPicPr>
          <p:cNvPr id="2" name="图片 1"/>
          <p:cNvPicPr>
            <a:picLocks noChangeAspect="1"/>
          </p:cNvPicPr>
          <p:nvPr/>
        </p:nvPicPr>
        <p:blipFill>
          <a:blip r:embed="rId2"/>
          <a:stretch>
            <a:fillRect/>
          </a:stretch>
        </p:blipFill>
        <p:spPr>
          <a:xfrm>
            <a:off x="988598" y="2616682"/>
            <a:ext cx="3570150" cy="3657531"/>
          </a:xfrm>
          <a:prstGeom prst="rect">
            <a:avLst/>
          </a:prstGeom>
        </p:spPr>
      </p:pic>
      <p:pic>
        <p:nvPicPr>
          <p:cNvPr id="3" name="图片 2"/>
          <p:cNvPicPr>
            <a:picLocks noChangeAspect="1"/>
          </p:cNvPicPr>
          <p:nvPr/>
        </p:nvPicPr>
        <p:blipFill>
          <a:blip r:embed="rId3"/>
          <a:stretch>
            <a:fillRect/>
          </a:stretch>
        </p:blipFill>
        <p:spPr>
          <a:xfrm>
            <a:off x="4803050" y="2616682"/>
            <a:ext cx="3570150" cy="3657531"/>
          </a:xfrm>
          <a:prstGeom prst="rect">
            <a:avLst/>
          </a:prstGeom>
        </p:spPr>
      </p:pic>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2"/>
          <p:cNvSpPr>
            <a:spLocks noGrp="1"/>
          </p:cNvSpPr>
          <p:nvPr>
            <p:ph idx="1"/>
          </p:nvPr>
        </p:nvSpPr>
        <p:spPr>
          <a:xfrm>
            <a:off x="214313" y="976313"/>
            <a:ext cx="8669337" cy="5059362"/>
          </a:xfrm>
        </p:spPr>
        <p:txBody>
          <a:bodyPr/>
          <a:lstStyle/>
          <a:p>
            <a:pPr eaLnBrk="1" hangingPunct="1"/>
            <a:r>
              <a:rPr lang="en-US" altLang="zh-CN" b="1" smtClean="0">
                <a:solidFill>
                  <a:srgbClr val="0070C0"/>
                </a:solidFill>
              </a:rPr>
              <a:t>9.6.6 JComboBox</a:t>
            </a:r>
          </a:p>
          <a:p>
            <a:pPr lvl="1" eaLnBrk="1" hangingPunct="1"/>
            <a:r>
              <a:rPr lang="en-US" altLang="zh-CN" smtClean="0"/>
              <a:t>JComboBox</a:t>
            </a:r>
            <a:r>
              <a:rPr lang="zh-CN" altLang="zh-CN" smtClean="0"/>
              <a:t>组件被称为组合框或者下拉列表框，它将所有选项折叠收藏在一起，默认显示的是第一个添加的选项。当用户点击组合框时，会出现下拉式的选择列表，用户可以从中选择其中一项并显示。</a:t>
            </a:r>
            <a:endParaRPr lang="en-US" altLang="zh-CN" smtClean="0"/>
          </a:p>
          <a:p>
            <a:pPr lvl="1" eaLnBrk="1" hangingPunct="1"/>
            <a:r>
              <a:rPr lang="zh-CN" altLang="en-US" smtClean="0"/>
              <a:t>创建</a:t>
            </a:r>
            <a:r>
              <a:rPr lang="en-US" altLang="zh-CN" smtClean="0"/>
              <a:t>JComboBox</a:t>
            </a:r>
            <a:r>
              <a:rPr lang="zh-CN" altLang="en-US" smtClean="0"/>
              <a:t>对象的构造方法表</a:t>
            </a:r>
            <a:r>
              <a:rPr lang="en-US" altLang="zh-CN" smtClean="0"/>
              <a:t>9-15</a:t>
            </a:r>
            <a:r>
              <a:rPr lang="zh-CN" altLang="en-US" smtClean="0"/>
              <a:t>所示。</a:t>
            </a:r>
            <a:endParaRPr lang="en-US" altLang="zh-CN" smtClean="0"/>
          </a:p>
        </p:txBody>
      </p:sp>
      <p:pic>
        <p:nvPicPr>
          <p:cNvPr id="870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 y="3724275"/>
            <a:ext cx="8734746" cy="1550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4"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2"/>
          <p:cNvSpPr>
            <a:spLocks noGrp="1"/>
          </p:cNvSpPr>
          <p:nvPr>
            <p:ph idx="1"/>
          </p:nvPr>
        </p:nvSpPr>
        <p:spPr>
          <a:xfrm>
            <a:off x="214313" y="976313"/>
            <a:ext cx="8669337" cy="5059362"/>
          </a:xfrm>
        </p:spPr>
        <p:txBody>
          <a:bodyPr/>
          <a:lstStyle/>
          <a:p>
            <a:pPr eaLnBrk="1" hangingPunct="1"/>
            <a:r>
              <a:rPr lang="en-US" altLang="zh-CN" b="1" smtClean="0">
                <a:solidFill>
                  <a:srgbClr val="0070C0"/>
                </a:solidFill>
              </a:rPr>
              <a:t>9.6.6 JComboBox</a:t>
            </a:r>
          </a:p>
          <a:p>
            <a:pPr lvl="1" eaLnBrk="1" hangingPunct="1"/>
            <a:r>
              <a:rPr lang="zh-CN" altLang="en-US" smtClean="0"/>
              <a:t>在使用</a:t>
            </a:r>
            <a:r>
              <a:rPr lang="en-US" altLang="zh-CN" smtClean="0"/>
              <a:t>JComboBox</a:t>
            </a:r>
            <a:r>
              <a:rPr lang="zh-CN" altLang="en-US" smtClean="0"/>
              <a:t>时，需要用到一些它的常见方法，如表</a:t>
            </a:r>
            <a:r>
              <a:rPr lang="en-US" altLang="zh-CN" smtClean="0"/>
              <a:t>9-16</a:t>
            </a:r>
            <a:r>
              <a:rPr lang="zh-CN" altLang="en-US" smtClean="0"/>
              <a:t>所示。</a:t>
            </a:r>
            <a:endParaRPr lang="en-US" altLang="zh-CN" smtClean="0"/>
          </a:p>
          <a:p>
            <a:pPr lvl="1" eaLnBrk="1" hangingPunct="1"/>
            <a:endParaRPr lang="en-US" altLang="zh-CN" smtClean="0"/>
          </a:p>
          <a:p>
            <a:pPr lvl="1" eaLnBrk="1" hangingPunct="1"/>
            <a:endParaRPr lang="en-US" altLang="zh-CN" smtClean="0"/>
          </a:p>
        </p:txBody>
      </p:sp>
      <p:pic>
        <p:nvPicPr>
          <p:cNvPr id="880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 y="2286000"/>
            <a:ext cx="8608395" cy="3399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068"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2"/>
          <p:cNvSpPr>
            <a:spLocks noGrp="1"/>
          </p:cNvSpPr>
          <p:nvPr>
            <p:ph idx="1"/>
          </p:nvPr>
        </p:nvSpPr>
        <p:spPr>
          <a:xfrm>
            <a:off x="214313" y="976313"/>
            <a:ext cx="8669337" cy="5059362"/>
          </a:xfrm>
        </p:spPr>
        <p:txBody>
          <a:bodyPr/>
          <a:lstStyle/>
          <a:p>
            <a:pPr eaLnBrk="1" hangingPunct="1"/>
            <a:r>
              <a:rPr lang="en-US" altLang="zh-CN" b="1" dirty="0" smtClean="0">
                <a:solidFill>
                  <a:srgbClr val="0070C0"/>
                </a:solidFill>
              </a:rPr>
              <a:t>9.6.6 </a:t>
            </a:r>
            <a:r>
              <a:rPr lang="en-US" altLang="zh-CN" b="1" dirty="0" err="1" smtClean="0">
                <a:solidFill>
                  <a:srgbClr val="0070C0"/>
                </a:solidFill>
              </a:rPr>
              <a:t>JComboBox</a:t>
            </a:r>
            <a:endParaRPr lang="en-US" altLang="zh-CN" b="1" dirty="0" smtClean="0">
              <a:solidFill>
                <a:srgbClr val="0070C0"/>
              </a:solidFill>
            </a:endParaRPr>
          </a:p>
          <a:p>
            <a:pPr lvl="1" eaLnBrk="1" hangingPunct="1">
              <a:lnSpc>
                <a:spcPct val="200000"/>
              </a:lnSpc>
            </a:pPr>
            <a:r>
              <a:rPr lang="zh-CN" altLang="en-US" dirty="0" smtClean="0"/>
              <a:t>对</a:t>
            </a:r>
            <a:r>
              <a:rPr lang="en-US" altLang="zh-CN" dirty="0" err="1" smtClean="0"/>
              <a:t>JComboBox</a:t>
            </a:r>
            <a:r>
              <a:rPr lang="zh-CN" altLang="en-US" dirty="0" smtClean="0"/>
              <a:t>有所了解后，接下来，通过一个案例来演示该组件的具体用法，如例</a:t>
            </a:r>
            <a:r>
              <a:rPr lang="en-US" altLang="zh-CN" dirty="0" smtClean="0"/>
              <a:t>9-21</a:t>
            </a:r>
            <a:r>
              <a:rPr lang="zh-CN" altLang="en-US" dirty="0" smtClean="0"/>
              <a:t>所示。</a:t>
            </a:r>
            <a:endParaRPr lang="en-US" altLang="zh-CN" dirty="0" smtClean="0"/>
          </a:p>
          <a:p>
            <a:pPr lvl="1" eaLnBrk="1" hangingPunct="1"/>
            <a:endParaRPr lang="en-US" altLang="zh-CN" dirty="0" smtClean="0"/>
          </a:p>
        </p:txBody>
      </p:sp>
      <p:sp>
        <p:nvSpPr>
          <p:cNvPr id="8909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pic>
        <p:nvPicPr>
          <p:cNvPr id="2" name="图片 1"/>
          <p:cNvPicPr>
            <a:picLocks noChangeAspect="1"/>
          </p:cNvPicPr>
          <p:nvPr/>
        </p:nvPicPr>
        <p:blipFill>
          <a:blip r:embed="rId2"/>
          <a:stretch>
            <a:fillRect/>
          </a:stretch>
        </p:blipFill>
        <p:spPr>
          <a:xfrm>
            <a:off x="386590" y="2986087"/>
            <a:ext cx="4484899" cy="1241356"/>
          </a:xfrm>
          <a:prstGeom prst="rect">
            <a:avLst/>
          </a:prstGeom>
        </p:spPr>
      </p:pic>
      <p:pic>
        <p:nvPicPr>
          <p:cNvPr id="3" name="图片 2"/>
          <p:cNvPicPr>
            <a:picLocks noChangeAspect="1"/>
          </p:cNvPicPr>
          <p:nvPr/>
        </p:nvPicPr>
        <p:blipFill>
          <a:blip r:embed="rId3"/>
          <a:stretch>
            <a:fillRect/>
          </a:stretch>
        </p:blipFill>
        <p:spPr>
          <a:xfrm>
            <a:off x="4115594" y="4491002"/>
            <a:ext cx="4628537" cy="1281113"/>
          </a:xfrm>
          <a:prstGeom prst="rect">
            <a:avLst/>
          </a:prstGeom>
        </p:spPr>
      </p:pic>
    </p:spTree>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628650" y="1362974"/>
            <a:ext cx="7886700" cy="4813989"/>
          </a:xfrm>
        </p:spPr>
        <p:txBody>
          <a:bodyPr/>
          <a:lstStyle/>
          <a:p>
            <a:r>
              <a:rPr lang="zh-CN" altLang="en-US" sz="2400" dirty="0"/>
              <a:t>制作如下程序</a:t>
            </a:r>
            <a:r>
              <a:rPr lang="zh-CN" altLang="en-US" sz="2400" dirty="0" smtClean="0"/>
              <a:t>界面。</a:t>
            </a:r>
            <a:endParaRPr lang="zh-CN" altLang="en-US" sz="2400" dirty="0"/>
          </a:p>
        </p:txBody>
      </p:sp>
      <p:sp>
        <p:nvSpPr>
          <p:cNvPr id="3" name="标题 2"/>
          <p:cNvSpPr>
            <a:spLocks noGrp="1"/>
          </p:cNvSpPr>
          <p:nvPr>
            <p:ph type="title"/>
          </p:nvPr>
        </p:nvSpPr>
        <p:spPr/>
        <p:txBody>
          <a:bodyPr/>
          <a:lstStyle/>
          <a:p>
            <a:r>
              <a:rPr lang="zh-CN" altLang="en-US" dirty="0" smtClean="0"/>
              <a:t>练习</a:t>
            </a:r>
            <a:r>
              <a:rPr lang="en-US" altLang="zh-CN" dirty="0" smtClean="0"/>
              <a:t>2</a:t>
            </a:r>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3171" y="1562101"/>
            <a:ext cx="4614862" cy="461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57596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0" y="1293962"/>
            <a:ext cx="7886700" cy="4883001"/>
          </a:xfrm>
        </p:spPr>
        <p:txBody>
          <a:bodyPr/>
          <a:lstStyle/>
          <a:p>
            <a:pPr>
              <a:lnSpc>
                <a:spcPct val="150000"/>
              </a:lnSpc>
            </a:pPr>
            <a:r>
              <a:rPr lang="zh-CN" altLang="en-US" sz="2400" dirty="0" smtClean="0"/>
              <a:t>练习</a:t>
            </a:r>
            <a:r>
              <a:rPr lang="en-US" altLang="zh-CN" sz="2400" dirty="0" smtClean="0"/>
              <a:t>3</a:t>
            </a:r>
            <a:r>
              <a:rPr lang="zh-CN" altLang="en-US" sz="2400" dirty="0" smtClean="0"/>
              <a:t>：制</a:t>
            </a:r>
            <a:r>
              <a:rPr lang="zh-CN" altLang="zh-CN" sz="2400" dirty="0"/>
              <a:t>作计算器，使用组合框实现“</a:t>
            </a:r>
            <a:r>
              <a:rPr lang="en-US" altLang="zh-CN" sz="2400" dirty="0"/>
              <a:t>+</a:t>
            </a:r>
            <a:r>
              <a:rPr lang="zh-CN" altLang="zh-CN" sz="2400" dirty="0"/>
              <a:t>、</a:t>
            </a:r>
            <a:r>
              <a:rPr lang="en-US" altLang="zh-CN" sz="2400" dirty="0"/>
              <a:t>-</a:t>
            </a:r>
            <a:r>
              <a:rPr lang="zh-CN" altLang="zh-CN" sz="2400" dirty="0"/>
              <a:t>、</a:t>
            </a:r>
            <a:r>
              <a:rPr lang="en-US" altLang="zh-CN" sz="2400" dirty="0"/>
              <a:t>*</a:t>
            </a:r>
            <a:r>
              <a:rPr lang="zh-CN" altLang="zh-CN" sz="2400" dirty="0"/>
              <a:t>、</a:t>
            </a:r>
            <a:r>
              <a:rPr lang="en-US" altLang="zh-CN" sz="2400" dirty="0"/>
              <a:t>/</a:t>
            </a:r>
            <a:r>
              <a:rPr lang="zh-CN" altLang="zh-CN" sz="2400" dirty="0"/>
              <a:t>”四种运算。</a:t>
            </a:r>
            <a:endParaRPr lang="zh-CN" altLang="en-US" sz="2400" dirty="0"/>
          </a:p>
        </p:txBody>
      </p:sp>
      <p:sp>
        <p:nvSpPr>
          <p:cNvPr id="3" name="标题 2"/>
          <p:cNvSpPr>
            <a:spLocks noGrp="1"/>
          </p:cNvSpPr>
          <p:nvPr>
            <p:ph type="title"/>
          </p:nvPr>
        </p:nvSpPr>
        <p:spPr/>
        <p:txBody>
          <a:bodyPr/>
          <a:lstStyle/>
          <a:p>
            <a:r>
              <a:rPr lang="zh-CN" altLang="en-US" dirty="0" smtClean="0"/>
              <a:t>举例</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074" y="2886674"/>
            <a:ext cx="5127625"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615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350838" y="1191491"/>
            <a:ext cx="8496300" cy="4945784"/>
          </a:xfrm>
          <a:extLst/>
        </p:spPr>
        <p:txBody>
          <a:bodyPr rtlCol="0">
            <a:normAutofit fontScale="77500" lnSpcReduction="20000"/>
          </a:bodyPr>
          <a:lstStyle/>
          <a:p>
            <a:pPr eaLnBrk="1" fontAlgn="auto" hangingPunct="1">
              <a:spcAft>
                <a:spcPts val="0"/>
              </a:spcAft>
              <a:defRPr/>
            </a:pPr>
            <a:r>
              <a:rPr lang="en-US" altLang="zh-CN" b="1" dirty="0">
                <a:solidFill>
                  <a:srgbClr val="FF0000"/>
                </a:solidFill>
                <a:cs typeface="+mn-cs"/>
              </a:rPr>
              <a:t>Window</a:t>
            </a:r>
            <a:r>
              <a:rPr lang="zh-CN" altLang="zh-CN" b="1" dirty="0">
                <a:solidFill>
                  <a:srgbClr val="FF0000"/>
                </a:solidFill>
                <a:cs typeface="+mn-cs"/>
              </a:rPr>
              <a:t>类</a:t>
            </a:r>
            <a:r>
              <a:rPr lang="zh-CN" altLang="zh-CN" dirty="0">
                <a:cs typeface="+mn-cs"/>
              </a:rPr>
              <a:t>是不依赖其它容器而独立存在</a:t>
            </a:r>
            <a:r>
              <a:rPr lang="zh-CN" altLang="zh-CN" dirty="0" smtClean="0">
                <a:cs typeface="+mn-cs"/>
              </a:rPr>
              <a:t>的</a:t>
            </a:r>
            <a:r>
              <a:rPr lang="zh-CN" altLang="en-US" dirty="0" smtClean="0">
                <a:cs typeface="+mn-cs"/>
              </a:rPr>
              <a:t>顶级</a:t>
            </a:r>
            <a:r>
              <a:rPr lang="zh-CN" altLang="zh-CN" dirty="0" smtClean="0">
                <a:cs typeface="+mn-cs"/>
              </a:rPr>
              <a:t>容器</a:t>
            </a:r>
            <a:r>
              <a:rPr lang="zh-CN" altLang="zh-CN" dirty="0">
                <a:cs typeface="+mn-cs"/>
              </a:rPr>
              <a:t>，它有两个子类，分别是</a:t>
            </a:r>
            <a:r>
              <a:rPr lang="en-US" altLang="zh-CN" b="1" dirty="0">
                <a:solidFill>
                  <a:srgbClr val="FF0000"/>
                </a:solidFill>
                <a:cs typeface="+mn-cs"/>
              </a:rPr>
              <a:t>Frame</a:t>
            </a:r>
            <a:r>
              <a:rPr lang="zh-CN" altLang="zh-CN" b="1" dirty="0">
                <a:solidFill>
                  <a:srgbClr val="FF0000"/>
                </a:solidFill>
                <a:cs typeface="+mn-cs"/>
              </a:rPr>
              <a:t>类和</a:t>
            </a:r>
            <a:r>
              <a:rPr lang="en-US" altLang="zh-CN" b="1" dirty="0">
                <a:solidFill>
                  <a:srgbClr val="FF0000"/>
                </a:solidFill>
                <a:cs typeface="+mn-cs"/>
              </a:rPr>
              <a:t>Dialog</a:t>
            </a:r>
            <a:r>
              <a:rPr lang="zh-CN" altLang="zh-CN" b="1" dirty="0" smtClean="0">
                <a:solidFill>
                  <a:srgbClr val="FF0000"/>
                </a:solidFill>
                <a:cs typeface="+mn-cs"/>
              </a:rPr>
              <a:t>类</a:t>
            </a:r>
            <a:r>
              <a:rPr lang="zh-CN" altLang="en-US" dirty="0" smtClean="0">
                <a:cs typeface="+mn-cs"/>
              </a:rPr>
              <a:t>。</a:t>
            </a:r>
            <a:r>
              <a:rPr lang="en-US" altLang="zh-CN" dirty="0">
                <a:cs typeface="+mn-cs"/>
              </a:rPr>
              <a:t>Frame</a:t>
            </a:r>
            <a:r>
              <a:rPr lang="zh-CN" altLang="zh-CN" dirty="0">
                <a:cs typeface="+mn-cs"/>
              </a:rPr>
              <a:t>类用于创建一个具有标题栏的框架窗口，作为程序的主界面</a:t>
            </a:r>
            <a:r>
              <a:rPr lang="zh-CN" altLang="zh-CN" dirty="0" smtClean="0">
                <a:cs typeface="+mn-cs"/>
              </a:rPr>
              <a:t>，</a:t>
            </a:r>
            <a:r>
              <a:rPr lang="en-US" altLang="zh-CN" dirty="0" smtClean="0">
                <a:cs typeface="+mn-cs"/>
              </a:rPr>
              <a:t>Dialog</a:t>
            </a:r>
            <a:r>
              <a:rPr lang="zh-CN" altLang="zh-CN" dirty="0">
                <a:cs typeface="+mn-cs"/>
              </a:rPr>
              <a:t>类用于创建一个对话框，实现与用户的</a:t>
            </a:r>
            <a:r>
              <a:rPr lang="zh-CN" altLang="zh-CN" dirty="0" smtClean="0">
                <a:cs typeface="+mn-cs"/>
              </a:rPr>
              <a:t>信息</a:t>
            </a:r>
            <a:r>
              <a:rPr lang="zh-CN" altLang="en-US" dirty="0" smtClean="0">
                <a:cs typeface="+mn-cs"/>
              </a:rPr>
              <a:t>交互。</a:t>
            </a:r>
            <a:endParaRPr lang="en-US" altLang="zh-CN" dirty="0" smtClean="0">
              <a:cs typeface="+mn-cs"/>
            </a:endParaRPr>
          </a:p>
          <a:p>
            <a:pPr eaLnBrk="1" fontAlgn="auto" hangingPunct="1">
              <a:spcAft>
                <a:spcPts val="0"/>
              </a:spcAft>
              <a:defRPr/>
            </a:pPr>
            <a:endParaRPr lang="en-US" altLang="zh-CN" dirty="0">
              <a:cs typeface="+mn-cs"/>
            </a:endParaRPr>
          </a:p>
          <a:p>
            <a:pPr eaLnBrk="1" fontAlgn="auto" hangingPunct="1">
              <a:spcAft>
                <a:spcPts val="0"/>
              </a:spcAft>
              <a:defRPr/>
            </a:pPr>
            <a:endParaRPr lang="en-US" altLang="zh-CN" dirty="0" smtClean="0">
              <a:cs typeface="+mn-cs"/>
            </a:endParaRPr>
          </a:p>
          <a:p>
            <a:pPr eaLnBrk="1" fontAlgn="auto" hangingPunct="1">
              <a:spcAft>
                <a:spcPts val="0"/>
              </a:spcAft>
              <a:defRPr/>
            </a:pPr>
            <a:endParaRPr lang="en-US" altLang="zh-CN" dirty="0">
              <a:cs typeface="+mn-cs"/>
            </a:endParaRPr>
          </a:p>
          <a:p>
            <a:pPr marL="0" indent="0" eaLnBrk="1" fontAlgn="auto" hangingPunct="1">
              <a:spcAft>
                <a:spcPts val="0"/>
              </a:spcAft>
              <a:buFontTx/>
              <a:buNone/>
              <a:defRPr/>
            </a:pPr>
            <a:r>
              <a:rPr lang="en-US" altLang="zh-CN" dirty="0" smtClean="0">
                <a:cs typeface="+mn-cs"/>
              </a:rPr>
              <a:t>                             Frame</a:t>
            </a:r>
            <a:r>
              <a:rPr lang="zh-CN" altLang="en-US" dirty="0" smtClean="0">
                <a:cs typeface="+mn-cs"/>
              </a:rPr>
              <a:t>示例                                              </a:t>
            </a:r>
            <a:r>
              <a:rPr lang="en-US" altLang="zh-CN" dirty="0" smtClean="0">
                <a:cs typeface="+mn-cs"/>
              </a:rPr>
              <a:t>Dialog</a:t>
            </a:r>
            <a:r>
              <a:rPr lang="zh-CN" altLang="en-US" dirty="0" smtClean="0">
                <a:cs typeface="+mn-cs"/>
              </a:rPr>
              <a:t>示例</a:t>
            </a:r>
            <a:endParaRPr lang="en-US" altLang="zh-CN" dirty="0">
              <a:cs typeface="+mn-cs"/>
            </a:endParaRPr>
          </a:p>
          <a:p>
            <a:pPr eaLnBrk="1" fontAlgn="auto" hangingPunct="1">
              <a:spcAft>
                <a:spcPts val="0"/>
              </a:spcAft>
              <a:defRPr/>
            </a:pPr>
            <a:r>
              <a:rPr lang="en-US" altLang="zh-CN" b="1" dirty="0">
                <a:solidFill>
                  <a:srgbClr val="FF0000"/>
                </a:solidFill>
                <a:cs typeface="+mn-cs"/>
              </a:rPr>
              <a:t>Panel</a:t>
            </a:r>
            <a:r>
              <a:rPr lang="zh-CN" altLang="zh-CN" dirty="0">
                <a:cs typeface="+mn-cs"/>
              </a:rPr>
              <a:t>也是一个容器，但是它不能单独存在，只能存在其它容器（</a:t>
            </a:r>
            <a:r>
              <a:rPr lang="en-US" altLang="zh-CN" dirty="0">
                <a:cs typeface="+mn-cs"/>
              </a:rPr>
              <a:t>Window</a:t>
            </a:r>
            <a:r>
              <a:rPr lang="zh-CN" altLang="zh-CN" dirty="0">
                <a:cs typeface="+mn-cs"/>
              </a:rPr>
              <a:t>或其子类）中，一个</a:t>
            </a:r>
            <a:r>
              <a:rPr lang="en-US" altLang="zh-CN" dirty="0">
                <a:cs typeface="+mn-cs"/>
              </a:rPr>
              <a:t>Panel</a:t>
            </a:r>
            <a:r>
              <a:rPr lang="zh-CN" altLang="zh-CN" dirty="0">
                <a:cs typeface="+mn-cs"/>
              </a:rPr>
              <a:t>对象代表了一个长方形的区域，在这个区域中可以容纳其它组件</a:t>
            </a:r>
            <a:r>
              <a:rPr lang="zh-CN" altLang="en-US" dirty="0">
                <a:cs typeface="+mn-cs"/>
              </a:rPr>
              <a:t>。通常情况下，程序会使用</a:t>
            </a:r>
            <a:r>
              <a:rPr lang="en-US" altLang="zh-CN" dirty="0">
                <a:cs typeface="+mn-cs"/>
              </a:rPr>
              <a:t>Panel</a:t>
            </a:r>
            <a:r>
              <a:rPr lang="zh-CN" altLang="en-US" dirty="0">
                <a:cs typeface="+mn-cs"/>
              </a:rPr>
              <a:t>来实现一些特殊的布局</a:t>
            </a:r>
            <a:r>
              <a:rPr lang="zh-CN" altLang="en-US" dirty="0" smtClean="0">
                <a:cs typeface="+mn-cs"/>
              </a:rPr>
              <a:t>。</a:t>
            </a:r>
            <a:endParaRPr lang="en-US" altLang="zh-CN" dirty="0">
              <a:cs typeface="+mn-cs"/>
            </a:endParaRPr>
          </a:p>
        </p:txBody>
      </p:sp>
      <p:pic>
        <p:nvPicPr>
          <p:cNvPr id="3789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2439988"/>
            <a:ext cx="1743075"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3" descr="9~@XM8O_N%A6_}D84242%A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563" y="2740025"/>
            <a:ext cx="2484437"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70C0"/>
                </a:solidFill>
                <a:latin typeface="微软雅黑" pitchFamily="34" charset="-122"/>
                <a:ea typeface="微软雅黑" pitchFamily="34" charset="-122"/>
                <a:sym typeface="宋体" pitchFamily="2" charset="-122"/>
              </a:rPr>
              <a:t>9.1 AWT</a:t>
            </a:r>
            <a:r>
              <a:rPr lang="zh-CN" altLang="en-US" sz="3200" b="1" dirty="0">
                <a:solidFill>
                  <a:srgbClr val="0070C0"/>
                </a:solidFill>
                <a:latin typeface="微软雅黑" pitchFamily="34" charset="-122"/>
                <a:ea typeface="微软雅黑" pitchFamily="34" charset="-122"/>
                <a:sym typeface="宋体" pitchFamily="2" charset="-122"/>
              </a:rPr>
              <a:t>概述</a:t>
            </a:r>
          </a:p>
        </p:txBody>
      </p:sp>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2"/>
          <p:cNvSpPr>
            <a:spLocks noGrp="1"/>
          </p:cNvSpPr>
          <p:nvPr>
            <p:ph idx="1"/>
          </p:nvPr>
        </p:nvSpPr>
        <p:spPr>
          <a:xfrm>
            <a:off x="166688" y="970515"/>
            <a:ext cx="8396287" cy="4895850"/>
          </a:xfrm>
        </p:spPr>
        <p:txBody>
          <a:bodyPr/>
          <a:lstStyle/>
          <a:p>
            <a:pPr eaLnBrk="1" hangingPunct="1"/>
            <a:r>
              <a:rPr lang="en-US" altLang="zh-CN" b="1" dirty="0" smtClean="0">
                <a:solidFill>
                  <a:srgbClr val="0070C0"/>
                </a:solidFill>
              </a:rPr>
              <a:t>9.6.7 </a:t>
            </a:r>
            <a:r>
              <a:rPr lang="zh-CN" altLang="en-US" b="1" dirty="0" smtClean="0">
                <a:solidFill>
                  <a:srgbClr val="0070C0"/>
                </a:solidFill>
              </a:rPr>
              <a:t>菜单组件</a:t>
            </a:r>
            <a:endParaRPr lang="en-US" altLang="zh-CN" b="1" dirty="0" smtClean="0">
              <a:solidFill>
                <a:srgbClr val="0070C0"/>
              </a:solidFill>
            </a:endParaRPr>
          </a:p>
          <a:p>
            <a:pPr lvl="1" eaLnBrk="1" hangingPunct="1"/>
            <a:r>
              <a:rPr lang="zh-CN" altLang="en-US" dirty="0" smtClean="0"/>
              <a:t>菜单组件分为下拉式菜单和</a:t>
            </a:r>
            <a:r>
              <a:rPr lang="zh-CN" altLang="zh-CN" dirty="0" smtClean="0"/>
              <a:t>弹出式菜单</a:t>
            </a:r>
            <a:endParaRPr lang="en-US" altLang="zh-CN" dirty="0" smtClean="0"/>
          </a:p>
          <a:p>
            <a:pPr lvl="1" eaLnBrk="1" hangingPunct="1"/>
            <a:r>
              <a:rPr lang="zh-CN" altLang="en-US" dirty="0" smtClean="0"/>
              <a:t>下拉式菜单包括</a:t>
            </a:r>
            <a:r>
              <a:rPr lang="en-US" altLang="zh-CN" dirty="0" err="1" smtClean="0"/>
              <a:t>JMenuBar</a:t>
            </a:r>
            <a:r>
              <a:rPr lang="en-US" altLang="zh-CN" dirty="0" smtClean="0"/>
              <a:t>(</a:t>
            </a:r>
            <a:r>
              <a:rPr lang="zh-CN" altLang="zh-CN" dirty="0" smtClean="0"/>
              <a:t>菜单栏</a:t>
            </a:r>
            <a:r>
              <a:rPr lang="en-US" altLang="zh-CN" dirty="0" smtClean="0"/>
              <a:t>)</a:t>
            </a:r>
            <a:r>
              <a:rPr lang="zh-CN" altLang="zh-CN" dirty="0" smtClean="0"/>
              <a:t>、</a:t>
            </a:r>
            <a:r>
              <a:rPr lang="en-US" altLang="zh-CN" dirty="0" err="1" smtClean="0"/>
              <a:t>JMenu</a:t>
            </a:r>
            <a:r>
              <a:rPr lang="en-US" altLang="zh-CN" dirty="0" smtClean="0"/>
              <a:t>(</a:t>
            </a:r>
            <a:r>
              <a:rPr lang="zh-CN" altLang="zh-CN" dirty="0" smtClean="0"/>
              <a:t>菜单</a:t>
            </a:r>
            <a:r>
              <a:rPr lang="en-US" altLang="zh-CN" dirty="0" smtClean="0"/>
              <a:t>)</a:t>
            </a:r>
            <a:r>
              <a:rPr lang="zh-CN" altLang="zh-CN" dirty="0" smtClean="0"/>
              <a:t>和</a:t>
            </a:r>
            <a:r>
              <a:rPr lang="en-US" altLang="zh-CN" dirty="0" err="1" smtClean="0"/>
              <a:t>JMenuItem</a:t>
            </a:r>
            <a:r>
              <a:rPr lang="en-US" altLang="zh-CN" dirty="0" smtClean="0"/>
              <a:t>(</a:t>
            </a:r>
            <a:r>
              <a:rPr lang="zh-CN" altLang="zh-CN" dirty="0" smtClean="0"/>
              <a:t>菜单项</a:t>
            </a:r>
            <a:r>
              <a:rPr lang="en-US" altLang="zh-CN" dirty="0" smtClean="0"/>
              <a:t>)</a:t>
            </a:r>
            <a:r>
              <a:rPr lang="zh-CN" altLang="en-US" dirty="0" smtClean="0"/>
              <a:t>，这三个组件在菜单中对应的位置如下图所示。</a:t>
            </a:r>
            <a:endParaRPr lang="en-US" altLang="zh-CN" dirty="0" smtClean="0"/>
          </a:p>
          <a:p>
            <a:pPr lvl="1" eaLnBrk="1" hangingPunct="1"/>
            <a:endParaRPr lang="en-US" altLang="zh-CN" dirty="0" smtClean="0"/>
          </a:p>
        </p:txBody>
      </p:sp>
      <p:pic>
        <p:nvPicPr>
          <p:cNvPr id="90115" name="图片 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289" y="3179900"/>
            <a:ext cx="5844774" cy="3340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2"/>
          <p:cNvSpPr>
            <a:spLocks noGrp="1"/>
          </p:cNvSpPr>
          <p:nvPr>
            <p:ph idx="1"/>
          </p:nvPr>
        </p:nvSpPr>
        <p:spPr>
          <a:xfrm>
            <a:off x="214313" y="1060174"/>
            <a:ext cx="8669337" cy="4837389"/>
          </a:xfrm>
        </p:spPr>
        <p:txBody>
          <a:bodyPr/>
          <a:lstStyle/>
          <a:p>
            <a:pPr eaLnBrk="1" hangingPunct="1">
              <a:lnSpc>
                <a:spcPct val="120000"/>
              </a:lnSpc>
            </a:pPr>
            <a:r>
              <a:rPr lang="en-US" altLang="zh-CN" b="1" dirty="0" smtClean="0">
                <a:solidFill>
                  <a:srgbClr val="0070C0"/>
                </a:solidFill>
              </a:rPr>
              <a:t>9.6.7 </a:t>
            </a:r>
            <a:r>
              <a:rPr lang="zh-CN" altLang="en-US" b="1" dirty="0" smtClean="0">
                <a:solidFill>
                  <a:srgbClr val="0070C0"/>
                </a:solidFill>
              </a:rPr>
              <a:t>菜单组件</a:t>
            </a:r>
            <a:endParaRPr lang="en-US" altLang="zh-CN" b="1" dirty="0" smtClean="0">
              <a:solidFill>
                <a:srgbClr val="0070C0"/>
              </a:solidFill>
            </a:endParaRPr>
          </a:p>
          <a:p>
            <a:pPr lvl="1" eaLnBrk="1" hangingPunct="1">
              <a:lnSpc>
                <a:spcPct val="120000"/>
              </a:lnSpc>
            </a:pPr>
            <a:r>
              <a:rPr lang="en-US" altLang="zh-CN" b="1" dirty="0" err="1" smtClean="0">
                <a:solidFill>
                  <a:srgbClr val="FF0000"/>
                </a:solidFill>
              </a:rPr>
              <a:t>JMenuBar</a:t>
            </a:r>
            <a:r>
              <a:rPr lang="zh-CN" altLang="zh-CN" b="1" dirty="0" smtClean="0">
                <a:solidFill>
                  <a:srgbClr val="FF0000"/>
                </a:solidFill>
              </a:rPr>
              <a:t>：</a:t>
            </a:r>
            <a:r>
              <a:rPr lang="zh-CN" altLang="zh-CN" dirty="0" smtClean="0"/>
              <a:t>表示一个水平的菜单栏，它用来管理菜单，不参与同用户的交互式操作。</a:t>
            </a:r>
            <a:endParaRPr lang="en-US" altLang="zh-CN" dirty="0" smtClean="0"/>
          </a:p>
          <a:p>
            <a:pPr lvl="1" eaLnBrk="1" hangingPunct="1">
              <a:lnSpc>
                <a:spcPct val="120000"/>
              </a:lnSpc>
            </a:pPr>
            <a:r>
              <a:rPr lang="en-US" altLang="zh-CN" b="1" dirty="0" err="1" smtClean="0">
                <a:solidFill>
                  <a:srgbClr val="FF0000"/>
                </a:solidFill>
              </a:rPr>
              <a:t>JMenu</a:t>
            </a:r>
            <a:r>
              <a:rPr lang="zh-CN" altLang="zh-CN" b="1" dirty="0" smtClean="0">
                <a:solidFill>
                  <a:srgbClr val="FF0000"/>
                </a:solidFill>
              </a:rPr>
              <a:t>：</a:t>
            </a:r>
            <a:r>
              <a:rPr lang="zh-CN" altLang="zh-CN" dirty="0" smtClean="0"/>
              <a:t>表示一个菜单，它用来整合管理菜单项。菜单可以是单一层次的结构，也可以是多层次的结构</a:t>
            </a:r>
            <a:r>
              <a:rPr lang="zh-CN" altLang="en-US" dirty="0" smtClean="0"/>
              <a:t>，它的常用方法如表</a:t>
            </a:r>
            <a:r>
              <a:rPr lang="en-US" altLang="zh-CN" dirty="0" smtClean="0"/>
              <a:t>9-17</a:t>
            </a:r>
            <a:r>
              <a:rPr lang="zh-CN" altLang="en-US" dirty="0" smtClean="0"/>
              <a:t>所示。</a:t>
            </a:r>
            <a:endParaRPr lang="en-US" altLang="zh-CN" dirty="0" smtClean="0"/>
          </a:p>
          <a:p>
            <a:pPr lvl="1" eaLnBrk="1" hangingPunct="1">
              <a:lnSpc>
                <a:spcPct val="120000"/>
              </a:lnSpc>
            </a:pPr>
            <a:endParaRPr lang="en-US" altLang="zh-CN" dirty="0" smtClean="0"/>
          </a:p>
          <a:p>
            <a:pPr lvl="1" eaLnBrk="1" hangingPunct="1">
              <a:lnSpc>
                <a:spcPct val="120000"/>
              </a:lnSpc>
            </a:pPr>
            <a:endParaRPr lang="en-US" altLang="zh-CN" dirty="0" smtClean="0"/>
          </a:p>
          <a:p>
            <a:pPr lvl="1" eaLnBrk="1" hangingPunct="1">
              <a:lnSpc>
                <a:spcPct val="120000"/>
              </a:lnSpc>
            </a:pPr>
            <a:endParaRPr lang="en-US" altLang="zh-CN" dirty="0" smtClean="0"/>
          </a:p>
          <a:p>
            <a:pPr lvl="1" eaLnBrk="1" hangingPunct="1">
              <a:lnSpc>
                <a:spcPct val="120000"/>
              </a:lnSpc>
            </a:pPr>
            <a:endParaRPr lang="en-US" altLang="zh-CN" dirty="0" smtClean="0"/>
          </a:p>
          <a:p>
            <a:pPr lvl="1" eaLnBrk="1" hangingPunct="1">
              <a:lnSpc>
                <a:spcPct val="120000"/>
              </a:lnSpc>
            </a:pPr>
            <a:endParaRPr lang="en-US" altLang="zh-CN" dirty="0" smtClean="0"/>
          </a:p>
          <a:p>
            <a:pPr lvl="1" eaLnBrk="1" hangingPunct="1">
              <a:lnSpc>
                <a:spcPct val="120000"/>
              </a:lnSpc>
            </a:pPr>
            <a:endParaRPr lang="en-US" altLang="zh-CN" dirty="0" smtClean="0"/>
          </a:p>
          <a:p>
            <a:pPr lvl="1" eaLnBrk="1" hangingPunct="1">
              <a:lnSpc>
                <a:spcPct val="120000"/>
              </a:lnSpc>
            </a:pPr>
            <a:endParaRPr lang="en-US" altLang="zh-CN" dirty="0" smtClean="0"/>
          </a:p>
        </p:txBody>
      </p:sp>
      <p:pic>
        <p:nvPicPr>
          <p:cNvPr id="911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798" y="3235706"/>
            <a:ext cx="7997341" cy="3218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00ACE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140"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p:cNvSpPr>
            <a:spLocks noGrp="1"/>
          </p:cNvSpPr>
          <p:nvPr>
            <p:ph idx="1"/>
          </p:nvPr>
        </p:nvSpPr>
        <p:spPr>
          <a:xfrm>
            <a:off x="285750" y="1126435"/>
            <a:ext cx="8370888" cy="4909240"/>
          </a:xfrm>
        </p:spPr>
        <p:txBody>
          <a:bodyPr/>
          <a:lstStyle/>
          <a:p>
            <a:pPr eaLnBrk="1" hangingPunct="1">
              <a:spcBef>
                <a:spcPts val="1200"/>
              </a:spcBef>
            </a:pPr>
            <a:r>
              <a:rPr lang="en-US" altLang="zh-CN" b="1" dirty="0" smtClean="0">
                <a:solidFill>
                  <a:srgbClr val="0070C0"/>
                </a:solidFill>
              </a:rPr>
              <a:t>9.6.7 </a:t>
            </a:r>
            <a:r>
              <a:rPr lang="zh-CN" altLang="en-US" b="1" dirty="0" smtClean="0">
                <a:solidFill>
                  <a:srgbClr val="0070C0"/>
                </a:solidFill>
              </a:rPr>
              <a:t>菜单组件</a:t>
            </a:r>
            <a:endParaRPr lang="en-US" altLang="zh-CN" b="1" dirty="0" smtClean="0">
              <a:solidFill>
                <a:srgbClr val="0070C0"/>
              </a:solidFill>
            </a:endParaRPr>
          </a:p>
          <a:p>
            <a:pPr lvl="1" eaLnBrk="1" hangingPunct="1">
              <a:spcBef>
                <a:spcPts val="1200"/>
              </a:spcBef>
            </a:pPr>
            <a:r>
              <a:rPr lang="en-US" altLang="zh-CN" b="1" dirty="0" err="1" smtClean="0">
                <a:solidFill>
                  <a:srgbClr val="FF0000"/>
                </a:solidFill>
              </a:rPr>
              <a:t>JMenuItem</a:t>
            </a:r>
            <a:r>
              <a:rPr lang="zh-CN" altLang="zh-CN" b="1" dirty="0" smtClean="0">
                <a:solidFill>
                  <a:srgbClr val="FF0000"/>
                </a:solidFill>
              </a:rPr>
              <a:t>：</a:t>
            </a:r>
            <a:r>
              <a:rPr lang="en-US" altLang="zh-CN" dirty="0" err="1" smtClean="0"/>
              <a:t>JMenuItem</a:t>
            </a:r>
            <a:r>
              <a:rPr lang="zh-CN" altLang="zh-CN" dirty="0" smtClean="0"/>
              <a:t>表示一个菜单项，它是菜单系统中最基本的组件。和</a:t>
            </a:r>
            <a:r>
              <a:rPr lang="en-US" altLang="zh-CN" dirty="0" err="1" smtClean="0"/>
              <a:t>JMenu</a:t>
            </a:r>
            <a:r>
              <a:rPr lang="zh-CN" altLang="zh-CN" dirty="0" smtClean="0"/>
              <a:t>菜单一样，在创建</a:t>
            </a:r>
            <a:r>
              <a:rPr lang="en-US" altLang="zh-CN" dirty="0" err="1" smtClean="0"/>
              <a:t>JMenuItem</a:t>
            </a:r>
            <a:r>
              <a:rPr lang="zh-CN" altLang="zh-CN" dirty="0" smtClean="0"/>
              <a:t>菜单项时，通常会使用</a:t>
            </a:r>
            <a:r>
              <a:rPr lang="en-US" altLang="zh-CN" dirty="0" err="1" smtClean="0"/>
              <a:t>JMenuItem</a:t>
            </a:r>
            <a:r>
              <a:rPr lang="en-US" altLang="zh-CN" dirty="0" smtClean="0"/>
              <a:t>(String text)</a:t>
            </a:r>
            <a:r>
              <a:rPr lang="zh-CN" altLang="zh-CN" dirty="0" smtClean="0"/>
              <a:t>这个构造方法为菜单项指定文本内容</a:t>
            </a:r>
            <a:r>
              <a:rPr lang="zh-CN" altLang="en-US" dirty="0" smtClean="0"/>
              <a:t>。</a:t>
            </a:r>
            <a:endParaRPr lang="en-US" altLang="zh-CN" dirty="0" smtClean="0"/>
          </a:p>
          <a:p>
            <a:pPr lvl="1" eaLnBrk="1" hangingPunct="1">
              <a:spcBef>
                <a:spcPts val="1200"/>
              </a:spcBef>
            </a:pPr>
            <a:r>
              <a:rPr lang="en-US" altLang="zh-CN" dirty="0" err="1" smtClean="0"/>
              <a:t>JMenuItem</a:t>
            </a:r>
            <a:r>
              <a:rPr lang="zh-CN" altLang="en-US" dirty="0" smtClean="0"/>
              <a:t>继承自</a:t>
            </a:r>
            <a:r>
              <a:rPr lang="en-US" altLang="zh-CN" dirty="0" err="1" smtClean="0"/>
              <a:t>AbstractButton</a:t>
            </a:r>
            <a:r>
              <a:rPr lang="zh-CN" altLang="en-US" dirty="0" smtClean="0"/>
              <a:t>类，因此可以把它看成是一个数组，如果使用无参的构造方法创建一个菜单项，则可以调用从</a:t>
            </a:r>
            <a:r>
              <a:rPr lang="en-US" altLang="zh-CN" dirty="0" err="1" smtClean="0"/>
              <a:t>AbstractButton</a:t>
            </a:r>
            <a:r>
              <a:rPr lang="zh-CN" altLang="en-US" dirty="0" smtClean="0"/>
              <a:t>类中继承的</a:t>
            </a:r>
            <a:r>
              <a:rPr lang="en-US" altLang="zh-CN" dirty="0" err="1" smtClean="0"/>
              <a:t>setText</a:t>
            </a:r>
            <a:r>
              <a:rPr lang="en-US" altLang="zh-CN" dirty="0" smtClean="0"/>
              <a:t>()</a:t>
            </a:r>
            <a:r>
              <a:rPr lang="zh-CN" altLang="en-US" dirty="0" smtClean="0"/>
              <a:t>方法和</a:t>
            </a:r>
            <a:r>
              <a:rPr lang="en-US" altLang="zh-CN" dirty="0" err="1" smtClean="0"/>
              <a:t>setIcon</a:t>
            </a:r>
            <a:r>
              <a:rPr lang="en-US" altLang="zh-CN" dirty="0" smtClean="0"/>
              <a:t>()</a:t>
            </a:r>
            <a:r>
              <a:rPr lang="zh-CN" altLang="en-US" dirty="0" smtClean="0"/>
              <a:t>方法为其设置文本和图标。</a:t>
            </a:r>
            <a:endParaRPr lang="en-US" altLang="zh-CN" dirty="0" smtClean="0"/>
          </a:p>
        </p:txBody>
      </p:sp>
      <p:sp>
        <p:nvSpPr>
          <p:cNvPr id="92163"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内容占位符 2"/>
          <p:cNvSpPr>
            <a:spLocks noGrp="1"/>
          </p:cNvSpPr>
          <p:nvPr>
            <p:ph idx="1"/>
          </p:nvPr>
        </p:nvSpPr>
        <p:spPr>
          <a:xfrm>
            <a:off x="285750" y="1099929"/>
            <a:ext cx="8370888" cy="4935745"/>
          </a:xfrm>
        </p:spPr>
        <p:txBody>
          <a:bodyPr/>
          <a:lstStyle/>
          <a:p>
            <a:pPr eaLnBrk="1" hangingPunct="1"/>
            <a:r>
              <a:rPr lang="en-US" altLang="zh-CN" b="1" dirty="0" smtClean="0">
                <a:solidFill>
                  <a:srgbClr val="0070C0"/>
                </a:solidFill>
              </a:rPr>
              <a:t>9.6.7 </a:t>
            </a:r>
            <a:r>
              <a:rPr lang="zh-CN" altLang="en-US" b="1" dirty="0" smtClean="0">
                <a:solidFill>
                  <a:srgbClr val="0070C0"/>
                </a:solidFill>
              </a:rPr>
              <a:t>菜单组件</a:t>
            </a:r>
            <a:endParaRPr lang="en-US" altLang="zh-CN" b="1" dirty="0" smtClean="0">
              <a:solidFill>
                <a:srgbClr val="0070C0"/>
              </a:solidFill>
            </a:endParaRPr>
          </a:p>
          <a:p>
            <a:pPr lvl="1" eaLnBrk="1" hangingPunct="1"/>
            <a:r>
              <a:rPr lang="zh-CN" altLang="en-US" dirty="0" smtClean="0"/>
              <a:t>介绍完创建菜单所需的三个基本组件后，接下来，通过一个案例来学习菜单的创建和使用，如例</a:t>
            </a:r>
            <a:r>
              <a:rPr lang="en-US" altLang="zh-CN" dirty="0" smtClean="0"/>
              <a:t>9-22</a:t>
            </a:r>
            <a:r>
              <a:rPr lang="zh-CN" altLang="en-US" dirty="0" smtClean="0"/>
              <a:t>所示。</a:t>
            </a:r>
            <a:endParaRPr lang="en-US" altLang="zh-CN" dirty="0" smtClean="0"/>
          </a:p>
        </p:txBody>
      </p:sp>
      <p:sp>
        <p:nvSpPr>
          <p:cNvPr id="9318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pic>
        <p:nvPicPr>
          <p:cNvPr id="2" name="图片 1"/>
          <p:cNvPicPr>
            <a:picLocks noChangeAspect="1"/>
          </p:cNvPicPr>
          <p:nvPr/>
        </p:nvPicPr>
        <p:blipFill>
          <a:blip r:embed="rId2"/>
          <a:stretch>
            <a:fillRect/>
          </a:stretch>
        </p:blipFill>
        <p:spPr>
          <a:xfrm>
            <a:off x="1026094" y="2991955"/>
            <a:ext cx="3301535" cy="3382342"/>
          </a:xfrm>
          <a:prstGeom prst="rect">
            <a:avLst/>
          </a:prstGeom>
        </p:spPr>
      </p:pic>
      <p:pic>
        <p:nvPicPr>
          <p:cNvPr id="3" name="图片 2"/>
          <p:cNvPicPr>
            <a:picLocks noChangeAspect="1"/>
          </p:cNvPicPr>
          <p:nvPr/>
        </p:nvPicPr>
        <p:blipFill>
          <a:blip r:embed="rId3"/>
          <a:stretch>
            <a:fillRect/>
          </a:stretch>
        </p:blipFill>
        <p:spPr>
          <a:xfrm>
            <a:off x="4643903" y="2991956"/>
            <a:ext cx="3324819" cy="3382342"/>
          </a:xfrm>
          <a:prstGeom prst="rect">
            <a:avLst/>
          </a:prstGeom>
        </p:spPr>
      </p:pic>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内容占位符 2"/>
          <p:cNvSpPr>
            <a:spLocks noGrp="1"/>
          </p:cNvSpPr>
          <p:nvPr>
            <p:ph idx="1"/>
          </p:nvPr>
        </p:nvSpPr>
        <p:spPr>
          <a:xfrm>
            <a:off x="427038" y="1152939"/>
            <a:ext cx="8253412" cy="4965286"/>
          </a:xfrm>
        </p:spPr>
        <p:txBody>
          <a:bodyPr/>
          <a:lstStyle/>
          <a:p>
            <a:pPr eaLnBrk="1" hangingPunct="1"/>
            <a:r>
              <a:rPr lang="en-US" altLang="zh-CN" b="1" dirty="0" smtClean="0">
                <a:solidFill>
                  <a:srgbClr val="0070C0"/>
                </a:solidFill>
              </a:rPr>
              <a:t>9.6.7 </a:t>
            </a:r>
            <a:r>
              <a:rPr lang="zh-CN" altLang="en-US" b="1" dirty="0" smtClean="0">
                <a:solidFill>
                  <a:srgbClr val="0070C0"/>
                </a:solidFill>
              </a:rPr>
              <a:t>菜单组件</a:t>
            </a:r>
            <a:endParaRPr lang="en-US" altLang="zh-CN" b="1" dirty="0" smtClean="0">
              <a:solidFill>
                <a:srgbClr val="0070C0"/>
              </a:solidFill>
            </a:endParaRPr>
          </a:p>
          <a:p>
            <a:pPr lvl="1" eaLnBrk="1" hangingPunct="1">
              <a:lnSpc>
                <a:spcPct val="200000"/>
              </a:lnSpc>
            </a:pPr>
            <a:r>
              <a:rPr lang="zh-CN" altLang="zh-CN" dirty="0" smtClean="0"/>
              <a:t>在</a:t>
            </a:r>
            <a:r>
              <a:rPr lang="en-US" altLang="zh-CN" dirty="0" smtClean="0"/>
              <a:t>Swing</a:t>
            </a:r>
            <a:r>
              <a:rPr lang="zh-CN" altLang="zh-CN" dirty="0" smtClean="0"/>
              <a:t>组件中，弹出式菜单用</a:t>
            </a:r>
            <a:r>
              <a:rPr lang="en-US" altLang="zh-CN" dirty="0" err="1" smtClean="0"/>
              <a:t>JPopupMenu</a:t>
            </a:r>
            <a:r>
              <a:rPr lang="zh-CN" altLang="zh-CN" dirty="0" smtClean="0"/>
              <a:t>表示</a:t>
            </a:r>
            <a:r>
              <a:rPr lang="zh-CN" altLang="en-US" dirty="0" smtClean="0"/>
              <a:t>。</a:t>
            </a:r>
            <a:endParaRPr lang="en-US" altLang="zh-CN" dirty="0" smtClean="0"/>
          </a:p>
          <a:p>
            <a:pPr lvl="1" eaLnBrk="1" hangingPunct="1">
              <a:lnSpc>
                <a:spcPct val="200000"/>
              </a:lnSpc>
            </a:pPr>
            <a:r>
              <a:rPr lang="en-US" altLang="zh-CN" dirty="0" err="1" smtClean="0"/>
              <a:t>JPopupMenu</a:t>
            </a:r>
            <a:r>
              <a:rPr lang="zh-CN" altLang="zh-CN" dirty="0" smtClean="0"/>
              <a:t>弹出式菜单和下拉式菜单一样都通过调用</a:t>
            </a:r>
            <a:r>
              <a:rPr lang="en-US" altLang="zh-CN" dirty="0" smtClean="0"/>
              <a:t>add()</a:t>
            </a:r>
            <a:r>
              <a:rPr lang="zh-CN" altLang="zh-CN" dirty="0" smtClean="0"/>
              <a:t>方法添加</a:t>
            </a:r>
            <a:r>
              <a:rPr lang="en-US" altLang="zh-CN" dirty="0" err="1" smtClean="0"/>
              <a:t>JMenuItem</a:t>
            </a:r>
            <a:r>
              <a:rPr lang="zh-CN" altLang="zh-CN" dirty="0" smtClean="0"/>
              <a:t>菜单项，但它默认是不可见的，如果想要显示出来，则必须调用它的</a:t>
            </a:r>
            <a:r>
              <a:rPr lang="en-US" altLang="zh-CN" dirty="0" smtClean="0"/>
              <a:t>show(Component </a:t>
            </a:r>
            <a:r>
              <a:rPr lang="en-US" altLang="zh-CN" dirty="0" err="1" smtClean="0"/>
              <a:t>invoker,int</a:t>
            </a:r>
            <a:r>
              <a:rPr lang="en-US" altLang="zh-CN" dirty="0" smtClean="0"/>
              <a:t> </a:t>
            </a:r>
            <a:r>
              <a:rPr lang="en-US" altLang="zh-CN" dirty="0" err="1" smtClean="0"/>
              <a:t>x,int</a:t>
            </a:r>
            <a:r>
              <a:rPr lang="en-US" altLang="zh-CN" dirty="0" smtClean="0"/>
              <a:t> y)</a:t>
            </a:r>
            <a:r>
              <a:rPr lang="zh-CN" altLang="zh-CN" dirty="0" smtClean="0"/>
              <a:t>方法</a:t>
            </a:r>
            <a:r>
              <a:rPr lang="zh-CN" altLang="en-US" dirty="0" smtClean="0"/>
              <a:t>。</a:t>
            </a:r>
            <a:endParaRPr lang="en-US" altLang="zh-CN" dirty="0" smtClean="0"/>
          </a:p>
        </p:txBody>
      </p:sp>
      <p:sp>
        <p:nvSpPr>
          <p:cNvPr id="94211"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2"/>
          <p:cNvSpPr>
            <a:spLocks noGrp="1"/>
          </p:cNvSpPr>
          <p:nvPr>
            <p:ph idx="1"/>
          </p:nvPr>
        </p:nvSpPr>
        <p:spPr>
          <a:xfrm>
            <a:off x="427038" y="1058863"/>
            <a:ext cx="8253412" cy="5059362"/>
          </a:xfrm>
        </p:spPr>
        <p:txBody>
          <a:bodyPr/>
          <a:lstStyle/>
          <a:p>
            <a:pPr eaLnBrk="1" hangingPunct="1"/>
            <a:r>
              <a:rPr lang="en-US" altLang="zh-CN" b="1" smtClean="0">
                <a:solidFill>
                  <a:srgbClr val="0070C0"/>
                </a:solidFill>
              </a:rPr>
              <a:t>9.6.7 </a:t>
            </a:r>
            <a:r>
              <a:rPr lang="zh-CN" altLang="en-US" b="1" smtClean="0">
                <a:solidFill>
                  <a:srgbClr val="0070C0"/>
                </a:solidFill>
              </a:rPr>
              <a:t>菜单组件</a:t>
            </a:r>
            <a:endParaRPr lang="en-US" altLang="zh-CN" b="1" smtClean="0">
              <a:solidFill>
                <a:srgbClr val="0070C0"/>
              </a:solidFill>
            </a:endParaRPr>
          </a:p>
          <a:p>
            <a:pPr lvl="1" eaLnBrk="1" hangingPunct="1">
              <a:lnSpc>
                <a:spcPct val="200000"/>
              </a:lnSpc>
            </a:pPr>
            <a:r>
              <a:rPr lang="zh-CN" altLang="en-US" smtClean="0"/>
              <a:t>接下来，通过一个案例来演示</a:t>
            </a:r>
            <a:r>
              <a:rPr lang="en-US" altLang="zh-CN" smtClean="0"/>
              <a:t>JpopupMenu</a:t>
            </a:r>
            <a:r>
              <a:rPr lang="zh-CN" altLang="en-US" smtClean="0"/>
              <a:t>组件的用法，具体代码如例</a:t>
            </a:r>
            <a:r>
              <a:rPr lang="en-US" altLang="zh-CN" smtClean="0"/>
              <a:t>9-23</a:t>
            </a:r>
            <a:r>
              <a:rPr lang="zh-CN" altLang="en-US" smtClean="0"/>
              <a:t>所示。</a:t>
            </a:r>
            <a:endParaRPr lang="en-US" altLang="zh-CN" smtClean="0"/>
          </a:p>
        </p:txBody>
      </p:sp>
      <p:sp>
        <p:nvSpPr>
          <p:cNvPr id="95235"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a:solidFill>
                  <a:srgbClr val="0070C0"/>
                </a:solidFill>
                <a:latin typeface="微软雅黑" pitchFamily="34" charset="-122"/>
                <a:ea typeface="微软雅黑" pitchFamily="34" charset="-122"/>
                <a:sym typeface="宋体" pitchFamily="2" charset="-122"/>
              </a:rPr>
              <a:t>9.6 Swing</a:t>
            </a:r>
            <a:endParaRPr lang="zh-CN" altLang="en-US" sz="3200" b="1">
              <a:solidFill>
                <a:srgbClr val="0070C0"/>
              </a:solidFill>
              <a:latin typeface="微软雅黑" pitchFamily="34" charset="-122"/>
              <a:ea typeface="微软雅黑" pitchFamily="34" charset="-122"/>
              <a:sym typeface="宋体" pitchFamily="2" charset="-122"/>
            </a:endParaRPr>
          </a:p>
        </p:txBody>
      </p:sp>
      <p:pic>
        <p:nvPicPr>
          <p:cNvPr id="2" name="图片 1"/>
          <p:cNvPicPr>
            <a:picLocks noChangeAspect="1"/>
          </p:cNvPicPr>
          <p:nvPr/>
        </p:nvPicPr>
        <p:blipFill>
          <a:blip r:embed="rId2"/>
          <a:stretch>
            <a:fillRect/>
          </a:stretch>
        </p:blipFill>
        <p:spPr>
          <a:xfrm>
            <a:off x="3061218" y="2845584"/>
            <a:ext cx="3299826" cy="3380591"/>
          </a:xfrm>
          <a:prstGeom prst="rect">
            <a:avLst/>
          </a:prstGeom>
        </p:spPr>
      </p:pic>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举例</a:t>
            </a:r>
            <a:endParaRPr lang="zh-CN" altLang="en-US" dirty="0"/>
          </a:p>
        </p:txBody>
      </p:sp>
      <p:pic>
        <p:nvPicPr>
          <p:cNvPr id="4" name="图片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3770" y="2641381"/>
            <a:ext cx="4710089" cy="31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48906" y="1190446"/>
            <a:ext cx="7297947" cy="1200329"/>
          </a:xfrm>
          <a:prstGeom prst="rect">
            <a:avLst/>
          </a:prstGeom>
          <a:noFill/>
        </p:spPr>
        <p:txBody>
          <a:bodyPr wrap="square" rtlCol="0">
            <a:spAutoFit/>
          </a:bodyPr>
          <a:lstStyle/>
          <a:p>
            <a:pPr marL="342900" indent="-342900">
              <a:lnSpc>
                <a:spcPct val="150000"/>
              </a:lnSpc>
              <a:buFont typeface="Arial" pitchFamily="34" charset="0"/>
              <a:buChar char="•"/>
            </a:pPr>
            <a:r>
              <a:rPr lang="zh-CN" altLang="en-US" sz="2400" dirty="0" smtClean="0"/>
              <a:t>练习</a:t>
            </a:r>
            <a:r>
              <a:rPr lang="en-US" altLang="zh-CN" sz="2400" dirty="0" smtClean="0"/>
              <a:t>4</a:t>
            </a:r>
            <a:r>
              <a:rPr lang="zh-CN" altLang="en-US" sz="2400" dirty="0" smtClean="0"/>
              <a:t>：</a:t>
            </a:r>
            <a:r>
              <a:rPr lang="zh-CN" altLang="en-US" sz="2400" dirty="0"/>
              <a:t>制作如下的菜单</a:t>
            </a:r>
            <a:r>
              <a:rPr lang="zh-CN" altLang="en-US" sz="2400" dirty="0" smtClean="0"/>
              <a:t>界面</a:t>
            </a:r>
            <a:r>
              <a:rPr lang="zh-CN" altLang="en-US" sz="2400" dirty="0"/>
              <a:t>，下拉菜单内容参考</a:t>
            </a:r>
            <a:r>
              <a:rPr lang="en-US" altLang="zh-CN" sz="2400" dirty="0"/>
              <a:t>windows</a:t>
            </a:r>
            <a:r>
              <a:rPr lang="zh-CN" altLang="en-US" sz="2400" dirty="0"/>
              <a:t>记事本</a:t>
            </a:r>
            <a:r>
              <a:rPr lang="zh-CN" altLang="en-US" sz="2400" dirty="0" smtClean="0"/>
              <a:t>，</a:t>
            </a:r>
            <a:r>
              <a:rPr lang="zh-CN" altLang="en-US" sz="2400" dirty="0"/>
              <a:t>不用实现其</a:t>
            </a:r>
            <a:r>
              <a:rPr lang="zh-CN" altLang="en-US" sz="2400" dirty="0" smtClean="0"/>
              <a:t>功能。</a:t>
            </a:r>
            <a:endParaRPr lang="zh-CN" altLang="en-US" sz="2400" dirty="0"/>
          </a:p>
        </p:txBody>
      </p:sp>
    </p:spTree>
    <p:extLst>
      <p:ext uri="{BB962C8B-B14F-4D97-AF65-F5344CB8AC3E}">
        <p14:creationId xmlns:p14="http://schemas.microsoft.com/office/powerpoint/2010/main" val="366195052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内容占位符 1"/>
          <p:cNvSpPr>
            <a:spLocks noGrp="1"/>
          </p:cNvSpPr>
          <p:nvPr>
            <p:ph idx="1"/>
          </p:nvPr>
        </p:nvSpPr>
        <p:spPr>
          <a:xfrm>
            <a:off x="565150" y="1079500"/>
            <a:ext cx="8008938" cy="5292725"/>
          </a:xfrm>
        </p:spPr>
        <p:txBody>
          <a:bodyPr/>
          <a:lstStyle/>
          <a:p>
            <a:pPr eaLnBrk="1" hangingPunct="1">
              <a:lnSpc>
                <a:spcPct val="200000"/>
              </a:lnSpc>
            </a:pPr>
            <a:r>
              <a:rPr lang="zh-CN" altLang="zh-CN" sz="2000" smtClean="0"/>
              <a:t>本章主要向初学者讲解了</a:t>
            </a:r>
            <a:r>
              <a:rPr lang="en-US" altLang="zh-CN" sz="2000" smtClean="0"/>
              <a:t>GUI</a:t>
            </a:r>
            <a:r>
              <a:rPr lang="zh-CN" altLang="zh-CN" sz="2000" smtClean="0"/>
              <a:t>的一些基本原理和开发技巧及思想，主要包括</a:t>
            </a:r>
            <a:r>
              <a:rPr lang="en-US" altLang="zh-CN" sz="2000" smtClean="0"/>
              <a:t>AWT</a:t>
            </a:r>
            <a:r>
              <a:rPr lang="zh-CN" altLang="zh-CN" sz="2000" smtClean="0"/>
              <a:t>创建</a:t>
            </a:r>
            <a:r>
              <a:rPr lang="en-US" altLang="zh-CN" sz="2000" smtClean="0"/>
              <a:t>GUI</a:t>
            </a:r>
            <a:r>
              <a:rPr lang="zh-CN" altLang="zh-CN" sz="2000" smtClean="0"/>
              <a:t>的基本方法，</a:t>
            </a:r>
            <a:r>
              <a:rPr lang="en-US" altLang="zh-CN" sz="2000" smtClean="0"/>
              <a:t>AWT</a:t>
            </a:r>
            <a:r>
              <a:rPr lang="zh-CN" altLang="zh-CN" sz="2000" smtClean="0"/>
              <a:t>的事件处理机制，五种布局管理器，常用的</a:t>
            </a:r>
            <a:r>
              <a:rPr lang="en-US" altLang="zh-CN" sz="2000" smtClean="0"/>
              <a:t>Swing</a:t>
            </a:r>
            <a:r>
              <a:rPr lang="zh-CN" altLang="zh-CN" sz="2000" smtClean="0"/>
              <a:t>组件</a:t>
            </a:r>
            <a:r>
              <a:rPr lang="zh-CN" altLang="en-US" sz="2000" smtClean="0"/>
              <a:t>等。</a:t>
            </a:r>
            <a:endParaRPr lang="zh-CN" altLang="zh-CN" sz="2000" smtClean="0"/>
          </a:p>
          <a:p>
            <a:pPr eaLnBrk="1" hangingPunct="1">
              <a:lnSpc>
                <a:spcPct val="200000"/>
              </a:lnSpc>
            </a:pPr>
            <a:r>
              <a:rPr lang="zh-CN" altLang="en-US" sz="2000" smtClean="0"/>
              <a:t>本章</a:t>
            </a:r>
            <a:r>
              <a:rPr lang="zh-CN" altLang="en-US" sz="2000" smtClean="0">
                <a:solidFill>
                  <a:srgbClr val="FF0000"/>
                </a:solidFill>
              </a:rPr>
              <a:t>重点</a:t>
            </a:r>
            <a:r>
              <a:rPr lang="zh-CN" altLang="zh-CN" sz="2000" smtClean="0">
                <a:solidFill>
                  <a:srgbClr val="FF0000"/>
                </a:solidFill>
              </a:rPr>
              <a:t>在向初学者讲解一些基本的原理和开发技巧以及思想</a:t>
            </a:r>
            <a:r>
              <a:rPr lang="zh-CN" altLang="zh-CN" sz="2000" smtClean="0"/>
              <a:t>，</a:t>
            </a:r>
            <a:r>
              <a:rPr lang="zh-CN" altLang="en-US" sz="2000" smtClean="0"/>
              <a:t>了解开发</a:t>
            </a:r>
            <a:r>
              <a:rPr lang="en-US" altLang="zh-CN" sz="2000" smtClean="0"/>
              <a:t>GUI</a:t>
            </a:r>
            <a:r>
              <a:rPr lang="zh-CN" altLang="en-US" sz="2000" smtClean="0"/>
              <a:t>程序的步骤。</a:t>
            </a:r>
            <a:endParaRPr lang="en-US" altLang="zh-CN" sz="2000" smtClean="0"/>
          </a:p>
          <a:p>
            <a:pPr eaLnBrk="1" hangingPunct="1">
              <a:lnSpc>
                <a:spcPct val="200000"/>
              </a:lnSpc>
            </a:pPr>
            <a:r>
              <a:rPr lang="en-US" altLang="zh-CN" sz="2000" smtClean="0"/>
              <a:t>GUI</a:t>
            </a:r>
            <a:r>
              <a:rPr lang="zh-CN" altLang="en-US" sz="2000" smtClean="0"/>
              <a:t>组件有很多种，</a:t>
            </a:r>
            <a:r>
              <a:rPr lang="zh-CN" altLang="zh-CN" sz="2000" smtClean="0"/>
              <a:t>如果想进一步了解</a:t>
            </a:r>
            <a:r>
              <a:rPr lang="en-US" altLang="zh-CN" sz="2000" smtClean="0"/>
              <a:t>GUI</a:t>
            </a:r>
            <a:r>
              <a:rPr lang="zh-CN" altLang="zh-CN" sz="2000" smtClean="0"/>
              <a:t>，建议查阅</a:t>
            </a:r>
            <a:r>
              <a:rPr lang="en-US" altLang="zh-CN" sz="2000" smtClean="0"/>
              <a:t>JDK</a:t>
            </a:r>
            <a:r>
              <a:rPr lang="zh-CN" altLang="zh-CN" sz="2000" smtClean="0"/>
              <a:t>文档中的一些</a:t>
            </a:r>
            <a:r>
              <a:rPr lang="en-US" altLang="zh-CN" sz="2000" smtClean="0"/>
              <a:t>Demo</a:t>
            </a:r>
            <a:r>
              <a:rPr lang="zh-CN" altLang="zh-CN" sz="2000" smtClean="0"/>
              <a:t>程序，或者下载相关资料来了解其它组件的使用方法，这才是我们对</a:t>
            </a:r>
            <a:r>
              <a:rPr lang="en-US" altLang="zh-CN" sz="2000" smtClean="0"/>
              <a:t>GUI</a:t>
            </a:r>
            <a:r>
              <a:rPr lang="zh-CN" altLang="zh-CN" sz="2000" smtClean="0"/>
              <a:t>组件甚至其它编程语言的学习之道。</a:t>
            </a:r>
          </a:p>
        </p:txBody>
      </p:sp>
      <p:sp>
        <p:nvSpPr>
          <p:cNvPr id="96259"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a:solidFill>
                  <a:srgbClr val="0070C0"/>
                </a:solidFill>
                <a:sym typeface="Wingdings" pitchFamily="2" charset="2"/>
              </a:rPr>
              <a:t></a:t>
            </a:r>
            <a:r>
              <a:rPr lang="zh-CN" altLang="en-US" sz="3200" b="1">
                <a:solidFill>
                  <a:srgbClr val="0070C0"/>
                </a:solidFill>
                <a:latin typeface="微软雅黑" pitchFamily="34" charset="-122"/>
                <a:ea typeface="微软雅黑" pitchFamily="34" charset="-122"/>
                <a:sym typeface="宋体" pitchFamily="2" charset="-122"/>
              </a:rPr>
              <a:t>本章小结</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4294967295"/>
          </p:nvPr>
        </p:nvGraphicFramePr>
        <p:xfrm>
          <a:off x="47625" y="2125663"/>
          <a:ext cx="9177338" cy="3798888"/>
        </p:xfrm>
        <a:graphic>
          <a:graphicData uri="http://schemas.openxmlformats.org/drawingml/2006/table">
            <a:tbl>
              <a:tblPr/>
              <a:tblGrid>
                <a:gridCol w="4528029"/>
                <a:gridCol w="4649309"/>
              </a:tblGrid>
              <a:tr h="419196">
                <a:tc>
                  <a:txBody>
                    <a:bodyPr/>
                    <a:lstStyle/>
                    <a:p>
                      <a:pPr algn="ctr">
                        <a:spcAft>
                          <a:spcPts val="0"/>
                        </a:spcAft>
                      </a:pPr>
                      <a:r>
                        <a:rPr lang="zh-CN" sz="1900" b="1" kern="100" dirty="0">
                          <a:latin typeface="Times New Roman" panose="02020603050405020304"/>
                          <a:ea typeface="宋体" panose="02010600030101010101" pitchFamily="2" charset="-122"/>
                        </a:rPr>
                        <a:t>构造方法和方法</a:t>
                      </a:r>
                      <a:endParaRPr lang="zh-CN" sz="1900" kern="100" dirty="0">
                        <a:latin typeface="Times New Roman" panose="02020603050405020304"/>
                        <a:ea typeface="宋体" panose="02010600030101010101" pitchFamily="2" charset="-122"/>
                      </a:endParaRPr>
                    </a:p>
                  </a:txBody>
                  <a:tcPr marL="68581" marR="6858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900" b="1" kern="100" dirty="0">
                          <a:latin typeface="Times New Roman" panose="02020603050405020304"/>
                          <a:ea typeface="宋体" panose="02010600030101010101" pitchFamily="2" charset="-122"/>
                        </a:rPr>
                        <a:t>说明</a:t>
                      </a:r>
                      <a:endParaRPr lang="zh-CN" sz="1900" kern="100" dirty="0">
                        <a:latin typeface="Times New Roman" panose="02020603050405020304"/>
                        <a:ea typeface="宋体" panose="02010600030101010101" pitchFamily="2" charset="-122"/>
                      </a:endParaRPr>
                    </a:p>
                  </a:txBody>
                  <a:tcPr marL="68581" marR="6858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1760">
                <a:tc>
                  <a:txBody>
                    <a:bodyPr/>
                    <a:lstStyle/>
                    <a:p>
                      <a:r>
                        <a:rPr lang="en-US" sz="1900">
                          <a:latin typeface="Times New Roman" panose="02020603050405020304"/>
                        </a:rPr>
                        <a:t>public Frame()</a:t>
                      </a:r>
                      <a:endParaRPr lang="zh-CN" sz="1900">
                        <a:latin typeface="Times New Roman" panose="02020603050405020304"/>
                      </a:endParaRPr>
                    </a:p>
                  </a:txBody>
                  <a:tcPr marL="68581" marR="6858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900" kern="100">
                          <a:latin typeface="Times New Roman" panose="02020603050405020304"/>
                          <a:ea typeface="宋体" panose="02010600030101010101" pitchFamily="2" charset="-122"/>
                        </a:rPr>
                        <a:t>构造一个无标题的窗体，初始不可见</a:t>
                      </a:r>
                    </a:p>
                  </a:txBody>
                  <a:tcPr marL="68581" marR="6858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1943">
                <a:tc>
                  <a:txBody>
                    <a:bodyPr/>
                    <a:lstStyle/>
                    <a:p>
                      <a:r>
                        <a:rPr lang="en-US" sz="1900">
                          <a:latin typeface="Times New Roman" panose="02020603050405020304"/>
                        </a:rPr>
                        <a:t>public Frame(String title)</a:t>
                      </a:r>
                      <a:endParaRPr lang="zh-CN" sz="1900">
                        <a:latin typeface="Times New Roman" panose="02020603050405020304"/>
                      </a:endParaRPr>
                    </a:p>
                  </a:txBody>
                  <a:tcPr marL="68581" marR="6858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900" kern="100">
                          <a:latin typeface="Times New Roman" panose="02020603050405020304"/>
                          <a:ea typeface="宋体" panose="02010600030101010101" pitchFamily="2" charset="-122"/>
                        </a:rPr>
                        <a:t>构造一个标题为</a:t>
                      </a:r>
                      <a:r>
                        <a:rPr lang="en-US" sz="1900" kern="100">
                          <a:latin typeface="Times New Roman" panose="02020603050405020304"/>
                          <a:ea typeface="宋体" panose="02010600030101010101" pitchFamily="2" charset="-122"/>
                        </a:rPr>
                        <a:t>title</a:t>
                      </a:r>
                      <a:r>
                        <a:rPr lang="zh-CN" sz="1900" kern="100">
                          <a:latin typeface="Times New Roman" panose="02020603050405020304"/>
                          <a:ea typeface="宋体" panose="02010600030101010101" pitchFamily="2" charset="-122"/>
                        </a:rPr>
                        <a:t>的窗体，初始不可见</a:t>
                      </a:r>
                    </a:p>
                  </a:txBody>
                  <a:tcPr marL="68581" marR="6858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222">
                <a:tc>
                  <a:txBody>
                    <a:bodyPr/>
                    <a:lstStyle/>
                    <a:p>
                      <a:pPr algn="just">
                        <a:spcAft>
                          <a:spcPts val="0"/>
                        </a:spcAft>
                      </a:pPr>
                      <a:r>
                        <a:rPr lang="en-US" sz="1900" kern="100">
                          <a:latin typeface="Times New Roman" panose="02020603050405020304"/>
                          <a:ea typeface="宋体" panose="02010600030101010101" pitchFamily="2" charset="-122"/>
                        </a:rPr>
                        <a:t>public String getTitle()</a:t>
                      </a:r>
                      <a:endParaRPr lang="zh-CN" sz="1900" kern="100">
                        <a:latin typeface="Times New Roman" panose="02020603050405020304"/>
                        <a:ea typeface="宋体" panose="02010600030101010101" pitchFamily="2" charset="-122"/>
                      </a:endParaRPr>
                    </a:p>
                  </a:txBody>
                  <a:tcPr marL="68581" marR="6858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900" kern="100">
                          <a:latin typeface="Times New Roman" panose="02020603050405020304"/>
                          <a:ea typeface="宋体" panose="02010600030101010101" pitchFamily="2" charset="-122"/>
                        </a:rPr>
                        <a:t>获取窗体的标题</a:t>
                      </a:r>
                    </a:p>
                  </a:txBody>
                  <a:tcPr marL="68581" marR="6858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1991">
                <a:tc>
                  <a:txBody>
                    <a:bodyPr/>
                    <a:lstStyle/>
                    <a:p>
                      <a:pPr algn="just">
                        <a:spcAft>
                          <a:spcPts val="0"/>
                        </a:spcAft>
                      </a:pPr>
                      <a:r>
                        <a:rPr lang="en-US" sz="1900" kern="100">
                          <a:latin typeface="Times New Roman" panose="02020603050405020304"/>
                          <a:ea typeface="宋体" panose="02010600030101010101" pitchFamily="2" charset="-122"/>
                        </a:rPr>
                        <a:t>public void setTitle(String title)</a:t>
                      </a:r>
                      <a:endParaRPr lang="zh-CN" sz="1900" kern="100">
                        <a:latin typeface="Times New Roman" panose="02020603050405020304"/>
                        <a:ea typeface="宋体" panose="02010600030101010101" pitchFamily="2" charset="-122"/>
                      </a:endParaRPr>
                    </a:p>
                  </a:txBody>
                  <a:tcPr marL="68581" marR="6858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900" kern="100">
                          <a:latin typeface="Times New Roman" panose="02020603050405020304"/>
                          <a:ea typeface="宋体" panose="02010600030101010101" pitchFamily="2" charset="-122"/>
                        </a:rPr>
                        <a:t>设置窗体的标题为</a:t>
                      </a:r>
                      <a:r>
                        <a:rPr lang="en-US" sz="1900" kern="100">
                          <a:latin typeface="Times New Roman" panose="02020603050405020304"/>
                          <a:ea typeface="宋体" panose="02010600030101010101" pitchFamily="2" charset="-122"/>
                        </a:rPr>
                        <a:t>title</a:t>
                      </a:r>
                      <a:endParaRPr lang="zh-CN" sz="1900" kern="100">
                        <a:latin typeface="Times New Roman" panose="02020603050405020304"/>
                        <a:ea typeface="宋体" panose="02010600030101010101" pitchFamily="2" charset="-122"/>
                      </a:endParaRPr>
                    </a:p>
                  </a:txBody>
                  <a:tcPr marL="68581" marR="6858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1056">
                <a:tc>
                  <a:txBody>
                    <a:bodyPr/>
                    <a:lstStyle/>
                    <a:p>
                      <a:pPr algn="just">
                        <a:spcAft>
                          <a:spcPts val="0"/>
                        </a:spcAft>
                      </a:pPr>
                      <a:r>
                        <a:rPr lang="en-US" sz="1900" kern="100">
                          <a:latin typeface="Times New Roman" panose="02020603050405020304"/>
                          <a:ea typeface="宋体" panose="02010600030101010101" pitchFamily="2" charset="-122"/>
                        </a:rPr>
                        <a:t>public Image getIconImage()</a:t>
                      </a:r>
                      <a:endParaRPr lang="zh-CN" sz="1900" kern="100">
                        <a:latin typeface="Times New Roman" panose="02020603050405020304"/>
                        <a:ea typeface="宋体" panose="02010600030101010101" pitchFamily="2" charset="-122"/>
                      </a:endParaRPr>
                    </a:p>
                  </a:txBody>
                  <a:tcPr marL="68581" marR="6858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900" kern="100">
                          <a:latin typeface="Times New Roman" panose="02020603050405020304"/>
                          <a:ea typeface="宋体" panose="02010600030101010101" pitchFamily="2" charset="-122"/>
                        </a:rPr>
                        <a:t>获取窗体的图标</a:t>
                      </a:r>
                    </a:p>
                  </a:txBody>
                  <a:tcPr marL="68581" marR="6858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1432">
                <a:tc>
                  <a:txBody>
                    <a:bodyPr/>
                    <a:lstStyle/>
                    <a:p>
                      <a:pPr algn="just">
                        <a:spcAft>
                          <a:spcPts val="0"/>
                        </a:spcAft>
                      </a:pPr>
                      <a:r>
                        <a:rPr lang="en-US" sz="1900" kern="100">
                          <a:latin typeface="Times New Roman" panose="02020603050405020304"/>
                          <a:ea typeface="宋体" panose="02010600030101010101" pitchFamily="2" charset="-122"/>
                        </a:rPr>
                        <a:t>public void setIconImage(Image image)</a:t>
                      </a:r>
                      <a:endParaRPr lang="zh-CN" sz="1900" kern="100">
                        <a:latin typeface="Times New Roman" panose="02020603050405020304"/>
                        <a:ea typeface="宋体" panose="02010600030101010101" pitchFamily="2" charset="-122"/>
                      </a:endParaRPr>
                    </a:p>
                  </a:txBody>
                  <a:tcPr marL="68581" marR="6858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900" kern="100">
                          <a:latin typeface="Times New Roman" panose="02020603050405020304"/>
                          <a:ea typeface="宋体" panose="02010600030101010101" pitchFamily="2" charset="-122"/>
                        </a:rPr>
                        <a:t>设置窗体的图标</a:t>
                      </a:r>
                    </a:p>
                  </a:txBody>
                  <a:tcPr marL="68581" marR="6858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1615">
                <a:tc>
                  <a:txBody>
                    <a:bodyPr/>
                    <a:lstStyle/>
                    <a:p>
                      <a:pPr algn="just">
                        <a:spcAft>
                          <a:spcPts val="0"/>
                        </a:spcAft>
                      </a:pPr>
                      <a:r>
                        <a:rPr lang="en-US" sz="1900" kern="100" dirty="0">
                          <a:latin typeface="Times New Roman" panose="02020603050405020304"/>
                          <a:ea typeface="宋体" panose="02010600030101010101" pitchFamily="2" charset="-122"/>
                        </a:rPr>
                        <a:t>public </a:t>
                      </a:r>
                      <a:r>
                        <a:rPr lang="en-US" sz="1900" kern="100" dirty="0" err="1">
                          <a:latin typeface="Times New Roman" panose="02020603050405020304"/>
                          <a:ea typeface="宋体" panose="02010600030101010101" pitchFamily="2" charset="-122"/>
                        </a:rPr>
                        <a:t>MenuBar</a:t>
                      </a:r>
                      <a:r>
                        <a:rPr lang="en-US" sz="1900" kern="100" dirty="0">
                          <a:latin typeface="Times New Roman" panose="02020603050405020304"/>
                          <a:ea typeface="宋体" panose="02010600030101010101" pitchFamily="2" charset="-122"/>
                        </a:rPr>
                        <a:t> </a:t>
                      </a:r>
                      <a:r>
                        <a:rPr lang="en-US" sz="1900" kern="100" dirty="0" err="1">
                          <a:latin typeface="Times New Roman" panose="02020603050405020304"/>
                          <a:ea typeface="宋体" panose="02010600030101010101" pitchFamily="2" charset="-122"/>
                        </a:rPr>
                        <a:t>getMenuBar</a:t>
                      </a:r>
                      <a:r>
                        <a:rPr lang="en-US" sz="1900" kern="100" dirty="0">
                          <a:latin typeface="Times New Roman" panose="02020603050405020304"/>
                          <a:ea typeface="宋体" panose="02010600030101010101" pitchFamily="2" charset="-122"/>
                        </a:rPr>
                        <a:t>()</a:t>
                      </a:r>
                      <a:endParaRPr lang="zh-CN" sz="1900" kern="100" dirty="0">
                        <a:latin typeface="Times New Roman" panose="02020603050405020304"/>
                        <a:ea typeface="宋体" panose="02010600030101010101" pitchFamily="2" charset="-122"/>
                      </a:endParaRPr>
                    </a:p>
                  </a:txBody>
                  <a:tcPr marL="68581" marR="6858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900" kern="100">
                          <a:latin typeface="Times New Roman" panose="02020603050405020304"/>
                          <a:ea typeface="宋体" panose="02010600030101010101" pitchFamily="2" charset="-122"/>
                        </a:rPr>
                        <a:t>获取菜单栏</a:t>
                      </a:r>
                    </a:p>
                  </a:txBody>
                  <a:tcPr marL="68581" marR="6858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222">
                <a:tc>
                  <a:txBody>
                    <a:bodyPr/>
                    <a:lstStyle/>
                    <a:p>
                      <a:pPr algn="just">
                        <a:spcAft>
                          <a:spcPts val="0"/>
                        </a:spcAft>
                      </a:pPr>
                      <a:r>
                        <a:rPr lang="en-US" sz="1900" kern="100" dirty="0">
                          <a:latin typeface="Times New Roman" panose="02020603050405020304"/>
                          <a:ea typeface="宋体" panose="02010600030101010101" pitchFamily="2" charset="-122"/>
                        </a:rPr>
                        <a:t>public void </a:t>
                      </a:r>
                      <a:r>
                        <a:rPr lang="en-US" sz="1900" kern="100" dirty="0" err="1">
                          <a:latin typeface="Times New Roman" panose="02020603050405020304"/>
                          <a:ea typeface="宋体" panose="02010600030101010101" pitchFamily="2" charset="-122"/>
                        </a:rPr>
                        <a:t>setMenuBar</a:t>
                      </a:r>
                      <a:r>
                        <a:rPr lang="en-US" sz="1900" kern="100" dirty="0">
                          <a:latin typeface="Times New Roman" panose="02020603050405020304"/>
                          <a:ea typeface="宋体" panose="02010600030101010101" pitchFamily="2" charset="-122"/>
                        </a:rPr>
                        <a:t>(</a:t>
                      </a:r>
                      <a:r>
                        <a:rPr lang="en-US" sz="1900" kern="100" dirty="0" err="1">
                          <a:latin typeface="Times New Roman" panose="02020603050405020304"/>
                          <a:ea typeface="宋体" panose="02010600030101010101" pitchFamily="2" charset="-122"/>
                        </a:rPr>
                        <a:t>MenuBar</a:t>
                      </a:r>
                      <a:r>
                        <a:rPr lang="en-US" sz="1900" kern="100" dirty="0">
                          <a:latin typeface="Times New Roman" panose="02020603050405020304"/>
                          <a:ea typeface="宋体" panose="02010600030101010101" pitchFamily="2" charset="-122"/>
                        </a:rPr>
                        <a:t> </a:t>
                      </a:r>
                      <a:r>
                        <a:rPr lang="en-US" sz="1900" kern="100" dirty="0" err="1">
                          <a:latin typeface="Times New Roman" panose="02020603050405020304"/>
                          <a:ea typeface="宋体" panose="02010600030101010101" pitchFamily="2" charset="-122"/>
                        </a:rPr>
                        <a:t>mb</a:t>
                      </a:r>
                      <a:r>
                        <a:rPr lang="en-US" sz="1900" kern="100" dirty="0">
                          <a:latin typeface="Times New Roman" panose="02020603050405020304"/>
                          <a:ea typeface="宋体" panose="02010600030101010101" pitchFamily="2" charset="-122"/>
                        </a:rPr>
                        <a:t>)</a:t>
                      </a:r>
                      <a:endParaRPr lang="zh-CN" sz="1900" kern="100" dirty="0">
                        <a:latin typeface="Times New Roman" panose="02020603050405020304"/>
                        <a:ea typeface="宋体" panose="02010600030101010101" pitchFamily="2" charset="-122"/>
                      </a:endParaRPr>
                    </a:p>
                  </a:txBody>
                  <a:tcPr marL="68581" marR="6858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900" kern="100">
                          <a:latin typeface="Times New Roman" panose="02020603050405020304"/>
                          <a:ea typeface="宋体" panose="02010600030101010101" pitchFamily="2" charset="-122"/>
                        </a:rPr>
                        <a:t>设置菜单栏</a:t>
                      </a:r>
                    </a:p>
                  </a:txBody>
                  <a:tcPr marL="68581" marR="6858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2222">
                <a:tc>
                  <a:txBody>
                    <a:bodyPr/>
                    <a:lstStyle/>
                    <a:p>
                      <a:pPr algn="just">
                        <a:spcAft>
                          <a:spcPts val="0"/>
                        </a:spcAft>
                      </a:pPr>
                      <a:r>
                        <a:rPr lang="en-US" sz="1900" kern="100">
                          <a:latin typeface="Times New Roman" panose="02020603050405020304"/>
                          <a:ea typeface="宋体" panose="02010600030101010101" pitchFamily="2" charset="-122"/>
                        </a:rPr>
                        <a:t>public boolean isResizable()</a:t>
                      </a:r>
                      <a:endParaRPr lang="zh-CN" sz="1900" kern="100">
                        <a:latin typeface="Times New Roman" panose="02020603050405020304"/>
                        <a:ea typeface="宋体" panose="02010600030101010101" pitchFamily="2" charset="-122"/>
                      </a:endParaRPr>
                    </a:p>
                  </a:txBody>
                  <a:tcPr marL="68581" marR="6858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900" kern="100">
                          <a:latin typeface="Times New Roman" panose="02020603050405020304"/>
                          <a:ea typeface="宋体" panose="02010600030101010101" pitchFamily="2" charset="-122"/>
                        </a:rPr>
                        <a:t>判断是否可以改变窗体的大小</a:t>
                      </a:r>
                    </a:p>
                  </a:txBody>
                  <a:tcPr marL="68581" marR="6858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3229">
                <a:tc>
                  <a:txBody>
                    <a:bodyPr/>
                    <a:lstStyle/>
                    <a:p>
                      <a:pPr algn="just">
                        <a:spcAft>
                          <a:spcPts val="0"/>
                        </a:spcAft>
                      </a:pPr>
                      <a:r>
                        <a:rPr lang="en-US" sz="1900" kern="100" dirty="0">
                          <a:latin typeface="Times New Roman" panose="02020603050405020304"/>
                          <a:ea typeface="宋体" panose="02010600030101010101" pitchFamily="2" charset="-122"/>
                        </a:rPr>
                        <a:t>public void </a:t>
                      </a:r>
                      <a:r>
                        <a:rPr lang="en-US" sz="1900" kern="100" dirty="0" err="1">
                          <a:latin typeface="Times New Roman" panose="02020603050405020304"/>
                          <a:ea typeface="宋体" panose="02010600030101010101" pitchFamily="2" charset="-122"/>
                        </a:rPr>
                        <a:t>setResizable</a:t>
                      </a:r>
                      <a:r>
                        <a:rPr lang="en-US" sz="1900" kern="100" dirty="0">
                          <a:latin typeface="Times New Roman" panose="02020603050405020304"/>
                          <a:ea typeface="宋体" panose="02010600030101010101" pitchFamily="2" charset="-122"/>
                        </a:rPr>
                        <a:t>(</a:t>
                      </a:r>
                      <a:r>
                        <a:rPr lang="en-US" sz="1900" kern="100" dirty="0" err="1">
                          <a:latin typeface="Times New Roman" panose="02020603050405020304"/>
                          <a:ea typeface="宋体" panose="02010600030101010101" pitchFamily="2" charset="-122"/>
                        </a:rPr>
                        <a:t>boolean</a:t>
                      </a:r>
                      <a:r>
                        <a:rPr lang="en-US" sz="1900" kern="100" dirty="0">
                          <a:latin typeface="Times New Roman" panose="02020603050405020304"/>
                          <a:ea typeface="宋体" panose="02010600030101010101" pitchFamily="2" charset="-122"/>
                        </a:rPr>
                        <a:t> resizable)</a:t>
                      </a:r>
                      <a:endParaRPr lang="zh-CN" sz="1900" kern="100" dirty="0">
                        <a:latin typeface="Times New Roman" panose="02020603050405020304"/>
                        <a:ea typeface="宋体" panose="02010600030101010101" pitchFamily="2" charset="-122"/>
                      </a:endParaRPr>
                    </a:p>
                  </a:txBody>
                  <a:tcPr marL="68581" marR="68581"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900" kern="100" dirty="0">
                          <a:latin typeface="Times New Roman" panose="02020603050405020304"/>
                          <a:ea typeface="宋体" panose="02010600030101010101" pitchFamily="2" charset="-122"/>
                        </a:rPr>
                        <a:t>设置可以更改窗体的大小</a:t>
                      </a:r>
                    </a:p>
                  </a:txBody>
                  <a:tcPr marL="68581" marR="68581"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文本框 2"/>
          <p:cNvSpPr txBox="1"/>
          <p:nvPr/>
        </p:nvSpPr>
        <p:spPr>
          <a:xfrm>
            <a:off x="438151" y="1060748"/>
            <a:ext cx="3348994" cy="461665"/>
          </a:xfrm>
          <a:prstGeom prst="rect">
            <a:avLst/>
          </a:prstGeom>
          <a:noFill/>
        </p:spPr>
        <p:txBody>
          <a:bodyPr wrap="none">
            <a:spAutoFit/>
          </a:bodyPr>
          <a:lstStyle/>
          <a:p>
            <a:pPr>
              <a:defRPr/>
            </a:pPr>
            <a:r>
              <a:rPr lang="en-US" altLang="zh-CN" sz="2400" b="1" kern="0" dirty="0" smtClean="0">
                <a:solidFill>
                  <a:srgbClr val="0070C0"/>
                </a:solidFill>
                <a:latin typeface="+mn-lt"/>
                <a:ea typeface="+mn-ea"/>
                <a:cs typeface="+mn-ea"/>
                <a:sym typeface="+mn-ea"/>
              </a:rPr>
              <a:t>1.  Window</a:t>
            </a:r>
            <a:r>
              <a:rPr lang="zh-CN" altLang="zh-CN" sz="2400" b="1" kern="0" dirty="0">
                <a:solidFill>
                  <a:srgbClr val="0070C0"/>
                </a:solidFill>
                <a:latin typeface="+mn-lt"/>
                <a:ea typeface="+mn-ea"/>
                <a:cs typeface="+mn-ea"/>
                <a:sym typeface="+mn-ea"/>
              </a:rPr>
              <a:t>类</a:t>
            </a:r>
            <a:r>
              <a:rPr lang="en-US" altLang="zh-CN" sz="2400" b="1" kern="0" dirty="0">
                <a:solidFill>
                  <a:srgbClr val="0070C0"/>
                </a:solidFill>
                <a:latin typeface="+mn-lt"/>
                <a:ea typeface="+mn-ea"/>
                <a:cs typeface="+mn-ea"/>
                <a:sym typeface="+mn-ea"/>
              </a:rPr>
              <a:t>---Frame</a:t>
            </a:r>
            <a:r>
              <a:rPr lang="zh-CN" altLang="en-US" sz="2400" b="1" kern="0" dirty="0">
                <a:solidFill>
                  <a:srgbClr val="0070C0"/>
                </a:solidFill>
                <a:latin typeface="+mn-lt"/>
                <a:ea typeface="+mn-ea"/>
                <a:cs typeface="+mn-ea"/>
                <a:sym typeface="+mn-ea"/>
              </a:rPr>
              <a:t>类</a:t>
            </a:r>
            <a:endParaRPr lang="zh-CN" altLang="en-US" sz="2400" b="1" kern="0" dirty="0">
              <a:solidFill>
                <a:srgbClr val="0070C0"/>
              </a:solidFill>
              <a:latin typeface="+mn-lt"/>
              <a:ea typeface="+mn-ea"/>
              <a:sym typeface="+mn-ea"/>
            </a:endParaRPr>
          </a:p>
        </p:txBody>
      </p:sp>
      <p:sp>
        <p:nvSpPr>
          <p:cNvPr id="5" name="文本框 4"/>
          <p:cNvSpPr txBox="1"/>
          <p:nvPr/>
        </p:nvSpPr>
        <p:spPr>
          <a:xfrm>
            <a:off x="438151" y="1522413"/>
            <a:ext cx="3195105" cy="461665"/>
          </a:xfrm>
          <a:prstGeom prst="rect">
            <a:avLst/>
          </a:prstGeom>
          <a:noFill/>
        </p:spPr>
        <p:txBody>
          <a:bodyPr wrap="none">
            <a:spAutoFit/>
          </a:bodyPr>
          <a:lstStyle/>
          <a:p>
            <a:pPr marL="342900" indent="-342900">
              <a:buFont typeface="Arial" pitchFamily="34" charset="0"/>
              <a:buChar char="•"/>
              <a:defRPr/>
            </a:pPr>
            <a:r>
              <a:rPr lang="en-US" altLang="zh-CN" sz="2400" b="1" kern="0" dirty="0" smtClean="0">
                <a:latin typeface="+mn-lt"/>
                <a:ea typeface="+mn-ea"/>
                <a:cs typeface="+mn-ea"/>
                <a:sym typeface="+mn-ea"/>
              </a:rPr>
              <a:t>Frame</a:t>
            </a:r>
            <a:r>
              <a:rPr lang="zh-CN" altLang="en-US" sz="2400" b="1" kern="0" dirty="0">
                <a:latin typeface="+mn-lt"/>
                <a:ea typeface="+mn-ea"/>
                <a:cs typeface="+mn-ea"/>
                <a:sym typeface="+mn-ea"/>
              </a:rPr>
              <a:t>类常用</a:t>
            </a:r>
            <a:r>
              <a:rPr lang="zh-CN" altLang="en-US" sz="2400" b="1" kern="0" dirty="0" smtClean="0">
                <a:latin typeface="+mn-lt"/>
                <a:ea typeface="+mn-ea"/>
                <a:cs typeface="+mn-ea"/>
                <a:sym typeface="+mn-ea"/>
              </a:rPr>
              <a:t>方法</a:t>
            </a:r>
            <a:r>
              <a:rPr lang="zh-CN" altLang="en-US" sz="2400" b="1" kern="0" dirty="0">
                <a:latin typeface="+mn-lt"/>
                <a:ea typeface="+mn-ea"/>
                <a:cs typeface="+mn-ea"/>
                <a:sym typeface="+mn-ea"/>
              </a:rPr>
              <a:t>：</a:t>
            </a:r>
            <a:endParaRPr lang="zh-CN" altLang="en-US" sz="2400" b="1" kern="0" dirty="0">
              <a:latin typeface="+mn-lt"/>
              <a:ea typeface="+mn-ea"/>
              <a:sym typeface="+mn-ea"/>
            </a:endParaRPr>
          </a:p>
        </p:txBody>
      </p:sp>
      <p:sp>
        <p:nvSpPr>
          <p:cNvPr id="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70C0"/>
                </a:solidFill>
                <a:latin typeface="微软雅黑" pitchFamily="34" charset="-122"/>
                <a:ea typeface="微软雅黑" pitchFamily="34" charset="-122"/>
                <a:sym typeface="宋体" pitchFamily="2" charset="-122"/>
              </a:rPr>
              <a:t>9.1 AWT</a:t>
            </a:r>
            <a:r>
              <a:rPr lang="zh-CN" altLang="en-US" sz="3200" b="1" dirty="0">
                <a:solidFill>
                  <a:srgbClr val="0070C0"/>
                </a:solidFill>
                <a:latin typeface="微软雅黑" pitchFamily="34" charset="-122"/>
                <a:ea typeface="微软雅黑" pitchFamily="34" charset="-122"/>
                <a:sym typeface="宋体" pitchFamily="2" charset="-122"/>
              </a:rPr>
              <a:t>概述</a:t>
            </a:r>
          </a:p>
        </p:txBody>
      </p:sp>
    </p:spTree>
    <p:extLst>
      <p:ext uri="{BB962C8B-B14F-4D97-AF65-F5344CB8AC3E}">
        <p14:creationId xmlns:p14="http://schemas.microsoft.com/office/powerpoint/2010/main" val="896419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p:cNvSpPr txBox="1">
            <a:spLocks noChangeArrowheads="1"/>
          </p:cNvSpPr>
          <p:nvPr/>
        </p:nvSpPr>
        <p:spPr bwMode="auto">
          <a:xfrm>
            <a:off x="534987" y="2212975"/>
            <a:ext cx="82534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342900" indent="-342900" eaLnBrk="1" hangingPunct="1">
              <a:lnSpc>
                <a:spcPct val="150000"/>
              </a:lnSpc>
              <a:buFont typeface="Arial" pitchFamily="34" charset="0"/>
              <a:buChar char="•"/>
            </a:pPr>
            <a:r>
              <a:rPr lang="en-US" altLang="zh-CN" sz="2000" dirty="0">
                <a:latin typeface="Calibri" pitchFamily="34" charset="0"/>
              </a:rPr>
              <a:t> Frame</a:t>
            </a:r>
            <a:r>
              <a:rPr lang="zh-CN" altLang="en-US" sz="2000" dirty="0">
                <a:latin typeface="Calibri" pitchFamily="34" charset="0"/>
              </a:rPr>
              <a:t>对象有标题，允许通过拖拉来改变窗口的位置、</a:t>
            </a:r>
            <a:r>
              <a:rPr lang="zh-CN" altLang="en-US" sz="2000" dirty="0" smtClean="0">
                <a:latin typeface="Calibri" pitchFamily="34" charset="0"/>
              </a:rPr>
              <a:t>大小。</a:t>
            </a:r>
            <a:endParaRPr lang="en-US" altLang="zh-CN" sz="2000" dirty="0">
              <a:latin typeface="Calibri" pitchFamily="34" charset="0"/>
            </a:endParaRPr>
          </a:p>
          <a:p>
            <a:pPr marL="342900" indent="-342900" eaLnBrk="1" hangingPunct="1">
              <a:lnSpc>
                <a:spcPct val="150000"/>
              </a:lnSpc>
              <a:buFont typeface="Arial" pitchFamily="34" charset="0"/>
              <a:buChar char="•"/>
            </a:pPr>
            <a:r>
              <a:rPr lang="zh-CN" altLang="en-US" sz="2000" dirty="0">
                <a:latin typeface="Calibri" pitchFamily="34" charset="0"/>
              </a:rPr>
              <a:t> 初始化时为不可见，可用</a:t>
            </a:r>
            <a:r>
              <a:rPr lang="en-US" altLang="zh-CN" sz="2000" dirty="0" err="1">
                <a:latin typeface="Calibri" pitchFamily="34" charset="0"/>
              </a:rPr>
              <a:t>setVisble</a:t>
            </a:r>
            <a:r>
              <a:rPr lang="en-US" altLang="zh-CN" sz="2000" dirty="0">
                <a:latin typeface="Calibri" pitchFamily="34" charset="0"/>
              </a:rPr>
              <a:t>(true)</a:t>
            </a:r>
            <a:r>
              <a:rPr lang="zh-CN" altLang="en-US" sz="2000" dirty="0">
                <a:latin typeface="Calibri" pitchFamily="34" charset="0"/>
              </a:rPr>
              <a:t>来显示。</a:t>
            </a:r>
            <a:endParaRPr lang="en-US" altLang="zh-CN" sz="2000" dirty="0">
              <a:latin typeface="Calibri" pitchFamily="34" charset="0"/>
            </a:endParaRPr>
          </a:p>
          <a:p>
            <a:pPr marL="342900" indent="-342900" eaLnBrk="1" hangingPunct="1">
              <a:lnSpc>
                <a:spcPct val="150000"/>
              </a:lnSpc>
              <a:buFont typeface="Arial" pitchFamily="34" charset="0"/>
              <a:buChar char="•"/>
            </a:pPr>
            <a:r>
              <a:rPr lang="zh-CN" altLang="en-US" sz="2000" dirty="0">
                <a:latin typeface="Calibri" pitchFamily="34" charset="0"/>
              </a:rPr>
              <a:t> 默认使用</a:t>
            </a:r>
            <a:r>
              <a:rPr lang="en-US" altLang="zh-CN" sz="2000" dirty="0" err="1">
                <a:latin typeface="Calibri" pitchFamily="34" charset="0"/>
              </a:rPr>
              <a:t>BorderLayout</a:t>
            </a:r>
            <a:r>
              <a:rPr lang="zh-CN" altLang="en-US" sz="2000" dirty="0">
                <a:latin typeface="Calibri" pitchFamily="34" charset="0"/>
              </a:rPr>
              <a:t>作为其布局</a:t>
            </a:r>
            <a:r>
              <a:rPr lang="zh-CN" altLang="en-US" sz="2000" dirty="0" smtClean="0">
                <a:latin typeface="Calibri" pitchFamily="34" charset="0"/>
              </a:rPr>
              <a:t>管理器。</a:t>
            </a:r>
            <a:endParaRPr lang="zh-CN" altLang="en-US" sz="2000" dirty="0">
              <a:latin typeface="Calibri" pitchFamily="34" charset="0"/>
            </a:endParaRPr>
          </a:p>
        </p:txBody>
      </p:sp>
      <p:sp>
        <p:nvSpPr>
          <p:cNvPr id="16387" name="TextBox 2"/>
          <p:cNvSpPr txBox="1">
            <a:spLocks noChangeArrowheads="1"/>
          </p:cNvSpPr>
          <p:nvPr/>
        </p:nvSpPr>
        <p:spPr bwMode="auto">
          <a:xfrm>
            <a:off x="508740" y="1752600"/>
            <a:ext cx="46085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342900" indent="-342900" eaLnBrk="1" hangingPunct="1">
              <a:buFont typeface="Arial" pitchFamily="34" charset="0"/>
              <a:buChar char="•"/>
            </a:pPr>
            <a:r>
              <a:rPr lang="en-US" altLang="zh-CN" sz="2400" dirty="0" smtClean="0">
                <a:latin typeface="Calibri" pitchFamily="34" charset="0"/>
              </a:rPr>
              <a:t>Frame</a:t>
            </a:r>
            <a:r>
              <a:rPr lang="zh-CN" altLang="en-US" sz="2400" dirty="0">
                <a:latin typeface="Calibri" pitchFamily="34" charset="0"/>
              </a:rPr>
              <a:t>窗口的几个特征：</a:t>
            </a:r>
          </a:p>
        </p:txBody>
      </p:sp>
      <p:sp>
        <p:nvSpPr>
          <p:cNvPr id="3" name="文本框 2"/>
          <p:cNvSpPr txBox="1"/>
          <p:nvPr/>
        </p:nvSpPr>
        <p:spPr>
          <a:xfrm>
            <a:off x="508740" y="1060748"/>
            <a:ext cx="3280065" cy="461665"/>
          </a:xfrm>
          <a:prstGeom prst="rect">
            <a:avLst/>
          </a:prstGeom>
          <a:noFill/>
        </p:spPr>
        <p:txBody>
          <a:bodyPr wrap="none">
            <a:spAutoFit/>
          </a:bodyPr>
          <a:lstStyle/>
          <a:p>
            <a:pPr>
              <a:defRPr/>
            </a:pPr>
            <a:r>
              <a:rPr lang="en-US" altLang="zh-CN" sz="2400" b="1" kern="0" dirty="0" smtClean="0">
                <a:solidFill>
                  <a:srgbClr val="0070C0"/>
                </a:solidFill>
                <a:latin typeface="+mn-lt"/>
                <a:ea typeface="+mn-ea"/>
                <a:cs typeface="+mn-ea"/>
                <a:sym typeface="+mn-ea"/>
              </a:rPr>
              <a:t>1. Window</a:t>
            </a:r>
            <a:r>
              <a:rPr lang="zh-CN" altLang="zh-CN" sz="2400" b="1" kern="0" dirty="0">
                <a:solidFill>
                  <a:srgbClr val="0070C0"/>
                </a:solidFill>
                <a:latin typeface="+mn-lt"/>
                <a:ea typeface="+mn-ea"/>
                <a:cs typeface="+mn-ea"/>
                <a:sym typeface="+mn-ea"/>
              </a:rPr>
              <a:t>类</a:t>
            </a:r>
            <a:r>
              <a:rPr lang="en-US" altLang="zh-CN" sz="2400" b="1" kern="0" dirty="0">
                <a:solidFill>
                  <a:srgbClr val="0070C0"/>
                </a:solidFill>
                <a:latin typeface="+mn-lt"/>
                <a:ea typeface="+mn-ea"/>
                <a:cs typeface="+mn-ea"/>
                <a:sym typeface="+mn-ea"/>
              </a:rPr>
              <a:t>---Frame</a:t>
            </a:r>
            <a:r>
              <a:rPr lang="zh-CN" altLang="en-US" sz="2400" b="1" kern="0" dirty="0">
                <a:solidFill>
                  <a:srgbClr val="0070C0"/>
                </a:solidFill>
                <a:latin typeface="+mn-lt"/>
                <a:ea typeface="+mn-ea"/>
                <a:cs typeface="+mn-ea"/>
                <a:sym typeface="+mn-ea"/>
              </a:rPr>
              <a:t>类</a:t>
            </a:r>
            <a:endParaRPr lang="zh-CN" altLang="en-US" sz="2400" b="1" kern="0" dirty="0">
              <a:solidFill>
                <a:srgbClr val="0070C0"/>
              </a:solidFill>
              <a:latin typeface="+mn-lt"/>
              <a:ea typeface="+mn-ea"/>
              <a:sym typeface="+mn-ea"/>
            </a:endParaRPr>
          </a:p>
        </p:txBody>
      </p:sp>
      <p:sp>
        <p:nvSpPr>
          <p:cNvPr id="7" name="标题 1"/>
          <p:cNvSpPr>
            <a:spLocks noChangeArrowheads="1"/>
          </p:cNvSpPr>
          <p:nvPr/>
        </p:nvSpPr>
        <p:spPr bwMode="auto">
          <a:xfrm>
            <a:off x="1643063" y="388938"/>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sz="3200" b="1" dirty="0">
                <a:solidFill>
                  <a:srgbClr val="0070C0"/>
                </a:solidFill>
                <a:latin typeface="微软雅黑" pitchFamily="34" charset="-122"/>
                <a:ea typeface="微软雅黑" pitchFamily="34" charset="-122"/>
                <a:sym typeface="宋体" pitchFamily="2" charset="-122"/>
              </a:rPr>
              <a:t>9.1 AWT</a:t>
            </a:r>
            <a:r>
              <a:rPr lang="zh-CN" altLang="en-US" sz="3200" b="1" dirty="0">
                <a:solidFill>
                  <a:srgbClr val="0070C0"/>
                </a:solidFill>
                <a:latin typeface="微软雅黑" pitchFamily="34" charset="-122"/>
                <a:ea typeface="微软雅黑" pitchFamily="34" charset="-122"/>
                <a:sym typeface="宋体" pitchFamily="2" charset="-122"/>
              </a:rPr>
              <a:t>概述</a:t>
            </a:r>
          </a:p>
        </p:txBody>
      </p:sp>
    </p:spTree>
    <p:extLst>
      <p:ext uri="{BB962C8B-B14F-4D97-AF65-F5344CB8AC3E}">
        <p14:creationId xmlns:p14="http://schemas.microsoft.com/office/powerpoint/2010/main" val="1800805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3758</TotalTime>
  <Pages>0</Pages>
  <Words>4795</Words>
  <Characters>0</Characters>
  <Application>Microsoft Office PowerPoint</Application>
  <DocSecurity>0</DocSecurity>
  <PresentationFormat>全屏显示(4:3)</PresentationFormat>
  <Lines>0</Lines>
  <Paragraphs>432</Paragraphs>
  <Slides>77</Slides>
  <Notes>0</Notes>
  <HiddenSlides>2</HiddenSlides>
  <MMClips>0</MMClips>
  <ScaleCrop>false</ScaleCrop>
  <HeadingPairs>
    <vt:vector size="8" baseType="variant">
      <vt:variant>
        <vt:lpstr>主题</vt:lpstr>
      </vt:variant>
      <vt:variant>
        <vt:i4>2</vt:i4>
      </vt:variant>
      <vt:variant>
        <vt:lpstr>嵌入 OLE 服务器</vt:lpstr>
      </vt:variant>
      <vt:variant>
        <vt:i4>1</vt:i4>
      </vt:variant>
      <vt:variant>
        <vt:lpstr>幻灯片标题</vt:lpstr>
      </vt:variant>
      <vt:variant>
        <vt:i4>77</vt:i4>
      </vt:variant>
      <vt:variant>
        <vt:lpstr>自定义放映</vt:lpstr>
      </vt:variant>
      <vt:variant>
        <vt:i4>1</vt:i4>
      </vt:variant>
    </vt:vector>
  </HeadingPairs>
  <TitlesOfParts>
    <vt:vector size="81" baseType="lpstr">
      <vt:lpstr>Office 主题​​</vt:lpstr>
      <vt:lpstr>1_Office 主题​​</vt:lpstr>
      <vt:lpstr>Microsoft Excel 图表</vt:lpstr>
      <vt:lpstr>Java基础入门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练习2</vt:lpstr>
      <vt:lpstr>举例</vt:lpstr>
      <vt:lpstr>PowerPoint 演示文稿</vt:lpstr>
      <vt:lpstr>PowerPoint 演示文稿</vt:lpstr>
      <vt:lpstr>PowerPoint 演示文稿</vt:lpstr>
      <vt:lpstr>PowerPoint 演示文稿</vt:lpstr>
      <vt:lpstr>PowerPoint 演示文稿</vt:lpstr>
      <vt:lpstr>PowerPoint 演示文稿</vt:lpstr>
      <vt:lpstr>举例</vt:lpstr>
      <vt:lpstr>PowerPoint 演示文稿</vt:lpstr>
      <vt:lpstr>自定义放映 1</vt:lpstr>
    </vt:vector>
  </TitlesOfParts>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王哲</dc:creator>
  <cp:lastModifiedBy>ch</cp:lastModifiedBy>
  <cp:revision>382</cp:revision>
  <dcterms:created xsi:type="dcterms:W3CDTF">2013-01-25T01:44:32Z</dcterms:created>
  <dcterms:modified xsi:type="dcterms:W3CDTF">2018-12-16T02:47:47Z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2052-9.1.0.4517</vt:lpwstr>
  </property>
</Properties>
</file>