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1" r:id="rId4"/>
    <p:sldId id="257" r:id="rId5"/>
    <p:sldId id="260" r:id="rId6"/>
    <p:sldId id="258" r:id="rId7"/>
    <p:sldId id="266" r:id="rId9"/>
    <p:sldId id="267" r:id="rId10"/>
    <p:sldId id="259" r:id="rId11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ORM</a:t>
            </a:r>
            <a:r>
              <a:rPr lang="zh-CN" altLang="en-US"/>
              <a:t>和</a:t>
            </a:r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系统分析的两个维度</a:t>
            </a:r>
            <a:r>
              <a:rPr lang="en-US" altLang="zh-CN"/>
              <a:t>(</a:t>
            </a:r>
            <a:r>
              <a:rPr lang="zh-CN" altLang="en-US"/>
              <a:t>关系和对象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42265" y="2019935"/>
          <a:ext cx="11508105" cy="396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98640" imgH="2375535" progId="Visio.Drawing.15">
                  <p:embed/>
                </p:oleObj>
              </mc:Choice>
              <mc:Fallback>
                <p:oleObj name="" r:id="rId1" imgW="6898640" imgH="237553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265" y="2019935"/>
                        <a:ext cx="11508105" cy="396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实体联系：</a:t>
            </a:r>
            <a:endParaRPr lang="zh-CN" altLang="en-US"/>
          </a:p>
          <a:p>
            <a:pPr lvl="1"/>
            <a:r>
              <a:rPr lang="zh-CN" altLang="en-US"/>
              <a:t>实体：学生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name)</a:t>
            </a:r>
            <a:r>
              <a:rPr lang="zh-CN" altLang="en-US"/>
              <a:t>、教师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name)</a:t>
            </a:r>
            <a:endParaRPr lang="en-US" altLang="zh-CN"/>
          </a:p>
          <a:p>
            <a:pPr lvl="1"/>
            <a:r>
              <a:rPr lang="zh-CN" altLang="en-US"/>
              <a:t>关系：毕业指导、教学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sz="3265"/>
              <a:t>逻辑结构</a:t>
            </a:r>
            <a:endParaRPr lang="zh-CN" altLang="en-US" sz="3265"/>
          </a:p>
          <a:p>
            <a:pPr lvl="1"/>
            <a:r>
              <a:rPr lang="zh-CN" altLang="en-US" sz="2795"/>
              <a:t>逻辑表的结构</a:t>
            </a:r>
            <a:endParaRPr lang="zh-CN" altLang="en-US" sz="2795"/>
          </a:p>
          <a:p>
            <a:pPr lvl="1"/>
            <a:r>
              <a:rPr lang="zh-CN" altLang="en-US" sz="2795"/>
              <a:t>学生的指导教师、教师信息操纵方式：根据表的结构利用</a:t>
            </a:r>
            <a:r>
              <a:rPr lang="en-US" altLang="zh-CN" sz="2795"/>
              <a:t>sql</a:t>
            </a:r>
            <a:r>
              <a:rPr lang="zh-CN" altLang="en-US" sz="2795"/>
              <a:t>语句</a:t>
            </a:r>
            <a:endParaRPr lang="zh-CN" altLang="en-US" sz="2795"/>
          </a:p>
          <a:p>
            <a:pPr lvl="0"/>
            <a:r>
              <a:rPr lang="zh-CN" altLang="en-US"/>
              <a:t>对象设计</a:t>
            </a:r>
            <a:endParaRPr lang="zh-CN" altLang="en-US"/>
          </a:p>
          <a:p>
            <a:pPr lvl="1"/>
            <a:r>
              <a:rPr lang="zh-CN" altLang="en-US"/>
              <a:t>学生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、导师、</a:t>
            </a:r>
            <a:r>
              <a:rPr lang="en-US" altLang="zh-CN"/>
              <a:t>set(</a:t>
            </a:r>
            <a:r>
              <a:rPr lang="zh-CN" altLang="en-US"/>
              <a:t>教师</a:t>
            </a:r>
            <a:r>
              <a:rPr lang="en-US" altLang="zh-CN"/>
              <a:t>))</a:t>
            </a:r>
            <a:endParaRPr lang="en-US" altLang="zh-CN"/>
          </a:p>
          <a:p>
            <a:pPr lvl="1"/>
            <a:r>
              <a:rPr lang="zh-CN" altLang="en-US"/>
              <a:t>教师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set(</a:t>
            </a:r>
            <a:r>
              <a:rPr lang="zh-CN" altLang="en-US"/>
              <a:t>毕业指导的学生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set(</a:t>
            </a:r>
            <a:r>
              <a:rPr lang="zh-CN" altLang="en-US"/>
              <a:t>教学的学生</a:t>
            </a:r>
            <a:r>
              <a:rPr lang="en-US" altLang="zh-CN"/>
              <a:t>))</a:t>
            </a:r>
            <a:endParaRPr lang="en-US" altLang="zh-CN"/>
          </a:p>
          <a:p>
            <a:pPr lvl="1"/>
            <a:r>
              <a:rPr lang="zh-CN" altLang="en-US"/>
              <a:t>信息操作方式：对象方式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数据库的设计</a:t>
            </a:r>
            <a:endParaRPr lang="zh-CN" altLang="en-US"/>
          </a:p>
          <a:p>
            <a:r>
              <a:rPr lang="zh-CN" altLang="en-US"/>
              <a:t>数据库的配置问题</a:t>
            </a:r>
            <a:endParaRPr lang="zh-CN" altLang="en-US"/>
          </a:p>
          <a:p>
            <a:r>
              <a:rPr lang="zh-CN" altLang="en-US"/>
              <a:t>表的映射问题</a:t>
            </a:r>
            <a:endParaRPr lang="zh-CN" altLang="en-US"/>
          </a:p>
          <a:p>
            <a:r>
              <a:rPr lang="zh-CN" altLang="en-US"/>
              <a:t>基于对象的操作转换为数据库的操作问题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对数据的增删查改利用专门的对象进行操纵的方式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加载驱动</a:t>
            </a:r>
            <a:endParaRPr lang="zh-CN" altLang="en-US"/>
          </a:p>
          <a:p>
            <a:r>
              <a:rPr lang="en-US" altLang="zh-CN"/>
              <a:t>classforname(“com.mysql.jdbc.connector”)</a:t>
            </a:r>
            <a:endParaRPr lang="en-US" altLang="zh-CN"/>
          </a:p>
          <a:p>
            <a:r>
              <a:rPr lang="en-US" altLang="zh-CN"/>
              <a:t>dr</a:t>
            </a:r>
            <a:endParaRPr lang="en-US" altLang="zh-CN"/>
          </a:p>
          <a:p>
            <a:r>
              <a:rPr lang="en-US" altLang="zh-CN"/>
              <a:t>name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利用实体对象、</a:t>
            </a:r>
            <a:r>
              <a:rPr lang="en-US" altLang="zh-CN"/>
              <a:t>DAO</a:t>
            </a:r>
            <a:r>
              <a:rPr lang="zh-CN" altLang="en-US"/>
              <a:t>对象操作数据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805" cy="4351655"/>
          </a:xfrm>
        </p:spPr>
        <p:txBody>
          <a:bodyPr/>
          <a:p>
            <a:r>
              <a:rPr lang="zh-CN" altLang="en-US"/>
              <a:t>以</a:t>
            </a:r>
            <a:r>
              <a:rPr lang="en-US" altLang="zh-CN"/>
              <a:t>Student</a:t>
            </a:r>
            <a:r>
              <a:rPr lang="zh-CN" altLang="en-US"/>
              <a:t>对象为例</a:t>
            </a:r>
            <a:endParaRPr lang="zh-CN" altLang="en-US"/>
          </a:p>
          <a:p>
            <a:r>
              <a:rPr lang="en-US" altLang="zh-CN"/>
              <a:t>Public Student implements Serializable{</a:t>
            </a:r>
            <a:endParaRPr lang="en-US" altLang="zh-CN"/>
          </a:p>
          <a:p>
            <a:pPr lvl="1"/>
            <a:r>
              <a:rPr lang="en-US" altLang="zh-CN"/>
              <a:t>fields</a:t>
            </a:r>
            <a:endParaRPr lang="en-US" altLang="zh-CN"/>
          </a:p>
          <a:p>
            <a:pPr lvl="1"/>
            <a:r>
              <a:rPr lang="en-US" altLang="zh-CN"/>
              <a:t>get/set</a:t>
            </a:r>
            <a:endParaRPr lang="en-US" altLang="zh-CN"/>
          </a:p>
          <a:p>
            <a:pPr lvl="1"/>
            <a:r>
              <a:rPr lang="en-US" altLang="zh-CN"/>
              <a:t>toString</a:t>
            </a:r>
            <a:endParaRPr lang="en-US" altLang="zh-CN"/>
          </a:p>
          <a:p>
            <a:pPr lvl="1"/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利用实体对象、</a:t>
            </a:r>
            <a:r>
              <a:rPr lang="en-US" altLang="zh-CN"/>
              <a:t>DAO</a:t>
            </a:r>
            <a:r>
              <a:rPr lang="zh-CN" altLang="en-US"/>
              <a:t>对象操作数据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655"/>
          </a:xfrm>
        </p:spPr>
        <p:txBody>
          <a:bodyPr/>
          <a:p>
            <a:r>
              <a:rPr lang="zh-CN" altLang="en-US"/>
              <a:t>以</a:t>
            </a:r>
            <a:r>
              <a:rPr lang="en-US" altLang="zh-CN"/>
              <a:t>Student</a:t>
            </a:r>
            <a:r>
              <a:rPr lang="zh-CN" altLang="en-US"/>
              <a:t>对象为例</a:t>
            </a:r>
            <a:endParaRPr lang="zh-CN" altLang="en-US"/>
          </a:p>
          <a:p>
            <a:r>
              <a:rPr lang="en-US" altLang="zh-CN"/>
              <a:t>Public class StudentDAO{</a:t>
            </a:r>
            <a:endParaRPr lang="en-US" altLang="zh-CN"/>
          </a:p>
          <a:p>
            <a:pPr lvl="1"/>
            <a:r>
              <a:rPr lang="en-US" altLang="zh-CN"/>
              <a:t>Student findBy(???)</a:t>
            </a:r>
            <a:endParaRPr lang="en-US" altLang="zh-CN"/>
          </a:p>
          <a:p>
            <a:pPr lvl="1"/>
            <a:r>
              <a:rPr lang="en-US" altLang="zh-CN"/>
              <a:t>List </a:t>
            </a:r>
            <a:r>
              <a:rPr lang="en-US" altLang="zh-CN">
                <a:sym typeface="+mn-ea"/>
              </a:rPr>
              <a:t>Student findBy(???)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add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???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modify(???)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delete(???)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41490" y="1941830"/>
            <a:ext cx="36226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抽取公共的操纵数据库的方法</a:t>
            </a:r>
            <a:endParaRPr lang="zh-CN" altLang="en-US" sz="2000"/>
          </a:p>
          <a:p>
            <a:r>
              <a:rPr lang="zh-CN" altLang="en-US" sz="2000"/>
              <a:t>抽取对象封装位查询语句的方法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Hibernate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</a:t>
            </a:r>
            <a:r>
              <a:rPr lang="en-US" altLang="zh-CN"/>
              <a:t>MyEclipse4Spring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框架：</a:t>
            </a:r>
            <a:endParaRPr lang="zh-CN" altLang="en-US"/>
          </a:p>
          <a:p>
            <a:pPr lvl="1"/>
            <a:r>
              <a:rPr lang="zh-CN" altLang="en-US"/>
              <a:t>复用</a:t>
            </a:r>
            <a:endParaRPr lang="zh-CN" altLang="en-US"/>
          </a:p>
          <a:p>
            <a:pPr lvl="1"/>
            <a:r>
              <a:rPr lang="zh-CN" altLang="en-US"/>
              <a:t>设计很好，并有代码实现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b632e484-0a02-4f95-a41c-a80a74dc944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宽屏</PresentationFormat>
  <Paragraphs>67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Visio.Drawing.15</vt:lpstr>
      <vt:lpstr>ORM和DAO</vt:lpstr>
      <vt:lpstr>系统分析的两个维度(关系和对象)</vt:lpstr>
      <vt:lpstr>ORM</vt:lpstr>
      <vt:lpstr>PowerPoint 演示文稿</vt:lpstr>
      <vt:lpstr>DAO</vt:lpstr>
      <vt:lpstr>利用实体对象、DAO对象操作数据</vt:lpstr>
      <vt:lpstr>利用实体对象、DAO对象操作数据</vt:lpstr>
      <vt:lpstr>Hibernate框架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梁早清</dc:creator>
  <cp:lastModifiedBy>梁早清</cp:lastModifiedBy>
  <cp:revision>14</cp:revision>
  <dcterms:created xsi:type="dcterms:W3CDTF">2017-03-27T05:08:00Z</dcterms:created>
  <dcterms:modified xsi:type="dcterms:W3CDTF">2019-04-18T08:36:11Z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