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5"/>
  </p:notesMasterIdLst>
  <p:handoutMasterIdLst>
    <p:handoutMasterId r:id="rId16"/>
  </p:handoutMasterIdLst>
  <p:sldIdLst>
    <p:sldId id="256" r:id="rId3"/>
    <p:sldId id="257" r:id="rId4"/>
    <p:sldId id="260" r:id="rId5"/>
    <p:sldId id="261" r:id="rId6"/>
    <p:sldId id="259" r:id="rId7"/>
    <p:sldId id="265" r:id="rId8"/>
    <p:sldId id="262" r:id="rId9"/>
    <p:sldId id="266" r:id="rId10"/>
    <p:sldId id="267" r:id="rId11"/>
    <p:sldId id="264" r:id="rId12"/>
    <p:sldId id="268" r:id="rId13"/>
    <p:sldId id="269" r:id="rId14"/>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245" autoAdjust="0"/>
  </p:normalViewPr>
  <p:slideViewPr>
    <p:cSldViewPr>
      <p:cViewPr varScale="1">
        <p:scale>
          <a:sx n="56" d="100"/>
          <a:sy n="56" d="100"/>
        </p:scale>
        <p:origin x="1580" y="5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034AC9F-DBF0-4E47-84BB-9950490D06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Northeastern University </a:t>
            </a:r>
            <a:endParaRPr lang="zh-CN" altLang="en-US"/>
          </a:p>
        </p:txBody>
      </p:sp>
      <p:sp>
        <p:nvSpPr>
          <p:cNvPr id="3" name="日期占位符 2">
            <a:extLst>
              <a:ext uri="{FF2B5EF4-FFF2-40B4-BE49-F238E27FC236}">
                <a16:creationId xmlns:a16="http://schemas.microsoft.com/office/drawing/2014/main" id="{F89470CA-BA0E-434F-8C82-699E439940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184FEB-FF69-47CA-A3BA-E15B6D67AC6F}" type="datetimeFigureOut">
              <a:rPr lang="zh-CN" altLang="en-US" smtClean="0"/>
              <a:t>2018/3/29</a:t>
            </a:fld>
            <a:endParaRPr lang="zh-CN" altLang="en-US"/>
          </a:p>
        </p:txBody>
      </p:sp>
      <p:sp>
        <p:nvSpPr>
          <p:cNvPr id="4" name="页脚占位符 3">
            <a:extLst>
              <a:ext uri="{FF2B5EF4-FFF2-40B4-BE49-F238E27FC236}">
                <a16:creationId xmlns:a16="http://schemas.microsoft.com/office/drawing/2014/main" id="{46176813-1909-44BF-96A2-F7BE7303C7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62107D7-F425-44BF-BFEF-67B2C10659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1DEC4-CB52-4325-90C2-B089BE32E65C}" type="slidenum">
              <a:rPr lang="zh-CN" altLang="en-US" smtClean="0"/>
              <a:t>‹#›</a:t>
            </a:fld>
            <a:endParaRPr lang="zh-CN" altLang="en-US"/>
          </a:p>
        </p:txBody>
      </p:sp>
    </p:spTree>
    <p:extLst>
      <p:ext uri="{BB962C8B-B14F-4D97-AF65-F5344CB8AC3E}">
        <p14:creationId xmlns:p14="http://schemas.microsoft.com/office/powerpoint/2010/main" val="181191143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Northeastern University </a:t>
            </a: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1D706-6C60-4EC9-A4C4-C4B529AF7038}" type="datetimeFigureOut">
              <a:rPr lang="zh-CN" altLang="en-US" smtClean="0"/>
              <a:t>2018/3/29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73CDF4-11E0-488F-BC0C-C44DA7E03CC9}" type="slidenum">
              <a:rPr lang="zh-CN" altLang="en-US" smtClean="0"/>
              <a:t>‹#›</a:t>
            </a:fld>
            <a:endParaRPr lang="zh-CN" altLang="en-US"/>
          </a:p>
        </p:txBody>
      </p:sp>
    </p:spTree>
    <p:extLst>
      <p:ext uri="{BB962C8B-B14F-4D97-AF65-F5344CB8AC3E}">
        <p14:creationId xmlns:p14="http://schemas.microsoft.com/office/powerpoint/2010/main" val="44527897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r>
              <a:rPr lang="en-US" altLang="zh-CN"/>
              <a:t>Northeastern University </a:t>
            </a:r>
            <a:endParaRPr lang="zh-CN" altLang="en-US"/>
          </a:p>
        </p:txBody>
      </p:sp>
      <p:sp>
        <p:nvSpPr>
          <p:cNvPr id="5" name="灯片编号占位符 4"/>
          <p:cNvSpPr>
            <a:spLocks noGrp="1"/>
          </p:cNvSpPr>
          <p:nvPr>
            <p:ph type="sldNum" sz="quarter" idx="11"/>
          </p:nvPr>
        </p:nvSpPr>
        <p:spPr/>
        <p:txBody>
          <a:bodyPr/>
          <a:lstStyle/>
          <a:p>
            <a:fld id="{5C73CDF4-11E0-488F-BC0C-C44DA7E03CC9}" type="slidenum">
              <a:rPr lang="zh-CN" altLang="en-US" smtClean="0"/>
              <a:t>1</a:t>
            </a:fld>
            <a:endParaRPr lang="zh-CN" altLang="en-US"/>
          </a:p>
        </p:txBody>
      </p:sp>
    </p:spTree>
    <p:extLst>
      <p:ext uri="{BB962C8B-B14F-4D97-AF65-F5344CB8AC3E}">
        <p14:creationId xmlns:p14="http://schemas.microsoft.com/office/powerpoint/2010/main" val="3836977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Here I choose the cleaned data which has no null value. In this case, the error distribution obeys the gaussian distribution, and that’s why I choose family function as “gaussian” and the link as “identity”.</a:t>
            </a:r>
            <a:endParaRPr lang="zh-CN" altLang="zh-CN" sz="1200" kern="1200" dirty="0">
              <a:solidFill>
                <a:schemeClr val="tx1"/>
              </a:solidFill>
              <a:effectLst/>
              <a:latin typeface="+mn-lt"/>
              <a:ea typeface="+mn-ea"/>
              <a:cs typeface="+mn-cs"/>
            </a:endParaRPr>
          </a:p>
          <a:p>
            <a:endParaRPr lang="zh-CN" altLang="en-US" dirty="0"/>
          </a:p>
        </p:txBody>
      </p:sp>
      <p:sp>
        <p:nvSpPr>
          <p:cNvPr id="4" name="页眉占位符 3"/>
          <p:cNvSpPr>
            <a:spLocks noGrp="1"/>
          </p:cNvSpPr>
          <p:nvPr>
            <p:ph type="hdr" sz="quarter" idx="10"/>
          </p:nvPr>
        </p:nvSpPr>
        <p:spPr/>
        <p:txBody>
          <a:bodyPr/>
          <a:lstStyle/>
          <a:p>
            <a:r>
              <a:rPr lang="en-US" altLang="zh-CN"/>
              <a:t>Northeastern University </a:t>
            </a:r>
            <a:endParaRPr lang="zh-CN" altLang="en-US"/>
          </a:p>
        </p:txBody>
      </p:sp>
      <p:sp>
        <p:nvSpPr>
          <p:cNvPr id="5" name="灯片编号占位符 4"/>
          <p:cNvSpPr>
            <a:spLocks noGrp="1"/>
          </p:cNvSpPr>
          <p:nvPr>
            <p:ph type="sldNum" sz="quarter" idx="11"/>
          </p:nvPr>
        </p:nvSpPr>
        <p:spPr/>
        <p:txBody>
          <a:bodyPr/>
          <a:lstStyle/>
          <a:p>
            <a:fld id="{5C73CDF4-11E0-488F-BC0C-C44DA7E03CC9}" type="slidenum">
              <a:rPr lang="zh-CN" altLang="en-US" smtClean="0"/>
              <a:t>4</a:t>
            </a:fld>
            <a:endParaRPr lang="zh-CN" altLang="en-US"/>
          </a:p>
        </p:txBody>
      </p:sp>
    </p:spTree>
    <p:extLst>
      <p:ext uri="{BB962C8B-B14F-4D97-AF65-F5344CB8AC3E}">
        <p14:creationId xmlns:p14="http://schemas.microsoft.com/office/powerpoint/2010/main" val="2817267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rial" pitchFamily="34" charset="0"/>
                <a:cs typeface="Arial" pitchFamily="34" charset="0"/>
              </a:rPr>
              <a:t>T</a:t>
            </a:r>
            <a:r>
              <a:rPr lang="en-US" altLang="zh-CN" dirty="0"/>
              <a:t>he generalized linear model is contradicted to standard linear regression analysis, no assumption is made that the relationship is represented by a straight line.</a:t>
            </a:r>
          </a:p>
          <a:p>
            <a:r>
              <a:rPr lang="en-US" altLang="zh-CN" dirty="0"/>
              <a:t>The fit result is more flexible than a straight line . As we can see from the plot that it bends downward from right to left. So, in this case, it indicates that a linear model won’t be a great fit especially for the values on the lower left part. Perhaps they can be considered as “outliers”.</a:t>
            </a:r>
            <a:endParaRPr lang="zh-CN" altLang="zh-CN" dirty="0"/>
          </a:p>
          <a:p>
            <a:endParaRPr lang="zh-CN" altLang="en-US" dirty="0"/>
          </a:p>
        </p:txBody>
      </p:sp>
      <p:sp>
        <p:nvSpPr>
          <p:cNvPr id="4" name="页眉占位符 3"/>
          <p:cNvSpPr>
            <a:spLocks noGrp="1"/>
          </p:cNvSpPr>
          <p:nvPr>
            <p:ph type="hdr" sz="quarter" idx="10"/>
          </p:nvPr>
        </p:nvSpPr>
        <p:spPr/>
        <p:txBody>
          <a:bodyPr/>
          <a:lstStyle/>
          <a:p>
            <a:r>
              <a:rPr lang="en-US" altLang="zh-CN"/>
              <a:t>Northeastern University </a:t>
            </a:r>
            <a:endParaRPr lang="zh-CN" altLang="en-US"/>
          </a:p>
        </p:txBody>
      </p:sp>
      <p:sp>
        <p:nvSpPr>
          <p:cNvPr id="5" name="灯片编号占位符 4"/>
          <p:cNvSpPr>
            <a:spLocks noGrp="1"/>
          </p:cNvSpPr>
          <p:nvPr>
            <p:ph type="sldNum" sz="quarter" idx="11"/>
          </p:nvPr>
        </p:nvSpPr>
        <p:spPr/>
        <p:txBody>
          <a:bodyPr/>
          <a:lstStyle/>
          <a:p>
            <a:fld id="{5C73CDF4-11E0-488F-BC0C-C44DA7E03CC9}" type="slidenum">
              <a:rPr lang="zh-CN" altLang="en-US" smtClean="0"/>
              <a:t>5</a:t>
            </a:fld>
            <a:endParaRPr lang="zh-CN" altLang="en-US"/>
          </a:p>
        </p:txBody>
      </p:sp>
    </p:spTree>
    <p:extLst>
      <p:ext uri="{BB962C8B-B14F-4D97-AF65-F5344CB8AC3E}">
        <p14:creationId xmlns:p14="http://schemas.microsoft.com/office/powerpoint/2010/main" val="378714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By classifying the cell lines by protein expression, we can see which level is relatively safe according our existing knowledge about the safe range of corresponding copy number. That’s the reason why I build the tree and make predictions. </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Here I choose the method as “</a:t>
            </a:r>
            <a:r>
              <a:rPr lang="en-US" altLang="zh-CN" sz="1200" kern="1200" dirty="0" err="1">
                <a:solidFill>
                  <a:schemeClr val="tx1"/>
                </a:solidFill>
                <a:effectLst/>
                <a:latin typeface="+mn-lt"/>
                <a:ea typeface="+mn-ea"/>
                <a:cs typeface="+mn-cs"/>
              </a:rPr>
              <a:t>anova</a:t>
            </a:r>
            <a:r>
              <a:rPr lang="en-US" altLang="zh-CN" sz="1200" kern="1200" dirty="0">
                <a:solidFill>
                  <a:schemeClr val="tx1"/>
                </a:solidFill>
                <a:effectLst/>
                <a:latin typeface="+mn-lt"/>
                <a:ea typeface="+mn-ea"/>
                <a:cs typeface="+mn-cs"/>
              </a:rPr>
              <a:t>” because the dependent variable chosen here is not a factor but a number, and it only has one column, so I will not choose “class” or “</a:t>
            </a:r>
            <a:r>
              <a:rPr lang="en-US" altLang="zh-CN" sz="1200" kern="1200" dirty="0" err="1">
                <a:solidFill>
                  <a:schemeClr val="tx1"/>
                </a:solidFill>
                <a:effectLst/>
                <a:latin typeface="+mn-lt"/>
                <a:ea typeface="+mn-ea"/>
                <a:cs typeface="+mn-cs"/>
              </a:rPr>
              <a:t>poisson</a:t>
            </a:r>
            <a:r>
              <a:rPr lang="en-US" altLang="zh-CN" sz="1200" kern="1200" dirty="0">
                <a:solidFill>
                  <a:schemeClr val="tx1"/>
                </a:solidFill>
                <a:effectLst/>
                <a:latin typeface="+mn-lt"/>
                <a:ea typeface="+mn-ea"/>
                <a:cs typeface="+mn-cs"/>
              </a:rPr>
              <a:t>”. Besides, I calculated mean absolute error here to check the prediction accuracy.</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p:sp>
        <p:nvSpPr>
          <p:cNvPr id="4" name="页眉占位符 3"/>
          <p:cNvSpPr>
            <a:spLocks noGrp="1"/>
          </p:cNvSpPr>
          <p:nvPr>
            <p:ph type="hdr" sz="quarter" idx="10"/>
          </p:nvPr>
        </p:nvSpPr>
        <p:spPr/>
        <p:txBody>
          <a:bodyPr/>
          <a:lstStyle/>
          <a:p>
            <a:r>
              <a:rPr lang="en-US" altLang="zh-CN"/>
              <a:t>Northeastern University </a:t>
            </a:r>
            <a:endParaRPr lang="zh-CN" altLang="en-US"/>
          </a:p>
        </p:txBody>
      </p:sp>
      <p:sp>
        <p:nvSpPr>
          <p:cNvPr id="5" name="灯片编号占位符 4"/>
          <p:cNvSpPr>
            <a:spLocks noGrp="1"/>
          </p:cNvSpPr>
          <p:nvPr>
            <p:ph type="sldNum" sz="quarter" idx="11"/>
          </p:nvPr>
        </p:nvSpPr>
        <p:spPr/>
        <p:txBody>
          <a:bodyPr/>
          <a:lstStyle/>
          <a:p>
            <a:fld id="{5C73CDF4-11E0-488F-BC0C-C44DA7E03CC9}" type="slidenum">
              <a:rPr lang="zh-CN" altLang="en-US" smtClean="0"/>
              <a:t>6</a:t>
            </a:fld>
            <a:endParaRPr lang="zh-CN" altLang="en-US"/>
          </a:p>
        </p:txBody>
      </p:sp>
    </p:spTree>
    <p:extLst>
      <p:ext uri="{BB962C8B-B14F-4D97-AF65-F5344CB8AC3E}">
        <p14:creationId xmlns:p14="http://schemas.microsoft.com/office/powerpoint/2010/main" val="381947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My classification tree has 10 terminal nodes in total. Out of all predictors the RNA expression is the most predictive one. Model calculated that protein expression will be split by RNA less then 6.04 and not.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Just as I mentioned before, copy number around 2 is a relatively safe level, in this case, the protein level inside the green box is the safe level which means a low probability of having tumor or the tumor is still under control, while the values inside the red box have exceed the safe region.</a:t>
            </a:r>
            <a:endParaRPr lang="zh-CN" altLang="zh-CN" sz="1200" kern="1200" dirty="0">
              <a:solidFill>
                <a:schemeClr val="tx1"/>
              </a:solidFill>
              <a:effectLst/>
              <a:latin typeface="+mn-lt"/>
              <a:ea typeface="+mn-ea"/>
              <a:cs typeface="+mn-cs"/>
            </a:endParaRPr>
          </a:p>
          <a:p>
            <a:endParaRPr lang="en-US" altLang="zh-CN" dirty="0"/>
          </a:p>
          <a:p>
            <a:r>
              <a:rPr lang="en-US" altLang="zh-CN" dirty="0"/>
              <a:t>Mean absolute error measures the accuracy of our prediction</a:t>
            </a:r>
            <a:endParaRPr lang="zh-CN" altLang="en-US" dirty="0"/>
          </a:p>
        </p:txBody>
      </p:sp>
      <p:sp>
        <p:nvSpPr>
          <p:cNvPr id="4" name="页眉占位符 3"/>
          <p:cNvSpPr>
            <a:spLocks noGrp="1"/>
          </p:cNvSpPr>
          <p:nvPr>
            <p:ph type="hdr" sz="quarter" idx="10"/>
          </p:nvPr>
        </p:nvSpPr>
        <p:spPr/>
        <p:txBody>
          <a:bodyPr/>
          <a:lstStyle/>
          <a:p>
            <a:r>
              <a:rPr lang="en-US" altLang="zh-CN"/>
              <a:t>Northeastern University </a:t>
            </a:r>
            <a:endParaRPr lang="zh-CN" altLang="en-US"/>
          </a:p>
        </p:txBody>
      </p:sp>
      <p:sp>
        <p:nvSpPr>
          <p:cNvPr id="5" name="灯片编号占位符 4"/>
          <p:cNvSpPr>
            <a:spLocks noGrp="1"/>
          </p:cNvSpPr>
          <p:nvPr>
            <p:ph type="sldNum" sz="quarter" idx="11"/>
          </p:nvPr>
        </p:nvSpPr>
        <p:spPr/>
        <p:txBody>
          <a:bodyPr/>
          <a:lstStyle/>
          <a:p>
            <a:fld id="{5C73CDF4-11E0-488F-BC0C-C44DA7E03CC9}" type="slidenum">
              <a:rPr lang="zh-CN" altLang="en-US" smtClean="0"/>
              <a:t>7</a:t>
            </a:fld>
            <a:endParaRPr lang="zh-CN" altLang="en-US"/>
          </a:p>
        </p:txBody>
      </p:sp>
    </p:spTree>
    <p:extLst>
      <p:ext uri="{BB962C8B-B14F-4D97-AF65-F5344CB8AC3E}">
        <p14:creationId xmlns:p14="http://schemas.microsoft.com/office/powerpoint/2010/main" val="189812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Choosing random forest to fit the function of MYC copy number and RNA expression is because I want to make the prediction more accurate and persuasive by constructing more trees and see the result. Here I define the amount of tree inside the forest is 500 and then I make a prediction basing on the new data.</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 also calculate the mean absolute error here which can help to measure the accuracy as well as make comparisons between models afterwards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mean absolute error is only 0.197 which is much lower than simple classification tree does.</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zh-CN" altLang="en-US" dirty="0"/>
          </a:p>
        </p:txBody>
      </p:sp>
      <p:sp>
        <p:nvSpPr>
          <p:cNvPr id="4" name="页眉占位符 3"/>
          <p:cNvSpPr>
            <a:spLocks noGrp="1"/>
          </p:cNvSpPr>
          <p:nvPr>
            <p:ph type="hdr" sz="quarter" idx="10"/>
          </p:nvPr>
        </p:nvSpPr>
        <p:spPr/>
        <p:txBody>
          <a:bodyPr/>
          <a:lstStyle/>
          <a:p>
            <a:r>
              <a:rPr lang="en-US" altLang="zh-CN"/>
              <a:t>Northeastern University </a:t>
            </a:r>
            <a:endParaRPr lang="zh-CN" altLang="en-US"/>
          </a:p>
        </p:txBody>
      </p:sp>
      <p:sp>
        <p:nvSpPr>
          <p:cNvPr id="5" name="灯片编号占位符 4"/>
          <p:cNvSpPr>
            <a:spLocks noGrp="1"/>
          </p:cNvSpPr>
          <p:nvPr>
            <p:ph type="sldNum" sz="quarter" idx="11"/>
          </p:nvPr>
        </p:nvSpPr>
        <p:spPr/>
        <p:txBody>
          <a:bodyPr/>
          <a:lstStyle/>
          <a:p>
            <a:fld id="{5C73CDF4-11E0-488F-BC0C-C44DA7E03CC9}" type="slidenum">
              <a:rPr lang="zh-CN" altLang="en-US" smtClean="0"/>
              <a:t>8</a:t>
            </a:fld>
            <a:endParaRPr lang="zh-CN" altLang="en-US"/>
          </a:p>
        </p:txBody>
      </p:sp>
    </p:spTree>
    <p:extLst>
      <p:ext uri="{BB962C8B-B14F-4D97-AF65-F5344CB8AC3E}">
        <p14:creationId xmlns:p14="http://schemas.microsoft.com/office/powerpoint/2010/main" val="3625112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Gradient boosting is another technique for regression and classification problems, it can also be used to predict models. The difference is that it can generalize the model by allowing optimization of an arbitrary differentiable loss function, which means minimizing the loss. The reason why I choose this model is to predict the protein expression again and see which model is the best one regarding to classification and prediction issues.</a:t>
            </a:r>
            <a:endParaRPr lang="zh-CN" altLang="zh-CN" sz="1200" kern="1200" dirty="0">
              <a:solidFill>
                <a:schemeClr val="tx1"/>
              </a:solidFill>
              <a:effectLst/>
              <a:latin typeface="+mn-lt"/>
              <a:ea typeface="+mn-ea"/>
              <a:cs typeface="+mn-cs"/>
            </a:endParaRPr>
          </a:p>
          <a:p>
            <a:endParaRPr lang="zh-CN" altLang="en-US" dirty="0"/>
          </a:p>
        </p:txBody>
      </p:sp>
      <p:sp>
        <p:nvSpPr>
          <p:cNvPr id="4" name="页眉占位符 3"/>
          <p:cNvSpPr>
            <a:spLocks noGrp="1"/>
          </p:cNvSpPr>
          <p:nvPr>
            <p:ph type="hdr" sz="quarter" idx="10"/>
          </p:nvPr>
        </p:nvSpPr>
        <p:spPr/>
        <p:txBody>
          <a:bodyPr/>
          <a:lstStyle/>
          <a:p>
            <a:r>
              <a:rPr lang="en-US" altLang="zh-CN"/>
              <a:t>Northeastern University </a:t>
            </a:r>
            <a:endParaRPr lang="zh-CN" altLang="en-US"/>
          </a:p>
        </p:txBody>
      </p:sp>
      <p:sp>
        <p:nvSpPr>
          <p:cNvPr id="5" name="灯片编号占位符 4"/>
          <p:cNvSpPr>
            <a:spLocks noGrp="1"/>
          </p:cNvSpPr>
          <p:nvPr>
            <p:ph type="sldNum" sz="quarter" idx="11"/>
          </p:nvPr>
        </p:nvSpPr>
        <p:spPr/>
        <p:txBody>
          <a:bodyPr/>
          <a:lstStyle/>
          <a:p>
            <a:fld id="{5C73CDF4-11E0-488F-BC0C-C44DA7E03CC9}" type="slidenum">
              <a:rPr lang="zh-CN" altLang="en-US" smtClean="0"/>
              <a:t>9</a:t>
            </a:fld>
            <a:endParaRPr lang="zh-CN" altLang="en-US"/>
          </a:p>
        </p:txBody>
      </p:sp>
    </p:spTree>
    <p:extLst>
      <p:ext uri="{BB962C8B-B14F-4D97-AF65-F5344CB8AC3E}">
        <p14:creationId xmlns:p14="http://schemas.microsoft.com/office/powerpoint/2010/main" val="2981386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zh-CN" altLang="en-US" dirty="0"/>
          </a:p>
        </p:txBody>
      </p:sp>
      <p:sp>
        <p:nvSpPr>
          <p:cNvPr id="4" name="页眉占位符 3"/>
          <p:cNvSpPr>
            <a:spLocks noGrp="1"/>
          </p:cNvSpPr>
          <p:nvPr>
            <p:ph type="hdr" sz="quarter" idx="10"/>
          </p:nvPr>
        </p:nvSpPr>
        <p:spPr/>
        <p:txBody>
          <a:bodyPr/>
          <a:lstStyle/>
          <a:p>
            <a:r>
              <a:rPr lang="en-US" altLang="zh-CN"/>
              <a:t>Northeastern University </a:t>
            </a:r>
            <a:endParaRPr lang="zh-CN" altLang="en-US"/>
          </a:p>
        </p:txBody>
      </p:sp>
      <p:sp>
        <p:nvSpPr>
          <p:cNvPr id="5" name="灯片编号占位符 4"/>
          <p:cNvSpPr>
            <a:spLocks noGrp="1"/>
          </p:cNvSpPr>
          <p:nvPr>
            <p:ph type="sldNum" sz="quarter" idx="11"/>
          </p:nvPr>
        </p:nvSpPr>
        <p:spPr/>
        <p:txBody>
          <a:bodyPr/>
          <a:lstStyle/>
          <a:p>
            <a:fld id="{5C73CDF4-11E0-488F-BC0C-C44DA7E03CC9}" type="slidenum">
              <a:rPr lang="zh-CN" altLang="en-US" smtClean="0"/>
              <a:t>11</a:t>
            </a:fld>
            <a:endParaRPr lang="zh-CN" altLang="en-US"/>
          </a:p>
        </p:txBody>
      </p:sp>
    </p:spTree>
    <p:extLst>
      <p:ext uri="{BB962C8B-B14F-4D97-AF65-F5344CB8AC3E}">
        <p14:creationId xmlns:p14="http://schemas.microsoft.com/office/powerpoint/2010/main" val="6691193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hf sldNum="0" hdr="0" ftr="0"/>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51920" y="3198167"/>
            <a:ext cx="5148064" cy="1754326"/>
          </a:xfrm>
          <a:prstGeom prst="rect">
            <a:avLst/>
          </a:prstGeom>
          <a:noFill/>
        </p:spPr>
        <p:txBody>
          <a:bodyPr wrap="square">
            <a:spAutoFit/>
          </a:bodyPr>
          <a:lstStyle/>
          <a:p>
            <a:pPr algn="r" fontAlgn="auto">
              <a:spcBef>
                <a:spcPts val="0"/>
              </a:spcBef>
              <a:spcAft>
                <a:spcPts val="0"/>
              </a:spcAft>
              <a:defRPr/>
            </a:pPr>
            <a:r>
              <a:rPr kumimoji="0" lang="en-US" altLang="ko-KR" b="1" dirty="0">
                <a:solidFill>
                  <a:schemeClr val="tx1">
                    <a:lumMod val="75000"/>
                    <a:lumOff val="25000"/>
                  </a:schemeClr>
                </a:solidFill>
                <a:latin typeface="Arial" pitchFamily="34" charset="0"/>
                <a:cs typeface="Arial" pitchFamily="34" charset="0"/>
              </a:rPr>
              <a:t>ALY 6020 20942 Predictive Analytics</a:t>
            </a:r>
          </a:p>
          <a:p>
            <a:pPr algn="r" fontAlgn="auto">
              <a:spcBef>
                <a:spcPts val="0"/>
              </a:spcBef>
              <a:spcAft>
                <a:spcPts val="0"/>
              </a:spcAft>
              <a:defRPr/>
            </a:pPr>
            <a:endParaRPr kumimoji="0" lang="en-US" altLang="ko-KR" b="1" dirty="0">
              <a:solidFill>
                <a:schemeClr val="tx1">
                  <a:lumMod val="75000"/>
                  <a:lumOff val="25000"/>
                </a:schemeClr>
              </a:solidFill>
              <a:latin typeface="Arial" pitchFamily="34" charset="0"/>
              <a:cs typeface="Arial" pitchFamily="34" charset="0"/>
            </a:endParaRPr>
          </a:p>
          <a:p>
            <a:pPr algn="r" fontAlgn="auto">
              <a:spcBef>
                <a:spcPts val="0"/>
              </a:spcBef>
              <a:spcAft>
                <a:spcPts val="0"/>
              </a:spcAft>
              <a:defRPr/>
            </a:pPr>
            <a:r>
              <a:rPr lang="en-US" altLang="ko-KR" b="1" dirty="0">
                <a:solidFill>
                  <a:schemeClr val="tx1">
                    <a:lumMod val="75000"/>
                    <a:lumOff val="25000"/>
                  </a:schemeClr>
                </a:solidFill>
                <a:latin typeface="Arial" pitchFamily="34" charset="0"/>
                <a:cs typeface="Arial" pitchFamily="34" charset="0"/>
              </a:rPr>
              <a:t>Group Member: Liang Shi</a:t>
            </a:r>
          </a:p>
          <a:p>
            <a:pPr algn="r" fontAlgn="auto">
              <a:spcBef>
                <a:spcPts val="0"/>
              </a:spcBef>
              <a:spcAft>
                <a:spcPts val="0"/>
              </a:spcAft>
              <a:defRPr/>
            </a:pPr>
            <a:endParaRPr lang="en-US" altLang="ko-KR" b="1" dirty="0">
              <a:solidFill>
                <a:schemeClr val="tx1">
                  <a:lumMod val="75000"/>
                  <a:lumOff val="25000"/>
                </a:schemeClr>
              </a:solidFill>
              <a:latin typeface="Arial" pitchFamily="34" charset="0"/>
              <a:cs typeface="Arial" pitchFamily="34" charset="0"/>
            </a:endParaRPr>
          </a:p>
          <a:p>
            <a:pPr algn="r" fontAlgn="auto">
              <a:spcBef>
                <a:spcPts val="0"/>
              </a:spcBef>
              <a:spcAft>
                <a:spcPts val="0"/>
              </a:spcAft>
              <a:defRPr/>
            </a:pPr>
            <a:r>
              <a:rPr lang="en-US" altLang="ko-KR" b="1" dirty="0">
                <a:solidFill>
                  <a:schemeClr val="tx1">
                    <a:lumMod val="75000"/>
                    <a:lumOff val="25000"/>
                  </a:schemeClr>
                </a:solidFill>
                <a:latin typeface="Arial" pitchFamily="34" charset="0"/>
                <a:cs typeface="Arial" pitchFamily="34" charset="0"/>
              </a:rPr>
              <a:t>Instructor: Marco Montes de </a:t>
            </a:r>
            <a:r>
              <a:rPr lang="en-US" altLang="ko-KR" b="1" dirty="0" err="1">
                <a:solidFill>
                  <a:schemeClr val="tx1">
                    <a:lumMod val="75000"/>
                    <a:lumOff val="25000"/>
                  </a:schemeClr>
                </a:solidFill>
                <a:latin typeface="Arial" pitchFamily="34" charset="0"/>
                <a:cs typeface="Arial" pitchFamily="34" charset="0"/>
              </a:rPr>
              <a:t>Oca</a:t>
            </a:r>
            <a:endParaRPr lang="en-US" altLang="ko-KR" b="1" dirty="0">
              <a:solidFill>
                <a:schemeClr val="tx1">
                  <a:lumMod val="75000"/>
                  <a:lumOff val="25000"/>
                </a:schemeClr>
              </a:solidFill>
              <a:latin typeface="Arial" pitchFamily="34" charset="0"/>
              <a:cs typeface="Arial" pitchFamily="34" charset="0"/>
            </a:endParaRPr>
          </a:p>
          <a:p>
            <a:pPr algn="r" fontAlgn="auto">
              <a:spcBef>
                <a:spcPts val="0"/>
              </a:spcBef>
              <a:spcAft>
                <a:spcPts val="0"/>
              </a:spcAft>
              <a:defRPr/>
            </a:pPr>
            <a:endParaRPr lang="en-US" altLang="ko-KR" b="1" dirty="0">
              <a:solidFill>
                <a:schemeClr val="tx1">
                  <a:lumMod val="75000"/>
                  <a:lumOff val="25000"/>
                </a:schemeClr>
              </a:solidFill>
              <a:latin typeface="Arial" pitchFamily="34" charset="0"/>
              <a:cs typeface="Arial" pitchFamily="34" charset="0"/>
            </a:endParaRPr>
          </a:p>
        </p:txBody>
      </p:sp>
      <p:sp>
        <p:nvSpPr>
          <p:cNvPr id="5" name="TextBox 1"/>
          <p:cNvSpPr txBox="1">
            <a:spLocks noChangeArrowheads="1"/>
          </p:cNvSpPr>
          <p:nvPr/>
        </p:nvSpPr>
        <p:spPr bwMode="auto">
          <a:xfrm>
            <a:off x="4391980" y="2204864"/>
            <a:ext cx="4788024" cy="646331"/>
          </a:xfrm>
          <a:prstGeom prst="rect">
            <a:avLst/>
          </a:prstGeom>
          <a:noFill/>
          <a:ln w="9525">
            <a:noFill/>
            <a:miter lim="800000"/>
            <a:headEnd/>
            <a:tailEnd/>
          </a:ln>
        </p:spPr>
        <p:txBody>
          <a:bodyPr wrap="square">
            <a:spAutoFit/>
          </a:bodyPr>
          <a:lstStyle/>
          <a:p>
            <a:pPr algn="r"/>
            <a:r>
              <a:rPr lang="en-US" altLang="ko-KR" sz="3600" b="1" dirty="0">
                <a:solidFill>
                  <a:schemeClr val="tx1">
                    <a:lumMod val="75000"/>
                    <a:lumOff val="25000"/>
                  </a:schemeClr>
                </a:solidFill>
                <a:latin typeface="Arial" pitchFamily="34" charset="0"/>
                <a:ea typeface="맑은 고딕" pitchFamily="50" charset="-127"/>
                <a:cs typeface="Arial" pitchFamily="34" charset="0"/>
              </a:rPr>
              <a:t>MYC Gene Analysis</a:t>
            </a:r>
          </a:p>
        </p:txBody>
      </p:sp>
    </p:spTree>
    <p:extLst>
      <p:ext uri="{BB962C8B-B14F-4D97-AF65-F5344CB8AC3E}">
        <p14:creationId xmlns:p14="http://schemas.microsoft.com/office/powerpoint/2010/main" val="1941221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0473DA-3EEC-487E-ADE6-0668741799BD}"/>
              </a:ext>
            </a:extLst>
          </p:cNvPr>
          <p:cNvSpPr>
            <a:spLocks noGrp="1"/>
          </p:cNvSpPr>
          <p:nvPr>
            <p:ph type="title"/>
          </p:nvPr>
        </p:nvSpPr>
        <p:spPr/>
        <p:txBody>
          <a:bodyPr/>
          <a:lstStyle/>
          <a:p>
            <a:r>
              <a:rPr lang="en-US" altLang="zh-CN" dirty="0"/>
              <a:t>Accuracy Comparison</a:t>
            </a:r>
            <a:endParaRPr lang="zh-CN" altLang="en-US" dirty="0"/>
          </a:p>
        </p:txBody>
      </p:sp>
      <p:sp>
        <p:nvSpPr>
          <p:cNvPr id="4" name="内容占位符 3">
            <a:extLst>
              <a:ext uri="{FF2B5EF4-FFF2-40B4-BE49-F238E27FC236}">
                <a16:creationId xmlns:a16="http://schemas.microsoft.com/office/drawing/2014/main" id="{132ECAC7-113D-44DC-8A3A-E23EB648687C}"/>
              </a:ext>
            </a:extLst>
          </p:cNvPr>
          <p:cNvSpPr>
            <a:spLocks noGrp="1"/>
          </p:cNvSpPr>
          <p:nvPr>
            <p:ph idx="10"/>
          </p:nvPr>
        </p:nvSpPr>
        <p:spPr/>
        <p:txBody>
          <a:bodyPr/>
          <a:lstStyle/>
          <a:p>
            <a:endParaRPr lang="zh-CN" altLang="en-US"/>
          </a:p>
        </p:txBody>
      </p:sp>
      <p:pic>
        <p:nvPicPr>
          <p:cNvPr id="5" name="图片 4">
            <a:extLst>
              <a:ext uri="{FF2B5EF4-FFF2-40B4-BE49-F238E27FC236}">
                <a16:creationId xmlns:a16="http://schemas.microsoft.com/office/drawing/2014/main" id="{83D1A28C-BF39-473A-8B88-C3453C25C778}"/>
              </a:ext>
            </a:extLst>
          </p:cNvPr>
          <p:cNvPicPr/>
          <p:nvPr/>
        </p:nvPicPr>
        <p:blipFill>
          <a:blip r:embed="rId2"/>
          <a:stretch>
            <a:fillRect/>
          </a:stretch>
        </p:blipFill>
        <p:spPr>
          <a:xfrm>
            <a:off x="1763688" y="1232756"/>
            <a:ext cx="6933456" cy="4392488"/>
          </a:xfrm>
          <a:prstGeom prst="rect">
            <a:avLst/>
          </a:prstGeom>
        </p:spPr>
      </p:pic>
    </p:spTree>
    <p:extLst>
      <p:ext uri="{BB962C8B-B14F-4D97-AF65-F5344CB8AC3E}">
        <p14:creationId xmlns:p14="http://schemas.microsoft.com/office/powerpoint/2010/main" val="3764819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3E45B-04A1-4075-AA30-3EA28DAF68D8}"/>
              </a:ext>
            </a:extLst>
          </p:cNvPr>
          <p:cNvSpPr>
            <a:spLocks noGrp="1"/>
          </p:cNvSpPr>
          <p:nvPr>
            <p:ph type="title"/>
          </p:nvPr>
        </p:nvSpPr>
        <p:spPr/>
        <p:txBody>
          <a:bodyPr/>
          <a:lstStyle/>
          <a:p>
            <a:pPr algn="ctr"/>
            <a:r>
              <a:rPr lang="en-US" altLang="zh-CN" dirty="0"/>
              <a:t>Conclusion</a:t>
            </a:r>
            <a:endParaRPr lang="zh-CN" altLang="en-US" dirty="0"/>
          </a:p>
        </p:txBody>
      </p:sp>
      <p:sp>
        <p:nvSpPr>
          <p:cNvPr id="4" name="内容占位符 3">
            <a:extLst>
              <a:ext uri="{FF2B5EF4-FFF2-40B4-BE49-F238E27FC236}">
                <a16:creationId xmlns:a16="http://schemas.microsoft.com/office/drawing/2014/main" id="{8B8DD79C-F2D3-495A-B0D1-3CC27F3B9F1B}"/>
              </a:ext>
            </a:extLst>
          </p:cNvPr>
          <p:cNvSpPr>
            <a:spLocks noGrp="1"/>
          </p:cNvSpPr>
          <p:nvPr>
            <p:ph idx="10"/>
          </p:nvPr>
        </p:nvSpPr>
        <p:spPr>
          <a:xfrm>
            <a:off x="457200" y="1196752"/>
            <a:ext cx="8229600" cy="5644470"/>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sz="2000" b="1" dirty="0"/>
          </a:p>
          <a:p>
            <a:endParaRPr lang="en-US" altLang="zh-CN" sz="2000" b="1" dirty="0"/>
          </a:p>
          <a:p>
            <a:endParaRPr lang="en-US" altLang="zh-CN" dirty="0"/>
          </a:p>
          <a:p>
            <a:endParaRPr lang="en-US" altLang="zh-CN" dirty="0"/>
          </a:p>
          <a:p>
            <a:endParaRPr lang="en-US" altLang="zh-CN" dirty="0"/>
          </a:p>
          <a:p>
            <a:endParaRPr lang="en-US" altLang="zh-CN" dirty="0"/>
          </a:p>
          <a:p>
            <a:endParaRPr lang="en-US" altLang="zh-CN" dirty="0"/>
          </a:p>
          <a:p>
            <a:endParaRPr lang="en-US" altLang="zh-CN" sz="2000" dirty="0"/>
          </a:p>
          <a:p>
            <a:endParaRPr lang="en-US" altLang="zh-CN" sz="20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6" name="文本框 5">
            <a:extLst>
              <a:ext uri="{FF2B5EF4-FFF2-40B4-BE49-F238E27FC236}">
                <a16:creationId xmlns:a16="http://schemas.microsoft.com/office/drawing/2014/main" id="{498CF807-B4C0-45C8-A7EA-7E64381F0336}"/>
              </a:ext>
            </a:extLst>
          </p:cNvPr>
          <p:cNvSpPr txBox="1"/>
          <p:nvPr/>
        </p:nvSpPr>
        <p:spPr>
          <a:xfrm>
            <a:off x="899592" y="2295438"/>
            <a:ext cx="7128792" cy="3447098"/>
          </a:xfrm>
          <a:prstGeom prst="rect">
            <a:avLst/>
          </a:prstGeom>
          <a:noFill/>
        </p:spPr>
        <p:txBody>
          <a:bodyPr wrap="square" rtlCol="0">
            <a:spAutoFit/>
          </a:bodyPr>
          <a:lstStyle/>
          <a:p>
            <a:r>
              <a:rPr lang="en-US" altLang="zh-CN" sz="2000" dirty="0"/>
              <a:t>1. There is a relationship between the copy number, RNA expression and protein expression of MYC, while it is not a</a:t>
            </a:r>
            <a:r>
              <a:rPr lang="zh-CN" altLang="en-US" sz="2000" dirty="0"/>
              <a:t> </a:t>
            </a:r>
            <a:r>
              <a:rPr lang="en-US" altLang="zh-CN" sz="2000" dirty="0"/>
              <a:t>straight</a:t>
            </a:r>
            <a:r>
              <a:rPr lang="zh-CN" altLang="en-US" sz="2000" dirty="0"/>
              <a:t> </a:t>
            </a:r>
            <a:r>
              <a:rPr lang="en-US" altLang="zh-CN" sz="2000" dirty="0"/>
              <a:t>line.</a:t>
            </a:r>
            <a:r>
              <a:rPr lang="zh-CN" altLang="en-US" sz="2000" dirty="0"/>
              <a:t> </a:t>
            </a:r>
            <a:endParaRPr lang="en-US" altLang="zh-CN" sz="2000" dirty="0"/>
          </a:p>
          <a:p>
            <a:endParaRPr lang="en-US" altLang="zh-CN" sz="2000" dirty="0"/>
          </a:p>
          <a:p>
            <a:r>
              <a:rPr lang="en-US" altLang="zh-CN" sz="2000" dirty="0"/>
              <a:t>2. When the protein expression is -0.0129, 0.961, 0.347 and 0.926 the patient is relatively safe, while if the level is 0.876 and 1.3, the possibility of having tumor is very high.</a:t>
            </a:r>
          </a:p>
          <a:p>
            <a:endParaRPr lang="zh-CN" altLang="zh-CN" sz="2000" dirty="0"/>
          </a:p>
          <a:p>
            <a:r>
              <a:rPr lang="en-US" altLang="zh-CN" sz="2000" dirty="0"/>
              <a:t>3. Gradient boosting works best in predicting protein expression</a:t>
            </a:r>
            <a:r>
              <a:rPr lang="en-US" altLang="zh-CN" dirty="0"/>
              <a:t>.</a:t>
            </a:r>
          </a:p>
          <a:p>
            <a:pPr marL="342900" indent="-342900">
              <a:buAutoNum type="arabicPeriod"/>
            </a:pPr>
            <a:endParaRPr lang="zh-CN" altLang="en-US" dirty="0"/>
          </a:p>
        </p:txBody>
      </p:sp>
    </p:spTree>
    <p:extLst>
      <p:ext uri="{BB962C8B-B14F-4D97-AF65-F5344CB8AC3E}">
        <p14:creationId xmlns:p14="http://schemas.microsoft.com/office/powerpoint/2010/main" val="3215744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68E754-133D-4BD3-9D9A-44E3486E0A18}"/>
              </a:ext>
            </a:extLst>
          </p:cNvPr>
          <p:cNvSpPr>
            <a:spLocks noGrp="1"/>
          </p:cNvSpPr>
          <p:nvPr>
            <p:ph type="title"/>
          </p:nvPr>
        </p:nvSpPr>
        <p:spPr/>
        <p:txBody>
          <a:bodyPr/>
          <a:lstStyle/>
          <a:p>
            <a:pPr algn="ctr"/>
            <a:r>
              <a:rPr lang="en-US" altLang="zh-CN" dirty="0"/>
              <a:t>My Question</a:t>
            </a:r>
            <a:endParaRPr lang="zh-CN" altLang="en-US" dirty="0"/>
          </a:p>
        </p:txBody>
      </p:sp>
      <p:sp>
        <p:nvSpPr>
          <p:cNvPr id="4" name="内容占位符 3">
            <a:extLst>
              <a:ext uri="{FF2B5EF4-FFF2-40B4-BE49-F238E27FC236}">
                <a16:creationId xmlns:a16="http://schemas.microsoft.com/office/drawing/2014/main" id="{4E011D17-5FB6-4371-BD3B-6E08E79D1AFB}"/>
              </a:ext>
            </a:extLst>
          </p:cNvPr>
          <p:cNvSpPr>
            <a:spLocks noGrp="1"/>
          </p:cNvSpPr>
          <p:nvPr>
            <p:ph idx="10"/>
          </p:nvPr>
        </p:nvSpPr>
        <p:spPr>
          <a:xfrm>
            <a:off x="457200" y="2132856"/>
            <a:ext cx="8229600" cy="3600400"/>
          </a:xfrm>
        </p:spPr>
        <p:txBody>
          <a:bodyPr/>
          <a:lstStyle/>
          <a:p>
            <a:r>
              <a:rPr lang="en-US" altLang="zh-CN" sz="2000" b="1" dirty="0"/>
              <a:t>1. How to set up the parameters when using gradient boosting model?</a:t>
            </a:r>
          </a:p>
          <a:p>
            <a:endParaRPr lang="en-US" altLang="zh-CN" sz="2000" b="1" dirty="0"/>
          </a:p>
          <a:p>
            <a:r>
              <a:rPr lang="en-US" altLang="zh-CN" sz="2000" b="1" dirty="0"/>
              <a:t>2. Theoretically, the total error should have the similar tendency as mean absolute error, while the total error of random forest is higher than that of simple classification tree. What’s the reason?</a:t>
            </a:r>
            <a:endParaRPr lang="zh-CN" altLang="en-US" sz="2000" b="1" dirty="0"/>
          </a:p>
        </p:txBody>
      </p:sp>
    </p:spTree>
    <p:extLst>
      <p:ext uri="{BB962C8B-B14F-4D97-AF65-F5344CB8AC3E}">
        <p14:creationId xmlns:p14="http://schemas.microsoft.com/office/powerpoint/2010/main" val="3909912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altLang="ko-KR" dirty="0"/>
              <a:t> Outline</a:t>
            </a:r>
            <a:endParaRPr lang="ko-KR" altLang="en-US" dirty="0"/>
          </a:p>
        </p:txBody>
      </p:sp>
      <p:sp>
        <p:nvSpPr>
          <p:cNvPr id="6" name="Content Placeholder 5"/>
          <p:cNvSpPr>
            <a:spLocks noGrp="1"/>
          </p:cNvSpPr>
          <p:nvPr>
            <p:ph idx="1"/>
          </p:nvPr>
        </p:nvSpPr>
        <p:spPr>
          <a:xfrm>
            <a:off x="395536" y="1484784"/>
            <a:ext cx="8229600" cy="4824537"/>
          </a:xfrm>
        </p:spPr>
        <p:txBody>
          <a:bodyPr/>
          <a:lstStyle/>
          <a:p>
            <a:pPr lvl="0"/>
            <a:r>
              <a:rPr lang="en-US" altLang="ko-KR" sz="2800" b="1" dirty="0">
                <a:solidFill>
                  <a:schemeClr val="tx1">
                    <a:lumMod val="75000"/>
                    <a:lumOff val="25000"/>
                  </a:schemeClr>
                </a:solidFill>
                <a:latin typeface="Arial" pitchFamily="34" charset="0"/>
                <a:cs typeface="Arial" pitchFamily="34" charset="0"/>
              </a:rPr>
              <a:t>Introduction</a:t>
            </a:r>
          </a:p>
          <a:p>
            <a:pPr lvl="0"/>
            <a:endParaRPr lang="en-US" altLang="ko-KR" sz="2800" b="1" dirty="0">
              <a:solidFill>
                <a:schemeClr val="tx1">
                  <a:lumMod val="75000"/>
                  <a:lumOff val="25000"/>
                </a:schemeClr>
              </a:solidFill>
              <a:latin typeface="Arial" pitchFamily="34" charset="0"/>
              <a:cs typeface="Arial" pitchFamily="34" charset="0"/>
            </a:endParaRPr>
          </a:p>
          <a:p>
            <a:pPr lvl="0"/>
            <a:r>
              <a:rPr lang="en-US" altLang="ko-KR" sz="2800" b="1" dirty="0">
                <a:solidFill>
                  <a:schemeClr val="tx1">
                    <a:lumMod val="75000"/>
                    <a:lumOff val="25000"/>
                  </a:schemeClr>
                </a:solidFill>
                <a:latin typeface="Arial" pitchFamily="34" charset="0"/>
                <a:cs typeface="Arial" pitchFamily="34" charset="0"/>
              </a:rPr>
              <a:t>Generalized Linear Regression</a:t>
            </a:r>
          </a:p>
          <a:p>
            <a:pPr lvl="0"/>
            <a:endParaRPr lang="en-US" altLang="ko-KR" sz="2800" b="1" dirty="0">
              <a:solidFill>
                <a:schemeClr val="tx1">
                  <a:lumMod val="75000"/>
                  <a:lumOff val="25000"/>
                </a:schemeClr>
              </a:solidFill>
              <a:latin typeface="Arial" pitchFamily="34" charset="0"/>
              <a:cs typeface="Arial" pitchFamily="34" charset="0"/>
            </a:endParaRPr>
          </a:p>
          <a:p>
            <a:pPr lvl="0"/>
            <a:r>
              <a:rPr lang="en-US" altLang="ko-KR" sz="2800" b="1" dirty="0">
                <a:solidFill>
                  <a:schemeClr val="tx1">
                    <a:lumMod val="75000"/>
                    <a:lumOff val="25000"/>
                  </a:schemeClr>
                </a:solidFill>
                <a:latin typeface="Arial" pitchFamily="34" charset="0"/>
                <a:cs typeface="Arial" pitchFamily="34" charset="0"/>
              </a:rPr>
              <a:t>Classification &amp; Regression Tree </a:t>
            </a:r>
          </a:p>
          <a:p>
            <a:pPr lvl="0"/>
            <a:endParaRPr lang="en-US" altLang="ko-KR" sz="2800" b="1" dirty="0"/>
          </a:p>
          <a:p>
            <a:pPr lvl="0"/>
            <a:r>
              <a:rPr lang="en-US" altLang="ko-KR" sz="2800" b="1" dirty="0">
                <a:solidFill>
                  <a:schemeClr val="tx1">
                    <a:lumMod val="75000"/>
                    <a:lumOff val="25000"/>
                  </a:schemeClr>
                </a:solidFill>
                <a:latin typeface="Arial" pitchFamily="34" charset="0"/>
                <a:cs typeface="Arial" pitchFamily="34" charset="0"/>
              </a:rPr>
              <a:t>Random Forest</a:t>
            </a:r>
          </a:p>
          <a:p>
            <a:pPr lvl="0"/>
            <a:endParaRPr lang="en-US" altLang="ko-KR" sz="2800" b="1" dirty="0">
              <a:solidFill>
                <a:schemeClr val="tx1">
                  <a:lumMod val="75000"/>
                  <a:lumOff val="25000"/>
                </a:schemeClr>
              </a:solidFill>
              <a:latin typeface="Arial" pitchFamily="34" charset="0"/>
              <a:cs typeface="Arial" pitchFamily="34" charset="0"/>
            </a:endParaRPr>
          </a:p>
          <a:p>
            <a:pPr lvl="0"/>
            <a:r>
              <a:rPr lang="en-US" altLang="ko-KR" sz="2800" b="1" dirty="0"/>
              <a:t>Gradient Boosting</a:t>
            </a:r>
          </a:p>
          <a:p>
            <a:pPr lvl="0"/>
            <a:endParaRPr lang="en-US" altLang="ko-KR" sz="3600" b="1" dirty="0">
              <a:solidFill>
                <a:schemeClr val="tx1">
                  <a:lumMod val="75000"/>
                  <a:lumOff val="25000"/>
                </a:schemeClr>
              </a:solidFill>
              <a:latin typeface="Arial" pitchFamily="34" charset="0"/>
              <a:cs typeface="Arial" pitchFamily="34" charset="0"/>
            </a:endParaRPr>
          </a:p>
          <a:p>
            <a:pPr lvl="0"/>
            <a:r>
              <a:rPr lang="en-US" altLang="ko-KR" sz="2800" b="1" dirty="0">
                <a:solidFill>
                  <a:schemeClr val="tx1">
                    <a:lumMod val="75000"/>
                    <a:lumOff val="25000"/>
                  </a:schemeClr>
                </a:solidFill>
                <a:latin typeface="Arial" pitchFamily="34" charset="0"/>
                <a:cs typeface="Arial" pitchFamily="34" charset="0"/>
              </a:rPr>
              <a:t>Conclusion</a:t>
            </a:r>
          </a:p>
        </p:txBody>
      </p:sp>
    </p:spTree>
    <p:extLst>
      <p:ext uri="{BB962C8B-B14F-4D97-AF65-F5344CB8AC3E}">
        <p14:creationId xmlns:p14="http://schemas.microsoft.com/office/powerpoint/2010/main" val="891763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F9A4A-598C-4E86-AC4A-1196B517F134}"/>
              </a:ext>
            </a:extLst>
          </p:cNvPr>
          <p:cNvSpPr>
            <a:spLocks noGrp="1"/>
          </p:cNvSpPr>
          <p:nvPr>
            <p:ph type="title"/>
          </p:nvPr>
        </p:nvSpPr>
        <p:spPr/>
        <p:txBody>
          <a:bodyPr/>
          <a:lstStyle/>
          <a:p>
            <a:pPr algn="ctr"/>
            <a:r>
              <a:rPr lang="en-US" altLang="zh-CN" dirty="0"/>
              <a:t>Introduction</a:t>
            </a:r>
            <a:endParaRPr lang="zh-CN" altLang="en-US" dirty="0"/>
          </a:p>
        </p:txBody>
      </p:sp>
      <p:sp>
        <p:nvSpPr>
          <p:cNvPr id="4" name="内容占位符 3">
            <a:extLst>
              <a:ext uri="{FF2B5EF4-FFF2-40B4-BE49-F238E27FC236}">
                <a16:creationId xmlns:a16="http://schemas.microsoft.com/office/drawing/2014/main" id="{4989D401-C29D-4588-9476-05A9AE6268C3}"/>
              </a:ext>
            </a:extLst>
          </p:cNvPr>
          <p:cNvSpPr>
            <a:spLocks noGrp="1"/>
          </p:cNvSpPr>
          <p:nvPr>
            <p:ph idx="10"/>
          </p:nvPr>
        </p:nvSpPr>
        <p:spPr>
          <a:xfrm>
            <a:off x="457200" y="1546186"/>
            <a:ext cx="8229600" cy="3600400"/>
          </a:xfrm>
        </p:spPr>
        <p:txBody>
          <a:bodyPr/>
          <a:lstStyle/>
          <a:p>
            <a:r>
              <a:rPr lang="en-US" altLang="zh-CN" sz="2000" b="1" i="1" dirty="0"/>
              <a:t>Dataset</a:t>
            </a:r>
          </a:p>
          <a:p>
            <a:r>
              <a:rPr lang="en-US" altLang="zh-CN" sz="2000" dirty="0"/>
              <a:t>03-08-18-Data Summary for MYC Gene(1458 observations)</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sz="2000" b="1" i="1" dirty="0"/>
              <a:t>Background</a:t>
            </a:r>
          </a:p>
          <a:p>
            <a:r>
              <a:rPr lang="en-US" altLang="zh-CN" sz="2000" dirty="0"/>
              <a:t>Cell lines can come from different organs and each cell line has the same gene called MYC, in this case, we target at the MYC copy number, RNA expression and protein expression. Normally, when the copy number is around 2, the patient is relatively safe, while when it is much over 2, the patient will have over 70% probability to have a tumor or the tumor is out of control.</a:t>
            </a:r>
          </a:p>
          <a:p>
            <a:endParaRPr lang="en-US" altLang="zh-CN" dirty="0"/>
          </a:p>
          <a:p>
            <a:endParaRPr lang="zh-CN" altLang="en-US" dirty="0"/>
          </a:p>
        </p:txBody>
      </p:sp>
      <p:pic>
        <p:nvPicPr>
          <p:cNvPr id="6" name="图片 5">
            <a:extLst>
              <a:ext uri="{FF2B5EF4-FFF2-40B4-BE49-F238E27FC236}">
                <a16:creationId xmlns:a16="http://schemas.microsoft.com/office/drawing/2014/main" id="{3D2F7772-E3EF-4159-B899-5B2DBDC40934}"/>
              </a:ext>
            </a:extLst>
          </p:cNvPr>
          <p:cNvPicPr>
            <a:picLocks noChangeAspect="1"/>
          </p:cNvPicPr>
          <p:nvPr/>
        </p:nvPicPr>
        <p:blipFill>
          <a:blip r:embed="rId2"/>
          <a:stretch>
            <a:fillRect/>
          </a:stretch>
        </p:blipFill>
        <p:spPr>
          <a:xfrm>
            <a:off x="70704" y="2379976"/>
            <a:ext cx="9076744" cy="1932820"/>
          </a:xfrm>
          <a:prstGeom prst="rect">
            <a:avLst/>
          </a:prstGeom>
        </p:spPr>
      </p:pic>
    </p:spTree>
    <p:extLst>
      <p:ext uri="{BB962C8B-B14F-4D97-AF65-F5344CB8AC3E}">
        <p14:creationId xmlns:p14="http://schemas.microsoft.com/office/powerpoint/2010/main" val="3396051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3E45B-04A1-4075-AA30-3EA28DAF68D8}"/>
              </a:ext>
            </a:extLst>
          </p:cNvPr>
          <p:cNvSpPr>
            <a:spLocks noGrp="1"/>
          </p:cNvSpPr>
          <p:nvPr>
            <p:ph type="title"/>
          </p:nvPr>
        </p:nvSpPr>
        <p:spPr/>
        <p:txBody>
          <a:bodyPr/>
          <a:lstStyle/>
          <a:p>
            <a:pPr algn="ctr"/>
            <a:r>
              <a:rPr lang="en-US" altLang="zh-CN" dirty="0"/>
              <a:t>Generalized Linear Regression</a:t>
            </a:r>
            <a:endParaRPr lang="zh-CN" altLang="en-US" dirty="0"/>
          </a:p>
        </p:txBody>
      </p:sp>
      <p:sp>
        <p:nvSpPr>
          <p:cNvPr id="4" name="内容占位符 3">
            <a:extLst>
              <a:ext uri="{FF2B5EF4-FFF2-40B4-BE49-F238E27FC236}">
                <a16:creationId xmlns:a16="http://schemas.microsoft.com/office/drawing/2014/main" id="{8B8DD79C-F2D3-495A-B0D1-3CC27F3B9F1B}"/>
              </a:ext>
            </a:extLst>
          </p:cNvPr>
          <p:cNvSpPr>
            <a:spLocks noGrp="1"/>
          </p:cNvSpPr>
          <p:nvPr>
            <p:ph idx="10"/>
          </p:nvPr>
        </p:nvSpPr>
        <p:spPr>
          <a:xfrm>
            <a:off x="457200" y="1196752"/>
            <a:ext cx="8229600" cy="5644470"/>
          </a:xfrm>
        </p:spPr>
        <p:txBody>
          <a:bodyPr/>
          <a:lstStyle/>
          <a:p>
            <a:r>
              <a:rPr lang="en-US" altLang="zh-CN" sz="2000" b="1" dirty="0"/>
              <a:t>Generalize A Linear Model</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sz="2000" b="1" dirty="0"/>
              <a:t>Result</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lgn="ctr"/>
            <a:r>
              <a:rPr lang="en-US" altLang="zh-CN" sz="1800" b="1" u="sng" dirty="0"/>
              <a:t>Protein = 0.1533 * </a:t>
            </a:r>
            <a:r>
              <a:rPr lang="en-US" altLang="zh-CN" sz="1800" b="1" u="sng" dirty="0" err="1"/>
              <a:t>RNA_expression</a:t>
            </a:r>
            <a:r>
              <a:rPr lang="en-US" altLang="zh-CN" sz="1800" b="1" u="sng" dirty="0"/>
              <a:t> +0.0374 * </a:t>
            </a:r>
            <a:r>
              <a:rPr lang="en-US" altLang="zh-CN" sz="1800" b="1" u="sng" dirty="0" err="1"/>
              <a:t>copy_number</a:t>
            </a:r>
            <a:r>
              <a:rPr lang="en-US" altLang="zh-CN" sz="1800" b="1" u="sng" dirty="0"/>
              <a:t> -0.9171</a:t>
            </a:r>
            <a:endParaRPr lang="zh-CN" altLang="zh-CN" sz="1800" b="1" u="sng" dirty="0"/>
          </a:p>
          <a:p>
            <a:endParaRPr lang="en-US" altLang="zh-CN" dirty="0"/>
          </a:p>
          <a:p>
            <a:endParaRPr lang="zh-CN" altLang="en-US" dirty="0"/>
          </a:p>
        </p:txBody>
      </p:sp>
      <p:pic>
        <p:nvPicPr>
          <p:cNvPr id="5" name="图片 4">
            <a:extLst>
              <a:ext uri="{FF2B5EF4-FFF2-40B4-BE49-F238E27FC236}">
                <a16:creationId xmlns:a16="http://schemas.microsoft.com/office/drawing/2014/main" id="{B397D50E-2DE6-4C96-82A2-12D37FC4254B}"/>
              </a:ext>
            </a:extLst>
          </p:cNvPr>
          <p:cNvPicPr>
            <a:picLocks noChangeAspect="1"/>
          </p:cNvPicPr>
          <p:nvPr/>
        </p:nvPicPr>
        <p:blipFill>
          <a:blip r:embed="rId3"/>
          <a:stretch>
            <a:fillRect/>
          </a:stretch>
        </p:blipFill>
        <p:spPr>
          <a:xfrm>
            <a:off x="179512" y="1772816"/>
            <a:ext cx="8856984" cy="1718255"/>
          </a:xfrm>
          <a:prstGeom prst="rect">
            <a:avLst/>
          </a:prstGeom>
        </p:spPr>
      </p:pic>
      <p:pic>
        <p:nvPicPr>
          <p:cNvPr id="6" name="图片 5">
            <a:extLst>
              <a:ext uri="{FF2B5EF4-FFF2-40B4-BE49-F238E27FC236}">
                <a16:creationId xmlns:a16="http://schemas.microsoft.com/office/drawing/2014/main" id="{C74BDC5D-AA34-42AB-ADF3-5259F0E34113}"/>
              </a:ext>
            </a:extLst>
          </p:cNvPr>
          <p:cNvPicPr>
            <a:picLocks noChangeAspect="1"/>
          </p:cNvPicPr>
          <p:nvPr/>
        </p:nvPicPr>
        <p:blipFill>
          <a:blip r:embed="rId4"/>
          <a:stretch>
            <a:fillRect/>
          </a:stretch>
        </p:blipFill>
        <p:spPr>
          <a:xfrm>
            <a:off x="827584" y="4072711"/>
            <a:ext cx="5688632" cy="2155823"/>
          </a:xfrm>
          <a:prstGeom prst="rect">
            <a:avLst/>
          </a:prstGeom>
        </p:spPr>
      </p:pic>
    </p:spTree>
    <p:extLst>
      <p:ext uri="{BB962C8B-B14F-4D97-AF65-F5344CB8AC3E}">
        <p14:creationId xmlns:p14="http://schemas.microsoft.com/office/powerpoint/2010/main" val="593614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0"/>
          </p:nvPr>
        </p:nvSpPr>
        <p:spPr>
          <a:xfrm>
            <a:off x="1943175" y="5229200"/>
            <a:ext cx="6563072" cy="4147865"/>
          </a:xfrm>
        </p:spPr>
        <p:txBody>
          <a:bodyPr/>
          <a:lstStyle/>
          <a:p>
            <a:r>
              <a:rPr lang="en-US" altLang="ko-KR" sz="2000" b="1" dirty="0">
                <a:latin typeface="Arial" pitchFamily="34" charset="0"/>
                <a:cs typeface="Arial" pitchFamily="34" charset="0"/>
              </a:rPr>
              <a:t>Relationship is not represents by a straight line</a:t>
            </a:r>
          </a:p>
          <a:p>
            <a:endParaRPr lang="en-US" altLang="ko-KR" dirty="0">
              <a:latin typeface="Arial" pitchFamily="34" charset="0"/>
              <a:cs typeface="Arial" pitchFamily="34" charset="0"/>
            </a:endParaRPr>
          </a:p>
          <a:p>
            <a:r>
              <a:rPr lang="en-US" altLang="ko-KR" sz="2000" b="1" dirty="0">
                <a:latin typeface="Arial" pitchFamily="34" charset="0"/>
                <a:cs typeface="Arial" pitchFamily="34" charset="0"/>
              </a:rPr>
              <a:t>A linear model won’t be a great fit in this case</a:t>
            </a:r>
          </a:p>
          <a:p>
            <a:endParaRPr lang="ko-KR" altLang="en-US" dirty="0">
              <a:latin typeface="Arial" pitchFamily="34" charset="0"/>
              <a:cs typeface="Arial" pitchFamily="34" charset="0"/>
            </a:endParaRPr>
          </a:p>
        </p:txBody>
      </p:sp>
      <p:pic>
        <p:nvPicPr>
          <p:cNvPr id="7" name="图片 6">
            <a:extLst>
              <a:ext uri="{FF2B5EF4-FFF2-40B4-BE49-F238E27FC236}">
                <a16:creationId xmlns:a16="http://schemas.microsoft.com/office/drawing/2014/main" id="{C0D35352-80D2-4ED3-8D2D-ED21AFF37AE7}"/>
              </a:ext>
            </a:extLst>
          </p:cNvPr>
          <p:cNvPicPr>
            <a:picLocks noChangeAspect="1"/>
          </p:cNvPicPr>
          <p:nvPr/>
        </p:nvPicPr>
        <p:blipFill>
          <a:blip r:embed="rId3"/>
          <a:stretch>
            <a:fillRect/>
          </a:stretch>
        </p:blipFill>
        <p:spPr>
          <a:xfrm>
            <a:off x="1619672" y="116632"/>
            <a:ext cx="6886575" cy="4733925"/>
          </a:xfrm>
          <a:prstGeom prst="rect">
            <a:avLst/>
          </a:prstGeom>
        </p:spPr>
      </p:pic>
      <p:sp>
        <p:nvSpPr>
          <p:cNvPr id="8" name="箭头: 右 7">
            <a:extLst>
              <a:ext uri="{FF2B5EF4-FFF2-40B4-BE49-F238E27FC236}">
                <a16:creationId xmlns:a16="http://schemas.microsoft.com/office/drawing/2014/main" id="{4CAC32AE-9693-46BD-84A0-74F8A9429DB3}"/>
              </a:ext>
            </a:extLst>
          </p:cNvPr>
          <p:cNvSpPr/>
          <p:nvPr/>
        </p:nvSpPr>
        <p:spPr>
          <a:xfrm>
            <a:off x="1655143" y="5877272"/>
            <a:ext cx="57606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59674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3E45B-04A1-4075-AA30-3EA28DAF68D8}"/>
              </a:ext>
            </a:extLst>
          </p:cNvPr>
          <p:cNvSpPr>
            <a:spLocks noGrp="1"/>
          </p:cNvSpPr>
          <p:nvPr>
            <p:ph type="title"/>
          </p:nvPr>
        </p:nvSpPr>
        <p:spPr/>
        <p:txBody>
          <a:bodyPr/>
          <a:lstStyle/>
          <a:p>
            <a:pPr algn="ctr"/>
            <a:r>
              <a:rPr lang="en-US" altLang="zh-CN" dirty="0"/>
              <a:t>Classification &amp; Regression Tree</a:t>
            </a:r>
            <a:endParaRPr lang="zh-CN" altLang="en-US" dirty="0"/>
          </a:p>
        </p:txBody>
      </p:sp>
      <p:sp>
        <p:nvSpPr>
          <p:cNvPr id="4" name="内容占位符 3">
            <a:extLst>
              <a:ext uri="{FF2B5EF4-FFF2-40B4-BE49-F238E27FC236}">
                <a16:creationId xmlns:a16="http://schemas.microsoft.com/office/drawing/2014/main" id="{8B8DD79C-F2D3-495A-B0D1-3CC27F3B9F1B}"/>
              </a:ext>
            </a:extLst>
          </p:cNvPr>
          <p:cNvSpPr>
            <a:spLocks noGrp="1"/>
          </p:cNvSpPr>
          <p:nvPr>
            <p:ph idx="10"/>
          </p:nvPr>
        </p:nvSpPr>
        <p:spPr>
          <a:xfrm>
            <a:off x="457200" y="1196752"/>
            <a:ext cx="8229600" cy="5644470"/>
          </a:xfrm>
        </p:spPr>
        <p:txBody>
          <a:bodyPr/>
          <a:lstStyle/>
          <a:p>
            <a:r>
              <a:rPr lang="en-US" altLang="zh-CN" sz="2000" b="1" dirty="0"/>
              <a:t>Build A Tree and Make Prediction</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sz="2000" dirty="0"/>
          </a:p>
          <a:p>
            <a:r>
              <a:rPr lang="en-US" altLang="zh-CN" sz="2000" b="1" dirty="0"/>
              <a:t>Train Set: 500 records</a:t>
            </a:r>
          </a:p>
          <a:p>
            <a:endParaRPr lang="en-US" altLang="zh-CN" sz="2000" dirty="0"/>
          </a:p>
          <a:p>
            <a:r>
              <a:rPr lang="en-US" altLang="zh-CN" sz="2000" b="1" dirty="0"/>
              <a:t>Test Set: 379 records</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3" name="图片 2">
            <a:extLst>
              <a:ext uri="{FF2B5EF4-FFF2-40B4-BE49-F238E27FC236}">
                <a16:creationId xmlns:a16="http://schemas.microsoft.com/office/drawing/2014/main" id="{2B259F4C-8D66-4668-9D83-F06CA50FBB05}"/>
              </a:ext>
            </a:extLst>
          </p:cNvPr>
          <p:cNvPicPr>
            <a:picLocks noChangeAspect="1"/>
          </p:cNvPicPr>
          <p:nvPr/>
        </p:nvPicPr>
        <p:blipFill>
          <a:blip r:embed="rId3"/>
          <a:stretch>
            <a:fillRect/>
          </a:stretch>
        </p:blipFill>
        <p:spPr>
          <a:xfrm>
            <a:off x="695325" y="1916832"/>
            <a:ext cx="7753350" cy="2581275"/>
          </a:xfrm>
          <a:prstGeom prst="rect">
            <a:avLst/>
          </a:prstGeom>
        </p:spPr>
      </p:pic>
    </p:spTree>
    <p:extLst>
      <p:ext uri="{BB962C8B-B14F-4D97-AF65-F5344CB8AC3E}">
        <p14:creationId xmlns:p14="http://schemas.microsoft.com/office/powerpoint/2010/main" val="2584394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B47E43A9-FDE7-4E29-BC4F-470570DAA770}"/>
              </a:ext>
            </a:extLst>
          </p:cNvPr>
          <p:cNvSpPr>
            <a:spLocks noGrp="1"/>
          </p:cNvSpPr>
          <p:nvPr>
            <p:ph idx="10"/>
          </p:nvPr>
        </p:nvSpPr>
        <p:spPr>
          <a:xfrm>
            <a:off x="1825352" y="5949280"/>
            <a:ext cx="6563072" cy="4147865"/>
          </a:xfrm>
        </p:spPr>
        <p:txBody>
          <a:bodyPr/>
          <a:lstStyle/>
          <a:p>
            <a:r>
              <a:rPr lang="en-US" altLang="zh-CN" sz="2000" b="1" dirty="0"/>
              <a:t>Mean absolute error is 0.407, which is a relatively low level</a:t>
            </a:r>
            <a:r>
              <a:rPr lang="en-US" altLang="zh-CN" dirty="0"/>
              <a:t>. </a:t>
            </a:r>
            <a:endParaRPr lang="zh-CN" altLang="en-US" dirty="0"/>
          </a:p>
        </p:txBody>
      </p:sp>
      <p:pic>
        <p:nvPicPr>
          <p:cNvPr id="5" name="图片 4">
            <a:extLst>
              <a:ext uri="{FF2B5EF4-FFF2-40B4-BE49-F238E27FC236}">
                <a16:creationId xmlns:a16="http://schemas.microsoft.com/office/drawing/2014/main" id="{C3C3BC70-3883-4703-B200-3BF6E9605BC0}"/>
              </a:ext>
            </a:extLst>
          </p:cNvPr>
          <p:cNvPicPr>
            <a:picLocks noChangeAspect="1"/>
          </p:cNvPicPr>
          <p:nvPr/>
        </p:nvPicPr>
        <p:blipFill>
          <a:blip r:embed="rId3"/>
          <a:stretch>
            <a:fillRect/>
          </a:stretch>
        </p:blipFill>
        <p:spPr>
          <a:xfrm>
            <a:off x="1691680" y="0"/>
            <a:ext cx="7058243" cy="4975894"/>
          </a:xfrm>
          <a:prstGeom prst="rect">
            <a:avLst/>
          </a:prstGeom>
        </p:spPr>
      </p:pic>
      <p:pic>
        <p:nvPicPr>
          <p:cNvPr id="6" name="图片 5">
            <a:extLst>
              <a:ext uri="{FF2B5EF4-FFF2-40B4-BE49-F238E27FC236}">
                <a16:creationId xmlns:a16="http://schemas.microsoft.com/office/drawing/2014/main" id="{26572D03-AB83-416F-A5E4-6E92B2B72B57}"/>
              </a:ext>
            </a:extLst>
          </p:cNvPr>
          <p:cNvPicPr/>
          <p:nvPr/>
        </p:nvPicPr>
        <p:blipFill>
          <a:blip r:embed="rId4"/>
          <a:stretch>
            <a:fillRect/>
          </a:stretch>
        </p:blipFill>
        <p:spPr>
          <a:xfrm>
            <a:off x="2123728" y="5251648"/>
            <a:ext cx="6264696" cy="553615"/>
          </a:xfrm>
          <a:prstGeom prst="rect">
            <a:avLst/>
          </a:prstGeom>
        </p:spPr>
      </p:pic>
    </p:spTree>
    <p:extLst>
      <p:ext uri="{BB962C8B-B14F-4D97-AF65-F5344CB8AC3E}">
        <p14:creationId xmlns:p14="http://schemas.microsoft.com/office/powerpoint/2010/main" val="2745794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3E45B-04A1-4075-AA30-3EA28DAF68D8}"/>
              </a:ext>
            </a:extLst>
          </p:cNvPr>
          <p:cNvSpPr>
            <a:spLocks noGrp="1"/>
          </p:cNvSpPr>
          <p:nvPr>
            <p:ph type="title"/>
          </p:nvPr>
        </p:nvSpPr>
        <p:spPr/>
        <p:txBody>
          <a:bodyPr/>
          <a:lstStyle/>
          <a:p>
            <a:pPr algn="ctr"/>
            <a:r>
              <a:rPr lang="en-US" altLang="zh-CN" dirty="0"/>
              <a:t>Random Forest Forecast</a:t>
            </a:r>
            <a:endParaRPr lang="zh-CN" altLang="en-US" dirty="0"/>
          </a:p>
        </p:txBody>
      </p:sp>
      <p:sp>
        <p:nvSpPr>
          <p:cNvPr id="4" name="内容占位符 3">
            <a:extLst>
              <a:ext uri="{FF2B5EF4-FFF2-40B4-BE49-F238E27FC236}">
                <a16:creationId xmlns:a16="http://schemas.microsoft.com/office/drawing/2014/main" id="{8B8DD79C-F2D3-495A-B0D1-3CC27F3B9F1B}"/>
              </a:ext>
            </a:extLst>
          </p:cNvPr>
          <p:cNvSpPr>
            <a:spLocks noGrp="1"/>
          </p:cNvSpPr>
          <p:nvPr>
            <p:ph idx="10"/>
          </p:nvPr>
        </p:nvSpPr>
        <p:spPr>
          <a:xfrm>
            <a:off x="457200" y="1196752"/>
            <a:ext cx="8229600" cy="5644470"/>
          </a:xfrm>
        </p:spPr>
        <p:txBody>
          <a:bodyPr/>
          <a:lstStyle/>
          <a:p>
            <a:r>
              <a:rPr lang="en-US" altLang="zh-CN" sz="2000" b="1" dirty="0"/>
              <a:t>Construct Random Forest and Make Prediction</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sz="2000" b="1" dirty="0"/>
              <a:t>Forecast Result and Accuracy</a:t>
            </a:r>
          </a:p>
          <a:p>
            <a:endParaRPr lang="en-US" altLang="zh-CN" dirty="0"/>
          </a:p>
          <a:p>
            <a:endParaRPr lang="en-US" altLang="zh-CN" dirty="0"/>
          </a:p>
          <a:p>
            <a:endParaRPr lang="en-US" altLang="zh-CN" dirty="0"/>
          </a:p>
          <a:p>
            <a:endParaRPr lang="en-US" altLang="zh-CN" dirty="0"/>
          </a:p>
          <a:p>
            <a:endParaRPr lang="en-US" altLang="zh-CN" dirty="0"/>
          </a:p>
          <a:p>
            <a:endParaRPr lang="en-US" altLang="zh-CN" sz="2000" dirty="0"/>
          </a:p>
          <a:p>
            <a:endParaRPr lang="en-US" altLang="zh-CN" sz="20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15306CEC-98E6-4578-B436-F3A94DDF4198}"/>
              </a:ext>
            </a:extLst>
          </p:cNvPr>
          <p:cNvPicPr>
            <a:picLocks noChangeAspect="1"/>
          </p:cNvPicPr>
          <p:nvPr/>
        </p:nvPicPr>
        <p:blipFill>
          <a:blip r:embed="rId3"/>
          <a:stretch>
            <a:fillRect/>
          </a:stretch>
        </p:blipFill>
        <p:spPr>
          <a:xfrm>
            <a:off x="755576" y="1916832"/>
            <a:ext cx="7296150" cy="1371600"/>
          </a:xfrm>
          <a:prstGeom prst="rect">
            <a:avLst/>
          </a:prstGeom>
        </p:spPr>
      </p:pic>
      <p:pic>
        <p:nvPicPr>
          <p:cNvPr id="8" name="图片 7">
            <a:extLst>
              <a:ext uri="{FF2B5EF4-FFF2-40B4-BE49-F238E27FC236}">
                <a16:creationId xmlns:a16="http://schemas.microsoft.com/office/drawing/2014/main" id="{89539B8E-F1E7-46D3-A65F-1A03F5176CB9}"/>
              </a:ext>
            </a:extLst>
          </p:cNvPr>
          <p:cNvPicPr/>
          <p:nvPr/>
        </p:nvPicPr>
        <p:blipFill>
          <a:blip r:embed="rId4"/>
          <a:stretch>
            <a:fillRect/>
          </a:stretch>
        </p:blipFill>
        <p:spPr>
          <a:xfrm>
            <a:off x="755576" y="4008512"/>
            <a:ext cx="4905375" cy="933450"/>
          </a:xfrm>
          <a:prstGeom prst="rect">
            <a:avLst/>
          </a:prstGeom>
        </p:spPr>
      </p:pic>
      <p:pic>
        <p:nvPicPr>
          <p:cNvPr id="9" name="图片 8">
            <a:extLst>
              <a:ext uri="{FF2B5EF4-FFF2-40B4-BE49-F238E27FC236}">
                <a16:creationId xmlns:a16="http://schemas.microsoft.com/office/drawing/2014/main" id="{9DD412E0-46C8-4FEA-BE91-03465F4CAA6B}"/>
              </a:ext>
            </a:extLst>
          </p:cNvPr>
          <p:cNvPicPr/>
          <p:nvPr/>
        </p:nvPicPr>
        <p:blipFill>
          <a:blip r:embed="rId5"/>
          <a:stretch>
            <a:fillRect/>
          </a:stretch>
        </p:blipFill>
        <p:spPr>
          <a:xfrm>
            <a:off x="762432" y="5056604"/>
            <a:ext cx="3238500" cy="390525"/>
          </a:xfrm>
          <a:prstGeom prst="rect">
            <a:avLst/>
          </a:prstGeom>
        </p:spPr>
      </p:pic>
      <p:sp>
        <p:nvSpPr>
          <p:cNvPr id="3" name="矩形 2">
            <a:extLst>
              <a:ext uri="{FF2B5EF4-FFF2-40B4-BE49-F238E27FC236}">
                <a16:creationId xmlns:a16="http://schemas.microsoft.com/office/drawing/2014/main" id="{C9D428A9-0214-48D1-AFEC-2A3642E54B16}"/>
              </a:ext>
            </a:extLst>
          </p:cNvPr>
          <p:cNvSpPr/>
          <p:nvPr/>
        </p:nvSpPr>
        <p:spPr>
          <a:xfrm>
            <a:off x="6876256" y="2492896"/>
            <a:ext cx="93610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F3482639-9FA3-445C-A589-3E0559CDF034}"/>
              </a:ext>
            </a:extLst>
          </p:cNvPr>
          <p:cNvSpPr/>
          <p:nvPr/>
        </p:nvSpPr>
        <p:spPr>
          <a:xfrm>
            <a:off x="683568" y="2852936"/>
            <a:ext cx="4248472" cy="21602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F82C8B8-6787-4B0F-B57D-2264F22DBCCC}"/>
              </a:ext>
            </a:extLst>
          </p:cNvPr>
          <p:cNvSpPr/>
          <p:nvPr/>
        </p:nvSpPr>
        <p:spPr>
          <a:xfrm>
            <a:off x="683568" y="3068960"/>
            <a:ext cx="309634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57661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3E45B-04A1-4075-AA30-3EA28DAF68D8}"/>
              </a:ext>
            </a:extLst>
          </p:cNvPr>
          <p:cNvSpPr>
            <a:spLocks noGrp="1"/>
          </p:cNvSpPr>
          <p:nvPr>
            <p:ph type="title"/>
          </p:nvPr>
        </p:nvSpPr>
        <p:spPr/>
        <p:txBody>
          <a:bodyPr/>
          <a:lstStyle/>
          <a:p>
            <a:pPr algn="ctr"/>
            <a:r>
              <a:rPr lang="en-US" altLang="zh-CN" dirty="0"/>
              <a:t>Gradient Boosting</a:t>
            </a:r>
            <a:endParaRPr lang="zh-CN" altLang="en-US" dirty="0"/>
          </a:p>
        </p:txBody>
      </p:sp>
      <p:sp>
        <p:nvSpPr>
          <p:cNvPr id="4" name="内容占位符 3">
            <a:extLst>
              <a:ext uri="{FF2B5EF4-FFF2-40B4-BE49-F238E27FC236}">
                <a16:creationId xmlns:a16="http://schemas.microsoft.com/office/drawing/2014/main" id="{8B8DD79C-F2D3-495A-B0D1-3CC27F3B9F1B}"/>
              </a:ext>
            </a:extLst>
          </p:cNvPr>
          <p:cNvSpPr>
            <a:spLocks noGrp="1"/>
          </p:cNvSpPr>
          <p:nvPr>
            <p:ph idx="10"/>
          </p:nvPr>
        </p:nvSpPr>
        <p:spPr>
          <a:xfrm>
            <a:off x="457200" y="1196752"/>
            <a:ext cx="8229600" cy="5644470"/>
          </a:xfrm>
        </p:spPr>
        <p:txBody>
          <a:bodyPr/>
          <a:lstStyle/>
          <a:p>
            <a:r>
              <a:rPr lang="en-US" altLang="zh-CN" sz="2000" b="1" dirty="0"/>
              <a:t>Construct Gradient Boosting Model and Make Prediction</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sz="2000" b="1" dirty="0"/>
          </a:p>
          <a:p>
            <a:endParaRPr lang="en-US" altLang="zh-CN" sz="2000" b="1" dirty="0"/>
          </a:p>
          <a:p>
            <a:r>
              <a:rPr lang="en-US" altLang="zh-CN" sz="2000" b="1" dirty="0"/>
              <a:t>Forecast Result and Accuracy</a:t>
            </a:r>
          </a:p>
          <a:p>
            <a:endParaRPr lang="en-US" altLang="zh-CN" dirty="0"/>
          </a:p>
          <a:p>
            <a:endParaRPr lang="en-US" altLang="zh-CN" dirty="0"/>
          </a:p>
          <a:p>
            <a:endParaRPr lang="en-US" altLang="zh-CN" dirty="0"/>
          </a:p>
          <a:p>
            <a:endParaRPr lang="en-US" altLang="zh-CN" dirty="0"/>
          </a:p>
          <a:p>
            <a:endParaRPr lang="en-US" altLang="zh-CN" dirty="0"/>
          </a:p>
          <a:p>
            <a:endParaRPr lang="en-US" altLang="zh-CN" sz="2000" dirty="0"/>
          </a:p>
          <a:p>
            <a:endParaRPr lang="en-US" altLang="zh-CN" sz="20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3" name="图片 2">
            <a:extLst>
              <a:ext uri="{FF2B5EF4-FFF2-40B4-BE49-F238E27FC236}">
                <a16:creationId xmlns:a16="http://schemas.microsoft.com/office/drawing/2014/main" id="{7143AF3C-72E5-4A60-B439-EB40333473C6}"/>
              </a:ext>
            </a:extLst>
          </p:cNvPr>
          <p:cNvPicPr>
            <a:picLocks noChangeAspect="1"/>
          </p:cNvPicPr>
          <p:nvPr/>
        </p:nvPicPr>
        <p:blipFill>
          <a:blip r:embed="rId3"/>
          <a:stretch>
            <a:fillRect/>
          </a:stretch>
        </p:blipFill>
        <p:spPr>
          <a:xfrm>
            <a:off x="827584" y="1700808"/>
            <a:ext cx="7667625" cy="2609850"/>
          </a:xfrm>
          <a:prstGeom prst="rect">
            <a:avLst/>
          </a:prstGeom>
        </p:spPr>
      </p:pic>
      <p:pic>
        <p:nvPicPr>
          <p:cNvPr id="10" name="图片 9">
            <a:extLst>
              <a:ext uri="{FF2B5EF4-FFF2-40B4-BE49-F238E27FC236}">
                <a16:creationId xmlns:a16="http://schemas.microsoft.com/office/drawing/2014/main" id="{2A3098BC-DD94-42F8-8004-4C846E0B627D}"/>
              </a:ext>
            </a:extLst>
          </p:cNvPr>
          <p:cNvPicPr/>
          <p:nvPr/>
        </p:nvPicPr>
        <p:blipFill>
          <a:blip r:embed="rId4"/>
          <a:stretch>
            <a:fillRect/>
          </a:stretch>
        </p:blipFill>
        <p:spPr>
          <a:xfrm>
            <a:off x="827584" y="4784412"/>
            <a:ext cx="4610100" cy="542925"/>
          </a:xfrm>
          <a:prstGeom prst="rect">
            <a:avLst/>
          </a:prstGeom>
        </p:spPr>
      </p:pic>
      <p:pic>
        <p:nvPicPr>
          <p:cNvPr id="11" name="图片 10">
            <a:extLst>
              <a:ext uri="{FF2B5EF4-FFF2-40B4-BE49-F238E27FC236}">
                <a16:creationId xmlns:a16="http://schemas.microsoft.com/office/drawing/2014/main" id="{2172B3D3-05AC-4008-B88A-8156CAD90BC8}"/>
              </a:ext>
            </a:extLst>
          </p:cNvPr>
          <p:cNvPicPr/>
          <p:nvPr/>
        </p:nvPicPr>
        <p:blipFill>
          <a:blip r:embed="rId5"/>
          <a:stretch>
            <a:fillRect/>
          </a:stretch>
        </p:blipFill>
        <p:spPr>
          <a:xfrm>
            <a:off x="827584" y="5512779"/>
            <a:ext cx="3448050" cy="381000"/>
          </a:xfrm>
          <a:prstGeom prst="rect">
            <a:avLst/>
          </a:prstGeom>
        </p:spPr>
      </p:pic>
      <p:sp>
        <p:nvSpPr>
          <p:cNvPr id="5" name="矩形 4">
            <a:extLst>
              <a:ext uri="{FF2B5EF4-FFF2-40B4-BE49-F238E27FC236}">
                <a16:creationId xmlns:a16="http://schemas.microsoft.com/office/drawing/2014/main" id="{A9BC5398-0FAE-4793-8381-E2781E6035AD}"/>
              </a:ext>
            </a:extLst>
          </p:cNvPr>
          <p:cNvSpPr/>
          <p:nvPr/>
        </p:nvSpPr>
        <p:spPr>
          <a:xfrm>
            <a:off x="2267744" y="2636912"/>
            <a:ext cx="1800200"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88140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TotalTime>
  <Words>895</Words>
  <Application>Microsoft Office PowerPoint</Application>
  <PresentationFormat>全屏显示(4:3)</PresentationFormat>
  <Paragraphs>252</Paragraphs>
  <Slides>12</Slides>
  <Notes>8</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12</vt:i4>
      </vt:variant>
    </vt:vector>
  </HeadingPairs>
  <TitlesOfParts>
    <vt:vector size="19" baseType="lpstr">
      <vt:lpstr>等线</vt:lpstr>
      <vt:lpstr>맑은 고딕</vt:lpstr>
      <vt:lpstr>宋体</vt:lpstr>
      <vt:lpstr>Arial</vt:lpstr>
      <vt:lpstr>Calibri</vt:lpstr>
      <vt:lpstr>Office Theme</vt:lpstr>
      <vt:lpstr>Custom Design</vt:lpstr>
      <vt:lpstr>PowerPoint 演示文稿</vt:lpstr>
      <vt:lpstr> Outline</vt:lpstr>
      <vt:lpstr>Introduction</vt:lpstr>
      <vt:lpstr>Generalized Linear Regression</vt:lpstr>
      <vt:lpstr>PowerPoint 演示文稿</vt:lpstr>
      <vt:lpstr>Classification &amp; Regression Tree</vt:lpstr>
      <vt:lpstr>PowerPoint 演示文稿</vt:lpstr>
      <vt:lpstr>Random Forest Forecast</vt:lpstr>
      <vt:lpstr>Gradient Boosting</vt:lpstr>
      <vt:lpstr>Accuracy Comparison</vt:lpstr>
      <vt:lpstr>Conclusion</vt:lpstr>
      <vt:lpstr>My Question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liang shi</cp:lastModifiedBy>
  <cp:revision>48</cp:revision>
  <dcterms:created xsi:type="dcterms:W3CDTF">2014-04-01T16:35:38Z</dcterms:created>
  <dcterms:modified xsi:type="dcterms:W3CDTF">2018-03-29T20:21:43Z</dcterms:modified>
</cp:coreProperties>
</file>