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77" r:id="rId3"/>
    <p:sldId id="288" r:id="rId4"/>
    <p:sldId id="289" r:id="rId5"/>
    <p:sldId id="290" r:id="rId6"/>
    <p:sldId id="283" r:id="rId7"/>
    <p:sldId id="282" r:id="rId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2B4A"/>
    <a:srgbClr val="44013C"/>
    <a:srgbClr val="B9AA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79" autoAdjust="0"/>
    <p:restoredTop sz="62885" autoAdjust="0"/>
  </p:normalViewPr>
  <p:slideViewPr>
    <p:cSldViewPr snapToGrid="0" showGuides="1">
      <p:cViewPr varScale="1">
        <p:scale>
          <a:sx n="84" d="100"/>
          <a:sy n="84" d="100"/>
        </p:scale>
        <p:origin x="2184" y="3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D5E620-8180-4625-BC1B-6F9F85BBB338}" type="datetimeFigureOut">
              <a:rPr lang="zh-CN" altLang="en-US" smtClean="0"/>
              <a:t>2022/3/12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39C600-7664-4CEA-8241-F1EE03A3D54D}" type="slidenum">
              <a:rPr lang="zh-CN" altLang="en-US" smtClean="0"/>
              <a:t>‹#›</a:t>
            </a:fld>
            <a:endParaRPr lang="zh-CN" altLang="en-US"/>
          </a:p>
        </p:txBody>
      </p:sp>
    </p:spTree>
    <p:extLst>
      <p:ext uri="{BB962C8B-B14F-4D97-AF65-F5344CB8AC3E}">
        <p14:creationId xmlns:p14="http://schemas.microsoft.com/office/powerpoint/2010/main" val="2474587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大家好，很荣幸在这里和大家分享，我先介绍一下自己，我叫梁士伟，</a:t>
            </a:r>
            <a:r>
              <a:rPr lang="en-US" altLang="zh-CN" dirty="0"/>
              <a:t>2016</a:t>
            </a:r>
            <a:r>
              <a:rPr lang="zh-CN" altLang="en-US" dirty="0"/>
              <a:t>年接触</a:t>
            </a:r>
            <a:r>
              <a:rPr lang="en-US" altLang="zh-CN" dirty="0"/>
              <a:t>ABP</a:t>
            </a:r>
            <a:r>
              <a:rPr lang="zh-CN" altLang="en-US" dirty="0"/>
              <a:t>，</a:t>
            </a:r>
            <a:r>
              <a:rPr lang="en-US" altLang="zh-CN" dirty="0"/>
              <a:t>2020</a:t>
            </a:r>
            <a:r>
              <a:rPr lang="zh-CN" altLang="en-US" dirty="0"/>
              <a:t>年加入</a:t>
            </a:r>
            <a:r>
              <a:rPr lang="en-US" altLang="zh-CN" dirty="0" err="1"/>
              <a:t>abp</a:t>
            </a:r>
            <a:r>
              <a:rPr lang="zh-CN" altLang="en-US" dirty="0"/>
              <a:t>团队，目前维护</a:t>
            </a:r>
            <a:r>
              <a:rPr lang="en-US" altLang="zh-CN" dirty="0"/>
              <a:t>ABP</a:t>
            </a:r>
            <a:r>
              <a:rPr lang="zh-CN" altLang="en-US" dirty="0"/>
              <a:t>框架。</a:t>
            </a:r>
          </a:p>
        </p:txBody>
      </p:sp>
      <p:sp>
        <p:nvSpPr>
          <p:cNvPr id="4" name="灯片编号占位符 3"/>
          <p:cNvSpPr>
            <a:spLocks noGrp="1"/>
          </p:cNvSpPr>
          <p:nvPr>
            <p:ph type="sldNum" sz="quarter" idx="5"/>
          </p:nvPr>
        </p:nvSpPr>
        <p:spPr/>
        <p:txBody>
          <a:bodyPr/>
          <a:lstStyle/>
          <a:p>
            <a:fld id="{B039C600-7664-4CEA-8241-F1EE03A3D54D}" type="slidenum">
              <a:rPr lang="zh-CN" altLang="en-US" smtClean="0"/>
              <a:t>1</a:t>
            </a:fld>
            <a:endParaRPr lang="zh-CN" altLang="en-US"/>
          </a:p>
        </p:txBody>
      </p:sp>
    </p:spTree>
    <p:extLst>
      <p:ext uri="{BB962C8B-B14F-4D97-AF65-F5344CB8AC3E}">
        <p14:creationId xmlns:p14="http://schemas.microsoft.com/office/powerpoint/2010/main" val="2576195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可能有些人还不了解</a:t>
            </a:r>
            <a:r>
              <a:rPr lang="en-US" altLang="zh-CN" dirty="0"/>
              <a:t>ABP</a:t>
            </a:r>
            <a:r>
              <a:rPr lang="zh-CN" altLang="en-US" dirty="0"/>
              <a:t>，我先做一个快速的简单介绍， 很多公司在开发项目时，都会形成一个内部的框架，可能是简单的三层架构，在开发的过程中会有一些常见的需求，比如说日志，权限，审计等等，新开始一个项目的时候这些公用的基础设施可能就直接复制过去，然后呢因为各种业务需求上的工作，没有精力去做框架的沉淀，框架要持续升级，关注最新的技术，以及完善的文档。很多大公司有专门的基础设施架构部门做这样的事，不过很多中小公司是很难做到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有一句话大家应该都听说过， </a:t>
            </a:r>
            <a:r>
              <a:rPr lang="en-US" altLang="zh-CN" dirty="0"/>
              <a:t>Don‘t repeat yourself</a:t>
            </a:r>
            <a:r>
              <a:rPr lang="zh-CN" altLang="en-US" dirty="0"/>
              <a:t>，不要重复你自己，</a:t>
            </a:r>
            <a:r>
              <a:rPr lang="en-US" altLang="zh-CN" dirty="0"/>
              <a:t>ABP</a:t>
            </a:r>
            <a:r>
              <a:rPr lang="zh-CN" altLang="en-US" dirty="0"/>
              <a:t>是一个基于</a:t>
            </a:r>
            <a:r>
              <a:rPr lang="en-US" altLang="zh-CN" dirty="0"/>
              <a:t>asp.net core</a:t>
            </a:r>
            <a:r>
              <a:rPr lang="zh-CN" altLang="en-US" dirty="0"/>
              <a:t>的开源应用程序框架，它提供了强大的基础设施，涵盖了开发的方方页面，旁边这张图就是</a:t>
            </a:r>
            <a:r>
              <a:rPr lang="en-US" altLang="zh-CN" dirty="0"/>
              <a:t>ABP</a:t>
            </a:r>
            <a:r>
              <a:rPr lang="zh-CN" altLang="en-US" dirty="0"/>
              <a:t>框架的特性，当然不只这些，这个列表比较长，我没截全。 </a:t>
            </a:r>
            <a:r>
              <a:rPr lang="en-US" altLang="zh-CN" dirty="0"/>
              <a:t>ABP</a:t>
            </a:r>
            <a:r>
              <a:rPr lang="zh-CN" altLang="en-US" dirty="0"/>
              <a:t>在</a:t>
            </a:r>
            <a:r>
              <a:rPr lang="en-US" altLang="zh-CN" dirty="0" err="1"/>
              <a:t>github</a:t>
            </a:r>
            <a:r>
              <a:rPr lang="zh-CN" altLang="en-US" dirty="0"/>
              <a:t>有数百位的贡献者和全职的团队去维护。经过了近六年的发展，已经是成熟框架。</a:t>
            </a:r>
          </a:p>
        </p:txBody>
      </p:sp>
      <p:sp>
        <p:nvSpPr>
          <p:cNvPr id="4" name="灯片编号占位符 3"/>
          <p:cNvSpPr>
            <a:spLocks noGrp="1"/>
          </p:cNvSpPr>
          <p:nvPr>
            <p:ph type="sldNum" sz="quarter" idx="5"/>
          </p:nvPr>
        </p:nvSpPr>
        <p:spPr/>
        <p:txBody>
          <a:bodyPr/>
          <a:lstStyle/>
          <a:p>
            <a:fld id="{B039C600-7664-4CEA-8241-F1EE03A3D54D}" type="slidenum">
              <a:rPr lang="zh-CN" altLang="en-US" smtClean="0"/>
              <a:t>2</a:t>
            </a:fld>
            <a:endParaRPr lang="zh-CN" altLang="en-US"/>
          </a:p>
        </p:txBody>
      </p:sp>
    </p:spTree>
    <p:extLst>
      <p:ext uri="{BB962C8B-B14F-4D97-AF65-F5344CB8AC3E}">
        <p14:creationId xmlns:p14="http://schemas.microsoft.com/office/powerpoint/2010/main" val="1324943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接下来我介绍</a:t>
            </a:r>
            <a:r>
              <a:rPr lang="en-US" altLang="zh-CN" dirty="0"/>
              <a:t>ABP</a:t>
            </a:r>
            <a:r>
              <a:rPr lang="zh-CN" altLang="en-US" dirty="0"/>
              <a:t>其中的一个特性，主题系统，一个基于</a:t>
            </a:r>
            <a:r>
              <a:rPr lang="en-US" altLang="zh-CN" dirty="0"/>
              <a:t>ABP</a:t>
            </a:r>
            <a:r>
              <a:rPr lang="zh-CN" altLang="en-US" dirty="0"/>
              <a:t>的应用程序是由各种模块组成的，比如说主题就是模块，下面有两个两张图，一个是开源的基础主题模块，另一个是商业版的主题模块，商业版提供了多种样式。 一个</a:t>
            </a:r>
            <a:r>
              <a:rPr lang="en-US" altLang="zh-CN" dirty="0"/>
              <a:t>ABP</a:t>
            </a:r>
            <a:r>
              <a:rPr lang="zh-CN" altLang="en-US" dirty="0"/>
              <a:t>应用程序由基础主题模块切换到第商业主题模块，只需要把基础模块的</a:t>
            </a:r>
            <a:r>
              <a:rPr lang="en-US" altLang="zh-CN" dirty="0" err="1"/>
              <a:t>nuget</a:t>
            </a:r>
            <a:r>
              <a:rPr lang="zh-CN" altLang="en-US" dirty="0"/>
              <a:t>包替换成商业主题模块的，非常的简单。</a:t>
            </a:r>
          </a:p>
        </p:txBody>
      </p:sp>
      <p:sp>
        <p:nvSpPr>
          <p:cNvPr id="4" name="灯片编号占位符 3"/>
          <p:cNvSpPr>
            <a:spLocks noGrp="1"/>
          </p:cNvSpPr>
          <p:nvPr>
            <p:ph type="sldNum" sz="quarter" idx="5"/>
          </p:nvPr>
        </p:nvSpPr>
        <p:spPr/>
        <p:txBody>
          <a:bodyPr/>
          <a:lstStyle/>
          <a:p>
            <a:fld id="{B039C600-7664-4CEA-8241-F1EE03A3D54D}" type="slidenum">
              <a:rPr lang="zh-CN" altLang="en-US" smtClean="0"/>
              <a:t>3</a:t>
            </a:fld>
            <a:endParaRPr lang="zh-CN" altLang="en-US"/>
          </a:p>
        </p:txBody>
      </p:sp>
    </p:spTree>
    <p:extLst>
      <p:ext uri="{BB962C8B-B14F-4D97-AF65-F5344CB8AC3E}">
        <p14:creationId xmlns:p14="http://schemas.microsoft.com/office/powerpoint/2010/main" val="3247514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但是背后的实现并不简单，</a:t>
            </a:r>
            <a:r>
              <a:rPr lang="en-US" altLang="zh-CN" dirty="0"/>
              <a:t>ABP</a:t>
            </a:r>
            <a:r>
              <a:rPr lang="zh-CN" altLang="en-US" dirty="0"/>
              <a:t>做了很多的抽象， 比如菜单，抽象了两个主要接口， </a:t>
            </a:r>
            <a:r>
              <a:rPr lang="en-US" altLang="zh-CN" dirty="0" err="1"/>
              <a:t>IMenuManager</a:t>
            </a:r>
            <a:r>
              <a:rPr lang="en-US" altLang="zh-CN" dirty="0"/>
              <a:t> </a:t>
            </a:r>
            <a:r>
              <a:rPr lang="zh-CN" altLang="en-US" dirty="0"/>
              <a:t>和 </a:t>
            </a:r>
            <a:r>
              <a:rPr lang="en-US" altLang="zh-CN" dirty="0" err="1"/>
              <a:t>IMenuContributor</a:t>
            </a:r>
            <a:r>
              <a:rPr lang="en-US" altLang="zh-CN" dirty="0"/>
              <a:t>, </a:t>
            </a:r>
            <a:r>
              <a:rPr lang="zh-CN" altLang="en-US" dirty="0"/>
              <a:t>菜单是由各个菜单贡献者组成的，右边的图是默认的菜单贡献者，它添加了一个管理菜单，每个模块都可以添加自己的菜单贡献者，</a:t>
            </a:r>
            <a:r>
              <a:rPr lang="en-US" altLang="zh-CN" dirty="0"/>
              <a:t>ABP</a:t>
            </a:r>
            <a:r>
              <a:rPr lang="zh-CN" altLang="en-US" dirty="0"/>
              <a:t>模块的菜单定义都是硬编码的就像这个图一样，但也可以做到从数据库甚至远程服务中读取。你可以创建一个自己的菜单贡献者使用仓储读取数据库或者发出一个</a:t>
            </a:r>
            <a:r>
              <a:rPr lang="en-US" altLang="zh-CN" dirty="0"/>
              <a:t>HTTP</a:t>
            </a:r>
            <a:r>
              <a:rPr lang="zh-CN" altLang="en-US" dirty="0"/>
              <a:t>请求。</a:t>
            </a:r>
            <a:endParaRPr lang="en-US" altLang="zh-CN" dirty="0"/>
          </a:p>
          <a:p>
            <a:endParaRPr lang="en-US" altLang="zh-CN" dirty="0"/>
          </a:p>
          <a:p>
            <a:r>
              <a:rPr lang="zh-CN" altLang="en-US" dirty="0"/>
              <a:t>捆绑系统，无论是</a:t>
            </a:r>
            <a:r>
              <a:rPr lang="en-US" altLang="zh-CN" dirty="0"/>
              <a:t>MVC</a:t>
            </a:r>
            <a:r>
              <a:rPr lang="zh-CN" altLang="en-US" dirty="0"/>
              <a:t>还是</a:t>
            </a:r>
            <a:r>
              <a:rPr lang="en-US" altLang="zh-CN" dirty="0" err="1"/>
              <a:t>blazor</a:t>
            </a:r>
            <a:r>
              <a:rPr lang="zh-CN" altLang="en-US" dirty="0"/>
              <a:t>都需要样式和脚本，右边的图是</a:t>
            </a:r>
            <a:r>
              <a:rPr lang="en-US" altLang="zh-CN" dirty="0"/>
              <a:t>ABP</a:t>
            </a:r>
            <a:r>
              <a:rPr lang="zh-CN" altLang="en-US" dirty="0"/>
              <a:t>定义的全局样式贡献者，它添加了一些</a:t>
            </a:r>
            <a:r>
              <a:rPr lang="en-US" altLang="zh-CN" dirty="0"/>
              <a:t>UI</a:t>
            </a:r>
            <a:r>
              <a:rPr lang="zh-CN" altLang="en-US" dirty="0"/>
              <a:t>组件需要的样式文件，然后类名上面 </a:t>
            </a:r>
            <a:r>
              <a:rPr lang="en-US" altLang="zh-CN" dirty="0" err="1"/>
              <a:t>dependson</a:t>
            </a:r>
            <a:r>
              <a:rPr lang="en-US" altLang="zh-CN" dirty="0"/>
              <a:t> attribute,</a:t>
            </a:r>
            <a:r>
              <a:rPr lang="zh-CN" altLang="en-US" dirty="0"/>
              <a:t> 它的意思是当前的贡献者依赖于其中的这两个样式贡献者，使用这些方式它会把依赖的样式按照顺序也添加到项目中。</a:t>
            </a:r>
            <a:endParaRPr lang="en-US" altLang="zh-CN" dirty="0"/>
          </a:p>
          <a:p>
            <a:r>
              <a:rPr lang="zh-CN" altLang="en-US" dirty="0"/>
              <a:t>还有一些其他的，在页面上显示消息，通知，加载条，拿到当前登录的用户和租户等等。</a:t>
            </a:r>
            <a:endParaRPr lang="en-US" altLang="zh-CN" dirty="0"/>
          </a:p>
        </p:txBody>
      </p:sp>
      <p:sp>
        <p:nvSpPr>
          <p:cNvPr id="4" name="灯片编号占位符 3"/>
          <p:cNvSpPr>
            <a:spLocks noGrp="1"/>
          </p:cNvSpPr>
          <p:nvPr>
            <p:ph type="sldNum" sz="quarter" idx="5"/>
          </p:nvPr>
        </p:nvSpPr>
        <p:spPr/>
        <p:txBody>
          <a:bodyPr/>
          <a:lstStyle/>
          <a:p>
            <a:fld id="{B039C600-7664-4CEA-8241-F1EE03A3D54D}" type="slidenum">
              <a:rPr lang="zh-CN" altLang="en-US" smtClean="0"/>
              <a:t>4</a:t>
            </a:fld>
            <a:endParaRPr lang="zh-CN" altLang="en-US"/>
          </a:p>
        </p:txBody>
      </p:sp>
    </p:spTree>
    <p:extLst>
      <p:ext uri="{BB962C8B-B14F-4D97-AF65-F5344CB8AC3E}">
        <p14:creationId xmlns:p14="http://schemas.microsoft.com/office/powerpoint/2010/main" val="2883445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ABP</a:t>
            </a:r>
            <a:r>
              <a:rPr lang="zh-CN" altLang="en-US" dirty="0"/>
              <a:t>提供了一些应用模块，租户管理，身份管理，权限管理，设置管理等等，每个模块都可以拥有自己的</a:t>
            </a:r>
            <a:r>
              <a:rPr lang="en-US" altLang="zh-CN" dirty="0"/>
              <a:t>UI</a:t>
            </a:r>
            <a:r>
              <a:rPr lang="zh-CN" altLang="en-US" dirty="0"/>
              <a:t>页面，这些模块都发布成了</a:t>
            </a:r>
            <a:r>
              <a:rPr lang="en-US" altLang="zh-CN" dirty="0" err="1"/>
              <a:t>nuget</a:t>
            </a:r>
            <a:r>
              <a:rPr lang="en-US" altLang="zh-CN" dirty="0"/>
              <a:t> </a:t>
            </a:r>
            <a:r>
              <a:rPr lang="zh-CN" altLang="en-US" dirty="0"/>
              <a:t>包安装到项目中，但是当对模块的</a:t>
            </a:r>
            <a:r>
              <a:rPr lang="en-US" altLang="zh-CN" dirty="0"/>
              <a:t>UI</a:t>
            </a:r>
            <a:r>
              <a:rPr lang="zh-CN" altLang="en-US" dirty="0"/>
              <a:t>有自定义需求的时候就会很尴尬，因为页面文件不在解决方案里，</a:t>
            </a:r>
            <a:r>
              <a:rPr lang="en-US" altLang="zh-CN" dirty="0"/>
              <a:t>ABP</a:t>
            </a:r>
            <a:r>
              <a:rPr lang="zh-CN" altLang="en-US" dirty="0"/>
              <a:t>也考虑到了这一点，所有的页面，组件和静态文件都可以替换。比如说样式文件，可以使用样式贡献者替换或者删除已有的样式文件。</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下面这张图是身份管理模块的用户管理页面，大多数情况下并不需要自定义页面，比如说添加一个发送激活邮件按钮 ，或者是添加一个按钮点击检测</a:t>
            </a:r>
            <a:r>
              <a:rPr lang="en-US" altLang="zh-CN" dirty="0"/>
              <a:t>30</a:t>
            </a:r>
            <a:r>
              <a:rPr lang="zh-CN" altLang="en-US" dirty="0"/>
              <a:t>内不活跃的用户，或者是向表添加一个自定义的列，</a:t>
            </a:r>
            <a:r>
              <a:rPr lang="en-US" altLang="zh-CN" dirty="0"/>
              <a:t>ABP</a:t>
            </a:r>
            <a:r>
              <a:rPr lang="zh-CN" altLang="en-US" dirty="0"/>
              <a:t>把这些进行了封装，下面我会给大家进行演示。</a:t>
            </a:r>
          </a:p>
        </p:txBody>
      </p:sp>
      <p:sp>
        <p:nvSpPr>
          <p:cNvPr id="4" name="灯片编号占位符 3"/>
          <p:cNvSpPr>
            <a:spLocks noGrp="1"/>
          </p:cNvSpPr>
          <p:nvPr>
            <p:ph type="sldNum" sz="quarter" idx="5"/>
          </p:nvPr>
        </p:nvSpPr>
        <p:spPr/>
        <p:txBody>
          <a:bodyPr/>
          <a:lstStyle/>
          <a:p>
            <a:fld id="{B039C600-7664-4CEA-8241-F1EE03A3D54D}" type="slidenum">
              <a:rPr lang="zh-CN" altLang="en-US" smtClean="0"/>
              <a:t>5</a:t>
            </a:fld>
            <a:endParaRPr lang="zh-CN" altLang="en-US"/>
          </a:p>
        </p:txBody>
      </p:sp>
    </p:spTree>
    <p:extLst>
      <p:ext uri="{BB962C8B-B14F-4D97-AF65-F5344CB8AC3E}">
        <p14:creationId xmlns:p14="http://schemas.microsoft.com/office/powerpoint/2010/main" val="59862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说了这么多，终于来到了和今天活动相关的部分，</a:t>
            </a:r>
            <a:r>
              <a:rPr lang="en-US" altLang="zh-CN" dirty="0"/>
              <a:t>ABP</a:t>
            </a:r>
            <a:r>
              <a:rPr lang="zh-CN" altLang="en-US" dirty="0"/>
              <a:t>提供的基础主题比较简单，但是得益于</a:t>
            </a:r>
            <a:r>
              <a:rPr lang="en-US" altLang="zh-CN" dirty="0"/>
              <a:t>ABP</a:t>
            </a:r>
            <a:r>
              <a:rPr lang="zh-CN" altLang="en-US" dirty="0"/>
              <a:t>的设计，我们可以很轻松的制作自己的主题，</a:t>
            </a:r>
            <a:r>
              <a:rPr lang="en-US" altLang="zh-CN" dirty="0"/>
              <a:t>ant design </a:t>
            </a:r>
            <a:r>
              <a:rPr lang="en-US" altLang="zh-CN" dirty="0" err="1"/>
              <a:t>blazor</a:t>
            </a:r>
            <a:r>
              <a:rPr lang="zh-CN" altLang="en-US" dirty="0"/>
              <a:t>是一个非常优秀的</a:t>
            </a:r>
            <a:r>
              <a:rPr lang="en-US" altLang="zh-CN" dirty="0"/>
              <a:t>UI</a:t>
            </a:r>
            <a:r>
              <a:rPr lang="zh-CN" altLang="en-US" dirty="0"/>
              <a:t>组件库，也很符合我们中国人的审美，我制作了一个基于</a:t>
            </a:r>
            <a:r>
              <a:rPr lang="en-US" altLang="zh-CN" dirty="0"/>
              <a:t>ant design </a:t>
            </a:r>
            <a:r>
              <a:rPr lang="en-US" altLang="zh-CN" dirty="0" err="1"/>
              <a:t>blazor</a:t>
            </a:r>
            <a:r>
              <a:rPr lang="en-US" altLang="zh-CN" dirty="0"/>
              <a:t> </a:t>
            </a:r>
            <a:r>
              <a:rPr lang="zh-CN" altLang="en-US" dirty="0"/>
              <a:t>的主题。在</a:t>
            </a:r>
            <a:r>
              <a:rPr lang="en-US" altLang="zh-CN" dirty="0" err="1"/>
              <a:t>github</a:t>
            </a:r>
            <a:r>
              <a:rPr lang="zh-CN" altLang="en-US" dirty="0"/>
              <a:t>开源，下面</a:t>
            </a:r>
            <a:r>
              <a:rPr lang="zh-CN" altLang="en-US"/>
              <a:t>给大家做一下演示。</a:t>
            </a:r>
            <a:endParaRPr lang="zh-CN" altLang="en-US" dirty="0"/>
          </a:p>
        </p:txBody>
      </p:sp>
      <p:sp>
        <p:nvSpPr>
          <p:cNvPr id="4" name="灯片编号占位符 3"/>
          <p:cNvSpPr>
            <a:spLocks noGrp="1"/>
          </p:cNvSpPr>
          <p:nvPr>
            <p:ph type="sldNum" sz="quarter" idx="5"/>
          </p:nvPr>
        </p:nvSpPr>
        <p:spPr/>
        <p:txBody>
          <a:bodyPr/>
          <a:lstStyle/>
          <a:p>
            <a:fld id="{B039C600-7664-4CEA-8241-F1EE03A3D54D}" type="slidenum">
              <a:rPr lang="zh-CN" altLang="en-US" smtClean="0"/>
              <a:t>6</a:t>
            </a:fld>
            <a:endParaRPr lang="zh-CN" altLang="en-US"/>
          </a:p>
        </p:txBody>
      </p:sp>
    </p:spTree>
    <p:extLst>
      <p:ext uri="{BB962C8B-B14F-4D97-AF65-F5344CB8AC3E}">
        <p14:creationId xmlns:p14="http://schemas.microsoft.com/office/powerpoint/2010/main" val="2752881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BEFEE0D-A13C-4850-BF07-51D3D3DC2766}"/>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6BC99A72-71D1-460A-9488-609F4F425B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314551B3-1826-47B4-9D8D-32996CDE0F58}"/>
              </a:ext>
            </a:extLst>
          </p:cNvPr>
          <p:cNvSpPr>
            <a:spLocks noGrp="1"/>
          </p:cNvSpPr>
          <p:nvPr>
            <p:ph type="dt" sz="half" idx="10"/>
          </p:nvPr>
        </p:nvSpPr>
        <p:spPr/>
        <p:txBody>
          <a:bodyPr/>
          <a:lstStyle/>
          <a:p>
            <a:fld id="{6E55BB2C-5B2D-4037-B839-55AA2FC69FC2}" type="datetimeFigureOut">
              <a:rPr lang="tr-TR" smtClean="0"/>
              <a:t>12.03.2022</a:t>
            </a:fld>
            <a:endParaRPr lang="tr-TR"/>
          </a:p>
        </p:txBody>
      </p:sp>
      <p:sp>
        <p:nvSpPr>
          <p:cNvPr id="5" name="Alt Bilgi Yer Tutucusu 4">
            <a:extLst>
              <a:ext uri="{FF2B5EF4-FFF2-40B4-BE49-F238E27FC236}">
                <a16:creationId xmlns:a16="http://schemas.microsoft.com/office/drawing/2014/main" id="{F4552591-7BA0-4B68-B959-C65C26BCECF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FFDECF4-C98B-4D39-B784-D608BBD73AE2}"/>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77837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266451-D220-4291-8C04-11006C21FC0D}"/>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07B8D915-3202-45E6-9D74-E03951DD68E2}"/>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2B19CB4-E6E4-483E-8F20-4D96338F43FB}"/>
              </a:ext>
            </a:extLst>
          </p:cNvPr>
          <p:cNvSpPr>
            <a:spLocks noGrp="1"/>
          </p:cNvSpPr>
          <p:nvPr>
            <p:ph type="dt" sz="half" idx="10"/>
          </p:nvPr>
        </p:nvSpPr>
        <p:spPr/>
        <p:txBody>
          <a:bodyPr/>
          <a:lstStyle/>
          <a:p>
            <a:fld id="{6E55BB2C-5B2D-4037-B839-55AA2FC69FC2}" type="datetimeFigureOut">
              <a:rPr lang="tr-TR" smtClean="0"/>
              <a:t>12.03.2022</a:t>
            </a:fld>
            <a:endParaRPr lang="tr-TR"/>
          </a:p>
        </p:txBody>
      </p:sp>
      <p:sp>
        <p:nvSpPr>
          <p:cNvPr id="5" name="Alt Bilgi Yer Tutucusu 4">
            <a:extLst>
              <a:ext uri="{FF2B5EF4-FFF2-40B4-BE49-F238E27FC236}">
                <a16:creationId xmlns:a16="http://schemas.microsoft.com/office/drawing/2014/main" id="{6A0A4BE6-3037-4DA0-8A0E-8F638A9E323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2E432C1-B52B-45EE-85C9-241A3DDC0A27}"/>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1079609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0965DBFB-EC00-454E-81A5-1A5A905240B6}"/>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7BE037D3-A4D9-4E4D-BFF6-B558184E9D8C}"/>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ADEB9A4-DBBE-4CB0-9254-5664B7FA7857}"/>
              </a:ext>
            </a:extLst>
          </p:cNvPr>
          <p:cNvSpPr>
            <a:spLocks noGrp="1"/>
          </p:cNvSpPr>
          <p:nvPr>
            <p:ph type="dt" sz="half" idx="10"/>
          </p:nvPr>
        </p:nvSpPr>
        <p:spPr/>
        <p:txBody>
          <a:bodyPr/>
          <a:lstStyle/>
          <a:p>
            <a:fld id="{6E55BB2C-5B2D-4037-B839-55AA2FC69FC2}" type="datetimeFigureOut">
              <a:rPr lang="tr-TR" smtClean="0"/>
              <a:t>12.03.2022</a:t>
            </a:fld>
            <a:endParaRPr lang="tr-TR"/>
          </a:p>
        </p:txBody>
      </p:sp>
      <p:sp>
        <p:nvSpPr>
          <p:cNvPr id="5" name="Alt Bilgi Yer Tutucusu 4">
            <a:extLst>
              <a:ext uri="{FF2B5EF4-FFF2-40B4-BE49-F238E27FC236}">
                <a16:creationId xmlns:a16="http://schemas.microsoft.com/office/drawing/2014/main" id="{055EF387-C14A-447A-8293-C19AA5853CD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942E165-25BE-4EDD-87A8-280EF40D0081}"/>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2660753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CD859A-80C0-4D1D-8D2C-718A3F7A80D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E9E7A64-8B08-4D2B-88E6-2C2AE7EEFF8D}"/>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35F3F58-7988-4739-A5EC-78BA7F612117}"/>
              </a:ext>
            </a:extLst>
          </p:cNvPr>
          <p:cNvSpPr>
            <a:spLocks noGrp="1"/>
          </p:cNvSpPr>
          <p:nvPr>
            <p:ph type="dt" sz="half" idx="10"/>
          </p:nvPr>
        </p:nvSpPr>
        <p:spPr/>
        <p:txBody>
          <a:bodyPr/>
          <a:lstStyle/>
          <a:p>
            <a:fld id="{6E55BB2C-5B2D-4037-B839-55AA2FC69FC2}" type="datetimeFigureOut">
              <a:rPr lang="tr-TR" smtClean="0"/>
              <a:t>12.03.2022</a:t>
            </a:fld>
            <a:endParaRPr lang="tr-TR"/>
          </a:p>
        </p:txBody>
      </p:sp>
      <p:sp>
        <p:nvSpPr>
          <p:cNvPr id="5" name="Alt Bilgi Yer Tutucusu 4">
            <a:extLst>
              <a:ext uri="{FF2B5EF4-FFF2-40B4-BE49-F238E27FC236}">
                <a16:creationId xmlns:a16="http://schemas.microsoft.com/office/drawing/2014/main" id="{8A343755-220F-48AE-BA8E-C266B12D2EA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E2F7FDC-54DB-48C8-A386-99FED5BBB333}"/>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1897116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0F1F186-1105-4F1D-9425-096A0C55BB8D}"/>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FC1B0BE3-63A3-43AE-AFD8-50F83F91BB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56DC6A34-542B-403A-8D87-90FBED3FA3A6}"/>
              </a:ext>
            </a:extLst>
          </p:cNvPr>
          <p:cNvSpPr>
            <a:spLocks noGrp="1"/>
          </p:cNvSpPr>
          <p:nvPr>
            <p:ph type="dt" sz="half" idx="10"/>
          </p:nvPr>
        </p:nvSpPr>
        <p:spPr/>
        <p:txBody>
          <a:bodyPr/>
          <a:lstStyle/>
          <a:p>
            <a:fld id="{6E55BB2C-5B2D-4037-B839-55AA2FC69FC2}" type="datetimeFigureOut">
              <a:rPr lang="tr-TR" smtClean="0"/>
              <a:t>12.03.2022</a:t>
            </a:fld>
            <a:endParaRPr lang="tr-TR"/>
          </a:p>
        </p:txBody>
      </p:sp>
      <p:sp>
        <p:nvSpPr>
          <p:cNvPr id="5" name="Alt Bilgi Yer Tutucusu 4">
            <a:extLst>
              <a:ext uri="{FF2B5EF4-FFF2-40B4-BE49-F238E27FC236}">
                <a16:creationId xmlns:a16="http://schemas.microsoft.com/office/drawing/2014/main" id="{B794B025-CE95-4720-BEA0-A7507357AEF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DB8B862-0B7D-4D79-B328-CDD5DEBCC8CC}"/>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4205145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F171CF-8E52-492C-B9A2-C52F216832D2}"/>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47605554-E8D7-4C71-995F-A1EC072271FC}"/>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515FD7EB-18ED-4122-BC8B-E04B435C6D93}"/>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10B7C59-1900-4624-A314-189E0726CA4C}"/>
              </a:ext>
            </a:extLst>
          </p:cNvPr>
          <p:cNvSpPr>
            <a:spLocks noGrp="1"/>
          </p:cNvSpPr>
          <p:nvPr>
            <p:ph type="dt" sz="half" idx="10"/>
          </p:nvPr>
        </p:nvSpPr>
        <p:spPr/>
        <p:txBody>
          <a:bodyPr/>
          <a:lstStyle/>
          <a:p>
            <a:fld id="{6E55BB2C-5B2D-4037-B839-55AA2FC69FC2}" type="datetimeFigureOut">
              <a:rPr lang="tr-TR" smtClean="0"/>
              <a:t>12.03.2022</a:t>
            </a:fld>
            <a:endParaRPr lang="tr-TR"/>
          </a:p>
        </p:txBody>
      </p:sp>
      <p:sp>
        <p:nvSpPr>
          <p:cNvPr id="6" name="Alt Bilgi Yer Tutucusu 5">
            <a:extLst>
              <a:ext uri="{FF2B5EF4-FFF2-40B4-BE49-F238E27FC236}">
                <a16:creationId xmlns:a16="http://schemas.microsoft.com/office/drawing/2014/main" id="{9136C3F9-29B1-40AD-BA1A-12B862CF7EC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9CC63AB-988B-490B-AE45-2BEB0B27F2FF}"/>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2459517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8F952F-C01F-41B4-B187-55BE94F0D53C}"/>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5ADE6CF6-3A05-4D4B-9DD1-C5C1CF6B66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4F98C7F6-CBA4-4693-86F4-9ED6C09D25AC}"/>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E42A378C-C211-4704-80BB-BFC22F2C3C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FE02F241-9736-4D77-98E5-950016A3CFFD}"/>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03E72CB9-BB13-42A4-82DF-60AC571899F2}"/>
              </a:ext>
            </a:extLst>
          </p:cNvPr>
          <p:cNvSpPr>
            <a:spLocks noGrp="1"/>
          </p:cNvSpPr>
          <p:nvPr>
            <p:ph type="dt" sz="half" idx="10"/>
          </p:nvPr>
        </p:nvSpPr>
        <p:spPr/>
        <p:txBody>
          <a:bodyPr/>
          <a:lstStyle/>
          <a:p>
            <a:fld id="{6E55BB2C-5B2D-4037-B839-55AA2FC69FC2}" type="datetimeFigureOut">
              <a:rPr lang="tr-TR" smtClean="0"/>
              <a:t>12.03.2022</a:t>
            </a:fld>
            <a:endParaRPr lang="tr-TR"/>
          </a:p>
        </p:txBody>
      </p:sp>
      <p:sp>
        <p:nvSpPr>
          <p:cNvPr id="8" name="Alt Bilgi Yer Tutucusu 7">
            <a:extLst>
              <a:ext uri="{FF2B5EF4-FFF2-40B4-BE49-F238E27FC236}">
                <a16:creationId xmlns:a16="http://schemas.microsoft.com/office/drawing/2014/main" id="{207668BC-C33F-4F43-B05B-C8BAD817F83B}"/>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69C9A36C-ED92-4FA3-A42C-A491F322E489}"/>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3460929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7F873D-78F7-4723-8696-7AB170E70E9D}"/>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FE4B1352-98B9-4C27-A6CA-721DE924950D}"/>
              </a:ext>
            </a:extLst>
          </p:cNvPr>
          <p:cNvSpPr>
            <a:spLocks noGrp="1"/>
          </p:cNvSpPr>
          <p:nvPr>
            <p:ph type="dt" sz="half" idx="10"/>
          </p:nvPr>
        </p:nvSpPr>
        <p:spPr/>
        <p:txBody>
          <a:bodyPr/>
          <a:lstStyle/>
          <a:p>
            <a:fld id="{6E55BB2C-5B2D-4037-B839-55AA2FC69FC2}" type="datetimeFigureOut">
              <a:rPr lang="tr-TR" smtClean="0"/>
              <a:t>12.03.2022</a:t>
            </a:fld>
            <a:endParaRPr lang="tr-TR"/>
          </a:p>
        </p:txBody>
      </p:sp>
      <p:sp>
        <p:nvSpPr>
          <p:cNvPr id="4" name="Alt Bilgi Yer Tutucusu 3">
            <a:extLst>
              <a:ext uri="{FF2B5EF4-FFF2-40B4-BE49-F238E27FC236}">
                <a16:creationId xmlns:a16="http://schemas.microsoft.com/office/drawing/2014/main" id="{D576F524-9789-4F4B-949C-13D24CF48D2C}"/>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DD9307F7-785A-4CDE-BB8D-C5EB00B50700}"/>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145411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4C026813-DBC9-4F94-91F9-5B5E660D1D64}"/>
              </a:ext>
            </a:extLst>
          </p:cNvPr>
          <p:cNvSpPr>
            <a:spLocks noGrp="1"/>
          </p:cNvSpPr>
          <p:nvPr>
            <p:ph type="dt" sz="half" idx="10"/>
          </p:nvPr>
        </p:nvSpPr>
        <p:spPr/>
        <p:txBody>
          <a:bodyPr/>
          <a:lstStyle/>
          <a:p>
            <a:fld id="{6E55BB2C-5B2D-4037-B839-55AA2FC69FC2}" type="datetimeFigureOut">
              <a:rPr lang="tr-TR" smtClean="0"/>
              <a:t>12.03.2022</a:t>
            </a:fld>
            <a:endParaRPr lang="tr-TR"/>
          </a:p>
        </p:txBody>
      </p:sp>
      <p:sp>
        <p:nvSpPr>
          <p:cNvPr id="3" name="Alt Bilgi Yer Tutucusu 2">
            <a:extLst>
              <a:ext uri="{FF2B5EF4-FFF2-40B4-BE49-F238E27FC236}">
                <a16:creationId xmlns:a16="http://schemas.microsoft.com/office/drawing/2014/main" id="{91C0B6A7-C777-4622-858F-77D9EE6E9A1B}"/>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64C1B54A-C0A5-4C85-B654-93493DBA7E8D}"/>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636353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4B0578-53F5-4D6B-948B-F75FF4408EA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3BE04BC2-76F5-446F-9F9A-2994AB4950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CB394B5B-C402-485E-9880-C377CE8355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423C6E7-FB63-4BEC-858C-60AB43E0C830}"/>
              </a:ext>
            </a:extLst>
          </p:cNvPr>
          <p:cNvSpPr>
            <a:spLocks noGrp="1"/>
          </p:cNvSpPr>
          <p:nvPr>
            <p:ph type="dt" sz="half" idx="10"/>
          </p:nvPr>
        </p:nvSpPr>
        <p:spPr/>
        <p:txBody>
          <a:bodyPr/>
          <a:lstStyle/>
          <a:p>
            <a:fld id="{6E55BB2C-5B2D-4037-B839-55AA2FC69FC2}" type="datetimeFigureOut">
              <a:rPr lang="tr-TR" smtClean="0"/>
              <a:t>12.03.2022</a:t>
            </a:fld>
            <a:endParaRPr lang="tr-TR"/>
          </a:p>
        </p:txBody>
      </p:sp>
      <p:sp>
        <p:nvSpPr>
          <p:cNvPr id="6" name="Alt Bilgi Yer Tutucusu 5">
            <a:extLst>
              <a:ext uri="{FF2B5EF4-FFF2-40B4-BE49-F238E27FC236}">
                <a16:creationId xmlns:a16="http://schemas.microsoft.com/office/drawing/2014/main" id="{64F6C888-2906-4304-9ABF-9CF8CDE7C01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2F694C3-721B-4D8F-9A71-BD41DFA24232}"/>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2108825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B921C6-8100-49BB-A86B-95BDB496281E}"/>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CFC3B529-8C71-4FF9-86D6-B568307B54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5A0A5A31-A73D-4D3E-B89E-59D5FA1006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5E3960D-CDAA-4810-83E6-DCEB5F69533F}"/>
              </a:ext>
            </a:extLst>
          </p:cNvPr>
          <p:cNvSpPr>
            <a:spLocks noGrp="1"/>
          </p:cNvSpPr>
          <p:nvPr>
            <p:ph type="dt" sz="half" idx="10"/>
          </p:nvPr>
        </p:nvSpPr>
        <p:spPr/>
        <p:txBody>
          <a:bodyPr/>
          <a:lstStyle/>
          <a:p>
            <a:fld id="{6E55BB2C-5B2D-4037-B839-55AA2FC69FC2}" type="datetimeFigureOut">
              <a:rPr lang="tr-TR" smtClean="0"/>
              <a:t>12.03.2022</a:t>
            </a:fld>
            <a:endParaRPr lang="tr-TR"/>
          </a:p>
        </p:txBody>
      </p:sp>
      <p:sp>
        <p:nvSpPr>
          <p:cNvPr id="6" name="Alt Bilgi Yer Tutucusu 5">
            <a:extLst>
              <a:ext uri="{FF2B5EF4-FFF2-40B4-BE49-F238E27FC236}">
                <a16:creationId xmlns:a16="http://schemas.microsoft.com/office/drawing/2014/main" id="{1BD118C9-A1D8-4ED2-9B71-206B758D526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47B00DF-ECC8-46A5-8666-884B3AB71E3C}"/>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2784794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ED8EDBE-7420-404F-952A-8A45331676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8F999CA7-FCF8-4BE5-9FAF-6881816E38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3241CFE-8140-474A-9402-6A27FE5ED0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55BB2C-5B2D-4037-B839-55AA2FC69FC2}" type="datetimeFigureOut">
              <a:rPr lang="tr-TR" smtClean="0"/>
              <a:t>12.03.2022</a:t>
            </a:fld>
            <a:endParaRPr lang="tr-TR"/>
          </a:p>
        </p:txBody>
      </p:sp>
      <p:sp>
        <p:nvSpPr>
          <p:cNvPr id="5" name="Alt Bilgi Yer Tutucusu 4">
            <a:extLst>
              <a:ext uri="{FF2B5EF4-FFF2-40B4-BE49-F238E27FC236}">
                <a16:creationId xmlns:a16="http://schemas.microsoft.com/office/drawing/2014/main" id="{E69B083D-8E72-42A4-9A7D-48D096855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51D398B2-C0C8-47C6-AA68-8C002F39C1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3E0D52-335C-41E1-B98D-6AAB7BE88EA7}" type="slidenum">
              <a:rPr lang="tr-TR" smtClean="0"/>
              <a:t>‹#›</a:t>
            </a:fld>
            <a:endParaRPr lang="tr-TR"/>
          </a:p>
        </p:txBody>
      </p:sp>
    </p:spTree>
    <p:extLst>
      <p:ext uri="{BB962C8B-B14F-4D97-AF65-F5344CB8AC3E}">
        <p14:creationId xmlns:p14="http://schemas.microsoft.com/office/powerpoint/2010/main" val="3219385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0E68DA-A67F-4697-854D-AE37C5BA5BFA}"/>
              </a:ext>
            </a:extLst>
          </p:cNvPr>
          <p:cNvSpPr>
            <a:spLocks noGrp="1"/>
          </p:cNvSpPr>
          <p:nvPr>
            <p:ph type="ctrTitle"/>
          </p:nvPr>
        </p:nvSpPr>
        <p:spPr>
          <a:xfrm>
            <a:off x="928687" y="2419350"/>
            <a:ext cx="10334625" cy="2203449"/>
          </a:xfrm>
        </p:spPr>
        <p:txBody>
          <a:bodyPr anchor="ctr">
            <a:normAutofit/>
          </a:bodyPr>
          <a:lstStyle/>
          <a:p>
            <a:pPr>
              <a:lnSpc>
                <a:spcPct val="100000"/>
              </a:lnSpc>
            </a:pPr>
            <a:r>
              <a:rPr lang="en-US" sz="5400" dirty="0">
                <a:solidFill>
                  <a:schemeClr val="bg1"/>
                </a:solidFill>
                <a:latin typeface="Segoe UI Semibold" panose="020B0702040204020203" pitchFamily="34" charset="0"/>
                <a:cs typeface="Segoe UI Semibold" panose="020B0702040204020203" pitchFamily="34" charset="0"/>
              </a:rPr>
              <a:t>ABP</a:t>
            </a:r>
            <a:r>
              <a:rPr lang="zh-CN" altLang="en-US" sz="5400" dirty="0">
                <a:solidFill>
                  <a:schemeClr val="bg1"/>
                </a:solidFill>
                <a:latin typeface="Segoe UI Semibold" panose="020B0702040204020203" pitchFamily="34" charset="0"/>
                <a:cs typeface="Segoe UI Semibold" panose="020B0702040204020203" pitchFamily="34" charset="0"/>
              </a:rPr>
              <a:t>主题系统设计与</a:t>
            </a:r>
            <a:r>
              <a:rPr lang="en-US" altLang="zh-CN" sz="5400" dirty="0">
                <a:solidFill>
                  <a:schemeClr val="bg1"/>
                </a:solidFill>
                <a:latin typeface="Segoe UI Semibold" panose="020B0702040204020203" pitchFamily="34" charset="0"/>
                <a:cs typeface="Segoe UI Semibold" panose="020B0702040204020203" pitchFamily="34" charset="0"/>
              </a:rPr>
              <a:t>Ant design</a:t>
            </a:r>
            <a:endParaRPr lang="tr-TR" sz="5400" dirty="0">
              <a:solidFill>
                <a:schemeClr val="bg1"/>
              </a:solidFill>
              <a:latin typeface="Segoe UI Semibold" panose="020B0702040204020203" pitchFamily="34" charset="0"/>
              <a:cs typeface="Segoe UI Semibold" panose="020B0702040204020203" pitchFamily="34" charset="0"/>
            </a:endParaRPr>
          </a:p>
        </p:txBody>
      </p:sp>
      <p:sp>
        <p:nvSpPr>
          <p:cNvPr id="3" name="Alt Başlık 2">
            <a:extLst>
              <a:ext uri="{FF2B5EF4-FFF2-40B4-BE49-F238E27FC236}">
                <a16:creationId xmlns:a16="http://schemas.microsoft.com/office/drawing/2014/main" id="{F31326D8-2F87-4158-B9ED-60309BAD962B}"/>
              </a:ext>
            </a:extLst>
          </p:cNvPr>
          <p:cNvSpPr>
            <a:spLocks noGrp="1"/>
          </p:cNvSpPr>
          <p:nvPr>
            <p:ph type="subTitle" idx="1"/>
          </p:nvPr>
        </p:nvSpPr>
        <p:spPr>
          <a:xfrm>
            <a:off x="1523999" y="4908549"/>
            <a:ext cx="9144000" cy="1084318"/>
          </a:xfrm>
        </p:spPr>
        <p:txBody>
          <a:bodyPr/>
          <a:lstStyle/>
          <a:p>
            <a:r>
              <a:rPr lang="zh-CN" altLang="en-US" dirty="0">
                <a:solidFill>
                  <a:srgbClr val="B9AABA"/>
                </a:solidFill>
                <a:latin typeface="Segoe UI" panose="020B0502040204020203" pitchFamily="34" charset="0"/>
                <a:cs typeface="Segoe UI" panose="020B0502040204020203" pitchFamily="34" charset="0"/>
              </a:rPr>
              <a:t>梁士伟</a:t>
            </a:r>
            <a:endParaRPr lang="tr-TR" dirty="0">
              <a:solidFill>
                <a:srgbClr val="B9AABA"/>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297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0E68DA-A67F-4697-854D-AE37C5BA5BFA}"/>
              </a:ext>
            </a:extLst>
          </p:cNvPr>
          <p:cNvSpPr>
            <a:spLocks noGrp="1"/>
          </p:cNvSpPr>
          <p:nvPr>
            <p:ph type="ctrTitle"/>
          </p:nvPr>
        </p:nvSpPr>
        <p:spPr>
          <a:xfrm>
            <a:off x="952500" y="885825"/>
            <a:ext cx="10287000" cy="1066800"/>
          </a:xfrm>
        </p:spPr>
        <p:txBody>
          <a:bodyPr anchor="ctr">
            <a:normAutofit/>
          </a:bodyPr>
          <a:lstStyle/>
          <a:p>
            <a:pPr algn="l"/>
            <a:r>
              <a:rPr lang="zh-CN" altLang="en-US" sz="4000" dirty="0">
                <a:solidFill>
                  <a:srgbClr val="44013C"/>
                </a:solidFill>
              </a:rPr>
              <a:t>什么是</a:t>
            </a:r>
            <a:r>
              <a:rPr lang="en-US" altLang="zh-CN" sz="4000" dirty="0">
                <a:solidFill>
                  <a:srgbClr val="44013C"/>
                </a:solidFill>
              </a:rPr>
              <a:t>ABP</a:t>
            </a:r>
            <a:endParaRPr lang="tr-TR" sz="4000" dirty="0">
              <a:solidFill>
                <a:srgbClr val="44013C"/>
              </a:solidFill>
            </a:endParaRPr>
          </a:p>
        </p:txBody>
      </p:sp>
      <p:sp>
        <p:nvSpPr>
          <p:cNvPr id="4" name="Başlık 1">
            <a:extLst>
              <a:ext uri="{FF2B5EF4-FFF2-40B4-BE49-F238E27FC236}">
                <a16:creationId xmlns:a16="http://schemas.microsoft.com/office/drawing/2014/main" id="{96A1982A-6408-4D1D-8BA5-BE7B17D51BB4}"/>
              </a:ext>
            </a:extLst>
          </p:cNvPr>
          <p:cNvSpPr txBox="1">
            <a:spLocks/>
          </p:cNvSpPr>
          <p:nvPr/>
        </p:nvSpPr>
        <p:spPr>
          <a:xfrm>
            <a:off x="952500" y="1952625"/>
            <a:ext cx="10287000" cy="428625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endParaRPr lang="tr-TR" sz="1800" b="0" i="0" dirty="0">
              <a:solidFill>
                <a:schemeClr val="tx1">
                  <a:lumMod val="75000"/>
                  <a:lumOff val="25000"/>
                </a:schemeClr>
              </a:solidFill>
              <a:effectLst/>
              <a:latin typeface="Open Sans" panose="020B0604020202020204" pitchFamily="34" charset="0"/>
            </a:endParaRPr>
          </a:p>
        </p:txBody>
      </p:sp>
      <p:sp>
        <p:nvSpPr>
          <p:cNvPr id="5" name="文本框 4">
            <a:extLst>
              <a:ext uri="{FF2B5EF4-FFF2-40B4-BE49-F238E27FC236}">
                <a16:creationId xmlns:a16="http://schemas.microsoft.com/office/drawing/2014/main" id="{8AD35B4A-5D8E-4395-A046-0B61CEEFDD3E}"/>
              </a:ext>
            </a:extLst>
          </p:cNvPr>
          <p:cNvSpPr txBox="1"/>
          <p:nvPr/>
        </p:nvSpPr>
        <p:spPr>
          <a:xfrm>
            <a:off x="1041513" y="2561137"/>
            <a:ext cx="4919172"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不要重复你自己</a:t>
            </a:r>
            <a:endParaRPr lang="en-US" altLang="zh-CN" dirty="0"/>
          </a:p>
          <a:p>
            <a:pPr marL="285750" indent="-285750">
              <a:buFont typeface="Arial" panose="020B0604020202020204" pitchFamily="34" charset="0"/>
              <a:buChar char="•"/>
            </a:pPr>
            <a:r>
              <a:rPr lang="zh-CN" altLang="en-US" dirty="0"/>
              <a:t>强大的基础设施</a:t>
            </a:r>
          </a:p>
        </p:txBody>
      </p:sp>
      <p:pic>
        <p:nvPicPr>
          <p:cNvPr id="7" name="图片 6">
            <a:extLst>
              <a:ext uri="{FF2B5EF4-FFF2-40B4-BE49-F238E27FC236}">
                <a16:creationId xmlns:a16="http://schemas.microsoft.com/office/drawing/2014/main" id="{9218A652-4193-49E3-8CD5-F6626DED72B0}"/>
              </a:ext>
            </a:extLst>
          </p:cNvPr>
          <p:cNvPicPr>
            <a:picLocks noChangeAspect="1"/>
          </p:cNvPicPr>
          <p:nvPr/>
        </p:nvPicPr>
        <p:blipFill>
          <a:blip r:embed="rId4"/>
          <a:stretch>
            <a:fillRect/>
          </a:stretch>
        </p:blipFill>
        <p:spPr>
          <a:xfrm>
            <a:off x="4226993" y="619125"/>
            <a:ext cx="6816882" cy="5545806"/>
          </a:xfrm>
          <a:prstGeom prst="rect">
            <a:avLst/>
          </a:prstGeom>
        </p:spPr>
      </p:pic>
    </p:spTree>
    <p:extLst>
      <p:ext uri="{BB962C8B-B14F-4D97-AF65-F5344CB8AC3E}">
        <p14:creationId xmlns:p14="http://schemas.microsoft.com/office/powerpoint/2010/main" val="2031981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0E68DA-A67F-4697-854D-AE37C5BA5BFA}"/>
              </a:ext>
            </a:extLst>
          </p:cNvPr>
          <p:cNvSpPr>
            <a:spLocks noGrp="1"/>
          </p:cNvSpPr>
          <p:nvPr>
            <p:ph type="ctrTitle"/>
          </p:nvPr>
        </p:nvSpPr>
        <p:spPr>
          <a:xfrm>
            <a:off x="952500" y="885825"/>
            <a:ext cx="10287000" cy="1066800"/>
          </a:xfrm>
        </p:spPr>
        <p:txBody>
          <a:bodyPr anchor="ctr">
            <a:normAutofit/>
          </a:bodyPr>
          <a:lstStyle/>
          <a:p>
            <a:pPr algn="l"/>
            <a:r>
              <a:rPr lang="en-US" sz="4000" dirty="0">
                <a:solidFill>
                  <a:srgbClr val="44013C"/>
                </a:solidFill>
              </a:rPr>
              <a:t>ABP </a:t>
            </a:r>
            <a:r>
              <a:rPr lang="zh-CN" altLang="en-US" sz="4000" dirty="0">
                <a:solidFill>
                  <a:srgbClr val="44013C"/>
                </a:solidFill>
              </a:rPr>
              <a:t>主题系统</a:t>
            </a:r>
            <a:endParaRPr lang="tr-TR" sz="4000" dirty="0">
              <a:solidFill>
                <a:srgbClr val="44013C"/>
              </a:solidFill>
            </a:endParaRPr>
          </a:p>
        </p:txBody>
      </p:sp>
      <p:sp>
        <p:nvSpPr>
          <p:cNvPr id="4" name="Başlık 1">
            <a:extLst>
              <a:ext uri="{FF2B5EF4-FFF2-40B4-BE49-F238E27FC236}">
                <a16:creationId xmlns:a16="http://schemas.microsoft.com/office/drawing/2014/main" id="{96A1982A-6408-4D1D-8BA5-BE7B17D51BB4}"/>
              </a:ext>
            </a:extLst>
          </p:cNvPr>
          <p:cNvSpPr txBox="1">
            <a:spLocks/>
          </p:cNvSpPr>
          <p:nvPr/>
        </p:nvSpPr>
        <p:spPr>
          <a:xfrm>
            <a:off x="952500" y="1952625"/>
            <a:ext cx="10287000" cy="428625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endParaRPr lang="tr-TR" sz="1800" dirty="0">
              <a:solidFill>
                <a:schemeClr val="tx1">
                  <a:lumMod val="75000"/>
                  <a:lumOff val="25000"/>
                </a:schemeClr>
              </a:solidFill>
              <a:latin typeface="Open Sans" panose="020B0604020202020204" pitchFamily="34" charset="0"/>
            </a:endParaRPr>
          </a:p>
        </p:txBody>
      </p:sp>
      <p:sp>
        <p:nvSpPr>
          <p:cNvPr id="3" name="文本框 2">
            <a:extLst>
              <a:ext uri="{FF2B5EF4-FFF2-40B4-BE49-F238E27FC236}">
                <a16:creationId xmlns:a16="http://schemas.microsoft.com/office/drawing/2014/main" id="{81387E92-BA72-45F9-BB2C-A5F1294403E4}"/>
              </a:ext>
            </a:extLst>
          </p:cNvPr>
          <p:cNvSpPr txBox="1"/>
          <p:nvPr/>
        </p:nvSpPr>
        <p:spPr>
          <a:xfrm>
            <a:off x="4995775" y="692053"/>
            <a:ext cx="2715950" cy="3108543"/>
          </a:xfrm>
          <a:prstGeom prst="rect">
            <a:avLst/>
          </a:prstGeom>
          <a:noFill/>
        </p:spPr>
        <p:txBody>
          <a:bodyPr wrap="square" rtlCol="0">
            <a:spAutoFit/>
          </a:bodyPr>
          <a:lstStyle/>
          <a:p>
            <a:endParaRPr lang="en-US" altLang="zh-CN" sz="2800" dirty="0"/>
          </a:p>
          <a:p>
            <a:endParaRPr lang="en-US" altLang="zh-CN" sz="2800" dirty="0"/>
          </a:p>
          <a:p>
            <a:r>
              <a:rPr lang="zh-CN" altLang="en-US" sz="2800" dirty="0"/>
              <a:t>主题</a:t>
            </a:r>
            <a:r>
              <a:rPr lang="en-US" altLang="zh-CN" sz="2800" dirty="0"/>
              <a:t> = </a:t>
            </a:r>
            <a:r>
              <a:rPr lang="zh-CN" altLang="en-US" sz="2800" dirty="0"/>
              <a:t>模块</a:t>
            </a:r>
            <a:endParaRPr lang="en-US" altLang="zh-CN" sz="2800" dirty="0"/>
          </a:p>
          <a:p>
            <a:pPr marL="285750" indent="-285750">
              <a:buFont typeface="Arial" panose="020B0604020202020204" pitchFamily="34" charset="0"/>
              <a:buChar char="•"/>
            </a:pPr>
            <a:endParaRPr lang="en-US" altLang="zh-CN" sz="2800" dirty="0"/>
          </a:p>
          <a:p>
            <a:endParaRPr lang="en-US" altLang="zh-CN" sz="2800" dirty="0"/>
          </a:p>
          <a:p>
            <a:endParaRPr lang="en-US" altLang="zh-CN" sz="2800" dirty="0"/>
          </a:p>
          <a:p>
            <a:endParaRPr lang="en-US" altLang="zh-CN" sz="2800" dirty="0"/>
          </a:p>
        </p:txBody>
      </p:sp>
      <p:pic>
        <p:nvPicPr>
          <p:cNvPr id="6" name="图片 5">
            <a:extLst>
              <a:ext uri="{FF2B5EF4-FFF2-40B4-BE49-F238E27FC236}">
                <a16:creationId xmlns:a16="http://schemas.microsoft.com/office/drawing/2014/main" id="{C2FD6849-3D0B-4ACF-AC63-99AFE0D5AA2C}"/>
              </a:ext>
            </a:extLst>
          </p:cNvPr>
          <p:cNvPicPr>
            <a:picLocks noChangeAspect="1"/>
          </p:cNvPicPr>
          <p:nvPr/>
        </p:nvPicPr>
        <p:blipFill>
          <a:blip r:embed="rId4"/>
          <a:stretch>
            <a:fillRect/>
          </a:stretch>
        </p:blipFill>
        <p:spPr>
          <a:xfrm>
            <a:off x="6353750" y="3378721"/>
            <a:ext cx="5143875" cy="2945180"/>
          </a:xfrm>
          <a:prstGeom prst="rect">
            <a:avLst/>
          </a:prstGeom>
        </p:spPr>
      </p:pic>
      <p:pic>
        <p:nvPicPr>
          <p:cNvPr id="8" name="图片 7">
            <a:extLst>
              <a:ext uri="{FF2B5EF4-FFF2-40B4-BE49-F238E27FC236}">
                <a16:creationId xmlns:a16="http://schemas.microsoft.com/office/drawing/2014/main" id="{26E9D63B-580F-4D95-9845-176DD8DB1416}"/>
              </a:ext>
            </a:extLst>
          </p:cNvPr>
          <p:cNvPicPr>
            <a:picLocks noChangeAspect="1"/>
          </p:cNvPicPr>
          <p:nvPr/>
        </p:nvPicPr>
        <p:blipFill>
          <a:blip r:embed="rId5"/>
          <a:stretch>
            <a:fillRect/>
          </a:stretch>
        </p:blipFill>
        <p:spPr>
          <a:xfrm>
            <a:off x="363833" y="3387835"/>
            <a:ext cx="5109159" cy="2962749"/>
          </a:xfrm>
          <a:prstGeom prst="rect">
            <a:avLst/>
          </a:prstGeom>
        </p:spPr>
      </p:pic>
      <p:sp>
        <p:nvSpPr>
          <p:cNvPr id="9" name="文本框 8">
            <a:extLst>
              <a:ext uri="{FF2B5EF4-FFF2-40B4-BE49-F238E27FC236}">
                <a16:creationId xmlns:a16="http://schemas.microsoft.com/office/drawing/2014/main" id="{17DE6480-681A-4018-A80D-71F875B6796F}"/>
              </a:ext>
            </a:extLst>
          </p:cNvPr>
          <p:cNvSpPr txBox="1"/>
          <p:nvPr/>
        </p:nvSpPr>
        <p:spPr>
          <a:xfrm>
            <a:off x="1874438" y="2772440"/>
            <a:ext cx="1569660" cy="369332"/>
          </a:xfrm>
          <a:prstGeom prst="rect">
            <a:avLst/>
          </a:prstGeom>
          <a:noFill/>
        </p:spPr>
        <p:txBody>
          <a:bodyPr wrap="none" rtlCol="0">
            <a:spAutoFit/>
          </a:bodyPr>
          <a:lstStyle/>
          <a:p>
            <a:r>
              <a:rPr lang="zh-CN" altLang="en-US" dirty="0"/>
              <a:t>基本主题模块</a:t>
            </a:r>
          </a:p>
        </p:txBody>
      </p:sp>
      <p:sp>
        <p:nvSpPr>
          <p:cNvPr id="18" name="文本框 17">
            <a:extLst>
              <a:ext uri="{FF2B5EF4-FFF2-40B4-BE49-F238E27FC236}">
                <a16:creationId xmlns:a16="http://schemas.microsoft.com/office/drawing/2014/main" id="{D2A1403F-EADC-4414-BA26-A9C98CB28A94}"/>
              </a:ext>
            </a:extLst>
          </p:cNvPr>
          <p:cNvSpPr txBox="1"/>
          <p:nvPr/>
        </p:nvSpPr>
        <p:spPr>
          <a:xfrm>
            <a:off x="7839841" y="2772440"/>
            <a:ext cx="1868397" cy="369332"/>
          </a:xfrm>
          <a:prstGeom prst="rect">
            <a:avLst/>
          </a:prstGeom>
          <a:noFill/>
        </p:spPr>
        <p:txBody>
          <a:bodyPr wrap="none" rtlCol="0">
            <a:spAutoFit/>
          </a:bodyPr>
          <a:lstStyle/>
          <a:p>
            <a:r>
              <a:rPr lang="en-US" altLang="zh-CN" dirty="0"/>
              <a:t>Lepton </a:t>
            </a:r>
            <a:r>
              <a:rPr lang="zh-CN" altLang="en-US" dirty="0"/>
              <a:t>主题模块</a:t>
            </a:r>
          </a:p>
        </p:txBody>
      </p:sp>
    </p:spTree>
    <p:extLst>
      <p:ext uri="{BB962C8B-B14F-4D97-AF65-F5344CB8AC3E}">
        <p14:creationId xmlns:p14="http://schemas.microsoft.com/office/powerpoint/2010/main" val="18145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9D50C80-532C-443A-A0E5-C6BF716C7960}"/>
              </a:ext>
            </a:extLst>
          </p:cNvPr>
          <p:cNvSpPr txBox="1"/>
          <p:nvPr/>
        </p:nvSpPr>
        <p:spPr>
          <a:xfrm>
            <a:off x="667605" y="742993"/>
            <a:ext cx="6033762" cy="3139321"/>
          </a:xfrm>
          <a:prstGeom prst="rect">
            <a:avLst/>
          </a:prstGeom>
          <a:noFill/>
        </p:spPr>
        <p:txBody>
          <a:bodyPr wrap="square">
            <a:spAutoFit/>
          </a:bodyPr>
          <a:lstStyle/>
          <a:p>
            <a:r>
              <a:rPr lang="zh-CN" altLang="en-US" dirty="0"/>
              <a:t>抽象</a:t>
            </a:r>
            <a:endParaRPr lang="en-US" altLang="zh-CN" dirty="0"/>
          </a:p>
          <a:p>
            <a:endParaRPr lang="en-US" altLang="zh-CN" dirty="0"/>
          </a:p>
          <a:p>
            <a:pPr lvl="1"/>
            <a:r>
              <a:rPr lang="zh-CN" altLang="en-US" dirty="0"/>
              <a:t>菜单</a:t>
            </a:r>
            <a:endParaRPr lang="en-US" altLang="zh-CN" dirty="0"/>
          </a:p>
          <a:p>
            <a:pPr lvl="1"/>
            <a:endParaRPr lang="en-US" altLang="zh-CN" dirty="0"/>
          </a:p>
          <a:p>
            <a:pPr marL="742950" lvl="1" indent="-285750">
              <a:buFont typeface="Arial" panose="020B0604020202020204" pitchFamily="34" charset="0"/>
              <a:buChar char="•"/>
            </a:pPr>
            <a:r>
              <a:rPr lang="en-US" altLang="zh-CN" dirty="0" err="1"/>
              <a:t>IMenuManager</a:t>
            </a:r>
            <a:endParaRPr lang="en-US" altLang="zh-CN" dirty="0"/>
          </a:p>
          <a:p>
            <a:pPr marL="742950" lvl="1" indent="-285750">
              <a:buFont typeface="Arial" panose="020B0604020202020204" pitchFamily="34" charset="0"/>
              <a:buChar char="•"/>
            </a:pPr>
            <a:r>
              <a:rPr lang="en-US" altLang="zh-CN" dirty="0" err="1"/>
              <a:t>IMenuContributor</a:t>
            </a:r>
            <a:endParaRPr lang="en-US" altLang="zh-CN" dirty="0"/>
          </a:p>
          <a:p>
            <a:pPr lvl="1"/>
            <a:endParaRPr lang="en-US" altLang="zh-CN" dirty="0"/>
          </a:p>
          <a:p>
            <a:pPr marL="742950" lvl="1" indent="-285750">
              <a:buFont typeface="Arial" panose="020B0604020202020204" pitchFamily="34" charset="0"/>
              <a:buChar char="•"/>
            </a:pPr>
            <a:endParaRPr lang="en-US" altLang="zh-CN" dirty="0"/>
          </a:p>
          <a:p>
            <a:pPr lvl="2"/>
            <a:endParaRPr lang="en-US" altLang="zh-CN" dirty="0"/>
          </a:p>
          <a:p>
            <a:pPr lvl="1"/>
            <a:endParaRPr lang="en-US" altLang="zh-CN" dirty="0"/>
          </a:p>
          <a:p>
            <a:pPr marL="742950" lvl="1" indent="-285750">
              <a:buFont typeface="Arial" panose="020B0604020202020204" pitchFamily="34" charset="0"/>
              <a:buChar char="•"/>
            </a:pPr>
            <a:endParaRPr lang="en-US" altLang="zh-CN" dirty="0"/>
          </a:p>
        </p:txBody>
      </p:sp>
      <p:pic>
        <p:nvPicPr>
          <p:cNvPr id="7" name="图片 6">
            <a:extLst>
              <a:ext uri="{FF2B5EF4-FFF2-40B4-BE49-F238E27FC236}">
                <a16:creationId xmlns:a16="http://schemas.microsoft.com/office/drawing/2014/main" id="{43C489A4-645F-4872-BD66-06E673365FDC}"/>
              </a:ext>
            </a:extLst>
          </p:cNvPr>
          <p:cNvPicPr>
            <a:picLocks noChangeAspect="1"/>
          </p:cNvPicPr>
          <p:nvPr/>
        </p:nvPicPr>
        <p:blipFill>
          <a:blip r:embed="rId4"/>
          <a:stretch>
            <a:fillRect/>
          </a:stretch>
        </p:blipFill>
        <p:spPr>
          <a:xfrm>
            <a:off x="5130430" y="4290093"/>
            <a:ext cx="6424634" cy="2109800"/>
          </a:xfrm>
          <a:prstGeom prst="rect">
            <a:avLst/>
          </a:prstGeom>
        </p:spPr>
      </p:pic>
      <p:pic>
        <p:nvPicPr>
          <p:cNvPr id="9" name="图片 8">
            <a:extLst>
              <a:ext uri="{FF2B5EF4-FFF2-40B4-BE49-F238E27FC236}">
                <a16:creationId xmlns:a16="http://schemas.microsoft.com/office/drawing/2014/main" id="{CF5D59B2-1506-4455-83AD-9C393132CCC8}"/>
              </a:ext>
            </a:extLst>
          </p:cNvPr>
          <p:cNvPicPr>
            <a:picLocks noChangeAspect="1"/>
          </p:cNvPicPr>
          <p:nvPr/>
        </p:nvPicPr>
        <p:blipFill>
          <a:blip r:embed="rId5"/>
          <a:stretch>
            <a:fillRect/>
          </a:stretch>
        </p:blipFill>
        <p:spPr>
          <a:xfrm>
            <a:off x="5130430" y="458107"/>
            <a:ext cx="6424634" cy="3434245"/>
          </a:xfrm>
          <a:prstGeom prst="rect">
            <a:avLst/>
          </a:prstGeom>
        </p:spPr>
      </p:pic>
      <p:sp>
        <p:nvSpPr>
          <p:cNvPr id="2" name="文本框 1">
            <a:extLst>
              <a:ext uri="{FF2B5EF4-FFF2-40B4-BE49-F238E27FC236}">
                <a16:creationId xmlns:a16="http://schemas.microsoft.com/office/drawing/2014/main" id="{3710CF34-3BFE-46A3-9689-6B477A49FE3F}"/>
              </a:ext>
            </a:extLst>
          </p:cNvPr>
          <p:cNvSpPr txBox="1"/>
          <p:nvPr/>
        </p:nvSpPr>
        <p:spPr>
          <a:xfrm>
            <a:off x="698500" y="3209041"/>
            <a:ext cx="3026213" cy="2031325"/>
          </a:xfrm>
          <a:prstGeom prst="rect">
            <a:avLst/>
          </a:prstGeom>
          <a:noFill/>
        </p:spPr>
        <p:txBody>
          <a:bodyPr wrap="none" rtlCol="0">
            <a:spAutoFit/>
          </a:bodyPr>
          <a:lstStyle/>
          <a:p>
            <a:pPr marL="742950" lvl="1" indent="-285750">
              <a:buFont typeface="Arial" panose="020B0604020202020204" pitchFamily="34" charset="0"/>
              <a:buChar char="•"/>
            </a:pPr>
            <a:endParaRPr lang="en-US" altLang="zh-CN" dirty="0"/>
          </a:p>
          <a:p>
            <a:pPr lvl="1"/>
            <a:r>
              <a:rPr lang="zh-CN" altLang="en-US" dirty="0"/>
              <a:t>捆绑 （样式</a:t>
            </a:r>
            <a:r>
              <a:rPr lang="en-US" altLang="zh-CN" dirty="0"/>
              <a:t>&amp;</a:t>
            </a:r>
            <a:r>
              <a:rPr lang="zh-CN" altLang="en-US" dirty="0"/>
              <a:t>脚本）</a:t>
            </a:r>
            <a:endParaRPr lang="en-US" altLang="zh-CN" dirty="0"/>
          </a:p>
          <a:p>
            <a:pPr lvl="1"/>
            <a:endParaRPr lang="en-US" altLang="zh-CN" dirty="0"/>
          </a:p>
          <a:p>
            <a:pPr marL="742950" lvl="1" indent="-285750">
              <a:buFont typeface="Arial" panose="020B0604020202020204" pitchFamily="34" charset="0"/>
              <a:buChar char="•"/>
            </a:pPr>
            <a:r>
              <a:rPr lang="en-US" altLang="zh-CN" dirty="0" err="1"/>
              <a:t>IBundleContributor</a:t>
            </a:r>
            <a:endParaRPr lang="en-US" altLang="zh-CN" dirty="0"/>
          </a:p>
          <a:p>
            <a:pPr marL="1200150" lvl="2" indent="-285750">
              <a:buFont typeface="Arial" panose="020B0604020202020204" pitchFamily="34" charset="0"/>
              <a:buChar char="•"/>
            </a:pPr>
            <a:r>
              <a:rPr lang="en-US" altLang="zh-CN" dirty="0" err="1"/>
              <a:t>StyleContributor</a:t>
            </a:r>
            <a:endParaRPr lang="en-US" altLang="zh-CN" dirty="0"/>
          </a:p>
          <a:p>
            <a:pPr marL="1200150" lvl="2" indent="-285750">
              <a:buFont typeface="Arial" panose="020B0604020202020204" pitchFamily="34" charset="0"/>
              <a:buChar char="•"/>
            </a:pPr>
            <a:r>
              <a:rPr lang="en-US" altLang="zh-CN" dirty="0" err="1"/>
              <a:t>ScriptContributor</a:t>
            </a:r>
            <a:endParaRPr lang="en-US" altLang="zh-CN" dirty="0"/>
          </a:p>
          <a:p>
            <a:endParaRPr lang="zh-CN" altLang="en-US" dirty="0"/>
          </a:p>
        </p:txBody>
      </p:sp>
      <p:sp>
        <p:nvSpPr>
          <p:cNvPr id="4" name="文本框 3">
            <a:extLst>
              <a:ext uri="{FF2B5EF4-FFF2-40B4-BE49-F238E27FC236}">
                <a16:creationId xmlns:a16="http://schemas.microsoft.com/office/drawing/2014/main" id="{66B0E3F6-1E79-4349-9649-E7A2C81C28DC}"/>
              </a:ext>
            </a:extLst>
          </p:cNvPr>
          <p:cNvSpPr txBox="1"/>
          <p:nvPr/>
        </p:nvSpPr>
        <p:spPr>
          <a:xfrm>
            <a:off x="636936" y="5518560"/>
            <a:ext cx="4036682" cy="646331"/>
          </a:xfrm>
          <a:prstGeom prst="rect">
            <a:avLst/>
          </a:prstGeom>
          <a:noFill/>
        </p:spPr>
        <p:txBody>
          <a:bodyPr wrap="none" rtlCol="0">
            <a:spAutoFit/>
          </a:bodyPr>
          <a:lstStyle/>
          <a:p>
            <a:r>
              <a:rPr lang="zh-CN" altLang="en-US" dirty="0"/>
              <a:t>消息</a:t>
            </a:r>
            <a:r>
              <a:rPr lang="en-US" altLang="zh-CN" dirty="0"/>
              <a:t>,</a:t>
            </a:r>
            <a:r>
              <a:rPr lang="zh-CN" altLang="en-US" dirty="0"/>
              <a:t>通知</a:t>
            </a:r>
            <a:r>
              <a:rPr lang="en-US" altLang="zh-CN" dirty="0"/>
              <a:t>,</a:t>
            </a:r>
            <a:r>
              <a:rPr lang="zh-CN" altLang="en-US" dirty="0"/>
              <a:t>加载条</a:t>
            </a:r>
            <a:r>
              <a:rPr lang="en-US" altLang="zh-CN" dirty="0"/>
              <a:t>,</a:t>
            </a:r>
            <a:r>
              <a:rPr lang="zh-CN" altLang="en-US" dirty="0"/>
              <a:t>当前用户</a:t>
            </a:r>
            <a:r>
              <a:rPr lang="en-US" altLang="zh-CN" dirty="0"/>
              <a:t>,</a:t>
            </a:r>
            <a:r>
              <a:rPr lang="zh-CN" altLang="en-US" dirty="0"/>
              <a:t>当前租户</a:t>
            </a:r>
            <a:r>
              <a:rPr lang="en-US" altLang="zh-CN" dirty="0"/>
              <a:t>…</a:t>
            </a:r>
          </a:p>
          <a:p>
            <a:endParaRPr lang="zh-CN" altLang="en-US" dirty="0"/>
          </a:p>
        </p:txBody>
      </p:sp>
    </p:spTree>
    <p:extLst>
      <p:ext uri="{BB962C8B-B14F-4D97-AF65-F5344CB8AC3E}">
        <p14:creationId xmlns:p14="http://schemas.microsoft.com/office/powerpoint/2010/main" val="713938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98BFC0B7-29D5-434A-B721-829B1781AC1E}"/>
              </a:ext>
            </a:extLst>
          </p:cNvPr>
          <p:cNvSpPr txBox="1"/>
          <p:nvPr/>
        </p:nvSpPr>
        <p:spPr>
          <a:xfrm>
            <a:off x="952500" y="828291"/>
            <a:ext cx="1885010" cy="461665"/>
          </a:xfrm>
          <a:prstGeom prst="rect">
            <a:avLst/>
          </a:prstGeom>
          <a:noFill/>
        </p:spPr>
        <p:txBody>
          <a:bodyPr wrap="square" rtlCol="0">
            <a:spAutoFit/>
          </a:bodyPr>
          <a:lstStyle/>
          <a:p>
            <a:r>
              <a:rPr lang="zh-CN" altLang="en-US" sz="2400"/>
              <a:t>应用模块</a:t>
            </a:r>
            <a:endParaRPr lang="zh-CN" altLang="en-US" sz="2400" dirty="0"/>
          </a:p>
        </p:txBody>
      </p:sp>
      <p:sp>
        <p:nvSpPr>
          <p:cNvPr id="8" name="文本框 7">
            <a:extLst>
              <a:ext uri="{FF2B5EF4-FFF2-40B4-BE49-F238E27FC236}">
                <a16:creationId xmlns:a16="http://schemas.microsoft.com/office/drawing/2014/main" id="{43C3F576-3A0A-4FCB-B439-5E1D7A6DE37F}"/>
              </a:ext>
            </a:extLst>
          </p:cNvPr>
          <p:cNvSpPr txBox="1"/>
          <p:nvPr/>
        </p:nvSpPr>
        <p:spPr>
          <a:xfrm>
            <a:off x="1016911" y="1496663"/>
            <a:ext cx="7540724" cy="1754326"/>
          </a:xfrm>
          <a:prstGeom prst="rect">
            <a:avLst/>
          </a:prstGeom>
          <a:noFill/>
        </p:spPr>
        <p:txBody>
          <a:bodyPr wrap="square" rtlCol="0">
            <a:spAutoFit/>
          </a:bodyPr>
          <a:lstStyle/>
          <a:p>
            <a:r>
              <a:rPr lang="zh-CN" altLang="en-US" dirty="0"/>
              <a:t>租户管理，身份管理，权限管理，设置管理</a:t>
            </a:r>
            <a:r>
              <a:rPr lang="en-US" altLang="zh-CN" dirty="0"/>
              <a:t>……</a:t>
            </a:r>
          </a:p>
          <a:p>
            <a:endParaRPr lang="en-US" altLang="zh-CN" dirty="0"/>
          </a:p>
          <a:p>
            <a:r>
              <a:rPr lang="zh-CN" altLang="en-US" dirty="0"/>
              <a:t>所有的页面，组件，静态文件可替换。</a:t>
            </a:r>
            <a:endParaRPr lang="en-US" altLang="zh-CN" dirty="0"/>
          </a:p>
          <a:p>
            <a:endParaRPr lang="en-US" altLang="zh-CN" dirty="0"/>
          </a:p>
          <a:p>
            <a:endParaRPr lang="en-US" altLang="zh-CN" dirty="0"/>
          </a:p>
          <a:p>
            <a:endParaRPr lang="en-US" altLang="zh-CN" dirty="0"/>
          </a:p>
        </p:txBody>
      </p:sp>
      <p:pic>
        <p:nvPicPr>
          <p:cNvPr id="14" name="图片 13">
            <a:extLst>
              <a:ext uri="{FF2B5EF4-FFF2-40B4-BE49-F238E27FC236}">
                <a16:creationId xmlns:a16="http://schemas.microsoft.com/office/drawing/2014/main" id="{BCB2C4E6-C15B-42EE-A2C4-ABE95406FBA2}"/>
              </a:ext>
            </a:extLst>
          </p:cNvPr>
          <p:cNvPicPr>
            <a:picLocks noChangeAspect="1"/>
          </p:cNvPicPr>
          <p:nvPr/>
        </p:nvPicPr>
        <p:blipFill>
          <a:blip r:embed="rId4"/>
          <a:stretch>
            <a:fillRect/>
          </a:stretch>
        </p:blipFill>
        <p:spPr>
          <a:xfrm>
            <a:off x="2945901" y="2967515"/>
            <a:ext cx="8340708" cy="2656458"/>
          </a:xfrm>
          <a:prstGeom prst="rect">
            <a:avLst/>
          </a:prstGeom>
        </p:spPr>
      </p:pic>
      <p:sp>
        <p:nvSpPr>
          <p:cNvPr id="2" name="文本框 1">
            <a:extLst>
              <a:ext uri="{FF2B5EF4-FFF2-40B4-BE49-F238E27FC236}">
                <a16:creationId xmlns:a16="http://schemas.microsoft.com/office/drawing/2014/main" id="{377EB955-2B3B-4C9C-A1D7-A365A54FE261}"/>
              </a:ext>
            </a:extLst>
          </p:cNvPr>
          <p:cNvSpPr txBox="1"/>
          <p:nvPr/>
        </p:nvSpPr>
        <p:spPr>
          <a:xfrm>
            <a:off x="1016911" y="3006847"/>
            <a:ext cx="1458669" cy="1200329"/>
          </a:xfrm>
          <a:prstGeom prst="rect">
            <a:avLst/>
          </a:prstGeom>
          <a:noFill/>
        </p:spPr>
        <p:txBody>
          <a:bodyPr wrap="none" rtlCol="0">
            <a:spAutoFit/>
          </a:bodyPr>
          <a:lstStyle/>
          <a:p>
            <a:r>
              <a:rPr lang="en-US" altLang="zh-CN" dirty="0"/>
              <a:t>Entity Action</a:t>
            </a:r>
          </a:p>
          <a:p>
            <a:r>
              <a:rPr lang="en-US" altLang="zh-CN" dirty="0"/>
              <a:t>Table Column</a:t>
            </a:r>
          </a:p>
          <a:p>
            <a:r>
              <a:rPr lang="en-US" altLang="zh-CN" dirty="0"/>
              <a:t>Page Toolbar</a:t>
            </a:r>
          </a:p>
          <a:p>
            <a:endParaRPr lang="zh-CN" altLang="en-US" dirty="0"/>
          </a:p>
        </p:txBody>
      </p:sp>
    </p:spTree>
    <p:extLst>
      <p:ext uri="{BB962C8B-B14F-4D97-AF65-F5344CB8AC3E}">
        <p14:creationId xmlns:p14="http://schemas.microsoft.com/office/powerpoint/2010/main" val="4121043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077F7117-6AA3-43E4-AE30-BA2FAB0FF76A}"/>
              </a:ext>
            </a:extLst>
          </p:cNvPr>
          <p:cNvSpPr txBox="1"/>
          <p:nvPr/>
        </p:nvSpPr>
        <p:spPr>
          <a:xfrm>
            <a:off x="3595194" y="891878"/>
            <a:ext cx="4782078" cy="646331"/>
          </a:xfrm>
          <a:prstGeom prst="rect">
            <a:avLst/>
          </a:prstGeom>
          <a:noFill/>
        </p:spPr>
        <p:txBody>
          <a:bodyPr wrap="none" rtlCol="0">
            <a:spAutoFit/>
          </a:bodyPr>
          <a:lstStyle/>
          <a:p>
            <a:r>
              <a:rPr lang="en-US" altLang="zh-CN" sz="3600" dirty="0"/>
              <a:t>Ant</a:t>
            </a:r>
            <a:r>
              <a:rPr lang="zh-CN" altLang="en-US" sz="3600" dirty="0"/>
              <a:t> </a:t>
            </a:r>
            <a:r>
              <a:rPr lang="en-US" altLang="zh-CN" sz="3600" dirty="0"/>
              <a:t>Design </a:t>
            </a:r>
            <a:r>
              <a:rPr lang="en-US" altLang="zh-CN" sz="3600" dirty="0" err="1"/>
              <a:t>Blazor</a:t>
            </a:r>
            <a:r>
              <a:rPr lang="en-US" altLang="zh-CN" sz="3600" dirty="0"/>
              <a:t> in ABP</a:t>
            </a:r>
            <a:endParaRPr lang="zh-CN" altLang="en-US" sz="3600" dirty="0"/>
          </a:p>
        </p:txBody>
      </p:sp>
      <p:sp>
        <p:nvSpPr>
          <p:cNvPr id="14" name="文本框 13">
            <a:extLst>
              <a:ext uri="{FF2B5EF4-FFF2-40B4-BE49-F238E27FC236}">
                <a16:creationId xmlns:a16="http://schemas.microsoft.com/office/drawing/2014/main" id="{87A9F96C-5879-473E-8573-725D6E07E08C}"/>
              </a:ext>
            </a:extLst>
          </p:cNvPr>
          <p:cNvSpPr txBox="1"/>
          <p:nvPr/>
        </p:nvSpPr>
        <p:spPr>
          <a:xfrm>
            <a:off x="5158884" y="2842299"/>
            <a:ext cx="1874231" cy="923330"/>
          </a:xfrm>
          <a:prstGeom prst="rect">
            <a:avLst/>
          </a:prstGeom>
          <a:noFill/>
        </p:spPr>
        <p:txBody>
          <a:bodyPr wrap="none" rtlCol="0">
            <a:spAutoFit/>
          </a:bodyPr>
          <a:lstStyle/>
          <a:p>
            <a:r>
              <a:rPr lang="en-US" altLang="zh-CN" sz="5400" dirty="0"/>
              <a:t>Demo</a:t>
            </a:r>
            <a:endParaRPr lang="zh-CN" altLang="en-US" sz="5400" dirty="0"/>
          </a:p>
        </p:txBody>
      </p:sp>
    </p:spTree>
    <p:extLst>
      <p:ext uri="{BB962C8B-B14F-4D97-AF65-F5344CB8AC3E}">
        <p14:creationId xmlns:p14="http://schemas.microsoft.com/office/powerpoint/2010/main" val="3106078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021EE6C7-B856-4A57-81F9-C6F93FFF33B3}"/>
              </a:ext>
            </a:extLst>
          </p:cNvPr>
          <p:cNvSpPr>
            <a:spLocks noGrp="1"/>
          </p:cNvSpPr>
          <p:nvPr>
            <p:ph type="ctrTitle"/>
          </p:nvPr>
        </p:nvSpPr>
        <p:spPr>
          <a:xfrm>
            <a:off x="-945930" y="414408"/>
            <a:ext cx="6474372" cy="1298286"/>
          </a:xfrm>
        </p:spPr>
        <p:txBody>
          <a:bodyPr/>
          <a:lstStyle/>
          <a:p>
            <a:r>
              <a:rPr lang="en-US" altLang="zh-CN"/>
              <a:t>Q &amp; A </a:t>
            </a:r>
            <a:endParaRPr lang="zh-CN" altLang="en-US" dirty="0"/>
          </a:p>
        </p:txBody>
      </p:sp>
    </p:spTree>
    <p:extLst>
      <p:ext uri="{BB962C8B-B14F-4D97-AF65-F5344CB8AC3E}">
        <p14:creationId xmlns:p14="http://schemas.microsoft.com/office/powerpoint/2010/main" val="522496796"/>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817</TotalTime>
  <Words>957</Words>
  <Application>Microsoft Office PowerPoint</Application>
  <PresentationFormat>宽屏</PresentationFormat>
  <Paragraphs>58</Paragraphs>
  <Slides>7</Slides>
  <Notes>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等线</vt:lpstr>
      <vt:lpstr>Arial</vt:lpstr>
      <vt:lpstr>Calibri</vt:lpstr>
      <vt:lpstr>Calibri Light</vt:lpstr>
      <vt:lpstr>Open Sans</vt:lpstr>
      <vt:lpstr>Segoe UI</vt:lpstr>
      <vt:lpstr>Segoe UI Semibold</vt:lpstr>
      <vt:lpstr>Office Teması</vt:lpstr>
      <vt:lpstr>ABP主题系统设计与Ant design</vt:lpstr>
      <vt:lpstr>什么是ABP</vt:lpstr>
      <vt:lpstr>ABP 主题系统</vt:lpstr>
      <vt:lpstr>PowerPoint 演示文稿</vt:lpstr>
      <vt:lpstr>PowerPoint 演示文稿</vt:lpstr>
      <vt:lpstr>PowerPoint 演示文稿</vt:lpstr>
      <vt:lpstr>Q &amp; 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Sit Amet Miadrso ABP Framework</dc:title>
  <dc:creator>armağan ünlü</dc:creator>
  <cp:lastModifiedBy>梁 士伟</cp:lastModifiedBy>
  <cp:revision>180</cp:revision>
  <dcterms:created xsi:type="dcterms:W3CDTF">2021-09-27T14:07:26Z</dcterms:created>
  <dcterms:modified xsi:type="dcterms:W3CDTF">2022-03-12T12:18:23Z</dcterms:modified>
</cp:coreProperties>
</file>