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C17A-3E1B-5819-E932-D35D529F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F0C0-5F81-108D-9D34-1F59E524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BDD2-D21A-94CE-F9DF-6E1E8ECE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F28B0-8F38-E1F2-DD49-FBF03EB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E0EB-B052-CE75-4A0A-5F4368D4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0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9A6A-04EA-E950-FEB4-8EDA9406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335D6-DC24-EE86-305E-DC8F9A81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2029-294F-2EBE-DE88-534CB656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956D-9C51-62A6-83B0-3D5E46E0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4E3F-41C6-0C59-6F80-F9808F93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011ED-4344-1CD1-8165-CAD34D636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A9300-420D-A3F3-7C5A-79A64B4C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24F2-B320-CDDE-90E8-1EFFFBEC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6049-DE75-443D-A98E-155BB22A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E10B-BF3C-9115-68B4-7A56A6C3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CB50-76F7-A01B-AA7C-6FA31932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A714-8E76-3154-6B9E-84150821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69E2-8A28-86FF-96FE-1FDB1877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5BEF-37B2-380E-48C3-2DA3AF88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8FD2-DC16-D10A-F0D3-FEFB75E7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DDE9-44ED-1FE1-ED91-F9B9F12D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C517-C19A-C7A3-E4BC-1928B7663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04B9-8431-971F-7FE1-18D11FD1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F5ED-AEFC-8E97-5211-4187472D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37C39-E94A-FDE2-D80D-225B7B08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3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154-5FDF-371C-A38F-48F755C2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0BBB-D87D-319E-47CB-100EFC376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F2330-F528-A458-499E-B5CD0080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8DBC6-4831-95D7-E154-C68B1222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7EAAC-D959-3FD6-B2B1-E49B48A9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2033-3318-10FE-3CC4-EC19A1FA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01D1-8636-2B16-D4F0-192303F6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0D90-96E5-1D64-E03C-B94D6F85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C72D-6AB6-295B-2FBE-6EF3AFA8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6E3F0-CAF2-D24B-3E02-67591FCAD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66C56-8F38-2DD1-8407-223F0F549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5819D-1EBC-831E-D938-924C2887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E8ADA-246B-BD40-DC82-796E603C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56CB7-E412-0ED4-8ED2-5EAB1A2E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6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F663-A089-FB31-295D-4211EDE9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A72D-509F-A5CA-6DD6-2C198FC6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676F6-2E29-7F13-3972-DCDD5090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BAFE2-2F0B-CCAB-54E4-19BC7ED3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B9BDE-3E15-8371-CA0D-815996A8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E8E94-9B35-839B-95A3-670DF669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BD26C-3B42-5EBC-B65B-624DD0E9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2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7332-DA49-488A-044B-7BB4C830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E021-F89A-64B2-93E0-2BB154DE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24250-35A1-74AD-A667-BBE828EE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09F22-7BF4-5E05-3AEE-669F3914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2934-B059-2514-30AB-E9B3DB46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568F2-7D01-7DC3-96BE-57A938A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8325-FE23-F5E1-28C6-EB22638D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CBDC4-E986-E39B-91C9-E3741D659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BD695-5F55-C8BE-91EE-738D1579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50982-C12E-CD4A-9048-0AB849A3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BDF94-3435-D103-66A1-6DB0CA2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64DD2-F0E1-DAE0-7C0C-22F0C12C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8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34EB1-C3BA-51EC-F21E-722EE420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63A03-187B-040B-7E0C-1846A3F0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1EBF-8EA7-6CC4-0409-348E8750E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74CB-1EDA-BA94-B6E0-E04C7C4B5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8A53-07E0-083E-0EF5-316605820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0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D960-4F58-73DE-0182-4EE55B266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PBR </a:t>
            </a:r>
            <a:r>
              <a:rPr lang="zh-CN" altLang="en-US" dirty="0"/>
              <a:t>光照原理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4C8B-8E81-429C-DCAF-9991F9B5C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70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A48E-4EFC-E4A6-3704-EEE14AE3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能量守恒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93C5-B0C8-8E0C-E0A8-070EF817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反射部分</a:t>
            </a:r>
            <a:r>
              <a:rPr lang="en-US" altLang="zh-CN" dirty="0"/>
              <a:t>+</a:t>
            </a:r>
            <a:r>
              <a:rPr lang="zh-CN" altLang="en-US" dirty="0"/>
              <a:t>折射部分总能量不能超过入射光线的能量</a:t>
            </a:r>
            <a:endParaRPr lang="en-US" altLang="zh-CN" dirty="0"/>
          </a:p>
          <a:p>
            <a:r>
              <a:rPr lang="zh-CN" altLang="en-US" dirty="0"/>
              <a:t>反射部分：漫反射光照</a:t>
            </a:r>
            <a:endParaRPr lang="en-US" altLang="zh-CN" dirty="0"/>
          </a:p>
          <a:p>
            <a:r>
              <a:rPr lang="zh-CN" altLang="en-US" dirty="0"/>
              <a:t>折射部分：镜面反射光照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B7C3D-CFC6-A538-895C-A908F44D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16" y="2499918"/>
            <a:ext cx="5376636" cy="33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4102-4D50-072B-7893-26E8C4C1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5C8C1-E873-931A-8AD8-DAE3F9EDA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5C8C1-E873-931A-8AD8-DAE3F9EDA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9A03A0C-D9A4-B315-4481-D09625DCA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673" y="2935719"/>
            <a:ext cx="3809524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5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329B-3022-E8CC-E1E6-AF167595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BRDF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D3F5C-5283-CB79-B77A-61ACB6C89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𝑙𝑎𝑚𝑏𝑒𝑟𝑡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𝑐𝑜𝑜𝑘𝑇𝑜𝑟𝑟𝑎𝑛𝑐𝑒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第一部分是漫反射部分：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𝑙𝑎𝑚𝑏𝑒𝑟𝑡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第二部分是镜面反射部分：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𝑐𝑜𝑜𝑘𝑇𝑜𝑟𝑟𝑎𝑛𝑐𝑒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𝐷𝐹𝐺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endParaRPr lang="en-US" altLang="zh-CN" b="0" dirty="0"/>
              </a:p>
              <a:p>
                <a:pPr lvl="1"/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D3F5C-5283-CB79-B77A-61ACB6C89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43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A57F-0CAA-80D4-3DD5-5AE851B5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BRDF: Normal Distribution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56B9E-BB51-943C-53D4-17A5114FD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𝑁𝐷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𝐺𝐺𝑋𝑇𝑅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跟</a:t>
                </a:r>
                <a:r>
                  <a:rPr lang="en-US" altLang="zh-CN" dirty="0"/>
                  <a:t>Roughness</a:t>
                </a:r>
                <a:r>
                  <a:rPr lang="zh-CN" altLang="en-US" dirty="0"/>
                  <a:t>，法线，视角方向，光线方向相关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56B9E-BB51-943C-53D4-17A5114FD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E0B3409-3467-EE31-2934-7DAFE1A84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4" y="3504501"/>
            <a:ext cx="9631261" cy="2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6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70D2-08B6-57E8-7315-FD692278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BRDF:</a:t>
            </a:r>
            <a:r>
              <a:rPr lang="zh-CN" altLang="en-US" dirty="0"/>
              <a:t> </a:t>
            </a:r>
            <a:r>
              <a:rPr lang="en-US" altLang="zh-CN" dirty="0"/>
              <a:t>Geometry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B473F-C686-85C4-D780-8CC99458D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跟</a:t>
                </a:r>
                <a:r>
                  <a:rPr lang="en-US" altLang="zh-CN" dirty="0"/>
                  <a:t>Roughness</a:t>
                </a:r>
                <a:r>
                  <a:rPr lang="zh-CN" altLang="en-US" dirty="0"/>
                  <a:t>，法线，视角方向，光线方向相关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B473F-C686-85C4-D780-8CC99458D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D79A49-CE91-CC12-55A7-1BE4B2B6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4961"/>
            <a:ext cx="3705964" cy="1409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81A14-3E67-3657-E833-B475E8BC9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3" y="4135772"/>
            <a:ext cx="5092817" cy="10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0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EDD-1106-D585-B9F6-A1CB073C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BRDF: Fresnel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35B4-5DE4-C690-B1E5-748BEC79D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根据观察角度得出被反射的光线所占的比例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平面的基础反射率。越是朝球面掠角看，越明显。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金属：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𝑠𝑢𝑟𝑓𝑎𝑐𝑒𝐶𝑜𝑙𝑜𝑟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𝑟𝑔𝑏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𝑚𝑒𝑡𝑎𝑙𝑙𝑖𝑐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35B4-5DE4-C690-B1E5-748BEC79D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61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6C75-D398-6CD1-11BF-FB2D5125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直接光照和间接光照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DB2FE-2788-5ECA-28BB-57413F6B8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直接光照部分相对比较好处理，积分就是离散求和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对于间接光部分，通常有两种解决方案：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对于静态物体，用</a:t>
                </a:r>
                <a:r>
                  <a:rPr lang="en-US" altLang="zh-CN" dirty="0"/>
                  <a:t>lightmap</a:t>
                </a:r>
              </a:p>
              <a:p>
                <a:pPr lvl="2"/>
                <a:r>
                  <a:rPr lang="zh-CN" altLang="en-US" dirty="0"/>
                  <a:t>对于动态物体，以</a:t>
                </a:r>
                <a:r>
                  <a:rPr lang="en-US" altLang="zh-CN" dirty="0"/>
                  <a:t>IBL</a:t>
                </a:r>
                <a:r>
                  <a:rPr lang="zh-CN" altLang="en-US" dirty="0"/>
                  <a:t>的形式提供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DB2FE-2788-5ECA-28BB-57413F6B8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78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Ambient Occlusion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增加细节，主要影响的是间接光，调整不同位置间接光的强度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83" y="2354894"/>
            <a:ext cx="6719738" cy="41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法线贴图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模型由三角面组成，细小的三角面逼近模型的真实表面情况</a:t>
            </a:r>
            <a:endParaRPr lang="en-US" altLang="zh-CN" dirty="0" smtClean="0"/>
          </a:p>
          <a:p>
            <a:r>
              <a:rPr lang="zh-CN" altLang="en-US" dirty="0" smtClean="0"/>
              <a:t>实时渲染领域，受限于性能，要控制面数，即模型上三角面的个数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00" y="3394553"/>
            <a:ext cx="4615718" cy="24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法线贴图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从高模中烘焙生成法线贴图，增加细节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1" y="2630465"/>
            <a:ext cx="4895608" cy="27709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52" y="2648717"/>
            <a:ext cx="4962848" cy="27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7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ADBF-7052-4EB1-2749-31E0DA0B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光的传播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5746B-1D1D-0D48-E56F-8C1043A2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光传播到物体表面，经物体表面折射后进入眼睛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14292-0B71-471F-10D6-FB043CE3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91" y="2516698"/>
            <a:ext cx="3685203" cy="32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PBR</a:t>
            </a:r>
            <a:r>
              <a:rPr lang="zh-CN" altLang="en-US" dirty="0" smtClean="0"/>
              <a:t>贴图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79" y="1988464"/>
            <a:ext cx="7911524" cy="4351338"/>
          </a:xfrm>
        </p:spPr>
      </p:pic>
    </p:spTree>
    <p:extLst>
      <p:ext uri="{BB962C8B-B14F-4D97-AF65-F5344CB8AC3E}">
        <p14:creationId xmlns:p14="http://schemas.microsoft.com/office/powerpoint/2010/main" val="344814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90DE-BAD1-3E73-98D2-6C13724C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Lighting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0290-BBF0-3677-1D02-C7C47B4C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漫反射光照（</a:t>
            </a:r>
            <a:r>
              <a:rPr lang="en-US" altLang="zh-CN" dirty="0"/>
              <a:t>Diffuse Lighting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镜面光照（</a:t>
            </a:r>
            <a:r>
              <a:rPr lang="en-US" altLang="zh-CN" dirty="0"/>
              <a:t>Specular Lighting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环境光（</a:t>
            </a:r>
            <a:r>
              <a:rPr lang="en-US" altLang="zh-CN" dirty="0"/>
              <a:t>Ambient Lighting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DAC41-C1C7-C025-0107-185C7D9C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2" y="3590488"/>
            <a:ext cx="10090389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3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668F-07E0-51C3-666C-6CA2C20E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Lighting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BE32-A71C-D1FE-CE26-69D57CA3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漫反射光照（</a:t>
            </a:r>
            <a:r>
              <a:rPr lang="en-US" altLang="zh-CN" dirty="0"/>
              <a:t>Diffuse Lighting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模拟光源对物体的方向性影响</a:t>
            </a:r>
            <a:endParaRPr lang="en-US" altLang="zh-CN" dirty="0"/>
          </a:p>
          <a:p>
            <a:pPr lvl="1"/>
            <a:r>
              <a:rPr lang="en-US" altLang="zh-CN" dirty="0" err="1"/>
              <a:t>lightColor</a:t>
            </a:r>
            <a:r>
              <a:rPr lang="en-US" altLang="zh-CN" dirty="0"/>
              <a:t> * dot(normal, </a:t>
            </a:r>
            <a:r>
              <a:rPr lang="en-US" altLang="zh-CN" dirty="0" err="1"/>
              <a:t>lightDir</a:t>
            </a:r>
            <a:r>
              <a:rPr lang="en-US" altLang="zh-CN" dirty="0"/>
              <a:t>) * </a:t>
            </a:r>
            <a:r>
              <a:rPr lang="en-US" altLang="zh-CN" dirty="0" err="1"/>
              <a:t>diffuesColor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80876-6E71-9D27-5503-019EA9885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57" y="3353499"/>
            <a:ext cx="3489819" cy="25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0D14-3FD4-528C-8D2D-5B01F3D0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Lighting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E36B-C1C4-214D-384B-BE4EFA8E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镜面光照（</a:t>
            </a:r>
            <a:r>
              <a:rPr lang="en-US" altLang="zh-CN" dirty="0"/>
              <a:t>Specular </a:t>
            </a:r>
            <a:r>
              <a:rPr lang="en-US" altLang="zh-CN" dirty="0" err="1"/>
              <a:t>Ligting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直接被反射的光，跟光的方向，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法线方向，观察方向相关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直接被反射的光，跟光的方向，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法线方向，观察方向相关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2190B-3A50-B3E4-8787-23780FEF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21" y="2055303"/>
            <a:ext cx="5623060" cy="3732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BAD5F-1428-2C51-8943-3D0B2EED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09" y="4647755"/>
            <a:ext cx="463638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E40-BCF7-456F-D2F5-C11527C6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Lighting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ED36-5B30-92BD-2508-0988F428D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环境光照（</a:t>
            </a:r>
            <a:r>
              <a:rPr lang="en-US" altLang="zh-CN" dirty="0"/>
              <a:t>Ambient 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多次反射后到达物体表面的光带来的光照，如果没有，背面死黑</a:t>
            </a:r>
            <a:endParaRPr lang="en-US" altLang="zh-CN" dirty="0"/>
          </a:p>
          <a:p>
            <a:pPr lvl="1"/>
            <a:r>
              <a:rPr lang="zh-CN" altLang="en-US" dirty="0"/>
              <a:t>实时情况下比较难处理，简单参数求解</a:t>
            </a:r>
            <a:endParaRPr lang="en-US" altLang="zh-CN" dirty="0"/>
          </a:p>
          <a:p>
            <a:pPr lvl="1"/>
            <a:r>
              <a:rPr lang="en-US" altLang="zh-CN" dirty="0" err="1"/>
              <a:t>ambientStrength</a:t>
            </a:r>
            <a:r>
              <a:rPr lang="en-US" altLang="zh-CN" dirty="0"/>
              <a:t> * </a:t>
            </a:r>
            <a:r>
              <a:rPr lang="en-US" altLang="zh-CN" dirty="0" err="1"/>
              <a:t>lightColor</a:t>
            </a:r>
            <a:r>
              <a:rPr lang="en-US" altLang="zh-CN" dirty="0"/>
              <a:t> * </a:t>
            </a:r>
            <a:r>
              <a:rPr lang="en-US" altLang="zh-CN" dirty="0" err="1"/>
              <a:t>diffuseColor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3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8591-CA69-C83D-7F51-4B48B486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Lighting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1253-8F65-67B8-D34B-6037BFCD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能量不守恒</a:t>
            </a:r>
            <a:endParaRPr lang="en-US" altLang="zh-CN" dirty="0"/>
          </a:p>
          <a:p>
            <a:r>
              <a:rPr lang="zh-CN" altLang="en-US" dirty="0"/>
              <a:t>没有考虑物体表面的情况</a:t>
            </a:r>
            <a:endParaRPr lang="en-US" altLang="zh-CN" dirty="0"/>
          </a:p>
          <a:p>
            <a:r>
              <a:rPr lang="zh-CN" altLang="en-US" dirty="0"/>
              <a:t>环境光计算过于简单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200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0E31-F9F7-9CCA-9F2F-B89A2A1E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PBR(Physically based rendering)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96BE-88FE-38D9-60D5-301AD1AA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迪士尼提出后渐渐被用于实时渲染领域。</a:t>
            </a:r>
            <a:endParaRPr lang="en-US" altLang="zh-CN" dirty="0"/>
          </a:p>
          <a:p>
            <a:r>
              <a:rPr lang="zh-CN" altLang="en-US" dirty="0"/>
              <a:t>条件</a:t>
            </a:r>
            <a:endParaRPr lang="en-US" altLang="zh-CN" dirty="0"/>
          </a:p>
          <a:p>
            <a:pPr lvl="1"/>
            <a:r>
              <a:rPr lang="zh-CN" altLang="en-US" dirty="0"/>
              <a:t>基于微平面理论</a:t>
            </a:r>
            <a:endParaRPr lang="en-US" altLang="zh-CN" dirty="0"/>
          </a:p>
          <a:p>
            <a:pPr lvl="1"/>
            <a:r>
              <a:rPr lang="zh-CN" altLang="en-US" dirty="0"/>
              <a:t>能量守恒</a:t>
            </a:r>
            <a:endParaRPr lang="en-US" altLang="zh-CN" dirty="0"/>
          </a:p>
          <a:p>
            <a:pPr lvl="1"/>
            <a:r>
              <a:rPr lang="zh-CN" altLang="en-US" dirty="0"/>
              <a:t>基于物理的</a:t>
            </a:r>
            <a:r>
              <a:rPr lang="en-US" altLang="zh-CN" dirty="0"/>
              <a:t>BRDF</a:t>
            </a:r>
          </a:p>
        </p:txBody>
      </p:sp>
    </p:spTree>
    <p:extLst>
      <p:ext uri="{BB962C8B-B14F-4D97-AF65-F5344CB8AC3E}">
        <p14:creationId xmlns:p14="http://schemas.microsoft.com/office/powerpoint/2010/main" val="26255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A56B-5D21-5712-A6BE-E00BAAE5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微平面模型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3568-1EBB-34B1-2844-44156B9A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达到微观尺度后，任何屏幕可用微平面来描述</a:t>
            </a:r>
            <a:endParaRPr lang="en-US" altLang="zh-CN" dirty="0"/>
          </a:p>
          <a:p>
            <a:r>
              <a:rPr lang="zh-CN" altLang="en-US" dirty="0"/>
              <a:t>用粗糙度（</a:t>
            </a:r>
            <a:r>
              <a:rPr lang="en-US" altLang="zh-CN" dirty="0"/>
              <a:t>Roughness</a:t>
            </a:r>
            <a:r>
              <a:rPr lang="zh-CN" altLang="en-US" dirty="0"/>
              <a:t>）参数来描述物体表面的粗糙程度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B109E-026E-451B-45EE-23CBCFEA4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95" y="3203329"/>
            <a:ext cx="6501587" cy="1206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8D5D1-7B4E-80F6-B631-DCFE4722B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5" y="4655890"/>
            <a:ext cx="8423246" cy="17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369</Words>
  <Application>Microsoft Office PowerPoint</Application>
  <PresentationFormat>宽屏</PresentationFormat>
  <Paragraphs>72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Theme</vt:lpstr>
      <vt:lpstr>PBR 光照原理</vt:lpstr>
      <vt:lpstr>光的传播</vt:lpstr>
      <vt:lpstr>Phone Lighting Model</vt:lpstr>
      <vt:lpstr>Phone Lighting Model</vt:lpstr>
      <vt:lpstr>Phone Lighting Model</vt:lpstr>
      <vt:lpstr>Phone Lighting Model</vt:lpstr>
      <vt:lpstr>Phone Lighting Model</vt:lpstr>
      <vt:lpstr>PBR(Physically based rendering)</vt:lpstr>
      <vt:lpstr>微平面模型</vt:lpstr>
      <vt:lpstr>能量守恒</vt:lpstr>
      <vt:lpstr>渲染方程</vt:lpstr>
      <vt:lpstr>BRDF</vt:lpstr>
      <vt:lpstr>BRDF: Normal Distribution Function</vt:lpstr>
      <vt:lpstr>BRDF: Geometry Function</vt:lpstr>
      <vt:lpstr>BRDF: Fresnel Function</vt:lpstr>
      <vt:lpstr>直接光照和间接光照</vt:lpstr>
      <vt:lpstr>Ambient Occlusion</vt:lpstr>
      <vt:lpstr>法线贴图</vt:lpstr>
      <vt:lpstr>法线贴图</vt:lpstr>
      <vt:lpstr>PBR贴图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PBR 光照原理</dc:title>
  <dc:creator>183071083@qq.com</dc:creator>
  <cp:lastModifiedBy>8615669976697</cp:lastModifiedBy>
  <cp:revision>12</cp:revision>
  <dcterms:created xsi:type="dcterms:W3CDTF">2023-05-12T07:13:07Z</dcterms:created>
  <dcterms:modified xsi:type="dcterms:W3CDTF">2023-05-14T04:22:30Z</dcterms:modified>
</cp:coreProperties>
</file>