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361" r:id="rId2"/>
    <p:sldId id="256" r:id="rId3"/>
    <p:sldId id="295" r:id="rId4"/>
    <p:sldId id="369" r:id="rId5"/>
    <p:sldId id="370" r:id="rId6"/>
    <p:sldId id="371" r:id="rId7"/>
    <p:sldId id="296" r:id="rId8"/>
    <p:sldId id="362" r:id="rId9"/>
    <p:sldId id="260" r:id="rId10"/>
    <p:sldId id="261" r:id="rId11"/>
    <p:sldId id="262" r:id="rId12"/>
    <p:sldId id="363" r:id="rId13"/>
    <p:sldId id="259" r:id="rId14"/>
    <p:sldId id="279" r:id="rId15"/>
    <p:sldId id="280" r:id="rId16"/>
    <p:sldId id="281" r:id="rId17"/>
    <p:sldId id="364" r:id="rId18"/>
    <p:sldId id="385" r:id="rId19"/>
    <p:sldId id="365" r:id="rId20"/>
    <p:sldId id="294" r:id="rId21"/>
    <p:sldId id="266" r:id="rId22"/>
    <p:sldId id="267" r:id="rId23"/>
    <p:sldId id="268" r:id="rId24"/>
    <p:sldId id="297" r:id="rId25"/>
    <p:sldId id="269" r:id="rId26"/>
    <p:sldId id="383" r:id="rId27"/>
    <p:sldId id="298" r:id="rId28"/>
    <p:sldId id="307" r:id="rId29"/>
    <p:sldId id="308" r:id="rId30"/>
    <p:sldId id="309" r:id="rId31"/>
    <p:sldId id="310" r:id="rId32"/>
    <p:sldId id="311" r:id="rId33"/>
    <p:sldId id="312" r:id="rId34"/>
    <p:sldId id="271" r:id="rId35"/>
    <p:sldId id="372" r:id="rId36"/>
    <p:sldId id="373" r:id="rId37"/>
    <p:sldId id="374" r:id="rId38"/>
    <p:sldId id="375" r:id="rId39"/>
    <p:sldId id="314" r:id="rId40"/>
    <p:sldId id="315" r:id="rId41"/>
    <p:sldId id="313" r:id="rId42"/>
    <p:sldId id="376" r:id="rId43"/>
    <p:sldId id="377" r:id="rId44"/>
    <p:sldId id="378" r:id="rId45"/>
    <p:sldId id="317" r:id="rId46"/>
    <p:sldId id="299" r:id="rId47"/>
    <p:sldId id="318" r:id="rId48"/>
    <p:sldId id="350" r:id="rId49"/>
    <p:sldId id="351" r:id="rId50"/>
    <p:sldId id="352" r:id="rId51"/>
    <p:sldId id="353" r:id="rId52"/>
    <p:sldId id="354" r:id="rId53"/>
    <p:sldId id="366" r:id="rId54"/>
    <p:sldId id="367" r:id="rId55"/>
    <p:sldId id="300" r:id="rId56"/>
    <p:sldId id="379" r:id="rId57"/>
    <p:sldId id="270" r:id="rId58"/>
    <p:sldId id="272" r:id="rId59"/>
    <p:sldId id="273" r:id="rId60"/>
    <p:sldId id="274" r:id="rId61"/>
    <p:sldId id="303" r:id="rId62"/>
    <p:sldId id="304" r:id="rId63"/>
    <p:sldId id="305" r:id="rId64"/>
    <p:sldId id="306" r:id="rId65"/>
    <p:sldId id="368" r:id="rId66"/>
    <p:sldId id="277" r:id="rId67"/>
    <p:sldId id="321" r:id="rId68"/>
    <p:sldId id="293" r:id="rId69"/>
    <p:sldId id="322" r:id="rId70"/>
    <p:sldId id="275" r:id="rId71"/>
    <p:sldId id="276" r:id="rId72"/>
    <p:sldId id="278" r:id="rId73"/>
    <p:sldId id="283" r:id="rId74"/>
    <p:sldId id="284" r:id="rId75"/>
    <p:sldId id="282" r:id="rId76"/>
    <p:sldId id="301" r:id="rId77"/>
    <p:sldId id="302" r:id="rId78"/>
    <p:sldId id="323" r:id="rId79"/>
    <p:sldId id="324" r:id="rId80"/>
    <p:sldId id="325" r:id="rId81"/>
    <p:sldId id="326" r:id="rId82"/>
    <p:sldId id="335" r:id="rId83"/>
    <p:sldId id="336" r:id="rId84"/>
    <p:sldId id="337" r:id="rId85"/>
    <p:sldId id="330" r:id="rId86"/>
    <p:sldId id="331" r:id="rId87"/>
    <p:sldId id="332" r:id="rId88"/>
    <p:sldId id="333" r:id="rId89"/>
    <p:sldId id="334" r:id="rId90"/>
    <p:sldId id="355" r:id="rId91"/>
    <p:sldId id="356" r:id="rId92"/>
    <p:sldId id="345" r:id="rId93"/>
    <p:sldId id="346" r:id="rId94"/>
    <p:sldId id="348" r:id="rId95"/>
    <p:sldId id="349" r:id="rId96"/>
    <p:sldId id="357" r:id="rId97"/>
    <p:sldId id="382" r:id="rId98"/>
    <p:sldId id="359" r:id="rId99"/>
    <p:sldId id="360" r:id="rId100"/>
    <p:sldId id="358" r:id="rId101"/>
    <p:sldId id="380" r:id="rId102"/>
    <p:sldId id="381" r:id="rId103"/>
  </p:sldIdLst>
  <p:sldSz cx="9144000" cy="6858000" type="screen4x3"/>
  <p:notesSz cx="7315200" cy="9601200"/>
  <p:embeddedFontLst>
    <p:embeddedFont>
      <p:font typeface="Euclid" panose="02020503060505020303" pitchFamily="18" charset="0"/>
      <p:regular r:id="rId106"/>
      <p:bold r:id="rId107"/>
      <p:italic r:id="rId108"/>
      <p:boldItalic r:id="rId109"/>
    </p:embeddedFont>
    <p:embeddedFont>
      <p:font typeface="Euclid Symbol" panose="05050102010706020507" pitchFamily="18" charset="2"/>
      <p:regular r:id="rId110"/>
      <p:bold r:id="rId111"/>
      <p:italic r:id="rId112"/>
      <p:boldItalic r:id="rId113"/>
    </p:embeddedFont>
    <p:embeddedFont>
      <p:font typeface="Malgun Gothic" panose="020B0503020000020004" pitchFamily="34" charset="-127"/>
      <p:regular r:id="rId114"/>
      <p:bold r:id="rId115"/>
    </p:embeddedFont>
    <p:embeddedFont>
      <p:font typeface="SimSun" panose="02010600030101010101" pitchFamily="2" charset="-122"/>
      <p:regular r:id="rId116"/>
    </p:embeddedFont>
    <p:embeddedFont>
      <p:font typeface="Comic Sans MS" panose="030F0702030302020204" pitchFamily="66" charset="0"/>
      <p:regular r:id="rId117"/>
      <p:bold r:id="rId118"/>
    </p:embeddedFont>
    <p:embeddedFont>
      <p:font typeface="Gulim" panose="020B0600000101010101" pitchFamily="34" charset="-127"/>
      <p:regular r:id="rId119"/>
    </p:embeddedFont>
    <p:embeddedFont>
      <p:font typeface="Calibri" panose="020F0502020204030204" pitchFamily="34" charset="0"/>
      <p:regular r:id="rId120"/>
      <p:bold r:id="rId121"/>
      <p:italic r:id="rId122"/>
      <p:boldItalic r:id="rId123"/>
    </p:embeddedFont>
    <p:embeddedFont>
      <p:font typeface="Euclid Math Two" panose="02050601010101010101" pitchFamily="18" charset="2"/>
      <p:regular r:id="rId124"/>
      <p:bold r:id="rId1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7" autoAdjust="0"/>
    <p:restoredTop sz="94765" autoAdjust="0"/>
  </p:normalViewPr>
  <p:slideViewPr>
    <p:cSldViewPr snapToGrid="0">
      <p:cViewPr varScale="1">
        <p:scale>
          <a:sx n="124" d="100"/>
          <a:sy n="124" d="100"/>
        </p:scale>
        <p:origin x="108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8.fntdata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113" Type="http://schemas.openxmlformats.org/officeDocument/2006/relationships/font" Target="fonts/font8.fntdata"/><Relationship Id="rId118" Type="http://schemas.openxmlformats.org/officeDocument/2006/relationships/font" Target="fonts/font13.fntdata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16" Type="http://schemas.openxmlformats.org/officeDocument/2006/relationships/font" Target="fonts/font11.fntdata"/><Relationship Id="rId124" Type="http://schemas.openxmlformats.org/officeDocument/2006/relationships/font" Target="fonts/font19.fntdata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14" Type="http://schemas.openxmlformats.org/officeDocument/2006/relationships/font" Target="fonts/font9.fntdata"/><Relationship Id="rId119" Type="http://schemas.openxmlformats.org/officeDocument/2006/relationships/font" Target="fonts/font14.fntdata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120" Type="http://schemas.openxmlformats.org/officeDocument/2006/relationships/font" Target="fonts/font15.fntdata"/><Relationship Id="rId125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5.fntdata"/><Relationship Id="rId115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4" Type="http://schemas.openxmlformats.org/officeDocument/2006/relationships/image" Target="../media/image256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4" Type="http://schemas.openxmlformats.org/officeDocument/2006/relationships/image" Target="../media/image293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4" Type="http://schemas.openxmlformats.org/officeDocument/2006/relationships/image" Target="../media/image308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4" Type="http://schemas.openxmlformats.org/officeDocument/2006/relationships/image" Target="../media/image3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847B5B6-2CC1-415A-BF0B-B91BF3F4B293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CBA9C19-D5B5-479D-9DD2-B09BF504B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E50FF48-A8B1-45EB-9454-0EAF06D42A74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2346C75-90DF-4626-8E1E-C123D8E122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BA5E64E-1A6B-431E-969C-4188182C2756}" type="slidenum">
              <a:rPr lang="en-US" sz="1400"/>
              <a:pPr algn="r">
                <a:spcBef>
                  <a:spcPct val="50000"/>
                </a:spcBef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kim@ufl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0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20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209.wmf"/><Relationship Id="rId4" Type="http://schemas.openxmlformats.org/officeDocument/2006/relationships/oleObject" Target="../embeddings/oleObject20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3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4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51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57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25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26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6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266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69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74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7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8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8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292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7" Type="http://schemas.openxmlformats.org/officeDocument/2006/relationships/image" Target="../media/image2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94.bin"/><Relationship Id="rId5" Type="http://schemas.openxmlformats.org/officeDocument/2006/relationships/image" Target="../media/image296.emf"/><Relationship Id="rId4" Type="http://schemas.openxmlformats.org/officeDocument/2006/relationships/image" Target="../media/image29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9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0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308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06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0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313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314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17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http://img1.imagesbn.com/p/9781441917454_p0_v1_s260x4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3" b="25076"/>
          <a:stretch/>
        </p:blipFill>
        <p:spPr bwMode="auto">
          <a:xfrm>
            <a:off x="389607" y="127226"/>
            <a:ext cx="8255000" cy="66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38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Notation and Summation Rule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Examples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Matrix multiplication: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Trace</a:t>
            </a:r>
            <a:r>
              <a:rPr lang="en-US" dirty="0" smtClean="0"/>
              <a:t> operator: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Dot product: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Cross product: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Contraction</a:t>
            </a:r>
            <a:r>
              <a:rPr lang="en-US" dirty="0" smtClean="0"/>
              <a:t>: double dot product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15491"/>
              </p:ext>
            </p:extLst>
          </p:nvPr>
        </p:nvGraphicFramePr>
        <p:xfrm>
          <a:off x="3757613" y="2751138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8" name="Equation" r:id="rId3" imgW="4140000" imgH="495000" progId="Equation.DSMT4">
                  <p:embed/>
                </p:oleObj>
              </mc:Choice>
              <mc:Fallback>
                <p:oleObj name="Equation" r:id="rId3" imgW="414000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751138"/>
                        <a:ext cx="4140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92000"/>
              </p:ext>
            </p:extLst>
          </p:nvPr>
        </p:nvGraphicFramePr>
        <p:xfrm>
          <a:off x="2557463" y="3457575"/>
          <a:ext cx="56419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9" name="Equation" r:id="rId5" imgW="6273720" imgH="1371600" progId="Equation.DSMT4">
                  <p:embed/>
                </p:oleObj>
              </mc:Choice>
              <mc:Fallback>
                <p:oleObj name="Equation" r:id="rId5" imgW="627372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457575"/>
                        <a:ext cx="5641975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43000"/>
              </p:ext>
            </p:extLst>
          </p:nvPr>
        </p:nvGraphicFramePr>
        <p:xfrm>
          <a:off x="1435100" y="5246688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Equation" r:id="rId7" imgW="3962160" imgH="990360" progId="Equation.DSMT4">
                  <p:embed/>
                </p:oleObj>
              </mc:Choice>
              <mc:Fallback>
                <p:oleObj name="Equation" r:id="rId7" imgW="396216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246688"/>
                        <a:ext cx="3962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4327" y="3731491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Permutation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symbol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074214"/>
              </p:ext>
            </p:extLst>
          </p:nvPr>
        </p:nvGraphicFramePr>
        <p:xfrm>
          <a:off x="3602470" y="1234787"/>
          <a:ext cx="4025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9" imgW="4025880" imgH="1422360" progId="Equation.DSMT4">
                  <p:embed/>
                </p:oleObj>
              </mc:Choice>
              <mc:Fallback>
                <p:oleObj name="Equation" r:id="rId9" imgW="4025880" imgH="1422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470" y="1234787"/>
                        <a:ext cx="40259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898" y="539004"/>
            <a:ext cx="7132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[SF, GDSF, DET] =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(XI, ELXY)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Compute shape function, derivatives, and determinant of hexahedral element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XNODE=[-1  1  1 -1 -1  1  1 -1;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-1 -1  1  1 -1 -1  1  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-1 -1 -1 -1  1  1  1  1];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QUAR = 0.125;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SF=zeros(8,1);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DSF=zeros(3,8);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I=1:8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XP = XNODE(1,I);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YP = XNODE(2,I);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ZP = XNODE(3,I);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XI0 = [1+XI(1)*XP 1+XI(2)*YP 1+XI(3)*ZP];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SF(I) = QUAR*XI0(1)*XI0(2)*XI0(3);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DSF(1,I) = QUAR*XP*XI0(2)*XI0(3);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DSF(2,I) = QUAR*YP*XI0(1)*XI0(3);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DSF(3,I) = QUAR*ZP*XI0(1)*XI0(2);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GJ = DSF*ELXY;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GJINV=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GDSF=GJINV*DSF;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2866" y="2085329"/>
            <a:ext cx="43909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SF(8</a:t>
            </a:r>
            <a:r>
              <a:rPr lang="en-US" dirty="0">
                <a:sym typeface="Euclid Symbol"/>
              </a:rPr>
              <a:t></a:t>
            </a:r>
            <a:r>
              <a:rPr lang="en-US" dirty="0"/>
              <a:t>1</a:t>
            </a:r>
            <a:r>
              <a:rPr lang="en-US" dirty="0" smtClean="0"/>
              <a:t>): </a:t>
            </a:r>
            <a:r>
              <a:rPr lang="en-US" dirty="0"/>
              <a:t>shape functions, 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GDSF (</a:t>
            </a:r>
            <a:r>
              <a:rPr lang="en-US" dirty="0"/>
              <a:t>3</a:t>
            </a:r>
            <a:r>
              <a:rPr lang="en-US" dirty="0">
                <a:sym typeface="Euclid Symbol"/>
              </a:rPr>
              <a:t></a:t>
            </a:r>
            <a:r>
              <a:rPr lang="en-US" dirty="0"/>
              <a:t>8</a:t>
            </a:r>
            <a:r>
              <a:rPr lang="en-US" dirty="0" smtClean="0"/>
              <a:t>): </a:t>
            </a:r>
            <a:r>
              <a:rPr lang="en-US" dirty="0"/>
              <a:t>shape </a:t>
            </a:r>
            <a:r>
              <a:rPr lang="en-US" dirty="0" smtClean="0"/>
              <a:t>functions derivatives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DET: </a:t>
            </a:r>
            <a:r>
              <a:rPr lang="en-US" dirty="0"/>
              <a:t>Jacobian of the mapping</a:t>
            </a:r>
          </a:p>
        </p:txBody>
      </p:sp>
    </p:spTree>
    <p:extLst>
      <p:ext uri="{BB962C8B-B14F-4D97-AF65-F5344CB8AC3E}">
        <p14:creationId xmlns:p14="http://schemas.microsoft.com/office/powerpoint/2010/main" val="1972268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Element Tension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29" y="1165123"/>
            <a:ext cx="752962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One element example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Nodal coordinates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XYZ=[0 0 0;1 0 0;1 1 0;0 1 0;0 0 1;1 0 1;1 1 1;0 1 1];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Element connectivity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LE=[1 2 3 4 5 6 7 8];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External forces [Node, DOF, Value]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EXTFORCE=[5 3 10.0E3; 6 3 10.0E3; 7 3 10.0E3; 8 3 10.0E3];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Prescribed displacements [Node, DOF, Value]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SDISPT=[1 1 0;1 2 0;1 3 0;2 2 0;2 3 0;3 3 0;4 1 0;4 3 0];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Material properties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MID:0(Linear elastic) PROP=[LAMBDA NU]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MID=0;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PROP=[110.747E3 80.1938E3];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Load increments [Start End Increment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InitialFactor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FinalFactor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TIMS=[0.0 1.0 1.0 0.0 1.0]';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Set program parameters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ITRA=30; ATOL=1.0E5; NTOL=6; TOL=1E-6;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Calling main function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NOUT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output.txt','w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NLFEA(ITRA, TOL, ATOL, NTOL, TIMS, NOUT, MID, PROP, EXTFORCE, SDISPT, XYZ, LE);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(NOUT);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85502" y="953083"/>
            <a:ext cx="3311013" cy="3468761"/>
            <a:chOff x="0" y="0"/>
            <a:chExt cx="1977328" cy="2070146"/>
          </a:xfrm>
        </p:grpSpPr>
        <p:cxnSp>
          <p:nvCxnSpPr>
            <p:cNvPr id="9" name="Line 15431"/>
            <p:cNvCxnSpPr/>
            <p:nvPr/>
          </p:nvCxnSpPr>
          <p:spPr bwMode="auto">
            <a:xfrm>
              <a:off x="639519" y="600250"/>
              <a:ext cx="0" cy="884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5433"/>
            <p:cNvCxnSpPr/>
            <p:nvPr/>
          </p:nvCxnSpPr>
          <p:spPr bwMode="auto">
            <a:xfrm>
              <a:off x="639519" y="1489406"/>
              <a:ext cx="8709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714" y="308540"/>
              <a:ext cx="0" cy="285750"/>
            </a:xfrm>
            <a:prstGeom prst="straightConnector1">
              <a:avLst/>
            </a:prstGeom>
            <a:ln w="19050">
              <a:solidFill>
                <a:srgbClr val="2C02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0979" y="617079"/>
              <a:ext cx="0" cy="285750"/>
            </a:xfrm>
            <a:prstGeom prst="straightConnector1">
              <a:avLst/>
            </a:prstGeom>
            <a:ln w="19050">
              <a:solidFill>
                <a:srgbClr val="2C02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220135" y="617079"/>
              <a:ext cx="0" cy="285750"/>
            </a:xfrm>
            <a:prstGeom prst="straightConnector1">
              <a:avLst/>
            </a:prstGeom>
            <a:ln w="19050">
              <a:solidFill>
                <a:srgbClr val="2C02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14651" y="330979"/>
              <a:ext cx="0" cy="285750"/>
            </a:xfrm>
            <a:prstGeom prst="straightConnector1">
              <a:avLst/>
            </a:prstGeom>
            <a:ln w="19050">
              <a:solidFill>
                <a:srgbClr val="2C02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0" y="0"/>
              <a:ext cx="1977328" cy="2070146"/>
              <a:chOff x="0" y="0"/>
              <a:chExt cx="1977328" cy="2070146"/>
            </a:xfrm>
          </p:grpSpPr>
          <p:sp>
            <p:nvSpPr>
              <p:cNvPr id="16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784" y="603055"/>
                <a:ext cx="1187133" cy="1186059"/>
              </a:xfrm>
              <a:prstGeom prst="cube">
                <a:avLst>
                  <a:gd name="adj" fmla="val 25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17" name="Line 15432"/>
              <p:cNvCxnSpPr/>
              <p:nvPr/>
            </p:nvCxnSpPr>
            <p:spPr bwMode="auto">
              <a:xfrm flipV="1">
                <a:off x="330979" y="1489406"/>
                <a:ext cx="313374" cy="2946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73905" y="457200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10kN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Text Box 15464"/>
              <p:cNvSpPr txBox="1">
                <a:spLocks noChangeAspect="1" noChangeArrowheads="1"/>
              </p:cNvSpPr>
              <p:nvPr/>
            </p:nvSpPr>
            <p:spPr bwMode="auto">
              <a:xfrm>
                <a:off x="1747458" y="1256598"/>
                <a:ext cx="229870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6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Text Box 15465"/>
              <p:cNvSpPr txBox="1">
                <a:spLocks noChangeAspect="1" noChangeArrowheads="1"/>
              </p:cNvSpPr>
              <p:nvPr/>
            </p:nvSpPr>
            <p:spPr bwMode="auto">
              <a:xfrm>
                <a:off x="0" y="1775506"/>
                <a:ext cx="229870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6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 Box 15466"/>
              <p:cNvSpPr txBox="1">
                <a:spLocks noChangeAspect="1" noChangeArrowheads="1"/>
              </p:cNvSpPr>
              <p:nvPr/>
            </p:nvSpPr>
            <p:spPr bwMode="auto">
              <a:xfrm>
                <a:off x="712447" y="0"/>
                <a:ext cx="229870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6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553919" y="1478186"/>
                <a:ext cx="277686" cy="59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V="1">
                <a:off x="497871" y="155673"/>
                <a:ext cx="277686" cy="59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89757" y="1811970"/>
                <a:ext cx="215978" cy="2074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50739" y="1287452"/>
                <a:ext cx="187929" cy="2019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31831" y="1640871"/>
                <a:ext cx="204758" cy="220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75257" y="1769897"/>
                <a:ext cx="204758" cy="220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309892" y="1262208"/>
                <a:ext cx="204470" cy="2203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42324" y="378662"/>
                <a:ext cx="204470" cy="2203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20611" y="788179"/>
                <a:ext cx="204758" cy="220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6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28550" y="844277"/>
                <a:ext cx="204758" cy="220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7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37090" y="493664"/>
                <a:ext cx="204758" cy="220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077085" y="443175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10kN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357576" y="185124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10kN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673178" y="224392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10kN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319950"/>
      </p:ext>
    </p:extLst>
  </p:cSld>
  <p:clrMapOvr>
    <a:masterClrMapping/>
  </p:clrMapOvr>
  <p:transition>
    <p:fade thruBlk="1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Element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913" y="1084007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Residual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1.00000  1.000e+00     2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5.45697e-12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273" y="1806678"/>
            <a:ext cx="67858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=   1.000e+00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Nodal Displacements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         U1          U2          U3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1   0.000e+00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2  -5.607e-08 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3  -5.607e-08  -5.607e-08   0.000e+00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   0.000e+00  -5.607e-08   0.000e+00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5  -5.494e-23   1.830e-23   1.933e-07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6  -5.607e-08   4.061e-23   1.933e-07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7  -5.607e-08  -5.607e-08   1.933e-07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8  -8.032e-23  -5.607e-08   1.933e-07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 Stress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S11         S22         S33         S12         S23         S13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    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1.091e-11   4.000e+04  -2.322e-13   6.633e-13  -3.317e-12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-3.980e-13   1.327e-13  -9.287e-13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-3.638e-12   7.276e-12   4.000e+04  -1.592e-12  -2.123e-12  -3.317e-12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 2.653e-13  -2.123e-12   5.307e-13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 5.638e-13   3.449e-12  -1.327e-12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-1.194e-12   4.776e-12   1.061e-12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0.000e+00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0.000e+00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-7.960e-13   2.919e-12  -3.449e-12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3.638e-12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3.638e-12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4.000e+04  -5.307e-13   3.715e-12   1.061e-12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*** Successful end of program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704" y="71467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Command line output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04" y="152507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Contents in output.txt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9213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Cartesian Vectors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Dot product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rgbClr val="2C02C6"/>
                </a:solidFill>
              </a:rPr>
              <a:t>Kronecker</a:t>
            </a:r>
            <a:r>
              <a:rPr lang="en-US" b="1" dirty="0" smtClean="0">
                <a:solidFill>
                  <a:srgbClr val="2C02C6"/>
                </a:solidFill>
              </a:rPr>
              <a:t> delta function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Equivalent to change index j to </a:t>
            </a:r>
            <a:r>
              <a:rPr lang="en-US" b="1" dirty="0" err="1" smtClean="0">
                <a:solidFill>
                  <a:srgbClr val="2C02C6"/>
                </a:solidFill>
              </a:rPr>
              <a:t>i</a:t>
            </a:r>
            <a:r>
              <a:rPr lang="en-US" b="1" dirty="0" smtClean="0">
                <a:solidFill>
                  <a:srgbClr val="2C02C6"/>
                </a:solidFill>
              </a:rPr>
              <a:t>, or vice versa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to obtain Cartesian components of a vector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Magnitude of a vector (norm):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81351"/>
              </p:ext>
            </p:extLst>
          </p:nvPr>
        </p:nvGraphicFramePr>
        <p:xfrm>
          <a:off x="1158875" y="1239838"/>
          <a:ext cx="359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9" name="Equation" r:id="rId3" imgW="3593880" imgH="939600" progId="Equation.DSMT4">
                  <p:embed/>
                </p:oleObj>
              </mc:Choice>
              <mc:Fallback>
                <p:oleObj name="Equation" r:id="rId3" imgW="35938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239838"/>
                        <a:ext cx="3594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70978"/>
              </p:ext>
            </p:extLst>
          </p:nvPr>
        </p:nvGraphicFramePr>
        <p:xfrm>
          <a:off x="958850" y="2797175"/>
          <a:ext cx="609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" name="Equation" r:id="rId5" imgW="6095880" imgH="495000" progId="Equation.DSMT4">
                  <p:embed/>
                </p:oleObj>
              </mc:Choice>
              <mc:Fallback>
                <p:oleObj name="Equation" r:id="rId5" imgW="60958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797175"/>
                        <a:ext cx="6096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187"/>
              </p:ext>
            </p:extLst>
          </p:nvPr>
        </p:nvGraphicFramePr>
        <p:xfrm>
          <a:off x="1098550" y="3736975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" name="Equation" r:id="rId7" imgW="2234880" imgH="888840" progId="Equation.DSMT4">
                  <p:embed/>
                </p:oleObj>
              </mc:Choice>
              <mc:Fallback>
                <p:oleObj name="Equation" r:id="rId7" imgW="223488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736975"/>
                        <a:ext cx="2235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6280723" y="623454"/>
            <a:ext cx="2454865" cy="1934896"/>
            <a:chOff x="6280723" y="623454"/>
            <a:chExt cx="2454865" cy="1934896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6862618" y="1376218"/>
              <a:ext cx="979054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0800000" flipH="1" flipV="1">
              <a:off x="7338291" y="1861124"/>
              <a:ext cx="979054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10800000" flipV="1">
              <a:off x="6613239" y="1856509"/>
              <a:ext cx="738907" cy="4802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280723" y="21890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9632" y="166716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2796" y="62345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r>
                <a:rPr lang="en-US" baseline="-25000" dirty="0" smtClean="0">
                  <a:latin typeface="Comic Sans MS" pitchFamily="66" charset="0"/>
                </a:rPr>
                <a:t>3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7352145" y="1847273"/>
              <a:ext cx="526473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>
              <a:off x="7088910" y="1584037"/>
              <a:ext cx="526473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0800000" flipV="1">
              <a:off x="6908801" y="1847272"/>
              <a:ext cx="443345" cy="29556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728690" y="173181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07560" y="181032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28869" y="126538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3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7352145" y="1145309"/>
              <a:ext cx="701964" cy="66501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10800000">
              <a:off x="6608619" y="1436254"/>
              <a:ext cx="743527" cy="401782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44868" y="8866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u</a:t>
              </a:r>
              <a:endParaRPr lang="en-US" b="1" baseline="-25000" dirty="0"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86941" y="118687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v</a:t>
              </a:r>
              <a:endParaRPr lang="en-US" b="1" baseline="-25000" dirty="0">
                <a:latin typeface="Comic Sans MS" pitchFamily="66" charset="0"/>
              </a:endParaRPr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40022"/>
              </p:ext>
            </p:extLst>
          </p:nvPr>
        </p:nvGraphicFramePr>
        <p:xfrm>
          <a:off x="1155700" y="5633242"/>
          <a:ext cx="365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" name="Equation" r:id="rId9" imgW="3657600" imgH="495000" progId="Equation.DSMT4">
                  <p:embed/>
                </p:oleObj>
              </mc:Choice>
              <mc:Fallback>
                <p:oleObj name="Equation" r:id="rId9" imgW="3657600" imgH="49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633242"/>
                        <a:ext cx="3657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86400" y="568072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Projection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36880"/>
              </p:ext>
            </p:extLst>
          </p:nvPr>
        </p:nvGraphicFramePr>
        <p:xfrm>
          <a:off x="5575296" y="3902086"/>
          <a:ext cx="317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" name="Equation" r:id="rId11" imgW="3174840" imgH="495000" progId="Equation.DSMT4">
                  <p:embed/>
                </p:oleObj>
              </mc:Choice>
              <mc:Fallback>
                <p:oleObj name="Equation" r:id="rId11" imgW="3174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5296" y="3902086"/>
                        <a:ext cx="3175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60676"/>
              </p:ext>
            </p:extLst>
          </p:nvPr>
        </p:nvGraphicFramePr>
        <p:xfrm>
          <a:off x="5115790" y="6138286"/>
          <a:ext cx="161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" name="Equation" r:id="rId13" imgW="1612800" imgH="495000" progId="Equation.DSMT4">
                  <p:embed/>
                </p:oleObj>
              </mc:Choice>
              <mc:Fallback>
                <p:oleObj name="Equation" r:id="rId13" imgW="1612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5790" y="6138286"/>
                        <a:ext cx="1612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534417"/>
              </p:ext>
            </p:extLst>
          </p:nvPr>
        </p:nvGraphicFramePr>
        <p:xfrm>
          <a:off x="485777" y="1671637"/>
          <a:ext cx="8320087" cy="2676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885"/>
                <a:gridCol w="2881526"/>
                <a:gridCol w="2733676"/>
              </a:tblGrid>
              <a:tr h="4848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Direct tensor notation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Tensor component notation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Matrix notation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79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79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79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79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Used Here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939156"/>
              </p:ext>
            </p:extLst>
          </p:nvPr>
        </p:nvGraphicFramePr>
        <p:xfrm>
          <a:off x="1035055" y="2266157"/>
          <a:ext cx="11604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09" name="Equation" r:id="rId3" imgW="1155600" imgH="304560" progId="Equation.DSMT4">
                  <p:embed/>
                </p:oleObj>
              </mc:Choice>
              <mc:Fallback>
                <p:oleObj name="Equation" r:id="rId3" imgW="1155600" imgH="304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5" y="2266157"/>
                        <a:ext cx="11604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259"/>
              </p:ext>
            </p:extLst>
          </p:nvPr>
        </p:nvGraphicFramePr>
        <p:xfrm>
          <a:off x="3951292" y="2211388"/>
          <a:ext cx="990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0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92" y="2211388"/>
                        <a:ext cx="990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0734"/>
              </p:ext>
            </p:extLst>
          </p:nvPr>
        </p:nvGraphicFramePr>
        <p:xfrm>
          <a:off x="6773869" y="2231232"/>
          <a:ext cx="11112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1" name="Equation" r:id="rId7" imgW="1117440" imgH="380880" progId="Equation.DSMT4">
                  <p:embed/>
                </p:oleObj>
              </mc:Choice>
              <mc:Fallback>
                <p:oleObj name="Equation" r:id="rId7" imgW="1117440" imgH="380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9" y="2231232"/>
                        <a:ext cx="111125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89865"/>
              </p:ext>
            </p:extLst>
          </p:nvPr>
        </p:nvGraphicFramePr>
        <p:xfrm>
          <a:off x="1035055" y="2845591"/>
          <a:ext cx="13446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2" name="Equation" r:id="rId9" imgW="1346040" imgH="304560" progId="Equation.DSMT4">
                  <p:embed/>
                </p:oleObj>
              </mc:Choice>
              <mc:Fallback>
                <p:oleObj name="Equation" r:id="rId9" imgW="134604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5" y="2845591"/>
                        <a:ext cx="13446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6865"/>
              </p:ext>
            </p:extLst>
          </p:nvPr>
        </p:nvGraphicFramePr>
        <p:xfrm>
          <a:off x="3951292" y="2744785"/>
          <a:ext cx="1163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3" name="Equation" r:id="rId11" imgW="1168200" imgH="495000" progId="Equation.DSMT4">
                  <p:embed/>
                </p:oleObj>
              </mc:Choice>
              <mc:Fallback>
                <p:oleObj name="Equation" r:id="rId11" imgW="116820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92" y="2744785"/>
                        <a:ext cx="11636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68972"/>
              </p:ext>
            </p:extLst>
          </p:nvPr>
        </p:nvGraphicFramePr>
        <p:xfrm>
          <a:off x="6773869" y="2799554"/>
          <a:ext cx="11239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4" name="Equation" r:id="rId13" imgW="1130040" imgH="380880" progId="Equation.DSMT4">
                  <p:embed/>
                </p:oleObj>
              </mc:Choice>
              <mc:Fallback>
                <p:oleObj name="Equation" r:id="rId13" imgW="1130040" imgH="380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9" y="2799554"/>
                        <a:ext cx="11239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54847"/>
              </p:ext>
            </p:extLst>
          </p:nvPr>
        </p:nvGraphicFramePr>
        <p:xfrm>
          <a:off x="1035055" y="3382173"/>
          <a:ext cx="11636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5" name="Equation" r:id="rId15" imgW="1168200" imgH="304560" progId="Equation.DSMT4">
                  <p:embed/>
                </p:oleObj>
              </mc:Choice>
              <mc:Fallback>
                <p:oleObj name="Equation" r:id="rId15" imgW="116820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5" y="3382173"/>
                        <a:ext cx="116363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83827"/>
              </p:ext>
            </p:extLst>
          </p:nvPr>
        </p:nvGraphicFramePr>
        <p:xfrm>
          <a:off x="3951292" y="3292479"/>
          <a:ext cx="1162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6" name="Equation" r:id="rId17" imgW="1168200" imgH="495000" progId="Equation.DSMT4">
                  <p:embed/>
                </p:oleObj>
              </mc:Choice>
              <mc:Fallback>
                <p:oleObj name="Equation" r:id="rId17" imgW="11682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92" y="3292479"/>
                        <a:ext cx="1162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98021"/>
              </p:ext>
            </p:extLst>
          </p:nvPr>
        </p:nvGraphicFramePr>
        <p:xfrm>
          <a:off x="6773869" y="3382173"/>
          <a:ext cx="9858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7" name="Equation" r:id="rId19" imgW="965160" imgH="304560" progId="Equation.DSMT4">
                  <p:embed/>
                </p:oleObj>
              </mc:Choice>
              <mc:Fallback>
                <p:oleObj name="Equation" r:id="rId19" imgW="96516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9" y="3382173"/>
                        <a:ext cx="985837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24194"/>
              </p:ext>
            </p:extLst>
          </p:nvPr>
        </p:nvGraphicFramePr>
        <p:xfrm>
          <a:off x="1035055" y="3908420"/>
          <a:ext cx="1163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8" name="Equation" r:id="rId21" imgW="1168200" imgH="304560" progId="Equation.DSMT4">
                  <p:embed/>
                </p:oleObj>
              </mc:Choice>
              <mc:Fallback>
                <p:oleObj name="Equation" r:id="rId21" imgW="116820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5" y="3908420"/>
                        <a:ext cx="11636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33472"/>
              </p:ext>
            </p:extLst>
          </p:nvPr>
        </p:nvGraphicFramePr>
        <p:xfrm>
          <a:off x="3951292" y="3819520"/>
          <a:ext cx="1163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9" name="Equation" r:id="rId23" imgW="1168200" imgH="495000" progId="Equation.DSMT4">
                  <p:embed/>
                </p:oleObj>
              </mc:Choice>
              <mc:Fallback>
                <p:oleObj name="Equation" r:id="rId23" imgW="1168200" imgH="495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92" y="3819520"/>
                        <a:ext cx="11636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50040"/>
              </p:ext>
            </p:extLst>
          </p:nvPr>
        </p:nvGraphicFramePr>
        <p:xfrm>
          <a:off x="6773869" y="3873495"/>
          <a:ext cx="13414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20" name="Equation" r:id="rId25" imgW="1320480" imgH="380880" progId="Equation.DSMT4">
                  <p:embed/>
                </p:oleObj>
              </mc:Choice>
              <mc:Fallback>
                <p:oleObj name="Equation" r:id="rId25" imgW="1320480" imgH="380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9" y="3873495"/>
                        <a:ext cx="13414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5153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and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Tensor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tensor is an extension of scalar, vector, and matrix (multidimensional array in a given basis)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A tensor is independent of any chosen frame of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Tensor field: a tensor-valued function associated with each point in geometric space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Rank of Tensor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No. of indices required to write down the components of tensor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Scalar (rank 0), vector (rank 1), matrix (rank 2), etc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Every tensor can be expressed as a linear combination of rank 1 tensors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Rank 1 tensor </a:t>
            </a:r>
            <a:r>
              <a:rPr lang="en-US" b="1" dirty="0" smtClean="0"/>
              <a:t>v</a:t>
            </a:r>
            <a:r>
              <a:rPr lang="en-US" dirty="0" smtClean="0"/>
              <a:t>: v</a:t>
            </a:r>
            <a:r>
              <a:rPr lang="en-US" baseline="-25000" dirty="0" smtClean="0"/>
              <a:t>i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Rank 2 tensor </a:t>
            </a:r>
            <a:r>
              <a:rPr lang="en-US" b="1" dirty="0" smtClean="0"/>
              <a:t>A</a:t>
            </a:r>
            <a:r>
              <a:rPr lang="en-US" dirty="0" smtClean="0"/>
              <a:t>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endParaRPr lang="en-US" baseline="-25000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Rank 4 tensor </a:t>
            </a:r>
            <a:r>
              <a:rPr lang="en-US" b="1" dirty="0" smtClean="0"/>
              <a:t>C</a:t>
            </a:r>
            <a:r>
              <a:rPr lang="en-US" dirty="0" smtClean="0"/>
              <a:t>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ijkl</a:t>
            </a:r>
            <a:endParaRPr lang="en-US" baseline="-25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17529"/>
              </p:ext>
            </p:extLst>
          </p:nvPr>
        </p:nvGraphicFramePr>
        <p:xfrm>
          <a:off x="4743449" y="5341938"/>
          <a:ext cx="3213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3" name="Equation" r:id="rId3" imgW="3213000" imgH="1371600" progId="Equation.DSMT4">
                  <p:embed/>
                </p:oleObj>
              </mc:Choice>
              <mc:Fallback>
                <p:oleObj name="Equation" r:id="rId3" imgW="32130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3449" y="5341938"/>
                        <a:ext cx="32131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6549" y="5566073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Rank-2</a:t>
            </a:r>
            <a:br>
              <a:rPr lang="en-US" dirty="0" smtClean="0"/>
            </a:br>
            <a:r>
              <a:rPr lang="en-US" dirty="0" smtClean="0"/>
              <a:t>stress</a:t>
            </a:r>
            <a:br>
              <a:rPr lang="en-US" dirty="0" smtClean="0"/>
            </a:br>
            <a:r>
              <a:rPr lang="en-US" dirty="0" smtClean="0"/>
              <a:t>tensor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Basic rules for tensors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en-US" sz="2400" b="1" dirty="0" smtClean="0">
                <a:solidFill>
                  <a:srgbClr val="2C02C6"/>
                </a:solidFill>
              </a:rPr>
              <a:t>Tensor (dyadic) product</a:t>
            </a:r>
            <a:r>
              <a:rPr lang="en-US" sz="2400" dirty="0" smtClean="0"/>
              <a:t>: increase rank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Rank-4 tensor: </a:t>
            </a:r>
            <a:endParaRPr lang="en-US" dirty="0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46124"/>
              </p:ext>
            </p:extLst>
          </p:nvPr>
        </p:nvGraphicFramePr>
        <p:xfrm>
          <a:off x="1190620" y="3910012"/>
          <a:ext cx="483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1" name="Equation" r:id="rId3" imgW="4838400" imgH="495000" progId="Equation.DSMT4">
                  <p:embed/>
                </p:oleObj>
              </mc:Choice>
              <mc:Fallback>
                <p:oleObj name="Equation" r:id="rId3" imgW="483840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0" y="3910012"/>
                        <a:ext cx="4838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02883"/>
              </p:ext>
            </p:extLst>
          </p:nvPr>
        </p:nvGraphicFramePr>
        <p:xfrm>
          <a:off x="1173163" y="4398963"/>
          <a:ext cx="3911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2" name="Equation" r:id="rId5" imgW="3911400" imgH="1282680" progId="Equation.DSMT4">
                  <p:embed/>
                </p:oleObj>
              </mc:Choice>
              <mc:Fallback>
                <p:oleObj name="Equation" r:id="rId5" imgW="3911400" imgH="1282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398963"/>
                        <a:ext cx="39116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90361"/>
              </p:ext>
            </p:extLst>
          </p:nvPr>
        </p:nvGraphicFramePr>
        <p:xfrm>
          <a:off x="6170613" y="5351463"/>
          <a:ext cx="182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3" name="Equation" r:id="rId7" imgW="1828800" imgH="279360" progId="Equation.DSMT4">
                  <p:embed/>
                </p:oleObj>
              </mc:Choice>
              <mc:Fallback>
                <p:oleObj name="Equation" r:id="rId7" imgW="18288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5351463"/>
                        <a:ext cx="1828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31717"/>
              </p:ext>
            </p:extLst>
          </p:nvPr>
        </p:nvGraphicFramePr>
        <p:xfrm>
          <a:off x="1154113" y="1449388"/>
          <a:ext cx="3365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4" name="Equation" r:id="rId9" imgW="3365280" imgH="1676160" progId="Equation.DSMT4">
                  <p:embed/>
                </p:oleObj>
              </mc:Choice>
              <mc:Fallback>
                <p:oleObj name="Equation" r:id="rId9" imgW="3365280" imgH="1676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449388"/>
                        <a:ext cx="33655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9527" y="109912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Different notations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00004"/>
              </p:ext>
            </p:extLst>
          </p:nvPr>
        </p:nvGraphicFramePr>
        <p:xfrm>
          <a:off x="6021388" y="1493838"/>
          <a:ext cx="149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5" name="Equation" r:id="rId11" imgW="1498320" imgH="291960" progId="Equation.DSMT4">
                  <p:embed/>
                </p:oleObj>
              </mc:Choice>
              <mc:Fallback>
                <p:oleObj name="Equation" r:id="rId11" imgW="149832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1493838"/>
                        <a:ext cx="149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6691" y="214283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Identity tensor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25888"/>
              </p:ext>
            </p:extLst>
          </p:nvPr>
        </p:nvGraphicFramePr>
        <p:xfrm>
          <a:off x="6419850" y="2482850"/>
          <a:ext cx="1054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6" name="Equation" r:id="rId13" imgW="1054080" imgH="495000" progId="Equation.DSMT4">
                  <p:embed/>
                </p:oleObj>
              </mc:Choice>
              <mc:Fallback>
                <p:oleObj name="Equation" r:id="rId13" imgW="105408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482850"/>
                        <a:ext cx="1054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00249"/>
              </p:ext>
            </p:extLst>
          </p:nvPr>
        </p:nvGraphicFramePr>
        <p:xfrm>
          <a:off x="6862585" y="3888581"/>
          <a:ext cx="20304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7" name="Equation" r:id="rId15" imgW="2019240" imgH="533160" progId="Equation.DSMT4">
                  <p:embed/>
                </p:oleObj>
              </mc:Choice>
              <mc:Fallback>
                <p:oleObj name="Equation" r:id="rId15" imgW="2019240" imgH="533160" progId="Equation.DSMT4">
                  <p:embed/>
                  <p:pic>
                    <p:nvPicPr>
                      <p:cNvPr id="0" name="Objec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585" y="3888581"/>
                        <a:ext cx="203041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88884"/>
              </p:ext>
            </p:extLst>
          </p:nvPr>
        </p:nvGraphicFramePr>
        <p:xfrm>
          <a:off x="2717800" y="5986463"/>
          <a:ext cx="3255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8" name="Equation" r:id="rId17" imgW="3263760" imgH="495000" progId="Equation.DSMT4">
                  <p:embed/>
                </p:oleObj>
              </mc:Choice>
              <mc:Fallback>
                <p:oleObj name="Equation" r:id="rId17" imgW="3263760" imgH="495000" progId="Equation.DSMT4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986463"/>
                        <a:ext cx="32559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Operations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Symmetric and skew tensors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Symmetric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Skew</a:t>
            </a:r>
          </a:p>
          <a:p>
            <a:pPr lvl="1"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Every tensor can be uniquely decomposed by symmetric and skew tensors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Note: </a:t>
            </a:r>
            <a:r>
              <a:rPr lang="en-US" b="1" dirty="0" smtClean="0"/>
              <a:t>W</a:t>
            </a:r>
            <a:r>
              <a:rPr lang="en-US" dirty="0" smtClean="0"/>
              <a:t> has zero diagonal components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 = -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ji</a:t>
            </a:r>
            <a:endParaRPr lang="en-US" baseline="-25000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Properties – Let </a:t>
            </a:r>
            <a:r>
              <a:rPr lang="en-US" b="1" dirty="0" smtClean="0"/>
              <a:t>A</a:t>
            </a:r>
            <a:r>
              <a:rPr lang="en-US" dirty="0" smtClean="0"/>
              <a:t> be a symmetric tensor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3848"/>
              </p:ext>
            </p:extLst>
          </p:nvPr>
        </p:nvGraphicFramePr>
        <p:xfrm>
          <a:off x="3162300" y="3481388"/>
          <a:ext cx="212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6" name="Equation" r:id="rId3" imgW="2120760" imgH="1066680" progId="Equation.DSMT4">
                  <p:embed/>
                </p:oleObj>
              </mc:Choice>
              <mc:Fallback>
                <p:oleObj name="Equation" r:id="rId3" imgW="2120760" imgH="106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481388"/>
                        <a:ext cx="2120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60696"/>
              </p:ext>
            </p:extLst>
          </p:nvPr>
        </p:nvGraphicFramePr>
        <p:xfrm>
          <a:off x="2489200" y="1316038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7" name="Equation" r:id="rId5" imgW="1396800" imgH="888840" progId="Equation.DSMT4">
                  <p:embed/>
                </p:oleObj>
              </mc:Choice>
              <mc:Fallback>
                <p:oleObj name="Equation" r:id="rId5" imgW="139680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16038"/>
                        <a:ext cx="139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3343564" y="2817091"/>
            <a:ext cx="1699490" cy="60036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38531"/>
              </p:ext>
            </p:extLst>
          </p:nvPr>
        </p:nvGraphicFramePr>
        <p:xfrm>
          <a:off x="3421063" y="2976563"/>
          <a:ext cx="151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8" name="Equation" r:id="rId7" imgW="1511280" imgH="317160" progId="Equation.DSMT4">
                  <p:embed/>
                </p:oleObj>
              </mc:Choice>
              <mc:Fallback>
                <p:oleObj name="Equation" r:id="rId7" imgW="151128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976563"/>
                        <a:ext cx="151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235200" y="5458691"/>
            <a:ext cx="2022764" cy="9975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88139"/>
              </p:ext>
            </p:extLst>
          </p:nvPr>
        </p:nvGraphicFramePr>
        <p:xfrm>
          <a:off x="2374900" y="5572125"/>
          <a:ext cx="179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9" name="Equation" r:id="rId9" imgW="1790640" imgH="761760" progId="Equation.DSMT4">
                  <p:embed/>
                </p:oleObj>
              </mc:Choice>
              <mc:Fallback>
                <p:oleObj name="Equation" r:id="rId9" imgW="179064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572125"/>
                        <a:ext cx="1790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Displacement gradient can be considered a tensor (rank 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211627"/>
              </p:ext>
            </p:extLst>
          </p:nvPr>
        </p:nvGraphicFramePr>
        <p:xfrm>
          <a:off x="530225" y="1198563"/>
          <a:ext cx="3513138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5" name="Equation" r:id="rId3" imgW="3898800" imgH="1955520" progId="Equation.DSMT4">
                  <p:embed/>
                </p:oleObj>
              </mc:Choice>
              <mc:Fallback>
                <p:oleObj name="Equation" r:id="rId3" imgW="3898800" imgH="1955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98563"/>
                        <a:ext cx="3513138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81647"/>
              </p:ext>
            </p:extLst>
          </p:nvPr>
        </p:nvGraphicFramePr>
        <p:xfrm>
          <a:off x="565150" y="3043238"/>
          <a:ext cx="622141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Equation" r:id="rId5" imgW="6908760" imgH="1955520" progId="Equation.DSMT4">
                  <p:embed/>
                </p:oleObj>
              </mc:Choice>
              <mc:Fallback>
                <p:oleObj name="Equation" r:id="rId5" imgW="6908760" imgH="1955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043238"/>
                        <a:ext cx="6221413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35818"/>
              </p:ext>
            </p:extLst>
          </p:nvPr>
        </p:nvGraphicFramePr>
        <p:xfrm>
          <a:off x="563563" y="4876800"/>
          <a:ext cx="674846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Equation" r:id="rId7" imgW="7492680" imgH="1955520" progId="Equation.DSMT4">
                  <p:embed/>
                </p:oleObj>
              </mc:Choice>
              <mc:Fallback>
                <p:oleObj name="Equation" r:id="rId7" imgW="7492680" imgH="1955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876800"/>
                        <a:ext cx="6748462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6727" y="363912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Strain tensor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1600" y="5569527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Spin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tensor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Contraction and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Contraction of rank-2 tensors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contraction operator reduces four ranks from the sum of ranks of two </a:t>
            </a:r>
            <a:r>
              <a:rPr lang="en-US" dirty="0" smtClean="0"/>
              <a:t>tensors</a:t>
            </a:r>
          </a:p>
          <a:p>
            <a:pPr>
              <a:spcBef>
                <a:spcPts val="1200"/>
              </a:spcBef>
            </a:pPr>
            <a:r>
              <a:rPr lang="en-US" dirty="0"/>
              <a:t>magnitude (or, norm) of a rank-2 </a:t>
            </a:r>
            <a:r>
              <a:rPr lang="en-US" dirty="0" smtClean="0"/>
              <a:t>tensor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Constitutive relation between stress and strain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Trace: part of contraction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In tensor notation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70863"/>
              </p:ext>
            </p:extLst>
          </p:nvPr>
        </p:nvGraphicFramePr>
        <p:xfrm>
          <a:off x="1122567" y="1257761"/>
          <a:ext cx="656907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19" name="Equation" r:id="rId3" imgW="6565680" imgH="495000" progId="Equation.DSMT4">
                  <p:embed/>
                </p:oleObj>
              </mc:Choice>
              <mc:Fallback>
                <p:oleObj name="Equation" r:id="rId3" imgW="656568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67" y="1257761"/>
                        <a:ext cx="6569076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09093"/>
              </p:ext>
            </p:extLst>
          </p:nvPr>
        </p:nvGraphicFramePr>
        <p:xfrm>
          <a:off x="1065213" y="3044825"/>
          <a:ext cx="1568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0" name="Equation" r:id="rId5" imgW="1574640" imgH="495000" progId="Equation.DSMT4">
                  <p:embed/>
                </p:oleObj>
              </mc:Choice>
              <mc:Fallback>
                <p:oleObj name="Equation" r:id="rId5" imgW="157464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044825"/>
                        <a:ext cx="1568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38372"/>
              </p:ext>
            </p:extLst>
          </p:nvPr>
        </p:nvGraphicFramePr>
        <p:xfrm>
          <a:off x="1065213" y="4146656"/>
          <a:ext cx="3114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1" name="Equation" r:id="rId7" imgW="3111480" imgH="495000" progId="Equation.DSMT4">
                  <p:embed/>
                </p:oleObj>
              </mc:Choice>
              <mc:Fallback>
                <p:oleObj name="Equation" r:id="rId7" imgW="31114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146656"/>
                        <a:ext cx="31146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45579"/>
              </p:ext>
            </p:extLst>
          </p:nvPr>
        </p:nvGraphicFramePr>
        <p:xfrm>
          <a:off x="973138" y="5132952"/>
          <a:ext cx="37226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2" name="Equation" r:id="rId9" imgW="3733560" imgH="431640" progId="Equation.DSMT4">
                  <p:embed/>
                </p:oleObj>
              </mc:Choice>
              <mc:Fallback>
                <p:oleObj name="Equation" r:id="rId9" imgW="37335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132952"/>
                        <a:ext cx="372268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35274"/>
              </p:ext>
            </p:extLst>
          </p:nvPr>
        </p:nvGraphicFramePr>
        <p:xfrm>
          <a:off x="973138" y="6174712"/>
          <a:ext cx="27257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3" name="Equation" r:id="rId11" imgW="2705040" imgH="368280" progId="Equation.DSMT4">
                  <p:embed/>
                </p:oleObj>
              </mc:Choice>
              <mc:Fallback>
                <p:oleObj name="Equation" r:id="rId11" imgW="270504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6174712"/>
                        <a:ext cx="272573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826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 two different </a:t>
            </a:r>
            <a:r>
              <a:rPr lang="en-US" dirty="0" err="1" smtClean="0"/>
              <a:t>coord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Direction cosines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Change basis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95338" y="1217613"/>
          <a:ext cx="191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8" name="Equation" r:id="rId3" imgW="1917360" imgH="533160" progId="Equation.DSMT4">
                  <p:embed/>
                </p:oleObj>
              </mc:Choice>
              <mc:Fallback>
                <p:oleObj name="Equation" r:id="rId3" imgW="1917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217613"/>
                        <a:ext cx="1917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74194"/>
              </p:ext>
            </p:extLst>
          </p:nvPr>
        </p:nvGraphicFramePr>
        <p:xfrm>
          <a:off x="595313" y="2305050"/>
          <a:ext cx="246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9" name="Equation" r:id="rId5" imgW="2463480" imgH="533160" progId="Equation.DSMT4">
                  <p:embed/>
                </p:oleObj>
              </mc:Choice>
              <mc:Fallback>
                <p:oleObj name="Equation" r:id="rId5" imgW="24634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305050"/>
                        <a:ext cx="2463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75913"/>
              </p:ext>
            </p:extLst>
          </p:nvPr>
        </p:nvGraphicFramePr>
        <p:xfrm>
          <a:off x="3473450" y="2305050"/>
          <a:ext cx="128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0" name="Equation" r:id="rId7" imgW="1282680" imgH="533160" progId="Equation.DSMT4">
                  <p:embed/>
                </p:oleObj>
              </mc:Choice>
              <mc:Fallback>
                <p:oleObj name="Equation" r:id="rId7" imgW="12826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305050"/>
                        <a:ext cx="128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17563" y="3514725"/>
          <a:ext cx="2019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1" name="Equation" r:id="rId9" imgW="2019240" imgH="1091880" progId="Equation.DSMT4">
                  <p:embed/>
                </p:oleObj>
              </mc:Choice>
              <mc:Fallback>
                <p:oleObj name="Equation" r:id="rId9" imgW="20192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514725"/>
                        <a:ext cx="20193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ounded Rectangle 45"/>
          <p:cNvSpPr/>
          <p:nvPr/>
        </p:nvSpPr>
        <p:spPr bwMode="auto">
          <a:xfrm>
            <a:off x="655782" y="5569527"/>
            <a:ext cx="1450109" cy="5818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36613" y="4856163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2" name="Equation" r:id="rId11" imgW="1218960" imgH="533160" progId="Equation.DSMT4">
                  <p:embed/>
                </p:oleObj>
              </mc:Choice>
              <mc:Fallback>
                <p:oleObj name="Equation" r:id="rId11" imgW="1218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856163"/>
                        <a:ext cx="1219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98513" y="5646738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3" name="Equation" r:id="rId13" imgW="1180800" imgH="431640" progId="Equation.DSMT4">
                  <p:embed/>
                </p:oleObj>
              </mc:Choice>
              <mc:Fallback>
                <p:oleObj name="Equation" r:id="rId13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646738"/>
                        <a:ext cx="1181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518722" y="942109"/>
            <a:ext cx="3326399" cy="1583916"/>
            <a:chOff x="5518722" y="942109"/>
            <a:chExt cx="3326399" cy="158391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rot="4632959">
              <a:off x="7736173" y="1959379"/>
              <a:ext cx="526473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7940986" y="1311564"/>
              <a:ext cx="454869" cy="39112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7435267" y="1477819"/>
              <a:ext cx="506673" cy="22546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065813" y="112683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r>
                <a:rPr lang="en-US" baseline="30000" dirty="0" smtClean="0">
                  <a:latin typeface="Comic Sans MS" pitchFamily="66" charset="0"/>
                </a:rPr>
                <a:t>*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01699" y="215669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r>
                <a:rPr lang="en-US" baseline="30000" dirty="0" smtClean="0">
                  <a:latin typeface="Comic Sans MS" pitchFamily="66" charset="0"/>
                </a:rPr>
                <a:t>*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54281" y="101138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3</a:t>
              </a:r>
              <a:r>
                <a:rPr lang="en-US" baseline="30000" dirty="0" smtClean="0">
                  <a:latin typeface="Comic Sans MS" pitchFamily="66" charset="0"/>
                </a:rPr>
                <a:t>*</a:t>
              </a:r>
              <a:endParaRPr lang="en-US" baseline="30000" dirty="0">
                <a:latin typeface="Comic Sans MS" pitchFamily="66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6243775" y="1782619"/>
              <a:ext cx="526473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16200000">
              <a:off x="5980540" y="1519383"/>
              <a:ext cx="526473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0800000" flipV="1">
              <a:off x="5800431" y="1782618"/>
              <a:ext cx="443345" cy="29556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518722" y="1935018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05590" y="159789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59044" y="942109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3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745019" y="2669309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We can also show</a:t>
            </a:r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>
            <p:extLst/>
          </p:nvPr>
        </p:nvGraphicFramePr>
        <p:xfrm>
          <a:off x="5546725" y="3097213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4" name="Equation" r:id="rId15" imgW="2666880" imgH="533160" progId="Equation.DSMT4">
                  <p:embed/>
                </p:oleObj>
              </mc:Choice>
              <mc:Fallback>
                <p:oleObj name="Equation" r:id="rId15" imgW="2666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3097213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4862513" y="3663946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5" name="Equation" r:id="rId17" imgW="3720960" imgH="431640" progId="Equation.DSMT4">
                  <p:embed/>
                </p:oleObj>
              </mc:Choice>
              <mc:Fallback>
                <p:oleObj name="Equation" r:id="rId17" imgW="372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3663946"/>
                        <a:ext cx="3721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4611688" y="4857742"/>
          <a:ext cx="383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6" name="Equation" r:id="rId19" imgW="3835080" imgH="469800" progId="Equation.DSMT4">
                  <p:embed/>
                </p:oleObj>
              </mc:Choice>
              <mc:Fallback>
                <p:oleObj name="Equation" r:id="rId19" imgW="383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857742"/>
                        <a:ext cx="3835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380182" y="5322158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Orthogonal tensor</a:t>
            </a:r>
            <a:endParaRPr lang="en-US" sz="2000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5959475" y="4267192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7" name="Equation" r:id="rId21" imgW="1143000" imgH="431640" progId="Equation.DSMT4">
                  <p:embed/>
                </p:oleObj>
              </mc:Choice>
              <mc:Fallback>
                <p:oleObj name="Equation" r:id="rId21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267192"/>
                        <a:ext cx="114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579692" y="6219905"/>
          <a:ext cx="36655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8" name="Equation" r:id="rId23" imgW="3657600" imgH="533160" progId="Equation.DSMT4">
                  <p:embed/>
                </p:oleObj>
              </mc:Choice>
              <mc:Fallback>
                <p:oleObj name="Equation" r:id="rId23" imgW="3657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92" y="6219905"/>
                        <a:ext cx="36655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36849" y="5827876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Rank-2 tensor transformation</a:t>
            </a:r>
            <a:endParaRPr lang="en-US" sz="2000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permutation symbol has three indices, but it is not a </a:t>
            </a:r>
            <a:r>
              <a:rPr lang="en-US" dirty="0" smtClean="0"/>
              <a:t>tensor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permutation is zero when any of two indices have the same </a:t>
            </a:r>
            <a:r>
              <a:rPr lang="en-US" dirty="0" smtClean="0"/>
              <a:t>value: e</a:t>
            </a:r>
            <a:r>
              <a:rPr lang="en-US" baseline="-25000" dirty="0" smtClean="0"/>
              <a:t>112</a:t>
            </a:r>
            <a:r>
              <a:rPr lang="en-US" dirty="0" smtClean="0"/>
              <a:t> = e</a:t>
            </a:r>
            <a:r>
              <a:rPr lang="en-US" baseline="-25000" dirty="0" smtClean="0"/>
              <a:t>121</a:t>
            </a:r>
            <a:r>
              <a:rPr lang="en-US" dirty="0" smtClean="0"/>
              <a:t> = e</a:t>
            </a:r>
            <a:r>
              <a:rPr lang="en-US" baseline="-25000" dirty="0" smtClean="0"/>
              <a:t>111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Identity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vector </a:t>
            </a:r>
            <a:r>
              <a:rPr lang="en-US" dirty="0"/>
              <a:t>product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56501"/>
              </p:ext>
            </p:extLst>
          </p:nvPr>
        </p:nvGraphicFramePr>
        <p:xfrm>
          <a:off x="770757" y="1753268"/>
          <a:ext cx="7829551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9" name="Equation" r:id="rId3" imgW="7835760" imgH="1371600" progId="Equation.DSMT4">
                  <p:embed/>
                </p:oleObj>
              </mc:Choice>
              <mc:Fallback>
                <p:oleObj name="Equation" r:id="rId3" imgW="783576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57" y="1753268"/>
                        <a:ext cx="7829551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52250"/>
              </p:ext>
            </p:extLst>
          </p:nvPr>
        </p:nvGraphicFramePr>
        <p:xfrm>
          <a:off x="1874274" y="4717717"/>
          <a:ext cx="3057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0" name="Equation" r:id="rId5" imgW="3060360" imgH="495000" progId="Equation.DSMT4">
                  <p:embed/>
                </p:oleObj>
              </mc:Choice>
              <mc:Fallback>
                <p:oleObj name="Equation" r:id="rId5" imgW="306036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274" y="4717717"/>
                        <a:ext cx="30575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99102"/>
              </p:ext>
            </p:extLst>
          </p:nvPr>
        </p:nvGraphicFramePr>
        <p:xfrm>
          <a:off x="1874274" y="6016215"/>
          <a:ext cx="2152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1" name="Equation" r:id="rId7" imgW="2158920" imgH="495000" progId="Equation.DSMT4">
                  <p:embed/>
                </p:oleObj>
              </mc:Choice>
              <mc:Fallback>
                <p:oleObj name="Equation" r:id="rId7" imgW="215892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274" y="6016215"/>
                        <a:ext cx="2152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35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" y="1676401"/>
            <a:ext cx="8526780" cy="192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CHAP 1</a:t>
            </a:r>
            <a:br>
              <a:rPr lang="en-US" dirty="0" smtClean="0"/>
            </a:br>
            <a:r>
              <a:rPr lang="en-US" dirty="0" smtClean="0"/>
              <a:t>Preliminary Concepts and </a:t>
            </a:r>
            <a:br>
              <a:rPr lang="en-US" dirty="0" smtClean="0"/>
            </a:br>
            <a:r>
              <a:rPr lang="en-US" dirty="0" smtClean="0"/>
              <a:t>Linear Finite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45" y="5636936"/>
            <a:ext cx="7409130" cy="1132367"/>
          </a:xfrm>
        </p:spPr>
        <p:txBody>
          <a:bodyPr/>
          <a:lstStyle/>
          <a:p>
            <a:r>
              <a:rPr lang="en-US" dirty="0" smtClean="0"/>
              <a:t>Instructor: Nam-Ho Kim (</a:t>
            </a:r>
            <a:r>
              <a:rPr lang="en-US" dirty="0" smtClean="0">
                <a:hlinkClick r:id="rId2"/>
              </a:rPr>
              <a:t>nkim@ufl.edu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http://www2.mae.ufl.edu/nkim/INFEM</a:t>
            </a:r>
            <a:r>
              <a:rPr lang="en-US" dirty="0"/>
              <a:t>/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skew tensor </a:t>
            </a:r>
            <a:r>
              <a:rPr lang="en-US" b="1" dirty="0" smtClean="0"/>
              <a:t>W</a:t>
            </a:r>
            <a:r>
              <a:rPr lang="en-US" dirty="0" smtClean="0"/>
              <a:t> and a vector </a:t>
            </a:r>
            <a:r>
              <a:rPr lang="en-US" b="1" dirty="0" smtClean="0"/>
              <a:t>u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/>
            <a:r>
              <a:rPr lang="en-US" b="1" dirty="0" smtClean="0"/>
              <a:t>Wu</a:t>
            </a:r>
            <a:r>
              <a:rPr lang="en-US" dirty="0" smtClean="0"/>
              <a:t> and </a:t>
            </a:r>
            <a:r>
              <a:rPr lang="en-US" b="1" dirty="0" smtClean="0"/>
              <a:t>u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orthogonal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Then,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5306"/>
              </p:ext>
            </p:extLst>
          </p:nvPr>
        </p:nvGraphicFramePr>
        <p:xfrm>
          <a:off x="1351408" y="1256071"/>
          <a:ext cx="420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7" name="Equation" r:id="rId3" imgW="4203360" imgH="393480" progId="Equation.DSMT4">
                  <p:embed/>
                </p:oleObj>
              </mc:Choice>
              <mc:Fallback>
                <p:oleObj name="Equation" r:id="rId3" imgW="42033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08" y="1256071"/>
                        <a:ext cx="420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83652"/>
              </p:ext>
            </p:extLst>
          </p:nvPr>
        </p:nvGraphicFramePr>
        <p:xfrm>
          <a:off x="1160463" y="2344738"/>
          <a:ext cx="172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8" name="Equation" r:id="rId5" imgW="1726920" imgH="495000" progId="Equation.DSMT4">
                  <p:embed/>
                </p:oleObj>
              </mc:Choice>
              <mc:Fallback>
                <p:oleObj name="Equation" r:id="rId5" imgW="172692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344738"/>
                        <a:ext cx="1727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91903"/>
              </p:ext>
            </p:extLst>
          </p:nvPr>
        </p:nvGraphicFramePr>
        <p:xfrm>
          <a:off x="3513138" y="2235200"/>
          <a:ext cx="49355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9" name="Equation" r:id="rId7" imgW="6172200" imgH="1371600" progId="Equation.DSMT4">
                  <p:embed/>
                </p:oleObj>
              </mc:Choice>
              <mc:Fallback>
                <p:oleObj name="Equation" r:id="rId7" imgW="617220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235200"/>
                        <a:ext cx="4935537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47038"/>
              </p:ext>
            </p:extLst>
          </p:nvPr>
        </p:nvGraphicFramePr>
        <p:xfrm>
          <a:off x="1636713" y="3741738"/>
          <a:ext cx="353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0" name="Equation" r:id="rId9" imgW="3530520" imgH="495000" progId="Equation.DSMT4">
                  <p:embed/>
                </p:oleObj>
              </mc:Choice>
              <mc:Fallback>
                <p:oleObj name="Equation" r:id="rId9" imgW="353052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41738"/>
                        <a:ext cx="3530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 bwMode="auto">
          <a:xfrm>
            <a:off x="2332234" y="4109663"/>
            <a:ext cx="205483" cy="328773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73985"/>
              </p:ext>
            </p:extLst>
          </p:nvPr>
        </p:nvGraphicFramePr>
        <p:xfrm>
          <a:off x="1757808" y="4549009"/>
          <a:ext cx="156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1" name="Equation" r:id="rId11" imgW="1562040" imgH="317160" progId="Equation.DSMT4">
                  <p:embed/>
                </p:oleObj>
              </mc:Choice>
              <mc:Fallback>
                <p:oleObj name="Equation" r:id="rId11" imgW="1562040" imgH="317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808" y="4549009"/>
                        <a:ext cx="156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/>
          <p:nvPr/>
        </p:nvSpPr>
        <p:spPr bwMode="auto">
          <a:xfrm>
            <a:off x="2712378" y="4952144"/>
            <a:ext cx="739739" cy="472611"/>
          </a:xfrm>
          <a:custGeom>
            <a:avLst/>
            <a:gdLst>
              <a:gd name="connsiteX0" fmla="*/ 0 w 739739"/>
              <a:gd name="connsiteY0" fmla="*/ 0 h 472611"/>
              <a:gd name="connsiteX1" fmla="*/ 10274 w 739739"/>
              <a:gd name="connsiteY1" fmla="*/ 472611 h 472611"/>
              <a:gd name="connsiteX2" fmla="*/ 739739 w 739739"/>
              <a:gd name="connsiteY2" fmla="*/ 472611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739" h="472611">
                <a:moveTo>
                  <a:pt x="0" y="0"/>
                </a:moveTo>
                <a:lnTo>
                  <a:pt x="10274" y="472611"/>
                </a:lnTo>
                <a:lnTo>
                  <a:pt x="739739" y="472611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1568" y="5198724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C02C6"/>
                </a:solidFill>
                <a:latin typeface="Comic Sans MS" pitchFamily="66" charset="0"/>
              </a:rPr>
              <a:t>Dual vector of skew tensor </a:t>
            </a:r>
            <a:r>
              <a:rPr lang="en-US" sz="2400" b="1" dirty="0" smtClean="0">
                <a:solidFill>
                  <a:srgbClr val="2C02C6"/>
                </a:solidFill>
                <a:latin typeface="Comic Sans MS" pitchFamily="66" charset="0"/>
              </a:rPr>
              <a:t>W</a:t>
            </a:r>
            <a:endParaRPr lang="en-US" sz="2400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96882"/>
              </p:ext>
            </p:extLst>
          </p:nvPr>
        </p:nvGraphicFramePr>
        <p:xfrm>
          <a:off x="1811338" y="5681663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2" name="Equation" r:id="rId13" imgW="1968480" imgH="520560" progId="Equation.DSMT4">
                  <p:embed/>
                </p:oleObj>
              </mc:Choice>
              <mc:Fallback>
                <p:oleObj name="Equation" r:id="rId13" imgW="1968480" imgH="520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5681663"/>
                        <a:ext cx="1968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Tensor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Gradient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Gradient is considered a vector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will often use a simplified notation: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Laplace operator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Gradient of a scalar field </a:t>
            </a:r>
            <a:r>
              <a:rPr lang="en-US" i="1" dirty="0" smtClean="0">
                <a:latin typeface="Symbol" pitchFamily="18" charset="2"/>
              </a:rPr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): vector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46750" y="846115"/>
            <a:ext cx="1500596" cy="1185885"/>
            <a:chOff x="6802895" y="1058551"/>
            <a:chExt cx="1500596" cy="1185885"/>
          </a:xfrm>
        </p:grpSpPr>
        <p:sp>
          <p:nvSpPr>
            <p:cNvPr id="4" name="Freeform 3"/>
            <p:cNvSpPr/>
            <p:nvPr/>
          </p:nvSpPr>
          <p:spPr bwMode="auto">
            <a:xfrm>
              <a:off x="6802895" y="1058551"/>
              <a:ext cx="1500596" cy="1185885"/>
            </a:xfrm>
            <a:custGeom>
              <a:avLst/>
              <a:gdLst>
                <a:gd name="connsiteX0" fmla="*/ 890996 w 1500596"/>
                <a:gd name="connsiteY0" fmla="*/ 40576 h 1185885"/>
                <a:gd name="connsiteX1" fmla="*/ 419941 w 1500596"/>
                <a:gd name="connsiteY1" fmla="*/ 49813 h 1185885"/>
                <a:gd name="connsiteX2" fmla="*/ 382996 w 1500596"/>
                <a:gd name="connsiteY2" fmla="*/ 59049 h 1185885"/>
                <a:gd name="connsiteX3" fmla="*/ 346050 w 1500596"/>
                <a:gd name="connsiteY3" fmla="*/ 86758 h 1185885"/>
                <a:gd name="connsiteX4" fmla="*/ 318341 w 1500596"/>
                <a:gd name="connsiteY4" fmla="*/ 105231 h 1185885"/>
                <a:gd name="connsiteX5" fmla="*/ 272160 w 1500596"/>
                <a:gd name="connsiteY5" fmla="*/ 160649 h 1185885"/>
                <a:gd name="connsiteX6" fmla="*/ 244450 w 1500596"/>
                <a:gd name="connsiteY6" fmla="*/ 179122 h 1185885"/>
                <a:gd name="connsiteX7" fmla="*/ 189032 w 1500596"/>
                <a:gd name="connsiteY7" fmla="*/ 234540 h 1185885"/>
                <a:gd name="connsiteX8" fmla="*/ 115141 w 1500596"/>
                <a:gd name="connsiteY8" fmla="*/ 308431 h 1185885"/>
                <a:gd name="connsiteX9" fmla="*/ 87432 w 1500596"/>
                <a:gd name="connsiteY9" fmla="*/ 336140 h 1185885"/>
                <a:gd name="connsiteX10" fmla="*/ 50487 w 1500596"/>
                <a:gd name="connsiteY10" fmla="*/ 354613 h 1185885"/>
                <a:gd name="connsiteX11" fmla="*/ 32014 w 1500596"/>
                <a:gd name="connsiteY11" fmla="*/ 382322 h 1185885"/>
                <a:gd name="connsiteX12" fmla="*/ 13541 w 1500596"/>
                <a:gd name="connsiteY12" fmla="*/ 493158 h 1185885"/>
                <a:gd name="connsiteX13" fmla="*/ 50487 w 1500596"/>
                <a:gd name="connsiteY13" fmla="*/ 668649 h 1185885"/>
                <a:gd name="connsiteX14" fmla="*/ 68960 w 1500596"/>
                <a:gd name="connsiteY14" fmla="*/ 705594 h 1185885"/>
                <a:gd name="connsiteX15" fmla="*/ 105905 w 1500596"/>
                <a:gd name="connsiteY15" fmla="*/ 724067 h 1185885"/>
                <a:gd name="connsiteX16" fmla="*/ 115141 w 1500596"/>
                <a:gd name="connsiteY16" fmla="*/ 779485 h 1185885"/>
                <a:gd name="connsiteX17" fmla="*/ 133614 w 1500596"/>
                <a:gd name="connsiteY17" fmla="*/ 825667 h 1185885"/>
                <a:gd name="connsiteX18" fmla="*/ 142850 w 1500596"/>
                <a:gd name="connsiteY18" fmla="*/ 853376 h 1185885"/>
                <a:gd name="connsiteX19" fmla="*/ 170560 w 1500596"/>
                <a:gd name="connsiteY19" fmla="*/ 1019631 h 1185885"/>
                <a:gd name="connsiteX20" fmla="*/ 272160 w 1500596"/>
                <a:gd name="connsiteY20" fmla="*/ 1102758 h 1185885"/>
                <a:gd name="connsiteX21" fmla="*/ 475360 w 1500596"/>
                <a:gd name="connsiteY21" fmla="*/ 1185885 h 1185885"/>
                <a:gd name="connsiteX22" fmla="*/ 881760 w 1500596"/>
                <a:gd name="connsiteY22" fmla="*/ 1158176 h 1185885"/>
                <a:gd name="connsiteX23" fmla="*/ 992596 w 1500596"/>
                <a:gd name="connsiteY23" fmla="*/ 1084285 h 1185885"/>
                <a:gd name="connsiteX24" fmla="*/ 1094196 w 1500596"/>
                <a:gd name="connsiteY24" fmla="*/ 991922 h 1185885"/>
                <a:gd name="connsiteX25" fmla="*/ 1121905 w 1500596"/>
                <a:gd name="connsiteY25" fmla="*/ 945740 h 1185885"/>
                <a:gd name="connsiteX26" fmla="*/ 1158850 w 1500596"/>
                <a:gd name="connsiteY26" fmla="*/ 899558 h 1185885"/>
                <a:gd name="connsiteX27" fmla="*/ 1177323 w 1500596"/>
                <a:gd name="connsiteY27" fmla="*/ 853376 h 1185885"/>
                <a:gd name="connsiteX28" fmla="*/ 1214269 w 1500596"/>
                <a:gd name="connsiteY28" fmla="*/ 797958 h 1185885"/>
                <a:gd name="connsiteX29" fmla="*/ 1260450 w 1500596"/>
                <a:gd name="connsiteY29" fmla="*/ 714831 h 1185885"/>
                <a:gd name="connsiteX30" fmla="*/ 1334341 w 1500596"/>
                <a:gd name="connsiteY30" fmla="*/ 650176 h 1185885"/>
                <a:gd name="connsiteX31" fmla="*/ 1398996 w 1500596"/>
                <a:gd name="connsiteY31" fmla="*/ 613231 h 1185885"/>
                <a:gd name="connsiteX32" fmla="*/ 1500596 w 1500596"/>
                <a:gd name="connsiteY32" fmla="*/ 493158 h 1185885"/>
                <a:gd name="connsiteX33" fmla="*/ 1472887 w 1500596"/>
                <a:gd name="connsiteY33" fmla="*/ 262249 h 1185885"/>
                <a:gd name="connsiteX34" fmla="*/ 1398996 w 1500596"/>
                <a:gd name="connsiteY34" fmla="*/ 160649 h 1185885"/>
                <a:gd name="connsiteX35" fmla="*/ 1362050 w 1500596"/>
                <a:gd name="connsiteY35" fmla="*/ 132940 h 1185885"/>
                <a:gd name="connsiteX36" fmla="*/ 1315869 w 1500596"/>
                <a:gd name="connsiteY36" fmla="*/ 114467 h 1185885"/>
                <a:gd name="connsiteX37" fmla="*/ 1260450 w 1500596"/>
                <a:gd name="connsiteY37" fmla="*/ 68285 h 1185885"/>
                <a:gd name="connsiteX38" fmla="*/ 1223505 w 1500596"/>
                <a:gd name="connsiteY38" fmla="*/ 59049 h 1185885"/>
                <a:gd name="connsiteX39" fmla="*/ 974123 w 1500596"/>
                <a:gd name="connsiteY39" fmla="*/ 31340 h 1185885"/>
                <a:gd name="connsiteX40" fmla="*/ 890996 w 1500596"/>
                <a:gd name="connsiteY40" fmla="*/ 40576 h 11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00596" h="1185885">
                  <a:moveTo>
                    <a:pt x="890996" y="40576"/>
                  </a:moveTo>
                  <a:cubicBezTo>
                    <a:pt x="798632" y="43655"/>
                    <a:pt x="576886" y="44106"/>
                    <a:pt x="419941" y="49813"/>
                  </a:cubicBezTo>
                  <a:cubicBezTo>
                    <a:pt x="407255" y="50274"/>
                    <a:pt x="394350" y="53372"/>
                    <a:pt x="382996" y="59049"/>
                  </a:cubicBezTo>
                  <a:cubicBezTo>
                    <a:pt x="369227" y="65933"/>
                    <a:pt x="358577" y="77810"/>
                    <a:pt x="346050" y="86758"/>
                  </a:cubicBezTo>
                  <a:cubicBezTo>
                    <a:pt x="337017" y="93210"/>
                    <a:pt x="327577" y="99073"/>
                    <a:pt x="318341" y="105231"/>
                  </a:cubicBezTo>
                  <a:cubicBezTo>
                    <a:pt x="300178" y="132477"/>
                    <a:pt x="298829" y="138425"/>
                    <a:pt x="272160" y="160649"/>
                  </a:cubicBezTo>
                  <a:cubicBezTo>
                    <a:pt x="263632" y="167756"/>
                    <a:pt x="252747" y="171747"/>
                    <a:pt x="244450" y="179122"/>
                  </a:cubicBezTo>
                  <a:cubicBezTo>
                    <a:pt x="224924" y="196478"/>
                    <a:pt x="207505" y="216067"/>
                    <a:pt x="189032" y="234540"/>
                  </a:cubicBezTo>
                  <a:lnTo>
                    <a:pt x="115141" y="308431"/>
                  </a:lnTo>
                  <a:cubicBezTo>
                    <a:pt x="105905" y="317667"/>
                    <a:pt x="99115" y="330298"/>
                    <a:pt x="87432" y="336140"/>
                  </a:cubicBezTo>
                  <a:lnTo>
                    <a:pt x="50487" y="354613"/>
                  </a:lnTo>
                  <a:cubicBezTo>
                    <a:pt x="44329" y="363849"/>
                    <a:pt x="36387" y="372119"/>
                    <a:pt x="32014" y="382322"/>
                  </a:cubicBezTo>
                  <a:cubicBezTo>
                    <a:pt x="21246" y="407448"/>
                    <a:pt x="15577" y="476871"/>
                    <a:pt x="13541" y="493158"/>
                  </a:cubicBezTo>
                  <a:cubicBezTo>
                    <a:pt x="25371" y="658764"/>
                    <a:pt x="0" y="577772"/>
                    <a:pt x="50487" y="668649"/>
                  </a:cubicBezTo>
                  <a:cubicBezTo>
                    <a:pt x="57174" y="680685"/>
                    <a:pt x="59224" y="695858"/>
                    <a:pt x="68960" y="705594"/>
                  </a:cubicBezTo>
                  <a:cubicBezTo>
                    <a:pt x="78696" y="715330"/>
                    <a:pt x="93590" y="717909"/>
                    <a:pt x="105905" y="724067"/>
                  </a:cubicBezTo>
                  <a:cubicBezTo>
                    <a:pt x="108984" y="742540"/>
                    <a:pt x="110213" y="761417"/>
                    <a:pt x="115141" y="779485"/>
                  </a:cubicBezTo>
                  <a:cubicBezTo>
                    <a:pt x="119503" y="795481"/>
                    <a:pt x="127792" y="810143"/>
                    <a:pt x="133614" y="825667"/>
                  </a:cubicBezTo>
                  <a:cubicBezTo>
                    <a:pt x="137032" y="834783"/>
                    <a:pt x="139771" y="844140"/>
                    <a:pt x="142850" y="853376"/>
                  </a:cubicBezTo>
                  <a:cubicBezTo>
                    <a:pt x="145875" y="892697"/>
                    <a:pt x="140269" y="976358"/>
                    <a:pt x="170560" y="1019631"/>
                  </a:cubicBezTo>
                  <a:cubicBezTo>
                    <a:pt x="190941" y="1048747"/>
                    <a:pt x="240948" y="1087152"/>
                    <a:pt x="272160" y="1102758"/>
                  </a:cubicBezTo>
                  <a:cubicBezTo>
                    <a:pt x="424177" y="1178767"/>
                    <a:pt x="354717" y="1155725"/>
                    <a:pt x="475360" y="1185885"/>
                  </a:cubicBezTo>
                  <a:cubicBezTo>
                    <a:pt x="542705" y="1182957"/>
                    <a:pt x="809641" y="1175004"/>
                    <a:pt x="881760" y="1158176"/>
                  </a:cubicBezTo>
                  <a:cubicBezTo>
                    <a:pt x="948853" y="1142521"/>
                    <a:pt x="953786" y="1119214"/>
                    <a:pt x="992596" y="1084285"/>
                  </a:cubicBezTo>
                  <a:cubicBezTo>
                    <a:pt x="1010286" y="1068364"/>
                    <a:pt x="1074108" y="1017749"/>
                    <a:pt x="1094196" y="991922"/>
                  </a:cubicBezTo>
                  <a:cubicBezTo>
                    <a:pt x="1105218" y="977751"/>
                    <a:pt x="1111610" y="960447"/>
                    <a:pt x="1121905" y="945740"/>
                  </a:cubicBezTo>
                  <a:cubicBezTo>
                    <a:pt x="1133210" y="929590"/>
                    <a:pt x="1148707" y="916462"/>
                    <a:pt x="1158850" y="899558"/>
                  </a:cubicBezTo>
                  <a:cubicBezTo>
                    <a:pt x="1167380" y="885341"/>
                    <a:pt x="1169384" y="867931"/>
                    <a:pt x="1177323" y="853376"/>
                  </a:cubicBezTo>
                  <a:cubicBezTo>
                    <a:pt x="1187954" y="833885"/>
                    <a:pt x="1202846" y="816996"/>
                    <a:pt x="1214269" y="797958"/>
                  </a:cubicBezTo>
                  <a:cubicBezTo>
                    <a:pt x="1230577" y="770777"/>
                    <a:pt x="1242867" y="741205"/>
                    <a:pt x="1260450" y="714831"/>
                  </a:cubicBezTo>
                  <a:cubicBezTo>
                    <a:pt x="1271130" y="698811"/>
                    <a:pt x="1324700" y="656603"/>
                    <a:pt x="1334341" y="650176"/>
                  </a:cubicBezTo>
                  <a:cubicBezTo>
                    <a:pt x="1356080" y="635683"/>
                    <a:pt x="1380096" y="632131"/>
                    <a:pt x="1398996" y="613231"/>
                  </a:cubicBezTo>
                  <a:cubicBezTo>
                    <a:pt x="1451573" y="560654"/>
                    <a:pt x="1463740" y="542300"/>
                    <a:pt x="1500596" y="493158"/>
                  </a:cubicBezTo>
                  <a:cubicBezTo>
                    <a:pt x="1491360" y="416188"/>
                    <a:pt x="1485632" y="338716"/>
                    <a:pt x="1472887" y="262249"/>
                  </a:cubicBezTo>
                  <a:cubicBezTo>
                    <a:pt x="1465524" y="218074"/>
                    <a:pt x="1433344" y="186409"/>
                    <a:pt x="1398996" y="160649"/>
                  </a:cubicBezTo>
                  <a:cubicBezTo>
                    <a:pt x="1386681" y="151413"/>
                    <a:pt x="1375507" y="140416"/>
                    <a:pt x="1362050" y="132940"/>
                  </a:cubicBezTo>
                  <a:cubicBezTo>
                    <a:pt x="1347557" y="124888"/>
                    <a:pt x="1331263" y="120625"/>
                    <a:pt x="1315869" y="114467"/>
                  </a:cubicBezTo>
                  <a:cubicBezTo>
                    <a:pt x="1299224" y="97822"/>
                    <a:pt x="1282955" y="77930"/>
                    <a:pt x="1260450" y="68285"/>
                  </a:cubicBezTo>
                  <a:cubicBezTo>
                    <a:pt x="1248782" y="63285"/>
                    <a:pt x="1235820" y="62128"/>
                    <a:pt x="1223505" y="59049"/>
                  </a:cubicBezTo>
                  <a:cubicBezTo>
                    <a:pt x="1134934" y="0"/>
                    <a:pt x="1202411" y="38054"/>
                    <a:pt x="974123" y="31340"/>
                  </a:cubicBezTo>
                  <a:cubicBezTo>
                    <a:pt x="943349" y="30435"/>
                    <a:pt x="983360" y="37497"/>
                    <a:pt x="890996" y="40576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105361" y="1311420"/>
            <a:ext cx="11557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9" name="Equation" r:id="rId3" imgW="1155600" imgH="863280" progId="Equation.DSMT4">
                    <p:embed/>
                  </p:oleObj>
                </mc:Choice>
                <mc:Fallback>
                  <p:oleObj name="Equation" r:id="rId3" imgW="1155600" imgH="863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5361" y="1311420"/>
                          <a:ext cx="1155700" cy="863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ounded Rectangle 6"/>
          <p:cNvSpPr/>
          <p:nvPr/>
        </p:nvSpPr>
        <p:spPr bwMode="auto">
          <a:xfrm>
            <a:off x="868218" y="1182255"/>
            <a:ext cx="2392218" cy="9790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79772"/>
              </p:ext>
            </p:extLst>
          </p:nvPr>
        </p:nvGraphicFramePr>
        <p:xfrm>
          <a:off x="1014413" y="1262063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0" name="Equation" r:id="rId5" imgW="2108160" imgH="850680" progId="Equation.DSMT4">
                  <p:embed/>
                </p:oleObj>
              </mc:Choice>
              <mc:Fallback>
                <p:oleObj name="Equation" r:id="rId5" imgW="2108160" imgH="850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262063"/>
                        <a:ext cx="2108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654383" y="2526148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1" name="Equation" r:id="rId7" imgW="1434960" imgH="927000" progId="Equation.DSMT4">
                  <p:embed/>
                </p:oleObj>
              </mc:Choice>
              <mc:Fallback>
                <p:oleObj name="Equation" r:id="rId7" imgW="1434960" imgH="927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383" y="2526148"/>
                        <a:ext cx="1435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76282"/>
              </p:ext>
            </p:extLst>
          </p:nvPr>
        </p:nvGraphicFramePr>
        <p:xfrm>
          <a:off x="1179513" y="3667125"/>
          <a:ext cx="563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2" name="Equation" r:id="rId9" imgW="5638680" imgH="990360" progId="Equation.DSMT4">
                  <p:embed/>
                </p:oleObj>
              </mc:Choice>
              <mc:Fallback>
                <p:oleObj name="Equation" r:id="rId9" imgW="563868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667125"/>
                        <a:ext cx="5638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60725"/>
              </p:ext>
            </p:extLst>
          </p:nvPr>
        </p:nvGraphicFramePr>
        <p:xfrm>
          <a:off x="1025525" y="5335588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3" name="Equation" r:id="rId11" imgW="1955520" imgH="850680" progId="Equation.DSMT4">
                  <p:embed/>
                </p:oleObj>
              </mc:Choice>
              <mc:Fallback>
                <p:oleObj name="Equation" r:id="rId11" imgW="1955520" imgH="850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5335588"/>
                        <a:ext cx="1955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18004"/>
              </p:ext>
            </p:extLst>
          </p:nvPr>
        </p:nvGraphicFramePr>
        <p:xfrm>
          <a:off x="6476404" y="4983199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4" name="Equation" r:id="rId13" imgW="2349360" imgH="927000" progId="Equation.DSMT4">
                  <p:embed/>
                </p:oleObj>
              </mc:Choice>
              <mc:Fallback>
                <p:oleObj name="Equation" r:id="rId13" imgW="2349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6404" y="4983199"/>
                        <a:ext cx="23495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qual 12"/>
          <p:cNvSpPr/>
          <p:nvPr/>
        </p:nvSpPr>
        <p:spPr bwMode="auto">
          <a:xfrm rot="3901304">
            <a:off x="6451202" y="4766366"/>
            <a:ext cx="342900" cy="162936"/>
          </a:xfrm>
          <a:prstGeom prst="mathEqual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Tensor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Gradient of a Tensor Field (increase rank by 1)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Divergence (decrease rank by 2)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Ex)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Curl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10750"/>
              </p:ext>
            </p:extLst>
          </p:nvPr>
        </p:nvGraphicFramePr>
        <p:xfrm>
          <a:off x="946150" y="1306513"/>
          <a:ext cx="5308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6" name="Equation" r:id="rId3" imgW="5308560" imgH="927000" progId="Equation.DSMT4">
                  <p:embed/>
                </p:oleObj>
              </mc:Choice>
              <mc:Fallback>
                <p:oleObj name="Equation" r:id="rId3" imgW="530856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306513"/>
                        <a:ext cx="5308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07552"/>
              </p:ext>
            </p:extLst>
          </p:nvPr>
        </p:nvGraphicFramePr>
        <p:xfrm>
          <a:off x="955675" y="2792413"/>
          <a:ext cx="391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7" name="Equation" r:id="rId5" imgW="3911400" imgH="863280" progId="Equation.DSMT4">
                  <p:embed/>
                </p:oleObj>
              </mc:Choice>
              <mc:Fallback>
                <p:oleObj name="Equation" r:id="rId5" imgW="391140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792413"/>
                        <a:ext cx="3911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26966"/>
              </p:ext>
            </p:extLst>
          </p:nvPr>
        </p:nvGraphicFramePr>
        <p:xfrm>
          <a:off x="1528763" y="3767138"/>
          <a:ext cx="185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8" name="Equation" r:id="rId7" imgW="1854000" imgH="495000" progId="Equation.DSMT4">
                  <p:embed/>
                </p:oleObj>
              </mc:Choice>
              <mc:Fallback>
                <p:oleObj name="Equation" r:id="rId7" imgW="18540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767138"/>
                        <a:ext cx="1854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011207"/>
              </p:ext>
            </p:extLst>
          </p:nvPr>
        </p:nvGraphicFramePr>
        <p:xfrm>
          <a:off x="936625" y="4756150"/>
          <a:ext cx="213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9" name="Equation" r:id="rId9" imgW="2133360" imgH="495000" progId="Equation.DSMT4">
                  <p:embed/>
                </p:oleObj>
              </mc:Choice>
              <mc:Fallback>
                <p:oleObj name="Equation" r:id="rId9" imgW="213336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56150"/>
                        <a:ext cx="2133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Divergence Theorem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Gradient Theorem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Stokes Theorem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Reynolds Transport Theorem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63782" y="1246909"/>
            <a:ext cx="3380509" cy="6742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97264" y="1319068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0" name="Equation" r:id="rId3" imgW="3238200" imgH="533160" progId="Equation.DSMT4">
                  <p:embed/>
                </p:oleObj>
              </mc:Choice>
              <mc:Fallback>
                <p:oleObj name="Equation" r:id="rId3" imgW="323820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264" y="1319068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86931"/>
              </p:ext>
            </p:extLst>
          </p:nvPr>
        </p:nvGraphicFramePr>
        <p:xfrm>
          <a:off x="1197264" y="2765425"/>
          <a:ext cx="321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1" name="Equation" r:id="rId5" imgW="3213000" imgH="533160" progId="Equation.DSMT4">
                  <p:embed/>
                </p:oleObj>
              </mc:Choice>
              <mc:Fallback>
                <p:oleObj name="Equation" r:id="rId5" imgW="32130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264" y="2765425"/>
                        <a:ext cx="3213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197264" y="4005263"/>
          <a:ext cx="368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2" name="Equation" r:id="rId7" imgW="3682800" imgH="545760" progId="Equation.DSMT4">
                  <p:embed/>
                </p:oleObj>
              </mc:Choice>
              <mc:Fallback>
                <p:oleObj name="Equation" r:id="rId7" imgW="368280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264" y="4005263"/>
                        <a:ext cx="3683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975928" y="2983346"/>
            <a:ext cx="2297198" cy="1921163"/>
            <a:chOff x="6391564" y="2789382"/>
            <a:chExt cx="2297198" cy="1921163"/>
          </a:xfrm>
        </p:grpSpPr>
        <p:sp>
          <p:nvSpPr>
            <p:cNvPr id="8" name="Freeform 7"/>
            <p:cNvSpPr/>
            <p:nvPr/>
          </p:nvSpPr>
          <p:spPr bwMode="auto">
            <a:xfrm>
              <a:off x="6451600" y="2966411"/>
              <a:ext cx="1859588" cy="1744134"/>
            </a:xfrm>
            <a:custGeom>
              <a:avLst/>
              <a:gdLst>
                <a:gd name="connsiteX0" fmla="*/ 715818 w 1859588"/>
                <a:gd name="connsiteY0" fmla="*/ 100061 h 1744134"/>
                <a:gd name="connsiteX1" fmla="*/ 69273 w 1859588"/>
                <a:gd name="connsiteY1" fmla="*/ 700425 h 1744134"/>
                <a:gd name="connsiteX2" fmla="*/ 300182 w 1859588"/>
                <a:gd name="connsiteY2" fmla="*/ 1420861 h 1744134"/>
                <a:gd name="connsiteX3" fmla="*/ 1584036 w 1859588"/>
                <a:gd name="connsiteY3" fmla="*/ 1605589 h 1744134"/>
                <a:gd name="connsiteX4" fmla="*/ 1787236 w 1859588"/>
                <a:gd name="connsiteY4" fmla="*/ 589589 h 1744134"/>
                <a:gd name="connsiteX5" fmla="*/ 1149927 w 1859588"/>
                <a:gd name="connsiteY5" fmla="*/ 100061 h 1744134"/>
                <a:gd name="connsiteX6" fmla="*/ 715818 w 1859588"/>
                <a:gd name="connsiteY6" fmla="*/ 100061 h 174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9588" h="1744134">
                  <a:moveTo>
                    <a:pt x="715818" y="100061"/>
                  </a:moveTo>
                  <a:cubicBezTo>
                    <a:pt x="535709" y="200122"/>
                    <a:pt x="138546" y="480292"/>
                    <a:pt x="69273" y="700425"/>
                  </a:cubicBezTo>
                  <a:cubicBezTo>
                    <a:pt x="0" y="920558"/>
                    <a:pt x="47722" y="1270000"/>
                    <a:pt x="300182" y="1420861"/>
                  </a:cubicBezTo>
                  <a:cubicBezTo>
                    <a:pt x="552642" y="1571722"/>
                    <a:pt x="1336194" y="1744134"/>
                    <a:pt x="1584036" y="1605589"/>
                  </a:cubicBezTo>
                  <a:cubicBezTo>
                    <a:pt x="1831878" y="1467044"/>
                    <a:pt x="1859588" y="840510"/>
                    <a:pt x="1787236" y="589589"/>
                  </a:cubicBezTo>
                  <a:cubicBezTo>
                    <a:pt x="1714885" y="338668"/>
                    <a:pt x="1326957" y="183188"/>
                    <a:pt x="1149927" y="100061"/>
                  </a:cubicBezTo>
                  <a:cubicBezTo>
                    <a:pt x="972897" y="16934"/>
                    <a:pt x="895927" y="0"/>
                    <a:pt x="715818" y="10006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41309" y="36945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G</a:t>
              </a:r>
              <a:endParaRPr lang="en-US" dirty="0">
                <a:latin typeface="Symbol" pitchFamily="18" charset="2"/>
              </a:endParaRPr>
            </a:p>
          </p:txBody>
        </p:sp>
        <p:cxnSp>
          <p:nvCxnSpPr>
            <p:cNvPr id="11" name="Straight Arrow Connector 10"/>
            <p:cNvCxnSpPr>
              <a:stCxn id="8" idx="1"/>
            </p:cNvCxnSpPr>
            <p:nvPr/>
          </p:nvCxnSpPr>
          <p:spPr bwMode="auto">
            <a:xfrm flipH="1">
              <a:off x="6391564" y="3666836"/>
              <a:ext cx="129309" cy="41563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 bwMode="auto">
            <a:xfrm>
              <a:off x="6751782" y="4387272"/>
              <a:ext cx="277091" cy="221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H="1">
              <a:off x="6696364" y="3066472"/>
              <a:ext cx="471054" cy="24938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8" idx="4"/>
            </p:cNvCxnSpPr>
            <p:nvPr/>
          </p:nvCxnSpPr>
          <p:spPr bwMode="auto">
            <a:xfrm flipH="1" flipV="1">
              <a:off x="8081818" y="3140364"/>
              <a:ext cx="157018" cy="41563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8" idx="3"/>
            </p:cNvCxnSpPr>
            <p:nvPr/>
          </p:nvCxnSpPr>
          <p:spPr bwMode="auto">
            <a:xfrm flipV="1">
              <a:off x="8035636" y="4405745"/>
              <a:ext cx="387928" cy="1662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555346" y="27893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14328" y="413789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</a:t>
              </a:r>
              <a:endParaRPr lang="en-US" b="1" dirty="0"/>
            </a:p>
          </p:txBody>
        </p: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01649"/>
              </p:ext>
            </p:extLst>
          </p:nvPr>
        </p:nvGraphicFramePr>
        <p:xfrm>
          <a:off x="1228725" y="5341938"/>
          <a:ext cx="516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3" name="Equation" r:id="rId9" imgW="5168880" imgH="761760" progId="Equation.DSMT4">
                  <p:embed/>
                </p:oleObj>
              </mc:Choice>
              <mc:Fallback>
                <p:oleObj name="Equation" r:id="rId9" imgW="516888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341938"/>
                        <a:ext cx="5168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1248" y="135543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</a:rPr>
              <a:t>n</a:t>
            </a:r>
            <a:r>
              <a:rPr lang="en-US" sz="2000" dirty="0" smtClean="0">
                <a:latin typeface="Comic Sans MS" panose="030F0702030302020204" pitchFamily="66" charset="0"/>
              </a:rPr>
              <a:t>: unit outward normal vector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937260" y="5634990"/>
            <a:ext cx="6012180" cy="86868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Integration-by-Parts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u(x) and v(x) are continuously differentiable functions</a:t>
            </a:r>
          </a:p>
          <a:p>
            <a:r>
              <a:rPr lang="en-US" dirty="0" smtClean="0"/>
              <a:t>1D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2D, 3D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vector field </a:t>
            </a:r>
            <a:r>
              <a:rPr lang="en-US" b="1" dirty="0" smtClean="0"/>
              <a:t>v</a:t>
            </a:r>
            <a:r>
              <a:rPr lang="en-US" dirty="0" smtClean="0"/>
              <a:t>(x)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Green’s identity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53590"/>
              </p:ext>
            </p:extLst>
          </p:nvPr>
        </p:nvGraphicFramePr>
        <p:xfrm>
          <a:off x="1425575" y="1595438"/>
          <a:ext cx="613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1" name="Equation" r:id="rId3" imgW="6134040" imgH="660240" progId="Equation.DSMT4">
                  <p:embed/>
                </p:oleObj>
              </mc:Choice>
              <mc:Fallback>
                <p:oleObj name="Equation" r:id="rId3" imgW="6134040" imgH="660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595438"/>
                        <a:ext cx="61341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49629"/>
              </p:ext>
            </p:extLst>
          </p:nvPr>
        </p:nvGraphicFramePr>
        <p:xfrm>
          <a:off x="1252538" y="2930525"/>
          <a:ext cx="47005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2" name="Equation" r:id="rId5" imgW="4711680" imgH="850680" progId="Equation.DSMT4">
                  <p:embed/>
                </p:oleObj>
              </mc:Choice>
              <mc:Fallback>
                <p:oleObj name="Equation" r:id="rId5" imgW="471168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30525"/>
                        <a:ext cx="4700587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13096"/>
              </p:ext>
            </p:extLst>
          </p:nvPr>
        </p:nvGraphicFramePr>
        <p:xfrm>
          <a:off x="1196975" y="4476750"/>
          <a:ext cx="5372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3" name="Equation" r:id="rId7" imgW="5371920" imgH="533160" progId="Equation.DSMT4">
                  <p:embed/>
                </p:oleObj>
              </mc:Choice>
              <mc:Fallback>
                <p:oleObj name="Equation" r:id="rId7" imgW="537192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476750"/>
                        <a:ext cx="53721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18939"/>
              </p:ext>
            </p:extLst>
          </p:nvPr>
        </p:nvGraphicFramePr>
        <p:xfrm>
          <a:off x="1235075" y="5800725"/>
          <a:ext cx="5461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4" name="Equation" r:id="rId9" imgW="5460840" imgH="545760" progId="Equation.DSMT4">
                  <p:embed/>
                </p:oleObj>
              </mc:Choice>
              <mc:Fallback>
                <p:oleObj name="Equation" r:id="rId9" imgW="5460840" imgH="545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800725"/>
                        <a:ext cx="5461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649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Divergence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S: unit sphere (x</a:t>
            </a:r>
            <a:r>
              <a:rPr lang="en-US" baseline="30000" dirty="0" smtClean="0"/>
              <a:t>2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dirty="0" smtClean="0"/>
              <a:t> + z</a:t>
            </a:r>
            <a:r>
              <a:rPr lang="en-US" baseline="30000" dirty="0" smtClean="0"/>
              <a:t>2</a:t>
            </a:r>
            <a:r>
              <a:rPr lang="en-US" dirty="0" smtClean="0"/>
              <a:t> = 1), </a:t>
            </a:r>
            <a:r>
              <a:rPr lang="en-US" b="1" dirty="0" smtClean="0"/>
              <a:t>F</a:t>
            </a:r>
            <a:r>
              <a:rPr lang="en-US" dirty="0" smtClean="0"/>
              <a:t> = 2x</a:t>
            </a:r>
            <a:r>
              <a:rPr lang="en-US" b="1" dirty="0" smtClean="0"/>
              <a:t>i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b="1" dirty="0" smtClean="0"/>
              <a:t>j</a:t>
            </a:r>
            <a:r>
              <a:rPr lang="en-US" dirty="0" smtClean="0"/>
              <a:t> + z</a:t>
            </a:r>
            <a:r>
              <a:rPr lang="en-US" baseline="30000" dirty="0" smtClean="0"/>
              <a:t>2</a:t>
            </a:r>
            <a:r>
              <a:rPr lang="en-US" b="1" dirty="0" smtClean="0"/>
              <a:t>k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Integrate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37195" y="1331191"/>
          <a:ext cx="1409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2" name="Equation" r:id="rId3" imgW="1409400" imgH="545760" progId="Equation.DSMT4">
                  <p:embed/>
                </p:oleObj>
              </mc:Choice>
              <mc:Fallback>
                <p:oleObj name="Equation" r:id="rId3" imgW="140940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195" y="1331191"/>
                        <a:ext cx="1409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2623"/>
              </p:ext>
            </p:extLst>
          </p:nvPr>
        </p:nvGraphicFramePr>
        <p:xfrm>
          <a:off x="879475" y="2016125"/>
          <a:ext cx="58547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3" name="Equation" r:id="rId5" imgW="5854680" imgH="3073320" progId="Equation.DSMT4">
                  <p:embed/>
                </p:oleObj>
              </mc:Choice>
              <mc:Fallback>
                <p:oleObj name="Equation" r:id="rId5" imgW="5854680" imgH="3073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016125"/>
                        <a:ext cx="585470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7269018" y="1865747"/>
            <a:ext cx="1145309" cy="1145309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381000" dist="2794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7333673" y="2013528"/>
            <a:ext cx="997527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832436" y="2512290"/>
            <a:ext cx="1016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7158182" y="2512291"/>
            <a:ext cx="683491" cy="4802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symmetric rank four tensor is defined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b="1" dirty="0" smtClean="0"/>
              <a:t>1</a:t>
            </a:r>
            <a:r>
              <a:rPr lang="en-US" dirty="0" smtClean="0"/>
              <a:t> = [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] is </a:t>
            </a:r>
            <a:r>
              <a:rPr lang="en-US" dirty="0"/>
              <a:t>a unit tensor of rank-two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r>
              <a:rPr lang="en-US" dirty="0"/>
              <a:t>is a symmetric unit tensor of rank-four. When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is an arbitrary symmetric rank-two tensor, calculate </a:t>
            </a:r>
            <a:r>
              <a:rPr lang="en-US" b="1" dirty="0" smtClean="0"/>
              <a:t>S</a:t>
            </a:r>
            <a:r>
              <a:rPr lang="en-US" dirty="0" smtClean="0"/>
              <a:t> =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in terms of </a:t>
            </a:r>
            <a:r>
              <a:rPr lang="en-US" b="1" dirty="0" smtClean="0"/>
              <a:t>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37445"/>
              </p:ext>
            </p:extLst>
          </p:nvPr>
        </p:nvGraphicFramePr>
        <p:xfrm>
          <a:off x="2938568" y="1531091"/>
          <a:ext cx="2290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3" imgW="2273040" imgH="355320" progId="Equation.DSMT4">
                  <p:embed/>
                </p:oleObj>
              </mc:Choice>
              <mc:Fallback>
                <p:oleObj name="Equation" r:id="rId3" imgW="227304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568" y="1531091"/>
                        <a:ext cx="229076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80351"/>
              </p:ext>
            </p:extLst>
          </p:nvPr>
        </p:nvGraphicFramePr>
        <p:xfrm>
          <a:off x="512974" y="2475869"/>
          <a:ext cx="2662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5" imgW="2641320" imgH="520560" progId="Equation.DSMT4">
                  <p:embed/>
                </p:oleObj>
              </mc:Choice>
              <mc:Fallback>
                <p:oleObj name="Equation" r:id="rId5" imgW="2641320" imgH="520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74" y="2475869"/>
                        <a:ext cx="26622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89429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and strain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0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Surface Traction (Stress)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6046788" cy="542448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Surface traction (Stress)</a:t>
            </a:r>
          </a:p>
          <a:p>
            <a:pPr marL="569913" lvl="1">
              <a:spcBef>
                <a:spcPct val="40000"/>
              </a:spcBef>
            </a:pPr>
            <a:r>
              <a:rPr lang="en-US" altLang="ko-KR" dirty="0" smtClean="0">
                <a:ea typeface="굴림" pitchFamily="50" charset="-127"/>
              </a:rPr>
              <a:t>The entire body is in equilibrium with external forces (</a:t>
            </a:r>
            <a:r>
              <a:rPr lang="en-US" altLang="ko-KR" b="1" dirty="0" smtClean="0">
                <a:ea typeface="굴림" pitchFamily="50" charset="-127"/>
              </a:rPr>
              <a:t>f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 ~ </a:t>
            </a:r>
            <a:r>
              <a:rPr lang="en-US" altLang="ko-KR" b="1" dirty="0" smtClean="0">
                <a:ea typeface="굴림" pitchFamily="50" charset="-127"/>
              </a:rPr>
              <a:t>f</a:t>
            </a:r>
            <a:r>
              <a:rPr lang="en-US" altLang="ko-KR" baseline="-25000" dirty="0" smtClean="0">
                <a:ea typeface="굴림" pitchFamily="50" charset="-127"/>
              </a:rPr>
              <a:t>6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569913" lvl="1">
              <a:spcBef>
                <a:spcPct val="40000"/>
              </a:spcBef>
            </a:pPr>
            <a:r>
              <a:rPr lang="en-US" altLang="ko-KR" dirty="0" smtClean="0">
                <a:ea typeface="굴림" pitchFamily="50" charset="-127"/>
              </a:rPr>
              <a:t>The imaginary cut body </a:t>
            </a:r>
            <a:r>
              <a:rPr lang="en-US" altLang="ko-KR" dirty="0">
                <a:ea typeface="굴림" pitchFamily="50" charset="-127"/>
              </a:rPr>
              <a:t>is in equilibrium due to  external forces (</a:t>
            </a:r>
            <a:r>
              <a:rPr lang="en-US" altLang="ko-KR" b="1" dirty="0">
                <a:ea typeface="굴림" pitchFamily="50" charset="-127"/>
              </a:rPr>
              <a:t>f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ea typeface="굴림" pitchFamily="50" charset="-127"/>
              </a:rPr>
              <a:t>f</a:t>
            </a:r>
            <a:r>
              <a:rPr lang="en-US" altLang="ko-KR" baseline="-25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ea typeface="굴림" pitchFamily="50" charset="-127"/>
              </a:rPr>
              <a:t>f</a:t>
            </a:r>
            <a:r>
              <a:rPr lang="en-US" altLang="ko-KR" baseline="-25000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) and internal forces</a:t>
            </a:r>
          </a:p>
          <a:p>
            <a:pPr marL="569913" lvl="1">
              <a:spcBef>
                <a:spcPct val="40000"/>
              </a:spcBef>
            </a:pPr>
            <a:r>
              <a:rPr lang="en-US" altLang="ko-KR" dirty="0" smtClean="0">
                <a:ea typeface="굴림" pitchFamily="50" charset="-127"/>
              </a:rPr>
              <a:t>Internal </a:t>
            </a:r>
            <a:r>
              <a:rPr lang="en-US" altLang="ko-KR" dirty="0">
                <a:ea typeface="굴림" pitchFamily="50" charset="-127"/>
              </a:rPr>
              <a:t>force acting at a point </a:t>
            </a:r>
            <a:r>
              <a:rPr lang="en-US" altLang="ko-KR" dirty="0" smtClean="0">
                <a:ea typeface="굴림" pitchFamily="50" charset="-127"/>
              </a:rPr>
              <a:t>P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on a plane whose </a:t>
            </a:r>
            <a:r>
              <a:rPr lang="en-US" altLang="ko-KR" dirty="0" smtClean="0">
                <a:ea typeface="굴림" pitchFamily="50" charset="-127"/>
              </a:rPr>
              <a:t>unit normal </a:t>
            </a:r>
            <a:r>
              <a:rPr lang="en-US" altLang="ko-KR" dirty="0">
                <a:ea typeface="굴림" pitchFamily="50" charset="-127"/>
              </a:rPr>
              <a:t>is </a:t>
            </a:r>
            <a:r>
              <a:rPr lang="en-US" altLang="ko-KR" b="1" dirty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:</a:t>
            </a:r>
            <a:endParaRPr lang="en-US" altLang="ko-KR" dirty="0">
              <a:ea typeface="굴림" pitchFamily="50" charset="-127"/>
            </a:endParaRPr>
          </a:p>
          <a:p>
            <a:pPr marL="569913" lvl="1">
              <a:spcBef>
                <a:spcPct val="40000"/>
              </a:spcBef>
            </a:pPr>
            <a:endParaRPr lang="en-US" altLang="ko-KR" dirty="0">
              <a:ea typeface="굴림" pitchFamily="50" charset="-127"/>
            </a:endParaRPr>
          </a:p>
          <a:p>
            <a:pPr marL="569913" lvl="1">
              <a:spcBef>
                <a:spcPct val="40000"/>
              </a:spcBef>
            </a:pPr>
            <a:endParaRPr lang="en-US" altLang="ko-KR" dirty="0">
              <a:ea typeface="굴림" pitchFamily="50" charset="-127"/>
            </a:endParaRPr>
          </a:p>
          <a:p>
            <a:pPr marL="569913" lvl="1">
              <a:spcBef>
                <a:spcPct val="40000"/>
              </a:spcBef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surface traction </a:t>
            </a:r>
            <a:r>
              <a:rPr lang="en-US" altLang="ko-KR" dirty="0">
                <a:ea typeface="굴림" pitchFamily="50" charset="-127"/>
              </a:rPr>
              <a:t>depends on the </a:t>
            </a:r>
            <a:r>
              <a:rPr lang="en-US" altLang="ko-KR" dirty="0" smtClean="0">
                <a:ea typeface="굴림" pitchFamily="50" charset="-127"/>
              </a:rPr>
              <a:t>unit normal </a:t>
            </a:r>
            <a:r>
              <a:rPr lang="en-US" altLang="ko-KR" dirty="0">
                <a:ea typeface="굴림" pitchFamily="50" charset="-127"/>
              </a:rPr>
              <a:t>direction </a:t>
            </a:r>
            <a:r>
              <a:rPr lang="en-US" altLang="ko-KR" b="1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marL="569913" lvl="1">
              <a:spcBef>
                <a:spcPct val="40000"/>
              </a:spcBef>
            </a:pPr>
            <a:r>
              <a:rPr lang="en-US" altLang="ko-KR" dirty="0">
                <a:ea typeface="굴림" pitchFamily="50" charset="-127"/>
              </a:rPr>
              <a:t>Surface traction will change </a:t>
            </a:r>
            <a:r>
              <a:rPr lang="en-US" altLang="ko-KR" dirty="0" smtClean="0">
                <a:ea typeface="굴림" pitchFamily="50" charset="-127"/>
              </a:rPr>
              <a:t>as </a:t>
            </a:r>
            <a:r>
              <a:rPr lang="en-US" altLang="ko-KR" b="1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 changes.</a:t>
            </a:r>
          </a:p>
          <a:p>
            <a:pPr marL="569913" lvl="1">
              <a:spcBef>
                <a:spcPct val="40000"/>
              </a:spcBef>
            </a:pPr>
            <a:r>
              <a:rPr lang="en-US" altLang="ko-KR" dirty="0">
                <a:ea typeface="굴림" pitchFamily="50" charset="-127"/>
              </a:rPr>
              <a:t>unit = force per unit area (pressure)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841316"/>
              </p:ext>
            </p:extLst>
          </p:nvPr>
        </p:nvGraphicFramePr>
        <p:xfrm>
          <a:off x="6121838" y="609455"/>
          <a:ext cx="282575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7" name="Picture" r:id="rId3" imgW="1886040" imgH="3714840" progId="Word.Picture.8">
                  <p:embed/>
                </p:oleObj>
              </mc:Choice>
              <mc:Fallback>
                <p:oleObj name="Picture" r:id="rId3" imgW="1886040" imgH="37148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838" y="609455"/>
                        <a:ext cx="2825750" cy="554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43629"/>
              </p:ext>
            </p:extLst>
          </p:nvPr>
        </p:nvGraphicFramePr>
        <p:xfrm>
          <a:off x="1411288" y="3762375"/>
          <a:ext cx="20050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8" name="Equation" r:id="rId5" imgW="1993680" imgH="761760" progId="Equation.DSMT4">
                  <p:embed/>
                </p:oleObj>
              </mc:Choice>
              <mc:Fallback>
                <p:oleObj name="Equation" r:id="rId5" imgW="199368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762375"/>
                        <a:ext cx="20050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94431"/>
              </p:ext>
            </p:extLst>
          </p:nvPr>
        </p:nvGraphicFramePr>
        <p:xfrm>
          <a:off x="741363" y="6146800"/>
          <a:ext cx="309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9" name="Equation" r:id="rId7" imgW="3098520" imgH="469800" progId="Equation.DSMT4">
                  <p:embed/>
                </p:oleObj>
              </mc:Choice>
              <mc:Fallback>
                <p:oleObj name="Equation" r:id="rId7" imgW="309852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6146800"/>
                        <a:ext cx="3098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476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Stress Components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Surface traction</a:t>
            </a:r>
            <a:r>
              <a:rPr lang="en-US" dirty="0"/>
              <a:t> changes according to the direction of the surface.</a:t>
            </a:r>
          </a:p>
          <a:p>
            <a:r>
              <a:rPr lang="en-US" dirty="0"/>
              <a:t>Impossible to store stress information for all directions.</a:t>
            </a:r>
          </a:p>
          <a:p>
            <a:r>
              <a:rPr lang="en-US" dirty="0"/>
              <a:t>Let’s store </a:t>
            </a:r>
            <a:r>
              <a:rPr lang="en-US" altLang="ko-KR" dirty="0">
                <a:ea typeface="굴림" pitchFamily="50" charset="-127"/>
              </a:rPr>
              <a:t>surface traction</a:t>
            </a:r>
            <a:r>
              <a:rPr lang="en-US" dirty="0"/>
              <a:t> parallel to the </a:t>
            </a:r>
            <a:r>
              <a:rPr lang="en-US" dirty="0" smtClean="0"/>
              <a:t>three coordinate directions.</a:t>
            </a:r>
            <a:endParaRPr lang="en-US" dirty="0"/>
          </a:p>
          <a:p>
            <a:r>
              <a:rPr lang="en-US" altLang="ko-KR" dirty="0">
                <a:ea typeface="굴림" pitchFamily="50" charset="-127"/>
              </a:rPr>
              <a:t>Surface traction</a:t>
            </a:r>
            <a:r>
              <a:rPr lang="en-US" dirty="0"/>
              <a:t> in other directions can be calculated from them.</a:t>
            </a:r>
          </a:p>
          <a:p>
            <a:r>
              <a:rPr lang="en-US" dirty="0"/>
              <a:t>Consider the x-face of an infinitesimal cube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8779" name="Group 59"/>
          <p:cNvGrpSpPr>
            <a:grpSpLocks/>
          </p:cNvGrpSpPr>
          <p:nvPr/>
        </p:nvGrpSpPr>
        <p:grpSpPr bwMode="auto">
          <a:xfrm>
            <a:off x="6178418" y="4988108"/>
            <a:ext cx="1327150" cy="1128712"/>
            <a:chOff x="3659" y="2420"/>
            <a:chExt cx="836" cy="711"/>
          </a:xfrm>
        </p:grpSpPr>
        <p:sp>
          <p:nvSpPr>
            <p:cNvPr id="158761" name="Line 41"/>
            <p:cNvSpPr>
              <a:spLocks noChangeAspect="1" noChangeShapeType="1"/>
            </p:cNvSpPr>
            <p:nvPr/>
          </p:nvSpPr>
          <p:spPr bwMode="auto">
            <a:xfrm>
              <a:off x="3969" y="2682"/>
              <a:ext cx="402" cy="2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2" name="Line 42"/>
            <p:cNvSpPr>
              <a:spLocks noChangeAspect="1" noChangeShapeType="1"/>
            </p:cNvSpPr>
            <p:nvPr/>
          </p:nvSpPr>
          <p:spPr bwMode="auto">
            <a:xfrm flipV="1">
              <a:off x="4149" y="2548"/>
              <a:ext cx="0" cy="3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3" name="Line 43"/>
            <p:cNvSpPr>
              <a:spLocks noChangeAspect="1" noChangeShapeType="1"/>
            </p:cNvSpPr>
            <p:nvPr/>
          </p:nvSpPr>
          <p:spPr bwMode="auto">
            <a:xfrm rot="10800000" flipV="1">
              <a:off x="3881" y="2792"/>
              <a:ext cx="268" cy="1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4" name="Text Box 44"/>
            <p:cNvSpPr txBox="1">
              <a:spLocks noChangeAspect="1" noChangeArrowheads="1"/>
            </p:cNvSpPr>
            <p:nvPr/>
          </p:nvSpPr>
          <p:spPr bwMode="auto">
            <a:xfrm>
              <a:off x="3659" y="2878"/>
              <a:ext cx="30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 dirty="0" smtClean="0">
                  <a:latin typeface="Symbol" pitchFamily="18" charset="2"/>
                  <a:ea typeface="SimSun" pitchFamily="2" charset="-122"/>
                </a:rPr>
                <a:t>s</a:t>
              </a:r>
              <a:r>
                <a:rPr lang="en-US" altLang="ko-KR" sz="2000" baseline="-25000" dirty="0" smtClean="0">
                  <a:latin typeface="Times New Roman" pitchFamily="18" charset="0"/>
                  <a:ea typeface="SimSun" pitchFamily="2" charset="-122"/>
                </a:rPr>
                <a:t>11</a:t>
              </a:r>
              <a:endParaRPr lang="en-US" sz="2000" dirty="0"/>
            </a:p>
          </p:txBody>
        </p:sp>
        <p:sp>
          <p:nvSpPr>
            <p:cNvPr id="158765" name="Text Box 45"/>
            <p:cNvSpPr txBox="1">
              <a:spLocks noChangeAspect="1" noChangeArrowheads="1"/>
            </p:cNvSpPr>
            <p:nvPr/>
          </p:nvSpPr>
          <p:spPr bwMode="auto">
            <a:xfrm>
              <a:off x="4195" y="2872"/>
              <a:ext cx="30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 dirty="0" smtClean="0">
                  <a:latin typeface="Symbol" pitchFamily="18" charset="2"/>
                  <a:ea typeface="SimSun" pitchFamily="2" charset="-122"/>
                </a:rPr>
                <a:t>s</a:t>
              </a:r>
              <a:r>
                <a:rPr lang="en-US" altLang="ko-KR" sz="2000" baseline="-25000" dirty="0" smtClean="0">
                  <a:latin typeface="Times New Roman" pitchFamily="18" charset="0"/>
                  <a:ea typeface="SimSun" pitchFamily="2" charset="-122"/>
                </a:rPr>
                <a:t>12</a:t>
              </a:r>
              <a:endParaRPr lang="en-US" sz="2000" dirty="0"/>
            </a:p>
          </p:txBody>
        </p:sp>
        <p:sp>
          <p:nvSpPr>
            <p:cNvPr id="158766" name="Text Box 46"/>
            <p:cNvSpPr txBox="1">
              <a:spLocks noChangeAspect="1" noChangeArrowheads="1"/>
            </p:cNvSpPr>
            <p:nvPr/>
          </p:nvSpPr>
          <p:spPr bwMode="auto">
            <a:xfrm>
              <a:off x="3887" y="2420"/>
              <a:ext cx="30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 dirty="0" smtClean="0">
                  <a:latin typeface="Symbol" pitchFamily="18" charset="2"/>
                  <a:ea typeface="SimSun" pitchFamily="2" charset="-122"/>
                </a:rPr>
                <a:t>s</a:t>
              </a:r>
              <a:r>
                <a:rPr lang="en-US" altLang="ko-KR" sz="2000" baseline="-25000" dirty="0" smtClean="0">
                  <a:latin typeface="Times New Roman" pitchFamily="18" charset="0"/>
                  <a:ea typeface="SimSun" pitchFamily="2" charset="-122"/>
                </a:rPr>
                <a:t>13</a:t>
              </a:r>
              <a:endParaRPr lang="en-US" sz="2000" dirty="0"/>
            </a:p>
          </p:txBody>
        </p:sp>
      </p:grpSp>
      <p:grpSp>
        <p:nvGrpSpPr>
          <p:cNvPr id="158780" name="Group 60"/>
          <p:cNvGrpSpPr>
            <a:grpSpLocks/>
          </p:cNvGrpSpPr>
          <p:nvPr/>
        </p:nvGrpSpPr>
        <p:grpSpPr bwMode="auto">
          <a:xfrm>
            <a:off x="4862380" y="4067358"/>
            <a:ext cx="3609975" cy="2638425"/>
            <a:chOff x="2836" y="1829"/>
            <a:chExt cx="2274" cy="1662"/>
          </a:xfrm>
        </p:grpSpPr>
        <p:sp>
          <p:nvSpPr>
            <p:cNvPr id="158752" name="Line 32"/>
            <p:cNvSpPr>
              <a:spLocks noChangeAspect="1" noChangeShapeType="1"/>
            </p:cNvSpPr>
            <p:nvPr/>
          </p:nvSpPr>
          <p:spPr bwMode="auto">
            <a:xfrm>
              <a:off x="4453" y="1829"/>
              <a:ext cx="649" cy="4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3" name="Line 33"/>
            <p:cNvSpPr>
              <a:spLocks noChangeAspect="1" noChangeShapeType="1"/>
            </p:cNvSpPr>
            <p:nvPr/>
          </p:nvSpPr>
          <p:spPr bwMode="auto">
            <a:xfrm>
              <a:off x="3867" y="2243"/>
              <a:ext cx="648" cy="4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4" name="Line 34"/>
            <p:cNvSpPr>
              <a:spLocks noChangeAspect="1" noChangeShapeType="1"/>
            </p:cNvSpPr>
            <p:nvPr/>
          </p:nvSpPr>
          <p:spPr bwMode="auto">
            <a:xfrm flipV="1">
              <a:off x="3859" y="1837"/>
              <a:ext cx="584" cy="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5" name="Line 35"/>
            <p:cNvSpPr>
              <a:spLocks noChangeAspect="1" noChangeShapeType="1"/>
            </p:cNvSpPr>
            <p:nvPr/>
          </p:nvSpPr>
          <p:spPr bwMode="auto">
            <a:xfrm flipV="1">
              <a:off x="4525" y="2264"/>
              <a:ext cx="585" cy="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Line 36"/>
            <p:cNvSpPr>
              <a:spLocks noChangeAspect="1" noChangeShapeType="1"/>
            </p:cNvSpPr>
            <p:nvPr/>
          </p:nvSpPr>
          <p:spPr bwMode="auto">
            <a:xfrm>
              <a:off x="3865" y="2235"/>
              <a:ext cx="2" cy="6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7" name="Line 37"/>
            <p:cNvSpPr>
              <a:spLocks noChangeAspect="1" noChangeShapeType="1"/>
            </p:cNvSpPr>
            <p:nvPr/>
          </p:nvSpPr>
          <p:spPr bwMode="auto">
            <a:xfrm>
              <a:off x="4511" y="2668"/>
              <a:ext cx="2" cy="6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8" name="Line 38"/>
            <p:cNvSpPr>
              <a:spLocks noChangeAspect="1" noChangeShapeType="1"/>
            </p:cNvSpPr>
            <p:nvPr/>
          </p:nvSpPr>
          <p:spPr bwMode="auto">
            <a:xfrm>
              <a:off x="5108" y="2274"/>
              <a:ext cx="0" cy="6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59" name="Line 39"/>
            <p:cNvSpPr>
              <a:spLocks noChangeAspect="1" noChangeShapeType="1"/>
            </p:cNvSpPr>
            <p:nvPr/>
          </p:nvSpPr>
          <p:spPr bwMode="auto">
            <a:xfrm>
              <a:off x="3867" y="2876"/>
              <a:ext cx="648" cy="4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0" name="Line 40"/>
            <p:cNvSpPr>
              <a:spLocks noChangeAspect="1" noChangeShapeType="1"/>
            </p:cNvSpPr>
            <p:nvPr/>
          </p:nvSpPr>
          <p:spPr bwMode="auto">
            <a:xfrm flipV="1">
              <a:off x="4519" y="2896"/>
              <a:ext cx="585" cy="4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7" name="Line 47"/>
            <p:cNvSpPr>
              <a:spLocks noChangeAspect="1" noChangeShapeType="1"/>
            </p:cNvSpPr>
            <p:nvPr/>
          </p:nvSpPr>
          <p:spPr bwMode="auto">
            <a:xfrm>
              <a:off x="3236" y="3129"/>
              <a:ext cx="307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8" name="Line 48"/>
            <p:cNvSpPr>
              <a:spLocks noChangeAspect="1" noChangeShapeType="1"/>
            </p:cNvSpPr>
            <p:nvPr/>
          </p:nvSpPr>
          <p:spPr bwMode="auto">
            <a:xfrm rot="10800000" flipV="1">
              <a:off x="2908" y="3129"/>
              <a:ext cx="322" cy="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69" name="Line 49"/>
            <p:cNvSpPr>
              <a:spLocks noChangeAspect="1" noChangeShapeType="1"/>
            </p:cNvSpPr>
            <p:nvPr/>
          </p:nvSpPr>
          <p:spPr bwMode="auto">
            <a:xfrm flipV="1">
              <a:off x="3232" y="2774"/>
              <a:ext cx="0" cy="3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70" name="Text Box 50"/>
            <p:cNvSpPr txBox="1">
              <a:spLocks noChangeAspect="1" noChangeArrowheads="1"/>
            </p:cNvSpPr>
            <p:nvPr/>
          </p:nvSpPr>
          <p:spPr bwMode="auto">
            <a:xfrm>
              <a:off x="2836" y="3293"/>
              <a:ext cx="198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x</a:t>
              </a:r>
              <a:endParaRPr lang="en-US" sz="2000"/>
            </a:p>
          </p:txBody>
        </p:sp>
        <p:sp>
          <p:nvSpPr>
            <p:cNvPr id="158771" name="Text Box 51"/>
            <p:cNvSpPr txBox="1">
              <a:spLocks noChangeAspect="1" noChangeArrowheads="1"/>
            </p:cNvSpPr>
            <p:nvPr/>
          </p:nvSpPr>
          <p:spPr bwMode="auto">
            <a:xfrm>
              <a:off x="3491" y="3259"/>
              <a:ext cx="200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y</a:t>
              </a:r>
              <a:endParaRPr lang="en-US" sz="2000"/>
            </a:p>
          </p:txBody>
        </p:sp>
        <p:sp>
          <p:nvSpPr>
            <p:cNvPr id="158772" name="Text Box 52"/>
            <p:cNvSpPr txBox="1">
              <a:spLocks noChangeAspect="1" noChangeArrowheads="1"/>
            </p:cNvSpPr>
            <p:nvPr/>
          </p:nvSpPr>
          <p:spPr bwMode="auto">
            <a:xfrm>
              <a:off x="3142" y="2602"/>
              <a:ext cx="200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z</a:t>
              </a:r>
              <a:endParaRPr lang="en-US" sz="2000"/>
            </a:p>
          </p:txBody>
        </p:sp>
        <p:sp>
          <p:nvSpPr>
            <p:cNvPr id="158773" name="Text Box 53"/>
            <p:cNvSpPr txBox="1">
              <a:spLocks noChangeAspect="1" noChangeArrowheads="1"/>
            </p:cNvSpPr>
            <p:nvPr/>
          </p:nvSpPr>
          <p:spPr bwMode="auto">
            <a:xfrm>
              <a:off x="3929" y="1865"/>
              <a:ext cx="246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x</a:t>
              </a:r>
              <a:endParaRPr lang="en-US" sz="2000"/>
            </a:p>
          </p:txBody>
        </p:sp>
        <p:sp>
          <p:nvSpPr>
            <p:cNvPr id="158774" name="Text Box 54"/>
            <p:cNvSpPr txBox="1">
              <a:spLocks noChangeAspect="1" noChangeArrowheads="1"/>
            </p:cNvSpPr>
            <p:nvPr/>
          </p:nvSpPr>
          <p:spPr bwMode="auto">
            <a:xfrm>
              <a:off x="4043" y="3095"/>
              <a:ext cx="246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y</a:t>
              </a:r>
              <a:endParaRPr lang="en-US" sz="2000"/>
            </a:p>
          </p:txBody>
        </p:sp>
        <p:sp>
          <p:nvSpPr>
            <p:cNvPr id="158775" name="Text Box 55"/>
            <p:cNvSpPr txBox="1">
              <a:spLocks noChangeAspect="1" noChangeArrowheads="1"/>
            </p:cNvSpPr>
            <p:nvPr/>
          </p:nvSpPr>
          <p:spPr bwMode="auto">
            <a:xfrm>
              <a:off x="3607" y="2322"/>
              <a:ext cx="246" cy="1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2000" i="1">
                  <a:latin typeface="Times New Roman" pitchFamily="18" charset="0"/>
                  <a:ea typeface="SimSun" pitchFamily="2" charset="-122"/>
                </a:rPr>
                <a:t>z</a:t>
              </a:r>
              <a:endParaRPr lang="en-US" sz="2000"/>
            </a:p>
          </p:txBody>
        </p:sp>
        <p:sp>
          <p:nvSpPr>
            <p:cNvPr id="158776" name="Line 56"/>
            <p:cNvSpPr>
              <a:spLocks noChangeAspect="1" noChangeShapeType="1"/>
            </p:cNvSpPr>
            <p:nvPr/>
          </p:nvSpPr>
          <p:spPr bwMode="auto">
            <a:xfrm flipH="1" flipV="1">
              <a:off x="3563" y="2720"/>
              <a:ext cx="588" cy="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77" name="Text Box 57"/>
            <p:cNvSpPr txBox="1">
              <a:spLocks noChangeAspect="1" noChangeArrowheads="1"/>
            </p:cNvSpPr>
            <p:nvPr/>
          </p:nvSpPr>
          <p:spPr bwMode="auto">
            <a:xfrm>
              <a:off x="3453" y="2536"/>
              <a:ext cx="246" cy="1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200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2000" b="1">
                  <a:latin typeface="Times New Roman" pitchFamily="18" charset="0"/>
                  <a:ea typeface="SimSun" pitchFamily="2" charset="-122"/>
                </a:rPr>
                <a:t>F</a:t>
              </a:r>
              <a:endParaRPr lang="en-US" sz="20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55400"/>
              </p:ext>
            </p:extLst>
          </p:nvPr>
        </p:nvGraphicFramePr>
        <p:xfrm>
          <a:off x="808038" y="4264025"/>
          <a:ext cx="3797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0" name="Equation" r:id="rId3" imgW="3797280" imgH="482400" progId="Equation.DSMT4">
                  <p:embed/>
                </p:oleObj>
              </mc:Choice>
              <mc:Fallback>
                <p:oleObj name="Equation" r:id="rId3" imgW="37972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264025"/>
                        <a:ext cx="37973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297504"/>
              </p:ext>
            </p:extLst>
          </p:nvPr>
        </p:nvGraphicFramePr>
        <p:xfrm>
          <a:off x="758825" y="5005388"/>
          <a:ext cx="3606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1" name="Equation" r:id="rId5" imgW="3606480" imgH="469800" progId="Equation.DSMT4">
                  <p:embed/>
                </p:oleObj>
              </mc:Choice>
              <mc:Fallback>
                <p:oleObj name="Equation" r:id="rId5" imgW="360648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005388"/>
                        <a:ext cx="36068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296" y="581649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br>
              <a:rPr lang="en-US" dirty="0" smtClean="0"/>
            </a:br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9448" y="5817462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Shear</a:t>
            </a:r>
            <a:br>
              <a:rPr lang="en-US" dirty="0" smtClean="0"/>
            </a:br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1877396" y="5249253"/>
            <a:ext cx="138546" cy="68738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ight Brace 42"/>
          <p:cNvSpPr/>
          <p:nvPr/>
        </p:nvSpPr>
        <p:spPr bwMode="auto">
          <a:xfrm rot="5400000">
            <a:off x="3228115" y="4925369"/>
            <a:ext cx="138546" cy="1371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0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1.1.	</a:t>
            </a:r>
            <a:r>
              <a:rPr lang="en-US" dirty="0" smtClean="0"/>
              <a:t>INTRODUCTION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1.2.	VECTOR AND TENSOR </a:t>
            </a:r>
            <a:r>
              <a:rPr lang="en-US" dirty="0" smtClean="0"/>
              <a:t>CALCULUS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1.3</a:t>
            </a:r>
            <a:r>
              <a:rPr lang="en-US" dirty="0"/>
              <a:t>.	</a:t>
            </a:r>
            <a:r>
              <a:rPr lang="en-US" dirty="0" smtClean="0"/>
              <a:t>STRESS </a:t>
            </a:r>
            <a:r>
              <a:rPr lang="en-US" dirty="0"/>
              <a:t>AND </a:t>
            </a:r>
            <a:r>
              <a:rPr lang="en-US" dirty="0" smtClean="0"/>
              <a:t>STRAIN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1.4</a:t>
            </a:r>
            <a:r>
              <a:rPr lang="en-US" dirty="0"/>
              <a:t>.	</a:t>
            </a:r>
            <a:r>
              <a:rPr lang="en-US" dirty="0" smtClean="0"/>
              <a:t>MECHANICS </a:t>
            </a:r>
            <a:r>
              <a:rPr lang="en-US" dirty="0"/>
              <a:t>OF CONTINUOUS </a:t>
            </a:r>
            <a:r>
              <a:rPr lang="en-US" dirty="0" smtClean="0"/>
              <a:t>BODIES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1.5</a:t>
            </a:r>
            <a:r>
              <a:rPr lang="en-US" dirty="0"/>
              <a:t>.	</a:t>
            </a:r>
            <a:r>
              <a:rPr lang="en-US" dirty="0" smtClean="0"/>
              <a:t>FINITE </a:t>
            </a:r>
            <a:r>
              <a:rPr lang="en-US" dirty="0"/>
              <a:t>ELEMENT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1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868680" y="3566160"/>
            <a:ext cx="2205990" cy="76358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Tensor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4"/>
            <a:ext cx="8909050" cy="5174612"/>
          </a:xfrm>
        </p:spPr>
        <p:txBody>
          <a:bodyPr/>
          <a:lstStyle/>
          <a:p>
            <a:pPr lvl="1"/>
            <a:r>
              <a:rPr lang="en-US" altLang="ko-KR" dirty="0">
                <a:ea typeface="굴림" pitchFamily="50" charset="-127"/>
              </a:rPr>
              <a:t>First index is the face and the second index is its direction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When two indices are the same, normal stress, otherwise shear stress.</a:t>
            </a:r>
            <a:endParaRPr lang="en-US" dirty="0"/>
          </a:p>
          <a:p>
            <a:pPr lvl="1"/>
            <a:r>
              <a:rPr lang="en-US" dirty="0"/>
              <a:t>Continuation for other surfaces.</a:t>
            </a:r>
          </a:p>
          <a:p>
            <a:pPr lvl="1"/>
            <a:r>
              <a:rPr lang="en-US" dirty="0"/>
              <a:t>Total nine components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Same stress components are defined for the negative planes. </a:t>
            </a:r>
            <a:endParaRPr lang="en-US" altLang="ko-KR" dirty="0" smtClean="0">
              <a:ea typeface="굴림" pitchFamily="50" charset="-127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ea typeface="굴림" pitchFamily="50" charset="-127"/>
              </a:rPr>
              <a:t>Rank-2 Stress Tensor</a:t>
            </a:r>
          </a:p>
          <a:p>
            <a:endParaRPr lang="en-US" dirty="0">
              <a:ea typeface="굴림" pitchFamily="50" charset="-127"/>
            </a:endParaRPr>
          </a:p>
          <a:p>
            <a:endParaRPr lang="en-US" dirty="0" smtClean="0">
              <a:ea typeface="굴림" pitchFamily="50" charset="-127"/>
            </a:endParaRPr>
          </a:p>
          <a:p>
            <a:r>
              <a:rPr lang="en-US" dirty="0" smtClean="0">
                <a:ea typeface="굴림" pitchFamily="50" charset="-127"/>
              </a:rPr>
              <a:t>Sign convention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843461" y="3477576"/>
            <a:ext cx="3849370" cy="2843530"/>
            <a:chOff x="4264" y="2"/>
            <a:chExt cx="3031" cy="2239"/>
          </a:xfrm>
        </p:grpSpPr>
        <p:cxnSp>
          <p:nvCxnSpPr>
            <p:cNvPr id="7" name="Line 11879"/>
            <p:cNvCxnSpPr/>
            <p:nvPr/>
          </p:nvCxnSpPr>
          <p:spPr bwMode="auto">
            <a:xfrm>
              <a:off x="6283" y="166"/>
              <a:ext cx="81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11880"/>
            <p:cNvCxnSpPr/>
            <p:nvPr/>
          </p:nvCxnSpPr>
          <p:spPr bwMode="auto">
            <a:xfrm>
              <a:off x="5551" y="684"/>
              <a:ext cx="81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1881"/>
            <p:cNvCxnSpPr/>
            <p:nvPr/>
          </p:nvCxnSpPr>
          <p:spPr bwMode="auto">
            <a:xfrm flipV="1">
              <a:off x="5541" y="176"/>
              <a:ext cx="730" cy="5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1882"/>
            <p:cNvCxnSpPr/>
            <p:nvPr/>
          </p:nvCxnSpPr>
          <p:spPr bwMode="auto">
            <a:xfrm flipV="1">
              <a:off x="6373" y="708"/>
              <a:ext cx="731" cy="5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1883"/>
            <p:cNvCxnSpPr/>
            <p:nvPr/>
          </p:nvCxnSpPr>
          <p:spPr bwMode="auto">
            <a:xfrm>
              <a:off x="5549" y="673"/>
              <a:ext cx="1" cy="7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1884"/>
            <p:cNvCxnSpPr/>
            <p:nvPr/>
          </p:nvCxnSpPr>
          <p:spPr bwMode="auto">
            <a:xfrm>
              <a:off x="6357" y="1213"/>
              <a:ext cx="1" cy="7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1885"/>
            <p:cNvCxnSpPr/>
            <p:nvPr/>
          </p:nvCxnSpPr>
          <p:spPr bwMode="auto">
            <a:xfrm>
              <a:off x="7101" y="721"/>
              <a:ext cx="1" cy="7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1886"/>
            <p:cNvCxnSpPr/>
            <p:nvPr/>
          </p:nvCxnSpPr>
          <p:spPr bwMode="auto">
            <a:xfrm>
              <a:off x="5551" y="1474"/>
              <a:ext cx="81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1887"/>
            <p:cNvCxnSpPr/>
            <p:nvPr/>
          </p:nvCxnSpPr>
          <p:spPr bwMode="auto">
            <a:xfrm flipV="1">
              <a:off x="6365" y="1498"/>
              <a:ext cx="731" cy="5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1888"/>
            <p:cNvCxnSpPr/>
            <p:nvPr/>
          </p:nvCxnSpPr>
          <p:spPr bwMode="auto">
            <a:xfrm>
              <a:off x="6745" y="1383"/>
              <a:ext cx="315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1889"/>
            <p:cNvCxnSpPr/>
            <p:nvPr/>
          </p:nvCxnSpPr>
          <p:spPr bwMode="auto">
            <a:xfrm rot="10800000" flipV="1">
              <a:off x="6529" y="1261"/>
              <a:ext cx="403" cy="2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1890"/>
            <p:cNvCxnSpPr/>
            <p:nvPr/>
          </p:nvCxnSpPr>
          <p:spPr bwMode="auto">
            <a:xfrm flipV="1">
              <a:off x="6750" y="1073"/>
              <a:ext cx="1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1891"/>
            <p:cNvCxnSpPr/>
            <p:nvPr/>
          </p:nvCxnSpPr>
          <p:spPr bwMode="auto">
            <a:xfrm>
              <a:off x="6154" y="595"/>
              <a:ext cx="427" cy="2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1892"/>
            <p:cNvCxnSpPr/>
            <p:nvPr/>
          </p:nvCxnSpPr>
          <p:spPr bwMode="auto">
            <a:xfrm flipV="1">
              <a:off x="6338" y="218"/>
              <a:ext cx="1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1893"/>
            <p:cNvCxnSpPr/>
            <p:nvPr/>
          </p:nvCxnSpPr>
          <p:spPr bwMode="auto">
            <a:xfrm>
              <a:off x="5679" y="1232"/>
              <a:ext cx="502" cy="3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1894"/>
            <p:cNvCxnSpPr/>
            <p:nvPr/>
          </p:nvCxnSpPr>
          <p:spPr bwMode="auto">
            <a:xfrm flipV="1">
              <a:off x="5903" y="1065"/>
              <a:ext cx="1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1895"/>
            <p:cNvCxnSpPr/>
            <p:nvPr/>
          </p:nvCxnSpPr>
          <p:spPr bwMode="auto">
            <a:xfrm rot="10800000" flipV="1">
              <a:off x="5568" y="1368"/>
              <a:ext cx="335" cy="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1896"/>
            <p:cNvCxnSpPr/>
            <p:nvPr/>
          </p:nvCxnSpPr>
          <p:spPr bwMode="auto">
            <a:xfrm rot="10800000" flipV="1">
              <a:off x="6106" y="559"/>
              <a:ext cx="441" cy="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1897"/>
            <p:cNvSpPr txBox="1">
              <a:spLocks noChangeArrowheads="1"/>
            </p:cNvSpPr>
            <p:nvPr/>
          </p:nvSpPr>
          <p:spPr bwMode="auto">
            <a:xfrm>
              <a:off x="5292" y="1477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11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1898"/>
            <p:cNvSpPr txBox="1">
              <a:spLocks noChangeArrowheads="1"/>
            </p:cNvSpPr>
            <p:nvPr/>
          </p:nvSpPr>
          <p:spPr bwMode="auto">
            <a:xfrm>
              <a:off x="6920" y="1505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22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11899"/>
            <p:cNvSpPr txBox="1">
              <a:spLocks noChangeArrowheads="1"/>
            </p:cNvSpPr>
            <p:nvPr/>
          </p:nvSpPr>
          <p:spPr bwMode="auto">
            <a:xfrm>
              <a:off x="6249" y="2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33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11900"/>
            <p:cNvSpPr txBox="1">
              <a:spLocks noChangeArrowheads="1"/>
            </p:cNvSpPr>
            <p:nvPr/>
          </p:nvSpPr>
          <p:spPr bwMode="auto">
            <a:xfrm>
              <a:off x="5960" y="1469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12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11901"/>
            <p:cNvSpPr txBox="1">
              <a:spLocks noChangeArrowheads="1"/>
            </p:cNvSpPr>
            <p:nvPr/>
          </p:nvSpPr>
          <p:spPr bwMode="auto">
            <a:xfrm>
              <a:off x="5577" y="903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13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11902"/>
            <p:cNvSpPr txBox="1">
              <a:spLocks noChangeArrowheads="1"/>
            </p:cNvSpPr>
            <p:nvPr/>
          </p:nvSpPr>
          <p:spPr bwMode="auto">
            <a:xfrm>
              <a:off x="6375" y="1460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21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11903"/>
            <p:cNvSpPr txBox="1">
              <a:spLocks noChangeArrowheads="1"/>
            </p:cNvSpPr>
            <p:nvPr/>
          </p:nvSpPr>
          <p:spPr bwMode="auto">
            <a:xfrm>
              <a:off x="6685" y="927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23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11904"/>
            <p:cNvSpPr txBox="1">
              <a:spLocks noChangeArrowheads="1"/>
            </p:cNvSpPr>
            <p:nvPr/>
          </p:nvSpPr>
          <p:spPr bwMode="auto">
            <a:xfrm>
              <a:off x="5814" y="628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31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11905"/>
            <p:cNvSpPr txBox="1">
              <a:spLocks noChangeArrowheads="1"/>
            </p:cNvSpPr>
            <p:nvPr/>
          </p:nvSpPr>
          <p:spPr bwMode="auto">
            <a:xfrm>
              <a:off x="6440" y="600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r>
                <a:rPr lang="en-US" baseline="-25000">
                  <a:effectLst/>
                  <a:latin typeface="Times New Roman"/>
                  <a:ea typeface="Times New Roman"/>
                </a:rPr>
                <a:t>32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Line 11906"/>
            <p:cNvCxnSpPr/>
            <p:nvPr/>
          </p:nvCxnSpPr>
          <p:spPr bwMode="auto">
            <a:xfrm>
              <a:off x="4763" y="1789"/>
              <a:ext cx="383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1907"/>
            <p:cNvCxnSpPr/>
            <p:nvPr/>
          </p:nvCxnSpPr>
          <p:spPr bwMode="auto">
            <a:xfrm rot="10800000" flipV="1">
              <a:off x="4354" y="1790"/>
              <a:ext cx="402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11908"/>
            <p:cNvCxnSpPr/>
            <p:nvPr/>
          </p:nvCxnSpPr>
          <p:spPr bwMode="auto">
            <a:xfrm flipV="1">
              <a:off x="4758" y="1347"/>
              <a:ext cx="1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909"/>
            <p:cNvSpPr txBox="1">
              <a:spLocks noChangeArrowheads="1"/>
            </p:cNvSpPr>
            <p:nvPr/>
          </p:nvSpPr>
          <p:spPr bwMode="auto">
            <a:xfrm>
              <a:off x="4264" y="1994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/>
                  <a:ea typeface="Times New Roman"/>
                </a:rPr>
                <a:t>x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Text Box 11910"/>
            <p:cNvSpPr txBox="1">
              <a:spLocks noChangeArrowheads="1"/>
            </p:cNvSpPr>
            <p:nvPr/>
          </p:nvSpPr>
          <p:spPr bwMode="auto">
            <a:xfrm>
              <a:off x="5082" y="1952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/>
                  <a:ea typeface="Times New Roman"/>
                </a:rPr>
                <a:t>y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11911"/>
            <p:cNvSpPr txBox="1">
              <a:spLocks noChangeArrowheads="1"/>
            </p:cNvSpPr>
            <p:nvPr/>
          </p:nvSpPr>
          <p:spPr bwMode="auto">
            <a:xfrm>
              <a:off x="4647" y="1132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/>
                  <a:ea typeface="Times New Roman"/>
                </a:rPr>
                <a:t>z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 Box 11912"/>
            <p:cNvSpPr txBox="1">
              <a:spLocks noChangeArrowheads="1"/>
            </p:cNvSpPr>
            <p:nvPr/>
          </p:nvSpPr>
          <p:spPr bwMode="auto">
            <a:xfrm>
              <a:off x="5628" y="212"/>
              <a:ext cx="3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Symbol"/>
                  <a:ea typeface="Times New Roman"/>
                </a:rPr>
                <a:t>D</a:t>
              </a:r>
              <a:r>
                <a:rPr lang="en-US" i="1">
                  <a:effectLst/>
                  <a:latin typeface="Times New Roman"/>
                  <a:ea typeface="Times New Roman"/>
                </a:rPr>
                <a:t>x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Text Box 11913"/>
            <p:cNvSpPr txBox="1">
              <a:spLocks noChangeArrowheads="1"/>
            </p:cNvSpPr>
            <p:nvPr/>
          </p:nvSpPr>
          <p:spPr bwMode="auto">
            <a:xfrm>
              <a:off x="5771" y="1747"/>
              <a:ext cx="3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Symbol"/>
                  <a:ea typeface="Times New Roman"/>
                </a:rPr>
                <a:t>D</a:t>
              </a:r>
              <a:r>
                <a:rPr lang="en-US" i="1">
                  <a:effectLst/>
                  <a:latin typeface="Times New Roman"/>
                  <a:ea typeface="Times New Roman"/>
                </a:rPr>
                <a:t>y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 Box 11914"/>
            <p:cNvSpPr txBox="1">
              <a:spLocks noChangeArrowheads="1"/>
            </p:cNvSpPr>
            <p:nvPr/>
          </p:nvSpPr>
          <p:spPr bwMode="auto">
            <a:xfrm>
              <a:off x="5225" y="781"/>
              <a:ext cx="3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Symbol"/>
                  <a:ea typeface="Times New Roman"/>
                </a:rPr>
                <a:t>D</a:t>
              </a:r>
              <a:r>
                <a:rPr lang="en-US" i="1">
                  <a:effectLst/>
                  <a:latin typeface="Times New Roman"/>
                  <a:ea typeface="Times New Roman"/>
                </a:rPr>
                <a:t>z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822762"/>
              </p:ext>
            </p:extLst>
          </p:nvPr>
        </p:nvGraphicFramePr>
        <p:xfrm>
          <a:off x="1082675" y="3671888"/>
          <a:ext cx="179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5" name="Equation" r:id="rId3" imgW="1790640" imgH="495000" progId="Equation.DSMT4">
                  <p:embed/>
                </p:oleObj>
              </mc:Choice>
              <mc:Fallback>
                <p:oleObj name="Equation" r:id="rId3" imgW="1790640" imgH="495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671888"/>
                        <a:ext cx="1790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22721"/>
              </p:ext>
            </p:extLst>
          </p:nvPr>
        </p:nvGraphicFramePr>
        <p:xfrm>
          <a:off x="681038" y="5111750"/>
          <a:ext cx="38528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6" name="Equation" r:id="rId5" imgW="3860640" imgH="939600" progId="Equation.DSMT4">
                  <p:embed/>
                </p:oleObj>
              </mc:Choice>
              <mc:Fallback>
                <p:oleObj name="Equation" r:id="rId5" imgW="386064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111750"/>
                        <a:ext cx="38528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5215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of Stress Tensor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4173537"/>
          </a:xfrm>
        </p:spPr>
        <p:txBody>
          <a:bodyPr/>
          <a:lstStyle/>
          <a:p>
            <a:pPr lvl="1"/>
            <a:r>
              <a:rPr lang="en-US" dirty="0"/>
              <a:t>Stress tensor should be symmetric</a:t>
            </a:r>
            <a:br>
              <a:rPr lang="en-US" dirty="0"/>
            </a:br>
            <a:r>
              <a:rPr lang="en-US" dirty="0"/>
              <a:t>9 components		6 components</a:t>
            </a:r>
          </a:p>
          <a:p>
            <a:pPr lvl="1"/>
            <a:r>
              <a:rPr lang="en-US" dirty="0"/>
              <a:t>Equilibrium of the angular moment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Similarly for all three directions: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use vector notation: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92310"/>
              </p:ext>
            </p:extLst>
          </p:nvPr>
        </p:nvGraphicFramePr>
        <p:xfrm>
          <a:off x="5721350" y="1074738"/>
          <a:ext cx="3092450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3" name="Picture" r:id="rId3" imgW="1542960" imgH="1371600" progId="Word.Picture.8">
                  <p:embed/>
                </p:oleObj>
              </mc:Choice>
              <mc:Fallback>
                <p:oleObj name="Picture" r:id="rId3" imgW="1542960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1074738"/>
                        <a:ext cx="3092450" cy="274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2871788" y="1185863"/>
            <a:ext cx="604837" cy="133350"/>
          </a:xfrm>
          <a:prstGeom prst="rightArrow">
            <a:avLst>
              <a:gd name="adj1" fmla="val 50000"/>
              <a:gd name="adj2" fmla="val 113393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70186"/>
              </p:ext>
            </p:extLst>
          </p:nvPr>
        </p:nvGraphicFramePr>
        <p:xfrm>
          <a:off x="1244600" y="1925638"/>
          <a:ext cx="3263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4" name="Equation" r:id="rId5" imgW="3263760" imgH="888840" progId="Equation.DSMT4">
                  <p:embed/>
                </p:oleObj>
              </mc:Choice>
              <mc:Fallback>
                <p:oleObj name="Equation" r:id="rId5" imgW="32637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25638"/>
                        <a:ext cx="32639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52828"/>
              </p:ext>
            </p:extLst>
          </p:nvPr>
        </p:nvGraphicFramePr>
        <p:xfrm>
          <a:off x="5700713" y="4387850"/>
          <a:ext cx="322103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5" name="Equation" r:id="rId7" imgW="3213000" imgH="1371600" progId="Equation.DSMT4">
                  <p:embed/>
                </p:oleObj>
              </mc:Choice>
              <mc:Fallback>
                <p:oleObj name="Equation" r:id="rId7" imgW="32130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4387850"/>
                        <a:ext cx="3221037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60043"/>
              </p:ext>
            </p:extLst>
          </p:nvPr>
        </p:nvGraphicFramePr>
        <p:xfrm>
          <a:off x="3473450" y="3925888"/>
          <a:ext cx="167163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6" name="Equation" r:id="rId9" imgW="1688760" imgH="2717640" progId="Equation.DSMT4">
                  <p:embed/>
                </p:oleObj>
              </mc:Choice>
              <mc:Fallback>
                <p:oleObj name="Equation" r:id="rId9" imgW="1688760" imgH="271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3925888"/>
                        <a:ext cx="1671638" cy="271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54948"/>
              </p:ext>
            </p:extLst>
          </p:nvPr>
        </p:nvGraphicFramePr>
        <p:xfrm>
          <a:off x="1066800" y="3389313"/>
          <a:ext cx="4559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7" name="Equation" r:id="rId11" imgW="4572000" imgH="431640" progId="Equation.DSMT4">
                  <p:embed/>
                </p:oleObj>
              </mc:Choice>
              <mc:Fallback>
                <p:oleObj name="Equation" r:id="rId11" imgW="45720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89313"/>
                        <a:ext cx="45593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2970" y="4914900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Cartesian components</a:t>
            </a:r>
            <a:b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of stress tensor</a:t>
            </a:r>
            <a:endParaRPr lang="en-US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518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in Arbitrary Plane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b="1" dirty="0">
                <a:solidFill>
                  <a:srgbClr val="2C02C6"/>
                </a:solidFill>
                <a:ea typeface="굴림" pitchFamily="50" charset="-127"/>
              </a:rPr>
              <a:t>If </a:t>
            </a:r>
            <a:r>
              <a:rPr lang="en-US" altLang="ko-KR" b="1" dirty="0" smtClean="0">
                <a:solidFill>
                  <a:srgbClr val="2C02C6"/>
                </a:solidFill>
                <a:ea typeface="굴림" pitchFamily="50" charset="-127"/>
              </a:rPr>
              <a:t>Cartesian stress components </a:t>
            </a:r>
            <a:r>
              <a:rPr lang="en-US" altLang="ko-KR" b="1" dirty="0">
                <a:solidFill>
                  <a:srgbClr val="2C02C6"/>
                </a:solidFill>
                <a:ea typeface="굴림" pitchFamily="50" charset="-127"/>
              </a:rPr>
              <a:t>are known, it is possible to determine the surface traction acting on any plane.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Consider a plane whose normal is </a:t>
            </a:r>
            <a:r>
              <a:rPr lang="en-US" altLang="ko-KR" b="1" dirty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Surface area (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ABC = A)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The surface traction 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Force </a:t>
            </a:r>
            <a:r>
              <a:rPr lang="en-US" altLang="ko-KR" dirty="0" smtClean="0">
                <a:ea typeface="굴림" pitchFamily="50" charset="-127"/>
              </a:rPr>
              <a:t>balance</a:t>
            </a:r>
            <a:endParaRPr lang="en-US" dirty="0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21886"/>
              </p:ext>
            </p:extLst>
          </p:nvPr>
        </p:nvGraphicFramePr>
        <p:xfrm>
          <a:off x="677863" y="2330450"/>
          <a:ext cx="535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6" name="Equation" r:id="rId3" imgW="5359320" imgH="431640" progId="Equation.DSMT4">
                  <p:embed/>
                </p:oleObj>
              </mc:Choice>
              <mc:Fallback>
                <p:oleObj name="Equation" r:id="rId3" imgW="5359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330450"/>
                        <a:ext cx="535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5126635" y="1700270"/>
            <a:ext cx="3766820" cy="3368040"/>
            <a:chOff x="4681" y="1441"/>
            <a:chExt cx="2966" cy="2652"/>
          </a:xfrm>
        </p:grpSpPr>
        <p:cxnSp>
          <p:nvCxnSpPr>
            <p:cNvPr id="34" name="Line 13237"/>
            <p:cNvCxnSpPr/>
            <p:nvPr/>
          </p:nvCxnSpPr>
          <p:spPr bwMode="auto">
            <a:xfrm flipV="1">
              <a:off x="6200" y="2509"/>
              <a:ext cx="991" cy="3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3248"/>
            <p:cNvCxnSpPr/>
            <p:nvPr/>
          </p:nvCxnSpPr>
          <p:spPr bwMode="auto">
            <a:xfrm flipV="1">
              <a:off x="6203" y="2310"/>
              <a:ext cx="592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3218"/>
            <p:cNvCxnSpPr/>
            <p:nvPr/>
          </p:nvCxnSpPr>
          <p:spPr bwMode="auto">
            <a:xfrm flipV="1">
              <a:off x="5961" y="1511"/>
              <a:ext cx="2" cy="16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3219"/>
            <p:cNvCxnSpPr/>
            <p:nvPr/>
          </p:nvCxnSpPr>
          <p:spPr bwMode="auto">
            <a:xfrm flipV="1">
              <a:off x="5959" y="3144"/>
              <a:ext cx="1613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3220"/>
            <p:cNvCxnSpPr/>
            <p:nvPr/>
          </p:nvCxnSpPr>
          <p:spPr bwMode="auto">
            <a:xfrm rot="10800000" flipV="1">
              <a:off x="4876" y="3151"/>
              <a:ext cx="1085" cy="8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13221"/>
            <p:cNvSpPr txBox="1">
              <a:spLocks noChangeArrowheads="1"/>
            </p:cNvSpPr>
            <p:nvPr/>
          </p:nvSpPr>
          <p:spPr bwMode="auto">
            <a:xfrm>
              <a:off x="7399" y="3128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Times New Roman"/>
                  <a:ea typeface="Times New Roman"/>
                </a:rPr>
                <a:t>x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13222"/>
            <p:cNvSpPr txBox="1">
              <a:spLocks noChangeArrowheads="1"/>
            </p:cNvSpPr>
            <p:nvPr/>
          </p:nvSpPr>
          <p:spPr bwMode="auto">
            <a:xfrm>
              <a:off x="5970" y="1441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Times New Roman"/>
                  <a:ea typeface="Times New Roman"/>
                </a:rPr>
                <a:t>y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13223"/>
            <p:cNvSpPr txBox="1">
              <a:spLocks noChangeArrowheads="1"/>
            </p:cNvSpPr>
            <p:nvPr/>
          </p:nvSpPr>
          <p:spPr bwMode="auto">
            <a:xfrm>
              <a:off x="4681" y="3821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Times New Roman"/>
                  <a:ea typeface="Times New Roman"/>
                </a:rPr>
                <a:t>z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13224"/>
            <p:cNvSpPr txBox="1">
              <a:spLocks noChangeArrowheads="1"/>
            </p:cNvSpPr>
            <p:nvPr/>
          </p:nvSpPr>
          <p:spPr bwMode="auto">
            <a:xfrm>
              <a:off x="5703" y="1751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B</a:t>
              </a:r>
            </a:p>
          </p:txBody>
        </p:sp>
        <p:sp>
          <p:nvSpPr>
            <p:cNvPr id="22" name="Text Box 13225"/>
            <p:cNvSpPr txBox="1">
              <a:spLocks noChangeArrowheads="1"/>
            </p:cNvSpPr>
            <p:nvPr/>
          </p:nvSpPr>
          <p:spPr bwMode="auto">
            <a:xfrm>
              <a:off x="7118" y="3130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A</a:t>
              </a:r>
            </a:p>
          </p:txBody>
        </p:sp>
        <p:sp>
          <p:nvSpPr>
            <p:cNvPr id="23" name="Text Box 13226"/>
            <p:cNvSpPr txBox="1">
              <a:spLocks noChangeArrowheads="1"/>
            </p:cNvSpPr>
            <p:nvPr/>
          </p:nvSpPr>
          <p:spPr bwMode="auto">
            <a:xfrm>
              <a:off x="5032" y="3846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C</a:t>
              </a:r>
            </a:p>
          </p:txBody>
        </p:sp>
        <p:cxnSp>
          <p:nvCxnSpPr>
            <p:cNvPr id="24" name="Line 13227"/>
            <p:cNvCxnSpPr/>
            <p:nvPr/>
          </p:nvCxnSpPr>
          <p:spPr bwMode="auto">
            <a:xfrm>
              <a:off x="6061" y="3391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13228"/>
            <p:cNvCxnSpPr/>
            <p:nvPr/>
          </p:nvCxnSpPr>
          <p:spPr bwMode="auto">
            <a:xfrm rot="5400000">
              <a:off x="5888" y="3218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3229"/>
            <p:cNvCxnSpPr/>
            <p:nvPr/>
          </p:nvCxnSpPr>
          <p:spPr bwMode="auto">
            <a:xfrm flipV="1">
              <a:off x="6069" y="3184"/>
              <a:ext cx="249" cy="2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3230"/>
            <p:cNvCxnSpPr/>
            <p:nvPr/>
          </p:nvCxnSpPr>
          <p:spPr bwMode="auto">
            <a:xfrm flipV="1">
              <a:off x="6404" y="2496"/>
              <a:ext cx="249" cy="2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13231"/>
            <p:cNvCxnSpPr/>
            <p:nvPr/>
          </p:nvCxnSpPr>
          <p:spPr bwMode="auto">
            <a:xfrm>
              <a:off x="6403" y="2710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13232"/>
            <p:cNvCxnSpPr/>
            <p:nvPr/>
          </p:nvCxnSpPr>
          <p:spPr bwMode="auto">
            <a:xfrm rot="5400000">
              <a:off x="6215" y="2537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13233"/>
            <p:cNvCxnSpPr/>
            <p:nvPr/>
          </p:nvCxnSpPr>
          <p:spPr bwMode="auto">
            <a:xfrm flipV="1">
              <a:off x="5662" y="2785"/>
              <a:ext cx="249" cy="2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13234"/>
            <p:cNvCxnSpPr/>
            <p:nvPr/>
          </p:nvCxnSpPr>
          <p:spPr bwMode="auto">
            <a:xfrm>
              <a:off x="5661" y="2999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13235"/>
            <p:cNvCxnSpPr/>
            <p:nvPr/>
          </p:nvCxnSpPr>
          <p:spPr bwMode="auto">
            <a:xfrm rot="5400000">
              <a:off x="5473" y="2826"/>
              <a:ext cx="1" cy="34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108" y="1835"/>
              <a:ext cx="2085" cy="1995"/>
            </a:xfrm>
            <a:custGeom>
              <a:avLst/>
              <a:gdLst>
                <a:gd name="T0" fmla="*/ 855 w 2085"/>
                <a:gd name="T1" fmla="*/ 0 h 1995"/>
                <a:gd name="T2" fmla="*/ 0 w 2085"/>
                <a:gd name="T3" fmla="*/ 1995 h 1995"/>
                <a:gd name="T4" fmla="*/ 2085 w 2085"/>
                <a:gd name="T5" fmla="*/ 1305 h 1995"/>
                <a:gd name="T6" fmla="*/ 855 w 2085"/>
                <a:gd name="T7" fmla="*/ 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5" h="1995">
                  <a:moveTo>
                    <a:pt x="855" y="0"/>
                  </a:moveTo>
                  <a:lnTo>
                    <a:pt x="0" y="1995"/>
                  </a:lnTo>
                  <a:lnTo>
                    <a:pt x="2085" y="1305"/>
                  </a:lnTo>
                  <a:lnTo>
                    <a:pt x="855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000"/>
            </a:p>
          </p:txBody>
        </p:sp>
        <p:sp>
          <p:nvSpPr>
            <p:cNvPr id="35" name="Text Box 13238"/>
            <p:cNvSpPr txBox="1">
              <a:spLocks noChangeArrowheads="1"/>
            </p:cNvSpPr>
            <p:nvPr/>
          </p:nvSpPr>
          <p:spPr bwMode="auto">
            <a:xfrm>
              <a:off x="6221" y="2303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33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Text Box 13239"/>
            <p:cNvSpPr txBox="1">
              <a:spLocks noChangeArrowheads="1"/>
            </p:cNvSpPr>
            <p:nvPr/>
          </p:nvSpPr>
          <p:spPr bwMode="auto">
            <a:xfrm>
              <a:off x="5915" y="2392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31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3240"/>
            <p:cNvSpPr txBox="1">
              <a:spLocks noChangeArrowheads="1"/>
            </p:cNvSpPr>
            <p:nvPr/>
          </p:nvSpPr>
          <p:spPr bwMode="auto">
            <a:xfrm>
              <a:off x="6375" y="2802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32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Text Box 13241"/>
            <p:cNvSpPr txBox="1">
              <a:spLocks noChangeArrowheads="1"/>
            </p:cNvSpPr>
            <p:nvPr/>
          </p:nvSpPr>
          <p:spPr bwMode="auto">
            <a:xfrm>
              <a:off x="5889" y="3645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22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13242"/>
            <p:cNvSpPr txBox="1">
              <a:spLocks noChangeArrowheads="1"/>
            </p:cNvSpPr>
            <p:nvPr/>
          </p:nvSpPr>
          <p:spPr bwMode="auto">
            <a:xfrm>
              <a:off x="6190" y="3110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23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 Box 13243"/>
            <p:cNvSpPr txBox="1">
              <a:spLocks noChangeArrowheads="1"/>
            </p:cNvSpPr>
            <p:nvPr/>
          </p:nvSpPr>
          <p:spPr bwMode="auto">
            <a:xfrm>
              <a:off x="5568" y="3331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 dirty="0">
                  <a:effectLst/>
                  <a:latin typeface="Times New Roman"/>
                  <a:ea typeface="Times New Roman"/>
                </a:rPr>
                <a:t>21</a:t>
              </a:r>
              <a:endParaRPr lang="en-U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Text Box 13244"/>
            <p:cNvSpPr txBox="1">
              <a:spLocks noChangeArrowheads="1"/>
            </p:cNvSpPr>
            <p:nvPr/>
          </p:nvSpPr>
          <p:spPr bwMode="auto">
            <a:xfrm>
              <a:off x="5018" y="2846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11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 Box 13245"/>
            <p:cNvSpPr txBox="1">
              <a:spLocks noChangeArrowheads="1"/>
            </p:cNvSpPr>
            <p:nvPr/>
          </p:nvSpPr>
          <p:spPr bwMode="auto">
            <a:xfrm>
              <a:off x="5569" y="2538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13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13246"/>
            <p:cNvSpPr txBox="1">
              <a:spLocks noChangeArrowheads="1"/>
            </p:cNvSpPr>
            <p:nvPr/>
          </p:nvSpPr>
          <p:spPr bwMode="auto">
            <a:xfrm>
              <a:off x="5310" y="3083"/>
              <a:ext cx="3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Symbol"/>
                  <a:ea typeface="Times New Roman"/>
                </a:rPr>
                <a:t>s</a:t>
              </a:r>
              <a:r>
                <a:rPr lang="en-US" sz="2000" baseline="-25000">
                  <a:effectLst/>
                  <a:latin typeface="Times New Roman"/>
                  <a:ea typeface="Times New Roman"/>
                </a:rPr>
                <a:t>12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Text Box 13247"/>
            <p:cNvSpPr txBox="1">
              <a:spLocks noChangeArrowheads="1"/>
            </p:cNvSpPr>
            <p:nvPr/>
          </p:nvSpPr>
          <p:spPr bwMode="auto">
            <a:xfrm>
              <a:off x="7147" y="2380"/>
              <a:ext cx="42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2000" baseline="30000">
                  <a:effectLst/>
                  <a:latin typeface="Times New Roman"/>
                  <a:ea typeface="Times New Roman"/>
                </a:rPr>
                <a:t>(</a:t>
              </a:r>
              <a:r>
                <a:rPr lang="en-US" sz="2000" b="1" baseline="30000">
                  <a:effectLst/>
                  <a:latin typeface="Times New Roman"/>
                  <a:ea typeface="Times New Roman"/>
                </a:rPr>
                <a:t>n</a:t>
              </a:r>
              <a:r>
                <a:rPr lang="en-US" sz="2000" baseline="30000">
                  <a:effectLst/>
                  <a:latin typeface="Times New Roman"/>
                  <a:ea typeface="Times New Roman"/>
                </a:rPr>
                <a:t>)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13249"/>
            <p:cNvSpPr txBox="1">
              <a:spLocks noChangeArrowheads="1"/>
            </p:cNvSpPr>
            <p:nvPr/>
          </p:nvSpPr>
          <p:spPr bwMode="auto">
            <a:xfrm>
              <a:off x="6765" y="2118"/>
              <a:ext cx="21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/>
                  <a:latin typeface="Times New Roman"/>
                  <a:ea typeface="Times New Roman"/>
                </a:rPr>
                <a:t>n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13250"/>
            <p:cNvSpPr txBox="1">
              <a:spLocks noChangeArrowheads="1"/>
            </p:cNvSpPr>
            <p:nvPr/>
          </p:nvSpPr>
          <p:spPr bwMode="auto">
            <a:xfrm>
              <a:off x="5753" y="3004"/>
              <a:ext cx="24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P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95388"/>
              </p:ext>
            </p:extLst>
          </p:nvPr>
        </p:nvGraphicFramePr>
        <p:xfrm>
          <a:off x="952500" y="3514725"/>
          <a:ext cx="37401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7" name="Equation" r:id="rId5" imgW="3720960" imgH="482400" progId="Equation.DSMT4">
                  <p:embed/>
                </p:oleObj>
              </mc:Choice>
              <mc:Fallback>
                <p:oleObj name="Equation" r:id="rId5" imgW="37209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514725"/>
                        <a:ext cx="37401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60876"/>
              </p:ext>
            </p:extLst>
          </p:nvPr>
        </p:nvGraphicFramePr>
        <p:xfrm>
          <a:off x="1012825" y="5068888"/>
          <a:ext cx="5848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8" name="Equation" r:id="rId7" imgW="5854680" imgH="495000" progId="Equation.DSMT4">
                  <p:embed/>
                </p:oleObj>
              </mc:Choice>
              <mc:Fallback>
                <p:oleObj name="Equation" r:id="rId7" imgW="58546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068888"/>
                        <a:ext cx="58483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06219"/>
              </p:ext>
            </p:extLst>
          </p:nvPr>
        </p:nvGraphicFramePr>
        <p:xfrm>
          <a:off x="2159000" y="5872163"/>
          <a:ext cx="34972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9" name="Equation" r:id="rId9" imgW="3479760" imgH="482400" progId="Equation.DSMT4">
                  <p:embed/>
                </p:oleObj>
              </mc:Choice>
              <mc:Fallback>
                <p:oleObj name="Equation" r:id="rId9" imgW="34797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872163"/>
                        <a:ext cx="349726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703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834390" y="3131820"/>
            <a:ext cx="4183380" cy="76581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Cauchy’s Lemma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4634201"/>
          </a:xfrm>
        </p:spPr>
        <p:txBody>
          <a:bodyPr/>
          <a:lstStyle/>
          <a:p>
            <a:r>
              <a:rPr lang="en-US" dirty="0"/>
              <a:t>All three-directions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Tensor </a:t>
            </a:r>
            <a:r>
              <a:rPr lang="en-US" dirty="0"/>
              <a:t>notation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stress tensor; completely characterize the state of stress at a point</a:t>
            </a:r>
            <a:endParaRPr lang="en-US" dirty="0"/>
          </a:p>
          <a:p>
            <a:r>
              <a:rPr lang="en-US" dirty="0" smtClean="0"/>
              <a:t>Cauchy’s Lemma</a:t>
            </a:r>
          </a:p>
          <a:p>
            <a:pPr lvl="1"/>
            <a:r>
              <a:rPr lang="en-US" dirty="0"/>
              <a:t>the surface tractions acting on opposite sides of the same surface are equal in magnitude and opposite in direction</a:t>
            </a: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50198"/>
              </p:ext>
            </p:extLst>
          </p:nvPr>
        </p:nvGraphicFramePr>
        <p:xfrm>
          <a:off x="993775" y="1541463"/>
          <a:ext cx="36004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6" name="Equation" r:id="rId3" imgW="3606480" imgH="990360" progId="Equation.DSMT4">
                  <p:embed/>
                </p:oleObj>
              </mc:Choice>
              <mc:Fallback>
                <p:oleObj name="Equation" r:id="rId3" imgW="3606480" imgH="990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541463"/>
                        <a:ext cx="36004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549342"/>
              </p:ext>
            </p:extLst>
          </p:nvPr>
        </p:nvGraphicFramePr>
        <p:xfrm>
          <a:off x="993775" y="1092200"/>
          <a:ext cx="3495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7" name="Equation" r:id="rId5" imgW="3479760" imgH="482400" progId="Equation.DSMT4">
                  <p:embed/>
                </p:oleObj>
              </mc:Choice>
              <mc:Fallback>
                <p:oleObj name="Equation" r:id="rId5" imgW="34797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092200"/>
                        <a:ext cx="34956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49935"/>
              </p:ext>
            </p:extLst>
          </p:nvPr>
        </p:nvGraphicFramePr>
        <p:xfrm>
          <a:off x="968086" y="3288145"/>
          <a:ext cx="37798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8" name="Equation" r:id="rId7" imgW="3809880" imgH="469800" progId="Equation.DSMT4">
                  <p:embed/>
                </p:oleObj>
              </mc:Choice>
              <mc:Fallback>
                <p:oleObj name="Equation" r:id="rId7" imgW="38098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086" y="3288145"/>
                        <a:ext cx="37798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34128"/>
              </p:ext>
            </p:extLst>
          </p:nvPr>
        </p:nvGraphicFramePr>
        <p:xfrm>
          <a:off x="2658341" y="6050540"/>
          <a:ext cx="1644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9" name="Equation" r:id="rId9" imgW="1638000" imgH="380880" progId="Equation.DSMT4">
                  <p:embed/>
                </p:oleObj>
              </mc:Choice>
              <mc:Fallback>
                <p:oleObj name="Equation" r:id="rId9" imgW="163800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341" y="6050540"/>
                        <a:ext cx="16446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0759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Stresses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66438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Normal stress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Shear stress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Principal stresses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Mean stress (hydrostatic pressure)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Stress deviator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0482"/>
              </p:ext>
            </p:extLst>
          </p:nvPr>
        </p:nvGraphicFramePr>
        <p:xfrm>
          <a:off x="2851150" y="73660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5" name="Equation" r:id="rId3" imgW="4012920" imgH="533160" progId="Equation.DSMT4">
                  <p:embed/>
                </p:oleObj>
              </mc:Choice>
              <mc:Fallback>
                <p:oleObj name="Equation" r:id="rId3" imgW="40129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736600"/>
                        <a:ext cx="401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02029"/>
              </p:ext>
            </p:extLst>
          </p:nvPr>
        </p:nvGraphicFramePr>
        <p:xfrm>
          <a:off x="2676525" y="1187450"/>
          <a:ext cx="556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6" name="Equation" r:id="rId5" imgW="5562360" imgH="685800" progId="Equation.DSMT4">
                  <p:embed/>
                </p:oleObj>
              </mc:Choice>
              <mc:Fallback>
                <p:oleObj name="Equation" r:id="rId5" imgW="556236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187450"/>
                        <a:ext cx="5562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69650"/>
              </p:ext>
            </p:extLst>
          </p:nvPr>
        </p:nvGraphicFramePr>
        <p:xfrm>
          <a:off x="3403600" y="1949450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7" name="Equation" r:id="rId7" imgW="2933640" imgH="469800" progId="Equation.DSMT4">
                  <p:embed/>
                </p:oleObj>
              </mc:Choice>
              <mc:Fallback>
                <p:oleObj name="Equation" r:id="rId7" imgW="293364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949450"/>
                        <a:ext cx="2933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34908"/>
              </p:ext>
            </p:extLst>
          </p:nvPr>
        </p:nvGraphicFramePr>
        <p:xfrm>
          <a:off x="455770" y="4410075"/>
          <a:ext cx="42735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8" name="Equation" r:id="rId9" imgW="4749480" imgH="1828800" progId="Equation.DSMT4">
                  <p:embed/>
                </p:oleObj>
              </mc:Choice>
              <mc:Fallback>
                <p:oleObj name="Equation" r:id="rId9" imgW="4749480" imgH="1828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0" y="4410075"/>
                        <a:ext cx="427355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90837"/>
              </p:ext>
            </p:extLst>
          </p:nvPr>
        </p:nvGraphicFramePr>
        <p:xfrm>
          <a:off x="612775" y="3043238"/>
          <a:ext cx="5037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9" name="Equation" r:id="rId11" imgW="5041800" imgH="761760" progId="Equation.DSMT4">
                  <p:embed/>
                </p:oleObj>
              </mc:Choice>
              <mc:Fallback>
                <p:oleObj name="Equation" r:id="rId11" imgW="5041800" imgH="76176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043238"/>
                        <a:ext cx="50371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597176"/>
              </p:ext>
            </p:extLst>
          </p:nvPr>
        </p:nvGraphicFramePr>
        <p:xfrm>
          <a:off x="5744127" y="4912158"/>
          <a:ext cx="2266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0" name="Equation" r:id="rId13" imgW="2273040" imgH="507960" progId="Equation.DSMT4">
                  <p:embed/>
                </p:oleObj>
              </mc:Choice>
              <mc:Fallback>
                <p:oleObj name="Equation" r:id="rId13" imgW="2273040" imgH="50796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127" y="4912158"/>
                        <a:ext cx="22669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05256"/>
              </p:ext>
            </p:extLst>
          </p:nvPr>
        </p:nvGraphicFramePr>
        <p:xfrm>
          <a:off x="5409165" y="3889808"/>
          <a:ext cx="29384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1" name="Equation" r:id="rId15" imgW="2946240" imgH="520560" progId="Equation.DSMT4">
                  <p:embed/>
                </p:oleObj>
              </mc:Choice>
              <mc:Fallback>
                <p:oleObj name="Equation" r:id="rId15" imgW="2946240" imgH="520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165" y="3889808"/>
                        <a:ext cx="29384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63487" y="440892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Rank-4 identity tensor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37702" y="540482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Rank-4 </a:t>
            </a:r>
            <a:r>
              <a:rPr lang="en-US" dirty="0" err="1" smtClean="0"/>
              <a:t>deviatoric</a:t>
            </a:r>
            <a:r>
              <a:rPr lang="en-US" dirty="0" smtClean="0"/>
              <a:t> identity tensor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68828"/>
              </p:ext>
            </p:extLst>
          </p:nvPr>
        </p:nvGraphicFramePr>
        <p:xfrm>
          <a:off x="5227242" y="5990503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2" name="Equation" r:id="rId17" imgW="3390840" imgH="431640" progId="Equation.DSMT4">
                  <p:embed/>
                </p:oleObj>
              </mc:Choice>
              <mc:Fallback>
                <p:oleObj name="Equation" r:id="rId17" imgW="3390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27242" y="5990503"/>
                        <a:ext cx="339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Stresses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&amp; shear stress change as </a:t>
            </a:r>
            <a:r>
              <a:rPr lang="en-US" b="1" dirty="0" smtClean="0"/>
              <a:t>n</a:t>
            </a:r>
            <a:r>
              <a:rPr lang="en-US" dirty="0" smtClean="0"/>
              <a:t> changes</a:t>
            </a:r>
          </a:p>
          <a:p>
            <a:pPr lvl="1"/>
            <a:r>
              <a:rPr lang="en-US" dirty="0"/>
              <a:t>Is there a plane on which the normal </a:t>
            </a:r>
            <a:r>
              <a:rPr lang="en-US" dirty="0" smtClean="0"/>
              <a:t>(or shear)stress </a:t>
            </a:r>
            <a:r>
              <a:rPr lang="en-US" dirty="0"/>
              <a:t>becomes the maximum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There </a:t>
            </a:r>
            <a:r>
              <a:rPr lang="en-US" dirty="0"/>
              <a:t>are at least </a:t>
            </a:r>
            <a:r>
              <a:rPr lang="en-US" b="1" dirty="0">
                <a:solidFill>
                  <a:srgbClr val="2C02C6"/>
                </a:solidFill>
              </a:rPr>
              <a:t>three mutually perpendicular planes </a:t>
            </a:r>
            <a:r>
              <a:rPr lang="en-US" dirty="0"/>
              <a:t>on which the normal stress attains an </a:t>
            </a:r>
            <a:r>
              <a:rPr lang="en-US" dirty="0" smtClean="0"/>
              <a:t>extremum</a:t>
            </a:r>
          </a:p>
          <a:p>
            <a:pPr lvl="1"/>
            <a:r>
              <a:rPr lang="en-US" dirty="0" smtClean="0"/>
              <a:t>Shear stresses are zero on these planes </a:t>
            </a:r>
            <a:r>
              <a:rPr lang="en-US" dirty="0" smtClean="0">
                <a:sym typeface="Wingdings" panose="05000000000000000000" pitchFamily="2" charset="2"/>
              </a:rPr>
              <a:t> Principal directions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Traction </a:t>
            </a:r>
            <a:r>
              <a:rPr lang="en-US" b="1" dirty="0" smtClean="0">
                <a:sym typeface="Wingdings" panose="05000000000000000000" pitchFamily="2" charset="2"/>
              </a:rPr>
              <a:t>t</a:t>
            </a:r>
            <a:r>
              <a:rPr lang="en-US" baseline="30000" dirty="0" smtClean="0">
                <a:sym typeface="Wingdings" panose="05000000000000000000" pitchFamily="2" charset="2"/>
              </a:rPr>
              <a:t>(n)</a:t>
            </a:r>
            <a:r>
              <a:rPr lang="en-US" dirty="0" smtClean="0">
                <a:sym typeface="Wingdings" panose="05000000000000000000" pitchFamily="2" charset="2"/>
              </a:rPr>
              <a:t> is parallel to surface normal </a:t>
            </a:r>
            <a:r>
              <a:rPr lang="en-US" b="1" dirty="0" smtClean="0">
                <a:sym typeface="Wingdings" panose="05000000000000000000" pitchFamily="2" charset="2"/>
              </a:rPr>
              <a:t>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Eigenvalue problem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72523" y="3523391"/>
            <a:ext cx="5369882" cy="1274841"/>
            <a:chOff x="972523" y="3523391"/>
            <a:chExt cx="5369882" cy="1274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215855"/>
                </p:ext>
              </p:extLst>
            </p:nvPr>
          </p:nvGraphicFramePr>
          <p:xfrm>
            <a:off x="972523" y="3523391"/>
            <a:ext cx="13462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83" name="Equation" r:id="rId3" imgW="1346040" imgH="469800" progId="Equation.DSMT4">
                    <p:embed/>
                  </p:oleObj>
                </mc:Choice>
                <mc:Fallback>
                  <p:oleObj name="Equation" r:id="rId3" imgW="1346040" imgH="469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523" y="3523391"/>
                          <a:ext cx="13462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Arrow 7"/>
            <p:cNvSpPr/>
            <p:nvPr/>
          </p:nvSpPr>
          <p:spPr bwMode="auto">
            <a:xfrm>
              <a:off x="2807558" y="3680246"/>
              <a:ext cx="560438" cy="156190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56831" y="3544823"/>
              <a:ext cx="2485574" cy="1253409"/>
              <a:chOff x="3856831" y="3544823"/>
              <a:chExt cx="2485574" cy="1253409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462461"/>
                  </p:ext>
                </p:extLst>
              </p:nvPr>
            </p:nvGraphicFramePr>
            <p:xfrm>
              <a:off x="3856831" y="3544823"/>
              <a:ext cx="1416050" cy="427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484" name="Equation" r:id="rId5" imgW="1422360" imgH="431640" progId="Equation.DSMT4">
                      <p:embed/>
                    </p:oleObj>
                  </mc:Choice>
                  <mc:Fallback>
                    <p:oleObj name="Equation" r:id="rId5" imgW="1422360" imgH="43164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6831" y="3544823"/>
                            <a:ext cx="1416050" cy="4270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4144527" y="4144296"/>
                <a:ext cx="10695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Principal</a:t>
                </a:r>
                <a:br>
                  <a:rPr lang="en-US" dirty="0" smtClean="0"/>
                </a:br>
                <a:r>
                  <a:rPr lang="en-US" dirty="0" smtClean="0"/>
                  <a:t>stress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72881" y="4151901"/>
                <a:ext cx="10695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Principal</a:t>
                </a:r>
                <a:br>
                  <a:rPr lang="en-US" dirty="0" smtClean="0"/>
                </a:br>
                <a:r>
                  <a:rPr lang="en-US" dirty="0" smtClean="0"/>
                  <a:t>direction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771103" y="3908323"/>
                <a:ext cx="132736" cy="33921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5214051" y="3925478"/>
                <a:ext cx="294472" cy="2999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96159"/>
              </p:ext>
            </p:extLst>
          </p:nvPr>
        </p:nvGraphicFramePr>
        <p:xfrm>
          <a:off x="553641" y="4772026"/>
          <a:ext cx="2141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5" name="Equation" r:id="rId7" imgW="2145960" imgH="431640" progId="Equation.DSMT4">
                  <p:embed/>
                </p:oleObj>
              </mc:Choice>
              <mc:Fallback>
                <p:oleObj name="Equation" r:id="rId7" imgW="2145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41" y="4772026"/>
                        <a:ext cx="21415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5951"/>
              </p:ext>
            </p:extLst>
          </p:nvPr>
        </p:nvGraphicFramePr>
        <p:xfrm>
          <a:off x="1913296" y="5369247"/>
          <a:ext cx="58483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6" name="Equation" r:id="rId9" imgW="5829120" imgH="1371600" progId="Equation.DSMT4">
                  <p:embed/>
                </p:oleObj>
              </mc:Choice>
              <mc:Fallback>
                <p:oleObj name="Equation" r:id="rId9" imgW="5829120" imgH="137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296" y="5369247"/>
                        <a:ext cx="58483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12743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Problem for Principal Stresses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eigenvalue problem has non-trivial solution if and only if the determinant is zero: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above equation becomes a cubic equation: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Three roots are principal stresses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06420"/>
              </p:ext>
            </p:extLst>
          </p:nvPr>
        </p:nvGraphicFramePr>
        <p:xfrm>
          <a:off x="2294655" y="1528353"/>
          <a:ext cx="46021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7" name="Equation" r:id="rId3" imgW="4572000" imgH="1371600" progId="Equation.DSMT4">
                  <p:embed/>
                </p:oleObj>
              </mc:Choice>
              <mc:Fallback>
                <p:oleObj name="Equation" r:id="rId3" imgW="45720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655" y="1528353"/>
                        <a:ext cx="4602162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47497"/>
              </p:ext>
            </p:extLst>
          </p:nvPr>
        </p:nvGraphicFramePr>
        <p:xfrm>
          <a:off x="2294655" y="3400732"/>
          <a:ext cx="3346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8" name="Equation" r:id="rId5" imgW="3340080" imgH="469800" progId="Equation.DSMT4">
                  <p:embed/>
                </p:oleObj>
              </mc:Choice>
              <mc:Fallback>
                <p:oleObj name="Equation" r:id="rId5" imgW="33400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655" y="3400732"/>
                        <a:ext cx="33464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22180"/>
              </p:ext>
            </p:extLst>
          </p:nvPr>
        </p:nvGraphicFramePr>
        <p:xfrm>
          <a:off x="748328" y="3969057"/>
          <a:ext cx="80454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9" name="Equation" r:id="rId7" imgW="8001000" imgH="1447560" progId="Equation.DSMT4">
                  <p:embed/>
                </p:oleObj>
              </mc:Choice>
              <mc:Fallback>
                <p:oleObj name="Equation" r:id="rId7" imgW="8001000" imgH="1447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28" y="3969057"/>
                        <a:ext cx="804545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71987"/>
              </p:ext>
            </p:extLst>
          </p:nvPr>
        </p:nvGraphicFramePr>
        <p:xfrm>
          <a:off x="3069253" y="598731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0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9253" y="5987310"/>
                        <a:ext cx="170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39505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Invariants: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</a:p>
          <a:p>
            <a:pPr lvl="1"/>
            <a:r>
              <a:rPr lang="en-US" dirty="0"/>
              <a:t>independent of the coordinate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Principal directions</a:t>
            </a:r>
          </a:p>
          <a:p>
            <a:pPr lvl="1"/>
            <a:r>
              <a:rPr lang="en-US" dirty="0" smtClean="0"/>
              <a:t>Substitute each principal stress to the eigenvalue problem to get n</a:t>
            </a:r>
          </a:p>
          <a:p>
            <a:pPr lvl="1"/>
            <a:r>
              <a:rPr lang="en-US" dirty="0" smtClean="0"/>
              <a:t>Since the determinant is zero, an infinite number of solutions exist</a:t>
            </a:r>
          </a:p>
          <a:p>
            <a:pPr lvl="1"/>
            <a:r>
              <a:rPr lang="en-US" dirty="0" smtClean="0"/>
              <a:t>Among them, choose the one with a unit magnitude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Principal directions </a:t>
            </a:r>
            <a:r>
              <a:rPr lang="en-US" dirty="0"/>
              <a:t>are mutually perpendicular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33385"/>
              </p:ext>
            </p:extLst>
          </p:nvPr>
        </p:nvGraphicFramePr>
        <p:xfrm>
          <a:off x="1485592" y="3191542"/>
          <a:ext cx="5737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5" name="Equation" r:id="rId3" imgW="5702040" imgH="634680" progId="Equation.DSMT4">
                  <p:embed/>
                </p:oleObj>
              </mc:Choice>
              <mc:Fallback>
                <p:oleObj name="Equation" r:id="rId3" imgW="5702040" imgH="634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592" y="3191542"/>
                        <a:ext cx="57372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28405"/>
              </p:ext>
            </p:extLst>
          </p:nvPr>
        </p:nvGraphicFramePr>
        <p:xfrm>
          <a:off x="1485592" y="4378222"/>
          <a:ext cx="22526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6" name="Equation" r:id="rId5" imgW="2273040" imgH="482400" progId="Equation.DSMT4">
                  <p:embed/>
                </p:oleObj>
              </mc:Choice>
              <mc:Fallback>
                <p:oleObj name="Equation" r:id="rId5" imgW="22730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592" y="4378222"/>
                        <a:ext cx="22526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989187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Directions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362743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40000"/>
              </a:spcBef>
            </a:pPr>
            <a:r>
              <a:rPr lang="en-US" dirty="0"/>
              <a:t>There are three cases for principal directions:</a:t>
            </a:r>
          </a:p>
          <a:p>
            <a:pPr marL="838200" lvl="1" indent="-381000">
              <a:lnSpc>
                <a:spcPct val="110000"/>
              </a:lnSpc>
              <a:spcBef>
                <a:spcPct val="40000"/>
              </a:spcBef>
              <a:buFontTx/>
              <a:buAutoNum type="arabicPeriod"/>
            </a:pPr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, σ</a:t>
            </a:r>
            <a:r>
              <a:rPr lang="en-US" baseline="-25000" dirty="0"/>
              <a:t>2</a:t>
            </a:r>
            <a:r>
              <a:rPr lang="en-US" dirty="0"/>
              <a:t>, and σ</a:t>
            </a:r>
            <a:r>
              <a:rPr lang="en-US" baseline="-25000" dirty="0"/>
              <a:t>3</a:t>
            </a:r>
            <a:r>
              <a:rPr lang="en-US" dirty="0"/>
              <a:t> are distinct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principal directions are three unique mutually orthogonal unit vectors.</a:t>
            </a:r>
          </a:p>
          <a:p>
            <a:pPr marL="838200" lvl="1" indent="-381000">
              <a:lnSpc>
                <a:spcPct val="110000"/>
              </a:lnSpc>
              <a:spcBef>
                <a:spcPct val="40000"/>
              </a:spcBef>
              <a:buFontTx/>
              <a:buAutoNum type="arabicPeriod"/>
            </a:pPr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2</a:t>
            </a:r>
            <a:r>
              <a:rPr lang="en-US" dirty="0"/>
              <a:t> and σ</a:t>
            </a:r>
            <a:r>
              <a:rPr lang="en-US" baseline="-25000" dirty="0"/>
              <a:t>3</a:t>
            </a:r>
            <a:r>
              <a:rPr lang="en-US" dirty="0"/>
              <a:t> are distinct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baseline="30000" dirty="0"/>
              <a:t>3</a:t>
            </a:r>
            <a:r>
              <a:rPr lang="en-US" dirty="0"/>
              <a:t> is a unique principal direction, and any two orthogonal directions on the plane that is perpendicular to </a:t>
            </a:r>
            <a:r>
              <a:rPr lang="en-US" b="1" dirty="0"/>
              <a:t>n</a:t>
            </a:r>
            <a:r>
              <a:rPr lang="en-US" baseline="30000" dirty="0"/>
              <a:t>3</a:t>
            </a:r>
            <a:r>
              <a:rPr lang="en-US" dirty="0"/>
              <a:t> are principal directions.</a:t>
            </a:r>
          </a:p>
          <a:p>
            <a:pPr marL="838200" lvl="1" indent="-381000">
              <a:lnSpc>
                <a:spcPct val="110000"/>
              </a:lnSpc>
              <a:spcBef>
                <a:spcPct val="40000"/>
              </a:spcBef>
              <a:buFontTx/>
              <a:buAutoNum type="arabicPeriod"/>
            </a:pPr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2</a:t>
            </a:r>
            <a:r>
              <a:rPr lang="en-US" dirty="0"/>
              <a:t> = σ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any three orthogonal directions are principal directions. This state of stress corresponds to a </a:t>
            </a:r>
            <a:r>
              <a:rPr lang="en-US" b="1" dirty="0"/>
              <a:t>hydrostatic pressure</a:t>
            </a:r>
            <a:r>
              <a:rPr lang="en-US" dirty="0"/>
              <a:t>.</a:t>
            </a:r>
          </a:p>
        </p:txBody>
      </p:sp>
      <p:grpSp>
        <p:nvGrpSpPr>
          <p:cNvPr id="174094" name="Group 14"/>
          <p:cNvGrpSpPr>
            <a:grpSpLocks/>
          </p:cNvGrpSpPr>
          <p:nvPr/>
        </p:nvGrpSpPr>
        <p:grpSpPr bwMode="auto">
          <a:xfrm>
            <a:off x="3148013" y="4546600"/>
            <a:ext cx="2074862" cy="1327150"/>
            <a:chOff x="1983" y="2864"/>
            <a:chExt cx="1307" cy="836"/>
          </a:xfrm>
        </p:grpSpPr>
        <p:sp>
          <p:nvSpPr>
            <p:cNvPr id="174087" name="Oval 7"/>
            <p:cNvSpPr>
              <a:spLocks noChangeAspect="1" noChangeArrowheads="1"/>
            </p:cNvSpPr>
            <p:nvPr/>
          </p:nvSpPr>
          <p:spPr bwMode="auto">
            <a:xfrm rot="-1874442">
              <a:off x="1983" y="3333"/>
              <a:ext cx="1307" cy="367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88" name="Line 8"/>
            <p:cNvSpPr>
              <a:spLocks noChangeAspect="1" noChangeShapeType="1"/>
            </p:cNvSpPr>
            <p:nvPr/>
          </p:nvSpPr>
          <p:spPr bwMode="auto">
            <a:xfrm rot="19725558" flipV="1">
              <a:off x="2467" y="2920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89" name="Line 9"/>
            <p:cNvSpPr>
              <a:spLocks noChangeAspect="1" noChangeShapeType="1"/>
            </p:cNvSpPr>
            <p:nvPr/>
          </p:nvSpPr>
          <p:spPr bwMode="auto">
            <a:xfrm rot="-1874442">
              <a:off x="2622" y="3372"/>
              <a:ext cx="527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0" name="Line 10"/>
            <p:cNvSpPr>
              <a:spLocks noChangeAspect="1" noChangeShapeType="1"/>
            </p:cNvSpPr>
            <p:nvPr/>
          </p:nvSpPr>
          <p:spPr bwMode="auto">
            <a:xfrm rot="19725558" flipV="1">
              <a:off x="2569" y="3296"/>
              <a:ext cx="28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2" name="Freeform 12"/>
            <p:cNvSpPr>
              <a:spLocks/>
            </p:cNvSpPr>
            <p:nvPr/>
          </p:nvSpPr>
          <p:spPr bwMode="auto">
            <a:xfrm>
              <a:off x="2676" y="3400"/>
              <a:ext cx="97" cy="8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97" y="0"/>
                </a:cxn>
                <a:cxn ang="0">
                  <a:pos x="41" y="84"/>
                </a:cxn>
              </a:cxnLst>
              <a:rect l="0" t="0" r="r" b="b"/>
              <a:pathLst>
                <a:path w="97" h="84">
                  <a:moveTo>
                    <a:pt x="0" y="37"/>
                  </a:moveTo>
                  <a:lnTo>
                    <a:pt x="97" y="0"/>
                  </a:lnTo>
                  <a:lnTo>
                    <a:pt x="41" y="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356" y="2864"/>
              <a:ext cx="257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n</a:t>
              </a:r>
              <a:r>
                <a:rPr lang="en-US" baseline="30000"/>
                <a:t>3</a:t>
              </a:r>
            </a:p>
          </p:txBody>
        </p:sp>
      </p:grpSp>
      <p:grpSp>
        <p:nvGrpSpPr>
          <p:cNvPr id="174104" name="Group 24"/>
          <p:cNvGrpSpPr>
            <a:grpSpLocks/>
          </p:cNvGrpSpPr>
          <p:nvPr/>
        </p:nvGrpSpPr>
        <p:grpSpPr bwMode="auto">
          <a:xfrm rot="-1533394">
            <a:off x="6408738" y="4284663"/>
            <a:ext cx="2101850" cy="2095500"/>
            <a:chOff x="4037" y="2699"/>
            <a:chExt cx="1324" cy="1320"/>
          </a:xfrm>
        </p:grpSpPr>
        <p:sp>
          <p:nvSpPr>
            <p:cNvPr id="174095" name="Oval 15"/>
            <p:cNvSpPr>
              <a:spLocks noChangeArrowheads="1"/>
            </p:cNvSpPr>
            <p:nvPr/>
          </p:nvSpPr>
          <p:spPr bwMode="auto">
            <a:xfrm>
              <a:off x="4041" y="2699"/>
              <a:ext cx="1320" cy="132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6" name="Oval 16"/>
            <p:cNvSpPr>
              <a:spLocks noChangeArrowheads="1"/>
            </p:cNvSpPr>
            <p:nvPr/>
          </p:nvSpPr>
          <p:spPr bwMode="auto">
            <a:xfrm>
              <a:off x="4037" y="3187"/>
              <a:ext cx="1319" cy="348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 flipV="1">
              <a:off x="4696" y="2699"/>
              <a:ext cx="0" cy="6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>
              <a:off x="4692" y="3368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 flipH="1">
              <a:off x="4418" y="3368"/>
              <a:ext cx="274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0" name="Freeform 20"/>
            <p:cNvSpPr>
              <a:spLocks/>
            </p:cNvSpPr>
            <p:nvPr/>
          </p:nvSpPr>
          <p:spPr bwMode="auto">
            <a:xfrm>
              <a:off x="4696" y="3293"/>
              <a:ext cx="70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75"/>
                </a:cxn>
              </a:cxnLst>
              <a:rect l="0" t="0" r="r" b="b"/>
              <a:pathLst>
                <a:path w="70" h="75">
                  <a:moveTo>
                    <a:pt x="0" y="0"/>
                  </a:moveTo>
                  <a:lnTo>
                    <a:pt x="70" y="0"/>
                  </a:lnTo>
                  <a:lnTo>
                    <a:pt x="70" y="7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2" name="Freeform 22"/>
            <p:cNvSpPr>
              <a:spLocks/>
            </p:cNvSpPr>
            <p:nvPr/>
          </p:nvSpPr>
          <p:spPr bwMode="auto">
            <a:xfrm>
              <a:off x="4628" y="3366"/>
              <a:ext cx="136" cy="36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78" y="36"/>
                </a:cxn>
                <a:cxn ang="0">
                  <a:pos x="0" y="36"/>
                </a:cxn>
              </a:cxnLst>
              <a:rect l="0" t="0" r="r" b="b"/>
              <a:pathLst>
                <a:path w="136" h="36">
                  <a:moveTo>
                    <a:pt x="136" y="0"/>
                  </a:moveTo>
                  <a:lnTo>
                    <a:pt x="78" y="36"/>
                  </a:lnTo>
                  <a:lnTo>
                    <a:pt x="0" y="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3" name="Freeform 23"/>
            <p:cNvSpPr>
              <a:spLocks/>
            </p:cNvSpPr>
            <p:nvPr/>
          </p:nvSpPr>
          <p:spPr bwMode="auto">
            <a:xfrm>
              <a:off x="4628" y="3294"/>
              <a:ext cx="66" cy="108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2" y="42"/>
                </a:cxn>
                <a:cxn ang="0">
                  <a:pos x="66" y="0"/>
                </a:cxn>
              </a:cxnLst>
              <a:rect l="0" t="0" r="r" b="b"/>
              <a:pathLst>
                <a:path w="66" h="108">
                  <a:moveTo>
                    <a:pt x="0" y="108"/>
                  </a:moveTo>
                  <a:lnTo>
                    <a:pt x="2" y="42"/>
                  </a:lnTo>
                  <a:lnTo>
                    <a:pt x="6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41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Strains (Simple Version)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5984875"/>
          </a:xfrm>
        </p:spPr>
        <p:txBody>
          <a:bodyPr/>
          <a:lstStyle/>
          <a:p>
            <a:pPr lvl="1"/>
            <a:r>
              <a:rPr lang="en-US" altLang="ko-KR" dirty="0">
                <a:ea typeface="굴림" pitchFamily="50" charset="-127"/>
              </a:rPr>
              <a:t>Strain is defined as the elongation per unit length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Tensile (normal) strains in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en-US" altLang="ko-KR" dirty="0">
                <a:ea typeface="굴림" pitchFamily="50" charset="-127"/>
              </a:rPr>
              <a:t>and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baseline="-25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-directions</a:t>
            </a:r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Strain is a dimensionless quantity. Positive for elongation and negative for compression</a:t>
            </a:r>
            <a:endParaRPr lang="en-US" dirty="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1909763" y="1143000"/>
            <a:ext cx="4397375" cy="2211388"/>
            <a:chOff x="1368" y="720"/>
            <a:chExt cx="2309" cy="1161"/>
          </a:xfrm>
        </p:grpSpPr>
        <p:sp>
          <p:nvSpPr>
            <p:cNvPr id="181254" name="Rectangle 6"/>
            <p:cNvSpPr>
              <a:spLocks noChangeAspect="1" noChangeArrowheads="1"/>
            </p:cNvSpPr>
            <p:nvPr/>
          </p:nvSpPr>
          <p:spPr bwMode="auto">
            <a:xfrm>
              <a:off x="1499" y="1039"/>
              <a:ext cx="741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Rectangle 7"/>
            <p:cNvSpPr>
              <a:spLocks noChangeAspect="1" noChangeArrowheads="1"/>
            </p:cNvSpPr>
            <p:nvPr/>
          </p:nvSpPr>
          <p:spPr bwMode="auto">
            <a:xfrm>
              <a:off x="2936" y="1039"/>
              <a:ext cx="741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Freeform 8"/>
            <p:cNvSpPr>
              <a:spLocks noChangeAspect="1"/>
            </p:cNvSpPr>
            <p:nvPr/>
          </p:nvSpPr>
          <p:spPr bwMode="auto">
            <a:xfrm>
              <a:off x="2236" y="1039"/>
              <a:ext cx="187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0"/>
                </a:cxn>
                <a:cxn ang="0">
                  <a:pos x="360" y="1207"/>
                </a:cxn>
                <a:cxn ang="0">
                  <a:pos x="0" y="1207"/>
                </a:cxn>
              </a:cxnLst>
              <a:rect l="0" t="0" r="r" b="b"/>
              <a:pathLst>
                <a:path w="360" h="1207">
                  <a:moveTo>
                    <a:pt x="0" y="0"/>
                  </a:moveTo>
                  <a:lnTo>
                    <a:pt x="360" y="0"/>
                  </a:lnTo>
                  <a:lnTo>
                    <a:pt x="360" y="1207"/>
                  </a:lnTo>
                  <a:lnTo>
                    <a:pt x="0" y="120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Freeform 9"/>
            <p:cNvSpPr>
              <a:spLocks noChangeAspect="1"/>
            </p:cNvSpPr>
            <p:nvPr/>
          </p:nvSpPr>
          <p:spPr bwMode="auto">
            <a:xfrm rot="-5400000">
              <a:off x="3210" y="575"/>
              <a:ext cx="187" cy="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0"/>
                </a:cxn>
                <a:cxn ang="0">
                  <a:pos x="360" y="1207"/>
                </a:cxn>
                <a:cxn ang="0">
                  <a:pos x="0" y="1207"/>
                </a:cxn>
              </a:cxnLst>
              <a:rect l="0" t="0" r="r" b="b"/>
              <a:pathLst>
                <a:path w="360" h="1207">
                  <a:moveTo>
                    <a:pt x="0" y="0"/>
                  </a:moveTo>
                  <a:lnTo>
                    <a:pt x="360" y="0"/>
                  </a:lnTo>
                  <a:lnTo>
                    <a:pt x="360" y="1207"/>
                  </a:lnTo>
                  <a:lnTo>
                    <a:pt x="0" y="120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Line 10"/>
            <p:cNvSpPr>
              <a:spLocks noChangeAspect="1" noChangeShapeType="1"/>
            </p:cNvSpPr>
            <p:nvPr/>
          </p:nvSpPr>
          <p:spPr bwMode="auto">
            <a:xfrm>
              <a:off x="1499" y="1694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Line 11"/>
            <p:cNvSpPr>
              <a:spLocks noChangeAspect="1" noChangeShapeType="1"/>
            </p:cNvSpPr>
            <p:nvPr/>
          </p:nvSpPr>
          <p:spPr bwMode="auto">
            <a:xfrm>
              <a:off x="2236" y="1694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Line 12"/>
            <p:cNvSpPr>
              <a:spLocks noChangeAspect="1" noChangeShapeType="1"/>
            </p:cNvSpPr>
            <p:nvPr/>
          </p:nvSpPr>
          <p:spPr bwMode="auto">
            <a:xfrm>
              <a:off x="2419" y="1694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Line 13"/>
            <p:cNvSpPr>
              <a:spLocks noChangeAspect="1" noChangeShapeType="1"/>
            </p:cNvSpPr>
            <p:nvPr/>
          </p:nvSpPr>
          <p:spPr bwMode="auto">
            <a:xfrm>
              <a:off x="1499" y="1790"/>
              <a:ext cx="7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Line 14"/>
            <p:cNvSpPr>
              <a:spLocks noChangeAspect="1" noChangeShapeType="1"/>
            </p:cNvSpPr>
            <p:nvPr/>
          </p:nvSpPr>
          <p:spPr bwMode="auto">
            <a:xfrm>
              <a:off x="2415" y="1789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3" name="Text Box 15"/>
            <p:cNvSpPr txBox="1">
              <a:spLocks noChangeAspect="1" noChangeArrowheads="1"/>
            </p:cNvSpPr>
            <p:nvPr/>
          </p:nvSpPr>
          <p:spPr bwMode="auto">
            <a:xfrm>
              <a:off x="1368" y="1628"/>
              <a:ext cx="172" cy="1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Times New Roman" pitchFamily="18" charset="0"/>
                  <a:ea typeface="SimSun" pitchFamily="2" charset="-122"/>
                </a:rPr>
                <a:t>P</a:t>
              </a:r>
              <a:endParaRPr lang="en-US" sz="1600"/>
            </a:p>
          </p:txBody>
        </p:sp>
        <p:sp>
          <p:nvSpPr>
            <p:cNvPr id="181264" name="Text Box 16"/>
            <p:cNvSpPr txBox="1">
              <a:spLocks noChangeAspect="1" noChangeArrowheads="1"/>
            </p:cNvSpPr>
            <p:nvPr/>
          </p:nvSpPr>
          <p:spPr bwMode="auto">
            <a:xfrm>
              <a:off x="2857" y="1676"/>
              <a:ext cx="172" cy="1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Times New Roman" pitchFamily="18" charset="0"/>
                  <a:ea typeface="SimSun" pitchFamily="2" charset="-122"/>
                </a:rPr>
                <a:t>P</a:t>
              </a:r>
              <a:endParaRPr lang="en-US" sz="1600"/>
            </a:p>
          </p:txBody>
        </p:sp>
        <p:sp>
          <p:nvSpPr>
            <p:cNvPr id="181265" name="Text Box 17"/>
            <p:cNvSpPr txBox="1">
              <a:spLocks noChangeAspect="1" noChangeArrowheads="1"/>
            </p:cNvSpPr>
            <p:nvPr/>
          </p:nvSpPr>
          <p:spPr bwMode="auto">
            <a:xfrm>
              <a:off x="1798" y="1668"/>
              <a:ext cx="172" cy="1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dirty="0" smtClean="0">
                  <a:latin typeface="Times New Roman" pitchFamily="18" charset="0"/>
                  <a:ea typeface="SimSun" pitchFamily="2" charset="-122"/>
                </a:rPr>
                <a:t>x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1</a:t>
              </a:r>
              <a:endParaRPr lang="en-US" sz="1600" baseline="-25000" dirty="0"/>
            </a:p>
          </p:txBody>
        </p:sp>
        <p:sp>
          <p:nvSpPr>
            <p:cNvPr id="181266" name="Text Box 18"/>
            <p:cNvSpPr txBox="1">
              <a:spLocks noChangeAspect="1" noChangeArrowheads="1"/>
            </p:cNvSpPr>
            <p:nvPr/>
          </p:nvSpPr>
          <p:spPr bwMode="auto">
            <a:xfrm>
              <a:off x="2242" y="1702"/>
              <a:ext cx="172" cy="1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dirty="0" smtClean="0">
                  <a:latin typeface="Times New Roman" pitchFamily="18" charset="0"/>
                  <a:ea typeface="SimSun" pitchFamily="2" charset="-122"/>
                </a:rPr>
                <a:t>u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1</a:t>
              </a:r>
              <a:endParaRPr lang="en-US" sz="1600" dirty="0"/>
            </a:p>
          </p:txBody>
        </p:sp>
        <p:sp>
          <p:nvSpPr>
            <p:cNvPr id="181267" name="Line 19"/>
            <p:cNvSpPr>
              <a:spLocks noChangeAspect="1" noChangeShapeType="1"/>
            </p:cNvSpPr>
            <p:nvPr/>
          </p:nvSpPr>
          <p:spPr bwMode="auto">
            <a:xfrm rot="-5400000">
              <a:off x="2819" y="1571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8" name="Line 20"/>
            <p:cNvSpPr>
              <a:spLocks noChangeAspect="1" noChangeShapeType="1"/>
            </p:cNvSpPr>
            <p:nvPr/>
          </p:nvSpPr>
          <p:spPr bwMode="auto">
            <a:xfrm rot="-5400000">
              <a:off x="2820" y="943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9" name="Line 21"/>
            <p:cNvSpPr>
              <a:spLocks noChangeAspect="1" noChangeShapeType="1"/>
            </p:cNvSpPr>
            <p:nvPr/>
          </p:nvSpPr>
          <p:spPr bwMode="auto">
            <a:xfrm rot="-5400000">
              <a:off x="2820" y="760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0" name="Line 22"/>
            <p:cNvSpPr>
              <a:spLocks noChangeAspect="1" noChangeShapeType="1"/>
            </p:cNvSpPr>
            <p:nvPr/>
          </p:nvSpPr>
          <p:spPr bwMode="auto">
            <a:xfrm rot="-5400000">
              <a:off x="2507" y="1352"/>
              <a:ext cx="6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1" name="Line 23"/>
            <p:cNvSpPr>
              <a:spLocks noChangeAspect="1" noChangeShapeType="1"/>
            </p:cNvSpPr>
            <p:nvPr/>
          </p:nvSpPr>
          <p:spPr bwMode="auto">
            <a:xfrm rot="-5400000">
              <a:off x="2753" y="78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2" name="Text Box 24"/>
            <p:cNvSpPr txBox="1">
              <a:spLocks noChangeAspect="1" noChangeArrowheads="1"/>
            </p:cNvSpPr>
            <p:nvPr/>
          </p:nvSpPr>
          <p:spPr bwMode="auto">
            <a:xfrm>
              <a:off x="2661" y="1264"/>
              <a:ext cx="171" cy="1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dirty="0" smtClean="0">
                  <a:latin typeface="Times New Roman" pitchFamily="18" charset="0"/>
                  <a:ea typeface="SimSun" pitchFamily="2" charset="-122"/>
                </a:rPr>
                <a:t>x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2</a:t>
              </a:r>
              <a:endParaRPr lang="en-US" sz="1600" baseline="-25000" dirty="0"/>
            </a:p>
          </p:txBody>
        </p:sp>
        <p:sp>
          <p:nvSpPr>
            <p:cNvPr id="181273" name="Text Box 25"/>
            <p:cNvSpPr txBox="1">
              <a:spLocks noChangeAspect="1" noChangeArrowheads="1"/>
            </p:cNvSpPr>
            <p:nvPr/>
          </p:nvSpPr>
          <p:spPr bwMode="auto">
            <a:xfrm>
              <a:off x="2738" y="868"/>
              <a:ext cx="171" cy="1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dirty="0" smtClean="0">
                  <a:latin typeface="Times New Roman" pitchFamily="18" charset="0"/>
                  <a:ea typeface="SimSun" pitchFamily="2" charset="-122"/>
                </a:rPr>
                <a:t>u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2</a:t>
              </a:r>
              <a:endParaRPr lang="en-US" sz="1600" dirty="0"/>
            </a:p>
          </p:txBody>
        </p:sp>
      </p:grpSp>
      <p:graphicFrame>
        <p:nvGraphicFramePr>
          <p:cNvPr id="181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93222"/>
              </p:ext>
            </p:extLst>
          </p:nvPr>
        </p:nvGraphicFramePr>
        <p:xfrm>
          <a:off x="1566863" y="4064000"/>
          <a:ext cx="29924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6" name="Equation" r:id="rId3" imgW="2984400" imgH="1752480" progId="Equation.DSMT4">
                  <p:embed/>
                </p:oleObj>
              </mc:Choice>
              <mc:Fallback>
                <p:oleObj name="Equation" r:id="rId3" imgW="298440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064000"/>
                        <a:ext cx="299243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99100" y="4406900"/>
            <a:ext cx="3253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Textbook has different, but </a:t>
            </a:r>
            <a:br>
              <a:rPr lang="en-US" sz="2000" dirty="0" smtClean="0"/>
            </a:br>
            <a:r>
              <a:rPr lang="en-US" sz="2000" dirty="0" smtClean="0"/>
              <a:t>more rigorous derivations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379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5259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Strain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5992812"/>
          </a:xfrm>
        </p:spPr>
        <p:txBody>
          <a:bodyPr/>
          <a:lstStyle/>
          <a:p>
            <a:pPr lvl="1"/>
            <a:r>
              <a:rPr lang="en-US" altLang="ko-KR">
                <a:ea typeface="굴림" pitchFamily="50" charset="-127"/>
              </a:rPr>
              <a:t>Shear strain is the tangent of the change in angle between two originally perpendicular axes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Shear strain (change of angle)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>
                <a:ea typeface="굴림" pitchFamily="50" charset="-127"/>
              </a:rPr>
              <a:t>Positive when the angle between two positive (or two negative) faces is reduced and negative when the angle is increased. </a:t>
            </a:r>
          </a:p>
          <a:p>
            <a:pPr lvl="1"/>
            <a:r>
              <a:rPr lang="en-US" altLang="ko-KR">
                <a:ea typeface="굴림" pitchFamily="50" charset="-127"/>
              </a:rPr>
              <a:t>Valid for small deformation</a:t>
            </a:r>
            <a:endParaRPr lang="en-US"/>
          </a:p>
        </p:txBody>
      </p:sp>
      <p:grpSp>
        <p:nvGrpSpPr>
          <p:cNvPr id="182276" name="Group 4"/>
          <p:cNvGrpSpPr>
            <a:grpSpLocks noChangeAspect="1"/>
          </p:cNvGrpSpPr>
          <p:nvPr/>
        </p:nvGrpSpPr>
        <p:grpSpPr bwMode="auto">
          <a:xfrm>
            <a:off x="5372100" y="1285875"/>
            <a:ext cx="2403475" cy="2003425"/>
            <a:chOff x="2986" y="611"/>
            <a:chExt cx="1376" cy="1147"/>
          </a:xfrm>
        </p:grpSpPr>
        <p:sp>
          <p:nvSpPr>
            <p:cNvPr id="182277" name="Rectangle 5"/>
            <p:cNvSpPr>
              <a:spLocks noChangeAspect="1" noChangeArrowheads="1"/>
            </p:cNvSpPr>
            <p:nvPr/>
          </p:nvSpPr>
          <p:spPr bwMode="auto">
            <a:xfrm>
              <a:off x="3137" y="941"/>
              <a:ext cx="855" cy="7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Line 6"/>
            <p:cNvSpPr>
              <a:spLocks noChangeAspect="1" noChangeShapeType="1"/>
            </p:cNvSpPr>
            <p:nvPr/>
          </p:nvSpPr>
          <p:spPr bwMode="auto">
            <a:xfrm flipV="1">
              <a:off x="3137" y="936"/>
              <a:ext cx="239" cy="7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9" name="Line 7"/>
            <p:cNvSpPr>
              <a:spLocks noChangeAspect="1" noChangeShapeType="1"/>
            </p:cNvSpPr>
            <p:nvPr/>
          </p:nvSpPr>
          <p:spPr bwMode="auto">
            <a:xfrm flipV="1">
              <a:off x="3137" y="1427"/>
              <a:ext cx="850" cy="2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spect="1" noChangeArrowheads="1"/>
            </p:cNvSpPr>
            <p:nvPr/>
          </p:nvSpPr>
          <p:spPr bwMode="auto">
            <a:xfrm>
              <a:off x="2986" y="1605"/>
              <a:ext cx="198" cy="1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Times New Roman" pitchFamily="18" charset="0"/>
                  <a:ea typeface="SimSun" pitchFamily="2" charset="-122"/>
                </a:rPr>
                <a:t>P</a:t>
              </a:r>
              <a:endParaRPr lang="en-US" sz="1600"/>
            </a:p>
          </p:txBody>
        </p:sp>
        <p:sp>
          <p:nvSpPr>
            <p:cNvPr id="182281" name="Line 9"/>
            <p:cNvSpPr>
              <a:spLocks noChangeAspect="1" noChangeShapeType="1"/>
            </p:cNvSpPr>
            <p:nvPr/>
          </p:nvSpPr>
          <p:spPr bwMode="auto">
            <a:xfrm>
              <a:off x="3142" y="707"/>
              <a:ext cx="0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2" name="Line 10"/>
            <p:cNvSpPr>
              <a:spLocks noChangeAspect="1" noChangeShapeType="1"/>
            </p:cNvSpPr>
            <p:nvPr/>
          </p:nvSpPr>
          <p:spPr bwMode="auto">
            <a:xfrm>
              <a:off x="3367" y="707"/>
              <a:ext cx="0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3" name="Text Box 11"/>
            <p:cNvSpPr txBox="1">
              <a:spLocks noChangeAspect="1" noChangeArrowheads="1"/>
            </p:cNvSpPr>
            <p:nvPr/>
          </p:nvSpPr>
          <p:spPr bwMode="auto">
            <a:xfrm>
              <a:off x="3154" y="611"/>
              <a:ext cx="198" cy="1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i="1" dirty="0" smtClean="0">
                  <a:latin typeface="Times New Roman" pitchFamily="18" charset="0"/>
                  <a:ea typeface="SimSun" pitchFamily="2" charset="-122"/>
                </a:rPr>
                <a:t>u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1</a:t>
              </a:r>
              <a:endParaRPr lang="en-US" sz="1600" dirty="0"/>
            </a:p>
          </p:txBody>
        </p:sp>
        <p:sp>
          <p:nvSpPr>
            <p:cNvPr id="182284" name="Line 12"/>
            <p:cNvSpPr>
              <a:spLocks noChangeAspect="1" noChangeShapeType="1"/>
            </p:cNvSpPr>
            <p:nvPr/>
          </p:nvSpPr>
          <p:spPr bwMode="auto">
            <a:xfrm rot="-5400000">
              <a:off x="4137" y="1550"/>
              <a:ext cx="0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5" name="Line 13"/>
            <p:cNvSpPr>
              <a:spLocks noChangeAspect="1" noChangeShapeType="1"/>
            </p:cNvSpPr>
            <p:nvPr/>
          </p:nvSpPr>
          <p:spPr bwMode="auto">
            <a:xfrm rot="-5400000">
              <a:off x="4137" y="1323"/>
              <a:ext cx="0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6" name="Text Box 14"/>
            <p:cNvSpPr txBox="1">
              <a:spLocks noChangeAspect="1" noChangeArrowheads="1"/>
            </p:cNvSpPr>
            <p:nvPr/>
          </p:nvSpPr>
          <p:spPr bwMode="auto">
            <a:xfrm>
              <a:off x="4164" y="1454"/>
              <a:ext cx="198" cy="1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 smtClean="0">
                  <a:latin typeface="Symbol" pitchFamily="18" charset="2"/>
                  <a:ea typeface="SimSun" pitchFamily="2" charset="-122"/>
                </a:rPr>
                <a:t>D</a:t>
              </a:r>
              <a:r>
                <a:rPr lang="en-US" altLang="ko-KR" sz="1600" i="1" dirty="0" smtClean="0">
                  <a:latin typeface="Times New Roman" pitchFamily="18" charset="0"/>
                  <a:ea typeface="SimSun" pitchFamily="2" charset="-122"/>
                </a:rPr>
                <a:t>u</a:t>
              </a:r>
              <a:r>
                <a:rPr lang="en-US" altLang="ko-KR" sz="1600" baseline="-25000" dirty="0" smtClean="0">
                  <a:latin typeface="Times New Roman" pitchFamily="18" charset="0"/>
                  <a:ea typeface="SimSun" pitchFamily="2" charset="-122"/>
                </a:rPr>
                <a:t>2</a:t>
              </a:r>
              <a:endParaRPr lang="en-US" sz="1600" dirty="0"/>
            </a:p>
          </p:txBody>
        </p:sp>
        <p:sp>
          <p:nvSpPr>
            <p:cNvPr id="182287" name="Line 15"/>
            <p:cNvSpPr>
              <a:spLocks noChangeAspect="1" noChangeShapeType="1"/>
            </p:cNvSpPr>
            <p:nvPr/>
          </p:nvSpPr>
          <p:spPr bwMode="auto">
            <a:xfrm>
              <a:off x="3142" y="828"/>
              <a:ext cx="2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8" name="Line 16"/>
            <p:cNvSpPr>
              <a:spLocks noChangeAspect="1" noChangeShapeType="1"/>
            </p:cNvSpPr>
            <p:nvPr/>
          </p:nvSpPr>
          <p:spPr bwMode="auto">
            <a:xfrm flipV="1">
              <a:off x="4131" y="1427"/>
              <a:ext cx="0" cy="2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9" name="Text Box 17"/>
            <p:cNvSpPr txBox="1">
              <a:spLocks noChangeAspect="1" noChangeArrowheads="1"/>
            </p:cNvSpPr>
            <p:nvPr/>
          </p:nvSpPr>
          <p:spPr bwMode="auto">
            <a:xfrm>
              <a:off x="3140" y="1011"/>
              <a:ext cx="176" cy="1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i="1">
                  <a:latin typeface="Symbol" pitchFamily="18" charset="2"/>
                  <a:ea typeface="SimSun" pitchFamily="2" charset="-122"/>
                </a:rPr>
                <a:t>q</a:t>
              </a:r>
              <a:r>
                <a:rPr lang="en-US" altLang="ko-KR" sz="1600" baseline="-25000">
                  <a:latin typeface="Times New Roman" pitchFamily="18" charset="0"/>
                  <a:ea typeface="SimSun" pitchFamily="2" charset="-122"/>
                </a:rPr>
                <a:t>2</a:t>
              </a:r>
              <a:endParaRPr lang="en-US" sz="1600"/>
            </a:p>
          </p:txBody>
        </p:sp>
        <p:sp>
          <p:nvSpPr>
            <p:cNvPr id="182290" name="Text Box 18"/>
            <p:cNvSpPr txBox="1">
              <a:spLocks noChangeAspect="1" noChangeArrowheads="1"/>
            </p:cNvSpPr>
            <p:nvPr/>
          </p:nvSpPr>
          <p:spPr bwMode="auto">
            <a:xfrm>
              <a:off x="3729" y="1502"/>
              <a:ext cx="176" cy="1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i="1">
                  <a:latin typeface="Symbol" pitchFamily="18" charset="2"/>
                  <a:ea typeface="SimSun" pitchFamily="2" charset="-122"/>
                </a:rPr>
                <a:t>q</a:t>
              </a:r>
              <a:r>
                <a:rPr lang="en-US" altLang="ko-KR" sz="1600" baseline="-25000">
                  <a:latin typeface="Times New Roman" pitchFamily="18" charset="0"/>
                  <a:ea typeface="SimSun" pitchFamily="2" charset="-122"/>
                </a:rPr>
                <a:t>1</a:t>
              </a:r>
              <a:endParaRPr lang="en-US" sz="1600"/>
            </a:p>
          </p:txBody>
        </p:sp>
        <p:sp>
          <p:nvSpPr>
            <p:cNvPr id="182291" name="Freeform 19"/>
            <p:cNvSpPr>
              <a:spLocks noChangeAspect="1"/>
            </p:cNvSpPr>
            <p:nvPr/>
          </p:nvSpPr>
          <p:spPr bwMode="auto">
            <a:xfrm>
              <a:off x="3610" y="1530"/>
              <a:ext cx="25" cy="126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38" y="113"/>
                </a:cxn>
                <a:cxn ang="0">
                  <a:pos x="0" y="0"/>
                </a:cxn>
              </a:cxnLst>
              <a:rect l="0" t="0" r="r" b="b"/>
              <a:pathLst>
                <a:path w="43" h="210">
                  <a:moveTo>
                    <a:pt x="30" y="210"/>
                  </a:moveTo>
                  <a:cubicBezTo>
                    <a:pt x="36" y="179"/>
                    <a:pt x="43" y="148"/>
                    <a:pt x="38" y="113"/>
                  </a:cubicBezTo>
                  <a:cubicBezTo>
                    <a:pt x="33" y="78"/>
                    <a:pt x="16" y="39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2" name="Freeform 20"/>
            <p:cNvSpPr>
              <a:spLocks noChangeAspect="1"/>
            </p:cNvSpPr>
            <p:nvPr/>
          </p:nvSpPr>
          <p:spPr bwMode="auto">
            <a:xfrm>
              <a:off x="3137" y="1256"/>
              <a:ext cx="122" cy="36"/>
            </a:xfrm>
            <a:custGeom>
              <a:avLst/>
              <a:gdLst/>
              <a:ahLst/>
              <a:cxnLst>
                <a:cxn ang="0">
                  <a:pos x="202" y="60"/>
                </a:cxn>
                <a:cxn ang="0">
                  <a:pos x="97" y="7"/>
                </a:cxn>
                <a:cxn ang="0">
                  <a:pos x="0" y="15"/>
                </a:cxn>
              </a:cxnLst>
              <a:rect l="0" t="0" r="r" b="b"/>
              <a:pathLst>
                <a:path w="202" h="60">
                  <a:moveTo>
                    <a:pt x="202" y="60"/>
                  </a:moveTo>
                  <a:cubicBezTo>
                    <a:pt x="166" y="37"/>
                    <a:pt x="131" y="14"/>
                    <a:pt x="97" y="7"/>
                  </a:cubicBezTo>
                  <a:cubicBezTo>
                    <a:pt x="63" y="0"/>
                    <a:pt x="31" y="7"/>
                    <a:pt x="0" y="1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Freeform 21"/>
            <p:cNvSpPr>
              <a:spLocks noChangeAspect="1"/>
            </p:cNvSpPr>
            <p:nvPr/>
          </p:nvSpPr>
          <p:spPr bwMode="auto">
            <a:xfrm>
              <a:off x="3214" y="1431"/>
              <a:ext cx="126" cy="167"/>
            </a:xfrm>
            <a:custGeom>
              <a:avLst/>
              <a:gdLst/>
              <a:ahLst/>
              <a:cxnLst>
                <a:cxn ang="0">
                  <a:pos x="210" y="278"/>
                </a:cxn>
                <a:cxn ang="0">
                  <a:pos x="188" y="150"/>
                </a:cxn>
                <a:cxn ang="0">
                  <a:pos x="98" y="45"/>
                </a:cxn>
                <a:cxn ang="0">
                  <a:pos x="0" y="0"/>
                </a:cxn>
              </a:cxnLst>
              <a:rect l="0" t="0" r="r" b="b"/>
              <a:pathLst>
                <a:path w="210" h="278">
                  <a:moveTo>
                    <a:pt x="210" y="278"/>
                  </a:moveTo>
                  <a:cubicBezTo>
                    <a:pt x="208" y="233"/>
                    <a:pt x="207" y="189"/>
                    <a:pt x="188" y="150"/>
                  </a:cubicBezTo>
                  <a:cubicBezTo>
                    <a:pt x="169" y="111"/>
                    <a:pt x="129" y="70"/>
                    <a:pt x="98" y="45"/>
                  </a:cubicBezTo>
                  <a:cubicBezTo>
                    <a:pt x="67" y="20"/>
                    <a:pt x="33" y="1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4" name="Text Box 22"/>
            <p:cNvSpPr txBox="1">
              <a:spLocks noChangeAspect="1" noChangeArrowheads="1"/>
            </p:cNvSpPr>
            <p:nvPr/>
          </p:nvSpPr>
          <p:spPr bwMode="auto">
            <a:xfrm>
              <a:off x="3254" y="1316"/>
              <a:ext cx="454" cy="1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i="1">
                  <a:latin typeface="Symbol" pitchFamily="18" charset="2"/>
                  <a:ea typeface="SimSun" pitchFamily="2" charset="-122"/>
                </a:rPr>
                <a:t>p</a:t>
              </a:r>
              <a:r>
                <a:rPr lang="en-US" altLang="ko-KR" sz="1600">
                  <a:latin typeface="Times New Roman" pitchFamily="18" charset="0"/>
                  <a:ea typeface="SimSun" pitchFamily="2" charset="-122"/>
                </a:rPr>
                <a:t>/2 – </a:t>
              </a:r>
              <a:r>
                <a:rPr lang="en-US" altLang="ko-KR" sz="1600" i="1">
                  <a:latin typeface="Symbol" pitchFamily="18" charset="2"/>
                  <a:ea typeface="SimSun" pitchFamily="2" charset="-122"/>
                </a:rPr>
                <a:t>g</a:t>
              </a:r>
              <a:r>
                <a:rPr lang="en-US" altLang="ko-KR" sz="1600" baseline="-25000">
                  <a:latin typeface="Times New Roman" pitchFamily="18" charset="0"/>
                  <a:ea typeface="SimSun" pitchFamily="2" charset="-122"/>
                </a:rPr>
                <a:t>12</a:t>
              </a:r>
              <a:endParaRPr lang="en-US" sz="1600"/>
            </a:p>
          </p:txBody>
        </p:sp>
      </p:grpSp>
      <p:graphicFrame>
        <p:nvGraphicFramePr>
          <p:cNvPr id="182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478481"/>
              </p:ext>
            </p:extLst>
          </p:nvPr>
        </p:nvGraphicFramePr>
        <p:xfrm>
          <a:off x="1212850" y="1447800"/>
          <a:ext cx="244475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2" name="Equation" r:id="rId3" imgW="2438280" imgH="1752480" progId="Equation.DSMT4">
                  <p:embed/>
                </p:oleObj>
              </mc:Choice>
              <mc:Fallback>
                <p:oleObj name="Equation" r:id="rId3" imgW="24382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447800"/>
                        <a:ext cx="244475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75850"/>
              </p:ext>
            </p:extLst>
          </p:nvPr>
        </p:nvGraphicFramePr>
        <p:xfrm>
          <a:off x="1177925" y="3598863"/>
          <a:ext cx="6591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3" name="Equation" r:id="rId5" imgW="6591240" imgH="863280" progId="Equation.DSMT4">
                  <p:embed/>
                </p:oleObj>
              </mc:Choice>
              <mc:Fallback>
                <p:oleObj name="Equation" r:id="rId5" imgW="6591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598863"/>
                        <a:ext cx="6591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4822"/>
              </p:ext>
            </p:extLst>
          </p:nvPr>
        </p:nvGraphicFramePr>
        <p:xfrm>
          <a:off x="1182688" y="4551363"/>
          <a:ext cx="36639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4" name="Equation" r:id="rId7" imgW="3657600" imgH="863280" progId="Equation.DSMT4">
                  <p:embed/>
                </p:oleObj>
              </mc:Choice>
              <mc:Fallback>
                <p:oleObj name="Equation" r:id="rId7" imgW="36576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551363"/>
                        <a:ext cx="36639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8" name="Text Box 26"/>
          <p:cNvSpPr txBox="1">
            <a:spLocks noChangeArrowheads="1"/>
          </p:cNvSpPr>
          <p:nvPr/>
        </p:nvSpPr>
        <p:spPr bwMode="auto">
          <a:xfrm>
            <a:off x="6276975" y="3082925"/>
            <a:ext cx="50526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</a:endParaRP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5172845" y="2260600"/>
            <a:ext cx="50526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56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Strains (Rigorous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Strain: a measure of deformation</a:t>
            </a:r>
          </a:p>
          <a:p>
            <a:pPr marL="627063" lvl="1"/>
            <a:r>
              <a:rPr lang="en-US" dirty="0" smtClean="0"/>
              <a:t>Normal strain: change in length of a line segment</a:t>
            </a:r>
          </a:p>
          <a:p>
            <a:pPr marL="627063" lvl="1"/>
            <a:r>
              <a:rPr lang="en-US" dirty="0" smtClean="0"/>
              <a:t>Shear strain: change in angle between two perpendicular line segments</a:t>
            </a:r>
          </a:p>
          <a:p>
            <a:pPr marL="227013"/>
            <a:r>
              <a:rPr lang="en-US" dirty="0" smtClean="0"/>
              <a:t>Displacement of P = (u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u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marL="227013"/>
            <a:r>
              <a:rPr lang="en-US" dirty="0" smtClean="0"/>
              <a:t>Displacement of Q &amp; R</a:t>
            </a:r>
            <a:endParaRPr lang="en-US" dirty="0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404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405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238606"/>
              </p:ext>
            </p:extLst>
          </p:nvPr>
        </p:nvGraphicFramePr>
        <p:xfrm>
          <a:off x="2937016" y="3131699"/>
          <a:ext cx="23622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3" name="Equation" r:id="rId3" imgW="2361960" imgH="2666880" progId="Equation.DSMT4">
                  <p:embed/>
                </p:oleObj>
              </mc:Choice>
              <mc:Fallback>
                <p:oleObj name="Equation" r:id="rId3" imgW="2361960" imgH="266688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016" y="3131699"/>
                        <a:ext cx="23622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414032"/>
              </p:ext>
            </p:extLst>
          </p:nvPr>
        </p:nvGraphicFramePr>
        <p:xfrm>
          <a:off x="241300" y="3104717"/>
          <a:ext cx="2351088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4" name="Equation" r:id="rId5" imgW="2361960" imgH="2666880" progId="Equation.DSMT4">
                  <p:embed/>
                </p:oleObj>
              </mc:Choice>
              <mc:Fallback>
                <p:oleObj name="Equation" r:id="rId5" imgW="2361960" imgH="266688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104717"/>
                        <a:ext cx="2351088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785338" y="3592696"/>
            <a:ext cx="4241188" cy="3120841"/>
            <a:chOff x="1841" y="1331"/>
            <a:chExt cx="4838" cy="3560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758" y="2207"/>
              <a:ext cx="2671" cy="2320"/>
            </a:xfrm>
            <a:custGeom>
              <a:avLst/>
              <a:gdLst>
                <a:gd name="T0" fmla="*/ 1157 w 2551"/>
                <a:gd name="T1" fmla="*/ 59 h 2216"/>
                <a:gd name="T2" fmla="*/ 415 w 2551"/>
                <a:gd name="T3" fmla="*/ 464 h 2216"/>
                <a:gd name="T4" fmla="*/ 70 w 2551"/>
                <a:gd name="T5" fmla="*/ 1229 h 2216"/>
                <a:gd name="T6" fmla="*/ 835 w 2551"/>
                <a:gd name="T7" fmla="*/ 2099 h 2216"/>
                <a:gd name="T8" fmla="*/ 1930 w 2551"/>
                <a:gd name="T9" fmla="*/ 1934 h 2216"/>
                <a:gd name="T10" fmla="*/ 2500 w 2551"/>
                <a:gd name="T11" fmla="*/ 1132 h 2216"/>
                <a:gd name="T12" fmla="*/ 2237 w 2551"/>
                <a:gd name="T13" fmla="*/ 179 h 2216"/>
                <a:gd name="T14" fmla="*/ 1157 w 2551"/>
                <a:gd name="T15" fmla="*/ 59 h 2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1" h="2216">
                  <a:moveTo>
                    <a:pt x="1157" y="59"/>
                  </a:moveTo>
                  <a:cubicBezTo>
                    <a:pt x="853" y="107"/>
                    <a:pt x="596" y="269"/>
                    <a:pt x="415" y="464"/>
                  </a:cubicBezTo>
                  <a:cubicBezTo>
                    <a:pt x="234" y="659"/>
                    <a:pt x="0" y="956"/>
                    <a:pt x="70" y="1229"/>
                  </a:cubicBezTo>
                  <a:cubicBezTo>
                    <a:pt x="140" y="1502"/>
                    <a:pt x="525" y="1982"/>
                    <a:pt x="835" y="2099"/>
                  </a:cubicBezTo>
                  <a:cubicBezTo>
                    <a:pt x="1145" y="2216"/>
                    <a:pt x="1653" y="2095"/>
                    <a:pt x="1930" y="1934"/>
                  </a:cubicBezTo>
                  <a:cubicBezTo>
                    <a:pt x="2207" y="1773"/>
                    <a:pt x="2449" y="1424"/>
                    <a:pt x="2500" y="1132"/>
                  </a:cubicBezTo>
                  <a:cubicBezTo>
                    <a:pt x="2551" y="840"/>
                    <a:pt x="2459" y="358"/>
                    <a:pt x="2237" y="179"/>
                  </a:cubicBezTo>
                  <a:cubicBezTo>
                    <a:pt x="2015" y="0"/>
                    <a:pt x="1461" y="11"/>
                    <a:pt x="1157" y="59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583" y="1331"/>
              <a:ext cx="2738" cy="2378"/>
            </a:xfrm>
            <a:custGeom>
              <a:avLst/>
              <a:gdLst>
                <a:gd name="T0" fmla="*/ 1157 w 2551"/>
                <a:gd name="T1" fmla="*/ 59 h 2216"/>
                <a:gd name="T2" fmla="*/ 415 w 2551"/>
                <a:gd name="T3" fmla="*/ 464 h 2216"/>
                <a:gd name="T4" fmla="*/ 70 w 2551"/>
                <a:gd name="T5" fmla="*/ 1229 h 2216"/>
                <a:gd name="T6" fmla="*/ 835 w 2551"/>
                <a:gd name="T7" fmla="*/ 2099 h 2216"/>
                <a:gd name="T8" fmla="*/ 1930 w 2551"/>
                <a:gd name="T9" fmla="*/ 1934 h 2216"/>
                <a:gd name="T10" fmla="*/ 2500 w 2551"/>
                <a:gd name="T11" fmla="*/ 1132 h 2216"/>
                <a:gd name="T12" fmla="*/ 2237 w 2551"/>
                <a:gd name="T13" fmla="*/ 179 h 2216"/>
                <a:gd name="T14" fmla="*/ 1157 w 2551"/>
                <a:gd name="T15" fmla="*/ 59 h 2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1" h="2216">
                  <a:moveTo>
                    <a:pt x="1157" y="59"/>
                  </a:moveTo>
                  <a:cubicBezTo>
                    <a:pt x="853" y="107"/>
                    <a:pt x="596" y="269"/>
                    <a:pt x="415" y="464"/>
                  </a:cubicBezTo>
                  <a:cubicBezTo>
                    <a:pt x="234" y="659"/>
                    <a:pt x="0" y="956"/>
                    <a:pt x="70" y="1229"/>
                  </a:cubicBezTo>
                  <a:cubicBezTo>
                    <a:pt x="140" y="1502"/>
                    <a:pt x="525" y="1982"/>
                    <a:pt x="835" y="2099"/>
                  </a:cubicBezTo>
                  <a:cubicBezTo>
                    <a:pt x="1145" y="2216"/>
                    <a:pt x="1653" y="2095"/>
                    <a:pt x="1930" y="1934"/>
                  </a:cubicBezTo>
                  <a:cubicBezTo>
                    <a:pt x="2207" y="1773"/>
                    <a:pt x="2449" y="1424"/>
                    <a:pt x="2500" y="1132"/>
                  </a:cubicBezTo>
                  <a:cubicBezTo>
                    <a:pt x="2551" y="840"/>
                    <a:pt x="2459" y="358"/>
                    <a:pt x="2237" y="179"/>
                  </a:cubicBezTo>
                  <a:cubicBezTo>
                    <a:pt x="2015" y="0"/>
                    <a:pt x="1461" y="11"/>
                    <a:pt x="1157" y="59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751" y="2991"/>
              <a:ext cx="720" cy="720"/>
            </a:xfrm>
            <a:custGeom>
              <a:avLst/>
              <a:gdLst>
                <a:gd name="T0" fmla="*/ 0 w 630"/>
                <a:gd name="T1" fmla="*/ 0 h 533"/>
                <a:gd name="T2" fmla="*/ 0 w 630"/>
                <a:gd name="T3" fmla="*/ 533 h 533"/>
                <a:gd name="T4" fmla="*/ 630 w 630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0" h="533">
                  <a:moveTo>
                    <a:pt x="0" y="0"/>
                  </a:moveTo>
                  <a:lnTo>
                    <a:pt x="0" y="533"/>
                  </a:lnTo>
                  <a:lnTo>
                    <a:pt x="630" y="53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482" y="3681"/>
              <a:ext cx="576" cy="576"/>
            </a:xfrm>
            <a:custGeom>
              <a:avLst/>
              <a:gdLst>
                <a:gd name="T0" fmla="*/ 0 w 630"/>
                <a:gd name="T1" fmla="*/ 0 h 533"/>
                <a:gd name="T2" fmla="*/ 0 w 630"/>
                <a:gd name="T3" fmla="*/ 533 h 533"/>
                <a:gd name="T4" fmla="*/ 630 w 630"/>
                <a:gd name="T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0" h="533">
                  <a:moveTo>
                    <a:pt x="0" y="0"/>
                  </a:moveTo>
                  <a:lnTo>
                    <a:pt x="0" y="533"/>
                  </a:lnTo>
                  <a:lnTo>
                    <a:pt x="630" y="53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57" name="Line 11922"/>
            <p:cNvCxnSpPr/>
            <p:nvPr/>
          </p:nvCxnSpPr>
          <p:spPr bwMode="auto">
            <a:xfrm rot="10800000" flipV="1">
              <a:off x="2034" y="4250"/>
              <a:ext cx="450" cy="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10" y="2003"/>
              <a:ext cx="758" cy="764"/>
            </a:xfrm>
            <a:custGeom>
              <a:avLst/>
              <a:gdLst>
                <a:gd name="T0" fmla="*/ 68 w 758"/>
                <a:gd name="T1" fmla="*/ 0 h 764"/>
                <a:gd name="T2" fmla="*/ 0 w 758"/>
                <a:gd name="T3" fmla="*/ 764 h 764"/>
                <a:gd name="T4" fmla="*/ 758 w 758"/>
                <a:gd name="T5" fmla="*/ 61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" h="764">
                  <a:moveTo>
                    <a:pt x="68" y="0"/>
                  </a:moveTo>
                  <a:lnTo>
                    <a:pt x="0" y="764"/>
                  </a:lnTo>
                  <a:lnTo>
                    <a:pt x="758" y="61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59" name="Text Box 11924"/>
            <p:cNvSpPr txBox="1">
              <a:spLocks noChangeArrowheads="1"/>
            </p:cNvSpPr>
            <p:nvPr/>
          </p:nvSpPr>
          <p:spPr bwMode="auto">
            <a:xfrm>
              <a:off x="3377" y="3699"/>
              <a:ext cx="88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fr-F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fr-F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fr-F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 Box 11925"/>
            <p:cNvSpPr txBox="1">
              <a:spLocks noChangeArrowheads="1"/>
            </p:cNvSpPr>
            <p:nvPr/>
          </p:nvSpPr>
          <p:spPr bwMode="auto">
            <a:xfrm>
              <a:off x="4335" y="3745"/>
              <a:ext cx="24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 Box 11926"/>
            <p:cNvSpPr txBox="1">
              <a:spLocks noChangeArrowheads="1"/>
            </p:cNvSpPr>
            <p:nvPr/>
          </p:nvSpPr>
          <p:spPr bwMode="auto">
            <a:xfrm>
              <a:off x="3510" y="2872"/>
              <a:ext cx="2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 Box 11927"/>
            <p:cNvSpPr txBox="1">
              <a:spLocks noChangeArrowheads="1"/>
            </p:cNvSpPr>
            <p:nvPr/>
          </p:nvSpPr>
          <p:spPr bwMode="auto">
            <a:xfrm>
              <a:off x="4663" y="2806"/>
              <a:ext cx="201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P'(x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+u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x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+u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x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+u</a:t>
              </a:r>
              <a:r>
                <a:rPr lang="fr-FR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fr-FR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 Box 11928"/>
            <p:cNvSpPr txBox="1">
              <a:spLocks noChangeArrowheads="1"/>
            </p:cNvSpPr>
            <p:nvPr/>
          </p:nvSpPr>
          <p:spPr bwMode="auto">
            <a:xfrm>
              <a:off x="5522" y="2443"/>
              <a:ext cx="2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Q'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11929"/>
            <p:cNvSpPr txBox="1">
              <a:spLocks noChangeArrowheads="1"/>
            </p:cNvSpPr>
            <p:nvPr/>
          </p:nvSpPr>
          <p:spPr bwMode="auto">
            <a:xfrm>
              <a:off x="4703" y="1742"/>
              <a:ext cx="2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R'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5" name="Line 11930"/>
            <p:cNvCxnSpPr/>
            <p:nvPr/>
          </p:nvCxnSpPr>
          <p:spPr bwMode="auto">
            <a:xfrm flipV="1">
              <a:off x="3796" y="2790"/>
              <a:ext cx="878" cy="8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 Box 11931"/>
            <p:cNvSpPr txBox="1">
              <a:spLocks noChangeArrowheads="1"/>
            </p:cNvSpPr>
            <p:nvPr/>
          </p:nvSpPr>
          <p:spPr bwMode="auto">
            <a:xfrm>
              <a:off x="3027" y="4124"/>
              <a:ext cx="24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Text Box 11932"/>
            <p:cNvSpPr txBox="1">
              <a:spLocks noChangeArrowheads="1"/>
            </p:cNvSpPr>
            <p:nvPr/>
          </p:nvSpPr>
          <p:spPr bwMode="auto">
            <a:xfrm>
              <a:off x="2367" y="3432"/>
              <a:ext cx="24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Text Box 11933"/>
            <p:cNvSpPr txBox="1">
              <a:spLocks noChangeArrowheads="1"/>
            </p:cNvSpPr>
            <p:nvPr/>
          </p:nvSpPr>
          <p:spPr bwMode="auto">
            <a:xfrm>
              <a:off x="1841" y="4628"/>
              <a:ext cx="24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 Box 11934"/>
            <p:cNvSpPr txBox="1">
              <a:spLocks noChangeArrowheads="1"/>
            </p:cNvSpPr>
            <p:nvPr/>
          </p:nvSpPr>
          <p:spPr bwMode="auto">
            <a:xfrm>
              <a:off x="4004" y="3438"/>
              <a:ext cx="33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Symbol" panose="05050102010706020507" pitchFamily="18" charset="2"/>
                  <a:ea typeface="Times New Roman" panose="02020603050405020304" pitchFamily="18" charset="0"/>
                </a:rPr>
                <a:t>D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Text Box 11935"/>
            <p:cNvSpPr txBox="1">
              <a:spLocks noChangeArrowheads="1"/>
            </p:cNvSpPr>
            <p:nvPr/>
          </p:nvSpPr>
          <p:spPr bwMode="auto">
            <a:xfrm>
              <a:off x="3408" y="3219"/>
              <a:ext cx="3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Symbol" panose="05050102010706020507" pitchFamily="18" charset="2"/>
                  <a:ea typeface="Times New Roman" panose="02020603050405020304" pitchFamily="18" charset="0"/>
                </a:rPr>
                <a:t>D</a:t>
              </a: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17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r>
              <a:rPr lang="en-US" dirty="0" smtClean="0"/>
              <a:t>Coordinates </a:t>
            </a:r>
            <a:r>
              <a:rPr lang="en-US" dirty="0"/>
              <a:t>of P, Q, and R before and after </a:t>
            </a:r>
            <a:r>
              <a:rPr lang="en-US" dirty="0" smtClean="0"/>
              <a:t>deformation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Length of the line segment P'Q'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99618"/>
              </p:ext>
            </p:extLst>
          </p:nvPr>
        </p:nvGraphicFramePr>
        <p:xfrm>
          <a:off x="736995" y="1308624"/>
          <a:ext cx="6782246" cy="357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8" name="Equation" r:id="rId3" imgW="8839080" imgH="4673520" progId="Equation.DSMT4">
                  <p:embed/>
                </p:oleObj>
              </mc:Choice>
              <mc:Fallback>
                <p:oleObj name="Equation" r:id="rId3" imgW="8839080" imgH="4673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5" y="1308624"/>
                        <a:ext cx="6782246" cy="3572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76518"/>
              </p:ext>
            </p:extLst>
          </p:nvPr>
        </p:nvGraphicFramePr>
        <p:xfrm>
          <a:off x="736995" y="5699768"/>
          <a:ext cx="663575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9" name="Equation" r:id="rId5" imgW="6654600" imgH="711000" progId="Equation.DSMT4">
                  <p:embed/>
                </p:oleObj>
              </mc:Choice>
              <mc:Fallback>
                <p:oleObj name="Equation" r:id="rId5" imgW="66546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5" y="5699768"/>
                        <a:ext cx="6635751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399594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auto">
          <a:xfrm>
            <a:off x="423863" y="5148826"/>
            <a:ext cx="3167369" cy="158170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5" y="49213"/>
            <a:ext cx="9050337" cy="593725"/>
          </a:xfrm>
        </p:spPr>
        <p:txBody>
          <a:bodyPr/>
          <a:lstStyle/>
          <a:p>
            <a:r>
              <a:rPr lang="en-US" dirty="0" smtClean="0"/>
              <a:t>Deformation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the line segment P'Q'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 normal strain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03173"/>
              </p:ext>
            </p:extLst>
          </p:nvPr>
        </p:nvGraphicFramePr>
        <p:xfrm>
          <a:off x="6551613" y="3125788"/>
          <a:ext cx="19939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6" name="Equation" r:id="rId3" imgW="1981080" imgH="863280" progId="Equation.DSMT4">
                  <p:embed/>
                </p:oleObj>
              </mc:Choice>
              <mc:Fallback>
                <p:oleObj name="Equation" r:id="rId3" imgW="1981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3125788"/>
                        <a:ext cx="1993900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899996" y="3923621"/>
            <a:ext cx="7273659" cy="783778"/>
            <a:chOff x="1899996" y="3923621"/>
            <a:chExt cx="7273659" cy="783778"/>
          </a:xfrm>
        </p:grpSpPr>
        <p:grpSp>
          <p:nvGrpSpPr>
            <p:cNvPr id="12" name="Group 11"/>
            <p:cNvGrpSpPr/>
            <p:nvPr/>
          </p:nvGrpSpPr>
          <p:grpSpPr>
            <a:xfrm>
              <a:off x="1899996" y="3923621"/>
              <a:ext cx="4190564" cy="503015"/>
              <a:chOff x="1899996" y="3923621"/>
              <a:chExt cx="4190564" cy="503015"/>
            </a:xfrm>
          </p:grpSpPr>
          <p:sp>
            <p:nvSpPr>
              <p:cNvPr id="8" name="Right Brace 7"/>
              <p:cNvSpPr/>
              <p:nvPr/>
            </p:nvSpPr>
            <p:spPr bwMode="auto">
              <a:xfrm rot="5400000">
                <a:off x="2244554" y="3637929"/>
                <a:ext cx="136753" cy="708138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 bwMode="auto">
              <a:xfrm rot="5400000">
                <a:off x="4462690" y="2438407"/>
                <a:ext cx="136753" cy="3118986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99996" y="405730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Linear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44099" y="4057304"/>
                <a:ext cx="1213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Nonlinear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3" name="Right Arrow 12"/>
            <p:cNvSpPr/>
            <p:nvPr/>
          </p:nvSpPr>
          <p:spPr bwMode="auto">
            <a:xfrm>
              <a:off x="5132793" y="4187138"/>
              <a:ext cx="277585" cy="114300"/>
            </a:xfrm>
            <a:prstGeom prst="rightArrow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6584" y="4061068"/>
              <a:ext cx="3817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Comic Sans MS" panose="030F0702030302020204" pitchFamily="66" charset="0"/>
                </a:rPr>
                <a:t>Ignore H.O.T. when displacement </a:t>
              </a:r>
              <a:br>
                <a:rPr lang="en-US" dirty="0" smtClean="0">
                  <a:latin typeface="Comic Sans MS" panose="030F0702030302020204" pitchFamily="66" charset="0"/>
                </a:rPr>
              </a:br>
              <a:r>
                <a:rPr lang="en-US" dirty="0" smtClean="0">
                  <a:latin typeface="Comic Sans MS" panose="030F0702030302020204" pitchFamily="66" charset="0"/>
                </a:rPr>
                <a:t>gradients are small 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793431"/>
              </p:ext>
            </p:extLst>
          </p:nvPr>
        </p:nvGraphicFramePr>
        <p:xfrm>
          <a:off x="568325" y="5148826"/>
          <a:ext cx="29035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7" name="Equation" r:id="rId5" imgW="2920680" imgH="863280" progId="Equation.DSMT4">
                  <p:embed/>
                </p:oleObj>
              </mc:Choice>
              <mc:Fallback>
                <p:oleObj name="Equation" r:id="rId5" imgW="2920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5148826"/>
                        <a:ext cx="290353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033494"/>
              </p:ext>
            </p:extLst>
          </p:nvPr>
        </p:nvGraphicFramePr>
        <p:xfrm>
          <a:off x="423863" y="5885323"/>
          <a:ext cx="32035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8" name="Equation" r:id="rId7" imgW="3225600" imgH="863280" progId="Equation.DSMT4">
                  <p:embed/>
                </p:oleObj>
              </mc:Choice>
              <mc:Fallback>
                <p:oleObj name="Equation" r:id="rId7" imgW="32256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885323"/>
                        <a:ext cx="32035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0817"/>
              </p:ext>
            </p:extLst>
          </p:nvPr>
        </p:nvGraphicFramePr>
        <p:xfrm>
          <a:off x="669029" y="1327174"/>
          <a:ext cx="5749042" cy="263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9" name="Equation" r:id="rId9" imgW="7327800" imgH="3352680" progId="Equation.DSMT4">
                  <p:embed/>
                </p:oleObj>
              </mc:Choice>
              <mc:Fallback>
                <p:oleObj name="Equation" r:id="rId9" imgW="7327800" imgH="3352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29" y="1327174"/>
                        <a:ext cx="5749042" cy="2630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971979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 bwMode="auto">
          <a:xfrm>
            <a:off x="962025" y="4580842"/>
            <a:ext cx="2369004" cy="219551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27314" y="2499173"/>
            <a:ext cx="3104471" cy="204175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Shear strain </a:t>
            </a:r>
            <a:r>
              <a:rPr lang="en-US" dirty="0" err="1" smtClean="0">
                <a:latin typeface="Symbol" panose="05050102010706020507" pitchFamily="18" charset="2"/>
              </a:rPr>
              <a:t>g</a:t>
            </a:r>
            <a:r>
              <a:rPr lang="en-US" baseline="-25000" dirty="0" err="1" smtClean="0"/>
              <a:t>xy</a:t>
            </a:r>
            <a:endParaRPr lang="en-US" baseline="-25000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in angle between </a:t>
            </a:r>
            <a:r>
              <a:rPr lang="en-US" dirty="0" smtClean="0"/>
              <a:t>two lines originally </a:t>
            </a:r>
            <a:r>
              <a:rPr lang="en-US" dirty="0"/>
              <a:t>parallel to x– and </a:t>
            </a:r>
            <a:r>
              <a:rPr lang="en-US" dirty="0" smtClean="0"/>
              <a:t>y–axes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7421" y="3175679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Engineering shear strain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29631"/>
              </p:ext>
            </p:extLst>
          </p:nvPr>
        </p:nvGraphicFramePr>
        <p:xfrm>
          <a:off x="1014299" y="1572337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9" name="Equation" r:id="rId3" imgW="2730240" imgH="927000" progId="Equation.DSMT4">
                  <p:embed/>
                </p:oleObj>
              </mc:Choice>
              <mc:Fallback>
                <p:oleObj name="Equation" r:id="rId3" imgW="2730240" imgH="927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299" y="1572337"/>
                        <a:ext cx="2730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23365"/>
              </p:ext>
            </p:extLst>
          </p:nvPr>
        </p:nvGraphicFramePr>
        <p:xfrm>
          <a:off x="4253988" y="1597473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0" name="Equation" r:id="rId5" imgW="2679480" imgH="901440" progId="Equation.DSMT4">
                  <p:embed/>
                </p:oleObj>
              </mc:Choice>
              <mc:Fallback>
                <p:oleObj name="Equation" r:id="rId5" imgW="2679480" imgH="901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988" y="1597473"/>
                        <a:ext cx="2692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68583"/>
              </p:ext>
            </p:extLst>
          </p:nvPr>
        </p:nvGraphicFramePr>
        <p:xfrm>
          <a:off x="948506" y="2519223"/>
          <a:ext cx="2898009" cy="74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1" name="Equation" r:id="rId7" imgW="3352680" imgH="863280" progId="Equation.DSMT4">
                  <p:embed/>
                </p:oleObj>
              </mc:Choice>
              <mc:Fallback>
                <p:oleObj name="Equation" r:id="rId7" imgW="3352680" imgH="863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06" y="2519223"/>
                        <a:ext cx="2898009" cy="749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64102"/>
              </p:ext>
            </p:extLst>
          </p:nvPr>
        </p:nvGraphicFramePr>
        <p:xfrm>
          <a:off x="962025" y="3079768"/>
          <a:ext cx="1700059" cy="142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2" name="Equation" r:id="rId9" imgW="2133360" imgH="1777680" progId="Equation.DSMT4">
                  <p:embed/>
                </p:oleObj>
              </mc:Choice>
              <mc:Fallback>
                <p:oleObj name="Equation" r:id="rId9" imgW="2133360" imgH="17776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079768"/>
                        <a:ext cx="1700059" cy="1426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01347"/>
              </p:ext>
            </p:extLst>
          </p:nvPr>
        </p:nvGraphicFramePr>
        <p:xfrm>
          <a:off x="1165320" y="4603360"/>
          <a:ext cx="2165709" cy="211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3" name="Equation" r:id="rId11" imgW="2717640" imgH="2666880" progId="Equation.DSMT4">
                  <p:embed/>
                </p:oleObj>
              </mc:Choice>
              <mc:Fallback>
                <p:oleObj name="Equation" r:id="rId11" imgW="2717640" imgH="2666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320" y="4603360"/>
                        <a:ext cx="2165709" cy="2110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34706" y="4073410"/>
            <a:ext cx="2592782" cy="2622325"/>
            <a:chOff x="5534706" y="4073410"/>
            <a:chExt cx="2592782" cy="2622325"/>
          </a:xfrm>
        </p:grpSpPr>
        <p:sp>
          <p:nvSpPr>
            <p:cNvPr id="4" name="TextBox 3"/>
            <p:cNvSpPr txBox="1"/>
            <p:nvPr/>
          </p:nvSpPr>
          <p:spPr>
            <a:xfrm>
              <a:off x="5534706" y="4073410"/>
              <a:ext cx="230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anose="030F0702030302020204" pitchFamily="66" charset="0"/>
                </a:rPr>
                <a:t>Different notations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314723"/>
                </p:ext>
              </p:extLst>
            </p:nvPr>
          </p:nvGraphicFramePr>
          <p:xfrm>
            <a:off x="5600188" y="4475841"/>
            <a:ext cx="25273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4" name="Equation" r:id="rId13" imgW="2527200" imgH="990360" progId="Equation.DSMT4">
                    <p:embed/>
                  </p:oleObj>
                </mc:Choice>
                <mc:Fallback>
                  <p:oleObj name="Equation" r:id="rId13" imgW="2527200" imgH="990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00188" y="4475841"/>
                          <a:ext cx="252730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239626"/>
                </p:ext>
              </p:extLst>
            </p:nvPr>
          </p:nvGraphicFramePr>
          <p:xfrm>
            <a:off x="5600188" y="5564866"/>
            <a:ext cx="2146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5" name="Equation" r:id="rId15" imgW="2145960" imgH="520560" progId="Equation.DSMT4">
                    <p:embed/>
                  </p:oleObj>
                </mc:Choice>
                <mc:Fallback>
                  <p:oleObj name="Equation" r:id="rId15" imgW="214596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600188" y="5564866"/>
                          <a:ext cx="21463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5955322"/>
                </p:ext>
              </p:extLst>
            </p:nvPr>
          </p:nvGraphicFramePr>
          <p:xfrm>
            <a:off x="5600188" y="6302035"/>
            <a:ext cx="1676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6" name="Equation" r:id="rId17" imgW="1676160" imgH="393480" progId="Equation.DSMT4">
                    <p:embed/>
                  </p:oleObj>
                </mc:Choice>
                <mc:Fallback>
                  <p:oleObj name="Equation" r:id="rId17" imgW="16761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00188" y="6302035"/>
                          <a:ext cx="1676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5156036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131820" y="4732020"/>
            <a:ext cx="2514600" cy="144018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Strain Tensor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Cartesian Components</a:t>
            </a:r>
          </a:p>
          <a:p>
            <a:endParaRPr lang="en-US" dirty="0"/>
          </a:p>
          <a:p>
            <a:r>
              <a:rPr lang="en-US" dirty="0" smtClean="0"/>
              <a:t>Vector notation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9027"/>
              </p:ext>
            </p:extLst>
          </p:nvPr>
        </p:nvGraphicFramePr>
        <p:xfrm>
          <a:off x="904875" y="1327150"/>
          <a:ext cx="1700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20" name="Equation" r:id="rId3" imgW="1688760" imgH="495000" progId="Equation.DSMT4">
                  <p:embed/>
                </p:oleObj>
              </mc:Choice>
              <mc:Fallback>
                <p:oleObj name="Equation" r:id="rId3" imgW="168876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327150"/>
                        <a:ext cx="17002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70900"/>
              </p:ext>
            </p:extLst>
          </p:nvPr>
        </p:nvGraphicFramePr>
        <p:xfrm>
          <a:off x="3957638" y="1617663"/>
          <a:ext cx="3030537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21" name="Equation" r:id="rId5" imgW="3022560" imgH="1371600" progId="Equation.DSMT4">
                  <p:embed/>
                </p:oleObj>
              </mc:Choice>
              <mc:Fallback>
                <p:oleObj name="Equation" r:id="rId5" imgW="302256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1617663"/>
                        <a:ext cx="3030537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489219"/>
              </p:ext>
            </p:extLst>
          </p:nvPr>
        </p:nvGraphicFramePr>
        <p:xfrm>
          <a:off x="2485736" y="3329565"/>
          <a:ext cx="29527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22" name="Equation" r:id="rId7" imgW="2933640" imgH="2717640" progId="Equation.DSMT4">
                  <p:embed/>
                </p:oleObj>
              </mc:Choice>
              <mc:Fallback>
                <p:oleObj name="Equation" r:id="rId7" imgW="2933640" imgH="271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736" y="3329565"/>
                        <a:ext cx="2952750" cy="271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808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and </a:t>
            </a:r>
            <a:r>
              <a:rPr lang="en-US" dirty="0" err="1" smtClean="0"/>
              <a:t>Deviatoric</a:t>
            </a:r>
            <a:r>
              <a:rPr lang="en-US" dirty="0" smtClean="0"/>
              <a:t>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Volumetric strain (from small strain assumption)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Deviatoric</a:t>
            </a:r>
            <a:r>
              <a:rPr lang="en-US" dirty="0" smtClean="0"/>
              <a:t> strain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50694"/>
              </p:ext>
            </p:extLst>
          </p:nvPr>
        </p:nvGraphicFramePr>
        <p:xfrm>
          <a:off x="549275" y="1344613"/>
          <a:ext cx="7708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1" name="Equation" r:id="rId3" imgW="7708680" imgH="863280" progId="Equation.DSMT4">
                  <p:embed/>
                </p:oleObj>
              </mc:Choice>
              <mc:Fallback>
                <p:oleObj name="Equation" r:id="rId3" imgW="770868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344613"/>
                        <a:ext cx="77089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18350"/>
              </p:ext>
            </p:extLst>
          </p:nvPr>
        </p:nvGraphicFramePr>
        <p:xfrm>
          <a:off x="550863" y="2303463"/>
          <a:ext cx="3302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2" name="Equation" r:id="rId5" imgW="3288960" imgH="431640" progId="Equation.DSMT4">
                  <p:embed/>
                </p:oleObj>
              </mc:Choice>
              <mc:Fallback>
                <p:oleObj name="Equation" r:id="rId5" imgW="3288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03463"/>
                        <a:ext cx="3302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03258"/>
              </p:ext>
            </p:extLst>
          </p:nvPr>
        </p:nvGraphicFramePr>
        <p:xfrm>
          <a:off x="784225" y="3455988"/>
          <a:ext cx="447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3" name="Equation" r:id="rId7" imgW="4457520" imgH="520560" progId="Equation.DSMT4">
                  <p:embed/>
                </p:oleObj>
              </mc:Choice>
              <mc:Fallback>
                <p:oleObj name="Equation" r:id="rId7" imgW="445752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455988"/>
                        <a:ext cx="4470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36639"/>
              </p:ext>
            </p:extLst>
          </p:nvPr>
        </p:nvGraphicFramePr>
        <p:xfrm>
          <a:off x="742950" y="4187825"/>
          <a:ext cx="1504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4"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187825"/>
                        <a:ext cx="15049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5778261" y="3036683"/>
            <a:ext cx="2725572" cy="2374583"/>
            <a:chOff x="7221" y="2312"/>
            <a:chExt cx="2911" cy="2493"/>
          </a:xfrm>
        </p:grpSpPr>
        <p:cxnSp>
          <p:nvCxnSpPr>
            <p:cNvPr id="13" name="AutoShape 15301"/>
            <p:cNvCxnSpPr>
              <a:cxnSpLocks noChangeShapeType="1"/>
            </p:cNvCxnSpPr>
            <p:nvPr/>
          </p:nvCxnSpPr>
          <p:spPr bwMode="auto">
            <a:xfrm flipV="1">
              <a:off x="7618" y="2619"/>
              <a:ext cx="0" cy="5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302"/>
            <p:cNvCxnSpPr>
              <a:cxnSpLocks noChangeShapeType="1"/>
            </p:cNvCxnSpPr>
            <p:nvPr/>
          </p:nvCxnSpPr>
          <p:spPr bwMode="auto">
            <a:xfrm flipV="1">
              <a:off x="7619" y="4154"/>
              <a:ext cx="357" cy="35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5303"/>
            <p:cNvSpPr txBox="1">
              <a:spLocks noChangeArrowheads="1"/>
            </p:cNvSpPr>
            <p:nvPr/>
          </p:nvSpPr>
          <p:spPr bwMode="auto">
            <a:xfrm>
              <a:off x="7831" y="3882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"/>
                  <a:ea typeface="Times New Roman"/>
                </a:rPr>
                <a:t>x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2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5304"/>
            <p:cNvSpPr txBox="1">
              <a:spLocks noChangeArrowheads="1"/>
            </p:cNvSpPr>
            <p:nvPr/>
          </p:nvSpPr>
          <p:spPr bwMode="auto">
            <a:xfrm>
              <a:off x="7402" y="2312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"/>
                  <a:ea typeface="Times New Roman"/>
                </a:rPr>
                <a:t>x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3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AutoShape 15305"/>
            <p:cNvSpPr>
              <a:spLocks noChangeArrowheads="1"/>
            </p:cNvSpPr>
            <p:nvPr/>
          </p:nvSpPr>
          <p:spPr bwMode="auto">
            <a:xfrm rot="5400000" flipH="1">
              <a:off x="7660" y="2670"/>
              <a:ext cx="1799" cy="1880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000"/>
            </a:p>
          </p:txBody>
        </p:sp>
        <p:cxnSp>
          <p:nvCxnSpPr>
            <p:cNvPr id="18" name="AutoShape 15306"/>
            <p:cNvCxnSpPr>
              <a:cxnSpLocks noChangeShapeType="1"/>
            </p:cNvCxnSpPr>
            <p:nvPr/>
          </p:nvCxnSpPr>
          <p:spPr bwMode="auto">
            <a:xfrm>
              <a:off x="9194" y="4511"/>
              <a:ext cx="57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5307"/>
            <p:cNvSpPr txBox="1">
              <a:spLocks noChangeArrowheads="1"/>
            </p:cNvSpPr>
            <p:nvPr/>
          </p:nvSpPr>
          <p:spPr bwMode="auto">
            <a:xfrm>
              <a:off x="9673" y="4310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"/>
                  <a:ea typeface="Times New Roman"/>
                </a:rPr>
                <a:t>x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15308"/>
            <p:cNvSpPr txBox="1">
              <a:spLocks noChangeArrowheads="1"/>
            </p:cNvSpPr>
            <p:nvPr/>
          </p:nvSpPr>
          <p:spPr bwMode="auto">
            <a:xfrm>
              <a:off x="8010" y="3495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Euclid"/>
                  <a:ea typeface="Times New Roman"/>
                </a:rPr>
                <a:t>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15309"/>
            <p:cNvSpPr txBox="1">
              <a:spLocks noChangeArrowheads="1"/>
            </p:cNvSpPr>
            <p:nvPr/>
          </p:nvSpPr>
          <p:spPr bwMode="auto">
            <a:xfrm>
              <a:off x="8682" y="4407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 Symbol"/>
                  <a:ea typeface="Times New Roman"/>
                </a:rPr>
                <a:t>e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11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AutoShape 15310"/>
            <p:cNvSpPr>
              <a:spLocks noChangeAspect="1" noChangeArrowheads="1"/>
            </p:cNvSpPr>
            <p:nvPr/>
          </p:nvSpPr>
          <p:spPr bwMode="auto">
            <a:xfrm rot="5400000" flipH="1">
              <a:off x="7662" y="3163"/>
              <a:ext cx="1304" cy="139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000"/>
            </a:p>
          </p:txBody>
        </p:sp>
        <p:sp>
          <p:nvSpPr>
            <p:cNvPr id="23" name="Text Box 15311"/>
            <p:cNvSpPr txBox="1">
              <a:spLocks noChangeArrowheads="1"/>
            </p:cNvSpPr>
            <p:nvPr/>
          </p:nvSpPr>
          <p:spPr bwMode="auto">
            <a:xfrm>
              <a:off x="9153" y="2799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 Symbol"/>
                  <a:ea typeface="Times New Roman"/>
                </a:rPr>
                <a:t>e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22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15312"/>
            <p:cNvSpPr txBox="1">
              <a:spLocks noChangeArrowheads="1"/>
            </p:cNvSpPr>
            <p:nvPr/>
          </p:nvSpPr>
          <p:spPr bwMode="auto">
            <a:xfrm>
              <a:off x="7221" y="3137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>
                  <a:effectLst/>
                  <a:latin typeface="Euclid Symbol"/>
                  <a:ea typeface="Times New Roman"/>
                </a:rPr>
                <a:t>e</a:t>
              </a:r>
              <a:r>
                <a:rPr lang="en-US" sz="2000" baseline="-25000">
                  <a:effectLst/>
                  <a:latin typeface="Euclid"/>
                  <a:ea typeface="Times New Roman"/>
                </a:rPr>
                <a:t>33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5313"/>
            <p:cNvSpPr txBox="1">
              <a:spLocks noChangeArrowheads="1"/>
            </p:cNvSpPr>
            <p:nvPr/>
          </p:nvSpPr>
          <p:spPr bwMode="auto">
            <a:xfrm>
              <a:off x="8370" y="3875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Euclid"/>
                  <a:ea typeface="Times New Roman"/>
                </a:rPr>
                <a:t>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5314"/>
            <p:cNvSpPr txBox="1">
              <a:spLocks noChangeArrowheads="1"/>
            </p:cNvSpPr>
            <p:nvPr/>
          </p:nvSpPr>
          <p:spPr bwMode="auto">
            <a:xfrm>
              <a:off x="8630" y="4037"/>
              <a:ext cx="45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Euclid"/>
                  <a:ea typeface="Times New Roman"/>
                </a:rPr>
                <a:t>1</a:t>
              </a:r>
              <a:endParaRPr lang="en-US" sz="20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AutoShape 15315"/>
            <p:cNvCxnSpPr>
              <a:cxnSpLocks noChangeShapeType="1"/>
            </p:cNvCxnSpPr>
            <p:nvPr/>
          </p:nvCxnSpPr>
          <p:spPr bwMode="auto">
            <a:xfrm>
              <a:off x="8672" y="4511"/>
              <a:ext cx="40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5316"/>
            <p:cNvCxnSpPr>
              <a:cxnSpLocks noChangeShapeType="1"/>
            </p:cNvCxnSpPr>
            <p:nvPr/>
          </p:nvCxnSpPr>
          <p:spPr bwMode="auto">
            <a:xfrm rot="-5400000">
              <a:off x="7419" y="3341"/>
              <a:ext cx="40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5317"/>
            <p:cNvCxnSpPr>
              <a:cxnSpLocks noChangeShapeType="1"/>
            </p:cNvCxnSpPr>
            <p:nvPr/>
          </p:nvCxnSpPr>
          <p:spPr bwMode="auto">
            <a:xfrm flipV="1">
              <a:off x="9304" y="2701"/>
              <a:ext cx="196" cy="2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TextBox 29"/>
          <p:cNvSpPr txBox="1"/>
          <p:nvPr/>
        </p:nvSpPr>
        <p:spPr>
          <a:xfrm>
            <a:off x="480060" y="5788456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Exercise: Write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aseline="-25000" dirty="0" err="1" smtClean="0">
                <a:latin typeface="Comic Sans MS" panose="030F0702030302020204" pitchFamily="66" charset="0"/>
              </a:rPr>
              <a:t>dev</a:t>
            </a:r>
            <a:r>
              <a:rPr lang="en-US" sz="2400" dirty="0" smtClean="0">
                <a:latin typeface="Comic Sans MS" panose="030F0702030302020204" pitchFamily="66" charset="0"/>
              </a:rPr>
              <a:t> in matrix-vector notation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21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Stress-Strain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Load         shape change (strain)         stress</a:t>
            </a:r>
          </a:p>
          <a:p>
            <a:r>
              <a:rPr lang="en-US" dirty="0"/>
              <a:t>There must be a relation between stress and strain</a:t>
            </a:r>
          </a:p>
          <a:p>
            <a:r>
              <a:rPr lang="en-US" dirty="0"/>
              <a:t>Linear Elasticity: Simplest and most commonly used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687830" y="2715895"/>
            <a:ext cx="5349240" cy="3441700"/>
            <a:chOff x="4014" y="8215"/>
            <a:chExt cx="4212" cy="2710"/>
          </a:xfrm>
        </p:grpSpPr>
        <p:sp>
          <p:nvSpPr>
            <p:cNvPr id="5" name="Text Box 11937"/>
            <p:cNvSpPr txBox="1">
              <a:spLocks noChangeArrowheads="1"/>
            </p:cNvSpPr>
            <p:nvPr/>
          </p:nvSpPr>
          <p:spPr bwMode="auto">
            <a:xfrm>
              <a:off x="4014" y="9567"/>
              <a:ext cx="92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Proportional limit</a:t>
              </a:r>
            </a:p>
          </p:txBody>
        </p:sp>
        <p:cxnSp>
          <p:nvCxnSpPr>
            <p:cNvPr id="6" name="Line 11938"/>
            <p:cNvCxnSpPr/>
            <p:nvPr/>
          </p:nvCxnSpPr>
          <p:spPr bwMode="auto">
            <a:xfrm>
              <a:off x="5113" y="10345"/>
              <a:ext cx="30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11939"/>
            <p:cNvCxnSpPr/>
            <p:nvPr/>
          </p:nvCxnSpPr>
          <p:spPr bwMode="auto">
            <a:xfrm flipV="1">
              <a:off x="5113" y="8254"/>
              <a:ext cx="0" cy="20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113" y="9097"/>
              <a:ext cx="408" cy="1245"/>
            </a:xfrm>
            <a:custGeom>
              <a:avLst/>
              <a:gdLst>
                <a:gd name="T0" fmla="*/ 0 w 408"/>
                <a:gd name="T1" fmla="*/ 1245 h 1245"/>
                <a:gd name="T2" fmla="*/ 408 w 408"/>
                <a:gd name="T3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1245">
                  <a:moveTo>
                    <a:pt x="0" y="1245"/>
                  </a:moveTo>
                  <a:cubicBezTo>
                    <a:pt x="163" y="740"/>
                    <a:pt x="327" y="235"/>
                    <a:pt x="40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521" y="8626"/>
              <a:ext cx="2208" cy="471"/>
            </a:xfrm>
            <a:custGeom>
              <a:avLst/>
              <a:gdLst>
                <a:gd name="T0" fmla="*/ 0 w 2208"/>
                <a:gd name="T1" fmla="*/ 471 h 471"/>
                <a:gd name="T2" fmla="*/ 21 w 2208"/>
                <a:gd name="T3" fmla="*/ 426 h 471"/>
                <a:gd name="T4" fmla="*/ 81 w 2208"/>
                <a:gd name="T5" fmla="*/ 405 h 471"/>
                <a:gd name="T6" fmla="*/ 300 w 2208"/>
                <a:gd name="T7" fmla="*/ 402 h 471"/>
                <a:gd name="T8" fmla="*/ 519 w 2208"/>
                <a:gd name="T9" fmla="*/ 405 h 471"/>
                <a:gd name="T10" fmla="*/ 633 w 2208"/>
                <a:gd name="T11" fmla="*/ 387 h 471"/>
                <a:gd name="T12" fmla="*/ 741 w 2208"/>
                <a:gd name="T13" fmla="*/ 303 h 471"/>
                <a:gd name="T14" fmla="*/ 897 w 2208"/>
                <a:gd name="T15" fmla="*/ 150 h 471"/>
                <a:gd name="T16" fmla="*/ 1113 w 2208"/>
                <a:gd name="T17" fmla="*/ 39 h 471"/>
                <a:gd name="T18" fmla="*/ 1368 w 2208"/>
                <a:gd name="T19" fmla="*/ 3 h 471"/>
                <a:gd name="T20" fmla="*/ 1743 w 2208"/>
                <a:gd name="T21" fmla="*/ 57 h 471"/>
                <a:gd name="T22" fmla="*/ 2208 w 2208"/>
                <a:gd name="T23" fmla="*/ 33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8" h="471">
                  <a:moveTo>
                    <a:pt x="0" y="471"/>
                  </a:moveTo>
                  <a:cubicBezTo>
                    <a:pt x="4" y="454"/>
                    <a:pt x="8" y="437"/>
                    <a:pt x="21" y="426"/>
                  </a:cubicBezTo>
                  <a:cubicBezTo>
                    <a:pt x="34" y="415"/>
                    <a:pt x="35" y="409"/>
                    <a:pt x="81" y="405"/>
                  </a:cubicBezTo>
                  <a:cubicBezTo>
                    <a:pt x="127" y="401"/>
                    <a:pt x="227" y="402"/>
                    <a:pt x="300" y="402"/>
                  </a:cubicBezTo>
                  <a:cubicBezTo>
                    <a:pt x="373" y="402"/>
                    <a:pt x="464" y="407"/>
                    <a:pt x="519" y="405"/>
                  </a:cubicBezTo>
                  <a:cubicBezTo>
                    <a:pt x="574" y="403"/>
                    <a:pt x="596" y="404"/>
                    <a:pt x="633" y="387"/>
                  </a:cubicBezTo>
                  <a:cubicBezTo>
                    <a:pt x="670" y="370"/>
                    <a:pt x="697" y="343"/>
                    <a:pt x="741" y="303"/>
                  </a:cubicBezTo>
                  <a:cubicBezTo>
                    <a:pt x="785" y="263"/>
                    <a:pt x="835" y="194"/>
                    <a:pt x="897" y="150"/>
                  </a:cubicBezTo>
                  <a:cubicBezTo>
                    <a:pt x="959" y="106"/>
                    <a:pt x="1034" y="63"/>
                    <a:pt x="1113" y="39"/>
                  </a:cubicBezTo>
                  <a:cubicBezTo>
                    <a:pt x="1192" y="15"/>
                    <a:pt x="1263" y="0"/>
                    <a:pt x="1368" y="3"/>
                  </a:cubicBezTo>
                  <a:cubicBezTo>
                    <a:pt x="1473" y="6"/>
                    <a:pt x="1603" y="2"/>
                    <a:pt x="1743" y="57"/>
                  </a:cubicBezTo>
                  <a:cubicBezTo>
                    <a:pt x="1883" y="112"/>
                    <a:pt x="2130" y="290"/>
                    <a:pt x="2208" y="336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Text Box 11942"/>
            <p:cNvSpPr txBox="1">
              <a:spLocks noChangeArrowheads="1"/>
            </p:cNvSpPr>
            <p:nvPr/>
          </p:nvSpPr>
          <p:spPr bwMode="auto">
            <a:xfrm>
              <a:off x="4021" y="9109"/>
              <a:ext cx="87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Yield stress</a:t>
              </a:r>
            </a:p>
          </p:txBody>
        </p:sp>
        <p:sp>
          <p:nvSpPr>
            <p:cNvPr id="11" name="Text Box 11943"/>
            <p:cNvSpPr txBox="1">
              <a:spLocks noChangeArrowheads="1"/>
            </p:cNvSpPr>
            <p:nvPr/>
          </p:nvSpPr>
          <p:spPr bwMode="auto">
            <a:xfrm>
              <a:off x="4014" y="8546"/>
              <a:ext cx="67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Ultimate stress</a:t>
              </a:r>
            </a:p>
          </p:txBody>
        </p:sp>
        <p:sp>
          <p:nvSpPr>
            <p:cNvPr id="12" name="Text Box 11944"/>
            <p:cNvSpPr txBox="1">
              <a:spLocks noChangeArrowheads="1"/>
            </p:cNvSpPr>
            <p:nvPr/>
          </p:nvSpPr>
          <p:spPr bwMode="auto">
            <a:xfrm>
              <a:off x="6161" y="10516"/>
              <a:ext cx="75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Strain hardening</a:t>
              </a:r>
            </a:p>
          </p:txBody>
        </p:sp>
        <p:sp>
          <p:nvSpPr>
            <p:cNvPr id="13" name="Text Box 11945"/>
            <p:cNvSpPr txBox="1">
              <a:spLocks noChangeArrowheads="1"/>
            </p:cNvSpPr>
            <p:nvPr/>
          </p:nvSpPr>
          <p:spPr bwMode="auto">
            <a:xfrm>
              <a:off x="7002" y="10563"/>
              <a:ext cx="6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Necking</a:t>
              </a:r>
            </a:p>
          </p:txBody>
        </p:sp>
        <p:sp>
          <p:nvSpPr>
            <p:cNvPr id="14" name="Text Box 11946"/>
            <p:cNvSpPr txBox="1">
              <a:spLocks noChangeArrowheads="1"/>
            </p:cNvSpPr>
            <p:nvPr/>
          </p:nvSpPr>
          <p:spPr bwMode="auto">
            <a:xfrm>
              <a:off x="7596" y="8669"/>
              <a:ext cx="63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Fracture</a:t>
              </a:r>
            </a:p>
          </p:txBody>
        </p:sp>
        <p:cxnSp>
          <p:nvCxnSpPr>
            <p:cNvPr id="15" name="Line 11947"/>
            <p:cNvCxnSpPr/>
            <p:nvPr/>
          </p:nvCxnSpPr>
          <p:spPr bwMode="auto">
            <a:xfrm>
              <a:off x="6115" y="9022"/>
              <a:ext cx="0" cy="13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1948"/>
            <p:cNvCxnSpPr/>
            <p:nvPr/>
          </p:nvCxnSpPr>
          <p:spPr bwMode="auto">
            <a:xfrm>
              <a:off x="6946" y="8623"/>
              <a:ext cx="0" cy="17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1949"/>
            <p:cNvCxnSpPr/>
            <p:nvPr/>
          </p:nvCxnSpPr>
          <p:spPr bwMode="auto">
            <a:xfrm>
              <a:off x="7735" y="8962"/>
              <a:ext cx="0" cy="13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1950"/>
            <p:cNvCxnSpPr/>
            <p:nvPr/>
          </p:nvCxnSpPr>
          <p:spPr bwMode="auto">
            <a:xfrm flipH="1">
              <a:off x="5112" y="9118"/>
              <a:ext cx="3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1951"/>
            <p:cNvCxnSpPr/>
            <p:nvPr/>
          </p:nvCxnSpPr>
          <p:spPr bwMode="auto">
            <a:xfrm flipH="1">
              <a:off x="5112" y="9028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1952"/>
            <p:cNvCxnSpPr/>
            <p:nvPr/>
          </p:nvCxnSpPr>
          <p:spPr bwMode="auto">
            <a:xfrm flipH="1">
              <a:off x="5112" y="8623"/>
              <a:ext cx="1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1953"/>
            <p:cNvCxnSpPr/>
            <p:nvPr/>
          </p:nvCxnSpPr>
          <p:spPr bwMode="auto">
            <a:xfrm>
              <a:off x="6117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1954"/>
            <p:cNvCxnSpPr/>
            <p:nvPr/>
          </p:nvCxnSpPr>
          <p:spPr bwMode="auto">
            <a:xfrm>
              <a:off x="6949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1955"/>
            <p:cNvCxnSpPr/>
            <p:nvPr/>
          </p:nvCxnSpPr>
          <p:spPr bwMode="auto">
            <a:xfrm>
              <a:off x="7733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1956"/>
            <p:cNvCxnSpPr/>
            <p:nvPr/>
          </p:nvCxnSpPr>
          <p:spPr bwMode="auto">
            <a:xfrm>
              <a:off x="6109" y="10498"/>
              <a:ext cx="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11957"/>
            <p:cNvCxnSpPr/>
            <p:nvPr/>
          </p:nvCxnSpPr>
          <p:spPr bwMode="auto">
            <a:xfrm>
              <a:off x="6949" y="10498"/>
              <a:ext cx="7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1958"/>
            <p:cNvCxnSpPr/>
            <p:nvPr/>
          </p:nvCxnSpPr>
          <p:spPr bwMode="auto">
            <a:xfrm flipV="1">
              <a:off x="4902" y="9111"/>
              <a:ext cx="21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1959"/>
            <p:cNvCxnSpPr/>
            <p:nvPr/>
          </p:nvCxnSpPr>
          <p:spPr bwMode="auto">
            <a:xfrm flipV="1">
              <a:off x="4924" y="9013"/>
              <a:ext cx="19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11960"/>
            <p:cNvCxnSpPr/>
            <p:nvPr/>
          </p:nvCxnSpPr>
          <p:spPr bwMode="auto">
            <a:xfrm flipV="1">
              <a:off x="4684" y="8623"/>
              <a:ext cx="42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1961"/>
            <p:cNvSpPr txBox="1">
              <a:spLocks noChangeArrowheads="1"/>
            </p:cNvSpPr>
            <p:nvPr/>
          </p:nvSpPr>
          <p:spPr bwMode="auto">
            <a:xfrm>
              <a:off x="4925" y="8215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11962"/>
            <p:cNvSpPr txBox="1">
              <a:spLocks noChangeArrowheads="1"/>
            </p:cNvSpPr>
            <p:nvPr/>
          </p:nvSpPr>
          <p:spPr bwMode="auto">
            <a:xfrm>
              <a:off x="8060" y="10367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e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11963"/>
            <p:cNvSpPr txBox="1">
              <a:spLocks noChangeArrowheads="1"/>
            </p:cNvSpPr>
            <p:nvPr/>
          </p:nvSpPr>
          <p:spPr bwMode="auto">
            <a:xfrm>
              <a:off x="5416" y="9784"/>
              <a:ext cx="7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effectLst/>
                  <a:latin typeface="Times New Roman"/>
                  <a:ea typeface="Times New Roman"/>
                </a:rPr>
                <a:t>Young’s modulus</a:t>
              </a: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175" y="9750"/>
              <a:ext cx="120" cy="390"/>
            </a:xfrm>
            <a:custGeom>
              <a:avLst/>
              <a:gdLst>
                <a:gd name="T0" fmla="*/ 120 w 120"/>
                <a:gd name="T1" fmla="*/ 0 h 390"/>
                <a:gd name="T2" fmla="*/ 120 w 120"/>
                <a:gd name="T3" fmla="*/ 390 h 390"/>
                <a:gd name="T4" fmla="*/ 0 w 120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390">
                  <a:moveTo>
                    <a:pt x="120" y="0"/>
                  </a:moveTo>
                  <a:lnTo>
                    <a:pt x="120" y="390"/>
                  </a:ln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2595710" y="898525"/>
            <a:ext cx="457200" cy="2032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318398" y="900113"/>
            <a:ext cx="457200" cy="2032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61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874770" y="708660"/>
            <a:ext cx="1405890" cy="5143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Hooke’s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Linear elastic material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 general,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ijkl</a:t>
            </a:r>
            <a:r>
              <a:rPr lang="en-US" dirty="0" smtClean="0"/>
              <a:t> has 81 components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Due to symmetry in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ijkl</a:t>
            </a:r>
            <a:r>
              <a:rPr lang="en-US" dirty="0" smtClean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jikl</a:t>
            </a:r>
            <a:endParaRPr lang="en-US" baseline="-25000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Due to symmetry in 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kl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ijkl</a:t>
            </a:r>
            <a:r>
              <a:rPr lang="en-US" dirty="0" smtClean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ijlk</a:t>
            </a:r>
            <a:endParaRPr lang="en-US" baseline="-25000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from definition of strain energy,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ijkl</a:t>
            </a:r>
            <a:r>
              <a:rPr lang="en-US" dirty="0" smtClean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klij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Isotropic material (no directional dependence)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Most general 4-th order isotropic tensor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Have only two independent coefficients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2C02C6"/>
                </a:solidFill>
              </a:rPr>
              <a:t>Lame’s constants: </a:t>
            </a:r>
            <a:r>
              <a:rPr lang="en-US" b="1" dirty="0" smtClean="0">
                <a:solidFill>
                  <a:srgbClr val="2C02C6"/>
                </a:solidFill>
                <a:latin typeface="Symbol" panose="05050102010706020507" pitchFamily="18" charset="2"/>
              </a:rPr>
              <a:t>l</a:t>
            </a:r>
            <a:r>
              <a:rPr lang="en-US" b="1" dirty="0" smtClean="0">
                <a:solidFill>
                  <a:srgbClr val="2C02C6"/>
                </a:solidFill>
              </a:rPr>
              <a:t> and </a:t>
            </a:r>
            <a:r>
              <a:rPr lang="en-US" b="1" dirty="0" smtClean="0">
                <a:solidFill>
                  <a:srgbClr val="2C02C6"/>
                </a:solidFill>
                <a:latin typeface="Symbol" panose="05050102010706020507" pitchFamily="18" charset="2"/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6053959" y="1887527"/>
            <a:ext cx="294289" cy="114562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290" y="226589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21 independent </a:t>
            </a:r>
            <a:r>
              <a:rPr lang="en-US" dirty="0" err="1" smtClean="0">
                <a:latin typeface="Comic Sans MS" pitchFamily="66" charset="0"/>
              </a:rPr>
              <a:t>coeff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66952" y="4136740"/>
            <a:ext cx="4761186" cy="118766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07234"/>
              </p:ext>
            </p:extLst>
          </p:nvPr>
        </p:nvGraphicFramePr>
        <p:xfrm>
          <a:off x="1322388" y="4229100"/>
          <a:ext cx="41021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2" name="Equation" r:id="rId3" imgW="4101840" imgH="1015920" progId="Equation.DSMT4">
                  <p:embed/>
                </p:oleObj>
              </mc:Choice>
              <mc:Fallback>
                <p:oleObj name="Equation" r:id="rId3" imgW="41018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229100"/>
                        <a:ext cx="41021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84618"/>
              </p:ext>
            </p:extLst>
          </p:nvPr>
        </p:nvGraphicFramePr>
        <p:xfrm>
          <a:off x="4038600" y="776288"/>
          <a:ext cx="31019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3" name="Equation" r:id="rId5" imgW="3111480" imgH="495000" progId="Equation.DSMT4">
                  <p:embed/>
                </p:oleObj>
              </mc:Choice>
              <mc:Fallback>
                <p:oleObj name="Equation" r:id="rId5" imgW="311148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776288"/>
                        <a:ext cx="31019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6053959" y="4451985"/>
            <a:ext cx="2594610" cy="6743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24471"/>
              </p:ext>
            </p:extLst>
          </p:nvPr>
        </p:nvGraphicFramePr>
        <p:xfrm>
          <a:off x="6199188" y="4672013"/>
          <a:ext cx="22796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4" name="Equation" r:id="rId7" imgW="2273040" imgH="355320" progId="Equation.DSMT4">
                  <p:embed/>
                </p:oleObj>
              </mc:Choice>
              <mc:Fallback>
                <p:oleObj name="Equation" r:id="rId7" imgW="227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4672013"/>
                        <a:ext cx="22796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296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Hooke’s Law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Stress-strain relation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Volumetric strain: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Off-diagonal part: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Bulk modulus K: relation b/w volumetric stress &amp; strain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Substitute 		 so that we can separate volumetric part</a:t>
            </a:r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Total deform. = volumetric + </a:t>
            </a:r>
            <a:r>
              <a:rPr lang="en-US" b="1" dirty="0" err="1" smtClean="0">
                <a:solidFill>
                  <a:srgbClr val="2C02C6"/>
                </a:solidFill>
              </a:rPr>
              <a:t>deviatoric</a:t>
            </a:r>
            <a:r>
              <a:rPr lang="en-US" b="1" dirty="0" smtClean="0">
                <a:solidFill>
                  <a:srgbClr val="2C02C6"/>
                </a:solidFill>
              </a:rPr>
              <a:t> deform.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1228" y="1177159"/>
            <a:ext cx="8755117" cy="609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2673"/>
              </p:ext>
            </p:extLst>
          </p:nvPr>
        </p:nvGraphicFramePr>
        <p:xfrm>
          <a:off x="696913" y="1233488"/>
          <a:ext cx="78359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1" name="Equation" r:id="rId3" imgW="7835760" imgH="495000" progId="Equation.DSMT4">
                  <p:embed/>
                </p:oleObj>
              </mc:Choice>
              <mc:Fallback>
                <p:oleObj name="Equation" r:id="rId3" imgW="7835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233488"/>
                        <a:ext cx="78359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23867"/>
              </p:ext>
            </p:extLst>
          </p:nvPr>
        </p:nvGraphicFramePr>
        <p:xfrm>
          <a:off x="3173413" y="2011363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2" name="Equation" r:id="rId5" imgW="3263760" imgH="431640" progId="Equation.DSMT4">
                  <p:embed/>
                </p:oleObj>
              </mc:Choice>
              <mc:Fallback>
                <p:oleObj name="Equation" r:id="rId5" imgW="326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2011363"/>
                        <a:ext cx="3263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77188"/>
              </p:ext>
            </p:extLst>
          </p:nvPr>
        </p:nvGraphicFramePr>
        <p:xfrm>
          <a:off x="3197225" y="2620963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3" name="Equation" r:id="rId7" imgW="2438280" imgH="431640" progId="Equation.DSMT4">
                  <p:embed/>
                </p:oleObj>
              </mc:Choice>
              <mc:Fallback>
                <p:oleObj name="Equation" r:id="rId7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620963"/>
                        <a:ext cx="243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6813" y="2659118"/>
            <a:ext cx="286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>
                <a:latin typeface="Comic Sans MS" pitchFamily="66" charset="0"/>
              </a:rPr>
              <a:t> is the shear modulus</a:t>
            </a:r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143316"/>
              </p:ext>
            </p:extLst>
          </p:nvPr>
        </p:nvGraphicFramePr>
        <p:xfrm>
          <a:off x="1185863" y="3797300"/>
          <a:ext cx="621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4" name="Equation" r:id="rId9" imgW="6210000" imgH="495000" progId="Equation.DSMT4">
                  <p:embed/>
                </p:oleObj>
              </mc:Choice>
              <mc:Fallback>
                <p:oleObj name="Equation" r:id="rId9" imgW="6210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797300"/>
                        <a:ext cx="6210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1305232" y="4414345"/>
            <a:ext cx="3792285" cy="609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67806"/>
              </p:ext>
            </p:extLst>
          </p:nvPr>
        </p:nvGraphicFramePr>
        <p:xfrm>
          <a:off x="1418559" y="4452938"/>
          <a:ext cx="358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5" name="Equation" r:id="rId11" imgW="3581280" imgH="507960" progId="Equation.DSMT4">
                  <p:embed/>
                </p:oleObj>
              </mc:Choice>
              <mc:Fallback>
                <p:oleObj name="Equation" r:id="rId11" imgW="358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559" y="4452938"/>
                        <a:ext cx="3581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/>
          <p:nvPr/>
        </p:nvSpPr>
        <p:spPr bwMode="auto">
          <a:xfrm>
            <a:off x="4614041" y="4845269"/>
            <a:ext cx="735725" cy="262759"/>
          </a:xfrm>
          <a:custGeom>
            <a:avLst/>
            <a:gdLst>
              <a:gd name="connsiteX0" fmla="*/ 735725 w 735725"/>
              <a:gd name="connsiteY0" fmla="*/ 262759 h 262759"/>
              <a:gd name="connsiteX1" fmla="*/ 0 w 735725"/>
              <a:gd name="connsiteY1" fmla="*/ 262759 h 262759"/>
              <a:gd name="connsiteX2" fmla="*/ 0 w 735725"/>
              <a:gd name="connsiteY2" fmla="*/ 0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725" h="262759">
                <a:moveTo>
                  <a:pt x="735725" y="262759"/>
                </a:moveTo>
                <a:lnTo>
                  <a:pt x="0" y="262759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706" y="4918841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Bulk modulus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61132"/>
              </p:ext>
            </p:extLst>
          </p:nvPr>
        </p:nvGraphicFramePr>
        <p:xfrm>
          <a:off x="2354263" y="5189538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6" name="Equation" r:id="rId13" imgW="1434960" imgH="507960" progId="Equation.DSMT4">
                  <p:embed/>
                </p:oleObj>
              </mc:Choice>
              <mc:Fallback>
                <p:oleObj name="Equation" r:id="rId13" imgW="143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189538"/>
                        <a:ext cx="143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80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Element Method (FEM):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powerful tool for solving partial differential equations and </a:t>
            </a:r>
            <a:r>
              <a:rPr lang="en-US" dirty="0" err="1"/>
              <a:t>integro</a:t>
            </a:r>
            <a:r>
              <a:rPr lang="en-US" dirty="0"/>
              <a:t>-differential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Linear FEM: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modeling </a:t>
            </a:r>
            <a:r>
              <a:rPr lang="en-US" dirty="0"/>
              <a:t>and solution procedure are well </a:t>
            </a:r>
            <a:r>
              <a:rPr lang="en-US" dirty="0" smtClean="0"/>
              <a:t>established</a:t>
            </a:r>
          </a:p>
          <a:p>
            <a:r>
              <a:rPr lang="en-US" dirty="0" smtClean="0"/>
              <a:t>Nonlinear FEM:</a:t>
            </a:r>
          </a:p>
          <a:p>
            <a:pPr lvl="1"/>
            <a:r>
              <a:rPr lang="en-US" dirty="0"/>
              <a:t>different modeling and solution procedures based on the characteristics of the </a:t>
            </a:r>
            <a:r>
              <a:rPr lang="en-US" dirty="0" smtClean="0"/>
              <a:t>problems </a:t>
            </a:r>
            <a:r>
              <a:rPr lang="en-US" dirty="0" smtClean="0">
                <a:sym typeface="Wingdings" panose="05000000000000000000" pitchFamily="2" charset="2"/>
              </a:rPr>
              <a:t> complicated</a:t>
            </a:r>
          </a:p>
          <a:p>
            <a:pPr lvl="1"/>
            <a:r>
              <a:rPr lang="en-US" dirty="0"/>
              <a:t>many textbooks in the nonlinear FEMs </a:t>
            </a:r>
            <a:r>
              <a:rPr lang="en-US" dirty="0" smtClean="0"/>
              <a:t>emphasize </a:t>
            </a:r>
            <a:r>
              <a:rPr lang="en-US" dirty="0"/>
              <a:t>complicated theoretical parts or advanced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This book: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simply introduce the nonlinear finite element analysis procedure and to clearly explain the solution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/>
              <a:t>detailed theories, solution procedures, and </a:t>
            </a:r>
            <a:r>
              <a:rPr lang="en-US" dirty="0" smtClean="0"/>
              <a:t>implementation using MATLAB for only </a:t>
            </a:r>
            <a:r>
              <a:rPr lang="en-US" dirty="0"/>
              <a:t>representative problems</a:t>
            </a:r>
          </a:p>
        </p:txBody>
      </p:sp>
    </p:spTree>
    <p:extLst>
      <p:ext uri="{BB962C8B-B14F-4D97-AF65-F5344CB8AC3E}">
        <p14:creationId xmlns:p14="http://schemas.microsoft.com/office/powerpoint/2010/main" val="869812659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Hooke’s Law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Stress-strain relation cont.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4181"/>
              </p:ext>
            </p:extLst>
          </p:nvPr>
        </p:nvGraphicFramePr>
        <p:xfrm>
          <a:off x="1001713" y="1252538"/>
          <a:ext cx="48768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2" name="Equation" r:id="rId3" imgW="4876560" imgH="2158920" progId="Equation.DSMT4">
                  <p:embed/>
                </p:oleObj>
              </mc:Choice>
              <mc:Fallback>
                <p:oleObj name="Equation" r:id="rId3" imgW="4876560" imgH="2158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252538"/>
                        <a:ext cx="48768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462455" y="3689131"/>
            <a:ext cx="3993931" cy="62011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20399"/>
              </p:ext>
            </p:extLst>
          </p:nvPr>
        </p:nvGraphicFramePr>
        <p:xfrm>
          <a:off x="628650" y="3775075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3" name="Equation" r:id="rId5" imgW="3708360" imgH="457200" progId="Equation.DSMT4">
                  <p:embed/>
                </p:oleObj>
              </mc:Choice>
              <mc:Fallback>
                <p:oleObj name="Equation" r:id="rId5" imgW="3708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75075"/>
                        <a:ext cx="370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 bwMode="auto">
          <a:xfrm>
            <a:off x="3352800" y="4193627"/>
            <a:ext cx="1250731" cy="262759"/>
          </a:xfrm>
          <a:custGeom>
            <a:avLst/>
            <a:gdLst>
              <a:gd name="connsiteX0" fmla="*/ 1250731 w 1250731"/>
              <a:gd name="connsiteY0" fmla="*/ 262759 h 262759"/>
              <a:gd name="connsiteX1" fmla="*/ 10510 w 1250731"/>
              <a:gd name="connsiteY1" fmla="*/ 262759 h 262759"/>
              <a:gd name="connsiteX2" fmla="*/ 0 w 1250731"/>
              <a:gd name="connsiteY2" fmla="*/ 0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31" h="262759">
                <a:moveTo>
                  <a:pt x="1250731" y="262759"/>
                </a:moveTo>
                <a:lnTo>
                  <a:pt x="10510" y="262759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9963" y="425668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Deviatoric</a:t>
            </a:r>
            <a:r>
              <a:rPr lang="en-US" dirty="0" smtClean="0">
                <a:latin typeface="Comic Sans MS" pitchFamily="66" charset="0"/>
              </a:rPr>
              <a:t> part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144110" y="4183117"/>
            <a:ext cx="2464681" cy="562299"/>
          </a:xfrm>
          <a:custGeom>
            <a:avLst/>
            <a:gdLst>
              <a:gd name="connsiteX0" fmla="*/ 1250731 w 1250731"/>
              <a:gd name="connsiteY0" fmla="*/ 262759 h 262759"/>
              <a:gd name="connsiteX1" fmla="*/ 10510 w 1250731"/>
              <a:gd name="connsiteY1" fmla="*/ 262759 h 262759"/>
              <a:gd name="connsiteX2" fmla="*/ 0 w 1250731"/>
              <a:gd name="connsiteY2" fmla="*/ 0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31" h="262759">
                <a:moveTo>
                  <a:pt x="1250731" y="262759"/>
                </a:moveTo>
                <a:lnTo>
                  <a:pt x="10510" y="262759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223" y="454571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Volumetric part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11577"/>
              </p:ext>
            </p:extLst>
          </p:nvPr>
        </p:nvGraphicFramePr>
        <p:xfrm>
          <a:off x="923925" y="4916488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4" name="Equation" r:id="rId7" imgW="2400120" imgH="888840" progId="Equation.DSMT4">
                  <p:embed/>
                </p:oleObj>
              </mc:Choice>
              <mc:Fallback>
                <p:oleObj name="Equation" r:id="rId7" imgW="24001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916488"/>
                        <a:ext cx="240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47575"/>
              </p:ext>
            </p:extLst>
          </p:nvPr>
        </p:nvGraphicFramePr>
        <p:xfrm>
          <a:off x="7065963" y="409892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5"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4098925"/>
                        <a:ext cx="1511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36985" y="452063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Deviatoric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 strain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704" y="5875282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Important for plasticity; plastic deformation only occurs in </a:t>
            </a:r>
            <a:r>
              <a:rPr lang="en-US" dirty="0" err="1" smtClean="0">
                <a:latin typeface="Comic Sans MS" pitchFamily="66" charset="0"/>
              </a:rPr>
              <a:t>deviatoric</a:t>
            </a:r>
            <a:r>
              <a:rPr lang="en-US" dirty="0" smtClean="0">
                <a:latin typeface="Comic Sans MS" pitchFamily="66" charset="0"/>
              </a:rPr>
              <a:t> part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volumetric part is always elastic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90325"/>
              </p:ext>
            </p:extLst>
          </p:nvPr>
        </p:nvGraphicFramePr>
        <p:xfrm>
          <a:off x="7053263" y="4932363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6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4932363"/>
                        <a:ext cx="1536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6985" y="535502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Deviatoric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 stress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816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Hooke’s Law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Vector notation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tensor notation is not convenient for computer implementation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Thus, we use Voigt notation</a:t>
            </a:r>
          </a:p>
          <a:p>
            <a:pPr lvl="1">
              <a:spcBef>
                <a:spcPts val="2400"/>
              </a:spcBef>
            </a:pPr>
            <a:r>
              <a:rPr lang="en-US" dirty="0" smtClean="0">
                <a:sym typeface="Euclid Symbol"/>
              </a:rPr>
              <a:t>Strain (6</a:t>
            </a:r>
            <a:r>
              <a:rPr lang="en-US" dirty="0" smtClean="0">
                <a:latin typeface="Comic Sans MS"/>
                <a:sym typeface="Euclid Symbol"/>
              </a:rPr>
              <a:t>×1 vector), Stress </a:t>
            </a:r>
            <a:r>
              <a:rPr lang="en-US" dirty="0" smtClean="0">
                <a:sym typeface="Euclid Symbol"/>
              </a:rPr>
              <a:t>(6</a:t>
            </a:r>
            <a:r>
              <a:rPr lang="en-US" dirty="0" smtClean="0">
                <a:latin typeface="Comic Sans MS"/>
                <a:sym typeface="Euclid Symbol"/>
              </a:rPr>
              <a:t>×1 vector), and </a:t>
            </a:r>
            <a:r>
              <a:rPr lang="en-US" b="1" dirty="0" smtClean="0">
                <a:latin typeface="Comic Sans MS"/>
                <a:sym typeface="Euclid Symbol"/>
              </a:rPr>
              <a:t>C</a:t>
            </a:r>
            <a:r>
              <a:rPr lang="en-US" dirty="0" smtClean="0">
                <a:latin typeface="Comic Sans MS"/>
                <a:sym typeface="Euclid Symbol"/>
              </a:rPr>
              <a:t> </a:t>
            </a:r>
            <a:r>
              <a:rPr lang="en-US" dirty="0" smtClean="0">
                <a:sym typeface="Euclid Symbol"/>
              </a:rPr>
              <a:t>(6</a:t>
            </a:r>
            <a:r>
              <a:rPr lang="en-US" dirty="0" smtClean="0">
                <a:latin typeface="Comic Sans MS"/>
                <a:sym typeface="Euclid Symbol"/>
              </a:rPr>
              <a:t>×6 matrix) </a:t>
            </a:r>
          </a:p>
          <a:p>
            <a:pPr lvl="1">
              <a:spcBef>
                <a:spcPts val="1200"/>
              </a:spcBef>
            </a:pPr>
            <a:endParaRPr lang="en-US" dirty="0" smtClean="0">
              <a:sym typeface="Euclid Symbol"/>
            </a:endParaRP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0262" y="1702676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</a:t>
            </a:r>
            <a:r>
              <a:rPr lang="en-US" baseline="30000" dirty="0" smtClean="0">
                <a:latin typeface="Comic Sans MS" pitchFamily="66" charset="0"/>
              </a:rPr>
              <a:t>nd</a:t>
            </a:r>
            <a:r>
              <a:rPr lang="en-US" dirty="0" smtClean="0">
                <a:latin typeface="Comic Sans MS" pitchFamily="66" charset="0"/>
              </a:rPr>
              <a:t>-order tensor </a:t>
            </a:r>
            <a:r>
              <a:rPr lang="en-US" dirty="0" smtClean="0">
                <a:latin typeface="Comic Sans MS" pitchFamily="66" charset="0"/>
                <a:sym typeface="Euclid Symbol"/>
              </a:rPr>
              <a:t> vector</a:t>
            </a:r>
            <a:br>
              <a:rPr lang="en-US" dirty="0" smtClean="0">
                <a:latin typeface="Comic Sans MS" pitchFamily="66" charset="0"/>
                <a:sym typeface="Euclid Symbol"/>
              </a:rPr>
            </a:br>
            <a:r>
              <a:rPr lang="en-US" dirty="0" smtClean="0">
                <a:latin typeface="Comic Sans MS" pitchFamily="66" charset="0"/>
                <a:sym typeface="Euclid Symbol"/>
              </a:rPr>
              <a:t>4</a:t>
            </a:r>
            <a:r>
              <a:rPr lang="en-US" baseline="30000" dirty="0" smtClean="0">
                <a:latin typeface="Comic Sans MS" pitchFamily="66" charset="0"/>
                <a:sym typeface="Euclid Symbol"/>
              </a:rPr>
              <a:t>th</a:t>
            </a:r>
            <a:r>
              <a:rPr lang="en-US" dirty="0" smtClean="0">
                <a:latin typeface="Comic Sans MS" pitchFamily="66" charset="0"/>
                <a:sym typeface="Euclid Symbol"/>
              </a:rPr>
              <a:t>-order tensor  matrix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58380"/>
              </p:ext>
            </p:extLst>
          </p:nvPr>
        </p:nvGraphicFramePr>
        <p:xfrm>
          <a:off x="996950" y="2925763"/>
          <a:ext cx="2890838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4" name="Equation" r:id="rId3" imgW="3403440" imgH="2920680" progId="Equation.DSMT4">
                  <p:embed/>
                </p:oleObj>
              </mc:Choice>
              <mc:Fallback>
                <p:oleObj name="Equation" r:id="rId3" imgW="34034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925763"/>
                        <a:ext cx="2890838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19729"/>
              </p:ext>
            </p:extLst>
          </p:nvPr>
        </p:nvGraphicFramePr>
        <p:xfrm>
          <a:off x="5076552" y="3028020"/>
          <a:ext cx="18002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5" name="Equation" r:id="rId5" imgW="2120760" imgH="2717640" progId="Equation.DSMT4">
                  <p:embed/>
                </p:oleObj>
              </mc:Choice>
              <mc:Fallback>
                <p:oleObj name="Equation" r:id="rId5" imgW="2120760" imgH="271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52" y="3028020"/>
                        <a:ext cx="1800225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639614" y="5349766"/>
            <a:ext cx="2379305" cy="684643"/>
            <a:chOff x="1639614" y="5349766"/>
            <a:chExt cx="2379305" cy="684643"/>
          </a:xfrm>
        </p:grpSpPr>
        <p:sp>
          <p:nvSpPr>
            <p:cNvPr id="15" name="Freeform 14"/>
            <p:cNvSpPr/>
            <p:nvPr/>
          </p:nvSpPr>
          <p:spPr bwMode="auto">
            <a:xfrm>
              <a:off x="1639614" y="5349766"/>
              <a:ext cx="809296" cy="515006"/>
            </a:xfrm>
            <a:custGeom>
              <a:avLst/>
              <a:gdLst>
                <a:gd name="connsiteX0" fmla="*/ 809296 w 809296"/>
                <a:gd name="connsiteY0" fmla="*/ 515006 h 515006"/>
                <a:gd name="connsiteX1" fmla="*/ 0 w 809296"/>
                <a:gd name="connsiteY1" fmla="*/ 515006 h 515006"/>
                <a:gd name="connsiteX2" fmla="*/ 0 w 809296"/>
                <a:gd name="connsiteY2" fmla="*/ 0 h 51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515006">
                  <a:moveTo>
                    <a:pt x="809296" y="515006"/>
                  </a:moveTo>
                  <a:lnTo>
                    <a:pt x="0" y="51500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6359" y="5665077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12</a:t>
              </a:r>
              <a:r>
                <a:rPr lang="en-US" dirty="0" smtClean="0">
                  <a:latin typeface="Comic Sans MS" pitchFamily="66" charset="0"/>
                </a:rPr>
                <a:t> + </a:t>
              </a:r>
              <a:r>
                <a:rPr lang="en-US" dirty="0" smtClean="0">
                  <a:latin typeface="Symbol" pitchFamily="18" charset="2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21</a:t>
              </a:r>
              <a:r>
                <a:rPr lang="en-US" dirty="0" smtClean="0">
                  <a:latin typeface="Comic Sans MS" pitchFamily="66" charset="0"/>
                </a:rPr>
                <a:t> = 2</a:t>
              </a:r>
              <a:r>
                <a:rPr lang="en-US" dirty="0" smtClean="0">
                  <a:latin typeface="Symbol" pitchFamily="18" charset="2"/>
                </a:rPr>
                <a:t>e</a:t>
              </a:r>
              <a:r>
                <a:rPr lang="en-US" baseline="-25000" dirty="0" smtClean="0">
                  <a:latin typeface="Comic Sans MS" pitchFamily="66" charset="0"/>
                </a:rPr>
                <a:t>12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17476" y="5428593"/>
            <a:ext cx="3281795" cy="684643"/>
            <a:chOff x="1639614" y="5349766"/>
            <a:chExt cx="3281795" cy="684643"/>
          </a:xfrm>
        </p:grpSpPr>
        <p:sp>
          <p:nvSpPr>
            <p:cNvPr id="19" name="Freeform 18"/>
            <p:cNvSpPr/>
            <p:nvPr/>
          </p:nvSpPr>
          <p:spPr bwMode="auto">
            <a:xfrm>
              <a:off x="1639614" y="5349766"/>
              <a:ext cx="809296" cy="515006"/>
            </a:xfrm>
            <a:custGeom>
              <a:avLst/>
              <a:gdLst>
                <a:gd name="connsiteX0" fmla="*/ 809296 w 809296"/>
                <a:gd name="connsiteY0" fmla="*/ 515006 h 515006"/>
                <a:gd name="connsiteX1" fmla="*/ 0 w 809296"/>
                <a:gd name="connsiteY1" fmla="*/ 515006 h 515006"/>
                <a:gd name="connsiteX2" fmla="*/ 0 w 809296"/>
                <a:gd name="connsiteY2" fmla="*/ 0 h 51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515006">
                  <a:moveTo>
                    <a:pt x="809296" y="515006"/>
                  </a:moveTo>
                  <a:lnTo>
                    <a:pt x="0" y="51500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6359" y="5665077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You don’t need 2 here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928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Solid Element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Elasticity matrix 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Relation b/w</a:t>
            </a:r>
            <a:br>
              <a:rPr lang="en-US" dirty="0" smtClean="0"/>
            </a:br>
            <a:r>
              <a:rPr lang="en-US" dirty="0" smtClean="0"/>
              <a:t>Lame’s constants</a:t>
            </a:r>
            <a:br>
              <a:rPr lang="en-US" dirty="0" smtClean="0"/>
            </a:br>
            <a:r>
              <a:rPr lang="en-US" dirty="0" smtClean="0"/>
              <a:t>and Young’s modulus</a:t>
            </a:r>
            <a:br>
              <a:rPr lang="en-US" dirty="0" smtClean="0"/>
            </a:br>
            <a:r>
              <a:rPr lang="en-US" dirty="0" smtClean="0"/>
              <a:t>and Poisson’s ratio</a:t>
            </a:r>
            <a:endParaRPr lang="en-US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76261"/>
              </p:ext>
            </p:extLst>
          </p:nvPr>
        </p:nvGraphicFramePr>
        <p:xfrm>
          <a:off x="266700" y="3849688"/>
          <a:ext cx="34925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5" name="Equation" r:id="rId3" imgW="4368600" imgH="1676160" progId="Equation.DSMT4">
                  <p:embed/>
                </p:oleObj>
              </mc:Choice>
              <mc:Fallback>
                <p:oleObj name="Equation" r:id="rId3" imgW="436860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849688"/>
                        <a:ext cx="3492500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618"/>
              </p:ext>
            </p:extLst>
          </p:nvPr>
        </p:nvGraphicFramePr>
        <p:xfrm>
          <a:off x="739775" y="1287463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6" name="Equation" r:id="rId5" imgW="2603160" imgH="431640" progId="Equation.DSMT4">
                  <p:embed/>
                </p:oleObj>
              </mc:Choice>
              <mc:Fallback>
                <p:oleObj name="Equation" r:id="rId5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287463"/>
                        <a:ext cx="260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20546"/>
              </p:ext>
            </p:extLst>
          </p:nvPr>
        </p:nvGraphicFramePr>
        <p:xfrm>
          <a:off x="4379913" y="3432175"/>
          <a:ext cx="43688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7" name="Equation" r:id="rId7" imgW="5460840" imgH="2717640" progId="Equation.DSMT4">
                  <p:embed/>
                </p:oleObj>
              </mc:Choice>
              <mc:Fallback>
                <p:oleObj name="Equation" r:id="rId7" imgW="5460840" imgH="271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432175"/>
                        <a:ext cx="436880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973513" y="968375"/>
          <a:ext cx="89535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8" name="Equation" r:id="rId9" imgW="1117440" imgH="2717640" progId="Equation.DSMT4">
                  <p:embed/>
                </p:oleObj>
              </mc:Choice>
              <mc:Fallback>
                <p:oleObj name="Equation" r:id="rId9" imgW="1117440" imgH="271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968375"/>
                        <a:ext cx="895350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73785"/>
              </p:ext>
            </p:extLst>
          </p:nvPr>
        </p:nvGraphicFramePr>
        <p:xfrm>
          <a:off x="5253038" y="831850"/>
          <a:ext cx="3478212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9" name="Equation" r:id="rId11" imgW="4343400" imgH="3047760" progId="Equation.DSMT4">
                  <p:embed/>
                </p:oleObj>
              </mc:Choice>
              <mc:Fallback>
                <p:oleObj name="Equation" r:id="rId11" imgW="4343400" imgH="304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831850"/>
                        <a:ext cx="3478212" cy="244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" y="5965825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Textbook has a definition of D in terms of E and </a:t>
            </a:r>
            <a:r>
              <a:rPr lang="en-US" dirty="0" smtClean="0">
                <a:latin typeface="Symbol" panose="05050102010706020507" pitchFamily="18" charset="2"/>
              </a:rPr>
              <a:t>n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6291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 </a:t>
            </a:r>
            <a:r>
              <a:rPr lang="en-US" dirty="0"/>
              <a:t>plate–like components parallel to the </a:t>
            </a:r>
            <a:r>
              <a:rPr lang="en-US" dirty="0" err="1" smtClean="0"/>
              <a:t>xy</a:t>
            </a:r>
            <a:r>
              <a:rPr lang="en-US" dirty="0" smtClean="0"/>
              <a:t>–plane</a:t>
            </a:r>
          </a:p>
          <a:p>
            <a:r>
              <a:rPr lang="en-US" dirty="0" smtClean="0"/>
              <a:t>The </a:t>
            </a:r>
            <a:r>
              <a:rPr lang="en-US" dirty="0"/>
              <a:t>plate is subjected to forces in its </a:t>
            </a:r>
            <a:r>
              <a:rPr lang="en-US" dirty="0" smtClean="0"/>
              <a:t>in-plane only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13</a:t>
            </a:r>
            <a:r>
              <a:rPr lang="en-US" dirty="0" smtClean="0"/>
              <a:t> =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23</a:t>
            </a:r>
            <a:r>
              <a:rPr lang="en-US" dirty="0" smtClean="0"/>
              <a:t> =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33</a:t>
            </a:r>
            <a:r>
              <a:rPr lang="en-US" dirty="0" smtClean="0"/>
              <a:t> =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13</a:t>
            </a:r>
            <a:r>
              <a:rPr lang="en-US" dirty="0" smtClean="0"/>
              <a:t> =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23</a:t>
            </a:r>
            <a:r>
              <a:rPr lang="en-US" dirty="0" smtClean="0"/>
              <a:t> = 0, but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33</a:t>
            </a:r>
            <a:r>
              <a:rPr lang="en-US" dirty="0" smtClean="0"/>
              <a:t> ≠ 0</a:t>
            </a:r>
          </a:p>
          <a:p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baseline="-25000" dirty="0"/>
              <a:t>33 </a:t>
            </a:r>
            <a:r>
              <a:rPr lang="en-US" dirty="0" smtClean="0"/>
              <a:t>can be calculated from the condition of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33</a:t>
            </a:r>
            <a:r>
              <a:rPr lang="en-US" dirty="0" smtClean="0"/>
              <a:t> = 0: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67761"/>
              </p:ext>
            </p:extLst>
          </p:nvPr>
        </p:nvGraphicFramePr>
        <p:xfrm>
          <a:off x="1503547" y="2352601"/>
          <a:ext cx="60007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4" name="Equation" r:id="rId3" imgW="6006960" imgH="1422360" progId="Equation.DSMT4">
                  <p:embed/>
                </p:oleObj>
              </mc:Choice>
              <mc:Fallback>
                <p:oleObj name="Equation" r:id="rId3" imgW="6006960" imgH="1422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547" y="2352601"/>
                        <a:ext cx="600075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91605"/>
              </p:ext>
            </p:extLst>
          </p:nvPr>
        </p:nvGraphicFramePr>
        <p:xfrm>
          <a:off x="1562100" y="5403702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5" name="Equation" r:id="rId5" imgW="3009600" imgH="761760" progId="Equation.DSMT4">
                  <p:embed/>
                </p:oleObj>
              </mc:Choice>
              <mc:Fallback>
                <p:oleObj name="Equation" r:id="rId5" imgW="30096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2100" y="5403702"/>
                        <a:ext cx="3009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775135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Strains </a:t>
            </a:r>
            <a:r>
              <a:rPr lang="en-US" dirty="0"/>
              <a:t>with a z subscript are all </a:t>
            </a:r>
            <a:r>
              <a:rPr lang="en-US" dirty="0" smtClean="0"/>
              <a:t>zero: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23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33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Deformation </a:t>
            </a:r>
            <a:r>
              <a:rPr lang="en-US" dirty="0"/>
              <a:t>in the z–direction is constrained, (i.e., u</a:t>
            </a:r>
            <a:r>
              <a:rPr lang="en-US" baseline="-25000" dirty="0"/>
              <a:t>3</a:t>
            </a:r>
            <a:r>
              <a:rPr lang="en-US" dirty="0"/>
              <a:t> = 0)</a:t>
            </a:r>
          </a:p>
          <a:p>
            <a:r>
              <a:rPr lang="en-US" dirty="0" smtClean="0"/>
              <a:t>can be </a:t>
            </a:r>
            <a:r>
              <a:rPr lang="en-US" dirty="0"/>
              <a:t>used if the structure is infinitely long in the </a:t>
            </a:r>
            <a:r>
              <a:rPr lang="en-US" dirty="0" smtClean="0"/>
              <a:t>z–direction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23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 </a:t>
            </a:r>
            <a:r>
              <a:rPr lang="en-US" dirty="0"/>
              <a:t>but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33</a:t>
            </a:r>
            <a:r>
              <a:rPr lang="en-US" dirty="0" smtClean="0"/>
              <a:t> </a:t>
            </a:r>
            <a:r>
              <a:rPr lang="en-US" dirty="0"/>
              <a:t>≠ </a:t>
            </a:r>
            <a:r>
              <a:rPr lang="en-US" dirty="0" smtClean="0"/>
              <a:t>0</a:t>
            </a:r>
          </a:p>
          <a:p>
            <a:r>
              <a:rPr lang="en-US" dirty="0"/>
              <a:t>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33 </a:t>
            </a:r>
            <a:r>
              <a:rPr lang="en-US" dirty="0"/>
              <a:t>can be calculated from the condition of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33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61466"/>
              </p:ext>
            </p:extLst>
          </p:nvPr>
        </p:nvGraphicFramePr>
        <p:xfrm>
          <a:off x="667119" y="2732348"/>
          <a:ext cx="75120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9" name="Equation" r:id="rId3" imgW="7518240" imgH="1422360" progId="Equation.DSMT4">
                  <p:embed/>
                </p:oleObj>
              </mc:Choice>
              <mc:Fallback>
                <p:oleObj name="Equation" r:id="rId3" imgW="7518240" imgH="1422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19" y="2732348"/>
                        <a:ext cx="75120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05946"/>
              </p:ext>
            </p:extLst>
          </p:nvPr>
        </p:nvGraphicFramePr>
        <p:xfrm>
          <a:off x="2577399" y="5549605"/>
          <a:ext cx="412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0" name="Equation" r:id="rId5" imgW="4140000" imgH="825480" progId="Equation.DSMT4">
                  <p:embed/>
                </p:oleObj>
              </mc:Choice>
              <mc:Fallback>
                <p:oleObj name="Equation" r:id="rId5" imgW="4140000" imgH="825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399" y="5549605"/>
                        <a:ext cx="4127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749859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continuous bodies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7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 for Equilibrium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Governing differential equations for structural equilibrium</a:t>
            </a:r>
          </a:p>
          <a:p>
            <a:pPr lvl="1"/>
            <a:r>
              <a:rPr lang="en-US" dirty="0" smtClean="0"/>
              <a:t>Three laws </a:t>
            </a:r>
            <a:r>
              <a:rPr lang="en-US" dirty="0"/>
              <a:t>of mechanics: conservation of mass, </a:t>
            </a:r>
            <a:r>
              <a:rPr lang="en-US" b="1" dirty="0">
                <a:solidFill>
                  <a:srgbClr val="2C02C6"/>
                </a:solidFill>
              </a:rPr>
              <a:t>conservation of linear momentum</a:t>
            </a:r>
            <a:r>
              <a:rPr lang="en-US" dirty="0"/>
              <a:t> and conservation of angular </a:t>
            </a:r>
            <a:r>
              <a:rPr lang="en-US" dirty="0" smtClean="0"/>
              <a:t>momentum</a:t>
            </a:r>
          </a:p>
          <a:p>
            <a:r>
              <a:rPr lang="en-US" dirty="0" smtClean="0"/>
              <a:t>Boundary-valued problem: </a:t>
            </a:r>
            <a:r>
              <a:rPr lang="en-US" dirty="0"/>
              <a:t>satisfied at every point in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  <a:p>
            <a:pPr lvl="1"/>
            <a:r>
              <a:rPr lang="en-US" dirty="0" smtClean="0"/>
              <a:t>Governing D.E. + Boundary conditions</a:t>
            </a:r>
          </a:p>
          <a:p>
            <a:pPr lvl="1"/>
            <a:r>
              <a:rPr lang="en-US" dirty="0" smtClean="0"/>
              <a:t>Solutions: C</a:t>
            </a:r>
            <a:r>
              <a:rPr lang="en-US" baseline="30000" dirty="0" smtClean="0"/>
              <a:t>2</a:t>
            </a:r>
            <a:r>
              <a:rPr lang="en-US" dirty="0" smtClean="0"/>
              <a:t>–continuous for truss &amp; solid, C</a:t>
            </a:r>
            <a:r>
              <a:rPr lang="en-US" baseline="30000" dirty="0" smtClean="0"/>
              <a:t>4</a:t>
            </a:r>
            <a:r>
              <a:rPr lang="en-US" dirty="0"/>
              <a:t>–continuous</a:t>
            </a:r>
            <a:r>
              <a:rPr lang="en-US" dirty="0" smtClean="0"/>
              <a:t> for beam</a:t>
            </a:r>
          </a:p>
          <a:p>
            <a:pPr lvl="1"/>
            <a:r>
              <a:rPr lang="en-US" dirty="0" smtClean="0"/>
              <a:t>Unnecessarily requirements for higher-order continuity</a:t>
            </a:r>
          </a:p>
          <a:p>
            <a:r>
              <a:rPr lang="en-US" dirty="0" smtClean="0"/>
              <a:t>Energy-based method</a:t>
            </a:r>
            <a:endParaRPr lang="en-US" dirty="0"/>
          </a:p>
          <a:p>
            <a:pPr lvl="1"/>
            <a:r>
              <a:rPr lang="en-US" dirty="0" smtClean="0"/>
              <a:t>For conservative system, structural equilibrium when the potential energy has its minimum: </a:t>
            </a:r>
            <a:r>
              <a:rPr lang="en-US" b="1" dirty="0" smtClean="0">
                <a:solidFill>
                  <a:srgbClr val="2C02C6"/>
                </a:solidFill>
              </a:rPr>
              <a:t>Principle of minimum potential energy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solution </a:t>
            </a:r>
            <a:r>
              <a:rPr lang="en-US" dirty="0" smtClean="0"/>
              <a:t>of BVP </a:t>
            </a:r>
            <a:r>
              <a:rPr lang="en-US" dirty="0"/>
              <a:t>exists, then that solution is the minimizing solution of the potential </a:t>
            </a:r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When no solution exists in BVP, PMPE may have a </a:t>
            </a:r>
            <a:r>
              <a:rPr lang="en-US" dirty="0"/>
              <a:t>natural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Principle of virtual work</a:t>
            </a:r>
          </a:p>
          <a:p>
            <a:pPr lvl="1"/>
            <a:r>
              <a:rPr lang="en-US" dirty="0" smtClean="0"/>
              <a:t>Equilibrium </a:t>
            </a:r>
            <a:r>
              <a:rPr lang="en-US" dirty="0"/>
              <a:t>of the work done by both internal and external forces with </a:t>
            </a:r>
            <a:r>
              <a:rPr lang="en-US" dirty="0" smtClean="0"/>
              <a:t>small </a:t>
            </a:r>
            <a:r>
              <a:rPr lang="en-US" dirty="0"/>
              <a:t>arbitrary virtual </a:t>
            </a:r>
            <a:r>
              <a:rPr lang="en-US" dirty="0" smtClean="0"/>
              <a:t>displacements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18259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of Linear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Balance of linear momentum</a:t>
            </a: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rgbClr val="2C02C6"/>
              </a:solidFill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solidFill>
                <a:srgbClr val="2C02C6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Stress tensor (rank 2): 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Surface traction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Cauchy’s Lemma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35914"/>
              </p:ext>
            </p:extLst>
          </p:nvPr>
        </p:nvGraphicFramePr>
        <p:xfrm>
          <a:off x="1049338" y="1368425"/>
          <a:ext cx="417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9" name="Equation" r:id="rId3" imgW="4178160" imgH="545760" progId="Equation.DSMT4">
                  <p:embed/>
                </p:oleObj>
              </mc:Choice>
              <mc:Fallback>
                <p:oleObj name="Equation" r:id="rId3" imgW="417816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368425"/>
                        <a:ext cx="4178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09305"/>
              </p:ext>
            </p:extLst>
          </p:nvPr>
        </p:nvGraphicFramePr>
        <p:xfrm>
          <a:off x="1068388" y="2946400"/>
          <a:ext cx="179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0" name="Equation" r:id="rId5" imgW="1790640" imgH="495000" progId="Equation.DSMT4">
                  <p:embed/>
                </p:oleObj>
              </mc:Choice>
              <mc:Fallback>
                <p:oleObj name="Equation" r:id="rId5" imgW="179064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946400"/>
                        <a:ext cx="1790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ounded Rectangle 51"/>
          <p:cNvSpPr/>
          <p:nvPr/>
        </p:nvSpPr>
        <p:spPr bwMode="auto">
          <a:xfrm>
            <a:off x="923636" y="4184073"/>
            <a:ext cx="1422400" cy="4802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08015"/>
              </p:ext>
            </p:extLst>
          </p:nvPr>
        </p:nvGraphicFramePr>
        <p:xfrm>
          <a:off x="3228975" y="2644775"/>
          <a:ext cx="26812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1" name="Equation" r:id="rId7" imgW="3352680" imgH="1371600" progId="Equation.DSMT4">
                  <p:embed/>
                </p:oleObj>
              </mc:Choice>
              <mc:Fallback>
                <p:oleObj name="Equation" r:id="rId7" imgW="3352680" imgH="1371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44775"/>
                        <a:ext cx="2681288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67284"/>
              </p:ext>
            </p:extLst>
          </p:nvPr>
        </p:nvGraphicFramePr>
        <p:xfrm>
          <a:off x="992188" y="4240213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2" name="Equation" r:id="rId9" imgW="1269720" imgH="380880" progId="Equation.DSMT4">
                  <p:embed/>
                </p:oleObj>
              </mc:Choice>
              <mc:Fallback>
                <p:oleObj name="Equation" r:id="rId9" imgW="1269720" imgH="380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240213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85982" y="5237596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3" name="Equation" r:id="rId11" imgW="1307880" imgH="380880" progId="Equation.DSMT4">
                  <p:embed/>
                </p:oleObj>
              </mc:Choice>
              <mc:Fallback>
                <p:oleObj name="Equation" r:id="rId11" imgW="1307880" imgH="380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982" y="5237596"/>
                        <a:ext cx="1308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85982" y="5784272"/>
          <a:ext cx="353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4" name="Equation" r:id="rId13" imgW="3530520" imgH="469800" progId="Equation.DSMT4">
                  <p:embed/>
                </p:oleObj>
              </mc:Choice>
              <mc:Fallback>
                <p:oleObj name="Equation" r:id="rId13" imgW="3530520" imgH="469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982" y="5784272"/>
                        <a:ext cx="3530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5495633" y="3454758"/>
            <a:ext cx="2815772" cy="2855105"/>
            <a:chOff x="5735778" y="942467"/>
            <a:chExt cx="2815772" cy="2855105"/>
          </a:xfrm>
        </p:grpSpPr>
        <p:sp>
          <p:nvSpPr>
            <p:cNvPr id="15" name="Freeform 14"/>
            <p:cNvSpPr/>
            <p:nvPr/>
          </p:nvSpPr>
          <p:spPr bwMode="auto">
            <a:xfrm>
              <a:off x="6795664" y="942467"/>
              <a:ext cx="1728965" cy="1699133"/>
            </a:xfrm>
            <a:custGeom>
              <a:avLst/>
              <a:gdLst>
                <a:gd name="connsiteX0" fmla="*/ 704263 w 1728965"/>
                <a:gd name="connsiteY0" fmla="*/ 27351 h 1699133"/>
                <a:gd name="connsiteX1" fmla="*/ 602663 w 1728965"/>
                <a:gd name="connsiteY1" fmla="*/ 36588 h 1699133"/>
                <a:gd name="connsiteX2" fmla="*/ 565718 w 1728965"/>
                <a:gd name="connsiteY2" fmla="*/ 55060 h 1699133"/>
                <a:gd name="connsiteX3" fmla="*/ 528772 w 1728965"/>
                <a:gd name="connsiteY3" fmla="*/ 64297 h 1699133"/>
                <a:gd name="connsiteX4" fmla="*/ 454881 w 1728965"/>
                <a:gd name="connsiteY4" fmla="*/ 110479 h 1699133"/>
                <a:gd name="connsiteX5" fmla="*/ 427172 w 1728965"/>
                <a:gd name="connsiteY5" fmla="*/ 119715 h 1699133"/>
                <a:gd name="connsiteX6" fmla="*/ 371754 w 1728965"/>
                <a:gd name="connsiteY6" fmla="*/ 165897 h 1699133"/>
                <a:gd name="connsiteX7" fmla="*/ 288627 w 1728965"/>
                <a:gd name="connsiteY7" fmla="*/ 212079 h 1699133"/>
                <a:gd name="connsiteX8" fmla="*/ 214736 w 1728965"/>
                <a:gd name="connsiteY8" fmla="*/ 285970 h 1699133"/>
                <a:gd name="connsiteX9" fmla="*/ 177790 w 1728965"/>
                <a:gd name="connsiteY9" fmla="*/ 322915 h 1699133"/>
                <a:gd name="connsiteX10" fmla="*/ 150081 w 1728965"/>
                <a:gd name="connsiteY10" fmla="*/ 341388 h 1699133"/>
                <a:gd name="connsiteX11" fmla="*/ 131609 w 1728965"/>
                <a:gd name="connsiteY11" fmla="*/ 396806 h 1699133"/>
                <a:gd name="connsiteX12" fmla="*/ 122372 w 1728965"/>
                <a:gd name="connsiteY12" fmla="*/ 433751 h 1699133"/>
                <a:gd name="connsiteX13" fmla="*/ 103899 w 1728965"/>
                <a:gd name="connsiteY13" fmla="*/ 479933 h 1699133"/>
                <a:gd name="connsiteX14" fmla="*/ 85427 w 1728965"/>
                <a:gd name="connsiteY14" fmla="*/ 535351 h 1699133"/>
                <a:gd name="connsiteX15" fmla="*/ 57718 w 1728965"/>
                <a:gd name="connsiteY15" fmla="*/ 581533 h 1699133"/>
                <a:gd name="connsiteX16" fmla="*/ 48481 w 1728965"/>
                <a:gd name="connsiteY16" fmla="*/ 618479 h 1699133"/>
                <a:gd name="connsiteX17" fmla="*/ 30009 w 1728965"/>
                <a:gd name="connsiteY17" fmla="*/ 683133 h 1699133"/>
                <a:gd name="connsiteX18" fmla="*/ 66954 w 1728965"/>
                <a:gd name="connsiteY18" fmla="*/ 1218842 h 1699133"/>
                <a:gd name="connsiteX19" fmla="*/ 94663 w 1728965"/>
                <a:gd name="connsiteY19" fmla="*/ 1283497 h 1699133"/>
                <a:gd name="connsiteX20" fmla="*/ 177790 w 1728965"/>
                <a:gd name="connsiteY20" fmla="*/ 1431279 h 1699133"/>
                <a:gd name="connsiteX21" fmla="*/ 270154 w 1728965"/>
                <a:gd name="connsiteY21" fmla="*/ 1532879 h 1699133"/>
                <a:gd name="connsiteX22" fmla="*/ 334809 w 1728965"/>
                <a:gd name="connsiteY22" fmla="*/ 1579060 h 1699133"/>
                <a:gd name="connsiteX23" fmla="*/ 408699 w 1728965"/>
                <a:gd name="connsiteY23" fmla="*/ 1625242 h 1699133"/>
                <a:gd name="connsiteX24" fmla="*/ 565718 w 1728965"/>
                <a:gd name="connsiteY24" fmla="*/ 1699133 h 1699133"/>
                <a:gd name="connsiteX25" fmla="*/ 1064481 w 1728965"/>
                <a:gd name="connsiteY25" fmla="*/ 1689897 h 1699133"/>
                <a:gd name="connsiteX26" fmla="*/ 1129136 w 1728965"/>
                <a:gd name="connsiteY26" fmla="*/ 1671424 h 1699133"/>
                <a:gd name="connsiteX27" fmla="*/ 1184554 w 1728965"/>
                <a:gd name="connsiteY27" fmla="*/ 1652951 h 1699133"/>
                <a:gd name="connsiteX28" fmla="*/ 1239972 w 1728965"/>
                <a:gd name="connsiteY28" fmla="*/ 1625242 h 1699133"/>
                <a:gd name="connsiteX29" fmla="*/ 1304627 w 1728965"/>
                <a:gd name="connsiteY29" fmla="*/ 1597533 h 1699133"/>
                <a:gd name="connsiteX30" fmla="*/ 1378518 w 1728965"/>
                <a:gd name="connsiteY30" fmla="*/ 1532879 h 1699133"/>
                <a:gd name="connsiteX31" fmla="*/ 1443172 w 1728965"/>
                <a:gd name="connsiteY31" fmla="*/ 1486697 h 1699133"/>
                <a:gd name="connsiteX32" fmla="*/ 1461645 w 1728965"/>
                <a:gd name="connsiteY32" fmla="*/ 1440515 h 1699133"/>
                <a:gd name="connsiteX33" fmla="*/ 1498590 w 1728965"/>
                <a:gd name="connsiteY33" fmla="*/ 1412806 h 1699133"/>
                <a:gd name="connsiteX34" fmla="*/ 1590954 w 1728965"/>
                <a:gd name="connsiteY34" fmla="*/ 1329679 h 1699133"/>
                <a:gd name="connsiteX35" fmla="*/ 1627899 w 1728965"/>
                <a:gd name="connsiteY35" fmla="*/ 1265024 h 1699133"/>
                <a:gd name="connsiteX36" fmla="*/ 1655609 w 1728965"/>
                <a:gd name="connsiteY36" fmla="*/ 1209606 h 1699133"/>
                <a:gd name="connsiteX37" fmla="*/ 1720263 w 1728965"/>
                <a:gd name="connsiteY37" fmla="*/ 1098770 h 1699133"/>
                <a:gd name="connsiteX38" fmla="*/ 1711027 w 1728965"/>
                <a:gd name="connsiteY38" fmla="*/ 1034115 h 1699133"/>
                <a:gd name="connsiteX39" fmla="*/ 1720263 w 1728965"/>
                <a:gd name="connsiteY39" fmla="*/ 960224 h 1699133"/>
                <a:gd name="connsiteX40" fmla="*/ 1711027 w 1728965"/>
                <a:gd name="connsiteY40" fmla="*/ 507642 h 1699133"/>
                <a:gd name="connsiteX41" fmla="*/ 1674081 w 1728965"/>
                <a:gd name="connsiteY41" fmla="*/ 461460 h 1699133"/>
                <a:gd name="connsiteX42" fmla="*/ 1627899 w 1728965"/>
                <a:gd name="connsiteY42" fmla="*/ 442988 h 1699133"/>
                <a:gd name="connsiteX43" fmla="*/ 1581718 w 1728965"/>
                <a:gd name="connsiteY43" fmla="*/ 387570 h 1699133"/>
                <a:gd name="connsiteX44" fmla="*/ 1544772 w 1728965"/>
                <a:gd name="connsiteY44" fmla="*/ 341388 h 1699133"/>
                <a:gd name="connsiteX45" fmla="*/ 1498590 w 1728965"/>
                <a:gd name="connsiteY45" fmla="*/ 304442 h 1699133"/>
                <a:gd name="connsiteX46" fmla="*/ 1452409 w 1728965"/>
                <a:gd name="connsiteY46" fmla="*/ 258260 h 1699133"/>
                <a:gd name="connsiteX47" fmla="*/ 1396990 w 1728965"/>
                <a:gd name="connsiteY47" fmla="*/ 212079 h 1699133"/>
                <a:gd name="connsiteX48" fmla="*/ 1341572 w 1728965"/>
                <a:gd name="connsiteY48" fmla="*/ 156660 h 1699133"/>
                <a:gd name="connsiteX49" fmla="*/ 1313863 w 1728965"/>
                <a:gd name="connsiteY49" fmla="*/ 138188 h 1699133"/>
                <a:gd name="connsiteX50" fmla="*/ 1258445 w 1728965"/>
                <a:gd name="connsiteY50" fmla="*/ 82770 h 1699133"/>
                <a:gd name="connsiteX51" fmla="*/ 1221499 w 1728965"/>
                <a:gd name="connsiteY51" fmla="*/ 45824 h 1699133"/>
                <a:gd name="connsiteX52" fmla="*/ 704263 w 1728965"/>
                <a:gd name="connsiteY52" fmla="*/ 27351 h 169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728965" h="1699133">
                  <a:moveTo>
                    <a:pt x="704263" y="27351"/>
                  </a:moveTo>
                  <a:cubicBezTo>
                    <a:pt x="601124" y="25812"/>
                    <a:pt x="636009" y="29919"/>
                    <a:pt x="602663" y="36588"/>
                  </a:cubicBezTo>
                  <a:cubicBezTo>
                    <a:pt x="589162" y="39288"/>
                    <a:pt x="578610" y="50226"/>
                    <a:pt x="565718" y="55060"/>
                  </a:cubicBezTo>
                  <a:cubicBezTo>
                    <a:pt x="553832" y="59517"/>
                    <a:pt x="540658" y="59840"/>
                    <a:pt x="528772" y="64297"/>
                  </a:cubicBezTo>
                  <a:cubicBezTo>
                    <a:pt x="471334" y="85837"/>
                    <a:pt x="510360" y="78777"/>
                    <a:pt x="454881" y="110479"/>
                  </a:cubicBezTo>
                  <a:cubicBezTo>
                    <a:pt x="446428" y="115309"/>
                    <a:pt x="436408" y="116636"/>
                    <a:pt x="427172" y="119715"/>
                  </a:cubicBezTo>
                  <a:cubicBezTo>
                    <a:pt x="406745" y="140142"/>
                    <a:pt x="397472" y="153038"/>
                    <a:pt x="371754" y="165897"/>
                  </a:cubicBezTo>
                  <a:cubicBezTo>
                    <a:pt x="318395" y="192577"/>
                    <a:pt x="332229" y="172111"/>
                    <a:pt x="288627" y="212079"/>
                  </a:cubicBezTo>
                  <a:cubicBezTo>
                    <a:pt x="262950" y="235616"/>
                    <a:pt x="239366" y="261340"/>
                    <a:pt x="214736" y="285970"/>
                  </a:cubicBezTo>
                  <a:cubicBezTo>
                    <a:pt x="202421" y="298285"/>
                    <a:pt x="192281" y="313254"/>
                    <a:pt x="177790" y="322915"/>
                  </a:cubicBezTo>
                  <a:lnTo>
                    <a:pt x="150081" y="341388"/>
                  </a:lnTo>
                  <a:cubicBezTo>
                    <a:pt x="143924" y="359861"/>
                    <a:pt x="137204" y="378155"/>
                    <a:pt x="131609" y="396806"/>
                  </a:cubicBezTo>
                  <a:cubicBezTo>
                    <a:pt x="127961" y="408965"/>
                    <a:pt x="126386" y="421708"/>
                    <a:pt x="122372" y="433751"/>
                  </a:cubicBezTo>
                  <a:cubicBezTo>
                    <a:pt x="117129" y="449480"/>
                    <a:pt x="109565" y="464351"/>
                    <a:pt x="103899" y="479933"/>
                  </a:cubicBezTo>
                  <a:cubicBezTo>
                    <a:pt x="97245" y="498233"/>
                    <a:pt x="93484" y="517624"/>
                    <a:pt x="85427" y="535351"/>
                  </a:cubicBezTo>
                  <a:cubicBezTo>
                    <a:pt x="77998" y="551694"/>
                    <a:pt x="66954" y="566139"/>
                    <a:pt x="57718" y="581533"/>
                  </a:cubicBezTo>
                  <a:cubicBezTo>
                    <a:pt x="54639" y="593848"/>
                    <a:pt x="51821" y="606232"/>
                    <a:pt x="48481" y="618479"/>
                  </a:cubicBezTo>
                  <a:cubicBezTo>
                    <a:pt x="42584" y="640103"/>
                    <a:pt x="30416" y="660723"/>
                    <a:pt x="30009" y="683133"/>
                  </a:cubicBezTo>
                  <a:cubicBezTo>
                    <a:pt x="25063" y="955170"/>
                    <a:pt x="0" y="1029140"/>
                    <a:pt x="66954" y="1218842"/>
                  </a:cubicBezTo>
                  <a:cubicBezTo>
                    <a:pt x="74758" y="1240953"/>
                    <a:pt x="85427" y="1261945"/>
                    <a:pt x="94663" y="1283497"/>
                  </a:cubicBezTo>
                  <a:cubicBezTo>
                    <a:pt x="112014" y="1370255"/>
                    <a:pt x="94925" y="1318282"/>
                    <a:pt x="177790" y="1431279"/>
                  </a:cubicBezTo>
                  <a:cubicBezTo>
                    <a:pt x="210272" y="1475573"/>
                    <a:pt x="221371" y="1491066"/>
                    <a:pt x="270154" y="1532879"/>
                  </a:cubicBezTo>
                  <a:cubicBezTo>
                    <a:pt x="290263" y="1550115"/>
                    <a:pt x="312772" y="1564369"/>
                    <a:pt x="334809" y="1579060"/>
                  </a:cubicBezTo>
                  <a:cubicBezTo>
                    <a:pt x="358976" y="1595171"/>
                    <a:pt x="383384" y="1611002"/>
                    <a:pt x="408699" y="1625242"/>
                  </a:cubicBezTo>
                  <a:cubicBezTo>
                    <a:pt x="456241" y="1651985"/>
                    <a:pt x="516304" y="1677172"/>
                    <a:pt x="565718" y="1699133"/>
                  </a:cubicBezTo>
                  <a:cubicBezTo>
                    <a:pt x="731972" y="1696054"/>
                    <a:pt x="898399" y="1698065"/>
                    <a:pt x="1064481" y="1689897"/>
                  </a:cubicBezTo>
                  <a:cubicBezTo>
                    <a:pt x="1086868" y="1688796"/>
                    <a:pt x="1107713" y="1678016"/>
                    <a:pt x="1129136" y="1671424"/>
                  </a:cubicBezTo>
                  <a:cubicBezTo>
                    <a:pt x="1147747" y="1665698"/>
                    <a:pt x="1166580" y="1660440"/>
                    <a:pt x="1184554" y="1652951"/>
                  </a:cubicBezTo>
                  <a:cubicBezTo>
                    <a:pt x="1203618" y="1645007"/>
                    <a:pt x="1221220" y="1633897"/>
                    <a:pt x="1239972" y="1625242"/>
                  </a:cubicBezTo>
                  <a:cubicBezTo>
                    <a:pt x="1261261" y="1615416"/>
                    <a:pt x="1283075" y="1606769"/>
                    <a:pt x="1304627" y="1597533"/>
                  </a:cubicBezTo>
                  <a:cubicBezTo>
                    <a:pt x="1368690" y="1533470"/>
                    <a:pt x="1288307" y="1611813"/>
                    <a:pt x="1378518" y="1532879"/>
                  </a:cubicBezTo>
                  <a:cubicBezTo>
                    <a:pt x="1428446" y="1489192"/>
                    <a:pt x="1381386" y="1517591"/>
                    <a:pt x="1443172" y="1486697"/>
                  </a:cubicBezTo>
                  <a:cubicBezTo>
                    <a:pt x="1449330" y="1471303"/>
                    <a:pt x="1451697" y="1453779"/>
                    <a:pt x="1461645" y="1440515"/>
                  </a:cubicBezTo>
                  <a:cubicBezTo>
                    <a:pt x="1470881" y="1428200"/>
                    <a:pt x="1487085" y="1423033"/>
                    <a:pt x="1498590" y="1412806"/>
                  </a:cubicBezTo>
                  <a:cubicBezTo>
                    <a:pt x="1633847" y="1292577"/>
                    <a:pt x="1459735" y="1434653"/>
                    <a:pt x="1590954" y="1329679"/>
                  </a:cubicBezTo>
                  <a:cubicBezTo>
                    <a:pt x="1603269" y="1308127"/>
                    <a:pt x="1616131" y="1286879"/>
                    <a:pt x="1627899" y="1265024"/>
                  </a:cubicBezTo>
                  <a:cubicBezTo>
                    <a:pt x="1637691" y="1246839"/>
                    <a:pt x="1644521" y="1227030"/>
                    <a:pt x="1655609" y="1209606"/>
                  </a:cubicBezTo>
                  <a:cubicBezTo>
                    <a:pt x="1728965" y="1094334"/>
                    <a:pt x="1658903" y="1241942"/>
                    <a:pt x="1720263" y="1098770"/>
                  </a:cubicBezTo>
                  <a:cubicBezTo>
                    <a:pt x="1717184" y="1077218"/>
                    <a:pt x="1711027" y="1055885"/>
                    <a:pt x="1711027" y="1034115"/>
                  </a:cubicBezTo>
                  <a:cubicBezTo>
                    <a:pt x="1711027" y="1009293"/>
                    <a:pt x="1720263" y="985046"/>
                    <a:pt x="1720263" y="960224"/>
                  </a:cubicBezTo>
                  <a:cubicBezTo>
                    <a:pt x="1720263" y="809332"/>
                    <a:pt x="1724939" y="657891"/>
                    <a:pt x="1711027" y="507642"/>
                  </a:cubicBezTo>
                  <a:cubicBezTo>
                    <a:pt x="1709209" y="488012"/>
                    <a:pt x="1689642" y="473563"/>
                    <a:pt x="1674081" y="461460"/>
                  </a:cubicBezTo>
                  <a:cubicBezTo>
                    <a:pt x="1660994" y="451281"/>
                    <a:pt x="1643293" y="449145"/>
                    <a:pt x="1627899" y="442988"/>
                  </a:cubicBezTo>
                  <a:cubicBezTo>
                    <a:pt x="1590097" y="386283"/>
                    <a:pt x="1631497" y="444459"/>
                    <a:pt x="1581718" y="387570"/>
                  </a:cubicBezTo>
                  <a:cubicBezTo>
                    <a:pt x="1568736" y="372734"/>
                    <a:pt x="1558712" y="355328"/>
                    <a:pt x="1544772" y="341388"/>
                  </a:cubicBezTo>
                  <a:cubicBezTo>
                    <a:pt x="1530832" y="327448"/>
                    <a:pt x="1513243" y="317630"/>
                    <a:pt x="1498590" y="304442"/>
                  </a:cubicBezTo>
                  <a:cubicBezTo>
                    <a:pt x="1482408" y="289878"/>
                    <a:pt x="1468518" y="272904"/>
                    <a:pt x="1452409" y="258260"/>
                  </a:cubicBezTo>
                  <a:cubicBezTo>
                    <a:pt x="1434616" y="242085"/>
                    <a:pt x="1414716" y="228328"/>
                    <a:pt x="1396990" y="212079"/>
                  </a:cubicBezTo>
                  <a:cubicBezTo>
                    <a:pt x="1377732" y="194426"/>
                    <a:pt x="1363309" y="171151"/>
                    <a:pt x="1341572" y="156660"/>
                  </a:cubicBezTo>
                  <a:cubicBezTo>
                    <a:pt x="1332336" y="150503"/>
                    <a:pt x="1322160" y="145563"/>
                    <a:pt x="1313863" y="138188"/>
                  </a:cubicBezTo>
                  <a:cubicBezTo>
                    <a:pt x="1294337" y="120832"/>
                    <a:pt x="1276918" y="101243"/>
                    <a:pt x="1258445" y="82770"/>
                  </a:cubicBezTo>
                  <a:cubicBezTo>
                    <a:pt x="1246130" y="70455"/>
                    <a:pt x="1238396" y="50048"/>
                    <a:pt x="1221499" y="45824"/>
                  </a:cubicBezTo>
                  <a:cubicBezTo>
                    <a:pt x="1038197" y="0"/>
                    <a:pt x="807402" y="28890"/>
                    <a:pt x="704263" y="2735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>
              <a:stCxn id="15" idx="26"/>
            </p:cNvCxnSpPr>
            <p:nvPr/>
          </p:nvCxnSpPr>
          <p:spPr bwMode="auto">
            <a:xfrm>
              <a:off x="7924800" y="2613891"/>
              <a:ext cx="193964" cy="4064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5" idx="26"/>
            </p:cNvCxnSpPr>
            <p:nvPr/>
          </p:nvCxnSpPr>
          <p:spPr bwMode="auto">
            <a:xfrm flipH="1">
              <a:off x="7804727" y="2613891"/>
              <a:ext cx="120073" cy="9051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509164" y="1505527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ymbol" pitchFamily="18" charset="2"/>
                </a:rPr>
                <a:t>W</a:t>
              </a:r>
              <a:endParaRPr lang="en-US" sz="1600" dirty="0">
                <a:latin typeface="Symbol" pitchFamily="18" charset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3452" y="9836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ymbol" pitchFamily="18" charset="2"/>
                </a:rPr>
                <a:t>G</a:t>
              </a:r>
              <a:endParaRPr lang="en-US" sz="1600" dirty="0">
                <a:latin typeface="Symbol" pitchFamily="18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9527" y="294640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n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1491" y="3459018"/>
              <a:ext cx="352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mic Sans MS" pitchFamily="66" charset="0"/>
                </a:rPr>
                <a:t>t</a:t>
              </a:r>
              <a:r>
                <a:rPr lang="en-US" sz="1600" b="1" baseline="30000" dirty="0" err="1" smtClean="0">
                  <a:latin typeface="Comic Sans MS" pitchFamily="66" charset="0"/>
                </a:rPr>
                <a:t>n</a:t>
              </a:r>
              <a:endParaRPr lang="en-US" sz="1600" b="1" baseline="30000" dirty="0">
                <a:latin typeface="Comic Sans MS" pitchFamily="66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 flipH="1" flipV="1">
              <a:off x="6084915" y="2885441"/>
              <a:ext cx="587433" cy="9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 flipH="1" flipV="1">
              <a:off x="6370319" y="3176384"/>
              <a:ext cx="587432" cy="9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0800000" flipV="1">
              <a:off x="5935288" y="3173615"/>
              <a:ext cx="443344" cy="2881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735778" y="3373121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1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1123" y="3060008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2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5022" y="2433782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3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378631" y="3168074"/>
              <a:ext cx="315884" cy="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>
              <a:off x="6220690" y="3010132"/>
              <a:ext cx="315884" cy="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6112625" y="3168073"/>
              <a:ext cx="266007" cy="17733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838310" y="2997205"/>
              <a:ext cx="433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1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39588" y="3099727"/>
              <a:ext cx="432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2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36890" y="2745050"/>
              <a:ext cx="43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3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6266873" y="2092038"/>
              <a:ext cx="1191491" cy="9421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7153564" y="1667164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X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267397" y="1354127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f</a:t>
            </a:r>
            <a:r>
              <a:rPr lang="en-US" baseline="30000" dirty="0" err="1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: body force</a:t>
            </a:r>
          </a:p>
          <a:p>
            <a:r>
              <a:rPr lang="en-US" b="1" dirty="0" err="1" smtClean="0">
                <a:latin typeface="Comic Sans MS" pitchFamily="66" charset="0"/>
              </a:rPr>
              <a:t>t</a:t>
            </a:r>
            <a:r>
              <a:rPr lang="en-US" b="1" baseline="30000" dirty="0" err="1" smtClean="0"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: surface traction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51278" y="1262418"/>
            <a:ext cx="2827576" cy="1120503"/>
            <a:chOff x="4251278" y="1262418"/>
            <a:chExt cx="2827576" cy="112050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4251278" y="1262418"/>
              <a:ext cx="736979" cy="73804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932112" y="201358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for static problem</a:t>
              </a:r>
              <a:endParaRPr lang="en-US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of Linear Momentum</a:t>
            </a:r>
            <a:r>
              <a:rPr lang="en-US" dirty="0" smtClean="0"/>
              <a:t>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Balance of linear momentum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For a static problem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Balance of angular momentum</a:t>
            </a:r>
            <a:endParaRPr lang="en-US" dirty="0">
              <a:solidFill>
                <a:srgbClr val="2C02C6"/>
              </a:solidFill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41018"/>
              </p:ext>
            </p:extLst>
          </p:nvPr>
        </p:nvGraphicFramePr>
        <p:xfrm>
          <a:off x="727075" y="1285875"/>
          <a:ext cx="596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4" name="Equation" r:id="rId3" imgW="5968800" imgH="545760" progId="Equation.DSMT4">
                  <p:embed/>
                </p:oleObj>
              </mc:Choice>
              <mc:Fallback>
                <p:oleObj name="Equation" r:id="rId3" imgW="596880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285875"/>
                        <a:ext cx="5969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48054"/>
              </p:ext>
            </p:extLst>
          </p:nvPr>
        </p:nvGraphicFramePr>
        <p:xfrm>
          <a:off x="762000" y="2112963"/>
          <a:ext cx="3822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5" name="Equation" r:id="rId5" imgW="3822480" imgH="545760" progId="Equation.DSMT4">
                  <p:embed/>
                </p:oleObj>
              </mc:Choice>
              <mc:Fallback>
                <p:oleObj name="Equation" r:id="rId5" imgW="382248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12963"/>
                        <a:ext cx="3822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895927" y="2927927"/>
            <a:ext cx="452582" cy="22167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79215"/>
              </p:ext>
            </p:extLst>
          </p:nvPr>
        </p:nvGraphicFramePr>
        <p:xfrm>
          <a:off x="1497013" y="2830513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6" name="Equation" r:id="rId7" imgW="2730240" imgH="431640" progId="Equation.DSMT4">
                  <p:embed/>
                </p:oleObj>
              </mc:Choice>
              <mc:Fallback>
                <p:oleObj name="Equation" r:id="rId7" imgW="27302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830513"/>
                        <a:ext cx="273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895927" y="3906982"/>
            <a:ext cx="4385758" cy="64654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52599"/>
              </p:ext>
            </p:extLst>
          </p:nvPr>
        </p:nvGraphicFramePr>
        <p:xfrm>
          <a:off x="963868" y="3967163"/>
          <a:ext cx="417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7" name="Equation" r:id="rId9" imgW="4178160" imgH="533160" progId="Equation.DSMT4">
                  <p:embed/>
                </p:oleObj>
              </mc:Choice>
              <mc:Fallback>
                <p:oleObj name="Equation" r:id="rId9" imgW="417816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68" y="3967163"/>
                        <a:ext cx="4178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27227"/>
              </p:ext>
            </p:extLst>
          </p:nvPr>
        </p:nvGraphicFramePr>
        <p:xfrm>
          <a:off x="718092" y="5335588"/>
          <a:ext cx="5638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8" name="Equation" r:id="rId11" imgW="5638680" imgH="545760" progId="Equation.DSMT4">
                  <p:embed/>
                </p:oleObj>
              </mc:Choice>
              <mc:Fallback>
                <p:oleObj name="Equation" r:id="rId11" imgW="563868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92" y="5335588"/>
                        <a:ext cx="5638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965199" y="6174509"/>
            <a:ext cx="452582" cy="22167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59347" y="6012872"/>
            <a:ext cx="1080654" cy="48029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81370"/>
              </p:ext>
            </p:extLst>
          </p:nvPr>
        </p:nvGraphicFramePr>
        <p:xfrm>
          <a:off x="1600200" y="6011863"/>
          <a:ext cx="237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9" name="Equation" r:id="rId13" imgW="2374560" imgH="533160" progId="Equation.DSMT4">
                  <p:embed/>
                </p:oleObj>
              </mc:Choice>
              <mc:Fallback>
                <p:oleObj name="Equation" r:id="rId13" imgW="237456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011863"/>
                        <a:ext cx="2374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4"/>
          <p:cNvSpPr/>
          <p:nvPr/>
        </p:nvSpPr>
        <p:spPr bwMode="auto">
          <a:xfrm>
            <a:off x="4858327" y="1625600"/>
            <a:ext cx="1496291" cy="591127"/>
          </a:xfrm>
          <a:custGeom>
            <a:avLst/>
            <a:gdLst>
              <a:gd name="connsiteX0" fmla="*/ 1496291 w 1496291"/>
              <a:gd name="connsiteY0" fmla="*/ 591127 h 591127"/>
              <a:gd name="connsiteX1" fmla="*/ 0 w 1496291"/>
              <a:gd name="connsiteY1" fmla="*/ 591127 h 591127"/>
              <a:gd name="connsiteX2" fmla="*/ 0 w 1496291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1" h="591127">
                <a:moveTo>
                  <a:pt x="1496291" y="591127"/>
                </a:moveTo>
                <a:lnTo>
                  <a:pt x="0" y="591127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2032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Divergence Theorem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849747" y="3168074"/>
            <a:ext cx="4849090" cy="2553854"/>
          </a:xfrm>
          <a:prstGeom prst="roundRect">
            <a:avLst>
              <a:gd name="adj" fmla="val 763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Boundary-Valued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want to determine the state of a body in equilibrium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equilibrium state (solution) of the body must satisfy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local momentum balance equation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boundary conditions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Strong form </a:t>
            </a:r>
            <a:r>
              <a:rPr lang="en-US" dirty="0" smtClean="0"/>
              <a:t>of BVP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Given body force </a:t>
            </a:r>
            <a:r>
              <a:rPr lang="en-US" b="1" dirty="0" err="1" smtClean="0"/>
              <a:t>f</a:t>
            </a:r>
            <a:r>
              <a:rPr lang="en-US" baseline="30000" dirty="0" err="1" smtClean="0"/>
              <a:t>b</a:t>
            </a:r>
            <a:r>
              <a:rPr lang="en-US" dirty="0" smtClean="0"/>
              <a:t>, and traction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on the boundary, find </a:t>
            </a:r>
            <a:r>
              <a:rPr lang="en-US" b="1" dirty="0" smtClean="0"/>
              <a:t>u</a:t>
            </a:r>
            <a:r>
              <a:rPr lang="en-US" dirty="0" smtClean="0"/>
              <a:t> such 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Solution space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68174"/>
              </p:ext>
            </p:extLst>
          </p:nvPr>
        </p:nvGraphicFramePr>
        <p:xfrm>
          <a:off x="1101725" y="4779953"/>
          <a:ext cx="36004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3" imgW="4495680" imgH="965160" progId="Equation.DSMT4">
                  <p:embed/>
                </p:oleObj>
              </mc:Choice>
              <mc:Fallback>
                <p:oleObj name="Equation" r:id="rId3" imgW="449568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779953"/>
                        <a:ext cx="360045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67602"/>
              </p:ext>
            </p:extLst>
          </p:nvPr>
        </p:nvGraphicFramePr>
        <p:xfrm>
          <a:off x="1103313" y="4029075"/>
          <a:ext cx="16716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0" name="Equation" r:id="rId5" imgW="1854000" imgH="393480" progId="Equation.DSMT4">
                  <p:embed/>
                </p:oleObj>
              </mc:Choice>
              <mc:Fallback>
                <p:oleObj name="Equation" r:id="rId5" imgW="18540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029075"/>
                        <a:ext cx="16716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996867" y="3962390"/>
            <a:ext cx="49564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(1)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(2)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omic Sans MS" pitchFamily="66" charset="0"/>
              </a:rPr>
              <a:t>(3)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03633" y="2411049"/>
            <a:ext cx="2825008" cy="2855105"/>
            <a:chOff x="6003633" y="2411049"/>
            <a:chExt cx="2825008" cy="2855105"/>
          </a:xfrm>
        </p:grpSpPr>
        <p:sp>
          <p:nvSpPr>
            <p:cNvPr id="5" name="Freeform 4"/>
            <p:cNvSpPr/>
            <p:nvPr/>
          </p:nvSpPr>
          <p:spPr bwMode="auto">
            <a:xfrm>
              <a:off x="7072755" y="2411049"/>
              <a:ext cx="1728965" cy="1699133"/>
            </a:xfrm>
            <a:custGeom>
              <a:avLst/>
              <a:gdLst>
                <a:gd name="connsiteX0" fmla="*/ 704263 w 1728965"/>
                <a:gd name="connsiteY0" fmla="*/ 27351 h 1699133"/>
                <a:gd name="connsiteX1" fmla="*/ 602663 w 1728965"/>
                <a:gd name="connsiteY1" fmla="*/ 36588 h 1699133"/>
                <a:gd name="connsiteX2" fmla="*/ 565718 w 1728965"/>
                <a:gd name="connsiteY2" fmla="*/ 55060 h 1699133"/>
                <a:gd name="connsiteX3" fmla="*/ 528772 w 1728965"/>
                <a:gd name="connsiteY3" fmla="*/ 64297 h 1699133"/>
                <a:gd name="connsiteX4" fmla="*/ 454881 w 1728965"/>
                <a:gd name="connsiteY4" fmla="*/ 110479 h 1699133"/>
                <a:gd name="connsiteX5" fmla="*/ 427172 w 1728965"/>
                <a:gd name="connsiteY5" fmla="*/ 119715 h 1699133"/>
                <a:gd name="connsiteX6" fmla="*/ 371754 w 1728965"/>
                <a:gd name="connsiteY6" fmla="*/ 165897 h 1699133"/>
                <a:gd name="connsiteX7" fmla="*/ 288627 w 1728965"/>
                <a:gd name="connsiteY7" fmla="*/ 212079 h 1699133"/>
                <a:gd name="connsiteX8" fmla="*/ 214736 w 1728965"/>
                <a:gd name="connsiteY8" fmla="*/ 285970 h 1699133"/>
                <a:gd name="connsiteX9" fmla="*/ 177790 w 1728965"/>
                <a:gd name="connsiteY9" fmla="*/ 322915 h 1699133"/>
                <a:gd name="connsiteX10" fmla="*/ 150081 w 1728965"/>
                <a:gd name="connsiteY10" fmla="*/ 341388 h 1699133"/>
                <a:gd name="connsiteX11" fmla="*/ 131609 w 1728965"/>
                <a:gd name="connsiteY11" fmla="*/ 396806 h 1699133"/>
                <a:gd name="connsiteX12" fmla="*/ 122372 w 1728965"/>
                <a:gd name="connsiteY12" fmla="*/ 433751 h 1699133"/>
                <a:gd name="connsiteX13" fmla="*/ 103899 w 1728965"/>
                <a:gd name="connsiteY13" fmla="*/ 479933 h 1699133"/>
                <a:gd name="connsiteX14" fmla="*/ 85427 w 1728965"/>
                <a:gd name="connsiteY14" fmla="*/ 535351 h 1699133"/>
                <a:gd name="connsiteX15" fmla="*/ 57718 w 1728965"/>
                <a:gd name="connsiteY15" fmla="*/ 581533 h 1699133"/>
                <a:gd name="connsiteX16" fmla="*/ 48481 w 1728965"/>
                <a:gd name="connsiteY16" fmla="*/ 618479 h 1699133"/>
                <a:gd name="connsiteX17" fmla="*/ 30009 w 1728965"/>
                <a:gd name="connsiteY17" fmla="*/ 683133 h 1699133"/>
                <a:gd name="connsiteX18" fmla="*/ 66954 w 1728965"/>
                <a:gd name="connsiteY18" fmla="*/ 1218842 h 1699133"/>
                <a:gd name="connsiteX19" fmla="*/ 94663 w 1728965"/>
                <a:gd name="connsiteY19" fmla="*/ 1283497 h 1699133"/>
                <a:gd name="connsiteX20" fmla="*/ 177790 w 1728965"/>
                <a:gd name="connsiteY20" fmla="*/ 1431279 h 1699133"/>
                <a:gd name="connsiteX21" fmla="*/ 270154 w 1728965"/>
                <a:gd name="connsiteY21" fmla="*/ 1532879 h 1699133"/>
                <a:gd name="connsiteX22" fmla="*/ 334809 w 1728965"/>
                <a:gd name="connsiteY22" fmla="*/ 1579060 h 1699133"/>
                <a:gd name="connsiteX23" fmla="*/ 408699 w 1728965"/>
                <a:gd name="connsiteY23" fmla="*/ 1625242 h 1699133"/>
                <a:gd name="connsiteX24" fmla="*/ 565718 w 1728965"/>
                <a:gd name="connsiteY24" fmla="*/ 1699133 h 1699133"/>
                <a:gd name="connsiteX25" fmla="*/ 1064481 w 1728965"/>
                <a:gd name="connsiteY25" fmla="*/ 1689897 h 1699133"/>
                <a:gd name="connsiteX26" fmla="*/ 1129136 w 1728965"/>
                <a:gd name="connsiteY26" fmla="*/ 1671424 h 1699133"/>
                <a:gd name="connsiteX27" fmla="*/ 1184554 w 1728965"/>
                <a:gd name="connsiteY27" fmla="*/ 1652951 h 1699133"/>
                <a:gd name="connsiteX28" fmla="*/ 1239972 w 1728965"/>
                <a:gd name="connsiteY28" fmla="*/ 1625242 h 1699133"/>
                <a:gd name="connsiteX29" fmla="*/ 1304627 w 1728965"/>
                <a:gd name="connsiteY29" fmla="*/ 1597533 h 1699133"/>
                <a:gd name="connsiteX30" fmla="*/ 1378518 w 1728965"/>
                <a:gd name="connsiteY30" fmla="*/ 1532879 h 1699133"/>
                <a:gd name="connsiteX31" fmla="*/ 1443172 w 1728965"/>
                <a:gd name="connsiteY31" fmla="*/ 1486697 h 1699133"/>
                <a:gd name="connsiteX32" fmla="*/ 1461645 w 1728965"/>
                <a:gd name="connsiteY32" fmla="*/ 1440515 h 1699133"/>
                <a:gd name="connsiteX33" fmla="*/ 1498590 w 1728965"/>
                <a:gd name="connsiteY33" fmla="*/ 1412806 h 1699133"/>
                <a:gd name="connsiteX34" fmla="*/ 1590954 w 1728965"/>
                <a:gd name="connsiteY34" fmla="*/ 1329679 h 1699133"/>
                <a:gd name="connsiteX35" fmla="*/ 1627899 w 1728965"/>
                <a:gd name="connsiteY35" fmla="*/ 1265024 h 1699133"/>
                <a:gd name="connsiteX36" fmla="*/ 1655609 w 1728965"/>
                <a:gd name="connsiteY36" fmla="*/ 1209606 h 1699133"/>
                <a:gd name="connsiteX37" fmla="*/ 1720263 w 1728965"/>
                <a:gd name="connsiteY37" fmla="*/ 1098770 h 1699133"/>
                <a:gd name="connsiteX38" fmla="*/ 1711027 w 1728965"/>
                <a:gd name="connsiteY38" fmla="*/ 1034115 h 1699133"/>
                <a:gd name="connsiteX39" fmla="*/ 1720263 w 1728965"/>
                <a:gd name="connsiteY39" fmla="*/ 960224 h 1699133"/>
                <a:gd name="connsiteX40" fmla="*/ 1711027 w 1728965"/>
                <a:gd name="connsiteY40" fmla="*/ 507642 h 1699133"/>
                <a:gd name="connsiteX41" fmla="*/ 1674081 w 1728965"/>
                <a:gd name="connsiteY41" fmla="*/ 461460 h 1699133"/>
                <a:gd name="connsiteX42" fmla="*/ 1627899 w 1728965"/>
                <a:gd name="connsiteY42" fmla="*/ 442988 h 1699133"/>
                <a:gd name="connsiteX43" fmla="*/ 1581718 w 1728965"/>
                <a:gd name="connsiteY43" fmla="*/ 387570 h 1699133"/>
                <a:gd name="connsiteX44" fmla="*/ 1544772 w 1728965"/>
                <a:gd name="connsiteY44" fmla="*/ 341388 h 1699133"/>
                <a:gd name="connsiteX45" fmla="*/ 1498590 w 1728965"/>
                <a:gd name="connsiteY45" fmla="*/ 304442 h 1699133"/>
                <a:gd name="connsiteX46" fmla="*/ 1452409 w 1728965"/>
                <a:gd name="connsiteY46" fmla="*/ 258260 h 1699133"/>
                <a:gd name="connsiteX47" fmla="*/ 1396990 w 1728965"/>
                <a:gd name="connsiteY47" fmla="*/ 212079 h 1699133"/>
                <a:gd name="connsiteX48" fmla="*/ 1341572 w 1728965"/>
                <a:gd name="connsiteY48" fmla="*/ 156660 h 1699133"/>
                <a:gd name="connsiteX49" fmla="*/ 1313863 w 1728965"/>
                <a:gd name="connsiteY49" fmla="*/ 138188 h 1699133"/>
                <a:gd name="connsiteX50" fmla="*/ 1258445 w 1728965"/>
                <a:gd name="connsiteY50" fmla="*/ 82770 h 1699133"/>
                <a:gd name="connsiteX51" fmla="*/ 1221499 w 1728965"/>
                <a:gd name="connsiteY51" fmla="*/ 45824 h 1699133"/>
                <a:gd name="connsiteX52" fmla="*/ 704263 w 1728965"/>
                <a:gd name="connsiteY52" fmla="*/ 27351 h 169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728965" h="1699133">
                  <a:moveTo>
                    <a:pt x="704263" y="27351"/>
                  </a:moveTo>
                  <a:cubicBezTo>
                    <a:pt x="601124" y="25812"/>
                    <a:pt x="636009" y="29919"/>
                    <a:pt x="602663" y="36588"/>
                  </a:cubicBezTo>
                  <a:cubicBezTo>
                    <a:pt x="589162" y="39288"/>
                    <a:pt x="578610" y="50226"/>
                    <a:pt x="565718" y="55060"/>
                  </a:cubicBezTo>
                  <a:cubicBezTo>
                    <a:pt x="553832" y="59517"/>
                    <a:pt x="540658" y="59840"/>
                    <a:pt x="528772" y="64297"/>
                  </a:cubicBezTo>
                  <a:cubicBezTo>
                    <a:pt x="471334" y="85837"/>
                    <a:pt x="510360" y="78777"/>
                    <a:pt x="454881" y="110479"/>
                  </a:cubicBezTo>
                  <a:cubicBezTo>
                    <a:pt x="446428" y="115309"/>
                    <a:pt x="436408" y="116636"/>
                    <a:pt x="427172" y="119715"/>
                  </a:cubicBezTo>
                  <a:cubicBezTo>
                    <a:pt x="406745" y="140142"/>
                    <a:pt x="397472" y="153038"/>
                    <a:pt x="371754" y="165897"/>
                  </a:cubicBezTo>
                  <a:cubicBezTo>
                    <a:pt x="318395" y="192577"/>
                    <a:pt x="332229" y="172111"/>
                    <a:pt x="288627" y="212079"/>
                  </a:cubicBezTo>
                  <a:cubicBezTo>
                    <a:pt x="262950" y="235616"/>
                    <a:pt x="239366" y="261340"/>
                    <a:pt x="214736" y="285970"/>
                  </a:cubicBezTo>
                  <a:cubicBezTo>
                    <a:pt x="202421" y="298285"/>
                    <a:pt x="192281" y="313254"/>
                    <a:pt x="177790" y="322915"/>
                  </a:cubicBezTo>
                  <a:lnTo>
                    <a:pt x="150081" y="341388"/>
                  </a:lnTo>
                  <a:cubicBezTo>
                    <a:pt x="143924" y="359861"/>
                    <a:pt x="137204" y="378155"/>
                    <a:pt x="131609" y="396806"/>
                  </a:cubicBezTo>
                  <a:cubicBezTo>
                    <a:pt x="127961" y="408965"/>
                    <a:pt x="126386" y="421708"/>
                    <a:pt x="122372" y="433751"/>
                  </a:cubicBezTo>
                  <a:cubicBezTo>
                    <a:pt x="117129" y="449480"/>
                    <a:pt x="109565" y="464351"/>
                    <a:pt x="103899" y="479933"/>
                  </a:cubicBezTo>
                  <a:cubicBezTo>
                    <a:pt x="97245" y="498233"/>
                    <a:pt x="93484" y="517624"/>
                    <a:pt x="85427" y="535351"/>
                  </a:cubicBezTo>
                  <a:cubicBezTo>
                    <a:pt x="77998" y="551694"/>
                    <a:pt x="66954" y="566139"/>
                    <a:pt x="57718" y="581533"/>
                  </a:cubicBezTo>
                  <a:cubicBezTo>
                    <a:pt x="54639" y="593848"/>
                    <a:pt x="51821" y="606232"/>
                    <a:pt x="48481" y="618479"/>
                  </a:cubicBezTo>
                  <a:cubicBezTo>
                    <a:pt x="42584" y="640103"/>
                    <a:pt x="30416" y="660723"/>
                    <a:pt x="30009" y="683133"/>
                  </a:cubicBezTo>
                  <a:cubicBezTo>
                    <a:pt x="25063" y="955170"/>
                    <a:pt x="0" y="1029140"/>
                    <a:pt x="66954" y="1218842"/>
                  </a:cubicBezTo>
                  <a:cubicBezTo>
                    <a:pt x="74758" y="1240953"/>
                    <a:pt x="85427" y="1261945"/>
                    <a:pt x="94663" y="1283497"/>
                  </a:cubicBezTo>
                  <a:cubicBezTo>
                    <a:pt x="112014" y="1370255"/>
                    <a:pt x="94925" y="1318282"/>
                    <a:pt x="177790" y="1431279"/>
                  </a:cubicBezTo>
                  <a:cubicBezTo>
                    <a:pt x="210272" y="1475573"/>
                    <a:pt x="221371" y="1491066"/>
                    <a:pt x="270154" y="1532879"/>
                  </a:cubicBezTo>
                  <a:cubicBezTo>
                    <a:pt x="290263" y="1550115"/>
                    <a:pt x="312772" y="1564369"/>
                    <a:pt x="334809" y="1579060"/>
                  </a:cubicBezTo>
                  <a:cubicBezTo>
                    <a:pt x="358976" y="1595171"/>
                    <a:pt x="383384" y="1611002"/>
                    <a:pt x="408699" y="1625242"/>
                  </a:cubicBezTo>
                  <a:cubicBezTo>
                    <a:pt x="456241" y="1651985"/>
                    <a:pt x="516304" y="1677172"/>
                    <a:pt x="565718" y="1699133"/>
                  </a:cubicBezTo>
                  <a:cubicBezTo>
                    <a:pt x="731972" y="1696054"/>
                    <a:pt x="898399" y="1698065"/>
                    <a:pt x="1064481" y="1689897"/>
                  </a:cubicBezTo>
                  <a:cubicBezTo>
                    <a:pt x="1086868" y="1688796"/>
                    <a:pt x="1107713" y="1678016"/>
                    <a:pt x="1129136" y="1671424"/>
                  </a:cubicBezTo>
                  <a:cubicBezTo>
                    <a:pt x="1147747" y="1665698"/>
                    <a:pt x="1166580" y="1660440"/>
                    <a:pt x="1184554" y="1652951"/>
                  </a:cubicBezTo>
                  <a:cubicBezTo>
                    <a:pt x="1203618" y="1645007"/>
                    <a:pt x="1221220" y="1633897"/>
                    <a:pt x="1239972" y="1625242"/>
                  </a:cubicBezTo>
                  <a:cubicBezTo>
                    <a:pt x="1261261" y="1615416"/>
                    <a:pt x="1283075" y="1606769"/>
                    <a:pt x="1304627" y="1597533"/>
                  </a:cubicBezTo>
                  <a:cubicBezTo>
                    <a:pt x="1368690" y="1533470"/>
                    <a:pt x="1288307" y="1611813"/>
                    <a:pt x="1378518" y="1532879"/>
                  </a:cubicBezTo>
                  <a:cubicBezTo>
                    <a:pt x="1428446" y="1489192"/>
                    <a:pt x="1381386" y="1517591"/>
                    <a:pt x="1443172" y="1486697"/>
                  </a:cubicBezTo>
                  <a:cubicBezTo>
                    <a:pt x="1449330" y="1471303"/>
                    <a:pt x="1451697" y="1453779"/>
                    <a:pt x="1461645" y="1440515"/>
                  </a:cubicBezTo>
                  <a:cubicBezTo>
                    <a:pt x="1470881" y="1428200"/>
                    <a:pt x="1487085" y="1423033"/>
                    <a:pt x="1498590" y="1412806"/>
                  </a:cubicBezTo>
                  <a:cubicBezTo>
                    <a:pt x="1633847" y="1292577"/>
                    <a:pt x="1459735" y="1434653"/>
                    <a:pt x="1590954" y="1329679"/>
                  </a:cubicBezTo>
                  <a:cubicBezTo>
                    <a:pt x="1603269" y="1308127"/>
                    <a:pt x="1616131" y="1286879"/>
                    <a:pt x="1627899" y="1265024"/>
                  </a:cubicBezTo>
                  <a:cubicBezTo>
                    <a:pt x="1637691" y="1246839"/>
                    <a:pt x="1644521" y="1227030"/>
                    <a:pt x="1655609" y="1209606"/>
                  </a:cubicBezTo>
                  <a:cubicBezTo>
                    <a:pt x="1728965" y="1094334"/>
                    <a:pt x="1658903" y="1241942"/>
                    <a:pt x="1720263" y="1098770"/>
                  </a:cubicBezTo>
                  <a:cubicBezTo>
                    <a:pt x="1717184" y="1077218"/>
                    <a:pt x="1711027" y="1055885"/>
                    <a:pt x="1711027" y="1034115"/>
                  </a:cubicBezTo>
                  <a:cubicBezTo>
                    <a:pt x="1711027" y="1009293"/>
                    <a:pt x="1720263" y="985046"/>
                    <a:pt x="1720263" y="960224"/>
                  </a:cubicBezTo>
                  <a:cubicBezTo>
                    <a:pt x="1720263" y="809332"/>
                    <a:pt x="1724939" y="657891"/>
                    <a:pt x="1711027" y="507642"/>
                  </a:cubicBezTo>
                  <a:cubicBezTo>
                    <a:pt x="1709209" y="488012"/>
                    <a:pt x="1689642" y="473563"/>
                    <a:pt x="1674081" y="461460"/>
                  </a:cubicBezTo>
                  <a:cubicBezTo>
                    <a:pt x="1660994" y="451281"/>
                    <a:pt x="1643293" y="449145"/>
                    <a:pt x="1627899" y="442988"/>
                  </a:cubicBezTo>
                  <a:cubicBezTo>
                    <a:pt x="1590097" y="386283"/>
                    <a:pt x="1631497" y="444459"/>
                    <a:pt x="1581718" y="387570"/>
                  </a:cubicBezTo>
                  <a:cubicBezTo>
                    <a:pt x="1568736" y="372734"/>
                    <a:pt x="1558712" y="355328"/>
                    <a:pt x="1544772" y="341388"/>
                  </a:cubicBezTo>
                  <a:cubicBezTo>
                    <a:pt x="1530832" y="327448"/>
                    <a:pt x="1513243" y="317630"/>
                    <a:pt x="1498590" y="304442"/>
                  </a:cubicBezTo>
                  <a:cubicBezTo>
                    <a:pt x="1482408" y="289878"/>
                    <a:pt x="1468518" y="272904"/>
                    <a:pt x="1452409" y="258260"/>
                  </a:cubicBezTo>
                  <a:cubicBezTo>
                    <a:pt x="1434616" y="242085"/>
                    <a:pt x="1414716" y="228328"/>
                    <a:pt x="1396990" y="212079"/>
                  </a:cubicBezTo>
                  <a:cubicBezTo>
                    <a:pt x="1377732" y="194426"/>
                    <a:pt x="1363309" y="171151"/>
                    <a:pt x="1341572" y="156660"/>
                  </a:cubicBezTo>
                  <a:cubicBezTo>
                    <a:pt x="1332336" y="150503"/>
                    <a:pt x="1322160" y="145563"/>
                    <a:pt x="1313863" y="138188"/>
                  </a:cubicBezTo>
                  <a:cubicBezTo>
                    <a:pt x="1294337" y="120832"/>
                    <a:pt x="1276918" y="101243"/>
                    <a:pt x="1258445" y="82770"/>
                  </a:cubicBezTo>
                  <a:cubicBezTo>
                    <a:pt x="1246130" y="70455"/>
                    <a:pt x="1238396" y="50048"/>
                    <a:pt x="1221499" y="45824"/>
                  </a:cubicBezTo>
                  <a:cubicBezTo>
                    <a:pt x="1038197" y="0"/>
                    <a:pt x="807402" y="28890"/>
                    <a:pt x="704263" y="2735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stCxn id="5" idx="26"/>
            </p:cNvCxnSpPr>
            <p:nvPr/>
          </p:nvCxnSpPr>
          <p:spPr bwMode="auto">
            <a:xfrm>
              <a:off x="8201891" y="4082473"/>
              <a:ext cx="193964" cy="4064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>
              <a:stCxn id="5" idx="26"/>
            </p:cNvCxnSpPr>
            <p:nvPr/>
          </p:nvCxnSpPr>
          <p:spPr bwMode="auto">
            <a:xfrm flipH="1">
              <a:off x="8081818" y="4082473"/>
              <a:ext cx="120073" cy="9051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7786255" y="2974109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ymbol" pitchFamily="18" charset="2"/>
                </a:rPr>
                <a:t>W</a:t>
              </a:r>
              <a:endParaRPr lang="en-US" sz="1600" dirty="0">
                <a:latin typeface="Symbol" pitchFamily="18" charset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20543" y="2452254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ymbol" pitchFamily="18" charset="2"/>
                </a:rPr>
                <a:t>G</a:t>
              </a:r>
              <a:endParaRPr lang="en-US" sz="1600" dirty="0">
                <a:latin typeface="Symbol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6618" y="4414982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n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5817" y="492760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t</a:t>
              </a:r>
              <a:endParaRPr lang="en-US" sz="1600" baseline="30000" dirty="0">
                <a:latin typeface="Comic Sans MS" pitchFamily="66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6362006" y="4354023"/>
              <a:ext cx="587433" cy="9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10800000" flipH="1" flipV="1">
              <a:off x="6647410" y="4644966"/>
              <a:ext cx="587432" cy="9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6212379" y="4642197"/>
              <a:ext cx="443344" cy="2881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03633" y="4897121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1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8214" y="4528590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2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3640" y="3763819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3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655722" y="4636656"/>
              <a:ext cx="315884" cy="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6200000">
              <a:off x="6497781" y="4478714"/>
              <a:ext cx="315884" cy="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0800000" flipV="1">
              <a:off x="6389716" y="4636655"/>
              <a:ext cx="266007" cy="17733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15401" y="4465787"/>
              <a:ext cx="433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1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16679" y="4568309"/>
              <a:ext cx="432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2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3981" y="4213632"/>
              <a:ext cx="43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e</a:t>
              </a:r>
              <a:r>
                <a:rPr lang="en-US" sz="1600" baseline="-25000" dirty="0" smtClean="0">
                  <a:latin typeface="Comic Sans MS" pitchFamily="66" charset="0"/>
                </a:rPr>
                <a:t>3</a:t>
              </a:r>
              <a:endParaRPr lang="en-US" sz="1600" baseline="-25000" dirty="0">
                <a:latin typeface="Comic Sans MS" pitchFamily="66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6543964" y="3560620"/>
              <a:ext cx="1191491" cy="9421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7430655" y="3135746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mic Sans MS" pitchFamily="66" charset="0"/>
                </a:rPr>
                <a:t>X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4801" y="3482109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mic Sans MS" pitchFamily="66" charset="0"/>
                </a:rPr>
                <a:t>f</a:t>
              </a:r>
              <a:r>
                <a:rPr lang="en-US" sz="1600" baseline="30000" dirty="0" err="1" smtClean="0">
                  <a:latin typeface="Comic Sans MS" pitchFamily="66" charset="0"/>
                </a:rPr>
                <a:t>b</a:t>
              </a:r>
              <a:endParaRPr lang="en-US" sz="1600" baseline="30000" dirty="0">
                <a:latin typeface="Comic Sans MS" pitchFamily="66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85738"/>
              </p:ext>
            </p:extLst>
          </p:nvPr>
        </p:nvGraphicFramePr>
        <p:xfrm>
          <a:off x="533400" y="6211888"/>
          <a:ext cx="821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7" imgW="8204040" imgH="533160" progId="Equation.DSMT4">
                  <p:embed/>
                </p:oleObj>
              </mc:Choice>
              <mc:Fallback>
                <p:oleObj name="Equation" r:id="rId7" imgW="82040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211888"/>
                        <a:ext cx="821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Vector and Tensor Calculus</a:t>
            </a:r>
          </a:p>
          <a:p>
            <a:pPr lvl="1"/>
            <a:r>
              <a:rPr lang="en-US" dirty="0" smtClean="0"/>
              <a:t>Preliminary to understand mathematical derivations in other chapters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Stress and Strain</a:t>
            </a:r>
          </a:p>
          <a:p>
            <a:pPr lvl="1"/>
            <a:r>
              <a:rPr lang="en-US" dirty="0" smtClean="0"/>
              <a:t>Review of mechanics of materials and elasticity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Mechanics of Continuous Bodies</a:t>
            </a:r>
          </a:p>
          <a:p>
            <a:pPr lvl="1"/>
            <a:r>
              <a:rPr lang="en-US" dirty="0" smtClean="0"/>
              <a:t>Energy principles for structural equilibrium (principle of minimum potential energy)</a:t>
            </a:r>
          </a:p>
          <a:p>
            <a:pPr lvl="1"/>
            <a:r>
              <a:rPr lang="en-US" dirty="0" smtClean="0"/>
              <a:t>Principle of virtual work for more general non-potential problems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Finite Element Method</a:t>
            </a:r>
          </a:p>
          <a:p>
            <a:pPr lvl="1"/>
            <a:r>
              <a:rPr lang="en-US" dirty="0" smtClean="0"/>
              <a:t>Discretization of continuum equations and approximation of solution using piecewise polynomials</a:t>
            </a:r>
          </a:p>
          <a:p>
            <a:pPr lvl="1"/>
            <a:r>
              <a:rPr lang="en-US" dirty="0" smtClean="0"/>
              <a:t>Introduction to MATLAB program ELAST3D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0384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Boundary-Valued Problem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How to solve BVP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To solve the strong form, we want to construct trial solutions that automatically satisfy a part of BVP and find the solution that satisfy remaining conditions.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Statically admissible stress field</a:t>
            </a:r>
            <a:r>
              <a:rPr lang="en-US" dirty="0" smtClean="0"/>
              <a:t>: satisfy (1) and (3)</a:t>
            </a:r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rgbClr val="2C02C6"/>
                </a:solidFill>
              </a:rPr>
              <a:t>Kinematically</a:t>
            </a:r>
            <a:r>
              <a:rPr lang="en-US" b="1" dirty="0" smtClean="0">
                <a:solidFill>
                  <a:srgbClr val="2C02C6"/>
                </a:solidFill>
              </a:rPr>
              <a:t> admissible displacement field</a:t>
            </a:r>
            <a:r>
              <a:rPr lang="en-US" dirty="0" smtClean="0"/>
              <a:t>: satisfy (2) and have piecewise continuous first partial derivative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Admissible stress field is difficult to construct. Thus, admissible displacement field is used often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Minimum Potential Energy (PMPE)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Deformable bodies generate internal forces by deformation against externally applied forces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Equilibrium</a:t>
            </a:r>
            <a:r>
              <a:rPr lang="en-US" dirty="0" smtClean="0"/>
              <a:t>: balance between internal and external forces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For elastic materials, the concept of force equilibrium can be extended to energy balance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Strain energy</a:t>
            </a:r>
            <a:r>
              <a:rPr lang="en-US" dirty="0" smtClean="0"/>
              <a:t>: stored energy due to deformation (corresponding to internal force)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For elastic material, U(</a:t>
            </a:r>
            <a:r>
              <a:rPr lang="en-US" b="1" dirty="0" smtClean="0"/>
              <a:t>u</a:t>
            </a:r>
            <a:r>
              <a:rPr lang="en-US" dirty="0" smtClean="0"/>
              <a:t>) is only a function of total displacement </a:t>
            </a:r>
            <a:r>
              <a:rPr lang="en-US" b="1" dirty="0" smtClean="0"/>
              <a:t>u</a:t>
            </a:r>
            <a:r>
              <a:rPr lang="en-US" dirty="0" smtClean="0"/>
              <a:t> (independent of path)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38216"/>
              </p:ext>
            </p:extLst>
          </p:nvPr>
        </p:nvGraphicFramePr>
        <p:xfrm>
          <a:off x="1223963" y="4227513"/>
          <a:ext cx="345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4" name="Equation" r:id="rId3" imgW="3466800" imgH="761760" progId="Equation.DSMT4">
                  <p:embed/>
                </p:oleObj>
              </mc:Choice>
              <mc:Fallback>
                <p:oleObj name="Equation" r:id="rId3" imgW="346680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227513"/>
                        <a:ext cx="3454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61961"/>
              </p:ext>
            </p:extLst>
          </p:nvPr>
        </p:nvGraphicFramePr>
        <p:xfrm>
          <a:off x="5695950" y="4460875"/>
          <a:ext cx="19685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5" name="Equation" r:id="rId5" imgW="1968480" imgH="368280" progId="Equation.DSMT4">
                  <p:embed/>
                </p:oleObj>
              </mc:Choice>
              <mc:Fallback>
                <p:oleObj name="Equation" r:id="rId5" imgW="1968480" imgH="3682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460875"/>
                        <a:ext cx="19685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483489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Linear elastic material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3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done by applied loads (conservative loads)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U(</a:t>
            </a:r>
            <a:r>
              <a:rPr lang="en-US" b="1" dirty="0" smtClean="0"/>
              <a:t>u</a:t>
            </a:r>
            <a:r>
              <a:rPr lang="en-US" dirty="0"/>
              <a:t>) is a quadratic function of </a:t>
            </a:r>
            <a:r>
              <a:rPr lang="en-US" b="1" dirty="0"/>
              <a:t>u</a:t>
            </a:r>
            <a:r>
              <a:rPr lang="en-US" dirty="0"/>
              <a:t>, while W(</a:t>
            </a:r>
            <a:r>
              <a:rPr lang="en-US" b="1" dirty="0"/>
              <a:t>u</a:t>
            </a:r>
            <a:r>
              <a:rPr lang="en-US" dirty="0"/>
              <a:t>) is a linear function of </a:t>
            </a:r>
            <a:r>
              <a:rPr lang="en-US" b="1" dirty="0"/>
              <a:t>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Potential energy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56228"/>
              </p:ext>
            </p:extLst>
          </p:nvPr>
        </p:nvGraphicFramePr>
        <p:xfrm>
          <a:off x="2008188" y="1352550"/>
          <a:ext cx="43703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6" name="Equation" r:id="rId3" imgW="4381200" imgH="545760" progId="Equation.DSMT4">
                  <p:embed/>
                </p:oleObj>
              </mc:Choice>
              <mc:Fallback>
                <p:oleObj name="Equation" r:id="rId3" imgW="438120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352550"/>
                        <a:ext cx="43703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188362" y="2622516"/>
            <a:ext cx="2545778" cy="2599224"/>
            <a:chOff x="4313381" y="2987343"/>
            <a:chExt cx="1697185" cy="1732816"/>
          </a:xfrm>
        </p:grpSpPr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>
              <a:off x="4503226" y="4310988"/>
              <a:ext cx="345866" cy="23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 flipV="1">
              <a:off x="4511700" y="3952480"/>
              <a:ext cx="149" cy="3657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 flipH="1">
              <a:off x="4313381" y="4309464"/>
              <a:ext cx="189843" cy="2458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ChangeAspect="1"/>
            </p:cNvSpPr>
            <p:nvPr/>
          </p:nvSpPr>
          <p:spPr bwMode="auto">
            <a:xfrm>
              <a:off x="4700738" y="3126154"/>
              <a:ext cx="1139710" cy="948797"/>
            </a:xfrm>
            <a:custGeom>
              <a:avLst/>
              <a:gdLst/>
              <a:ahLst/>
              <a:cxnLst>
                <a:cxn ang="0">
                  <a:pos x="911" y="54"/>
                </a:cxn>
                <a:cxn ang="0">
                  <a:pos x="506" y="121"/>
                </a:cxn>
                <a:cxn ang="0">
                  <a:pos x="221" y="219"/>
                </a:cxn>
                <a:cxn ang="0">
                  <a:pos x="49" y="466"/>
                </a:cxn>
                <a:cxn ang="0">
                  <a:pos x="11" y="789"/>
                </a:cxn>
                <a:cxn ang="0">
                  <a:pos x="116" y="1149"/>
                </a:cxn>
                <a:cxn ang="0">
                  <a:pos x="566" y="1291"/>
                </a:cxn>
                <a:cxn ang="0">
                  <a:pos x="1106" y="1231"/>
                </a:cxn>
                <a:cxn ang="0">
                  <a:pos x="1414" y="901"/>
                </a:cxn>
                <a:cxn ang="0">
                  <a:pos x="1526" y="459"/>
                </a:cxn>
                <a:cxn ang="0">
                  <a:pos x="1511" y="144"/>
                </a:cxn>
                <a:cxn ang="0">
                  <a:pos x="1189" y="16"/>
                </a:cxn>
                <a:cxn ang="0">
                  <a:pos x="911" y="54"/>
                </a:cxn>
              </a:cxnLst>
              <a:rect l="0" t="0" r="r" b="b"/>
              <a:pathLst>
                <a:path w="1567" h="1305">
                  <a:moveTo>
                    <a:pt x="911" y="54"/>
                  </a:moveTo>
                  <a:cubicBezTo>
                    <a:pt x="797" y="71"/>
                    <a:pt x="621" y="94"/>
                    <a:pt x="506" y="121"/>
                  </a:cubicBezTo>
                  <a:cubicBezTo>
                    <a:pt x="391" y="148"/>
                    <a:pt x="297" y="162"/>
                    <a:pt x="221" y="219"/>
                  </a:cubicBezTo>
                  <a:cubicBezTo>
                    <a:pt x="145" y="276"/>
                    <a:pt x="84" y="371"/>
                    <a:pt x="49" y="466"/>
                  </a:cubicBezTo>
                  <a:cubicBezTo>
                    <a:pt x="14" y="561"/>
                    <a:pt x="0" y="675"/>
                    <a:pt x="11" y="789"/>
                  </a:cubicBezTo>
                  <a:cubicBezTo>
                    <a:pt x="22" y="903"/>
                    <a:pt x="24" y="1065"/>
                    <a:pt x="116" y="1149"/>
                  </a:cubicBezTo>
                  <a:cubicBezTo>
                    <a:pt x="208" y="1233"/>
                    <a:pt x="401" y="1277"/>
                    <a:pt x="566" y="1291"/>
                  </a:cubicBezTo>
                  <a:cubicBezTo>
                    <a:pt x="731" y="1305"/>
                    <a:pt x="965" y="1296"/>
                    <a:pt x="1106" y="1231"/>
                  </a:cubicBezTo>
                  <a:cubicBezTo>
                    <a:pt x="1247" y="1166"/>
                    <a:pt x="1344" y="1030"/>
                    <a:pt x="1414" y="901"/>
                  </a:cubicBezTo>
                  <a:cubicBezTo>
                    <a:pt x="1484" y="772"/>
                    <a:pt x="1510" y="585"/>
                    <a:pt x="1526" y="459"/>
                  </a:cubicBezTo>
                  <a:cubicBezTo>
                    <a:pt x="1542" y="333"/>
                    <a:pt x="1567" y="218"/>
                    <a:pt x="1511" y="144"/>
                  </a:cubicBezTo>
                  <a:cubicBezTo>
                    <a:pt x="1455" y="70"/>
                    <a:pt x="1288" y="32"/>
                    <a:pt x="1189" y="16"/>
                  </a:cubicBezTo>
                  <a:cubicBezTo>
                    <a:pt x="1090" y="0"/>
                    <a:pt x="1025" y="37"/>
                    <a:pt x="911" y="54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Aspect="1" noChangeShapeType="1"/>
            </p:cNvSpPr>
            <p:nvPr/>
          </p:nvSpPr>
          <p:spPr bwMode="auto">
            <a:xfrm>
              <a:off x="5282036" y="3541062"/>
              <a:ext cx="2616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Aspect="1" noChangeShapeType="1"/>
            </p:cNvSpPr>
            <p:nvPr/>
          </p:nvSpPr>
          <p:spPr bwMode="auto">
            <a:xfrm rot="16200000">
              <a:off x="5144749" y="3399963"/>
              <a:ext cx="2616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Aspect="1" noChangeShapeType="1"/>
            </p:cNvSpPr>
            <p:nvPr/>
          </p:nvSpPr>
          <p:spPr bwMode="auto">
            <a:xfrm flipH="1">
              <a:off x="5107341" y="3535723"/>
              <a:ext cx="163252" cy="157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Aspect="1" noChangeShapeType="1"/>
            </p:cNvSpPr>
            <p:nvPr/>
          </p:nvSpPr>
          <p:spPr bwMode="auto">
            <a:xfrm>
              <a:off x="5745091" y="3339709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Aspect="1" noChangeShapeType="1"/>
            </p:cNvSpPr>
            <p:nvPr/>
          </p:nvSpPr>
          <p:spPr bwMode="auto">
            <a:xfrm>
              <a:off x="5738988" y="3403013"/>
              <a:ext cx="38143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Aspect="1" noChangeShapeType="1"/>
            </p:cNvSpPr>
            <p:nvPr/>
          </p:nvSpPr>
          <p:spPr bwMode="auto">
            <a:xfrm>
              <a:off x="5725257" y="3468605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Aspect="1" noChangeShapeType="1"/>
            </p:cNvSpPr>
            <p:nvPr/>
          </p:nvSpPr>
          <p:spPr bwMode="auto">
            <a:xfrm>
              <a:off x="5709999" y="3522757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ChangeAspect="1"/>
            </p:cNvSpPr>
            <p:nvPr/>
          </p:nvSpPr>
          <p:spPr bwMode="auto">
            <a:xfrm>
              <a:off x="4863227" y="3883514"/>
              <a:ext cx="17546" cy="9152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66"/>
                </a:cxn>
                <a:cxn ang="0">
                  <a:pos x="24" y="126"/>
                </a:cxn>
              </a:cxnLst>
              <a:rect l="0" t="0" r="r" b="b"/>
              <a:pathLst>
                <a:path w="24" h="126">
                  <a:moveTo>
                    <a:pt x="6" y="0"/>
                  </a:moveTo>
                  <a:cubicBezTo>
                    <a:pt x="3" y="22"/>
                    <a:pt x="0" y="45"/>
                    <a:pt x="3" y="66"/>
                  </a:cubicBezTo>
                  <a:cubicBezTo>
                    <a:pt x="6" y="87"/>
                    <a:pt x="21" y="116"/>
                    <a:pt x="24" y="12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 noChangeAspect="1"/>
            </p:cNvSpPr>
            <p:nvPr/>
          </p:nvSpPr>
          <p:spPr bwMode="auto">
            <a:xfrm>
              <a:off x="4915864" y="3903344"/>
              <a:ext cx="17546" cy="9152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66"/>
                </a:cxn>
                <a:cxn ang="0">
                  <a:pos x="24" y="126"/>
                </a:cxn>
              </a:cxnLst>
              <a:rect l="0" t="0" r="r" b="b"/>
              <a:pathLst>
                <a:path w="24" h="126">
                  <a:moveTo>
                    <a:pt x="6" y="0"/>
                  </a:moveTo>
                  <a:cubicBezTo>
                    <a:pt x="3" y="22"/>
                    <a:pt x="0" y="45"/>
                    <a:pt x="3" y="66"/>
                  </a:cubicBezTo>
                  <a:cubicBezTo>
                    <a:pt x="6" y="87"/>
                    <a:pt x="21" y="116"/>
                    <a:pt x="24" y="12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ChangeAspect="1"/>
            </p:cNvSpPr>
            <p:nvPr/>
          </p:nvSpPr>
          <p:spPr bwMode="auto">
            <a:xfrm>
              <a:off x="4966212" y="3923174"/>
              <a:ext cx="17546" cy="9152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66"/>
                </a:cxn>
                <a:cxn ang="0">
                  <a:pos x="24" y="126"/>
                </a:cxn>
              </a:cxnLst>
              <a:rect l="0" t="0" r="r" b="b"/>
              <a:pathLst>
                <a:path w="24" h="126">
                  <a:moveTo>
                    <a:pt x="6" y="0"/>
                  </a:moveTo>
                  <a:cubicBezTo>
                    <a:pt x="3" y="22"/>
                    <a:pt x="0" y="45"/>
                    <a:pt x="3" y="66"/>
                  </a:cubicBezTo>
                  <a:cubicBezTo>
                    <a:pt x="6" y="87"/>
                    <a:pt x="21" y="116"/>
                    <a:pt x="24" y="12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ChangeAspect="1"/>
            </p:cNvSpPr>
            <p:nvPr/>
          </p:nvSpPr>
          <p:spPr bwMode="auto">
            <a:xfrm>
              <a:off x="5018850" y="3933852"/>
              <a:ext cx="16783" cy="9152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66"/>
                </a:cxn>
                <a:cxn ang="0">
                  <a:pos x="24" y="126"/>
                </a:cxn>
              </a:cxnLst>
              <a:rect l="0" t="0" r="r" b="b"/>
              <a:pathLst>
                <a:path w="24" h="126">
                  <a:moveTo>
                    <a:pt x="6" y="0"/>
                  </a:moveTo>
                  <a:cubicBezTo>
                    <a:pt x="3" y="22"/>
                    <a:pt x="0" y="45"/>
                    <a:pt x="3" y="66"/>
                  </a:cubicBezTo>
                  <a:cubicBezTo>
                    <a:pt x="6" y="87"/>
                    <a:pt x="21" y="116"/>
                    <a:pt x="24" y="12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spect="1" noChangeArrowheads="1"/>
            </p:cNvSpPr>
            <p:nvPr/>
          </p:nvSpPr>
          <p:spPr bwMode="auto">
            <a:xfrm>
              <a:off x="5819851" y="3721822"/>
              <a:ext cx="190715" cy="20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G</a:t>
              </a:r>
              <a:r>
                <a:rPr kumimoji="0" lang="en-US" altLang="ko-KR" b="0" i="1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h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21"/>
            <p:cNvSpPr txBox="1">
              <a:spLocks noChangeAspect="1" noChangeArrowheads="1"/>
            </p:cNvSpPr>
            <p:nvPr/>
          </p:nvSpPr>
          <p:spPr bwMode="auto">
            <a:xfrm>
              <a:off x="5295004" y="2987343"/>
              <a:ext cx="190715" cy="20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G</a:t>
              </a:r>
              <a:r>
                <a:rPr kumimoji="0" lang="en-US" altLang="ko-KR" b="0" i="1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22"/>
            <p:cNvSpPr txBox="1">
              <a:spLocks noChangeAspect="1" noChangeArrowheads="1"/>
            </p:cNvSpPr>
            <p:nvPr/>
          </p:nvSpPr>
          <p:spPr bwMode="auto">
            <a:xfrm>
              <a:off x="5159978" y="3811820"/>
              <a:ext cx="189952" cy="20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W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3"/>
            <p:cNvSpPr txBox="1">
              <a:spLocks noChangeAspect="1" noChangeArrowheads="1"/>
            </p:cNvSpPr>
            <p:nvPr/>
          </p:nvSpPr>
          <p:spPr bwMode="auto">
            <a:xfrm>
              <a:off x="4990624" y="3505978"/>
              <a:ext cx="190715" cy="20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Text Box 24"/>
            <p:cNvSpPr txBox="1">
              <a:spLocks noChangeAspect="1" noChangeArrowheads="1"/>
            </p:cNvSpPr>
            <p:nvPr/>
          </p:nvSpPr>
          <p:spPr bwMode="auto">
            <a:xfrm>
              <a:off x="5504028" y="3505978"/>
              <a:ext cx="21207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Text Box 25"/>
            <p:cNvSpPr txBox="1">
              <a:spLocks noChangeAspect="1" noChangeArrowheads="1"/>
            </p:cNvSpPr>
            <p:nvPr/>
          </p:nvSpPr>
          <p:spPr bwMode="auto">
            <a:xfrm>
              <a:off x="5284324" y="3184119"/>
              <a:ext cx="190715" cy="20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Aspect="1" noChangeShapeType="1"/>
            </p:cNvSpPr>
            <p:nvPr/>
          </p:nvSpPr>
          <p:spPr bwMode="auto">
            <a:xfrm flipH="1" flipV="1">
              <a:off x="5577262" y="3977326"/>
              <a:ext cx="98409" cy="163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Aspect="1" noChangeShapeType="1"/>
            </p:cNvSpPr>
            <p:nvPr/>
          </p:nvSpPr>
          <p:spPr bwMode="auto">
            <a:xfrm flipH="1" flipV="1">
              <a:off x="5627611" y="3932326"/>
              <a:ext cx="97646" cy="163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Aspect="1" noChangeShapeType="1"/>
            </p:cNvSpPr>
            <p:nvPr/>
          </p:nvSpPr>
          <p:spPr bwMode="auto">
            <a:xfrm flipH="1" flipV="1">
              <a:off x="5668042" y="3877412"/>
              <a:ext cx="98409" cy="1624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Aspect="1" noChangeShapeType="1"/>
            </p:cNvSpPr>
            <p:nvPr/>
          </p:nvSpPr>
          <p:spPr bwMode="auto">
            <a:xfrm flipH="1" flipV="1">
              <a:off x="5706185" y="3819447"/>
              <a:ext cx="97646" cy="163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Aspect="1" noChangeShapeType="1"/>
            </p:cNvSpPr>
            <p:nvPr/>
          </p:nvSpPr>
          <p:spPr bwMode="auto">
            <a:xfrm>
              <a:off x="5118784" y="3128442"/>
              <a:ext cx="38906" cy="648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Aspect="1" noChangeShapeType="1"/>
            </p:cNvSpPr>
            <p:nvPr/>
          </p:nvSpPr>
          <p:spPr bwMode="auto">
            <a:xfrm>
              <a:off x="5077590" y="3136831"/>
              <a:ext cx="38143" cy="65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Aspect="1" noChangeShapeType="1"/>
            </p:cNvSpPr>
            <p:nvPr/>
          </p:nvSpPr>
          <p:spPr bwMode="auto">
            <a:xfrm>
              <a:off x="5035633" y="3145221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Aspect="1" noChangeShapeType="1"/>
            </p:cNvSpPr>
            <p:nvPr/>
          </p:nvSpPr>
          <p:spPr bwMode="auto">
            <a:xfrm>
              <a:off x="4994438" y="3154374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Aspect="1" noChangeShapeType="1"/>
            </p:cNvSpPr>
            <p:nvPr/>
          </p:nvSpPr>
          <p:spPr bwMode="auto">
            <a:xfrm>
              <a:off x="5159978" y="3123866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Aspect="1" noChangeShapeType="1"/>
            </p:cNvSpPr>
            <p:nvPr/>
          </p:nvSpPr>
          <p:spPr bwMode="auto">
            <a:xfrm>
              <a:off x="5199647" y="3114713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Aspect="1" noChangeShapeType="1"/>
            </p:cNvSpPr>
            <p:nvPr/>
          </p:nvSpPr>
          <p:spPr bwMode="auto">
            <a:xfrm>
              <a:off x="5243130" y="3114713"/>
              <a:ext cx="38906" cy="65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spect="1" noChangeArrowheads="1"/>
            </p:cNvSpPr>
            <p:nvPr/>
          </p:nvSpPr>
          <p:spPr bwMode="auto">
            <a:xfrm>
              <a:off x="4408287" y="4512705"/>
              <a:ext cx="190715" cy="20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38"/>
            <p:cNvSpPr txBox="1">
              <a:spLocks noChangeAspect="1" noChangeArrowheads="1"/>
            </p:cNvSpPr>
            <p:nvPr/>
          </p:nvSpPr>
          <p:spPr bwMode="auto">
            <a:xfrm>
              <a:off x="4881037" y="4213797"/>
              <a:ext cx="190715" cy="20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39"/>
            <p:cNvSpPr txBox="1">
              <a:spLocks noChangeAspect="1" noChangeArrowheads="1"/>
            </p:cNvSpPr>
            <p:nvPr/>
          </p:nvSpPr>
          <p:spPr bwMode="auto">
            <a:xfrm>
              <a:off x="4411730" y="3703351"/>
              <a:ext cx="190715" cy="20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40"/>
            <p:cNvSpPr txBox="1">
              <a:spLocks noChangeAspect="1" noChangeArrowheads="1"/>
            </p:cNvSpPr>
            <p:nvPr/>
          </p:nvSpPr>
          <p:spPr bwMode="auto">
            <a:xfrm>
              <a:off x="5750431" y="4010884"/>
              <a:ext cx="190715" cy="20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r>
                <a:rPr kumimoji="0" lang="en-US" altLang="ko-KR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 </a:t>
              </a:r>
              <a:r>
                <a:rPr kumimoji="0" lang="en-US" altLang="ko-KR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Text Box 41"/>
            <p:cNvSpPr txBox="1">
              <a:spLocks noChangeAspect="1" noChangeArrowheads="1"/>
            </p:cNvSpPr>
            <p:nvPr/>
          </p:nvSpPr>
          <p:spPr bwMode="auto">
            <a:xfrm>
              <a:off x="4860175" y="3361828"/>
              <a:ext cx="190715" cy="20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r>
                <a:rPr kumimoji="0" lang="en-US" altLang="ko-KR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 </a:t>
              </a:r>
              <a:r>
                <a:rPr kumimoji="0" lang="en-US" altLang="ko-KR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605091"/>
              </p:ext>
            </p:extLst>
          </p:nvPr>
        </p:nvGraphicFramePr>
        <p:xfrm>
          <a:off x="522288" y="4933950"/>
          <a:ext cx="70929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7" name="Equation" r:id="rId5" imgW="7099200" imgH="1193760" progId="Equation.DSMT4">
                  <p:embed/>
                </p:oleObj>
              </mc:Choice>
              <mc:Fallback>
                <p:oleObj name="Equation" r:id="rId5" imgW="709920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933950"/>
                        <a:ext cx="70929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619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2C02C6"/>
                </a:solidFill>
              </a:rPr>
              <a:t>PMPE</a:t>
            </a:r>
            <a:r>
              <a:rPr lang="en-US" dirty="0"/>
              <a:t>: for all displacements that satisfy the boundary conditions, known as </a:t>
            </a:r>
            <a:r>
              <a:rPr lang="en-US" dirty="0" err="1"/>
              <a:t>kinematically</a:t>
            </a:r>
            <a:r>
              <a:rPr lang="en-US" dirty="0"/>
              <a:t> admissible displacements, those which satisfy the boundary-valued </a:t>
            </a:r>
            <a:r>
              <a:rPr lang="en-US" dirty="0" smtClean="0"/>
              <a:t>problem make </a:t>
            </a:r>
            <a:r>
              <a:rPr lang="en-US" dirty="0"/>
              <a:t>the total potential </a:t>
            </a:r>
            <a:r>
              <a:rPr lang="en-US" dirty="0" smtClean="0"/>
              <a:t>energy </a:t>
            </a:r>
            <a:r>
              <a:rPr lang="en-US" dirty="0">
                <a:solidFill>
                  <a:srgbClr val="2C02C6"/>
                </a:solidFill>
              </a:rPr>
              <a:t>stationary</a:t>
            </a:r>
            <a:r>
              <a:rPr lang="en-US" dirty="0"/>
              <a:t> </a:t>
            </a:r>
            <a:r>
              <a:rPr lang="en-US" dirty="0" smtClean="0"/>
              <a:t>on D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But, the potential energy is well defined in the space of </a:t>
            </a:r>
            <a:r>
              <a:rPr lang="en-US" dirty="0" err="1" smtClean="0"/>
              <a:t>kinematically</a:t>
            </a:r>
            <a:r>
              <a:rPr lang="en-US" dirty="0" smtClean="0"/>
              <a:t> admissible displacements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No need to satisfy traction BC (it is a part of potential)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Less requirement on continuity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solution is called a </a:t>
            </a:r>
            <a:r>
              <a:rPr lang="en-US" dirty="0" smtClean="0">
                <a:solidFill>
                  <a:srgbClr val="2C02C6"/>
                </a:solidFill>
              </a:rPr>
              <a:t>generalized (natural) solution</a:t>
            </a:r>
            <a:endParaRPr lang="en-US" dirty="0">
              <a:solidFill>
                <a:srgbClr val="2C02C6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14063"/>
              </p:ext>
            </p:extLst>
          </p:nvPr>
        </p:nvGraphicFramePr>
        <p:xfrm>
          <a:off x="1716088" y="3371850"/>
          <a:ext cx="5287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0" name="Equation" r:id="rId3" imgW="5270400" imgH="533160" progId="Equation.DSMT4">
                  <p:embed/>
                </p:oleObj>
              </mc:Choice>
              <mc:Fallback>
                <p:oleObj name="Equation" r:id="rId3" imgW="5270400" imgH="533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371850"/>
                        <a:ext cx="52879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52718" y="3916478"/>
            <a:ext cx="5141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H</a:t>
            </a:r>
            <a:r>
              <a:rPr lang="en-US" sz="2000" baseline="30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: first-order derivatives are </a:t>
            </a:r>
            <a:r>
              <a:rPr lang="en-US" sz="2000" dirty="0" err="1" smtClean="0">
                <a:latin typeface="Comic Sans MS" pitchFamily="66" charset="0"/>
              </a:rPr>
              <a:t>integrable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33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Uniaxial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Integrate twice: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Apply two BCs: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PMPE with assumed solution u(x</a:t>
            </a:r>
            <a:r>
              <a:rPr lang="en-US" dirty="0"/>
              <a:t>) = c</a:t>
            </a:r>
            <a:r>
              <a:rPr lang="en-US" baseline="-25000" dirty="0"/>
              <a:t>1</a:t>
            </a:r>
            <a:r>
              <a:rPr lang="en-US" dirty="0"/>
              <a:t>x + c</a:t>
            </a:r>
            <a:r>
              <a:rPr lang="en-US" baseline="-25000" dirty="0"/>
              <a:t>2</a:t>
            </a:r>
          </a:p>
          <a:p>
            <a:r>
              <a:rPr lang="en-US" dirty="0" smtClean="0"/>
              <a:t>To satisfy KAD space, u(0) = 0, </a:t>
            </a:r>
            <a:r>
              <a:rPr lang="en-US" dirty="0" smtClean="0">
                <a:sym typeface="Wingdings" panose="05000000000000000000" pitchFamily="2" charset="2"/>
              </a:rPr>
              <a:t> u(x) = c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x</a:t>
            </a:r>
            <a:endParaRPr lang="en-US" dirty="0" smtClean="0"/>
          </a:p>
          <a:p>
            <a:r>
              <a:rPr lang="en-US" dirty="0" smtClean="0"/>
              <a:t>Potential energy: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5567898" y="842788"/>
            <a:ext cx="3411855" cy="1351598"/>
            <a:chOff x="3240" y="6031"/>
            <a:chExt cx="3582" cy="1419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3499" y="6400"/>
              <a:ext cx="2543" cy="510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6" name="Rectangle 5" descr="Light upward diagonal"/>
            <p:cNvSpPr>
              <a:spLocks noChangeArrowheads="1"/>
            </p:cNvSpPr>
            <p:nvPr/>
          </p:nvSpPr>
          <p:spPr bwMode="auto">
            <a:xfrm>
              <a:off x="3240" y="6031"/>
              <a:ext cx="255" cy="1239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7" name="Line 15728"/>
            <p:cNvCxnSpPr/>
            <p:nvPr/>
          </p:nvCxnSpPr>
          <p:spPr bwMode="auto">
            <a:xfrm flipV="1">
              <a:off x="3495" y="6088"/>
              <a:ext cx="1" cy="1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15729"/>
            <p:cNvCxnSpPr/>
            <p:nvPr/>
          </p:nvCxnSpPr>
          <p:spPr bwMode="auto">
            <a:xfrm>
              <a:off x="6039" y="693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5730"/>
            <p:cNvCxnSpPr/>
            <p:nvPr/>
          </p:nvCxnSpPr>
          <p:spPr bwMode="auto">
            <a:xfrm>
              <a:off x="3495" y="7255"/>
              <a:ext cx="2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5734"/>
            <p:cNvCxnSpPr/>
            <p:nvPr/>
          </p:nvCxnSpPr>
          <p:spPr bwMode="auto">
            <a:xfrm>
              <a:off x="6042" y="6655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15735"/>
            <p:cNvSpPr txBox="1">
              <a:spLocks noChangeArrowheads="1"/>
            </p:cNvSpPr>
            <p:nvPr/>
          </p:nvSpPr>
          <p:spPr bwMode="auto">
            <a:xfrm>
              <a:off x="4431" y="7027"/>
              <a:ext cx="464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L</a:t>
              </a:r>
            </a:p>
          </p:txBody>
        </p:sp>
        <p:sp>
          <p:nvSpPr>
            <p:cNvPr id="12" name="Text Box 15741"/>
            <p:cNvSpPr txBox="1">
              <a:spLocks noChangeArrowheads="1"/>
            </p:cNvSpPr>
            <p:nvPr/>
          </p:nvSpPr>
          <p:spPr bwMode="auto">
            <a:xfrm>
              <a:off x="6468" y="6448"/>
              <a:ext cx="354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/>
                  <a:ea typeface="Times New Roman"/>
                </a:rPr>
                <a:t>F</a:t>
              </a:r>
            </a:p>
          </p:txBody>
        </p:sp>
        <p:cxnSp>
          <p:nvCxnSpPr>
            <p:cNvPr id="13" name="AutoShape 15742"/>
            <p:cNvCxnSpPr>
              <a:cxnSpLocks noChangeShapeType="1"/>
            </p:cNvCxnSpPr>
            <p:nvPr/>
          </p:nvCxnSpPr>
          <p:spPr bwMode="auto">
            <a:xfrm>
              <a:off x="3502" y="6681"/>
              <a:ext cx="6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5743"/>
            <p:cNvSpPr txBox="1">
              <a:spLocks noChangeArrowheads="1"/>
            </p:cNvSpPr>
            <p:nvPr/>
          </p:nvSpPr>
          <p:spPr bwMode="auto">
            <a:xfrm>
              <a:off x="4112" y="6448"/>
              <a:ext cx="491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x</a:t>
              </a: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12392"/>
              </p:ext>
            </p:extLst>
          </p:nvPr>
        </p:nvGraphicFramePr>
        <p:xfrm>
          <a:off x="763588" y="1258888"/>
          <a:ext cx="28336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3" name="Equation" r:id="rId3" imgW="3149280" imgH="1307880" progId="Equation.DSMT4">
                  <p:embed/>
                </p:oleObj>
              </mc:Choice>
              <mc:Fallback>
                <p:oleObj name="Equation" r:id="rId3" imgW="3149280" imgH="1307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258888"/>
                        <a:ext cx="2833687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65764"/>
              </p:ext>
            </p:extLst>
          </p:nvPr>
        </p:nvGraphicFramePr>
        <p:xfrm>
          <a:off x="3071813" y="2555875"/>
          <a:ext cx="2368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4" name="Equation" r:id="rId5" imgW="2361960" imgH="431640" progId="Equation.DSMT4">
                  <p:embed/>
                </p:oleObj>
              </mc:Choice>
              <mc:Fallback>
                <p:oleObj name="Equation" r:id="rId5" imgW="2361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555875"/>
                        <a:ext cx="23685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42652"/>
              </p:ext>
            </p:extLst>
          </p:nvPr>
        </p:nvGraphicFramePr>
        <p:xfrm>
          <a:off x="2808288" y="2917825"/>
          <a:ext cx="137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5" name="Equation" r:id="rId7" imgW="1384200" imgH="774360" progId="Equation.DSMT4">
                  <p:embed/>
                </p:oleObj>
              </mc:Choice>
              <mc:Fallback>
                <p:oleObj name="Equation" r:id="rId7" imgW="138420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917825"/>
                        <a:ext cx="1371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39606"/>
              </p:ext>
            </p:extLst>
          </p:nvPr>
        </p:nvGraphicFramePr>
        <p:xfrm>
          <a:off x="3140075" y="4549775"/>
          <a:ext cx="33940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6" name="Equation" r:id="rId9" imgW="3771720" imgH="1218960" progId="Equation.DSMT4">
                  <p:embed/>
                </p:oleObj>
              </mc:Choice>
              <mc:Fallback>
                <p:oleObj name="Equation" r:id="rId9" imgW="3771720" imgH="1218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549775"/>
                        <a:ext cx="3394075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63410"/>
              </p:ext>
            </p:extLst>
          </p:nvPr>
        </p:nvGraphicFramePr>
        <p:xfrm>
          <a:off x="547688" y="5813425"/>
          <a:ext cx="43449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7" name="Equation" r:id="rId11" imgW="4825800" imgH="850680" progId="Equation.DSMT4">
                  <p:embed/>
                </p:oleObj>
              </mc:Choice>
              <mc:Fallback>
                <p:oleObj name="Equation" r:id="rId11" imgW="4825800" imgH="8506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813425"/>
                        <a:ext cx="434498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92518"/>
              </p:ext>
            </p:extLst>
          </p:nvPr>
        </p:nvGraphicFramePr>
        <p:xfrm>
          <a:off x="5575300" y="5789613"/>
          <a:ext cx="30511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8" name="Equation" r:id="rId13" imgW="3390840" imgH="774360" progId="Equation.DSMT4">
                  <p:embed/>
                </p:oleObj>
              </mc:Choice>
              <mc:Fallback>
                <p:oleObj name="Equation" r:id="rId13" imgW="3390840" imgH="7743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789613"/>
                        <a:ext cx="30511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01533" y="313450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Solution of BVP</a:t>
            </a:r>
            <a:endParaRPr lang="en-US" b="1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879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4"/>
            <a:ext cx="8909050" cy="3899192"/>
          </a:xfrm>
        </p:spPr>
        <p:txBody>
          <a:bodyPr/>
          <a:lstStyle/>
          <a:p>
            <a:r>
              <a:rPr lang="en-US" sz="2000" dirty="0" smtClean="0"/>
              <a:t>Virtual displacement is </a:t>
            </a:r>
            <a:r>
              <a:rPr lang="en-US" sz="2000" dirty="0" smtClean="0">
                <a:solidFill>
                  <a:srgbClr val="FF0000"/>
                </a:solidFill>
              </a:rPr>
              <a:t>not experienced </a:t>
            </a:r>
            <a:r>
              <a:rPr lang="en-US" sz="2000" dirty="0" smtClean="0"/>
              <a:t>but only </a:t>
            </a:r>
            <a:r>
              <a:rPr lang="en-US" sz="2000" dirty="0" smtClean="0">
                <a:solidFill>
                  <a:srgbClr val="0000FF"/>
                </a:solidFill>
              </a:rPr>
              <a:t>assumed to exist</a:t>
            </a:r>
            <a:r>
              <a:rPr lang="en-US" sz="2000" dirty="0" smtClean="0"/>
              <a:t> so that </a:t>
            </a:r>
            <a:r>
              <a:rPr lang="en-US" sz="2000" dirty="0" smtClean="0">
                <a:solidFill>
                  <a:srgbClr val="0000FF"/>
                </a:solidFill>
              </a:rPr>
              <a:t>various possible equilibrium positions</a:t>
            </a:r>
            <a:r>
              <a:rPr lang="en-US" sz="2000" dirty="0" smtClean="0"/>
              <a:t> may be compared to determine the </a:t>
            </a:r>
            <a:r>
              <a:rPr lang="en-US" sz="2000" dirty="0" smtClean="0">
                <a:solidFill>
                  <a:srgbClr val="0000FF"/>
                </a:solidFill>
              </a:rPr>
              <a:t>correct one</a:t>
            </a:r>
          </a:p>
          <a:p>
            <a:r>
              <a:rPr lang="en-US" sz="2000" dirty="0" smtClean="0"/>
              <a:t>Let mass m and springs are in equilibrium at the current position</a:t>
            </a:r>
          </a:p>
          <a:p>
            <a:r>
              <a:rPr lang="en-US" sz="2000" dirty="0" smtClean="0"/>
              <a:t>Then, a small </a:t>
            </a:r>
            <a:r>
              <a:rPr lang="en-US" sz="2000" dirty="0" smtClean="0">
                <a:solidFill>
                  <a:srgbClr val="FF0000"/>
                </a:solidFill>
              </a:rPr>
              <a:t>arbitrary</a:t>
            </a:r>
            <a:r>
              <a:rPr lang="en-US" sz="2000" dirty="0" smtClean="0"/>
              <a:t> perturbation, </a:t>
            </a:r>
            <a:r>
              <a:rPr lang="en-US" sz="2000" dirty="0" err="1" smtClean="0">
                <a:latin typeface="Symbol" panose="05050102010706020507" pitchFamily="18" charset="2"/>
              </a:rPr>
              <a:t>d</a:t>
            </a:r>
            <a:r>
              <a:rPr lang="en-US" sz="2000" b="1" dirty="0" err="1" smtClean="0"/>
              <a:t>r</a:t>
            </a:r>
            <a:r>
              <a:rPr lang="en-US" sz="2000" dirty="0" smtClean="0"/>
              <a:t>, can be assumed</a:t>
            </a:r>
          </a:p>
          <a:p>
            <a:pPr lvl="1"/>
            <a:r>
              <a:rPr lang="en-US" sz="1800" dirty="0" smtClean="0"/>
              <a:t>Since </a:t>
            </a:r>
            <a:r>
              <a:rPr lang="en-US" sz="1800" dirty="0" err="1">
                <a:latin typeface="Symbol" panose="05050102010706020507" pitchFamily="18" charset="2"/>
              </a:rPr>
              <a:t>d</a:t>
            </a:r>
            <a:r>
              <a:rPr lang="en-US" sz="1800" b="1" dirty="0" err="1"/>
              <a:t>r</a:t>
            </a:r>
            <a:r>
              <a:rPr lang="en-US" sz="1800" dirty="0" smtClean="0"/>
              <a:t> is so small, the member forces are assumed unchanged</a:t>
            </a:r>
          </a:p>
          <a:p>
            <a:r>
              <a:rPr lang="en-US" sz="2000" dirty="0" smtClean="0"/>
              <a:t>The work done by virtual displacement is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If the current position is in force equilibrium, </a:t>
            </a:r>
            <a:r>
              <a:rPr lang="en-US" sz="2000" dirty="0" err="1">
                <a:latin typeface="Symbol" panose="05050102010706020507" pitchFamily="18" charset="2"/>
              </a:rPr>
              <a:t>d</a:t>
            </a:r>
            <a:r>
              <a:rPr lang="en-US" sz="2000" dirty="0" err="1" smtClean="0"/>
              <a:t>W</a:t>
            </a:r>
            <a:r>
              <a:rPr lang="en-US" sz="2000" dirty="0" smtClean="0"/>
              <a:t> =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7777"/>
          <a:stretch/>
        </p:blipFill>
        <p:spPr>
          <a:xfrm>
            <a:off x="874813" y="4477982"/>
            <a:ext cx="2251292" cy="227143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71536"/>
              </p:ext>
            </p:extLst>
          </p:nvPr>
        </p:nvGraphicFramePr>
        <p:xfrm>
          <a:off x="654531" y="3283709"/>
          <a:ext cx="807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1" name="Equation" r:id="rId4" imgW="8076960" imgH="431640" progId="Equation.DSMT4">
                  <p:embed/>
                </p:oleObj>
              </mc:Choice>
              <mc:Fallback>
                <p:oleObj name="Equation" r:id="rId4" imgW="8076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531" y="3283709"/>
                        <a:ext cx="8077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055654" y="4767295"/>
            <a:ext cx="1778347" cy="1798317"/>
            <a:chOff x="3854932" y="4746532"/>
            <a:chExt cx="1778347" cy="1798317"/>
          </a:xfrm>
        </p:grpSpPr>
        <p:grpSp>
          <p:nvGrpSpPr>
            <p:cNvPr id="24" name="Group 23"/>
            <p:cNvGrpSpPr/>
            <p:nvPr/>
          </p:nvGrpSpPr>
          <p:grpSpPr>
            <a:xfrm>
              <a:off x="4161311" y="5086222"/>
              <a:ext cx="1077378" cy="1160463"/>
              <a:chOff x="1343769" y="2720340"/>
              <a:chExt cx="1077378" cy="116046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1805940" y="3303270"/>
                <a:ext cx="217170" cy="21717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flipV="1">
                <a:off x="1943100" y="2720340"/>
                <a:ext cx="160020" cy="58293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 flipV="1">
                <a:off x="1508760" y="2871191"/>
                <a:ext cx="332214" cy="45892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flipH="1">
                <a:off x="1343769" y="3474244"/>
                <a:ext cx="473601" cy="34909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1993791" y="3481389"/>
                <a:ext cx="427356" cy="3994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flipV="1">
                <a:off x="2017395" y="3301540"/>
                <a:ext cx="314216" cy="817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</p:grpSp>
        <p:sp>
          <p:nvSpPr>
            <p:cNvPr id="25" name="TextBox 24"/>
            <p:cNvSpPr txBox="1"/>
            <p:nvPr/>
          </p:nvSpPr>
          <p:spPr>
            <a:xfrm>
              <a:off x="3854932" y="604898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81172" y="4836963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2815" y="4746532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6941" y="614473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0687" y="5413643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ymbol" panose="05050102010706020507" pitchFamily="18" charset="2"/>
                </a:rPr>
                <a:t>d</a:t>
              </a:r>
              <a:r>
                <a:rPr lang="en-US" b="1" dirty="0" err="1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195565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Displacement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Virtual displacement (Space </a:t>
            </a:r>
            <a:r>
              <a:rPr lang="en-US" b="1" dirty="0" smtClean="0">
                <a:solidFill>
                  <a:srgbClr val="2C02C6"/>
                </a:solidFill>
                <a:latin typeface="Euclid Math Two" pitchFamily="18" charset="2"/>
              </a:rPr>
              <a:t>Z</a:t>
            </a:r>
            <a:r>
              <a:rPr lang="en-US" b="1" dirty="0" smtClean="0">
                <a:solidFill>
                  <a:srgbClr val="2C02C6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Small arbitrary perturbation (</a:t>
            </a:r>
            <a:r>
              <a:rPr lang="en-US" dirty="0" smtClean="0">
                <a:solidFill>
                  <a:srgbClr val="2C02C6"/>
                </a:solidFill>
              </a:rPr>
              <a:t>variation</a:t>
            </a:r>
            <a:r>
              <a:rPr lang="en-US" dirty="0" smtClean="0"/>
              <a:t>) of real displacement 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Let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smtClean="0"/>
              <a:t>be the virtual displacement, then 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/>
              <a:t> must be </a:t>
            </a:r>
            <a:r>
              <a:rPr lang="en-US" dirty="0" err="1" smtClean="0"/>
              <a:t>kinematically</a:t>
            </a:r>
            <a:r>
              <a:rPr lang="en-US" dirty="0" smtClean="0"/>
              <a:t> admissible, too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Then,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/>
              <a:t> must satisfy homogeneous displacement BC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Space </a:t>
            </a:r>
            <a:r>
              <a:rPr lang="en-US" b="1" dirty="0" smtClean="0">
                <a:latin typeface="Euclid Math Two" pitchFamily="18" charset="2"/>
              </a:rPr>
              <a:t>Z</a:t>
            </a:r>
            <a:r>
              <a:rPr lang="en-US" dirty="0" smtClean="0"/>
              <a:t> only includes homogeneous </a:t>
            </a:r>
            <a:br>
              <a:rPr lang="en-US" dirty="0" smtClean="0"/>
            </a:br>
            <a:r>
              <a:rPr lang="en-US" dirty="0" smtClean="0"/>
              <a:t>essential BCs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Property of variation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50787"/>
              </p:ext>
            </p:extLst>
          </p:nvPr>
        </p:nvGraphicFramePr>
        <p:xfrm>
          <a:off x="1143000" y="3575050"/>
          <a:ext cx="382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1" name="Equation" r:id="rId3" imgW="3822480" imgH="368280" progId="Equation.DSMT4">
                  <p:embed/>
                </p:oleObj>
              </mc:Choice>
              <mc:Fallback>
                <p:oleObj name="Equation" r:id="rId3" imgW="382248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5050"/>
                        <a:ext cx="3822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65727"/>
              </p:ext>
            </p:extLst>
          </p:nvPr>
        </p:nvGraphicFramePr>
        <p:xfrm>
          <a:off x="1177925" y="4083050"/>
          <a:ext cx="425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2" name="Equation" r:id="rId5" imgW="4254480" imgH="533160" progId="Equation.DSMT4">
                  <p:embed/>
                </p:oleObj>
              </mc:Choice>
              <mc:Fallback>
                <p:oleObj name="Equation" r:id="rId5" imgW="425448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083050"/>
                        <a:ext cx="425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678979" y="3297150"/>
            <a:ext cx="3255819" cy="1870365"/>
            <a:chOff x="5541819" y="3274290"/>
            <a:chExt cx="3255819" cy="1870365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5735783" y="3565237"/>
              <a:ext cx="2863273" cy="129309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Freeform 7"/>
            <p:cNvSpPr/>
            <p:nvPr/>
          </p:nvSpPr>
          <p:spPr bwMode="auto">
            <a:xfrm>
              <a:off x="5745020" y="3531370"/>
              <a:ext cx="2844800" cy="1326957"/>
            </a:xfrm>
            <a:custGeom>
              <a:avLst/>
              <a:gdLst>
                <a:gd name="connsiteX0" fmla="*/ 0 w 2844800"/>
                <a:gd name="connsiteY0" fmla="*/ 1326957 h 1326957"/>
                <a:gd name="connsiteX1" fmla="*/ 397163 w 2844800"/>
                <a:gd name="connsiteY1" fmla="*/ 966739 h 1326957"/>
                <a:gd name="connsiteX2" fmla="*/ 1182254 w 2844800"/>
                <a:gd name="connsiteY2" fmla="*/ 403321 h 1326957"/>
                <a:gd name="connsiteX3" fmla="*/ 2309091 w 2844800"/>
                <a:gd name="connsiteY3" fmla="*/ 61576 h 1326957"/>
                <a:gd name="connsiteX4" fmla="*/ 2844800 w 2844800"/>
                <a:gd name="connsiteY4" fmla="*/ 33867 h 132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800" h="1326957">
                  <a:moveTo>
                    <a:pt x="0" y="1326957"/>
                  </a:moveTo>
                  <a:cubicBezTo>
                    <a:pt x="100060" y="1223817"/>
                    <a:pt x="200121" y="1120678"/>
                    <a:pt x="397163" y="966739"/>
                  </a:cubicBezTo>
                  <a:cubicBezTo>
                    <a:pt x="594205" y="812800"/>
                    <a:pt x="863599" y="554181"/>
                    <a:pt x="1182254" y="403321"/>
                  </a:cubicBezTo>
                  <a:cubicBezTo>
                    <a:pt x="1500909" y="252461"/>
                    <a:pt x="2032000" y="123152"/>
                    <a:pt x="2309091" y="61576"/>
                  </a:cubicBezTo>
                  <a:cubicBezTo>
                    <a:pt x="2586182" y="0"/>
                    <a:pt x="2715491" y="16933"/>
                    <a:pt x="2844800" y="33867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745019" y="3574473"/>
              <a:ext cx="2863273" cy="1283854"/>
            </a:xfrm>
            <a:custGeom>
              <a:avLst/>
              <a:gdLst>
                <a:gd name="connsiteX0" fmla="*/ 0 w 2881746"/>
                <a:gd name="connsiteY0" fmla="*/ 1283854 h 1283854"/>
                <a:gd name="connsiteX1" fmla="*/ 960581 w 2881746"/>
                <a:gd name="connsiteY1" fmla="*/ 1191491 h 1283854"/>
                <a:gd name="connsiteX2" fmla="*/ 1847272 w 2881746"/>
                <a:gd name="connsiteY2" fmla="*/ 895927 h 1283854"/>
                <a:gd name="connsiteX3" fmla="*/ 2715491 w 2881746"/>
                <a:gd name="connsiteY3" fmla="*/ 277091 h 1283854"/>
                <a:gd name="connsiteX4" fmla="*/ 2844800 w 2881746"/>
                <a:gd name="connsiteY4" fmla="*/ 0 h 1283854"/>
                <a:gd name="connsiteX0" fmla="*/ 0 w 2863273"/>
                <a:gd name="connsiteY0" fmla="*/ 1283854 h 1283854"/>
                <a:gd name="connsiteX1" fmla="*/ 960581 w 2863273"/>
                <a:gd name="connsiteY1" fmla="*/ 1191491 h 1283854"/>
                <a:gd name="connsiteX2" fmla="*/ 1847272 w 2863273"/>
                <a:gd name="connsiteY2" fmla="*/ 895927 h 1283854"/>
                <a:gd name="connsiteX3" fmla="*/ 2447636 w 2863273"/>
                <a:gd name="connsiteY3" fmla="*/ 508000 h 1283854"/>
                <a:gd name="connsiteX4" fmla="*/ 2844800 w 2863273"/>
                <a:gd name="connsiteY4" fmla="*/ 0 h 1283854"/>
                <a:gd name="connsiteX0" fmla="*/ 0 w 2863273"/>
                <a:gd name="connsiteY0" fmla="*/ 1283854 h 1283854"/>
                <a:gd name="connsiteX1" fmla="*/ 960581 w 2863273"/>
                <a:gd name="connsiteY1" fmla="*/ 1191491 h 1283854"/>
                <a:gd name="connsiteX2" fmla="*/ 1708727 w 2863273"/>
                <a:gd name="connsiteY2" fmla="*/ 1006763 h 1283854"/>
                <a:gd name="connsiteX3" fmla="*/ 2447636 w 2863273"/>
                <a:gd name="connsiteY3" fmla="*/ 508000 h 1283854"/>
                <a:gd name="connsiteX4" fmla="*/ 2844800 w 2863273"/>
                <a:gd name="connsiteY4" fmla="*/ 0 h 1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273" h="1283854">
                  <a:moveTo>
                    <a:pt x="0" y="1283854"/>
                  </a:moveTo>
                  <a:cubicBezTo>
                    <a:pt x="326351" y="1269999"/>
                    <a:pt x="675793" y="1237673"/>
                    <a:pt x="960581" y="1191491"/>
                  </a:cubicBezTo>
                  <a:cubicBezTo>
                    <a:pt x="1245369" y="1145309"/>
                    <a:pt x="1460885" y="1120678"/>
                    <a:pt x="1708727" y="1006763"/>
                  </a:cubicBezTo>
                  <a:cubicBezTo>
                    <a:pt x="1956569" y="892848"/>
                    <a:pt x="2258291" y="675794"/>
                    <a:pt x="2447636" y="508000"/>
                  </a:cubicBezTo>
                  <a:cubicBezTo>
                    <a:pt x="2636981" y="340206"/>
                    <a:pt x="2863273" y="63885"/>
                    <a:pt x="284480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754256" y="3583709"/>
              <a:ext cx="2835564" cy="1274618"/>
            </a:xfrm>
            <a:custGeom>
              <a:avLst/>
              <a:gdLst>
                <a:gd name="connsiteX0" fmla="*/ 0 w 2835564"/>
                <a:gd name="connsiteY0" fmla="*/ 1274618 h 1274618"/>
                <a:gd name="connsiteX1" fmla="*/ 221673 w 2835564"/>
                <a:gd name="connsiteY1" fmla="*/ 969818 h 1274618"/>
                <a:gd name="connsiteX2" fmla="*/ 618836 w 2835564"/>
                <a:gd name="connsiteY2" fmla="*/ 554182 h 1274618"/>
                <a:gd name="connsiteX3" fmla="*/ 1293091 w 2835564"/>
                <a:gd name="connsiteY3" fmla="*/ 609600 h 1274618"/>
                <a:gd name="connsiteX4" fmla="*/ 1773382 w 2835564"/>
                <a:gd name="connsiteY4" fmla="*/ 692728 h 1274618"/>
                <a:gd name="connsiteX5" fmla="*/ 2401455 w 2835564"/>
                <a:gd name="connsiteY5" fmla="*/ 434109 h 1274618"/>
                <a:gd name="connsiteX6" fmla="*/ 2835564 w 2835564"/>
                <a:gd name="connsiteY6" fmla="*/ 0 h 127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5564" h="1274618">
                  <a:moveTo>
                    <a:pt x="0" y="1274618"/>
                  </a:moveTo>
                  <a:cubicBezTo>
                    <a:pt x="59267" y="1182254"/>
                    <a:pt x="118534" y="1089891"/>
                    <a:pt x="221673" y="969818"/>
                  </a:cubicBezTo>
                  <a:cubicBezTo>
                    <a:pt x="324812" y="849745"/>
                    <a:pt x="440266" y="614218"/>
                    <a:pt x="618836" y="554182"/>
                  </a:cubicBezTo>
                  <a:cubicBezTo>
                    <a:pt x="797406" y="494146"/>
                    <a:pt x="1100667" y="586509"/>
                    <a:pt x="1293091" y="609600"/>
                  </a:cubicBezTo>
                  <a:cubicBezTo>
                    <a:pt x="1485515" y="632691"/>
                    <a:pt x="1588655" y="721976"/>
                    <a:pt x="1773382" y="692728"/>
                  </a:cubicBezTo>
                  <a:cubicBezTo>
                    <a:pt x="1958109" y="663480"/>
                    <a:pt x="2224425" y="549564"/>
                    <a:pt x="2401455" y="434109"/>
                  </a:cubicBezTo>
                  <a:cubicBezTo>
                    <a:pt x="2578485" y="318654"/>
                    <a:pt x="2707024" y="159327"/>
                    <a:pt x="2835564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rot="20220000">
              <a:off x="5541819" y="4608946"/>
              <a:ext cx="221673" cy="535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20220000">
              <a:off x="8575965" y="3274290"/>
              <a:ext cx="221673" cy="535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0371862">
              <a:off x="6696365" y="428567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u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9955065">
              <a:off x="6687128" y="362065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ū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65780" y="518398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 the literature,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>
                <a:latin typeface="Comic Sans MS" pitchFamily="66" charset="0"/>
              </a:rPr>
              <a:t>u</a:t>
            </a:r>
            <a:r>
              <a:rPr lang="en-US" dirty="0" smtClean="0">
                <a:latin typeface="Comic Sans MS" pitchFamily="66" charset="0"/>
              </a:rPr>
              <a:t> is often used instead of </a:t>
            </a:r>
            <a:r>
              <a:rPr lang="en-US" b="1" dirty="0" smtClean="0">
                <a:latin typeface="Comic Sans MS"/>
              </a:rPr>
              <a:t>ū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09860"/>
              </p:ext>
            </p:extLst>
          </p:nvPr>
        </p:nvGraphicFramePr>
        <p:xfrm>
          <a:off x="4219575" y="5827713"/>
          <a:ext cx="20621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3" name="Equation" r:id="rId7" imgW="2070000" imgH="838080" progId="Equation.DSMT4">
                  <p:embed/>
                </p:oleObj>
              </mc:Choice>
              <mc:Fallback>
                <p:oleObj name="Equation" r:id="rId7" imgW="2070000" imgH="8380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827713"/>
                        <a:ext cx="20621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54831"/>
              </p:ext>
            </p:extLst>
          </p:nvPr>
        </p:nvGraphicFramePr>
        <p:xfrm>
          <a:off x="1544638" y="1565275"/>
          <a:ext cx="60690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4" name="Equation" r:id="rId9" imgW="6743520" imgH="863280" progId="Equation.DSMT4">
                  <p:embed/>
                </p:oleObj>
              </mc:Choice>
              <mc:Fallback>
                <p:oleObj name="Equation" r:id="rId9" imgW="6743520" imgH="8632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1565275"/>
                        <a:ext cx="606901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PMPE As a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condition for minimum PE</a:t>
            </a:r>
          </a:p>
          <a:p>
            <a:pPr lvl="1"/>
            <a:r>
              <a:rPr lang="en-US" dirty="0" smtClean="0"/>
              <a:t>Stationary condition </a:t>
            </a:r>
            <a:r>
              <a:rPr lang="en-US" dirty="0" smtClean="0">
                <a:sym typeface="Wingdings" panose="05000000000000000000" pitchFamily="2" charset="2"/>
              </a:rPr>
              <a:t>&lt;--&gt; </a:t>
            </a:r>
            <a:r>
              <a:rPr lang="en-US" dirty="0" smtClean="0"/>
              <a:t>first variation =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Variation of strain energy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24243"/>
              </p:ext>
            </p:extLst>
          </p:nvPr>
        </p:nvGraphicFramePr>
        <p:xfrm>
          <a:off x="992188" y="1571625"/>
          <a:ext cx="7670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0" name="Equation" r:id="rId3" imgW="7670520" imgH="863280" progId="Equation.DSMT4">
                  <p:embed/>
                </p:oleObj>
              </mc:Choice>
              <mc:Fallback>
                <p:oleObj name="Equation" r:id="rId3" imgW="767052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71625"/>
                        <a:ext cx="7670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79479"/>
              </p:ext>
            </p:extLst>
          </p:nvPr>
        </p:nvGraphicFramePr>
        <p:xfrm>
          <a:off x="7213600" y="253238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1" name="Equation" r:id="rId5" imgW="1726920" imgH="406080" progId="Equation.DSMT4">
                  <p:embed/>
                </p:oleObj>
              </mc:Choice>
              <mc:Fallback>
                <p:oleObj name="Equation" r:id="rId5" imgW="1726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3600" y="2532380"/>
                        <a:ext cx="1727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724782"/>
              </p:ext>
            </p:extLst>
          </p:nvPr>
        </p:nvGraphicFramePr>
        <p:xfrm>
          <a:off x="1116013" y="3471863"/>
          <a:ext cx="4254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2" name="Equation" r:id="rId7" imgW="4254480" imgH="863280" progId="Equation.DSMT4">
                  <p:embed/>
                </p:oleObj>
              </mc:Choice>
              <mc:Fallback>
                <p:oleObj name="Equation" r:id="rId7" imgW="425448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71863"/>
                        <a:ext cx="4254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38695"/>
              </p:ext>
            </p:extLst>
          </p:nvPr>
        </p:nvGraphicFramePr>
        <p:xfrm>
          <a:off x="1331913" y="4505325"/>
          <a:ext cx="217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3" name="Equation" r:id="rId9" imgW="2171520" imgH="368280" progId="Equation.DSMT4">
                  <p:embed/>
                </p:oleObj>
              </mc:Choice>
              <mc:Fallback>
                <p:oleObj name="Equation" r:id="rId9" imgW="217152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05325"/>
                        <a:ext cx="2171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48876"/>
              </p:ext>
            </p:extLst>
          </p:nvPr>
        </p:nvGraphicFramePr>
        <p:xfrm>
          <a:off x="4665663" y="4530725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4" name="Equation" r:id="rId11" imgW="1384200" imgH="317160" progId="Equation.DSMT4">
                  <p:embed/>
                </p:oleObj>
              </mc:Choice>
              <mc:Fallback>
                <p:oleObj name="Equation" r:id="rId11" imgW="138420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4530725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09214"/>
              </p:ext>
            </p:extLst>
          </p:nvPr>
        </p:nvGraphicFramePr>
        <p:xfrm>
          <a:off x="1374775" y="5094288"/>
          <a:ext cx="67468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5" name="Equation" r:id="rId13" imgW="6769080" imgH="1549080" progId="Equation.DSMT4">
                  <p:embed/>
                </p:oleObj>
              </mc:Choice>
              <mc:Fallback>
                <p:oleObj name="Equation" r:id="rId13" imgW="6769080" imgH="1549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094288"/>
                        <a:ext cx="674687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6240780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Energy bilinear form</a:t>
            </a:r>
            <a:endParaRPr lang="en-US" sz="2000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22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PMPE As a Variation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Variation of work done by applied loads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Thus, PMPE becomes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Load form 	is linear with respect to </a:t>
            </a:r>
            <a:r>
              <a:rPr lang="en-US" b="1" dirty="0" smtClean="0">
                <a:latin typeface="Comic Sans MS"/>
              </a:rPr>
              <a:t>ū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omic Sans MS"/>
              </a:rPr>
              <a:t>Energy form a(</a:t>
            </a:r>
            <a:r>
              <a:rPr lang="en-US" b="1" dirty="0" smtClean="0">
                <a:latin typeface="Comic Sans MS"/>
              </a:rPr>
              <a:t>u</a:t>
            </a:r>
            <a:r>
              <a:rPr lang="en-US" dirty="0" smtClean="0">
                <a:latin typeface="Comic Sans MS"/>
              </a:rPr>
              <a:t>,</a:t>
            </a:r>
            <a:r>
              <a:rPr lang="en-US" b="1" dirty="0" smtClean="0">
                <a:latin typeface="Comic Sans MS"/>
              </a:rPr>
              <a:t> ū</a:t>
            </a:r>
            <a:r>
              <a:rPr lang="en-US" dirty="0" smtClean="0">
                <a:latin typeface="Comic Sans MS"/>
              </a:rPr>
              <a:t>) is symmetric, bilinear </a:t>
            </a:r>
            <a:r>
              <a:rPr lang="en-US" dirty="0" err="1" smtClean="0">
                <a:latin typeface="Comic Sans MS"/>
              </a:rPr>
              <a:t>w.r.t</a:t>
            </a:r>
            <a:r>
              <a:rPr lang="en-US" dirty="0" smtClean="0">
                <a:latin typeface="Comic Sans MS"/>
              </a:rPr>
              <a:t>. </a:t>
            </a:r>
            <a:r>
              <a:rPr lang="en-US" b="1" dirty="0" smtClean="0">
                <a:latin typeface="Comic Sans MS"/>
              </a:rPr>
              <a:t>u</a:t>
            </a:r>
            <a:r>
              <a:rPr lang="en-US" dirty="0" smtClean="0">
                <a:latin typeface="Comic Sans MS"/>
              </a:rPr>
              <a:t> and </a:t>
            </a:r>
            <a:r>
              <a:rPr lang="en-US" b="1" dirty="0" smtClean="0">
                <a:latin typeface="Comic Sans MS"/>
              </a:rPr>
              <a:t>ū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Different problems have different a(</a:t>
            </a:r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>
                <a:latin typeface="Comic Sans MS"/>
              </a:rPr>
              <a:t>)</a:t>
            </a:r>
            <a:r>
              <a:rPr lang="en-US" dirty="0" smtClean="0"/>
              <a:t> and       , but they share the same property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C02C6"/>
                </a:solidFill>
              </a:rPr>
              <a:t>How can we satisfy “for all </a:t>
            </a:r>
            <a:r>
              <a:rPr lang="en-US" b="1" dirty="0">
                <a:solidFill>
                  <a:srgbClr val="2C02C6"/>
                </a:solidFill>
                <a:latin typeface="Comic Sans MS"/>
              </a:rPr>
              <a:t>ū </a:t>
            </a:r>
            <a:r>
              <a:rPr lang="en-US" b="1" dirty="0">
                <a:solidFill>
                  <a:srgbClr val="2C02C6"/>
                </a:solidFill>
                <a:latin typeface="Comic Sans MS"/>
                <a:sym typeface="Euclid Symbol"/>
              </a:rPr>
              <a:t> </a:t>
            </a:r>
            <a:r>
              <a:rPr lang="en-US" b="1" dirty="0">
                <a:solidFill>
                  <a:srgbClr val="2C02C6"/>
                </a:solidFill>
                <a:latin typeface="Euclid Math Two" pitchFamily="18" charset="2"/>
                <a:sym typeface="Euclid Math Two"/>
              </a:rPr>
              <a:t></a:t>
            </a:r>
            <a:r>
              <a:rPr lang="en-US" b="1" dirty="0">
                <a:solidFill>
                  <a:srgbClr val="2C02C6"/>
                </a:solidFill>
                <a:latin typeface="Comic Sans MS"/>
                <a:sym typeface="Euclid Math Two"/>
              </a:rPr>
              <a:t>” requirement? </a:t>
            </a:r>
            <a:br>
              <a:rPr lang="en-US" b="1" dirty="0">
                <a:solidFill>
                  <a:srgbClr val="2C02C6"/>
                </a:solidFill>
                <a:latin typeface="Comic Sans MS"/>
                <a:sym typeface="Euclid Math Two"/>
              </a:rPr>
            </a:br>
            <a:r>
              <a:rPr lang="en-US" b="1" dirty="0">
                <a:solidFill>
                  <a:srgbClr val="2C02C6"/>
                </a:solidFill>
                <a:latin typeface="Comic Sans MS"/>
                <a:sym typeface="Euclid Math Two"/>
              </a:rPr>
              <a:t>Can we test </a:t>
            </a:r>
            <a:r>
              <a:rPr lang="en-US" b="1" dirty="0" smtClean="0">
                <a:solidFill>
                  <a:srgbClr val="2C02C6"/>
                </a:solidFill>
                <a:latin typeface="Comic Sans MS"/>
                <a:sym typeface="Euclid Math Two"/>
              </a:rPr>
              <a:t>an infinite </a:t>
            </a:r>
            <a:r>
              <a:rPr lang="en-US" b="1" dirty="0">
                <a:solidFill>
                  <a:srgbClr val="2C02C6"/>
                </a:solidFill>
                <a:latin typeface="Comic Sans MS"/>
                <a:sym typeface="Euclid Math Two"/>
              </a:rPr>
              <a:t>number of </a:t>
            </a:r>
            <a:r>
              <a:rPr lang="en-US" b="1" dirty="0">
                <a:solidFill>
                  <a:srgbClr val="2C02C6"/>
                </a:solidFill>
                <a:latin typeface="Comic Sans MS"/>
              </a:rPr>
              <a:t>ū</a:t>
            </a:r>
            <a:r>
              <a:rPr lang="en-US" b="1" dirty="0" smtClean="0">
                <a:solidFill>
                  <a:srgbClr val="2C02C6"/>
                </a:solidFill>
                <a:latin typeface="Comic Sans MS"/>
                <a:sym typeface="Euclid Math Two"/>
              </a:rPr>
              <a:t>?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36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47182"/>
              </p:ext>
            </p:extLst>
          </p:nvPr>
        </p:nvGraphicFramePr>
        <p:xfrm>
          <a:off x="1074738" y="1366838"/>
          <a:ext cx="574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4" name="Equation" r:id="rId3" imgW="5740200" imgH="545760" progId="Equation.DSMT4">
                  <p:embed/>
                </p:oleObj>
              </mc:Choice>
              <mc:Fallback>
                <p:oleObj name="Equation" r:id="rId3" imgW="5740200" imgH="5457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366838"/>
                        <a:ext cx="57404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692727" y="3261144"/>
            <a:ext cx="3565237" cy="5726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24511"/>
              </p:ext>
            </p:extLst>
          </p:nvPr>
        </p:nvGraphicFramePr>
        <p:xfrm>
          <a:off x="788988" y="3343275"/>
          <a:ext cx="3403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5" name="Equation" r:id="rId5" imgW="3403440" imgH="406080" progId="Equation.DSMT4">
                  <p:embed/>
                </p:oleObj>
              </mc:Choice>
              <mc:Fallback>
                <p:oleObj name="Equation" r:id="rId5" imgW="340344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343275"/>
                        <a:ext cx="34036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45863"/>
              </p:ext>
            </p:extLst>
          </p:nvPr>
        </p:nvGraphicFramePr>
        <p:xfrm>
          <a:off x="2332177" y="4163999"/>
          <a:ext cx="4937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6" name="Equation" r:id="rId7" imgW="583920" imgH="368280" progId="Equation.DSMT4">
                  <p:embed/>
                </p:oleObj>
              </mc:Choice>
              <mc:Fallback>
                <p:oleObj name="Equation" r:id="rId7" imgW="58392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177" y="4163999"/>
                        <a:ext cx="49371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58258"/>
              </p:ext>
            </p:extLst>
          </p:nvPr>
        </p:nvGraphicFramePr>
        <p:xfrm>
          <a:off x="6437600" y="5082294"/>
          <a:ext cx="4937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7" name="Equation" r:id="rId9" imgW="583920" imgH="368280" progId="Equation.DSMT4">
                  <p:embed/>
                </p:oleObj>
              </mc:Choice>
              <mc:Fallback>
                <p:oleObj name="Equation" r:id="rId9" imgW="58392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600" y="5082294"/>
                        <a:ext cx="4937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202847"/>
              </p:ext>
            </p:extLst>
          </p:nvPr>
        </p:nvGraphicFramePr>
        <p:xfrm>
          <a:off x="2103438" y="2201863"/>
          <a:ext cx="45593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8" name="Equation" r:id="rId11" imgW="4546440" imgH="368280" progId="Equation.DSMT4">
                  <p:embed/>
                </p:oleObj>
              </mc:Choice>
              <mc:Fallback>
                <p:oleObj name="Equation" r:id="rId11" imgW="4546440" imgH="3682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201863"/>
                        <a:ext cx="45593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8163" y="1430215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Load linear form</a:t>
            </a:r>
            <a:endParaRPr lang="en-US" sz="2000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Uniaxial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displacement u(x) = cx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virtual displacement is in the same space with u(x):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Variation of strain energy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Variation of applied load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PMPE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02890"/>
              </p:ext>
            </p:extLst>
          </p:nvPr>
        </p:nvGraphicFramePr>
        <p:xfrm>
          <a:off x="5854540" y="800895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5" name="Equation" r:id="rId3" imgW="1320480" imgH="368280" progId="Equation.DSMT4">
                  <p:embed/>
                </p:oleObj>
              </mc:Choice>
              <mc:Fallback>
                <p:oleObj name="Equation" r:id="rId3" imgW="1320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540" y="800895"/>
                        <a:ext cx="1320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09205"/>
              </p:ext>
            </p:extLst>
          </p:nvPr>
        </p:nvGraphicFramePr>
        <p:xfrm>
          <a:off x="796925" y="2120900"/>
          <a:ext cx="76358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6" name="Equation" r:id="rId5" imgW="8483400" imgH="1549080" progId="Equation.DSMT4">
                  <p:embed/>
                </p:oleObj>
              </mc:Choice>
              <mc:Fallback>
                <p:oleObj name="Equation" r:id="rId5" imgW="8483400" imgH="1549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120900"/>
                        <a:ext cx="763587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97132"/>
              </p:ext>
            </p:extLst>
          </p:nvPr>
        </p:nvGraphicFramePr>
        <p:xfrm>
          <a:off x="795338" y="4208463"/>
          <a:ext cx="6113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7" name="Equation" r:id="rId7" imgW="6134040" imgH="761760" progId="Equation.DSMT4">
                  <p:embed/>
                </p:oleObj>
              </mc:Choice>
              <mc:Fallback>
                <p:oleObj name="Equation" r:id="rId7" imgW="613404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208463"/>
                        <a:ext cx="61134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50930"/>
              </p:ext>
            </p:extLst>
          </p:nvPr>
        </p:nvGraphicFramePr>
        <p:xfrm>
          <a:off x="658813" y="5694363"/>
          <a:ext cx="46561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8" name="Equation" r:id="rId9" imgW="4673520" imgH="368280" progId="Equation.DSMT4">
                  <p:embed/>
                </p:oleObj>
              </mc:Choice>
              <mc:Fallback>
                <p:oleObj name="Equation" r:id="rId9" imgW="467352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694363"/>
                        <a:ext cx="465613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193401"/>
              </p:ext>
            </p:extLst>
          </p:nvPr>
        </p:nvGraphicFramePr>
        <p:xfrm>
          <a:off x="6184900" y="5484813"/>
          <a:ext cx="209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9" name="Equation" r:id="rId11" imgW="2082600" imgH="774360" progId="Equation.DSMT4">
                  <p:embed/>
                </p:oleObj>
              </mc:Choice>
              <mc:Fallback>
                <p:oleObj name="Equation" r:id="rId11" imgW="208260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484813"/>
                        <a:ext cx="209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06393" y="6345516"/>
            <a:ext cx="658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Arbitrary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arbitrary       coefficient of      must be zero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00560"/>
              </p:ext>
            </p:extLst>
          </p:nvPr>
        </p:nvGraphicFramePr>
        <p:xfrm>
          <a:off x="2205371" y="6357875"/>
          <a:ext cx="62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0" name="Equation" r:id="rId13" imgW="622080" imgH="368280" progId="Equation.DSMT4">
                  <p:embed/>
                </p:oleObj>
              </mc:Choice>
              <mc:Fallback>
                <p:oleObj name="Equation" r:id="rId13" imgW="6220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5371" y="6357875"/>
                        <a:ext cx="622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8819"/>
              </p:ext>
            </p:extLst>
          </p:nvPr>
        </p:nvGraphicFramePr>
        <p:xfrm>
          <a:off x="4069923" y="640094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1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9923" y="640094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77912"/>
              </p:ext>
            </p:extLst>
          </p:nvPr>
        </p:nvGraphicFramePr>
        <p:xfrm>
          <a:off x="6030846" y="63932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2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0846" y="639326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585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tensor calculus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2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Virtual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Instead of solving the strong form directly, we want to solve the equation with relaxed requirement (</a:t>
            </a:r>
            <a:r>
              <a:rPr lang="en-US" b="1" dirty="0" smtClean="0">
                <a:solidFill>
                  <a:srgbClr val="2C02C6"/>
                </a:solidFill>
              </a:rPr>
              <a:t>weak form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Virtual work </a:t>
            </a:r>
            <a:r>
              <a:rPr lang="en-US" dirty="0" smtClean="0"/>
              <a:t>– Work resulting from real forces acting through a virtual displacement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Principle of virtual work </a:t>
            </a:r>
            <a:r>
              <a:rPr lang="en-US" dirty="0" smtClean="0"/>
              <a:t>– when a system is in equilibrium, the forces applied to the system will not produce any virtual work for </a:t>
            </a:r>
            <a:r>
              <a:rPr lang="en-US" b="1" dirty="0" smtClean="0">
                <a:solidFill>
                  <a:srgbClr val="2C02C6"/>
                </a:solidFill>
              </a:rPr>
              <a:t>arbitrary</a:t>
            </a:r>
            <a:r>
              <a:rPr lang="en-US" dirty="0" smtClean="0"/>
              <a:t> virtual displacements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Balance of linear momentum is force equilibrium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Thus, the virtual work can be obtained by multiplying the force equilibrium equation with a virtual displacement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If the above virtual work becomes zero for arbitrary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>
                <a:latin typeface="Comic Sans MS"/>
              </a:rPr>
              <a:t>, then it satisfies the original equilibrium equation in a </a:t>
            </a:r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weak sense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46184"/>
              </p:ext>
            </p:extLst>
          </p:nvPr>
        </p:nvGraphicFramePr>
        <p:xfrm>
          <a:off x="6753225" y="3773488"/>
          <a:ext cx="18081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1" name="Equation" r:id="rId3" imgW="2006280" imgH="431640" progId="Equation.DSMT4">
                  <p:embed/>
                </p:oleObj>
              </mc:Choice>
              <mc:Fallback>
                <p:oleObj name="Equation" r:id="rId3" imgW="20062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3773488"/>
                        <a:ext cx="18081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98088"/>
              </p:ext>
            </p:extLst>
          </p:nvPr>
        </p:nvGraphicFramePr>
        <p:xfrm>
          <a:off x="2733675" y="5141913"/>
          <a:ext cx="3471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2" name="Equation" r:id="rId5" imgW="3466800" imgH="545760" progId="Equation.DSMT4">
                  <p:embed/>
                </p:oleObj>
              </mc:Choice>
              <mc:Fallback>
                <p:oleObj name="Equation" r:id="rId5" imgW="346680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141913"/>
                        <a:ext cx="34718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Virtual Work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PVW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Integration-by-parts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Divergence </a:t>
            </a:r>
            <a:r>
              <a:rPr lang="en-US" dirty="0" err="1" smtClean="0"/>
              <a:t>Thm</a:t>
            </a: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The boundary is decomposed by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259341"/>
              </p:ext>
            </p:extLst>
          </p:nvPr>
        </p:nvGraphicFramePr>
        <p:xfrm>
          <a:off x="1595438" y="785813"/>
          <a:ext cx="4330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2" name="Equation" r:id="rId3" imgW="4330440" imgH="545760" progId="Equation.DSMT4">
                  <p:embed/>
                </p:oleObj>
              </mc:Choice>
              <mc:Fallback>
                <p:oleObj name="Equation" r:id="rId3" imgW="433044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785813"/>
                        <a:ext cx="4330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296493"/>
              </p:ext>
            </p:extLst>
          </p:nvPr>
        </p:nvGraphicFramePr>
        <p:xfrm>
          <a:off x="1357313" y="1479550"/>
          <a:ext cx="3619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3" name="Equation" r:id="rId5" imgW="3619440" imgH="545760" progId="Equation.DSMT4">
                  <p:embed/>
                </p:oleObj>
              </mc:Choice>
              <mc:Fallback>
                <p:oleObj name="Equation" r:id="rId5" imgW="361944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479550"/>
                        <a:ext cx="3619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355282"/>
              </p:ext>
            </p:extLst>
          </p:nvPr>
        </p:nvGraphicFramePr>
        <p:xfrm>
          <a:off x="1439863" y="2632075"/>
          <a:ext cx="5168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4" name="Equation" r:id="rId7" imgW="5168880" imgH="545760" progId="Equation.DSMT4">
                  <p:embed/>
                </p:oleObj>
              </mc:Choice>
              <mc:Fallback>
                <p:oleObj name="Equation" r:id="rId7" imgW="516888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632075"/>
                        <a:ext cx="5168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73648"/>
              </p:ext>
            </p:extLst>
          </p:nvPr>
        </p:nvGraphicFramePr>
        <p:xfrm>
          <a:off x="1439863" y="3644900"/>
          <a:ext cx="539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5" name="Equation" r:id="rId9" imgW="5397480" imgH="545760" progId="Equation.DSMT4">
                  <p:embed/>
                </p:oleObj>
              </mc:Choice>
              <mc:Fallback>
                <p:oleObj name="Equation" r:id="rId9" imgW="5397480" imgH="545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644900"/>
                        <a:ext cx="5397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20968"/>
              </p:ext>
            </p:extLst>
          </p:nvPr>
        </p:nvGraphicFramePr>
        <p:xfrm>
          <a:off x="1676400" y="4699000"/>
          <a:ext cx="422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6" name="Equation" r:id="rId11" imgW="4228920" imgH="533160" progId="Equation.DSMT4">
                  <p:embed/>
                </p:oleObj>
              </mc:Choice>
              <mc:Fallback>
                <p:oleObj name="Equation" r:id="rId11" imgW="422892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9000"/>
                        <a:ext cx="4229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60303"/>
              </p:ext>
            </p:extLst>
          </p:nvPr>
        </p:nvGraphicFramePr>
        <p:xfrm>
          <a:off x="4810125" y="4279900"/>
          <a:ext cx="161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7" name="Equation" r:id="rId13" imgW="1612800" imgH="368280" progId="Equation.DSMT4">
                  <p:embed/>
                </p:oleObj>
              </mc:Choice>
              <mc:Fallback>
                <p:oleObj name="Equation" r:id="rId13" imgW="1612800" imgH="368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279900"/>
                        <a:ext cx="161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53701"/>
              </p:ext>
            </p:extLst>
          </p:nvPr>
        </p:nvGraphicFramePr>
        <p:xfrm>
          <a:off x="1484313" y="5514747"/>
          <a:ext cx="523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8" name="Equation" r:id="rId15" imgW="5232240" imgH="1015920" progId="Equation.DSMT4">
                  <p:embed/>
                </p:oleObj>
              </mc:Choice>
              <mc:Fallback>
                <p:oleObj name="Equation" r:id="rId15" imgW="5232240" imgH="10159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5514747"/>
                        <a:ext cx="5232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Virtual Work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Since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 is symmetric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Weak Form</a:t>
            </a:r>
            <a:r>
              <a:rPr lang="en-US" dirty="0" smtClean="0"/>
              <a:t> of BVP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2C02C6"/>
                </a:solidFill>
              </a:rPr>
              <a:t>Internal virtual work = external virtual work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/>
              <a:t>	Starting point of FEM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Symbolic expression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Energy form</a:t>
            </a:r>
            <a:r>
              <a:rPr lang="en-US" dirty="0" smtClean="0"/>
              <a:t>:</a:t>
            </a:r>
          </a:p>
          <a:p>
            <a:pPr lvl="1">
              <a:spcBef>
                <a:spcPts val="24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Load form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88293" y="2392215"/>
            <a:ext cx="6395146" cy="6650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08700"/>
              </p:ext>
            </p:extLst>
          </p:nvPr>
        </p:nvGraphicFramePr>
        <p:xfrm>
          <a:off x="1039291" y="2462213"/>
          <a:ext cx="622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3" name="Equation" r:id="rId3" imgW="6222960" imgH="545760" progId="Equation.DSMT4">
                  <p:embed/>
                </p:oleObj>
              </mc:Choice>
              <mc:Fallback>
                <p:oleObj name="Equation" r:id="rId3" imgW="622296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91" y="2462213"/>
                        <a:ext cx="6223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274619" y="4738257"/>
            <a:ext cx="3343563" cy="5634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115206"/>
              </p:ext>
            </p:extLst>
          </p:nvPr>
        </p:nvGraphicFramePr>
        <p:xfrm>
          <a:off x="1423988" y="4837113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4" name="Equation" r:id="rId5" imgW="3085920" imgH="406080" progId="Equation.DSMT4">
                  <p:embed/>
                </p:oleObj>
              </mc:Choice>
              <mc:Fallback>
                <p:oleObj name="Equation" r:id="rId5" imgW="30859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837113"/>
                        <a:ext cx="3086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75693"/>
              </p:ext>
            </p:extLst>
          </p:nvPr>
        </p:nvGraphicFramePr>
        <p:xfrm>
          <a:off x="2643188" y="55118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5" name="Equation" r:id="rId7" imgW="2755800" imgH="533160" progId="Equation.DSMT4">
                  <p:embed/>
                </p:oleObj>
              </mc:Choice>
              <mc:Fallback>
                <p:oleObj name="Equation" r:id="rId7" imgW="275580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511800"/>
                        <a:ext cx="2755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98348"/>
              </p:ext>
            </p:extLst>
          </p:nvPr>
        </p:nvGraphicFramePr>
        <p:xfrm>
          <a:off x="2486025" y="6151563"/>
          <a:ext cx="438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6" name="Equation" r:id="rId9" imgW="4381200" imgH="545760" progId="Equation.DSMT4">
                  <p:embed/>
                </p:oleObj>
              </mc:Choice>
              <mc:Fallback>
                <p:oleObj name="Equation" r:id="rId9" imgW="4381200" imgH="545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6151563"/>
                        <a:ext cx="438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27051"/>
              </p:ext>
            </p:extLst>
          </p:nvPr>
        </p:nvGraphicFramePr>
        <p:xfrm>
          <a:off x="704850" y="1287463"/>
          <a:ext cx="347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7" name="Equation" r:id="rId11" imgW="3479760" imgH="495000" progId="Equation.DSMT4">
                  <p:embed/>
                </p:oleObj>
              </mc:Choice>
              <mc:Fallback>
                <p:oleObj name="Equation" r:id="rId11" imgW="3479760" imgH="49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287463"/>
                        <a:ext cx="3479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28234"/>
              </p:ext>
            </p:extLst>
          </p:nvPr>
        </p:nvGraphicFramePr>
        <p:xfrm>
          <a:off x="5257800" y="1039813"/>
          <a:ext cx="3609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8" name="Equation" r:id="rId13" imgW="4012920" imgH="990360" progId="Equation.DSMT4">
                  <p:embed/>
                </p:oleObj>
              </mc:Choice>
              <mc:Fallback>
                <p:oleObj name="Equation" r:id="rId13" imgW="4012920" imgH="990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39813"/>
                        <a:ext cx="36099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4987636" y="4895272"/>
            <a:ext cx="766619" cy="24014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17546"/>
              </p:ext>
            </p:extLst>
          </p:nvPr>
        </p:nvGraphicFramePr>
        <p:xfrm>
          <a:off x="6216650" y="4782126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9" name="Equation" r:id="rId15" imgW="1663560" imgH="368280" progId="Equation.DSMT4">
                  <p:embed/>
                </p:oleObj>
              </mc:Choice>
              <mc:Fallback>
                <p:oleObj name="Equation" r:id="rId15" imgW="166356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82126"/>
                        <a:ext cx="1663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99200" y="519083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FE equation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Heat Transfer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Steady-State Differential Equation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Boundary conditions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Space of </a:t>
            </a:r>
            <a:r>
              <a:rPr lang="en-US" dirty="0" err="1" smtClean="0"/>
              <a:t>kinematically</a:t>
            </a:r>
            <a:r>
              <a:rPr lang="en-US" dirty="0" smtClean="0"/>
              <a:t> admissible temperature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Multiply by virtual temperature, integrate by part, and apply boundary conditions</a:t>
            </a:r>
            <a:endParaRPr lang="en-US" dirty="0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5322071" y="1076585"/>
            <a:ext cx="3341712" cy="2526030"/>
            <a:chOff x="4726003" y="3314556"/>
            <a:chExt cx="2227808" cy="1684020"/>
          </a:xfrm>
        </p:grpSpPr>
        <p:sp>
          <p:nvSpPr>
            <p:cNvPr id="101379" name="Freeform 3"/>
            <p:cNvSpPr>
              <a:spLocks/>
            </p:cNvSpPr>
            <p:nvPr/>
          </p:nvSpPr>
          <p:spPr bwMode="auto">
            <a:xfrm>
              <a:off x="5110852" y="3460606"/>
              <a:ext cx="1842959" cy="1350645"/>
            </a:xfrm>
            <a:custGeom>
              <a:avLst/>
              <a:gdLst/>
              <a:ahLst/>
              <a:cxnLst>
                <a:cxn ang="0">
                  <a:pos x="81" y="1309"/>
                </a:cxn>
                <a:cxn ang="0">
                  <a:pos x="119" y="537"/>
                </a:cxn>
                <a:cxn ang="0">
                  <a:pos x="794" y="49"/>
                </a:cxn>
                <a:cxn ang="0">
                  <a:pos x="2091" y="244"/>
                </a:cxn>
                <a:cxn ang="0">
                  <a:pos x="3066" y="1309"/>
                </a:cxn>
                <a:cxn ang="0">
                  <a:pos x="2414" y="2157"/>
                </a:cxn>
                <a:cxn ang="0">
                  <a:pos x="1071" y="2089"/>
                </a:cxn>
                <a:cxn ang="0">
                  <a:pos x="209" y="1767"/>
                </a:cxn>
                <a:cxn ang="0">
                  <a:pos x="81" y="1309"/>
                </a:cxn>
              </a:cxnLst>
              <a:rect l="0" t="0" r="r" b="b"/>
              <a:pathLst>
                <a:path w="3120" h="2287">
                  <a:moveTo>
                    <a:pt x="81" y="1309"/>
                  </a:moveTo>
                  <a:cubicBezTo>
                    <a:pt x="66" y="1104"/>
                    <a:pt x="0" y="747"/>
                    <a:pt x="119" y="537"/>
                  </a:cubicBezTo>
                  <a:cubicBezTo>
                    <a:pt x="238" y="327"/>
                    <a:pt x="465" y="98"/>
                    <a:pt x="794" y="49"/>
                  </a:cubicBezTo>
                  <a:cubicBezTo>
                    <a:pt x="1123" y="0"/>
                    <a:pt x="1712" y="34"/>
                    <a:pt x="2091" y="244"/>
                  </a:cubicBezTo>
                  <a:cubicBezTo>
                    <a:pt x="2470" y="454"/>
                    <a:pt x="3012" y="990"/>
                    <a:pt x="3066" y="1309"/>
                  </a:cubicBezTo>
                  <a:cubicBezTo>
                    <a:pt x="3120" y="1628"/>
                    <a:pt x="2747" y="2027"/>
                    <a:pt x="2414" y="2157"/>
                  </a:cubicBezTo>
                  <a:cubicBezTo>
                    <a:pt x="2081" y="2287"/>
                    <a:pt x="1438" y="2154"/>
                    <a:pt x="1071" y="2089"/>
                  </a:cubicBezTo>
                  <a:cubicBezTo>
                    <a:pt x="704" y="2024"/>
                    <a:pt x="371" y="1896"/>
                    <a:pt x="209" y="1767"/>
                  </a:cubicBezTo>
                  <a:cubicBezTo>
                    <a:pt x="47" y="1638"/>
                    <a:pt x="96" y="1514"/>
                    <a:pt x="81" y="1309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0" name="Freeform 4"/>
            <p:cNvSpPr>
              <a:spLocks/>
            </p:cNvSpPr>
            <p:nvPr/>
          </p:nvSpPr>
          <p:spPr bwMode="auto">
            <a:xfrm>
              <a:off x="5097516" y="3470131"/>
              <a:ext cx="1842959" cy="1350645"/>
            </a:xfrm>
            <a:custGeom>
              <a:avLst/>
              <a:gdLst/>
              <a:ahLst/>
              <a:cxnLst>
                <a:cxn ang="0">
                  <a:pos x="81" y="1309"/>
                </a:cxn>
                <a:cxn ang="0">
                  <a:pos x="119" y="537"/>
                </a:cxn>
                <a:cxn ang="0">
                  <a:pos x="794" y="49"/>
                </a:cxn>
                <a:cxn ang="0">
                  <a:pos x="2091" y="244"/>
                </a:cxn>
                <a:cxn ang="0">
                  <a:pos x="3066" y="1309"/>
                </a:cxn>
                <a:cxn ang="0">
                  <a:pos x="2414" y="2157"/>
                </a:cxn>
                <a:cxn ang="0">
                  <a:pos x="1071" y="2089"/>
                </a:cxn>
                <a:cxn ang="0">
                  <a:pos x="209" y="1767"/>
                </a:cxn>
                <a:cxn ang="0">
                  <a:pos x="81" y="1309"/>
                </a:cxn>
              </a:cxnLst>
              <a:rect l="0" t="0" r="r" b="b"/>
              <a:pathLst>
                <a:path w="3120" h="2287">
                  <a:moveTo>
                    <a:pt x="81" y="1309"/>
                  </a:moveTo>
                  <a:cubicBezTo>
                    <a:pt x="66" y="1104"/>
                    <a:pt x="0" y="747"/>
                    <a:pt x="119" y="537"/>
                  </a:cubicBezTo>
                  <a:cubicBezTo>
                    <a:pt x="238" y="327"/>
                    <a:pt x="465" y="98"/>
                    <a:pt x="794" y="49"/>
                  </a:cubicBezTo>
                  <a:cubicBezTo>
                    <a:pt x="1123" y="0"/>
                    <a:pt x="1712" y="34"/>
                    <a:pt x="2091" y="244"/>
                  </a:cubicBezTo>
                  <a:cubicBezTo>
                    <a:pt x="2470" y="454"/>
                    <a:pt x="3012" y="990"/>
                    <a:pt x="3066" y="1309"/>
                  </a:cubicBezTo>
                  <a:cubicBezTo>
                    <a:pt x="3120" y="1628"/>
                    <a:pt x="2747" y="2027"/>
                    <a:pt x="2414" y="2157"/>
                  </a:cubicBezTo>
                  <a:cubicBezTo>
                    <a:pt x="2081" y="2287"/>
                    <a:pt x="1438" y="2154"/>
                    <a:pt x="1071" y="2089"/>
                  </a:cubicBezTo>
                  <a:cubicBezTo>
                    <a:pt x="704" y="2024"/>
                    <a:pt x="371" y="1896"/>
                    <a:pt x="209" y="1767"/>
                  </a:cubicBezTo>
                  <a:cubicBezTo>
                    <a:pt x="47" y="1638"/>
                    <a:pt x="96" y="1514"/>
                    <a:pt x="81" y="130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5784293" y="4154373"/>
              <a:ext cx="228623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5488081" y="3738736"/>
              <a:ext cx="638240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domain </a:t>
              </a: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5254377" y="3609831"/>
              <a:ext cx="57156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 flipH="1">
              <a:off x="6135847" y="4733781"/>
              <a:ext cx="4445" cy="67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 rot="21423349">
              <a:off x="5044805" y="3723496"/>
              <a:ext cx="122568" cy="660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rot="21423349">
              <a:off x="4980664" y="3924156"/>
              <a:ext cx="147970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 rot="21423349" flipV="1">
              <a:off x="4984474" y="4089891"/>
              <a:ext cx="144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 rot="21423349">
              <a:off x="5009242" y="4233401"/>
              <a:ext cx="134634" cy="8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 rot="21423349" flipV="1">
              <a:off x="5013687" y="4394691"/>
              <a:ext cx="130823" cy="10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0" name="Line 14"/>
            <p:cNvSpPr>
              <a:spLocks noChangeShapeType="1"/>
            </p:cNvSpPr>
            <p:nvPr/>
          </p:nvSpPr>
          <p:spPr bwMode="auto">
            <a:xfrm rot="21423349" flipV="1">
              <a:off x="5117203" y="4536296"/>
              <a:ext cx="104151" cy="4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rot="21423349" flipV="1">
              <a:off x="5307087" y="4616306"/>
              <a:ext cx="67952" cy="89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auto">
            <a:xfrm rot="21423349" flipV="1">
              <a:off x="5487446" y="4670916"/>
              <a:ext cx="40009" cy="109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 rot="21423349" flipV="1">
              <a:off x="5653198" y="4711556"/>
              <a:ext cx="26673" cy="115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 rot="21423349" flipV="1">
              <a:off x="5799263" y="4736321"/>
              <a:ext cx="32388" cy="120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auto">
            <a:xfrm rot="21423349" flipV="1">
              <a:off x="5956124" y="4763626"/>
              <a:ext cx="18417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 rot="21423349" flipH="1" flipV="1">
              <a:off x="6112350" y="4782041"/>
              <a:ext cx="1905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auto">
            <a:xfrm rot="21423349">
              <a:off x="5185790" y="3579986"/>
              <a:ext cx="77478" cy="9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5192776" y="4224511"/>
              <a:ext cx="204491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6340973" y="3710161"/>
              <a:ext cx="190520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400" name="Text Box 24"/>
            <p:cNvSpPr txBox="1">
              <a:spLocks noChangeArrowheads="1"/>
            </p:cNvSpPr>
            <p:nvPr/>
          </p:nvSpPr>
          <p:spPr bwMode="auto">
            <a:xfrm>
              <a:off x="4841585" y="4224511"/>
              <a:ext cx="228623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q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401" name="Text Box 25"/>
            <p:cNvSpPr txBox="1">
              <a:spLocks noChangeArrowheads="1"/>
            </p:cNvSpPr>
            <p:nvPr/>
          </p:nvSpPr>
          <p:spPr bwMode="auto">
            <a:xfrm>
              <a:off x="5882456" y="3314556"/>
              <a:ext cx="581085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 = </a:t>
              </a: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H="1">
              <a:off x="5016228" y="4533756"/>
              <a:ext cx="233704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Text Box 27"/>
            <p:cNvSpPr txBox="1">
              <a:spLocks noChangeArrowheads="1"/>
            </p:cNvSpPr>
            <p:nvPr/>
          </p:nvSpPr>
          <p:spPr bwMode="auto">
            <a:xfrm>
              <a:off x="4726003" y="4822681"/>
              <a:ext cx="776685" cy="175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 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= {</a:t>
              </a: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, </a:t>
              </a: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}</a:t>
              </a:r>
              <a:r>
                <a:rPr kumimoji="0" lang="en-US" altLang="ko-KR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14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4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36790"/>
              </p:ext>
            </p:extLst>
          </p:nvPr>
        </p:nvGraphicFramePr>
        <p:xfrm>
          <a:off x="523875" y="1358830"/>
          <a:ext cx="4048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0" name="Equation" r:id="rId3" imgW="4495680" imgH="850680" progId="Equation.DSMT4">
                  <p:embed/>
                </p:oleObj>
              </mc:Choice>
              <mc:Fallback>
                <p:oleObj name="Equation" r:id="rId3" imgW="4495680" imgH="8506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358830"/>
                        <a:ext cx="4048125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4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79162"/>
              </p:ext>
            </p:extLst>
          </p:nvPr>
        </p:nvGraphicFramePr>
        <p:xfrm>
          <a:off x="447232" y="2756954"/>
          <a:ext cx="42529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1" name="Equation" r:id="rId5" imgW="4724280" imgH="1295280" progId="Equation.DSMT4">
                  <p:embed/>
                </p:oleObj>
              </mc:Choice>
              <mc:Fallback>
                <p:oleObj name="Equation" r:id="rId5" imgW="4724280" imgH="12952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32" y="2756954"/>
                        <a:ext cx="4252913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4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05204"/>
              </p:ext>
            </p:extLst>
          </p:nvPr>
        </p:nvGraphicFramePr>
        <p:xfrm>
          <a:off x="430140" y="4346797"/>
          <a:ext cx="43767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2" name="Equation" r:id="rId7" imgW="4863960" imgH="533160" progId="Equation.DSMT4">
                  <p:embed/>
                </p:oleObj>
              </mc:Choice>
              <mc:Fallback>
                <p:oleObj name="Equation" r:id="rId7" imgW="4863960" imgH="5331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40" y="4346797"/>
                        <a:ext cx="437673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4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14434"/>
              </p:ext>
            </p:extLst>
          </p:nvPr>
        </p:nvGraphicFramePr>
        <p:xfrm>
          <a:off x="453213" y="5824021"/>
          <a:ext cx="77962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3" name="Equation" r:id="rId9" imgW="8661240" imgH="863280" progId="Equation.DSMT4">
                  <p:embed/>
                </p:oleObj>
              </mc:Choice>
              <mc:Fallback>
                <p:oleObj name="Equation" r:id="rId9" imgW="8661240" imgH="8632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13" y="5824021"/>
                        <a:ext cx="779621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Beam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Governing DE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Boundary conditions for cantilevered beam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Space of </a:t>
            </a:r>
            <a:r>
              <a:rPr lang="en-US" dirty="0" err="1" smtClean="0"/>
              <a:t>kinematically</a:t>
            </a:r>
            <a:r>
              <a:rPr lang="en-US" dirty="0" smtClean="0"/>
              <a:t> admissible displacement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Integrate-by-part twice, and apply BCs</a:t>
            </a:r>
            <a:endParaRPr lang="en-US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35766"/>
              </p:ext>
            </p:extLst>
          </p:nvPr>
        </p:nvGraphicFramePr>
        <p:xfrm>
          <a:off x="692150" y="1227138"/>
          <a:ext cx="32115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2" name="Equation" r:id="rId3" imgW="3568680" imgH="838080" progId="Equation.DSMT4">
                  <p:embed/>
                </p:oleObj>
              </mc:Choice>
              <mc:Fallback>
                <p:oleObj name="Equation" r:id="rId3" imgW="356868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227138"/>
                        <a:ext cx="321151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04235"/>
              </p:ext>
            </p:extLst>
          </p:nvPr>
        </p:nvGraphicFramePr>
        <p:xfrm>
          <a:off x="571500" y="2679700"/>
          <a:ext cx="4630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3" name="Equation" r:id="rId5" imgW="5143320" imgH="838080" progId="Equation.DSMT4">
                  <p:embed/>
                </p:oleObj>
              </mc:Choice>
              <mc:Fallback>
                <p:oleObj name="Equation" r:id="rId5" imgW="514332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79700"/>
                        <a:ext cx="4630738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867277" y="721923"/>
            <a:ext cx="2507226" cy="1200307"/>
            <a:chOff x="5516295" y="694214"/>
            <a:chExt cx="2507226" cy="1200307"/>
          </a:xfrm>
        </p:grpSpPr>
        <p:sp>
          <p:nvSpPr>
            <p:cNvPr id="11" name="Rectangle 10"/>
            <p:cNvSpPr/>
            <p:nvPr/>
          </p:nvSpPr>
          <p:spPr bwMode="auto">
            <a:xfrm flipH="1">
              <a:off x="5516295" y="1119682"/>
              <a:ext cx="186813" cy="65876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flipH="1">
              <a:off x="5712941" y="1345822"/>
              <a:ext cx="2310580" cy="196645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rot="5400000">
              <a:off x="5378646" y="1449063"/>
              <a:ext cx="65876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stCxn id="20" idx="5"/>
            </p:cNvCxnSpPr>
            <p:nvPr/>
          </p:nvCxnSpPr>
          <p:spPr bwMode="auto">
            <a:xfrm flipH="1">
              <a:off x="8014485" y="1126836"/>
              <a:ext cx="2679" cy="22842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flipH="1">
              <a:off x="7199619" y="694214"/>
              <a:ext cx="54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f(x)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5709663" y="1740902"/>
              <a:ext cx="39329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flipH="1">
              <a:off x="6030206" y="1525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6575141" y="14936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endParaRPr lang="en-US" i="1" dirty="0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08073" y="866679"/>
              <a:ext cx="2309091" cy="270933"/>
            </a:xfrm>
            <a:custGeom>
              <a:avLst/>
              <a:gdLst>
                <a:gd name="connsiteX0" fmla="*/ 0 w 2309091"/>
                <a:gd name="connsiteY0" fmla="*/ 140085 h 270933"/>
                <a:gd name="connsiteX1" fmla="*/ 332509 w 2309091"/>
                <a:gd name="connsiteY1" fmla="*/ 20012 h 270933"/>
                <a:gd name="connsiteX2" fmla="*/ 812800 w 2309091"/>
                <a:gd name="connsiteY2" fmla="*/ 20012 h 270933"/>
                <a:gd name="connsiteX3" fmla="*/ 1219200 w 2309091"/>
                <a:gd name="connsiteY3" fmla="*/ 140085 h 270933"/>
                <a:gd name="connsiteX4" fmla="*/ 1791854 w 2309091"/>
                <a:gd name="connsiteY4" fmla="*/ 250921 h 270933"/>
                <a:gd name="connsiteX5" fmla="*/ 2309091 w 2309091"/>
                <a:gd name="connsiteY5" fmla="*/ 260157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9091" h="270933">
                  <a:moveTo>
                    <a:pt x="0" y="140085"/>
                  </a:moveTo>
                  <a:cubicBezTo>
                    <a:pt x="98521" y="90054"/>
                    <a:pt x="197042" y="40024"/>
                    <a:pt x="332509" y="20012"/>
                  </a:cubicBezTo>
                  <a:cubicBezTo>
                    <a:pt x="467976" y="0"/>
                    <a:pt x="665018" y="0"/>
                    <a:pt x="812800" y="20012"/>
                  </a:cubicBezTo>
                  <a:cubicBezTo>
                    <a:pt x="960582" y="40024"/>
                    <a:pt x="1056024" y="101600"/>
                    <a:pt x="1219200" y="140085"/>
                  </a:cubicBezTo>
                  <a:cubicBezTo>
                    <a:pt x="1382376" y="178570"/>
                    <a:pt x="1610206" y="230909"/>
                    <a:pt x="1791854" y="250921"/>
                  </a:cubicBezTo>
                  <a:cubicBezTo>
                    <a:pt x="1973503" y="270933"/>
                    <a:pt x="2141297" y="265545"/>
                    <a:pt x="2309091" y="260157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>
              <a:off x="7517081" y="1252846"/>
              <a:ext cx="225631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5400000">
              <a:off x="7110351" y="1214252"/>
              <a:ext cx="27907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20" idx="3"/>
              <a:endCxn id="12" idx="0"/>
            </p:cNvCxnSpPr>
            <p:nvPr/>
          </p:nvCxnSpPr>
          <p:spPr bwMode="auto">
            <a:xfrm>
              <a:off x="6927274" y="1006764"/>
              <a:ext cx="0" cy="34747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16200000" flipH="1">
              <a:off x="6424551" y="1134093"/>
              <a:ext cx="433449" cy="593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H="1">
              <a:off x="6068296" y="1110342"/>
              <a:ext cx="475013" cy="1187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0" idx="0"/>
              <a:endCxn id="12" idx="3"/>
            </p:cNvCxnSpPr>
            <p:nvPr/>
          </p:nvCxnSpPr>
          <p:spPr bwMode="auto">
            <a:xfrm>
              <a:off x="5708073" y="1006764"/>
              <a:ext cx="6927" cy="36483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5997037" y="910443"/>
              <a:ext cx="1979" cy="44928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34092"/>
              </p:ext>
            </p:extLst>
          </p:nvPr>
        </p:nvGraphicFramePr>
        <p:xfrm>
          <a:off x="584200" y="4251325"/>
          <a:ext cx="4537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4" name="Equation" r:id="rId7" imgW="5041800" imgH="838080" progId="Equation.DSMT4">
                  <p:embed/>
                </p:oleObj>
              </mc:Choice>
              <mc:Fallback>
                <p:oleObj name="Equation" r:id="rId7" imgW="5041800" imgH="838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251325"/>
                        <a:ext cx="45370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88113"/>
              </p:ext>
            </p:extLst>
          </p:nvPr>
        </p:nvGraphicFramePr>
        <p:xfrm>
          <a:off x="577850" y="5822950"/>
          <a:ext cx="45704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5" name="Equation" r:id="rId9" imgW="5079960" imgH="838080" progId="Equation.DSMT4">
                  <p:embed/>
                </p:oleObj>
              </mc:Choice>
              <mc:Fallback>
                <p:oleObj name="Equation" r:id="rId9" imgW="507996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822950"/>
                        <a:ext cx="457041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Strong and Weak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solution of the strong form needs to be </a:t>
            </a:r>
            <a:r>
              <a:rPr lang="en-US" b="1" dirty="0" smtClean="0">
                <a:solidFill>
                  <a:srgbClr val="2C02C6"/>
                </a:solidFill>
              </a:rPr>
              <a:t>twice differentiable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solution of the weak form requires the </a:t>
            </a:r>
            <a:r>
              <a:rPr lang="en-US" b="1" dirty="0" smtClean="0">
                <a:solidFill>
                  <a:srgbClr val="2C02C6"/>
                </a:solidFill>
              </a:rPr>
              <a:t>first-order derivatives are </a:t>
            </a:r>
            <a:r>
              <a:rPr lang="en-US" b="1" dirty="0" err="1" smtClean="0">
                <a:solidFill>
                  <a:srgbClr val="2C02C6"/>
                </a:solidFill>
              </a:rPr>
              <a:t>integrable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 bigger solution space than that of the strong form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If the strong form has a solution, it is the solution of the weak form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the strong form does not have a solution, the weak form may have a natural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55636" y="5259860"/>
            <a:ext cx="2669309" cy="951344"/>
            <a:chOff x="2041236" y="4867565"/>
            <a:chExt cx="2669309" cy="951344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041236" y="5338618"/>
              <a:ext cx="2669309" cy="158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Freeform 5"/>
            <p:cNvSpPr/>
            <p:nvPr/>
          </p:nvSpPr>
          <p:spPr bwMode="auto">
            <a:xfrm>
              <a:off x="2050473" y="5347855"/>
              <a:ext cx="2641600" cy="471054"/>
            </a:xfrm>
            <a:custGeom>
              <a:avLst/>
              <a:gdLst>
                <a:gd name="connsiteX0" fmla="*/ 0 w 2641600"/>
                <a:gd name="connsiteY0" fmla="*/ 0 h 471054"/>
                <a:gd name="connsiteX1" fmla="*/ 1385454 w 2641600"/>
                <a:gd name="connsiteY1" fmla="*/ 471054 h 471054"/>
                <a:gd name="connsiteX2" fmla="*/ 2641600 w 2641600"/>
                <a:gd name="connsiteY2" fmla="*/ 0 h 471054"/>
                <a:gd name="connsiteX0" fmla="*/ 0 w 2641600"/>
                <a:gd name="connsiteY0" fmla="*/ 0 h 471054"/>
                <a:gd name="connsiteX1" fmla="*/ 1385454 w 2641600"/>
                <a:gd name="connsiteY1" fmla="*/ 471054 h 471054"/>
                <a:gd name="connsiteX2" fmla="*/ 2641600 w 2641600"/>
                <a:gd name="connsiteY2" fmla="*/ 0 h 471054"/>
                <a:gd name="connsiteX0" fmla="*/ 0 w 2641600"/>
                <a:gd name="connsiteY0" fmla="*/ 0 h 471054"/>
                <a:gd name="connsiteX1" fmla="*/ 1265381 w 2641600"/>
                <a:gd name="connsiteY1" fmla="*/ 471054 h 471054"/>
                <a:gd name="connsiteX2" fmla="*/ 2641600 w 2641600"/>
                <a:gd name="connsiteY2" fmla="*/ 0 h 47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1600" h="471054">
                  <a:moveTo>
                    <a:pt x="0" y="0"/>
                  </a:moveTo>
                  <a:lnTo>
                    <a:pt x="1265381" y="471054"/>
                  </a:lnTo>
                  <a:lnTo>
                    <a:pt x="2641600" y="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>
              <a:stCxn id="6" idx="1"/>
            </p:cNvCxnSpPr>
            <p:nvPr/>
          </p:nvCxnSpPr>
          <p:spPr bwMode="auto">
            <a:xfrm flipH="1" flipV="1">
              <a:off x="3306618" y="5200073"/>
              <a:ext cx="9236" cy="6188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177309" y="486756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1870364" y="5361709"/>
              <a:ext cx="360219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4516584" y="5347856"/>
              <a:ext cx="360219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77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21783"/>
              </p:ext>
            </p:extLst>
          </p:nvPr>
        </p:nvGraphicFramePr>
        <p:xfrm>
          <a:off x="2867025" y="1192213"/>
          <a:ext cx="31527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3" name="Equation" r:id="rId3" imgW="4495680" imgH="850680" progId="Equation.DSMT4">
                  <p:embed/>
                </p:oleObj>
              </mc:Choice>
              <mc:Fallback>
                <p:oleObj name="Equation" r:id="rId3" imgW="4495680" imgH="8506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192213"/>
                        <a:ext cx="31527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76574"/>
              </p:ext>
            </p:extLst>
          </p:nvPr>
        </p:nvGraphicFramePr>
        <p:xfrm>
          <a:off x="4091709" y="2598848"/>
          <a:ext cx="2743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4" name="Equation" r:id="rId5" imgW="3911400" imgH="863280" progId="Equation.DSMT4">
                  <p:embed/>
                </p:oleObj>
              </mc:Choice>
              <mc:Fallback>
                <p:oleObj name="Equation" r:id="rId5" imgW="391140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09" y="2598848"/>
                        <a:ext cx="27432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36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435949" y="1280160"/>
            <a:ext cx="2446207" cy="10401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514140"/>
          </a:xfrm>
        </p:spPr>
        <p:txBody>
          <a:bodyPr/>
          <a:lstStyle/>
          <a:p>
            <a:r>
              <a:rPr lang="en-US" dirty="0" smtClean="0"/>
              <a:t>Difficult to solve a variational equation analytically</a:t>
            </a:r>
          </a:p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Linear combination of </a:t>
            </a:r>
            <a:r>
              <a:rPr lang="en-US" dirty="0" smtClean="0">
                <a:solidFill>
                  <a:srgbClr val="2C02C6"/>
                </a:solidFill>
              </a:rPr>
              <a:t>trial functions</a:t>
            </a:r>
          </a:p>
          <a:p>
            <a:pPr lvl="1"/>
            <a:r>
              <a:rPr lang="en-US" dirty="0" smtClean="0"/>
              <a:t>Smoothness &amp; accuracy depend on </a:t>
            </a:r>
            <a:br>
              <a:rPr lang="en-US" dirty="0" smtClean="0"/>
            </a:br>
            <a:r>
              <a:rPr lang="en-US" dirty="0" smtClean="0"/>
              <a:t>the choice of trial functions</a:t>
            </a:r>
          </a:p>
          <a:p>
            <a:pPr lvl="1"/>
            <a:r>
              <a:rPr lang="en-US" dirty="0" smtClean="0"/>
              <a:t>If the approximate solution is expressed in the entire domain, it is difficult to satisfy </a:t>
            </a:r>
            <a:r>
              <a:rPr lang="en-US" dirty="0" err="1" smtClean="0"/>
              <a:t>kinematically</a:t>
            </a:r>
            <a:r>
              <a:rPr lang="en-US" dirty="0" smtClean="0"/>
              <a:t> admissible conditions</a:t>
            </a:r>
          </a:p>
          <a:p>
            <a:r>
              <a:rPr lang="en-US" dirty="0" smtClean="0"/>
              <a:t>Finite element approximation</a:t>
            </a:r>
          </a:p>
          <a:p>
            <a:pPr lvl="1"/>
            <a:r>
              <a:rPr lang="en-US" dirty="0" smtClean="0"/>
              <a:t>Approximate solution in simple sub-domains (</a:t>
            </a:r>
            <a:r>
              <a:rPr lang="en-US" dirty="0" smtClean="0">
                <a:solidFill>
                  <a:srgbClr val="2C02C6"/>
                </a:solidFill>
              </a:rPr>
              <a:t>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trial functions (low-order polynomials) within an element</a:t>
            </a:r>
          </a:p>
          <a:p>
            <a:pPr lvl="1"/>
            <a:r>
              <a:rPr lang="en-US" dirty="0" err="1" smtClean="0"/>
              <a:t>Kinematically</a:t>
            </a:r>
            <a:r>
              <a:rPr lang="en-US" dirty="0" smtClean="0"/>
              <a:t> admissible conditions only for elements on the boundary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61308"/>
              </p:ext>
            </p:extLst>
          </p:nvPr>
        </p:nvGraphicFramePr>
        <p:xfrm>
          <a:off x="5616575" y="1317625"/>
          <a:ext cx="21463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8" name="Equation" r:id="rId3" imgW="2145960" imgH="927000" progId="Equation.DSMT4">
                  <p:embed/>
                </p:oleObj>
              </mc:Choice>
              <mc:Fallback>
                <p:oleObj name="Equation" r:id="rId3" imgW="2145960" imgH="92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317625"/>
                        <a:ext cx="21463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2285500" y="4912676"/>
            <a:ext cx="5596656" cy="1761752"/>
            <a:chOff x="1860" y="1440"/>
            <a:chExt cx="5555" cy="1850"/>
          </a:xfrm>
        </p:grpSpPr>
        <p:cxnSp>
          <p:nvCxnSpPr>
            <p:cNvPr id="9" name="Line 15306"/>
            <p:cNvCxnSpPr/>
            <p:nvPr/>
          </p:nvCxnSpPr>
          <p:spPr bwMode="auto">
            <a:xfrm flipV="1">
              <a:off x="1876" y="1474"/>
              <a:ext cx="0" cy="16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5307"/>
            <p:cNvCxnSpPr/>
            <p:nvPr/>
          </p:nvCxnSpPr>
          <p:spPr bwMode="auto">
            <a:xfrm>
              <a:off x="1860" y="2246"/>
              <a:ext cx="50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884" y="1625"/>
              <a:ext cx="4291" cy="1246"/>
            </a:xfrm>
            <a:custGeom>
              <a:avLst/>
              <a:gdLst>
                <a:gd name="T0" fmla="*/ 0 w 2670"/>
                <a:gd name="T1" fmla="*/ 419 h 1246"/>
                <a:gd name="T2" fmla="*/ 308 w 2670"/>
                <a:gd name="T3" fmla="*/ 119 h 1246"/>
                <a:gd name="T4" fmla="*/ 720 w 2670"/>
                <a:gd name="T5" fmla="*/ 44 h 1246"/>
                <a:gd name="T6" fmla="*/ 1118 w 2670"/>
                <a:gd name="T7" fmla="*/ 381 h 1246"/>
                <a:gd name="T8" fmla="*/ 1515 w 2670"/>
                <a:gd name="T9" fmla="*/ 921 h 1246"/>
                <a:gd name="T10" fmla="*/ 1905 w 2670"/>
                <a:gd name="T11" fmla="*/ 1206 h 1246"/>
                <a:gd name="T12" fmla="*/ 2333 w 2670"/>
                <a:gd name="T13" fmla="*/ 1161 h 1246"/>
                <a:gd name="T14" fmla="*/ 2670 w 2670"/>
                <a:gd name="T15" fmla="*/ 749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0" h="1246">
                  <a:moveTo>
                    <a:pt x="0" y="419"/>
                  </a:moveTo>
                  <a:cubicBezTo>
                    <a:pt x="94" y="300"/>
                    <a:pt x="188" y="181"/>
                    <a:pt x="308" y="119"/>
                  </a:cubicBezTo>
                  <a:cubicBezTo>
                    <a:pt x="428" y="57"/>
                    <a:pt x="585" y="0"/>
                    <a:pt x="720" y="44"/>
                  </a:cubicBezTo>
                  <a:cubicBezTo>
                    <a:pt x="855" y="88"/>
                    <a:pt x="986" y="235"/>
                    <a:pt x="1118" y="381"/>
                  </a:cubicBezTo>
                  <a:cubicBezTo>
                    <a:pt x="1250" y="527"/>
                    <a:pt x="1384" y="784"/>
                    <a:pt x="1515" y="921"/>
                  </a:cubicBezTo>
                  <a:cubicBezTo>
                    <a:pt x="1646" y="1058"/>
                    <a:pt x="1769" y="1166"/>
                    <a:pt x="1905" y="1206"/>
                  </a:cubicBezTo>
                  <a:cubicBezTo>
                    <a:pt x="2041" y="1246"/>
                    <a:pt x="2205" y="1237"/>
                    <a:pt x="2333" y="1161"/>
                  </a:cubicBezTo>
                  <a:cubicBezTo>
                    <a:pt x="2461" y="1085"/>
                    <a:pt x="2565" y="917"/>
                    <a:pt x="2670" y="7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884" y="1661"/>
              <a:ext cx="4267" cy="1170"/>
            </a:xfrm>
            <a:custGeom>
              <a:avLst/>
              <a:gdLst>
                <a:gd name="T0" fmla="*/ 0 w 2655"/>
                <a:gd name="T1" fmla="*/ 375 h 1170"/>
                <a:gd name="T2" fmla="*/ 323 w 2655"/>
                <a:gd name="T3" fmla="*/ 68 h 1170"/>
                <a:gd name="T4" fmla="*/ 720 w 2655"/>
                <a:gd name="T5" fmla="*/ 0 h 1170"/>
                <a:gd name="T6" fmla="*/ 1125 w 2655"/>
                <a:gd name="T7" fmla="*/ 345 h 1170"/>
                <a:gd name="T8" fmla="*/ 1500 w 2655"/>
                <a:gd name="T9" fmla="*/ 855 h 1170"/>
                <a:gd name="T10" fmla="*/ 1913 w 2655"/>
                <a:gd name="T11" fmla="*/ 1170 h 1170"/>
                <a:gd name="T12" fmla="*/ 2355 w 2655"/>
                <a:gd name="T13" fmla="*/ 1103 h 1170"/>
                <a:gd name="T14" fmla="*/ 2655 w 2655"/>
                <a:gd name="T15" fmla="*/ 71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5" h="1170">
                  <a:moveTo>
                    <a:pt x="0" y="375"/>
                  </a:moveTo>
                  <a:lnTo>
                    <a:pt x="323" y="68"/>
                  </a:lnTo>
                  <a:lnTo>
                    <a:pt x="720" y="0"/>
                  </a:lnTo>
                  <a:lnTo>
                    <a:pt x="1125" y="345"/>
                  </a:lnTo>
                  <a:lnTo>
                    <a:pt x="1500" y="855"/>
                  </a:lnTo>
                  <a:lnTo>
                    <a:pt x="1913" y="1170"/>
                  </a:lnTo>
                  <a:lnTo>
                    <a:pt x="2355" y="1103"/>
                  </a:lnTo>
                  <a:lnTo>
                    <a:pt x="2655" y="7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13" name="Text Box 15310"/>
            <p:cNvSpPr txBox="1">
              <a:spLocks noChangeArrowheads="1"/>
            </p:cNvSpPr>
            <p:nvPr/>
          </p:nvSpPr>
          <p:spPr bwMode="auto">
            <a:xfrm>
              <a:off x="6073" y="3042"/>
              <a:ext cx="12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Exact solution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15311"/>
            <p:cNvSpPr txBox="1">
              <a:spLocks noChangeArrowheads="1"/>
            </p:cNvSpPr>
            <p:nvPr/>
          </p:nvSpPr>
          <p:spPr bwMode="auto">
            <a:xfrm>
              <a:off x="5655" y="1620"/>
              <a:ext cx="176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Approximate solution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Line 15312"/>
            <p:cNvCxnSpPr/>
            <p:nvPr/>
          </p:nvCxnSpPr>
          <p:spPr bwMode="auto">
            <a:xfrm flipH="1" flipV="1">
              <a:off x="5379" y="2843"/>
              <a:ext cx="699" cy="3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5313"/>
            <p:cNvCxnSpPr/>
            <p:nvPr/>
          </p:nvCxnSpPr>
          <p:spPr bwMode="auto">
            <a:xfrm flipH="1">
              <a:off x="5379" y="1943"/>
              <a:ext cx="664" cy="8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5314"/>
            <p:cNvSpPr txBox="1">
              <a:spLocks noChangeArrowheads="1"/>
            </p:cNvSpPr>
            <p:nvPr/>
          </p:nvSpPr>
          <p:spPr bwMode="auto">
            <a:xfrm>
              <a:off x="6838" y="2212"/>
              <a:ext cx="25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>
                  <a:effectLst/>
                  <a:latin typeface="Times New Roman"/>
                  <a:ea typeface="Times New Roman"/>
                </a:rPr>
                <a:t>x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15315"/>
            <p:cNvSpPr txBox="1">
              <a:spLocks noChangeArrowheads="1"/>
            </p:cNvSpPr>
            <p:nvPr/>
          </p:nvSpPr>
          <p:spPr bwMode="auto">
            <a:xfrm>
              <a:off x="1908" y="1440"/>
              <a:ext cx="4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>
                  <a:effectLst/>
                  <a:latin typeface="Times New Roman"/>
                  <a:ea typeface="Times New Roman"/>
                </a:rPr>
                <a:t>u</a:t>
              </a:r>
              <a:r>
                <a:rPr lang="en-US" sz="1600">
                  <a:effectLst/>
                  <a:latin typeface="Times New Roman"/>
                  <a:ea typeface="Times New Roman"/>
                </a:rPr>
                <a:t>(</a:t>
              </a:r>
              <a:r>
                <a:rPr lang="en-US" sz="1600" i="1">
                  <a:effectLst/>
                  <a:latin typeface="Times New Roman"/>
                  <a:ea typeface="Times New Roman"/>
                </a:rPr>
                <a:t>x</a:t>
              </a:r>
              <a:r>
                <a:rPr lang="en-US" sz="16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15316"/>
            <p:cNvSpPr txBox="1">
              <a:spLocks noChangeArrowheads="1"/>
            </p:cNvSpPr>
            <p:nvPr/>
          </p:nvSpPr>
          <p:spPr bwMode="auto">
            <a:xfrm>
              <a:off x="2369" y="2791"/>
              <a:ext cx="138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Finite elements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399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3028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3657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286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4915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5544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6174" y="2209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695" y="2289"/>
              <a:ext cx="693" cy="499"/>
            </a:xfrm>
            <a:custGeom>
              <a:avLst/>
              <a:gdLst>
                <a:gd name="T0" fmla="*/ 0 w 693"/>
                <a:gd name="T1" fmla="*/ 9 h 499"/>
                <a:gd name="T2" fmla="*/ 28 w 693"/>
                <a:gd name="T3" fmla="*/ 37 h 499"/>
                <a:gd name="T4" fmla="*/ 47 w 693"/>
                <a:gd name="T5" fmla="*/ 65 h 499"/>
                <a:gd name="T6" fmla="*/ 370 w 693"/>
                <a:gd name="T7" fmla="*/ 499 h 499"/>
                <a:gd name="T8" fmla="*/ 693 w 693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99">
                  <a:moveTo>
                    <a:pt x="0" y="9"/>
                  </a:moveTo>
                  <a:cubicBezTo>
                    <a:pt x="9" y="18"/>
                    <a:pt x="20" y="27"/>
                    <a:pt x="28" y="37"/>
                  </a:cubicBezTo>
                  <a:cubicBezTo>
                    <a:pt x="35" y="46"/>
                    <a:pt x="47" y="65"/>
                    <a:pt x="47" y="65"/>
                  </a:cubicBezTo>
                  <a:lnTo>
                    <a:pt x="370" y="499"/>
                  </a:lnTo>
                  <a:lnTo>
                    <a:pt x="69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  <p:sp>
          <p:nvSpPr>
            <p:cNvPr id="28" name="Text Box 15325"/>
            <p:cNvSpPr txBox="1">
              <a:spLocks noChangeArrowheads="1"/>
            </p:cNvSpPr>
            <p:nvPr/>
          </p:nvSpPr>
          <p:spPr bwMode="auto">
            <a:xfrm>
              <a:off x="4765" y="1545"/>
              <a:ext cx="66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Nodes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357" y="1800"/>
              <a:ext cx="591" cy="378"/>
            </a:xfrm>
            <a:custGeom>
              <a:avLst/>
              <a:gdLst>
                <a:gd name="T0" fmla="*/ 0 w 591"/>
                <a:gd name="T1" fmla="*/ 378 h 378"/>
                <a:gd name="T2" fmla="*/ 591 w 591"/>
                <a:gd name="T3" fmla="*/ 0 h 378"/>
                <a:gd name="T4" fmla="*/ 591 w 591"/>
                <a:gd name="T5" fmla="*/ 3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1" h="378">
                  <a:moveTo>
                    <a:pt x="0" y="378"/>
                  </a:moveTo>
                  <a:lnTo>
                    <a:pt x="591" y="0"/>
                  </a:lnTo>
                  <a:lnTo>
                    <a:pt x="591" y="3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6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1510" y="5451628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Piecewise-</a:t>
            </a:r>
            <a:br>
              <a:rPr lang="en-US" dirty="0" smtClean="0"/>
            </a:br>
            <a:r>
              <a:rPr lang="en-US" dirty="0" smtClean="0"/>
              <a:t>linear</a:t>
            </a:r>
            <a:br>
              <a:rPr lang="en-US" dirty="0" smtClean="0"/>
            </a:br>
            <a:r>
              <a:rPr lang="en-US" dirty="0" smtClean="0"/>
              <a:t>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874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Types of finite elements</a:t>
            </a:r>
          </a:p>
          <a:p>
            <a:pPr>
              <a:buFontTx/>
              <a:buNone/>
            </a:pPr>
            <a:r>
              <a:rPr lang="en-US" altLang="ko-KR" dirty="0">
                <a:ea typeface="굴림" pitchFamily="50" charset="-127"/>
              </a:rPr>
              <a:t>		1D		2D			3D</a:t>
            </a:r>
          </a:p>
          <a:p>
            <a:pPr>
              <a:buFontTx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    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Variational equation is imposed on each element. </a:t>
            </a:r>
            <a:endParaRPr lang="en-US" dirty="0"/>
          </a:p>
        </p:txBody>
      </p:sp>
      <p:sp>
        <p:nvSpPr>
          <p:cNvPr id="244745" name="AutoShape 9"/>
          <p:cNvSpPr>
            <a:spLocks/>
          </p:cNvSpPr>
          <p:nvPr/>
        </p:nvSpPr>
        <p:spPr bwMode="auto">
          <a:xfrm>
            <a:off x="4945063" y="6032340"/>
            <a:ext cx="1862137" cy="431800"/>
          </a:xfrm>
          <a:prstGeom prst="borderCallout2">
            <a:avLst>
              <a:gd name="adj1" fmla="val 26472"/>
              <a:gd name="adj2" fmla="val -4093"/>
              <a:gd name="adj3" fmla="val 26472"/>
              <a:gd name="adj4" fmla="val -16199"/>
              <a:gd name="adj5" fmla="val -70588"/>
              <a:gd name="adj6" fmla="val -38875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One element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09138"/>
              </p:ext>
            </p:extLst>
          </p:nvPr>
        </p:nvGraphicFramePr>
        <p:xfrm>
          <a:off x="849313" y="5170327"/>
          <a:ext cx="59769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8" name="Equation" r:id="rId3" imgW="5994360" imgH="660240" progId="Equation.DSMT4">
                  <p:embed/>
                </p:oleObj>
              </mc:Choice>
              <mc:Fallback>
                <p:oleObj name="Equation" r:id="rId3" imgW="5994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170327"/>
                        <a:ext cx="597693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999442" y="1511323"/>
            <a:ext cx="6313669" cy="1187843"/>
            <a:chOff x="1005703" y="2862601"/>
            <a:chExt cx="6313669" cy="1187843"/>
          </a:xfrm>
        </p:grpSpPr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6296262" y="2955201"/>
              <a:ext cx="1023110" cy="960496"/>
              <a:chOff x="6221" y="356"/>
              <a:chExt cx="817" cy="767"/>
            </a:xfrm>
          </p:grpSpPr>
          <p:sp>
            <p:nvSpPr>
              <p:cNvPr id="73" name="AutoShape 15328"/>
              <p:cNvSpPr>
                <a:spLocks noChangeArrowheads="1"/>
              </p:cNvSpPr>
              <p:nvPr/>
            </p:nvSpPr>
            <p:spPr bwMode="auto">
              <a:xfrm>
                <a:off x="6259" y="390"/>
                <a:ext cx="742" cy="698"/>
              </a:xfrm>
              <a:prstGeom prst="cube">
                <a:avLst>
                  <a:gd name="adj" fmla="val 25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spect="1" noChangeArrowheads="1"/>
              </p:cNvSpPr>
              <p:nvPr/>
            </p:nvSpPr>
            <p:spPr bwMode="auto">
              <a:xfrm>
                <a:off x="6406" y="35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spect="1" noChangeArrowheads="1"/>
              </p:cNvSpPr>
              <p:nvPr/>
            </p:nvSpPr>
            <p:spPr bwMode="auto">
              <a:xfrm>
                <a:off x="6226" y="53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spect="1" noChangeArrowheads="1"/>
              </p:cNvSpPr>
              <p:nvPr/>
            </p:nvSpPr>
            <p:spPr bwMode="auto">
              <a:xfrm>
                <a:off x="6221" y="105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spect="1" noChangeArrowheads="1"/>
              </p:cNvSpPr>
              <p:nvPr/>
            </p:nvSpPr>
            <p:spPr bwMode="auto">
              <a:xfrm>
                <a:off x="6781" y="104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spect="1" noChangeArrowheads="1"/>
              </p:cNvSpPr>
              <p:nvPr/>
            </p:nvSpPr>
            <p:spPr bwMode="auto">
              <a:xfrm>
                <a:off x="6966" y="87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spect="1" noChangeArrowheads="1"/>
              </p:cNvSpPr>
              <p:nvPr/>
            </p:nvSpPr>
            <p:spPr bwMode="auto">
              <a:xfrm>
                <a:off x="6791" y="52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spect="1" noChangeArrowheads="1"/>
              </p:cNvSpPr>
              <p:nvPr/>
            </p:nvSpPr>
            <p:spPr bwMode="auto">
              <a:xfrm>
                <a:off x="6961" y="36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4688634" y="2862601"/>
              <a:ext cx="1194148" cy="1187843"/>
              <a:chOff x="4961" y="276"/>
              <a:chExt cx="947" cy="942"/>
            </a:xfrm>
          </p:grpSpPr>
          <p:grpSp>
            <p:nvGrpSpPr>
              <p:cNvPr id="65" name="Group 64"/>
              <p:cNvGrpSpPr>
                <a:grpSpLocks/>
              </p:cNvGrpSpPr>
              <p:nvPr/>
            </p:nvGrpSpPr>
            <p:grpSpPr bwMode="auto">
              <a:xfrm>
                <a:off x="4992" y="288"/>
                <a:ext cx="886" cy="903"/>
                <a:chOff x="10538" y="9785"/>
                <a:chExt cx="886" cy="903"/>
              </a:xfrm>
            </p:grpSpPr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10538" y="9788"/>
                  <a:ext cx="540" cy="900"/>
                </a:xfrm>
                <a:custGeom>
                  <a:avLst/>
                  <a:gdLst>
                    <a:gd name="T0" fmla="*/ 315 w 540"/>
                    <a:gd name="T1" fmla="*/ 0 h 900"/>
                    <a:gd name="T2" fmla="*/ 0 w 540"/>
                    <a:gd name="T3" fmla="*/ 667 h 900"/>
                    <a:gd name="T4" fmla="*/ 540 w 540"/>
                    <a:gd name="T5" fmla="*/ 900 h 900"/>
                    <a:gd name="T6" fmla="*/ 315 w 540"/>
                    <a:gd name="T7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0" h="900">
                      <a:moveTo>
                        <a:pt x="315" y="0"/>
                      </a:moveTo>
                      <a:lnTo>
                        <a:pt x="0" y="667"/>
                      </a:lnTo>
                      <a:lnTo>
                        <a:pt x="540" y="900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10848" y="9785"/>
                  <a:ext cx="576" cy="898"/>
                </a:xfrm>
                <a:custGeom>
                  <a:avLst/>
                  <a:gdLst>
                    <a:gd name="T0" fmla="*/ 0 w 576"/>
                    <a:gd name="T1" fmla="*/ 0 h 898"/>
                    <a:gd name="T2" fmla="*/ 576 w 576"/>
                    <a:gd name="T3" fmla="*/ 514 h 898"/>
                    <a:gd name="T4" fmla="*/ 231 w 576"/>
                    <a:gd name="T5" fmla="*/ 898 h 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898">
                      <a:moveTo>
                        <a:pt x="0" y="0"/>
                      </a:moveTo>
                      <a:lnTo>
                        <a:pt x="576" y="514"/>
                      </a:lnTo>
                      <a:lnTo>
                        <a:pt x="231" y="89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2" name="Line 15340"/>
                <p:cNvCxnSpPr/>
                <p:nvPr/>
              </p:nvCxnSpPr>
              <p:spPr bwMode="auto">
                <a:xfrm flipV="1">
                  <a:off x="10538" y="10302"/>
                  <a:ext cx="880" cy="15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6" name="Oval 65"/>
              <p:cNvSpPr>
                <a:spLocks noChangeAspect="1" noChangeArrowheads="1"/>
              </p:cNvSpPr>
              <p:nvPr/>
            </p:nvSpPr>
            <p:spPr bwMode="auto">
              <a:xfrm>
                <a:off x="5281" y="27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spect="1" noChangeArrowheads="1"/>
              </p:cNvSpPr>
              <p:nvPr/>
            </p:nvSpPr>
            <p:spPr bwMode="auto">
              <a:xfrm>
                <a:off x="4961" y="92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spect="1" noChangeArrowheads="1"/>
              </p:cNvSpPr>
              <p:nvPr/>
            </p:nvSpPr>
            <p:spPr bwMode="auto">
              <a:xfrm>
                <a:off x="5836" y="76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5486" y="114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3363606" y="3082920"/>
              <a:ext cx="924042" cy="714321"/>
              <a:chOff x="3921" y="456"/>
              <a:chExt cx="727" cy="562"/>
            </a:xfrm>
          </p:grpSpPr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959" y="495"/>
                <a:ext cx="653" cy="4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/>
              <p:cNvSpPr>
                <a:spLocks noChangeAspect="1" noChangeArrowheads="1"/>
              </p:cNvSpPr>
              <p:nvPr/>
            </p:nvSpPr>
            <p:spPr bwMode="auto">
              <a:xfrm>
                <a:off x="3921" y="46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spect="1" noChangeArrowheads="1"/>
              </p:cNvSpPr>
              <p:nvPr/>
            </p:nvSpPr>
            <p:spPr bwMode="auto">
              <a:xfrm>
                <a:off x="4576" y="45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Oval 62"/>
              <p:cNvSpPr>
                <a:spLocks noChangeAspect="1" noChangeArrowheads="1"/>
              </p:cNvSpPr>
              <p:nvPr/>
            </p:nvSpPr>
            <p:spPr bwMode="auto">
              <a:xfrm>
                <a:off x="3931" y="94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Oval 63"/>
              <p:cNvSpPr>
                <a:spLocks noChangeAspect="1" noChangeArrowheads="1"/>
              </p:cNvSpPr>
              <p:nvPr/>
            </p:nvSpPr>
            <p:spPr bwMode="auto">
              <a:xfrm>
                <a:off x="4571" y="94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2112208" y="3075764"/>
              <a:ext cx="874830" cy="738138"/>
              <a:chOff x="2941" y="456"/>
              <a:chExt cx="672" cy="567"/>
            </a:xfrm>
          </p:grpSpPr>
          <p:sp>
            <p:nvSpPr>
              <p:cNvPr id="56" name="AutoShape 15352"/>
              <p:cNvSpPr>
                <a:spLocks noChangeArrowheads="1"/>
              </p:cNvSpPr>
              <p:nvPr/>
            </p:nvSpPr>
            <p:spPr bwMode="auto">
              <a:xfrm>
                <a:off x="2986" y="488"/>
                <a:ext cx="592" cy="50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spect="1" noChangeArrowheads="1"/>
              </p:cNvSpPr>
              <p:nvPr/>
            </p:nvSpPr>
            <p:spPr bwMode="auto">
              <a:xfrm>
                <a:off x="2941" y="95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spect="1" noChangeArrowheads="1"/>
              </p:cNvSpPr>
              <p:nvPr/>
            </p:nvSpPr>
            <p:spPr bwMode="auto">
              <a:xfrm>
                <a:off x="3541" y="951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 noChangeAspect="1" noChangeArrowheads="1"/>
              </p:cNvSpPr>
              <p:nvPr/>
            </p:nvSpPr>
            <p:spPr bwMode="auto">
              <a:xfrm>
                <a:off x="3246" y="45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005703" y="3391003"/>
              <a:ext cx="736354" cy="89477"/>
              <a:chOff x="2056" y="706"/>
              <a:chExt cx="577" cy="72"/>
            </a:xfrm>
          </p:grpSpPr>
          <p:cxnSp>
            <p:nvCxnSpPr>
              <p:cNvPr id="53" name="Line 15357"/>
              <p:cNvCxnSpPr/>
              <p:nvPr/>
            </p:nvCxnSpPr>
            <p:spPr bwMode="auto">
              <a:xfrm>
                <a:off x="2096" y="739"/>
                <a:ext cx="5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>
                <a:off x="2056" y="70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spect="1" noChangeArrowheads="1"/>
              </p:cNvSpPr>
              <p:nvPr/>
            </p:nvSpPr>
            <p:spPr bwMode="auto">
              <a:xfrm>
                <a:off x="2561" y="70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005703" y="2862601"/>
            <a:ext cx="6314583" cy="1187843"/>
            <a:chOff x="1005703" y="2862601"/>
            <a:chExt cx="6314583" cy="1187843"/>
          </a:xfrm>
        </p:grpSpPr>
        <p:grpSp>
          <p:nvGrpSpPr>
            <p:cNvPr id="3" name="Group 2"/>
            <p:cNvGrpSpPr/>
            <p:nvPr/>
          </p:nvGrpSpPr>
          <p:grpSpPr>
            <a:xfrm>
              <a:off x="1005703" y="2862601"/>
              <a:ext cx="6314583" cy="1187843"/>
              <a:chOff x="1005703" y="2862601"/>
              <a:chExt cx="6314583" cy="118784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005703" y="2862601"/>
                <a:ext cx="6313669" cy="1187843"/>
                <a:chOff x="1005703" y="2862601"/>
                <a:chExt cx="6313669" cy="1187843"/>
              </a:xfrm>
            </p:grpSpPr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6296262" y="2955201"/>
                  <a:ext cx="1023110" cy="960496"/>
                  <a:chOff x="6221" y="356"/>
                  <a:chExt cx="817" cy="767"/>
                </a:xfrm>
              </p:grpSpPr>
              <p:sp>
                <p:nvSpPr>
                  <p:cNvPr id="14" name="AutoShape 15328"/>
                  <p:cNvSpPr>
                    <a:spLocks noChangeArrowheads="1"/>
                  </p:cNvSpPr>
                  <p:nvPr/>
                </p:nvSpPr>
                <p:spPr bwMode="auto">
                  <a:xfrm>
                    <a:off x="6259" y="390"/>
                    <a:ext cx="742" cy="698"/>
                  </a:xfrm>
                  <a:prstGeom prst="cube">
                    <a:avLst>
                      <a:gd name="adj" fmla="val 25000"/>
                    </a:avLst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" name="Oval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406" y="35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6" y="53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Oval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1" y="105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81" y="104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66" y="87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91" y="52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Oval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61" y="36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21"/>
                <p:cNvGrpSpPr>
                  <a:grpSpLocks/>
                </p:cNvGrpSpPr>
                <p:nvPr/>
              </p:nvGrpSpPr>
              <p:grpSpPr bwMode="auto">
                <a:xfrm>
                  <a:off x="4688634" y="2862601"/>
                  <a:ext cx="1194148" cy="1187843"/>
                  <a:chOff x="4961" y="276"/>
                  <a:chExt cx="947" cy="942"/>
                </a:xfrm>
              </p:grpSpPr>
              <p:grpSp>
                <p:nvGrpSpPr>
                  <p:cNvPr id="23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992" y="288"/>
                    <a:ext cx="886" cy="903"/>
                    <a:chOff x="10538" y="9785"/>
                    <a:chExt cx="886" cy="903"/>
                  </a:xfrm>
                </p:grpSpPr>
                <p:sp>
                  <p:nvSpPr>
                    <p:cNvPr id="28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538" y="9788"/>
                      <a:ext cx="540" cy="900"/>
                    </a:xfrm>
                    <a:custGeom>
                      <a:avLst/>
                      <a:gdLst>
                        <a:gd name="T0" fmla="*/ 315 w 540"/>
                        <a:gd name="T1" fmla="*/ 0 h 900"/>
                        <a:gd name="T2" fmla="*/ 0 w 540"/>
                        <a:gd name="T3" fmla="*/ 667 h 900"/>
                        <a:gd name="T4" fmla="*/ 540 w 540"/>
                        <a:gd name="T5" fmla="*/ 900 h 900"/>
                        <a:gd name="T6" fmla="*/ 315 w 540"/>
                        <a:gd name="T7" fmla="*/ 0 h 9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40" h="900">
                          <a:moveTo>
                            <a:pt x="315" y="0"/>
                          </a:moveTo>
                          <a:lnTo>
                            <a:pt x="0" y="667"/>
                          </a:lnTo>
                          <a:lnTo>
                            <a:pt x="540" y="900"/>
                          </a:lnTo>
                          <a:lnTo>
                            <a:pt x="31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848" y="9785"/>
                      <a:ext cx="576" cy="898"/>
                    </a:xfrm>
                    <a:custGeom>
                      <a:avLst/>
                      <a:gdLst>
                        <a:gd name="T0" fmla="*/ 0 w 576"/>
                        <a:gd name="T1" fmla="*/ 0 h 898"/>
                        <a:gd name="T2" fmla="*/ 576 w 576"/>
                        <a:gd name="T3" fmla="*/ 514 h 898"/>
                        <a:gd name="T4" fmla="*/ 231 w 576"/>
                        <a:gd name="T5" fmla="*/ 898 h 8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76" h="898">
                          <a:moveTo>
                            <a:pt x="0" y="0"/>
                          </a:moveTo>
                          <a:lnTo>
                            <a:pt x="576" y="514"/>
                          </a:lnTo>
                          <a:lnTo>
                            <a:pt x="231" y="898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30" name="Line 15340"/>
                    <p:cNvCxnSpPr/>
                    <p:nvPr/>
                  </p:nvCxnSpPr>
                  <p:spPr bwMode="auto">
                    <a:xfrm flipV="1">
                      <a:off x="10538" y="10302"/>
                      <a:ext cx="880" cy="15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4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81" y="27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61" y="92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836" y="76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86" y="114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>
                  <a:off x="3363606" y="3082920"/>
                  <a:ext cx="924042" cy="714321"/>
                  <a:chOff x="3921" y="456"/>
                  <a:chExt cx="727" cy="562"/>
                </a:xfrm>
              </p:grpSpPr>
              <p:sp>
                <p:nvSpPr>
                  <p:cNvPr id="3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59" y="495"/>
                    <a:ext cx="653" cy="48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1" y="46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76" y="45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1" y="94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71" y="94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" name="Group 36"/>
                <p:cNvGrpSpPr>
                  <a:grpSpLocks/>
                </p:cNvGrpSpPr>
                <p:nvPr/>
              </p:nvGrpSpPr>
              <p:grpSpPr bwMode="auto">
                <a:xfrm>
                  <a:off x="2112208" y="3075764"/>
                  <a:ext cx="874830" cy="738138"/>
                  <a:chOff x="2941" y="456"/>
                  <a:chExt cx="672" cy="567"/>
                </a:xfrm>
              </p:grpSpPr>
              <p:sp>
                <p:nvSpPr>
                  <p:cNvPr id="38" name="AutoShape 15352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488"/>
                    <a:ext cx="592" cy="50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41" y="95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41" y="951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46" y="45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41"/>
                <p:cNvGrpSpPr>
                  <a:grpSpLocks/>
                </p:cNvGrpSpPr>
                <p:nvPr/>
              </p:nvGrpSpPr>
              <p:grpSpPr bwMode="auto">
                <a:xfrm>
                  <a:off x="1005703" y="3391003"/>
                  <a:ext cx="736354" cy="89477"/>
                  <a:chOff x="2056" y="706"/>
                  <a:chExt cx="577" cy="72"/>
                </a:xfrm>
              </p:grpSpPr>
              <p:cxnSp>
                <p:nvCxnSpPr>
                  <p:cNvPr id="43" name="Line 15357"/>
                  <p:cNvCxnSpPr/>
                  <p:nvPr/>
                </p:nvCxnSpPr>
                <p:spPr bwMode="auto">
                  <a:xfrm>
                    <a:off x="2096" y="739"/>
                    <a:ext cx="51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6" y="70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61" y="706"/>
                    <a:ext cx="72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Oval 80"/>
              <p:cNvSpPr>
                <a:spLocks noChangeAspect="1" noChangeArrowheads="1"/>
              </p:cNvSpPr>
              <p:nvPr/>
            </p:nvSpPr>
            <p:spPr bwMode="auto">
              <a:xfrm>
                <a:off x="1329048" y="3386570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spect="1" noChangeArrowheads="1"/>
              </p:cNvSpPr>
              <p:nvPr/>
            </p:nvSpPr>
            <p:spPr bwMode="auto">
              <a:xfrm>
                <a:off x="2310616" y="3408557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Oval 82"/>
              <p:cNvSpPr>
                <a:spLocks noChangeAspect="1" noChangeArrowheads="1"/>
              </p:cNvSpPr>
              <p:nvPr/>
            </p:nvSpPr>
            <p:spPr bwMode="auto">
              <a:xfrm>
                <a:off x="2494019" y="3726775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Oval 83"/>
              <p:cNvSpPr>
                <a:spLocks noChangeAspect="1" noChangeArrowheads="1"/>
              </p:cNvSpPr>
              <p:nvPr/>
            </p:nvSpPr>
            <p:spPr bwMode="auto">
              <a:xfrm>
                <a:off x="2701520" y="3409365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spect="1" noChangeArrowheads="1"/>
              </p:cNvSpPr>
              <p:nvPr/>
            </p:nvSpPr>
            <p:spPr bwMode="auto">
              <a:xfrm>
                <a:off x="3778397" y="3090294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Oval 85"/>
              <p:cNvSpPr>
                <a:spLocks noChangeAspect="1" noChangeArrowheads="1"/>
              </p:cNvSpPr>
              <p:nvPr/>
            </p:nvSpPr>
            <p:spPr bwMode="auto">
              <a:xfrm>
                <a:off x="3371832" y="3401183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spect="1" noChangeArrowheads="1"/>
              </p:cNvSpPr>
              <p:nvPr/>
            </p:nvSpPr>
            <p:spPr bwMode="auto">
              <a:xfrm>
                <a:off x="3770049" y="3703509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Oval 87"/>
              <p:cNvSpPr>
                <a:spLocks noChangeAspect="1" noChangeArrowheads="1"/>
              </p:cNvSpPr>
              <p:nvPr/>
            </p:nvSpPr>
            <p:spPr bwMode="auto">
              <a:xfrm>
                <a:off x="4189873" y="3401183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Oval 88"/>
              <p:cNvSpPr>
                <a:spLocks noChangeAspect="1" noChangeArrowheads="1"/>
              </p:cNvSpPr>
              <p:nvPr/>
            </p:nvSpPr>
            <p:spPr bwMode="auto">
              <a:xfrm>
                <a:off x="4853824" y="3313264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spect="1" noChangeArrowheads="1"/>
              </p:cNvSpPr>
              <p:nvPr/>
            </p:nvSpPr>
            <p:spPr bwMode="auto">
              <a:xfrm>
                <a:off x="5006574" y="3819349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" name="Oval 90"/>
              <p:cNvSpPr>
                <a:spLocks noChangeAspect="1" noChangeArrowheads="1"/>
              </p:cNvSpPr>
              <p:nvPr/>
            </p:nvSpPr>
            <p:spPr bwMode="auto">
              <a:xfrm>
                <a:off x="5222444" y="3437814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" name="Oval 91"/>
              <p:cNvSpPr>
                <a:spLocks noChangeAspect="1" noChangeArrowheads="1"/>
              </p:cNvSpPr>
              <p:nvPr/>
            </p:nvSpPr>
            <p:spPr bwMode="auto">
              <a:xfrm>
                <a:off x="5428663" y="3157135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3" name="Oval 92"/>
              <p:cNvSpPr>
                <a:spLocks noChangeAspect="1" noChangeArrowheads="1"/>
              </p:cNvSpPr>
              <p:nvPr/>
            </p:nvSpPr>
            <p:spPr bwMode="auto">
              <a:xfrm>
                <a:off x="5568311" y="3741220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Oval 93"/>
              <p:cNvSpPr>
                <a:spLocks noChangeAspect="1" noChangeArrowheads="1"/>
              </p:cNvSpPr>
              <p:nvPr/>
            </p:nvSpPr>
            <p:spPr bwMode="auto">
              <a:xfrm>
                <a:off x="5237870" y="3584506"/>
                <a:ext cx="93732" cy="9373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Oval 94"/>
              <p:cNvSpPr>
                <a:spLocks noChangeAspect="1" noChangeArrowheads="1"/>
              </p:cNvSpPr>
              <p:nvPr/>
            </p:nvSpPr>
            <p:spPr bwMode="auto">
              <a:xfrm>
                <a:off x="6868775" y="2950912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Oval 95"/>
              <p:cNvSpPr>
                <a:spLocks noChangeAspect="1" noChangeArrowheads="1"/>
              </p:cNvSpPr>
              <p:nvPr/>
            </p:nvSpPr>
            <p:spPr bwMode="auto">
              <a:xfrm>
                <a:off x="6412374" y="3063403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7" name="Oval 96"/>
              <p:cNvSpPr>
                <a:spLocks noChangeAspect="1" noChangeArrowheads="1"/>
              </p:cNvSpPr>
              <p:nvPr/>
            </p:nvSpPr>
            <p:spPr bwMode="auto">
              <a:xfrm>
                <a:off x="6654507" y="3169278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/>
              <p:cNvSpPr>
                <a:spLocks noChangeAspect="1" noChangeArrowheads="1"/>
              </p:cNvSpPr>
              <p:nvPr/>
            </p:nvSpPr>
            <p:spPr bwMode="auto">
              <a:xfrm>
                <a:off x="6298955" y="3520276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/>
              <p:cNvSpPr>
                <a:spLocks noChangeAspect="1" noChangeArrowheads="1"/>
              </p:cNvSpPr>
              <p:nvPr/>
            </p:nvSpPr>
            <p:spPr bwMode="auto">
              <a:xfrm>
                <a:off x="6998918" y="3496337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/>
              <p:cNvSpPr>
                <a:spLocks noChangeAspect="1" noChangeArrowheads="1"/>
              </p:cNvSpPr>
              <p:nvPr/>
            </p:nvSpPr>
            <p:spPr bwMode="auto">
              <a:xfrm>
                <a:off x="6654357" y="3820507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Oval 100"/>
              <p:cNvSpPr>
                <a:spLocks noChangeAspect="1" noChangeArrowheads="1"/>
              </p:cNvSpPr>
              <p:nvPr/>
            </p:nvSpPr>
            <p:spPr bwMode="auto">
              <a:xfrm>
                <a:off x="7226554" y="3297461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/>
              <p:cNvSpPr>
                <a:spLocks noChangeAspect="1" noChangeArrowheads="1"/>
              </p:cNvSpPr>
              <p:nvPr/>
            </p:nvSpPr>
            <p:spPr bwMode="auto">
              <a:xfrm>
                <a:off x="7125448" y="3718257"/>
                <a:ext cx="93732" cy="937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7109847" y="3062020"/>
              <a:ext cx="93732" cy="937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13406" y="196891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Linear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83801" y="324857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Quadratic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77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Solution</a:t>
            </a: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itchFamily="50" charset="-127"/>
              </a:rPr>
              <a:t>Solution within an element is approximated using simple polynomials.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i="1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en-US" altLang="ko-KR" dirty="0" err="1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 element is composed of two nodes: x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 and x</a:t>
            </a:r>
            <a:r>
              <a:rPr lang="en-US" altLang="ko-KR" baseline="-25000" dirty="0">
                <a:ea typeface="굴림" pitchFamily="50" charset="-127"/>
              </a:rPr>
              <a:t>i+1</a:t>
            </a:r>
            <a:r>
              <a:rPr lang="en-US" altLang="ko-KR" dirty="0">
                <a:ea typeface="굴림" pitchFamily="50" charset="-127"/>
              </a:rPr>
              <a:t>. Since two unknowns are involved, linear polynomial can be used: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The unknown coefficients, </a:t>
            </a:r>
            <a:r>
              <a:rPr lang="en-US" altLang="ko-KR" i="1" dirty="0">
                <a:ea typeface="굴림" pitchFamily="50" charset="-127"/>
              </a:rPr>
              <a:t>a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i="1" dirty="0">
                <a:ea typeface="굴림" pitchFamily="50" charset="-127"/>
              </a:rPr>
              <a:t>a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, will be expressed in terms of nodal solutions u(x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) and u(x</a:t>
            </a:r>
            <a:r>
              <a:rPr lang="en-US" altLang="ko-KR" baseline="-25000" dirty="0">
                <a:ea typeface="굴림" pitchFamily="50" charset="-127"/>
              </a:rPr>
              <a:t>i+1</a:t>
            </a:r>
            <a:r>
              <a:rPr lang="en-US" altLang="ko-KR" dirty="0">
                <a:ea typeface="굴림" pitchFamily="50" charset="-127"/>
              </a:rPr>
              <a:t>).</a:t>
            </a:r>
            <a:endParaRPr lang="en-US" dirty="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871663" y="1204913"/>
          <a:ext cx="43418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4" name="Picture" r:id="rId3" imgW="2173659" imgH="1028267" progId="Word.Picture.8">
                  <p:embed/>
                </p:oleObj>
              </mc:Choice>
              <mc:Fallback>
                <p:oleObj name="Picture" r:id="rId3" imgW="2173659" imgH="102826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204913"/>
                        <a:ext cx="434181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25328"/>
              </p:ext>
            </p:extLst>
          </p:nvPr>
        </p:nvGraphicFramePr>
        <p:xfrm>
          <a:off x="1136650" y="4138613"/>
          <a:ext cx="4013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5" name="Equation" r:id="rId5" imgW="4012920" imgH="431640" progId="Equation.DSMT4">
                  <p:embed/>
                </p:oleObj>
              </mc:Choice>
              <mc:Fallback>
                <p:oleObj name="Equation" r:id="rId5" imgW="401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138613"/>
                        <a:ext cx="40132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33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Tensor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Vector: Collection of scalars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Cartesian vector: </a:t>
            </a:r>
            <a:r>
              <a:rPr lang="en-US" dirty="0"/>
              <a:t>Euclidean vector defined using Cartesian </a:t>
            </a:r>
            <a:r>
              <a:rPr lang="en-US" dirty="0" smtClean="0"/>
              <a:t>coordinates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2D, 3D Cartesian vectors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Using basis vectors: </a:t>
            </a:r>
            <a:r>
              <a:rPr lang="it-IT" b="1" dirty="0" smtClean="0"/>
              <a:t>e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= {1, 0, 0}</a:t>
            </a:r>
            <a:r>
              <a:rPr lang="it-IT" baseline="30000" dirty="0"/>
              <a:t>T</a:t>
            </a:r>
            <a:r>
              <a:rPr lang="it-IT" dirty="0"/>
              <a:t>, </a:t>
            </a:r>
            <a:r>
              <a:rPr lang="it-IT" b="1" dirty="0"/>
              <a:t>e</a:t>
            </a:r>
            <a:r>
              <a:rPr lang="it-IT" baseline="-25000" dirty="0"/>
              <a:t>2</a:t>
            </a:r>
            <a:r>
              <a:rPr lang="it-IT" dirty="0"/>
              <a:t> = {0, 1, </a:t>
            </a:r>
            <a:r>
              <a:rPr lang="it-IT" dirty="0" smtClean="0"/>
              <a:t>0}</a:t>
            </a:r>
            <a:r>
              <a:rPr lang="it-IT" baseline="30000" dirty="0" smtClean="0"/>
              <a:t>T</a:t>
            </a:r>
            <a:r>
              <a:rPr lang="it-IT" dirty="0" smtClean="0"/>
              <a:t>, </a:t>
            </a:r>
            <a:r>
              <a:rPr lang="it-IT" b="1" dirty="0" smtClean="0"/>
              <a:t>e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= {0, 0, 1}</a:t>
            </a:r>
            <a:r>
              <a:rPr lang="it-IT" baseline="30000" dirty="0"/>
              <a:t>T</a:t>
            </a:r>
            <a:r>
              <a:rPr lang="it-IT" dirty="0"/>
              <a:t> </a:t>
            </a:r>
            <a:endParaRPr lang="it-IT" dirty="0" smtClean="0"/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3714"/>
              </p:ext>
            </p:extLst>
          </p:nvPr>
        </p:nvGraphicFramePr>
        <p:xfrm>
          <a:off x="2185987" y="2824163"/>
          <a:ext cx="308133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7" name="Equation" r:id="rId3" imgW="3073320" imgH="1371600" progId="Equation.DSMT4">
                  <p:embed/>
                </p:oleObj>
              </mc:Choice>
              <mc:Fallback>
                <p:oleObj name="Equation" r:id="rId3" imgW="307332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2824163"/>
                        <a:ext cx="3081338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9421"/>
              </p:ext>
            </p:extLst>
          </p:nvPr>
        </p:nvGraphicFramePr>
        <p:xfrm>
          <a:off x="2185987" y="5503069"/>
          <a:ext cx="2816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8" name="Equation" r:id="rId5" imgW="2819160" imgH="431640" progId="Equation.DSMT4">
                  <p:embed/>
                </p:oleObj>
              </mc:Choice>
              <mc:Fallback>
                <p:oleObj name="Equation" r:id="rId5" imgW="2819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5503069"/>
                        <a:ext cx="28162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89826" y="1766252"/>
            <a:ext cx="3114198" cy="2934284"/>
            <a:chOff x="1707" y="1990"/>
            <a:chExt cx="2406" cy="2267"/>
          </a:xfrm>
        </p:grpSpPr>
        <p:sp>
          <p:nvSpPr>
            <p:cNvPr id="8" name="AutoShape 11265"/>
            <p:cNvSpPr>
              <a:spLocks noChangeArrowheads="1"/>
            </p:cNvSpPr>
            <p:nvPr/>
          </p:nvSpPr>
          <p:spPr bwMode="auto">
            <a:xfrm>
              <a:off x="2193" y="2545"/>
              <a:ext cx="1327" cy="1327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000"/>
            </a:p>
          </p:txBody>
        </p:sp>
        <p:cxnSp>
          <p:nvCxnSpPr>
            <p:cNvPr id="9" name="Line 11266"/>
            <p:cNvCxnSpPr/>
            <p:nvPr/>
          </p:nvCxnSpPr>
          <p:spPr bwMode="auto">
            <a:xfrm>
              <a:off x="2852" y="3547"/>
              <a:ext cx="1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1267"/>
            <p:cNvCxnSpPr/>
            <p:nvPr/>
          </p:nvCxnSpPr>
          <p:spPr bwMode="auto">
            <a:xfrm>
              <a:off x="2522" y="3547"/>
              <a:ext cx="3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1268"/>
            <p:cNvCxnSpPr/>
            <p:nvPr/>
          </p:nvCxnSpPr>
          <p:spPr bwMode="auto">
            <a:xfrm flipV="1">
              <a:off x="2523" y="2136"/>
              <a:ext cx="0" cy="1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1269"/>
            <p:cNvCxnSpPr/>
            <p:nvPr/>
          </p:nvCxnSpPr>
          <p:spPr bwMode="auto">
            <a:xfrm flipV="1">
              <a:off x="2523" y="3257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1270"/>
            <p:cNvCxnSpPr/>
            <p:nvPr/>
          </p:nvCxnSpPr>
          <p:spPr bwMode="auto">
            <a:xfrm flipH="1">
              <a:off x="2359" y="3547"/>
              <a:ext cx="166" cy="1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1271"/>
            <p:cNvCxnSpPr/>
            <p:nvPr/>
          </p:nvCxnSpPr>
          <p:spPr bwMode="auto">
            <a:xfrm flipH="1">
              <a:off x="1931" y="3728"/>
              <a:ext cx="413" cy="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1272"/>
            <p:cNvCxnSpPr/>
            <p:nvPr/>
          </p:nvCxnSpPr>
          <p:spPr bwMode="auto">
            <a:xfrm flipV="1">
              <a:off x="2523" y="2875"/>
              <a:ext cx="652" cy="6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1273"/>
            <p:cNvSpPr txBox="1">
              <a:spLocks noChangeArrowheads="1"/>
            </p:cNvSpPr>
            <p:nvPr/>
          </p:nvSpPr>
          <p:spPr bwMode="auto">
            <a:xfrm>
              <a:off x="3438" y="3580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1274"/>
            <p:cNvSpPr txBox="1">
              <a:spLocks noChangeArrowheads="1"/>
            </p:cNvSpPr>
            <p:nvPr/>
          </p:nvSpPr>
          <p:spPr bwMode="auto">
            <a:xfrm>
              <a:off x="2238" y="2402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1275"/>
            <p:cNvSpPr txBox="1">
              <a:spLocks noChangeArrowheads="1"/>
            </p:cNvSpPr>
            <p:nvPr/>
          </p:nvSpPr>
          <p:spPr bwMode="auto">
            <a:xfrm>
              <a:off x="2118" y="3844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1276"/>
            <p:cNvSpPr txBox="1">
              <a:spLocks noChangeArrowheads="1"/>
            </p:cNvSpPr>
            <p:nvPr/>
          </p:nvSpPr>
          <p:spPr bwMode="auto">
            <a:xfrm>
              <a:off x="3864" y="3280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1277"/>
            <p:cNvSpPr txBox="1">
              <a:spLocks noChangeArrowheads="1"/>
            </p:cNvSpPr>
            <p:nvPr/>
          </p:nvSpPr>
          <p:spPr bwMode="auto">
            <a:xfrm>
              <a:off x="2267" y="1990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1278"/>
            <p:cNvSpPr txBox="1">
              <a:spLocks noChangeArrowheads="1"/>
            </p:cNvSpPr>
            <p:nvPr/>
          </p:nvSpPr>
          <p:spPr bwMode="auto">
            <a:xfrm>
              <a:off x="1707" y="3965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z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11279"/>
            <p:cNvSpPr txBox="1">
              <a:spLocks noChangeArrowheads="1"/>
            </p:cNvSpPr>
            <p:nvPr/>
          </p:nvSpPr>
          <p:spPr bwMode="auto">
            <a:xfrm>
              <a:off x="2702" y="3302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11280"/>
            <p:cNvSpPr txBox="1">
              <a:spLocks noChangeArrowheads="1"/>
            </p:cNvSpPr>
            <p:nvPr/>
          </p:nvSpPr>
          <p:spPr bwMode="auto">
            <a:xfrm>
              <a:off x="2298" y="3189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11281"/>
            <p:cNvSpPr txBox="1">
              <a:spLocks noChangeArrowheads="1"/>
            </p:cNvSpPr>
            <p:nvPr/>
          </p:nvSpPr>
          <p:spPr bwMode="auto">
            <a:xfrm>
              <a:off x="2410" y="3615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en-US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2483" y="2512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000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3144" y="284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000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151" y="383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000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3481" y="3510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2983021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Solution </a:t>
            </a:r>
            <a:r>
              <a:rPr lang="en-US" i="1" dirty="0"/>
              <a:t>cont</a:t>
            </a:r>
            <a:r>
              <a:rPr lang="en-US" dirty="0"/>
              <a:t>.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Substitute two nodal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Express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in terms of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. Then, the solution is approximated by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for </a:t>
            </a:r>
            <a:r>
              <a:rPr lang="en-US" dirty="0" smtClean="0"/>
              <a:t>Element e: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dirty="0"/>
              <a:t>) and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(x</a:t>
            </a:r>
            <a:r>
              <a:rPr lang="en-US" dirty="0"/>
              <a:t>): </a:t>
            </a:r>
            <a:r>
              <a:rPr lang="en-US" sz="2400" b="1" dirty="0">
                <a:solidFill>
                  <a:srgbClr val="CC0000"/>
                </a:solidFill>
              </a:rPr>
              <a:t>Shape Function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CC0000"/>
                </a:solidFill>
              </a:rPr>
              <a:t>Interpolation Function</a:t>
            </a:r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9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96669"/>
              </p:ext>
            </p:extLst>
          </p:nvPr>
        </p:nvGraphicFramePr>
        <p:xfrm>
          <a:off x="741363" y="1206500"/>
          <a:ext cx="35417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7" name="Equation" r:id="rId3" imgW="3555720" imgH="888840" progId="Equation.DSMT4">
                  <p:embed/>
                </p:oleObj>
              </mc:Choice>
              <mc:Fallback>
                <p:oleObj name="Equation" r:id="rId3" imgW="3555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206500"/>
                        <a:ext cx="3541712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11359"/>
              </p:ext>
            </p:extLst>
          </p:nvPr>
        </p:nvGraphicFramePr>
        <p:xfrm>
          <a:off x="801688" y="3009900"/>
          <a:ext cx="374491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8" name="Equation" r:id="rId5" imgW="3733560" imgH="1282680" progId="Equation.DSMT4">
                  <p:embed/>
                </p:oleObj>
              </mc:Choice>
              <mc:Fallback>
                <p:oleObj name="Equation" r:id="rId5" imgW="373356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009900"/>
                        <a:ext cx="3744912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26263"/>
              </p:ext>
            </p:extLst>
          </p:nvPr>
        </p:nvGraphicFramePr>
        <p:xfrm>
          <a:off x="754355" y="4923464"/>
          <a:ext cx="54213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9" name="Equation" r:id="rId7" imgW="5397480" imgH="431640" progId="Equation.DSMT4">
                  <p:embed/>
                </p:oleObj>
              </mc:Choice>
              <mc:Fallback>
                <p:oleObj name="Equation" r:id="rId7" imgW="5397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55" y="4923464"/>
                        <a:ext cx="54213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006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Solution </a:t>
            </a:r>
            <a:r>
              <a:rPr lang="en-US" i="1" dirty="0"/>
              <a:t>cont</a:t>
            </a:r>
            <a:r>
              <a:rPr lang="en-US" dirty="0"/>
              <a:t>.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41363"/>
            <a:ext cx="8909050" cy="6013450"/>
          </a:xfrm>
        </p:spPr>
        <p:txBody>
          <a:bodyPr/>
          <a:lstStyle/>
          <a:p>
            <a:r>
              <a:rPr lang="en-US" dirty="0"/>
              <a:t>Observations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Solution u(x) is interpolated using its nodal values </a:t>
            </a:r>
            <a:r>
              <a:rPr lang="en-US" altLang="ko-KR" dirty="0" err="1">
                <a:ea typeface="굴림" pitchFamily="50" charset="-127"/>
              </a:rPr>
              <a:t>u</a:t>
            </a:r>
            <a:r>
              <a:rPr lang="en-US" altLang="ko-KR" baseline="-25000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 and u</a:t>
            </a:r>
            <a:r>
              <a:rPr lang="en-US" altLang="ko-KR" baseline="-25000" dirty="0">
                <a:ea typeface="굴림" pitchFamily="50" charset="-127"/>
              </a:rPr>
              <a:t>i+1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dirty="0"/>
              <a:t>) = 1 at node x</a:t>
            </a:r>
            <a:r>
              <a:rPr lang="en-US" baseline="-25000" dirty="0"/>
              <a:t>i</a:t>
            </a:r>
            <a:r>
              <a:rPr lang="en-US" dirty="0"/>
              <a:t>, and =0 at node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>
                <a:ea typeface="굴림" pitchFamily="50" charset="-127"/>
              </a:rPr>
              <a:t>The solution is approximated by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piecewise linear polynomial </a:t>
            </a:r>
            <a:r>
              <a:rPr lang="en-US" altLang="ko-KR" dirty="0">
                <a:ea typeface="굴림" pitchFamily="50" charset="-127"/>
              </a:rPr>
              <a:t>and its gradient is constant within an element.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Stress and strain (derivative) are often averaged at the node.</a:t>
            </a:r>
          </a:p>
        </p:txBody>
      </p:sp>
      <p:grpSp>
        <p:nvGrpSpPr>
          <p:cNvPr id="247822" name="Group 14"/>
          <p:cNvGrpSpPr>
            <a:grpSpLocks/>
          </p:cNvGrpSpPr>
          <p:nvPr/>
        </p:nvGrpSpPr>
        <p:grpSpPr bwMode="auto">
          <a:xfrm>
            <a:off x="1974850" y="1965325"/>
            <a:ext cx="3684588" cy="1319213"/>
            <a:chOff x="1244" y="1314"/>
            <a:chExt cx="2321" cy="831"/>
          </a:xfrm>
        </p:grpSpPr>
        <p:sp>
          <p:nvSpPr>
            <p:cNvPr id="247812" name="Line 4"/>
            <p:cNvSpPr>
              <a:spLocks noChangeShapeType="1"/>
            </p:cNvSpPr>
            <p:nvPr/>
          </p:nvSpPr>
          <p:spPr bwMode="auto">
            <a:xfrm>
              <a:off x="1244" y="1968"/>
              <a:ext cx="2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7" name="Group 9"/>
            <p:cNvGrpSpPr>
              <a:grpSpLocks/>
            </p:cNvGrpSpPr>
            <p:nvPr/>
          </p:nvGrpSpPr>
          <p:grpSpPr bwMode="auto">
            <a:xfrm>
              <a:off x="1601" y="1436"/>
              <a:ext cx="1575" cy="528"/>
              <a:chOff x="1601" y="1436"/>
              <a:chExt cx="1231" cy="528"/>
            </a:xfrm>
          </p:grpSpPr>
          <p:sp>
            <p:nvSpPr>
              <p:cNvPr id="247813" name="Freeform 5"/>
              <p:cNvSpPr>
                <a:spLocks/>
              </p:cNvSpPr>
              <p:nvPr/>
            </p:nvSpPr>
            <p:spPr bwMode="auto">
              <a:xfrm>
                <a:off x="1601" y="1436"/>
                <a:ext cx="1231" cy="528"/>
              </a:xfrm>
              <a:custGeom>
                <a:avLst/>
                <a:gdLst/>
                <a:ahLst/>
                <a:cxnLst>
                  <a:cxn ang="0">
                    <a:pos x="0" y="523"/>
                  </a:cxn>
                  <a:cxn ang="0">
                    <a:pos x="0" y="0"/>
                  </a:cxn>
                  <a:cxn ang="0">
                    <a:pos x="1231" y="528"/>
                  </a:cxn>
                </a:cxnLst>
                <a:rect l="0" t="0" r="r" b="b"/>
                <a:pathLst>
                  <a:path w="1231" h="528">
                    <a:moveTo>
                      <a:pt x="0" y="523"/>
                    </a:moveTo>
                    <a:lnTo>
                      <a:pt x="0" y="0"/>
                    </a:lnTo>
                    <a:lnTo>
                      <a:pt x="1231" y="528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4" name="Freeform 6"/>
              <p:cNvSpPr>
                <a:spLocks/>
              </p:cNvSpPr>
              <p:nvPr/>
            </p:nvSpPr>
            <p:spPr bwMode="auto">
              <a:xfrm flipH="1">
                <a:off x="1601" y="1436"/>
                <a:ext cx="1231" cy="528"/>
              </a:xfrm>
              <a:custGeom>
                <a:avLst/>
                <a:gdLst/>
                <a:ahLst/>
                <a:cxnLst>
                  <a:cxn ang="0">
                    <a:pos x="0" y="523"/>
                  </a:cxn>
                  <a:cxn ang="0">
                    <a:pos x="0" y="0"/>
                  </a:cxn>
                  <a:cxn ang="0">
                    <a:pos x="1231" y="528"/>
                  </a:cxn>
                </a:cxnLst>
                <a:rect l="0" t="0" r="r" b="b"/>
                <a:pathLst>
                  <a:path w="1231" h="528">
                    <a:moveTo>
                      <a:pt x="0" y="523"/>
                    </a:moveTo>
                    <a:lnTo>
                      <a:pt x="0" y="0"/>
                    </a:lnTo>
                    <a:lnTo>
                      <a:pt x="1231" y="528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1750" y="1314"/>
              <a:ext cx="444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i="1" dirty="0" smtClean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(</a:t>
              </a:r>
              <a:r>
                <a:rPr lang="en-US" i="1" dirty="0" smtClean="0"/>
                <a:t>x</a:t>
              </a:r>
              <a:r>
                <a:rPr lang="en-US" dirty="0"/>
                <a:t>)</a:t>
              </a:r>
            </a:p>
          </p:txBody>
        </p:sp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2396" y="1314"/>
              <a:ext cx="444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i="1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(</a:t>
              </a:r>
              <a:r>
                <a:rPr lang="en-US" i="1" dirty="0" smtClean="0"/>
                <a:t>x</a:t>
              </a:r>
              <a:r>
                <a:rPr lang="en-US" dirty="0"/>
                <a:t>)</a:t>
              </a:r>
            </a:p>
          </p:txBody>
        </p:sp>
        <p:sp>
          <p:nvSpPr>
            <p:cNvPr id="247818" name="Text Box 10"/>
            <p:cNvSpPr txBox="1">
              <a:spLocks noChangeArrowheads="1"/>
            </p:cNvSpPr>
            <p:nvPr/>
          </p:nvSpPr>
          <p:spPr bwMode="auto">
            <a:xfrm>
              <a:off x="1494" y="1895"/>
              <a:ext cx="219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i="1"/>
                <a:t>x</a:t>
              </a:r>
              <a:r>
                <a:rPr lang="en-US" i="1" baseline="-25000"/>
                <a:t>i</a:t>
              </a:r>
              <a:endParaRPr lang="en-US" baseline="-25000"/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3003" y="1895"/>
              <a:ext cx="338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i="1"/>
                <a:t>x</a:t>
              </a:r>
              <a:r>
                <a:rPr lang="en-US" i="1" baseline="-25000"/>
                <a:t>i</a:t>
              </a:r>
              <a:r>
                <a:rPr lang="en-US" baseline="-25000"/>
                <a:t>+1</a:t>
              </a:r>
            </a:p>
          </p:txBody>
        </p:sp>
      </p:grpSp>
      <p:graphicFrame>
        <p:nvGraphicFramePr>
          <p:cNvPr id="247820" name="Object 12"/>
          <p:cNvGraphicFramePr>
            <a:graphicFrameLocks noChangeAspect="1"/>
          </p:cNvGraphicFramePr>
          <p:nvPr/>
        </p:nvGraphicFramePr>
        <p:xfrm>
          <a:off x="1228725" y="4076700"/>
          <a:ext cx="68564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3" name="Picture" r:id="rId3" imgW="3432018" imgH="856589" progId="Word.Picture.8">
                  <p:embed/>
                </p:oleObj>
              </mc:Choice>
              <mc:Fallback>
                <p:oleObj name="Picture" r:id="rId3" imgW="3432018" imgH="8565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076700"/>
                        <a:ext cx="6856413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3" name="Oval 15"/>
          <p:cNvSpPr>
            <a:spLocks noChangeArrowheads="1"/>
          </p:cNvSpPr>
          <p:nvPr/>
        </p:nvSpPr>
        <p:spPr bwMode="auto">
          <a:xfrm>
            <a:off x="6151563" y="4551363"/>
            <a:ext cx="352425" cy="6858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98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943897" y="5737843"/>
            <a:ext cx="3060290" cy="7883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Finite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BVP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PVW</a:t>
            </a:r>
          </a:p>
          <a:p>
            <a:endParaRPr lang="en-US" dirty="0"/>
          </a:p>
          <a:p>
            <a:r>
              <a:rPr lang="en-US" dirty="0" smtClean="0"/>
              <a:t>Integration-by-parts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variational equation also satisfies at individual element level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17006"/>
              </p:ext>
            </p:extLst>
          </p:nvPr>
        </p:nvGraphicFramePr>
        <p:xfrm>
          <a:off x="1622048" y="720391"/>
          <a:ext cx="42513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9" name="Equation" r:id="rId3" imgW="4724280" imgH="2108160" progId="Equation.DSMT4">
                  <p:embed/>
                </p:oleObj>
              </mc:Choice>
              <mc:Fallback>
                <p:oleObj name="Equation" r:id="rId3" imgW="4724280" imgH="2108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048" y="720391"/>
                        <a:ext cx="42513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89203"/>
              </p:ext>
            </p:extLst>
          </p:nvPr>
        </p:nvGraphicFramePr>
        <p:xfrm>
          <a:off x="2014607" y="2765425"/>
          <a:ext cx="25939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0" name="Equation" r:id="rId5" imgW="2882880" imgH="914400" progId="Equation.DSMT4">
                  <p:embed/>
                </p:oleObj>
              </mc:Choice>
              <mc:Fallback>
                <p:oleObj name="Equation" r:id="rId5" imgW="288288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07" y="2765425"/>
                        <a:ext cx="25939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57250"/>
              </p:ext>
            </p:extLst>
          </p:nvPr>
        </p:nvGraphicFramePr>
        <p:xfrm>
          <a:off x="5376863" y="2944813"/>
          <a:ext cx="34401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1" name="Equation" r:id="rId7" imgW="3822480" imgH="533160" progId="Equation.DSMT4">
                  <p:embed/>
                </p:oleObj>
              </mc:Choice>
              <mc:Fallback>
                <p:oleObj name="Equation" r:id="rId7" imgW="382248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2944813"/>
                        <a:ext cx="34401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86450" y="2274569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Space of </a:t>
            </a:r>
            <a:r>
              <a:rPr lang="en-US" dirty="0" err="1" smtClean="0">
                <a:latin typeface="Comic Sans MS" panose="030F0702030302020204" pitchFamily="66" charset="0"/>
              </a:rPr>
              <a:t>kinematically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admissible displacements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29022"/>
              </p:ext>
            </p:extLst>
          </p:nvPr>
        </p:nvGraphicFramePr>
        <p:xfrm>
          <a:off x="1196041" y="4243388"/>
          <a:ext cx="3886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2" name="Equation" r:id="rId9" imgW="4317840" imgH="965160" progId="Equation.DSMT4">
                  <p:embed/>
                </p:oleObj>
              </mc:Choice>
              <mc:Fallback>
                <p:oleObj name="Equation" r:id="rId9" imgW="4317840" imgH="965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041" y="4243388"/>
                        <a:ext cx="38862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flipH="1">
            <a:off x="1188720" y="4206240"/>
            <a:ext cx="1017270" cy="92583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07338"/>
              </p:ext>
            </p:extLst>
          </p:nvPr>
        </p:nvGraphicFramePr>
        <p:xfrm>
          <a:off x="1035703" y="5737843"/>
          <a:ext cx="420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3" name="Equation" r:id="rId11" imgW="4673520" imgH="761760" progId="Equation.DSMT4">
                  <p:embed/>
                </p:oleObj>
              </mc:Choice>
              <mc:Fallback>
                <p:oleObj name="Equation" r:id="rId11" imgW="46735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703" y="5737843"/>
                        <a:ext cx="4206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92" y="58960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(1)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963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Interpolation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element approximation for one element (e) at a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Satisfies interpolation condition</a:t>
            </a:r>
          </a:p>
          <a:p>
            <a:endParaRPr lang="en-US" dirty="0"/>
          </a:p>
          <a:p>
            <a:r>
              <a:rPr lang="en-US" dirty="0" smtClean="0"/>
              <a:t>Interpolation of displacement variation (</a:t>
            </a:r>
            <a:r>
              <a:rPr lang="en-US" dirty="0" smtClean="0">
                <a:solidFill>
                  <a:srgbClr val="2C02C6"/>
                </a:solidFill>
              </a:rPr>
              <a:t>same with u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Derivative of u(x): differentiating interpolation functions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00528"/>
              </p:ext>
            </p:extLst>
          </p:nvPr>
        </p:nvGraphicFramePr>
        <p:xfrm>
          <a:off x="1693863" y="1336675"/>
          <a:ext cx="53228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6" name="Equation" r:id="rId3" imgW="5308560" imgH="469800" progId="Equation.DSMT4">
                  <p:embed/>
                </p:oleObj>
              </mc:Choice>
              <mc:Fallback>
                <p:oleObj name="Equation" r:id="rId3" imgW="530856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336675"/>
                        <a:ext cx="53228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12581"/>
              </p:ext>
            </p:extLst>
          </p:nvPr>
        </p:nvGraphicFramePr>
        <p:xfrm>
          <a:off x="2058988" y="1901825"/>
          <a:ext cx="458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7" name="Equation" r:id="rId5" imgW="4584600" imgH="888840" progId="Equation.DSMT4">
                  <p:embed/>
                </p:oleObj>
              </mc:Choice>
              <mc:Fallback>
                <p:oleObj name="Equation" r:id="rId5" imgW="4584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1901825"/>
                        <a:ext cx="4584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08944"/>
              </p:ext>
            </p:extLst>
          </p:nvPr>
        </p:nvGraphicFramePr>
        <p:xfrm>
          <a:off x="5643563" y="2741390"/>
          <a:ext cx="19637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8" name="Equation" r:id="rId7" imgW="1955520" imgH="965160" progId="Equation.DSMT4">
                  <p:embed/>
                </p:oleObj>
              </mc:Choice>
              <mc:Fallback>
                <p:oleObj name="Equation" r:id="rId7" imgW="195552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741390"/>
                        <a:ext cx="19637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31815"/>
              </p:ext>
            </p:extLst>
          </p:nvPr>
        </p:nvGraphicFramePr>
        <p:xfrm>
          <a:off x="1612900" y="4308475"/>
          <a:ext cx="5384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9" name="Equation" r:id="rId9" imgW="5371920" imgH="469800" progId="Equation.DSMT4">
                  <p:embed/>
                </p:oleObj>
              </mc:Choice>
              <mc:Fallback>
                <p:oleObj name="Equation" r:id="rId9" imgW="53719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308475"/>
                        <a:ext cx="53848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76924"/>
              </p:ext>
            </p:extLst>
          </p:nvPr>
        </p:nvGraphicFramePr>
        <p:xfrm>
          <a:off x="548675" y="5429250"/>
          <a:ext cx="8255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0" name="Equation" r:id="rId11" imgW="8254800" imgH="901440" progId="Equation.DSMT4">
                  <p:embed/>
                </p:oleObj>
              </mc:Choice>
              <mc:Fallback>
                <p:oleObj name="Equation" r:id="rId11" imgW="8254800" imgH="901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75" y="5429250"/>
                        <a:ext cx="82550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051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Element-Level Variational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variational equation (1) for element (e)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Must satisfied for all </a:t>
            </a:r>
          </a:p>
          <a:p>
            <a:pPr lvl="1"/>
            <a:r>
              <a:rPr lang="en-US" dirty="0" smtClean="0"/>
              <a:t>If element (e) is not on the boundary,       can be arbitrary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Element-level variational equation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74611"/>
              </p:ext>
            </p:extLst>
          </p:nvPr>
        </p:nvGraphicFramePr>
        <p:xfrm>
          <a:off x="667026" y="1254125"/>
          <a:ext cx="76295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9" name="Equation" r:id="rId3" imgW="9537480" imgH="1549080" progId="Equation.DSMT4">
                  <p:embed/>
                </p:oleObj>
              </mc:Choice>
              <mc:Fallback>
                <p:oleObj name="Equation" r:id="rId3" imgW="9537480" imgH="1549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26" y="1254125"/>
                        <a:ext cx="7629525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12915"/>
              </p:ext>
            </p:extLst>
          </p:nvPr>
        </p:nvGraphicFramePr>
        <p:xfrm>
          <a:off x="3622675" y="2513013"/>
          <a:ext cx="1209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0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513013"/>
                        <a:ext cx="12096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82540"/>
              </p:ext>
            </p:extLst>
          </p:nvPr>
        </p:nvGraphicFramePr>
        <p:xfrm>
          <a:off x="5449570" y="2887980"/>
          <a:ext cx="436608" cy="30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1" name="Equation" r:id="rId7" imgW="545760" imgH="380880" progId="Equation.DSMT4">
                  <p:embed/>
                </p:oleObj>
              </mc:Choice>
              <mc:Fallback>
                <p:oleObj name="Equation" r:id="rId7" imgW="545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9570" y="2887980"/>
                        <a:ext cx="436608" cy="30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63318"/>
              </p:ext>
            </p:extLst>
          </p:nvPr>
        </p:nvGraphicFramePr>
        <p:xfrm>
          <a:off x="1166239" y="3657600"/>
          <a:ext cx="59039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2" name="Equation" r:id="rId9" imgW="7378560" imgH="1549080" progId="Equation.DSMT4">
                  <p:embed/>
                </p:oleObj>
              </mc:Choice>
              <mc:Fallback>
                <p:oleObj name="Equation" r:id="rId9" imgW="7378560" imgH="1549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239" y="3657600"/>
                        <a:ext cx="5903913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35759"/>
              </p:ext>
            </p:extLst>
          </p:nvPr>
        </p:nvGraphicFramePr>
        <p:xfrm>
          <a:off x="1776997" y="5267952"/>
          <a:ext cx="37480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3" name="Equation" r:id="rId11" imgW="4686120" imgH="1549080" progId="Equation.DSMT4">
                  <p:embed/>
                </p:oleObj>
              </mc:Choice>
              <mc:Fallback>
                <p:oleObj name="Equation" r:id="rId11" imgW="4686120" imgH="1549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997" y="5267952"/>
                        <a:ext cx="37480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273628" y="3897630"/>
            <a:ext cx="1770872" cy="69723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 bwMode="auto">
          <a:xfrm>
            <a:off x="2159064" y="4594860"/>
            <a:ext cx="1206" cy="10858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3685697" y="3901972"/>
            <a:ext cx="1736908" cy="69723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 bwMode="auto">
          <a:xfrm flipH="1">
            <a:off x="3800545" y="4599202"/>
            <a:ext cx="753606" cy="109728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11530" y="505206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2x2 matrix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4500" y="501574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2x1 vector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86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derive the element-level equation for all elements</a:t>
            </a:r>
          </a:p>
          <a:p>
            <a:r>
              <a:rPr lang="en-US" dirty="0" smtClean="0"/>
              <a:t>Consider Elements 1 and 2 (connected at Node 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33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92299"/>
              </p:ext>
            </p:extLst>
          </p:nvPr>
        </p:nvGraphicFramePr>
        <p:xfrm>
          <a:off x="657225" y="1635125"/>
          <a:ext cx="44704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0" name="Equation" r:id="rId3" imgW="5587920" imgH="1549080" progId="Equation.DSMT4">
                  <p:embed/>
                </p:oleObj>
              </mc:Choice>
              <mc:Fallback>
                <p:oleObj name="Equation" r:id="rId3" imgW="558792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635125"/>
                        <a:ext cx="4470400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3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50897"/>
              </p:ext>
            </p:extLst>
          </p:nvPr>
        </p:nvGraphicFramePr>
        <p:xfrm>
          <a:off x="631825" y="3040063"/>
          <a:ext cx="45196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1" name="Equation" r:id="rId5" imgW="5651280" imgH="1549080" progId="Equation.DSMT4">
                  <p:embed/>
                </p:oleObj>
              </mc:Choice>
              <mc:Fallback>
                <p:oleObj name="Equation" r:id="rId5" imgW="56512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040063"/>
                        <a:ext cx="4519613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3767"/>
              </p:ext>
            </p:extLst>
          </p:nvPr>
        </p:nvGraphicFramePr>
        <p:xfrm>
          <a:off x="543817" y="4754563"/>
          <a:ext cx="6107113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2" name="Equation" r:id="rId7" imgW="7632360" imgH="2057400" progId="Equation.DSMT4">
                  <p:embed/>
                </p:oleObj>
              </mc:Choice>
              <mc:Fallback>
                <p:oleObj name="Equation" r:id="rId7" imgW="763236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17" y="4754563"/>
                        <a:ext cx="6107113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88626" y="4532811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Vanished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unknown term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00798" y="5199016"/>
            <a:ext cx="1476102" cy="365760"/>
          </a:xfrm>
          <a:custGeom>
            <a:avLst/>
            <a:gdLst>
              <a:gd name="connsiteX0" fmla="*/ 1476102 w 1476102"/>
              <a:gd name="connsiteY0" fmla="*/ 0 h 365760"/>
              <a:gd name="connsiteX1" fmla="*/ 1476102 w 1476102"/>
              <a:gd name="connsiteY1" fmla="*/ 365760 h 365760"/>
              <a:gd name="connsiteX2" fmla="*/ 0 w 1476102"/>
              <a:gd name="connsiteY2" fmla="*/ 352698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102" h="365760">
                <a:moveTo>
                  <a:pt x="1476102" y="0"/>
                </a:moveTo>
                <a:lnTo>
                  <a:pt x="1476102" y="365760"/>
                </a:lnTo>
                <a:lnTo>
                  <a:pt x="0" y="352698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07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703574" y="4149331"/>
            <a:ext cx="1711942" cy="50945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i="1" dirty="0" smtClean="0"/>
              <a:t>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of </a:t>
            </a:r>
            <a:r>
              <a:rPr lang="en-US" i="1" dirty="0" smtClean="0"/>
              <a:t>N</a:t>
            </a:r>
            <a:r>
              <a:rPr lang="en-US" i="1" baseline="-25000" dirty="0" smtClean="0"/>
              <a:t>E</a:t>
            </a:r>
            <a:r>
              <a:rPr lang="en-US" dirty="0" smtClean="0"/>
              <a:t> elements (</a:t>
            </a:r>
            <a:r>
              <a:rPr lang="en-US" i="1" dirty="0" smtClean="0"/>
              <a:t>N</a:t>
            </a:r>
            <a:r>
              <a:rPr lang="en-US" i="1" baseline="-25000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i="1" baseline="-25000" dirty="0" smtClean="0"/>
              <a:t>E</a:t>
            </a:r>
            <a:r>
              <a:rPr lang="en-US" dirty="0" smtClean="0"/>
              <a:t> + 1)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Coefficient matrix [K] is singular; it will become non-singular after applying boundary conditions</a:t>
            </a:r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84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07982"/>
              </p:ext>
            </p:extLst>
          </p:nvPr>
        </p:nvGraphicFramePr>
        <p:xfrm>
          <a:off x="189616" y="1334238"/>
          <a:ext cx="8824913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4" name="Equation" r:id="rId3" imgW="10401120" imgH="3225600" progId="Equation.DSMT4">
                  <p:embed/>
                </p:oleObj>
              </mc:Choice>
              <mc:Fallback>
                <p:oleObj name="Equation" r:id="rId3" imgW="10401120" imgH="32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6" y="1334238"/>
                        <a:ext cx="8824913" cy="274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46360"/>
              </p:ext>
            </p:extLst>
          </p:nvPr>
        </p:nvGraphicFramePr>
        <p:xfrm>
          <a:off x="3743325" y="4232275"/>
          <a:ext cx="165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5" name="Equation" r:id="rId5" imgW="1663560" imgH="368280" progId="Equation.DSMT4">
                  <p:embed/>
                </p:oleObj>
              </mc:Choice>
              <mc:Fallback>
                <p:oleObj name="Equation" r:id="rId5" imgW="1663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232275"/>
                        <a:ext cx="165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176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three equal-length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elements have the same coefficient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RHS (p(x) = x)</a:t>
            </a:r>
            <a:endParaRPr lang="en-US" dirty="0"/>
          </a:p>
        </p:txBody>
      </p:sp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3092"/>
              </p:ext>
            </p:extLst>
          </p:nvPr>
        </p:nvGraphicFramePr>
        <p:xfrm>
          <a:off x="527050" y="1131888"/>
          <a:ext cx="6130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1" name="Equation" r:id="rId3" imgW="6108480" imgH="838080" progId="Equation.DSMT4">
                  <p:embed/>
                </p:oleObj>
              </mc:Choice>
              <mc:Fallback>
                <p:oleObj name="Equation" r:id="rId3" imgW="6108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131888"/>
                        <a:ext cx="61309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14713"/>
              </p:ext>
            </p:extLst>
          </p:nvPr>
        </p:nvGraphicFramePr>
        <p:xfrm>
          <a:off x="564228" y="2518403"/>
          <a:ext cx="6907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2" name="Equation" r:id="rId5" imgW="6921360" imgH="888840" progId="Equation.DSMT4">
                  <p:embed/>
                </p:oleObj>
              </mc:Choice>
              <mc:Fallback>
                <p:oleObj name="Equation" r:id="rId5" imgW="6921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28" y="2518403"/>
                        <a:ext cx="690721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895271"/>
              </p:ext>
            </p:extLst>
          </p:nvPr>
        </p:nvGraphicFramePr>
        <p:xfrm>
          <a:off x="950913" y="4075113"/>
          <a:ext cx="593407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3" name="Equation" r:id="rId7" imgW="7416720" imgH="2514600" progId="Equation.DSMT4">
                  <p:embed/>
                </p:oleObj>
              </mc:Choice>
              <mc:Fallback>
                <p:oleObj name="Equation" r:id="rId7" imgW="7416720" imgH="2514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075113"/>
                        <a:ext cx="5934075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9908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RHS cont.</a:t>
            </a:r>
          </a:p>
          <a:p>
            <a:endParaRPr lang="en-US" dirty="0" smtClean="0"/>
          </a:p>
          <a:p>
            <a:r>
              <a:rPr lang="en-US" dirty="0" smtClean="0"/>
              <a:t>Assembly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boundary conditions</a:t>
            </a:r>
          </a:p>
          <a:p>
            <a:pPr lvl="1"/>
            <a:r>
              <a:rPr lang="en-US" dirty="0" smtClean="0"/>
              <a:t>Deleting 1st and 4th rows and columns</a:t>
            </a:r>
            <a:endParaRPr lang="en-US" dirty="0"/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94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61628"/>
              </p:ext>
            </p:extLst>
          </p:nvPr>
        </p:nvGraphicFramePr>
        <p:xfrm>
          <a:off x="2181958" y="781050"/>
          <a:ext cx="6603840" cy="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4" name="Equation" r:id="rId3" imgW="8254800" imgH="990360" progId="Equation.DSMT4">
                  <p:embed/>
                </p:oleObj>
              </mc:Choice>
              <mc:Fallback>
                <p:oleObj name="Equation" r:id="rId3" imgW="82548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958" y="781050"/>
                        <a:ext cx="6603840" cy="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838200" y="1914525"/>
            <a:ext cx="7498328" cy="2593975"/>
            <a:chOff x="838200" y="2117725"/>
            <a:chExt cx="7498328" cy="2593975"/>
          </a:xfrm>
        </p:grpSpPr>
        <p:graphicFrame>
          <p:nvGraphicFramePr>
            <p:cNvPr id="319498" name="Object 10"/>
            <p:cNvGraphicFramePr>
              <a:graphicFrameLocks noChangeAspect="1"/>
            </p:cNvGraphicFramePr>
            <p:nvPr/>
          </p:nvGraphicFramePr>
          <p:xfrm>
            <a:off x="838200" y="2117725"/>
            <a:ext cx="5765800" cy="259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5" name="Equation" r:id="rId5" imgW="5765760" imgH="2590560" progId="Equation.DSMT4">
                    <p:embed/>
                  </p:oleObj>
                </mc:Choice>
                <mc:Fallback>
                  <p:oleObj name="Equation" r:id="rId5" imgW="5765760" imgH="259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117725"/>
                          <a:ext cx="5765800" cy="2590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Straight Connector 31"/>
            <p:cNvCxnSpPr/>
            <p:nvPr/>
          </p:nvCxnSpPr>
          <p:spPr bwMode="auto">
            <a:xfrm rot="5400000">
              <a:off x="660400" y="3403600"/>
              <a:ext cx="14478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1701800" y="3403600"/>
              <a:ext cx="14478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2844800" y="3403600"/>
              <a:ext cx="14478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914400" y="3022600"/>
              <a:ext cx="3136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914400" y="3390900"/>
              <a:ext cx="3136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939800" y="3771900"/>
              <a:ext cx="3136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 bwMode="auto">
            <a:xfrm>
              <a:off x="5181600" y="2133600"/>
              <a:ext cx="406400" cy="1270000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791200" y="2768600"/>
              <a:ext cx="406400" cy="127000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168900" y="3441700"/>
              <a:ext cx="406400" cy="1270000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14400" y="2667000"/>
              <a:ext cx="939800" cy="685800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993900" y="3035300"/>
              <a:ext cx="939800" cy="68580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36900" y="3429000"/>
              <a:ext cx="939800" cy="685800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97700" y="2489200"/>
              <a:ext cx="1338828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Element 1</a:t>
              </a:r>
            </a:p>
            <a:p>
              <a:r>
                <a:rPr lang="en-US" dirty="0" smtClean="0">
                  <a:solidFill>
                    <a:schemeClr val="accent6"/>
                  </a:solidFill>
                </a:rPr>
                <a:t>Element 2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Element 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195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95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38068"/>
              </p:ext>
            </p:extLst>
          </p:nvPr>
        </p:nvGraphicFramePr>
        <p:xfrm>
          <a:off x="706438" y="5138738"/>
          <a:ext cx="32210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6" name="Equation" r:id="rId7" imgW="3200400" imgH="888840" progId="Equation.DSMT4">
                  <p:embed/>
                </p:oleObj>
              </mc:Choice>
              <mc:Fallback>
                <p:oleObj name="Equation" r:id="rId7" imgW="3200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5138738"/>
                        <a:ext cx="3221037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ight Arrow 54"/>
          <p:cNvSpPr/>
          <p:nvPr/>
        </p:nvSpPr>
        <p:spPr bwMode="auto">
          <a:xfrm>
            <a:off x="3987800" y="5397500"/>
            <a:ext cx="927100" cy="3048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86987"/>
              </p:ext>
            </p:extLst>
          </p:nvPr>
        </p:nvGraphicFramePr>
        <p:xfrm>
          <a:off x="5130800" y="5051425"/>
          <a:ext cx="93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7" name="Equation" r:id="rId9" imgW="939600" imgH="1041120" progId="Equation.DSMT4">
                  <p:embed/>
                </p:oleObj>
              </mc:Choice>
              <mc:Fallback>
                <p:oleObj name="Equation" r:id="rId9" imgW="9396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051425"/>
                        <a:ext cx="939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889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Exact solution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Three element solutions are poor</a:t>
            </a:r>
          </a:p>
          <a:p>
            <a:pPr lvl="1"/>
            <a:r>
              <a:rPr lang="en-US" dirty="0" smtClean="0"/>
              <a:t>Need more elements</a:t>
            </a:r>
            <a:endParaRPr lang="en-US" dirty="0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05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98327"/>
              </p:ext>
            </p:extLst>
          </p:nvPr>
        </p:nvGraphicFramePr>
        <p:xfrm>
          <a:off x="426034" y="1125899"/>
          <a:ext cx="499110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2" name="Equation" r:id="rId3" imgW="4991040" imgH="2565360" progId="Equation.DSMT4">
                  <p:embed/>
                </p:oleObj>
              </mc:Choice>
              <mc:Fallback>
                <p:oleObj name="Equation" r:id="rId3" imgW="49910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34" y="1125899"/>
                        <a:ext cx="4991100" cy="25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0700" y="1540192"/>
            <a:ext cx="2954057" cy="246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7125"/>
              </p:ext>
            </p:extLst>
          </p:nvPr>
        </p:nvGraphicFramePr>
        <p:xfrm>
          <a:off x="644341" y="4360383"/>
          <a:ext cx="2501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3" name="Equation" r:id="rId6" imgW="2489040" imgH="761760" progId="Equation.DSMT4">
                  <p:embed/>
                </p:oleObj>
              </mc:Choice>
              <mc:Fallback>
                <p:oleObj name="Equation" r:id="rId6" imgW="2489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41" y="4360383"/>
                        <a:ext cx="2501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2126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Notation and Summation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Index notation: Any vector or matrix can be expressed in terms of its indices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Einstein summation convention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In this case, k is a dummy variable (can be j or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The same index cannot appear more than twice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Basis representation of a vector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Let </a:t>
            </a:r>
            <a:r>
              <a:rPr lang="en-US" b="1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be the basis of vector space V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Then, any vector in V can be represented by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75732"/>
              </p:ext>
            </p:extLst>
          </p:nvPr>
        </p:nvGraphicFramePr>
        <p:xfrm>
          <a:off x="1062038" y="3209925"/>
          <a:ext cx="186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9" name="Equation" r:id="rId3" imgW="1866600" imgH="927000" progId="Equation.DSMT4">
                  <p:embed/>
                </p:oleObj>
              </mc:Choice>
              <mc:Fallback>
                <p:oleObj name="Equation" r:id="rId3" imgW="186660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209925"/>
                        <a:ext cx="1866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35699"/>
              </p:ext>
            </p:extLst>
          </p:nvPr>
        </p:nvGraphicFramePr>
        <p:xfrm>
          <a:off x="6326188" y="5851525"/>
          <a:ext cx="260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0" name="Equation" r:id="rId5" imgW="2603160" imgH="927000" progId="Equation.DSMT4">
                  <p:embed/>
                </p:oleObj>
              </mc:Choice>
              <mc:Fallback>
                <p:oleObj name="Equation" r:id="rId5" imgW="2603160" imgH="927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5851525"/>
                        <a:ext cx="2603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08633"/>
              </p:ext>
            </p:extLst>
          </p:nvPr>
        </p:nvGraphicFramePr>
        <p:xfrm>
          <a:off x="1537417" y="1569171"/>
          <a:ext cx="54483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1" name="Equation" r:id="rId7" imgW="6057720" imgH="1371600" progId="Equation.DSMT4">
                  <p:embed/>
                </p:oleObj>
              </mc:Choice>
              <mc:Fallback>
                <p:oleObj name="Equation" r:id="rId7" imgW="6057720" imgH="1371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417" y="1569171"/>
                        <a:ext cx="5448300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6294" y="348880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Repeated indices mean summation!!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32384"/>
              </p:ext>
            </p:extLst>
          </p:nvPr>
        </p:nvGraphicFramePr>
        <p:xfrm>
          <a:off x="7259638" y="4236244"/>
          <a:ext cx="143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Equation" r:id="rId9" imgW="1434960" imgH="495000" progId="Equation.DSMT4">
                  <p:embed/>
                </p:oleObj>
              </mc:Choice>
              <mc:Fallback>
                <p:oleObj name="Equation" r:id="rId9" imgW="1434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4236244"/>
                        <a:ext cx="1435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Solid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1718431"/>
          </a:xfrm>
        </p:spPr>
        <p:txBody>
          <a:bodyPr/>
          <a:lstStyle/>
          <a:p>
            <a:r>
              <a:rPr lang="en-US" dirty="0" err="1" smtClean="0"/>
              <a:t>Isoparametric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Build interpolation functions on the reference element</a:t>
            </a:r>
          </a:p>
          <a:p>
            <a:pPr lvl="1"/>
            <a:r>
              <a:rPr lang="en-US" dirty="0" smtClean="0"/>
              <a:t>Jacobian: mapping relation between physical and reference elem.</a:t>
            </a:r>
          </a:p>
          <a:p>
            <a:r>
              <a:rPr lang="en-US" dirty="0" smtClean="0"/>
              <a:t>Interpolation and mapping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07473" y="3695699"/>
            <a:ext cx="7062788" cy="2983753"/>
            <a:chOff x="1485" y="1481"/>
            <a:chExt cx="6131" cy="2589"/>
          </a:xfrm>
        </p:grpSpPr>
        <p:sp>
          <p:nvSpPr>
            <p:cNvPr id="5" name="Text Box 5"/>
            <p:cNvSpPr txBox="1">
              <a:spLocks noChangeAspect="1" noChangeArrowheads="1"/>
            </p:cNvSpPr>
            <p:nvPr/>
          </p:nvSpPr>
          <p:spPr bwMode="auto">
            <a:xfrm>
              <a:off x="2025" y="3785"/>
              <a:ext cx="1785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(a) Finite Element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 Box 6"/>
            <p:cNvSpPr txBox="1">
              <a:spLocks noChangeAspect="1" noChangeArrowheads="1"/>
            </p:cNvSpPr>
            <p:nvPr/>
          </p:nvSpPr>
          <p:spPr bwMode="auto">
            <a:xfrm>
              <a:off x="5235" y="3753"/>
              <a:ext cx="2115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(b) Reference Element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>
              <a:off x="1485" y="1481"/>
              <a:ext cx="6131" cy="2585"/>
              <a:chOff x="2955" y="5629"/>
              <a:chExt cx="6131" cy="2585"/>
            </a:xfrm>
          </p:grpSpPr>
          <p:sp>
            <p:nvSpPr>
              <p:cNvPr id="8" name="AutoShape 8"/>
              <p:cNvSpPr>
                <a:spLocks noChangeAspect="1" noChangeArrowheads="1"/>
              </p:cNvSpPr>
              <p:nvPr/>
            </p:nvSpPr>
            <p:spPr bwMode="auto">
              <a:xfrm>
                <a:off x="6959" y="6125"/>
                <a:ext cx="1288" cy="1288"/>
              </a:xfrm>
              <a:prstGeom prst="cube">
                <a:avLst>
                  <a:gd name="adj" fmla="val 25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Aspect="1" noChangeShapeType="1"/>
              </p:cNvSpPr>
              <p:nvPr/>
            </p:nvSpPr>
            <p:spPr bwMode="auto">
              <a:xfrm>
                <a:off x="7291" y="6124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6956" y="7089"/>
                <a:ext cx="340" cy="3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Aspect="1" noChangeShapeType="1"/>
              </p:cNvSpPr>
              <p:nvPr/>
            </p:nvSpPr>
            <p:spPr bwMode="auto">
              <a:xfrm>
                <a:off x="7291" y="7089"/>
                <a:ext cx="94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Aspect="1" noChangeShapeType="1"/>
              </p:cNvSpPr>
              <p:nvPr/>
            </p:nvSpPr>
            <p:spPr bwMode="auto">
              <a:xfrm>
                <a:off x="7631" y="6814"/>
                <a:ext cx="10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7631" y="5739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6796" y="6814"/>
                <a:ext cx="835" cy="8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6661" y="7478"/>
                <a:ext cx="20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ea typeface="맑은 고딕" charset="-127"/>
                  </a:rPr>
                  <a:t>x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6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8736" y="6674"/>
                <a:ext cx="20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ea typeface="맑은 고딕" charset="-127"/>
                  </a:rPr>
                  <a:t>h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7711" y="5629"/>
                <a:ext cx="20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ea typeface="맑은 고딕" charset="-127"/>
                  </a:rPr>
                  <a:t>z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7911" y="7379"/>
                <a:ext cx="76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(1,1,–1)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7936" y="6359"/>
                <a:ext cx="620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(1,1,1)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8246" y="5884"/>
                <a:ext cx="73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(–1,1,1)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8241" y="6944"/>
                <a:ext cx="8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(–1,1,–1)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Freeform 22"/>
              <p:cNvSpPr>
                <a:spLocks noChangeAspect="1"/>
              </p:cNvSpPr>
              <p:nvPr/>
            </p:nvSpPr>
            <p:spPr bwMode="auto">
              <a:xfrm>
                <a:off x="3595" y="6097"/>
                <a:ext cx="1450" cy="790"/>
              </a:xfrm>
              <a:custGeom>
                <a:avLst/>
                <a:gdLst/>
                <a:ahLst/>
                <a:cxnLst>
                  <a:cxn ang="0">
                    <a:pos x="285" y="30"/>
                  </a:cxn>
                  <a:cxn ang="0">
                    <a:pos x="1450" y="0"/>
                  </a:cxn>
                  <a:cxn ang="0">
                    <a:pos x="970" y="790"/>
                  </a:cxn>
                  <a:cxn ang="0">
                    <a:pos x="0" y="380"/>
                  </a:cxn>
                  <a:cxn ang="0">
                    <a:pos x="285" y="30"/>
                  </a:cxn>
                </a:cxnLst>
                <a:rect l="0" t="0" r="r" b="b"/>
                <a:pathLst>
                  <a:path w="1450" h="790">
                    <a:moveTo>
                      <a:pt x="285" y="30"/>
                    </a:moveTo>
                    <a:lnTo>
                      <a:pt x="1450" y="0"/>
                    </a:lnTo>
                    <a:lnTo>
                      <a:pt x="970" y="790"/>
                    </a:lnTo>
                    <a:lnTo>
                      <a:pt x="0" y="380"/>
                    </a:lnTo>
                    <a:lnTo>
                      <a:pt x="285" y="3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Aspect="1" noChangeShapeType="1"/>
              </p:cNvSpPr>
              <p:nvPr/>
            </p:nvSpPr>
            <p:spPr bwMode="auto">
              <a:xfrm>
                <a:off x="3595" y="6482"/>
                <a:ext cx="35" cy="68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Aspect="1" noChangeShapeType="1"/>
              </p:cNvSpPr>
              <p:nvPr/>
            </p:nvSpPr>
            <p:spPr bwMode="auto">
              <a:xfrm>
                <a:off x="4565" y="6897"/>
                <a:ext cx="125" cy="6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Aspect="1" noChangeShapeType="1"/>
              </p:cNvSpPr>
              <p:nvPr/>
            </p:nvSpPr>
            <p:spPr bwMode="auto">
              <a:xfrm>
                <a:off x="5045" y="6107"/>
                <a:ext cx="90" cy="9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Aspect="1" noChangeShapeType="1"/>
              </p:cNvSpPr>
              <p:nvPr/>
            </p:nvSpPr>
            <p:spPr bwMode="auto">
              <a:xfrm>
                <a:off x="3630" y="7114"/>
                <a:ext cx="1065" cy="4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4695" y="7054"/>
                <a:ext cx="44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Aspect="1" noChangeShapeType="1"/>
              </p:cNvSpPr>
              <p:nvPr/>
            </p:nvSpPr>
            <p:spPr bwMode="auto">
              <a:xfrm>
                <a:off x="3885" y="6127"/>
                <a:ext cx="200" cy="7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Aspect="1" noChangeShapeType="1"/>
              </p:cNvSpPr>
              <p:nvPr/>
            </p:nvSpPr>
            <p:spPr bwMode="auto">
              <a:xfrm>
                <a:off x="4085" y="6872"/>
                <a:ext cx="1050" cy="2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3630" y="6867"/>
                <a:ext cx="455" cy="2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3450" y="7037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1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2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4655" y="7507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2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5155" y="6952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3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4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3975" y="6862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4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440" y="6317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5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6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455" y="6582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6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5075" y="5917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7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8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3805" y="5872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8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9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3260" y="7674"/>
                <a:ext cx="505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175" y="7334"/>
                <a:ext cx="85" cy="4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3010" y="7739"/>
                <a:ext cx="250" cy="3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3660" y="7654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2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3095" y="7894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1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2955" y="7249"/>
                <a:ext cx="25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x</a:t>
                </a:r>
                <a:r>
                  <a:rPr kumimoji="0" lang="en-US" altLang="ko-KR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3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6101" y="7121"/>
                <a:ext cx="88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(1, –1,–1)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6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6220" y="6226"/>
                <a:ext cx="88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(1, –1,1)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7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6462" y="5873"/>
                <a:ext cx="88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(–1, –1,1)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8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5675" y="6730"/>
                <a:ext cx="660" cy="135"/>
              </a:xfrm>
              <a:prstGeom prst="rightArrow">
                <a:avLst>
                  <a:gd name="adj1" fmla="val 50000"/>
                  <a:gd name="adj2" fmla="val 122222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09040"/>
              </p:ext>
            </p:extLst>
          </p:nvPr>
        </p:nvGraphicFramePr>
        <p:xfrm>
          <a:off x="1031875" y="2390775"/>
          <a:ext cx="1879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6" name="Equation" r:id="rId3" imgW="2349360" imgH="927000" progId="Equation.DSMT4">
                  <p:embed/>
                </p:oleObj>
              </mc:Choice>
              <mc:Fallback>
                <p:oleObj name="Equation" r:id="rId3" imgW="2349360" imgH="927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390775"/>
                        <a:ext cx="1879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16599"/>
              </p:ext>
            </p:extLst>
          </p:nvPr>
        </p:nvGraphicFramePr>
        <p:xfrm>
          <a:off x="3290888" y="2424113"/>
          <a:ext cx="19383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7" name="Equation" r:id="rId5" imgW="2425680" imgH="927000" progId="Equation.DSMT4">
                  <p:embed/>
                </p:oleObj>
              </mc:Choice>
              <mc:Fallback>
                <p:oleObj name="Equation" r:id="rId5" imgW="2425680" imgH="927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424113"/>
                        <a:ext cx="19383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82026"/>
              </p:ext>
            </p:extLst>
          </p:nvPr>
        </p:nvGraphicFramePr>
        <p:xfrm>
          <a:off x="1057275" y="3208338"/>
          <a:ext cx="3840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8" name="Equation" r:id="rId7" imgW="4800600" imgH="761760" progId="Equation.DSMT4">
                  <p:embed/>
                </p:oleObj>
              </mc:Choice>
              <mc:Fallback>
                <p:oleObj name="Equation" r:id="rId7" imgW="4800600" imgH="76176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208338"/>
                        <a:ext cx="3840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163512" y="2459794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Same for mapping </a:t>
            </a:r>
            <a:br>
              <a:rPr lang="en-US" sz="2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</a:br>
            <a:r>
              <a:rPr lang="en-US" sz="20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and interpolation</a:t>
            </a:r>
            <a:endParaRPr lang="en-US" sz="2000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136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Solid Element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Jacobian matrix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Derivatives of shape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Jacobian should not be zero anywhere in the element</a:t>
            </a:r>
          </a:p>
          <a:p>
            <a:pPr lvl="1"/>
            <a:r>
              <a:rPr lang="en-US" dirty="0" smtClean="0"/>
              <a:t>Zero or negative Jacobian: mapping is invalid (bad element shape)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905747"/>
              </p:ext>
            </p:extLst>
          </p:nvPr>
        </p:nvGraphicFramePr>
        <p:xfrm>
          <a:off x="752475" y="1092200"/>
          <a:ext cx="3378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2" name="Equation" r:id="rId3" imgW="3377880" imgH="927000" progId="Equation.DSMT4">
                  <p:embed/>
                </p:oleObj>
              </mc:Choice>
              <mc:Fallback>
                <p:oleObj name="Equation" r:id="rId3" imgW="3377880" imgH="92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092200"/>
                        <a:ext cx="33782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68239"/>
              </p:ext>
            </p:extLst>
          </p:nvPr>
        </p:nvGraphicFramePr>
        <p:xfrm>
          <a:off x="1362075" y="1946275"/>
          <a:ext cx="64008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3" name="Equation" r:id="rId5" imgW="8001000" imgH="2590560" progId="Equation.DSMT4">
                  <p:embed/>
                </p:oleObj>
              </mc:Choice>
              <mc:Fallback>
                <p:oleObj name="Equation" r:id="rId5" imgW="8001000" imgH="259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46275"/>
                        <a:ext cx="640080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9027"/>
              </p:ext>
            </p:extLst>
          </p:nvPr>
        </p:nvGraphicFramePr>
        <p:xfrm>
          <a:off x="1330325" y="3548063"/>
          <a:ext cx="1924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4" name="Equation" r:id="rId7" imgW="1917360" imgH="838080" progId="Equation.DSMT4">
                  <p:embed/>
                </p:oleObj>
              </mc:Choice>
              <mc:Fallback>
                <p:oleObj name="Equation" r:id="rId7" imgW="191736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548063"/>
                        <a:ext cx="1924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32429"/>
              </p:ext>
            </p:extLst>
          </p:nvPr>
        </p:nvGraphicFramePr>
        <p:xfrm>
          <a:off x="1330325" y="4586288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5" name="Equation" r:id="rId9" imgW="2133360" imgH="838080" progId="Equation.DSMT4">
                  <p:embed/>
                </p:oleObj>
              </mc:Choice>
              <mc:Fallback>
                <p:oleObj name="Equation" r:id="rId9" imgW="2133360" imgH="838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586288"/>
                        <a:ext cx="213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72702"/>
              </p:ext>
            </p:extLst>
          </p:nvPr>
        </p:nvGraphicFramePr>
        <p:xfrm>
          <a:off x="5633720" y="115824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6" name="Equation" r:id="rId11" imgW="406080" imgH="457200" progId="Equation.DSMT4">
                  <p:embed/>
                </p:oleObj>
              </mc:Choice>
              <mc:Fallback>
                <p:oleObj name="Equation" r:id="rId11" imgW="406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3720" y="1158240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35040" y="113157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: Jacobian</a:t>
            </a:r>
            <a:endParaRPr lang="en-US" sz="2400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39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Solid Element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Displacement-strain relation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10982"/>
              </p:ext>
            </p:extLst>
          </p:nvPr>
        </p:nvGraphicFramePr>
        <p:xfrm>
          <a:off x="660400" y="1281113"/>
          <a:ext cx="1892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8" name="Equation" r:id="rId3" imgW="1892160" imgH="927000" progId="Equation.DSMT4">
                  <p:embed/>
                </p:oleObj>
              </mc:Choice>
              <mc:Fallback>
                <p:oleObj name="Equation" r:id="rId3" imgW="1892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81113"/>
                        <a:ext cx="18923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00189"/>
              </p:ext>
            </p:extLst>
          </p:nvPr>
        </p:nvGraphicFramePr>
        <p:xfrm>
          <a:off x="5141913" y="923925"/>
          <a:ext cx="27527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9" name="Equation" r:id="rId5" imgW="3225600" imgH="2920680" progId="Equation.DSMT4">
                  <p:embed/>
                </p:oleObj>
              </mc:Choice>
              <mc:Fallback>
                <p:oleObj name="Equation" r:id="rId5" imgW="322560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923925"/>
                        <a:ext cx="2752725" cy="247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76396"/>
              </p:ext>
            </p:extLst>
          </p:nvPr>
        </p:nvGraphicFramePr>
        <p:xfrm>
          <a:off x="746125" y="2308225"/>
          <a:ext cx="24511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0" name="Equation" r:id="rId7" imgW="2450880" imgH="927000" progId="Equation.DSMT4">
                  <p:embed/>
                </p:oleObj>
              </mc:Choice>
              <mc:Fallback>
                <p:oleObj name="Equation" r:id="rId7" imgW="2450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308225"/>
                        <a:ext cx="24511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58938"/>
              </p:ext>
            </p:extLst>
          </p:nvPr>
        </p:nvGraphicFramePr>
        <p:xfrm>
          <a:off x="6118225" y="3560763"/>
          <a:ext cx="133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1" name="Equation" r:id="rId9" imgW="1333440" imgH="863280" progId="Equation.DSMT4">
                  <p:embed/>
                </p:oleObj>
              </mc:Choice>
              <mc:Fallback>
                <p:oleObj name="Equation" r:id="rId9" imgW="13334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8225" y="3560763"/>
                        <a:ext cx="1333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4621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Solid Element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Transformation of integration domain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Energy form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Load form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Discrete variational equation</a:t>
            </a:r>
            <a:endParaRPr 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92972"/>
              </p:ext>
            </p:extLst>
          </p:nvPr>
        </p:nvGraphicFramePr>
        <p:xfrm>
          <a:off x="792163" y="1254125"/>
          <a:ext cx="3941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8" name="Equation" r:id="rId3" imgW="3936960" imgH="647640" progId="Equation.DSMT4">
                  <p:embed/>
                </p:oleObj>
              </mc:Choice>
              <mc:Fallback>
                <p:oleObj name="Equation" r:id="rId3" imgW="39369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254125"/>
                        <a:ext cx="394176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73742"/>
              </p:ext>
            </p:extLst>
          </p:nvPr>
        </p:nvGraphicFramePr>
        <p:xfrm>
          <a:off x="490840" y="2424113"/>
          <a:ext cx="8467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9" name="Equation" r:id="rId5" imgW="8483400" imgH="939600" progId="Equation.DSMT4">
                  <p:embed/>
                </p:oleObj>
              </mc:Choice>
              <mc:Fallback>
                <p:oleObj name="Equation" r:id="rId5" imgW="8483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40" y="2424113"/>
                        <a:ext cx="84677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34185"/>
              </p:ext>
            </p:extLst>
          </p:nvPr>
        </p:nvGraphicFramePr>
        <p:xfrm>
          <a:off x="494281" y="4033838"/>
          <a:ext cx="68151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0" name="Equation" r:id="rId7" imgW="6806880" imgH="927000" progId="Equation.DSMT4">
                  <p:embed/>
                </p:oleObj>
              </mc:Choice>
              <mc:Fallback>
                <p:oleObj name="Equation" r:id="rId7" imgW="6806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81" y="4033838"/>
                        <a:ext cx="68151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0283"/>
              </p:ext>
            </p:extLst>
          </p:nvPr>
        </p:nvGraphicFramePr>
        <p:xfrm>
          <a:off x="536464" y="5650762"/>
          <a:ext cx="4699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1" name="Equation" r:id="rId9" imgW="4698720" imgH="469800" progId="Equation.DSMT4">
                  <p:embed/>
                </p:oleObj>
              </mc:Choice>
              <mc:Fallback>
                <p:oleObj name="Equation" r:id="rId9" imgW="4698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64" y="5650762"/>
                        <a:ext cx="4699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8415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For bar and beam, analytical integration is possible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plate and solid, analytical integration is difficult, if not impossible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Gauss quadrature is most popular in FEM due to simplicity and accuracy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1D Gauss quadrature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NG: No. of </a:t>
            </a:r>
            <a:r>
              <a:rPr lang="en-US" dirty="0" err="1" smtClean="0"/>
              <a:t>integ</a:t>
            </a:r>
            <a:r>
              <a:rPr lang="en-US" dirty="0" smtClean="0"/>
              <a:t>. points; </a:t>
            </a:r>
            <a:r>
              <a:rPr lang="en-US" dirty="0" smtClean="0">
                <a:latin typeface="Symbol" pitchFamily="18" charset="2"/>
              </a:rPr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integ</a:t>
            </a:r>
            <a:r>
              <a:rPr lang="en-US" dirty="0" smtClean="0"/>
              <a:t>. point;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integ</a:t>
            </a:r>
            <a:r>
              <a:rPr lang="en-US" dirty="0" smtClean="0"/>
              <a:t>. weight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x</a:t>
            </a:r>
            <a:r>
              <a:rPr lang="en-US" b="1" baseline="-25000" dirty="0" smtClean="0">
                <a:solidFill>
                  <a:srgbClr val="2C02C6"/>
                </a:solidFill>
              </a:rPr>
              <a:t>i</a:t>
            </a:r>
            <a:r>
              <a:rPr lang="en-US" b="1" dirty="0" smtClean="0">
                <a:solidFill>
                  <a:srgbClr val="2C02C6"/>
                </a:solidFill>
              </a:rPr>
              <a:t> and </a:t>
            </a:r>
            <a:r>
              <a:rPr lang="en-US" b="1" dirty="0" err="1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err="1" smtClean="0">
                <a:solidFill>
                  <a:srgbClr val="2C02C6"/>
                </a:solidFill>
              </a:rPr>
              <a:t>i</a:t>
            </a:r>
            <a:r>
              <a:rPr lang="en-US" b="1" dirty="0" smtClean="0">
                <a:solidFill>
                  <a:srgbClr val="2C02C6"/>
                </a:solidFill>
              </a:rPr>
              <a:t> are chosen so that the integration is exact </a:t>
            </a:r>
            <a:br>
              <a:rPr lang="en-US" b="1" dirty="0" smtClean="0">
                <a:solidFill>
                  <a:srgbClr val="2C02C6"/>
                </a:solidFill>
              </a:rPr>
            </a:br>
            <a:r>
              <a:rPr lang="en-US" b="1" dirty="0" smtClean="0">
                <a:solidFill>
                  <a:srgbClr val="2C02C6"/>
                </a:solidFill>
              </a:rPr>
              <a:t>for (2*NG – 1)-order polynomial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Works well for smooth function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Integration domain is [-1, 1]</a:t>
            </a:r>
            <a:endParaRPr lang="en-US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669628" y="3510453"/>
            <a:ext cx="3300248" cy="105103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19967"/>
              </p:ext>
            </p:extLst>
          </p:nvPr>
        </p:nvGraphicFramePr>
        <p:xfrm>
          <a:off x="2874963" y="3587750"/>
          <a:ext cx="28876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2" name="Equation" r:id="rId3" imgW="2882880" imgH="927000" progId="Equation.DSMT4">
                  <p:embed/>
                </p:oleObj>
              </mc:Choice>
              <mc:Fallback>
                <p:oleObj name="Equation" r:id="rId3" imgW="2882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587750"/>
                        <a:ext cx="28876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006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Multi-dimensions</a:t>
            </a:r>
            <a:endParaRPr 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20268"/>
              </p:ext>
            </p:extLst>
          </p:nvPr>
        </p:nvGraphicFramePr>
        <p:xfrm>
          <a:off x="852488" y="1335088"/>
          <a:ext cx="495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0" name="Equation" r:id="rId3" imgW="4965480" imgH="990360" progId="Equation.DSMT4">
                  <p:embed/>
                </p:oleObj>
              </mc:Choice>
              <mc:Fallback>
                <p:oleObj name="Equation" r:id="rId3" imgW="49654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335088"/>
                        <a:ext cx="4953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2014"/>
              </p:ext>
            </p:extLst>
          </p:nvPr>
        </p:nvGraphicFramePr>
        <p:xfrm>
          <a:off x="949325" y="2355850"/>
          <a:ext cx="7080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1" name="Equation" r:id="rId5" imgW="7073640" imgH="990360" progId="Equation.DSMT4">
                  <p:embed/>
                </p:oleObj>
              </mc:Choice>
              <mc:Fallback>
                <p:oleObj name="Equation" r:id="rId5" imgW="70736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355850"/>
                        <a:ext cx="70802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5860" y="3560380"/>
          <a:ext cx="3852567" cy="3017520"/>
        </p:xfrm>
        <a:graphic>
          <a:graphicData uri="http://schemas.openxmlformats.org/drawingml/2006/table">
            <a:tbl>
              <a:tblPr/>
              <a:tblGrid>
                <a:gridCol w="583722"/>
                <a:gridCol w="1736574"/>
                <a:gridCol w="153227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cs typeface="Times New Roman"/>
                        </a:rPr>
                        <a:t>NG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Integration Points (</a:t>
                      </a:r>
                      <a:r>
                        <a:rPr lang="en-US" sz="1800" i="1">
                          <a:latin typeface="Symbol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Weights (</a:t>
                      </a:r>
                      <a:r>
                        <a:rPr lang="en-US" sz="1800" i="1" dirty="0" err="1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800" i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2.0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.5773502692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.7745966692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.5555555556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.8888888889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.8611363116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.3399810436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.3478546451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.6521451549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.9061798459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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.5384693101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.2369268851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.4786286705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.5688888889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5470635" y="3407088"/>
            <a:ext cx="3200400" cy="3152562"/>
            <a:chOff x="5218387" y="3396577"/>
            <a:chExt cx="3200400" cy="3152562"/>
          </a:xfrm>
        </p:grpSpPr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5218387" y="5383920"/>
              <a:ext cx="868680" cy="868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21" name="Freeform 9"/>
            <p:cNvSpPr>
              <a:spLocks/>
            </p:cNvSpPr>
            <p:nvPr/>
          </p:nvSpPr>
          <p:spPr bwMode="auto">
            <a:xfrm>
              <a:off x="5652727" y="4938395"/>
              <a:ext cx="868680" cy="8796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85"/>
                </a:cxn>
                <a:cxn ang="0">
                  <a:pos x="1230" y="1185"/>
                </a:cxn>
              </a:cxnLst>
              <a:rect l="0" t="0" r="r" b="b"/>
              <a:pathLst>
                <a:path w="1230" h="1185">
                  <a:moveTo>
                    <a:pt x="0" y="0"/>
                  </a:moveTo>
                  <a:lnTo>
                    <a:pt x="0" y="1185"/>
                  </a:lnTo>
                  <a:lnTo>
                    <a:pt x="1230" y="1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6395677" y="5852292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5435557" y="4847005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h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6203600" y="3933492"/>
              <a:ext cx="868680" cy="868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25" name="Freeform 13"/>
            <p:cNvSpPr>
              <a:spLocks/>
            </p:cNvSpPr>
            <p:nvPr/>
          </p:nvSpPr>
          <p:spPr bwMode="auto">
            <a:xfrm>
              <a:off x="6637940" y="3487967"/>
              <a:ext cx="868680" cy="8796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85"/>
                </a:cxn>
                <a:cxn ang="0">
                  <a:pos x="1230" y="1185"/>
                </a:cxn>
              </a:cxnLst>
              <a:rect l="0" t="0" r="r" b="b"/>
              <a:pathLst>
                <a:path w="1230" h="1185">
                  <a:moveTo>
                    <a:pt x="0" y="0"/>
                  </a:moveTo>
                  <a:lnTo>
                    <a:pt x="0" y="1185"/>
                  </a:lnTo>
                  <a:lnTo>
                    <a:pt x="1230" y="1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7380890" y="4401864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6420770" y="3396577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h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7081477" y="5383920"/>
              <a:ext cx="868680" cy="868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29" name="Freeform 17"/>
            <p:cNvSpPr>
              <a:spLocks/>
            </p:cNvSpPr>
            <p:nvPr/>
          </p:nvSpPr>
          <p:spPr bwMode="auto">
            <a:xfrm>
              <a:off x="7515817" y="4938395"/>
              <a:ext cx="868680" cy="8796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85"/>
                </a:cxn>
                <a:cxn ang="0">
                  <a:pos x="1230" y="1185"/>
                </a:cxn>
              </a:cxnLst>
              <a:rect l="0" t="0" r="r" b="b"/>
              <a:pathLst>
                <a:path w="1230" h="1185">
                  <a:moveTo>
                    <a:pt x="0" y="0"/>
                  </a:moveTo>
                  <a:lnTo>
                    <a:pt x="0" y="1185"/>
                  </a:lnTo>
                  <a:lnTo>
                    <a:pt x="1230" y="1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8258767" y="5852292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7298647" y="4847005"/>
              <a:ext cx="160020" cy="285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h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 rot="18900000">
              <a:off x="5402791" y="5985569"/>
              <a:ext cx="102870" cy="102813"/>
              <a:chOff x="3480" y="5380"/>
              <a:chExt cx="135" cy="135"/>
            </a:xfrm>
          </p:grpSpPr>
          <p:sp>
            <p:nvSpPr>
              <p:cNvPr id="90133" name="Line 21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34" name="Line 22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35" name="Group 23"/>
            <p:cNvGrpSpPr>
              <a:grpSpLocks/>
            </p:cNvGrpSpPr>
            <p:nvPr/>
          </p:nvGrpSpPr>
          <p:grpSpPr bwMode="auto">
            <a:xfrm rot="18900000">
              <a:off x="6592220" y="4318090"/>
              <a:ext cx="102870" cy="102813"/>
              <a:chOff x="3480" y="5380"/>
              <a:chExt cx="135" cy="135"/>
            </a:xfrm>
          </p:grpSpPr>
          <p:sp>
            <p:nvSpPr>
              <p:cNvPr id="90136" name="Line 24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37" name="Line 25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38" name="Group 26"/>
            <p:cNvGrpSpPr>
              <a:grpSpLocks/>
            </p:cNvGrpSpPr>
            <p:nvPr/>
          </p:nvGrpSpPr>
          <p:grpSpPr bwMode="auto">
            <a:xfrm rot="18900000">
              <a:off x="5817319" y="5985569"/>
              <a:ext cx="102870" cy="102813"/>
              <a:chOff x="3480" y="5380"/>
              <a:chExt cx="135" cy="135"/>
            </a:xfrm>
          </p:grpSpPr>
          <p:sp>
            <p:nvSpPr>
              <p:cNvPr id="90139" name="Line 27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40" name="Line 28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41" name="Group 29"/>
            <p:cNvGrpSpPr>
              <a:grpSpLocks/>
            </p:cNvGrpSpPr>
            <p:nvPr/>
          </p:nvGrpSpPr>
          <p:grpSpPr bwMode="auto">
            <a:xfrm rot="18900000">
              <a:off x="5402029" y="5585739"/>
              <a:ext cx="102870" cy="102813"/>
              <a:chOff x="3480" y="5380"/>
              <a:chExt cx="135" cy="135"/>
            </a:xfrm>
          </p:grpSpPr>
          <p:sp>
            <p:nvSpPr>
              <p:cNvPr id="90142" name="Line 30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43" name="Line 31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44" name="Group 32"/>
            <p:cNvGrpSpPr>
              <a:grpSpLocks/>
            </p:cNvGrpSpPr>
            <p:nvPr/>
          </p:nvGrpSpPr>
          <p:grpSpPr bwMode="auto">
            <a:xfrm rot="18900000">
              <a:off x="5818081" y="5585739"/>
              <a:ext cx="102870" cy="102813"/>
              <a:chOff x="3480" y="5380"/>
              <a:chExt cx="135" cy="135"/>
            </a:xfrm>
          </p:grpSpPr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 rot="18900000">
              <a:off x="7219399" y="5498157"/>
              <a:ext cx="102870" cy="102813"/>
              <a:chOff x="3480" y="5380"/>
              <a:chExt cx="135" cy="135"/>
            </a:xfrm>
          </p:grpSpPr>
          <p:sp>
            <p:nvSpPr>
              <p:cNvPr id="90148" name="Line 36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49" name="Line 37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50" name="Group 38"/>
            <p:cNvGrpSpPr>
              <a:grpSpLocks/>
            </p:cNvGrpSpPr>
            <p:nvPr/>
          </p:nvGrpSpPr>
          <p:grpSpPr bwMode="auto">
            <a:xfrm rot="18900000">
              <a:off x="7720795" y="5498157"/>
              <a:ext cx="102870" cy="102813"/>
              <a:chOff x="3480" y="5380"/>
              <a:chExt cx="135" cy="135"/>
            </a:xfrm>
          </p:grpSpPr>
          <p:sp>
            <p:nvSpPr>
              <p:cNvPr id="90151" name="Line 39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52" name="Line 40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53" name="Group 41"/>
            <p:cNvGrpSpPr>
              <a:grpSpLocks/>
            </p:cNvGrpSpPr>
            <p:nvPr/>
          </p:nvGrpSpPr>
          <p:grpSpPr bwMode="auto">
            <a:xfrm rot="18900000">
              <a:off x="7466287" y="5497395"/>
              <a:ext cx="102870" cy="102813"/>
              <a:chOff x="3480" y="5380"/>
              <a:chExt cx="135" cy="135"/>
            </a:xfrm>
          </p:grpSpPr>
          <p:sp>
            <p:nvSpPr>
              <p:cNvPr id="90154" name="Line 42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55" name="Line 43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56" name="Group 44"/>
            <p:cNvGrpSpPr>
              <a:grpSpLocks/>
            </p:cNvGrpSpPr>
            <p:nvPr/>
          </p:nvGrpSpPr>
          <p:grpSpPr bwMode="auto">
            <a:xfrm rot="18900000">
              <a:off x="7219399" y="5766234"/>
              <a:ext cx="102870" cy="102813"/>
              <a:chOff x="3480" y="5380"/>
              <a:chExt cx="135" cy="135"/>
            </a:xfrm>
          </p:grpSpPr>
          <p:sp>
            <p:nvSpPr>
              <p:cNvPr id="90157" name="Line 45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58" name="Line 46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59" name="Group 47"/>
            <p:cNvGrpSpPr>
              <a:grpSpLocks/>
            </p:cNvGrpSpPr>
            <p:nvPr/>
          </p:nvGrpSpPr>
          <p:grpSpPr bwMode="auto">
            <a:xfrm rot="18900000">
              <a:off x="7720795" y="5766234"/>
              <a:ext cx="102870" cy="102813"/>
              <a:chOff x="3480" y="5380"/>
              <a:chExt cx="135" cy="135"/>
            </a:xfrm>
          </p:grpSpPr>
          <p:sp>
            <p:nvSpPr>
              <p:cNvPr id="90160" name="Line 48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61" name="Line 49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62" name="Group 50"/>
            <p:cNvGrpSpPr>
              <a:grpSpLocks/>
            </p:cNvGrpSpPr>
            <p:nvPr/>
          </p:nvGrpSpPr>
          <p:grpSpPr bwMode="auto">
            <a:xfrm rot="18900000">
              <a:off x="7466287" y="5765472"/>
              <a:ext cx="102870" cy="102813"/>
              <a:chOff x="3480" y="5380"/>
              <a:chExt cx="135" cy="135"/>
            </a:xfrm>
          </p:grpSpPr>
          <p:sp>
            <p:nvSpPr>
              <p:cNvPr id="90163" name="Line 51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64" name="Line 52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65" name="Group 53"/>
            <p:cNvGrpSpPr>
              <a:grpSpLocks/>
            </p:cNvGrpSpPr>
            <p:nvPr/>
          </p:nvGrpSpPr>
          <p:grpSpPr bwMode="auto">
            <a:xfrm rot="18900000">
              <a:off x="7219399" y="6016032"/>
              <a:ext cx="102870" cy="102813"/>
              <a:chOff x="3480" y="5380"/>
              <a:chExt cx="135" cy="135"/>
            </a:xfrm>
          </p:grpSpPr>
          <p:sp>
            <p:nvSpPr>
              <p:cNvPr id="90166" name="Line 54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67" name="Line 55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68" name="Group 56"/>
            <p:cNvGrpSpPr>
              <a:grpSpLocks/>
            </p:cNvGrpSpPr>
            <p:nvPr/>
          </p:nvGrpSpPr>
          <p:grpSpPr bwMode="auto">
            <a:xfrm rot="18900000">
              <a:off x="7720795" y="6016032"/>
              <a:ext cx="102870" cy="102813"/>
              <a:chOff x="3480" y="5380"/>
              <a:chExt cx="135" cy="135"/>
            </a:xfrm>
          </p:grpSpPr>
          <p:sp>
            <p:nvSpPr>
              <p:cNvPr id="90169" name="Line 57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70" name="Line 58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90171" name="Group 59"/>
            <p:cNvGrpSpPr>
              <a:grpSpLocks/>
            </p:cNvGrpSpPr>
            <p:nvPr/>
          </p:nvGrpSpPr>
          <p:grpSpPr bwMode="auto">
            <a:xfrm rot="18900000">
              <a:off x="7466287" y="6015271"/>
              <a:ext cx="102870" cy="102813"/>
              <a:chOff x="3480" y="5380"/>
              <a:chExt cx="135" cy="135"/>
            </a:xfrm>
          </p:grpSpPr>
          <p:sp>
            <p:nvSpPr>
              <p:cNvPr id="90172" name="Line 60"/>
              <p:cNvSpPr>
                <a:spLocks noChangeShapeType="1"/>
              </p:cNvSpPr>
              <p:nvPr/>
            </p:nvSpPr>
            <p:spPr bwMode="auto">
              <a:xfrm>
                <a:off x="3480" y="544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0173" name="Line 61"/>
              <p:cNvSpPr>
                <a:spLocks noChangeShapeType="1"/>
              </p:cNvSpPr>
              <p:nvPr/>
            </p:nvSpPr>
            <p:spPr bwMode="auto">
              <a:xfrm rot="-5400000">
                <a:off x="3477" y="5448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6260750" y="4870237"/>
              <a:ext cx="708660" cy="2284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(a) 1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  <a:sym typeface="Symbol" pitchFamily="18" charset="2"/>
                </a:rPr>
                <a:t>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75" name="Text Box 63"/>
            <p:cNvSpPr txBox="1">
              <a:spLocks noChangeArrowheads="1"/>
            </p:cNvSpPr>
            <p:nvPr/>
          </p:nvSpPr>
          <p:spPr bwMode="auto">
            <a:xfrm>
              <a:off x="5275537" y="6320665"/>
              <a:ext cx="708660" cy="2284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(b) 2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  <a:sym typeface="Symbol" pitchFamily="18" charset="2"/>
                </a:rPr>
                <a:t>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176" name="Text Box 64"/>
            <p:cNvSpPr txBox="1">
              <a:spLocks noChangeArrowheads="1"/>
            </p:cNvSpPr>
            <p:nvPr/>
          </p:nvSpPr>
          <p:spPr bwMode="auto">
            <a:xfrm>
              <a:off x="7161487" y="6320665"/>
              <a:ext cx="708660" cy="2284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(c) 3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  <a:sym typeface="Symbol" pitchFamily="18" charset="2"/>
                </a:rPr>
                <a:t></a:t>
              </a: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569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ELAST3D.m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A module to solve linear elastic problem using </a:t>
            </a:r>
            <a:r>
              <a:rPr lang="en-US" dirty="0" err="1" smtClean="0"/>
              <a:t>NLFEA.m</a:t>
            </a: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Input variables for ELAST3D.m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18877"/>
              </p:ext>
            </p:extLst>
          </p:nvPr>
        </p:nvGraphicFramePr>
        <p:xfrm>
          <a:off x="1126155" y="2146429"/>
          <a:ext cx="7257449" cy="2439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12"/>
                <a:gridCol w="1790299"/>
                <a:gridCol w="4129238"/>
              </a:tblGrid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Array size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Meaning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ETAN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(6,6)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Elastic stiffness matrix Eq. (1.81)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 variable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 true, save stress values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LTAN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 variable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true, calculate the global stiffness matrix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 number of elements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NDOF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Dimension of problem (3)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XYZ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(3,NNODE)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Coordinates of all nodes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973">
                <a:tc>
                  <a:txBody>
                    <a:bodyPr/>
                    <a:lstStyle/>
                    <a:p>
                      <a:pPr marL="1600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(8,NE)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Element connectivity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3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Linear Problem in Nonlinear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matrix solver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Construct stiffness matrix and force vector</a:t>
            </a:r>
          </a:p>
          <a:p>
            <a:pPr lvl="1"/>
            <a:r>
              <a:rPr lang="en-US" dirty="0" smtClean="0"/>
              <a:t>Use LU decomposition to solve for unknown displacement {</a:t>
            </a:r>
            <a:r>
              <a:rPr lang="en-US" b="1" dirty="0" smtClean="0"/>
              <a:t>d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Nonlinear solver (iterative solver)</a:t>
            </a:r>
          </a:p>
          <a:p>
            <a:pPr lvl="1"/>
            <a:r>
              <a:rPr lang="en-US" dirty="0" smtClean="0"/>
              <a:t>Assume the solution at iteration n is known, and n+1 is unknown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02877"/>
              </p:ext>
            </p:extLst>
          </p:nvPr>
        </p:nvGraphicFramePr>
        <p:xfrm>
          <a:off x="780230" y="135172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2" name="Equation" r:id="rId3" imgW="1663560" imgH="368280" progId="Equation.DSMT4">
                  <p:embed/>
                </p:oleObj>
              </mc:Choice>
              <mc:Fallback>
                <p:oleObj name="Equation" r:id="rId3" imgW="1663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230" y="1351720"/>
                        <a:ext cx="1663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64735" y="1305038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{</a:t>
            </a:r>
            <a:r>
              <a:rPr lang="en-US" sz="2400" b="1" dirty="0" err="1" smtClean="0">
                <a:latin typeface="Comic Sans MS" panose="030F0702030302020204" pitchFamily="66" charset="0"/>
              </a:rPr>
              <a:t>f</a:t>
            </a:r>
            <a:r>
              <a:rPr lang="en-US" sz="2400" baseline="30000" dirty="0" err="1" smtClean="0"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latin typeface="Comic Sans MS" panose="030F0702030302020204" pitchFamily="66" charset="0"/>
              </a:rPr>
              <a:t>} = {</a:t>
            </a:r>
            <a:r>
              <a:rPr lang="en-US" sz="2400" b="1" dirty="0" err="1" smtClean="0">
                <a:latin typeface="Comic Sans MS" panose="030F0702030302020204" pitchFamily="66" charset="0"/>
              </a:rPr>
              <a:t>f</a:t>
            </a:r>
            <a:r>
              <a:rPr lang="en-US" sz="2400" baseline="30000" dirty="0" err="1" smtClean="0">
                <a:latin typeface="Comic Sans MS" panose="030F0702030302020204" pitchFamily="66" charset="0"/>
              </a:rPr>
              <a:t>ext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endParaRPr lang="en-US" sz="2400" baseline="30000" dirty="0">
              <a:latin typeface="Comic Sans MS" panose="030F0702030302020204" pitchFamily="66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560984" y="1432632"/>
            <a:ext cx="486697" cy="20647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4583" y="1305038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{</a:t>
            </a:r>
            <a:r>
              <a:rPr lang="en-US" sz="2400" b="1" dirty="0" smtClean="0">
                <a:latin typeface="Comic Sans MS" panose="030F0702030302020204" pitchFamily="66" charset="0"/>
              </a:rPr>
              <a:t>f</a:t>
            </a:r>
            <a:r>
              <a:rPr lang="en-US" sz="2400" dirty="0" smtClean="0">
                <a:latin typeface="Comic Sans MS" panose="030F0702030302020204" pitchFamily="66" charset="0"/>
              </a:rPr>
              <a:t>} = {</a:t>
            </a:r>
            <a:r>
              <a:rPr lang="en-US" sz="2400" b="1" dirty="0" err="1" smtClean="0">
                <a:latin typeface="Comic Sans MS" panose="030F0702030302020204" pitchFamily="66" charset="0"/>
              </a:rPr>
              <a:t>f</a:t>
            </a:r>
            <a:r>
              <a:rPr lang="en-US" sz="2400" baseline="30000" dirty="0" err="1" smtClean="0">
                <a:latin typeface="Comic Sans MS" panose="030F0702030302020204" pitchFamily="66" charset="0"/>
              </a:rPr>
              <a:t>ext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− </a:t>
            </a:r>
            <a:r>
              <a:rPr lang="en-US" sz="2400" dirty="0" smtClean="0">
                <a:latin typeface="Comic Sans MS" panose="030F0702030302020204" pitchFamily="66" charset="0"/>
              </a:rPr>
              <a:t>{</a:t>
            </a:r>
            <a:r>
              <a:rPr lang="en-US" sz="2400" b="1" dirty="0" err="1" smtClean="0">
                <a:latin typeface="Comic Sans MS" panose="030F0702030302020204" pitchFamily="66" charset="0"/>
              </a:rPr>
              <a:t>f</a:t>
            </a:r>
            <a:r>
              <a:rPr lang="en-US" sz="2400" baseline="30000" dirty="0" err="1" smtClean="0"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= {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  <a:endParaRPr lang="en-US" sz="2400" baseline="30000" dirty="0">
              <a:latin typeface="Comic Sans MS" panose="030F0702030302020204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60830" y="1432632"/>
            <a:ext cx="486697" cy="20647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901865"/>
              </p:ext>
            </p:extLst>
          </p:nvPr>
        </p:nvGraphicFramePr>
        <p:xfrm>
          <a:off x="997974" y="3560322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Equation" r:id="rId5" imgW="2717640" imgH="431640" progId="Equation.DSMT4">
                  <p:embed/>
                </p:oleObj>
              </mc:Choice>
              <mc:Fallback>
                <p:oleObj name="Equation" r:id="rId5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7974" y="3560322"/>
                        <a:ext cx="2717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2548" y="3576957"/>
            <a:ext cx="42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For linear problem, {</a:t>
            </a:r>
            <a:r>
              <a:rPr lang="en-US" sz="2400" b="1" dirty="0" err="1" smtClean="0">
                <a:latin typeface="Comic Sans MS" panose="030F0702030302020204" pitchFamily="66" charset="0"/>
              </a:rPr>
              <a:t>d</a:t>
            </a:r>
            <a:r>
              <a:rPr lang="en-US" sz="2400" baseline="30000" dirty="0" err="1" smtClean="0">
                <a:latin typeface="Comic Sans MS" panose="030F0702030302020204" pitchFamily="66" charset="0"/>
              </a:rPr>
              <a:t>n</a:t>
            </a:r>
            <a:r>
              <a:rPr lang="en-US" sz="2400" dirty="0" smtClean="0">
                <a:latin typeface="Comic Sans MS" panose="030F0702030302020204" pitchFamily="66" charset="0"/>
              </a:rPr>
              <a:t>} = {</a:t>
            </a:r>
            <a:r>
              <a:rPr lang="en-US" sz="2400" b="1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2577"/>
              </p:ext>
            </p:extLst>
          </p:nvPr>
        </p:nvGraphicFramePr>
        <p:xfrm>
          <a:off x="997974" y="4183197"/>
          <a:ext cx="424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4" name="Equation" r:id="rId7" imgW="4241520" imgH="838080" progId="Equation.DSMT4">
                  <p:embed/>
                </p:oleObj>
              </mc:Choice>
              <mc:Fallback>
                <p:oleObj name="Equation" r:id="rId7" imgW="4241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7974" y="4183197"/>
                        <a:ext cx="4241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782365"/>
              </p:ext>
            </p:extLst>
          </p:nvPr>
        </p:nvGraphicFramePr>
        <p:xfrm>
          <a:off x="2147662" y="5212472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5" name="Equation" r:id="rId9" imgW="3644640" imgH="431640" progId="Equation.DSMT4">
                  <p:embed/>
                </p:oleObj>
              </mc:Choice>
              <mc:Fallback>
                <p:oleObj name="Equation" r:id="rId9" imgW="364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7662" y="5212472"/>
                        <a:ext cx="3644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1486714" y="5362003"/>
            <a:ext cx="486697" cy="20647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384755" y="5110316"/>
            <a:ext cx="479322" cy="6636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ight Arrow 16"/>
          <p:cNvSpPr/>
          <p:nvPr/>
        </p:nvSpPr>
        <p:spPr bwMode="auto">
          <a:xfrm>
            <a:off x="1486714" y="6013695"/>
            <a:ext cx="486697" cy="20647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80882"/>
              </p:ext>
            </p:extLst>
          </p:nvPr>
        </p:nvGraphicFramePr>
        <p:xfrm>
          <a:off x="2167653" y="5932488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6" name="Equation" r:id="rId11" imgW="1854000" imgH="368280" progId="Equation.DSMT4">
                  <p:embed/>
                </p:oleObj>
              </mc:Choice>
              <mc:Fallback>
                <p:oleObj name="Equation" r:id="rId11" imgW="1854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7653" y="5932488"/>
                        <a:ext cx="185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12479" y="589886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C02C6"/>
                </a:solidFill>
                <a:latin typeface="Comic Sans MS" panose="030F0702030302020204" pitchFamily="66" charset="0"/>
              </a:rPr>
              <a:t>Only one iteration!!</a:t>
            </a:r>
            <a:endParaRPr lang="en-US" sz="2400" dirty="0">
              <a:solidFill>
                <a:srgbClr val="2C02C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68275"/>
      </p:ext>
    </p:extLst>
  </p:cSld>
  <p:clrMapOvr>
    <a:masterClrMapping/>
  </p:clrMapOvr>
  <p:transition>
    <p:fade thruBlk="1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898" y="67379"/>
            <a:ext cx="71323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ELAST3D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(ETAN, UPDATE, LTAN, NE, NDOF, XYZ, LE)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MAIN PROGRAM COMPUTING GLOBAL STIFFNESS MATRIX AND RESIDUAL FORCE FOR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ELASTIC MATERIAL MODELS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DISPTD FORCE GKF SIGMA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 Integration points and weights (2-point integration)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XG=[-0.57735026918963D0, 0.57735026918963D0];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WGT=[1.00000000000000D0, 1.00000000000000D0];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 Index for history variables (each integration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INTN=0;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OVER ELEMENTS, THIS IS MAIN LOOP TO COMPUTE K AND F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IE=1:NE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 Nodal coordinates and incremental displacements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ELXY=XYZ(LE(IE,:),:);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 Local to global mapping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IDOF=zeros(1,24);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I=1:8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II=(I-1)*NDOF+1;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IDOF(II:II+2)=(LE(IE,I)-1)*NDOF+1:(LE(IE,I)-1)*NDOF+3;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DSP=DISPTD(IDOF);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DSP=reshape(DSP,NDOF,8);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OVER INTEGRATION POINTS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LX=1:2, for LY=1:2, for LZ=1:2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E1=XG(LX); E2=XG(LY); E3=XG(LZ);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INTN = INTN + 1;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Determinant and shape function derivatives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[~, SHPD, DET] =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([E1 E2 E3], ELXY);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FAC=WGT(LX)*WGT(LY)*WGT(LZ)*DET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138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898" y="67379"/>
            <a:ext cx="71323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%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Strain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DEPS=DSP*SHPD';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DDEPS=[DEPS(1,1) DEPS(2,2) DEPS(3,3)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DEPS(1,2)+DEPS(2,1) DEPS(2,3)+DEPS(3,2) DEPS(1,3)+DEPS(3,1)]';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Stress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STRESS = ETAN*DDEPS;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Update stress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SIGMA(:,INTN)=STRESS;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Add residual force and stiffness matrix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BM=zeros(6,24);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I=1:8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COL=(I-1)*3+1:(I-1)*3+3;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BM(:,COL)=[SHPD(1,I) 0        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SHPD(2,I)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0         SHPD(3,I);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SHPD(2,I) SHPD(1,I)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         SHPD(3,I) SHPD(2,I);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SHPD(3,I) 0         SHPD(1,I)];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forces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FORCE(IDOF) = FORCE(IDOF) - FAC*BM'*STRESS;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</a:t>
            </a:r>
            <a:r>
              <a:rPr lang="en-US" sz="1200" dirty="0">
                <a:solidFill>
                  <a:srgbClr val="2C02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Tangent stiffness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EKF = BM'*ETAN*BM;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GKF(IDOF,IDOF)=GKF(IDOF,IDOF)+FAC*EKF;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end, end,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end, 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640106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6963</TotalTime>
  <Words>4866</Words>
  <Application>Microsoft Office PowerPoint</Application>
  <PresentationFormat>On-screen Show (4:3)</PresentationFormat>
  <Paragraphs>1357</Paragraphs>
  <Slides>102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102</vt:i4>
      </vt:variant>
    </vt:vector>
  </HeadingPairs>
  <TitlesOfParts>
    <vt:vector size="119" baseType="lpstr">
      <vt:lpstr>Euclid</vt:lpstr>
      <vt:lpstr>Euclid Symbol</vt:lpstr>
      <vt:lpstr>Wingdings</vt:lpstr>
      <vt:lpstr>Symbol</vt:lpstr>
      <vt:lpstr>Malgun Gothic</vt:lpstr>
      <vt:lpstr>SimSun</vt:lpstr>
      <vt:lpstr>Comic Sans MS</vt:lpstr>
      <vt:lpstr>Gulim</vt:lpstr>
      <vt:lpstr>Calibri</vt:lpstr>
      <vt:lpstr>Times New Roman</vt:lpstr>
      <vt:lpstr>Arial</vt:lpstr>
      <vt:lpstr>Courier New</vt:lpstr>
      <vt:lpstr>Euclid Math Two</vt:lpstr>
      <vt:lpstr>A_MyClass</vt:lpstr>
      <vt:lpstr>Equation</vt:lpstr>
      <vt:lpstr>Picture</vt:lpstr>
      <vt:lpstr>MathType 6.0 Equation</vt:lpstr>
      <vt:lpstr>PowerPoint Presentation</vt:lpstr>
      <vt:lpstr>CHAP 1 Preliminary Concepts and  Linear Finite Elements</vt:lpstr>
      <vt:lpstr>Table of Contents</vt:lpstr>
      <vt:lpstr>Introduction</vt:lpstr>
      <vt:lpstr>Background</vt:lpstr>
      <vt:lpstr>Chapter Outline</vt:lpstr>
      <vt:lpstr>Vector and tensor calculus</vt:lpstr>
      <vt:lpstr>Vector and Tensor</vt:lpstr>
      <vt:lpstr>Index Notation and Summation Rule</vt:lpstr>
      <vt:lpstr>Index Notation and Summation Rule cont.</vt:lpstr>
      <vt:lpstr>Cartesian Vector</vt:lpstr>
      <vt:lpstr>Notation Used Here</vt:lpstr>
      <vt:lpstr>Tensor and Rank</vt:lpstr>
      <vt:lpstr>Tensor Operations</vt:lpstr>
      <vt:lpstr>Tensor Operations cont.</vt:lpstr>
      <vt:lpstr>Example</vt:lpstr>
      <vt:lpstr>Contraction and Trace</vt:lpstr>
      <vt:lpstr>Orthogonal Tensor</vt:lpstr>
      <vt:lpstr>Permutation</vt:lpstr>
      <vt:lpstr>Dual Vector</vt:lpstr>
      <vt:lpstr>Vector and Tensor Calculus</vt:lpstr>
      <vt:lpstr>Vector and Tensor Calculus</vt:lpstr>
      <vt:lpstr>Integral Theorems</vt:lpstr>
      <vt:lpstr>Integration-by-Parts</vt:lpstr>
      <vt:lpstr>Example: Divergence Theorem</vt:lpstr>
      <vt:lpstr>Quiz</vt:lpstr>
      <vt:lpstr>Stress and strain</vt:lpstr>
      <vt:lpstr>Surface Traction (Stress)</vt:lpstr>
      <vt:lpstr>Cartesian Stress Components</vt:lpstr>
      <vt:lpstr>Stress Tensor</vt:lpstr>
      <vt:lpstr>Symmetry of Stress Tensor</vt:lpstr>
      <vt:lpstr>Stress in Arbitrary Plane</vt:lpstr>
      <vt:lpstr>Cauchy’s Lemma</vt:lpstr>
      <vt:lpstr>Projected Stresses</vt:lpstr>
      <vt:lpstr>Principal Stresses</vt:lpstr>
      <vt:lpstr>Eigenvalue Problem for Principal Stresses</vt:lpstr>
      <vt:lpstr>Principal Directions</vt:lpstr>
      <vt:lpstr>Principal Directions</vt:lpstr>
      <vt:lpstr>Strains (Simple Version)</vt:lpstr>
      <vt:lpstr>Shear Strain</vt:lpstr>
      <vt:lpstr>Strains (Rigorous Version)</vt:lpstr>
      <vt:lpstr>Displacement Field</vt:lpstr>
      <vt:lpstr>Deformation Field</vt:lpstr>
      <vt:lpstr>Deformation Field</vt:lpstr>
      <vt:lpstr>Strain Tensor</vt:lpstr>
      <vt:lpstr>Volumetric and Deviatoric Strain</vt:lpstr>
      <vt:lpstr>Stress-Strain Relationship</vt:lpstr>
      <vt:lpstr>Generalized Hooke’s Law</vt:lpstr>
      <vt:lpstr>Generalized Hooke’s Law cont.</vt:lpstr>
      <vt:lpstr>Generalized Hooke’s Law cont.</vt:lpstr>
      <vt:lpstr>Generalized Hooke’s Law cont.</vt:lpstr>
      <vt:lpstr>3D Solid Element cont.</vt:lpstr>
      <vt:lpstr>Plane Stress</vt:lpstr>
      <vt:lpstr>Plane Strain</vt:lpstr>
      <vt:lpstr>Mechanics of continuous bodies</vt:lpstr>
      <vt:lpstr>Governing Equations for Equilibrium</vt:lpstr>
      <vt:lpstr>Balance of Linear Momentum</vt:lpstr>
      <vt:lpstr>Balance of Linear Momentum cont</vt:lpstr>
      <vt:lpstr>Boundary-Valued Problem</vt:lpstr>
      <vt:lpstr>Boundary-Valued Problem cont.</vt:lpstr>
      <vt:lpstr>Principle of Minimum Potential Energy (PMPE)</vt:lpstr>
      <vt:lpstr>PMPE cont.</vt:lpstr>
      <vt:lpstr>PMPE cont.</vt:lpstr>
      <vt:lpstr>Example – Uniaxial Bar</vt:lpstr>
      <vt:lpstr>Virtual Displacement</vt:lpstr>
      <vt:lpstr>Virtual Displacement Field</vt:lpstr>
      <vt:lpstr>PMPE As a Variation</vt:lpstr>
      <vt:lpstr>PMPE As a Variation cont.</vt:lpstr>
      <vt:lpstr>Example – Uniaxial Bar</vt:lpstr>
      <vt:lpstr>Principle of Virtual Work</vt:lpstr>
      <vt:lpstr>Principle of Virtual Work cont</vt:lpstr>
      <vt:lpstr>Principle of Virtual Work cont</vt:lpstr>
      <vt:lpstr>Example – Heat Transfer Problem</vt:lpstr>
      <vt:lpstr>Example – Beam Problem</vt:lpstr>
      <vt:lpstr>Difference b/w Strong and Weak Solutions</vt:lpstr>
      <vt:lpstr>Finite element method</vt:lpstr>
      <vt:lpstr>Finite Element Approximation</vt:lpstr>
      <vt:lpstr>Finite Elements</vt:lpstr>
      <vt:lpstr>Trial Solution</vt:lpstr>
      <vt:lpstr>Trial Solution cont.</vt:lpstr>
      <vt:lpstr>Trial Solution cont.</vt:lpstr>
      <vt:lpstr>1D Finite Elements</vt:lpstr>
      <vt:lpstr>1D Interpolation Functions</vt:lpstr>
      <vt:lpstr>Element-Level Variational Equation</vt:lpstr>
      <vt:lpstr>Assembly</vt:lpstr>
      <vt:lpstr>Assembly cont.</vt:lpstr>
      <vt:lpstr>Example</vt:lpstr>
      <vt:lpstr>Example cont.</vt:lpstr>
      <vt:lpstr>EXAMPLE cont.</vt:lpstr>
      <vt:lpstr>3D Solid Element</vt:lpstr>
      <vt:lpstr>3D Solid Element cont.</vt:lpstr>
      <vt:lpstr>3D Solid Element cont.</vt:lpstr>
      <vt:lpstr>3D Solid Element cont.</vt:lpstr>
      <vt:lpstr>Numerical Integration</vt:lpstr>
      <vt:lpstr>Numerical Integration cont.</vt:lpstr>
      <vt:lpstr>ELAST3D.m</vt:lpstr>
      <vt:lpstr>How to Solve Linear Problem in Nonlinear Code</vt:lpstr>
      <vt:lpstr>PowerPoint Presentation</vt:lpstr>
      <vt:lpstr>PowerPoint Presentation</vt:lpstr>
      <vt:lpstr>PowerPoint Presentation</vt:lpstr>
      <vt:lpstr>One Element Tension Example</vt:lpstr>
      <vt:lpstr>One Element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Nonlinear Finite Element Methods</dc:title>
  <dc:subject>Preliminary concepts and linear finite elements</dc:subject>
  <dc:creator>Nam-Ho Kim</dc:creator>
  <cp:lastModifiedBy>Kim,Nam Ho</cp:lastModifiedBy>
  <cp:revision>71</cp:revision>
  <cp:lastPrinted>2016-12-28T02:26:35Z</cp:lastPrinted>
  <dcterms:created xsi:type="dcterms:W3CDTF">2008-06-19T01:15:29Z</dcterms:created>
  <dcterms:modified xsi:type="dcterms:W3CDTF">2017-01-18T16:00:45Z</dcterms:modified>
</cp:coreProperties>
</file>