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420" r:id="rId2"/>
    <p:sldId id="267" r:id="rId3"/>
    <p:sldId id="277" r:id="rId4"/>
    <p:sldId id="278" r:id="rId5"/>
    <p:sldId id="279" r:id="rId6"/>
    <p:sldId id="309" r:id="rId7"/>
    <p:sldId id="257" r:id="rId8"/>
    <p:sldId id="260" r:id="rId9"/>
    <p:sldId id="428" r:id="rId10"/>
    <p:sldId id="429" r:id="rId11"/>
    <p:sldId id="430" r:id="rId12"/>
    <p:sldId id="280" r:id="rId13"/>
    <p:sldId id="281" r:id="rId14"/>
    <p:sldId id="313" r:id="rId15"/>
    <p:sldId id="290" r:id="rId16"/>
    <p:sldId id="308" r:id="rId17"/>
    <p:sldId id="431" r:id="rId18"/>
    <p:sldId id="258" r:id="rId19"/>
    <p:sldId id="259" r:id="rId20"/>
    <p:sldId id="261" r:id="rId21"/>
    <p:sldId id="432" r:id="rId22"/>
    <p:sldId id="421" r:id="rId23"/>
    <p:sldId id="422" r:id="rId24"/>
    <p:sldId id="423" r:id="rId25"/>
    <p:sldId id="262" r:id="rId26"/>
    <p:sldId id="433" r:id="rId27"/>
    <p:sldId id="263" r:id="rId28"/>
    <p:sldId id="424" r:id="rId29"/>
    <p:sldId id="425" r:id="rId30"/>
    <p:sldId id="266" r:id="rId31"/>
    <p:sldId id="426" r:id="rId32"/>
    <p:sldId id="434" r:id="rId33"/>
    <p:sldId id="435" r:id="rId34"/>
    <p:sldId id="436" r:id="rId35"/>
    <p:sldId id="437" r:id="rId36"/>
    <p:sldId id="264" r:id="rId37"/>
    <p:sldId id="438" r:id="rId38"/>
    <p:sldId id="427" r:id="rId39"/>
    <p:sldId id="439" r:id="rId40"/>
    <p:sldId id="440" r:id="rId41"/>
    <p:sldId id="406" r:id="rId42"/>
    <p:sldId id="306" r:id="rId43"/>
    <p:sldId id="407" r:id="rId44"/>
    <p:sldId id="293" r:id="rId45"/>
    <p:sldId id="326" r:id="rId46"/>
    <p:sldId id="328" r:id="rId47"/>
    <p:sldId id="325" r:id="rId48"/>
    <p:sldId id="292" r:id="rId49"/>
    <p:sldId id="327" r:id="rId50"/>
    <p:sldId id="441" r:id="rId51"/>
    <p:sldId id="442" r:id="rId52"/>
    <p:sldId id="443" r:id="rId53"/>
    <p:sldId id="445" r:id="rId54"/>
    <p:sldId id="446" r:id="rId55"/>
    <p:sldId id="444" r:id="rId56"/>
    <p:sldId id="447" r:id="rId57"/>
    <p:sldId id="448" r:id="rId58"/>
    <p:sldId id="449" r:id="rId59"/>
  </p:sldIdLst>
  <p:sldSz cx="9144000" cy="6858000" type="screen4x3"/>
  <p:notesSz cx="7315200" cy="9601200"/>
  <p:embeddedFontLst>
    <p:embeddedFont>
      <p:font typeface="Comic Sans MS" panose="030F0702030302020204" pitchFamily="66" charset="0"/>
      <p:regular r:id="rId62"/>
      <p:bold r:id="rId63"/>
      <p:italic r:id="rId64"/>
      <p:boldItalic r:id="rId65"/>
    </p:embeddedFon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Helvetica" panose="020B0604020202020204" pitchFamily="34" charset="0"/>
      <p:regular r:id="rId70"/>
      <p:bold r:id="rId71"/>
      <p:italic r:id="rId72"/>
      <p:boldItalic r:id="rId73"/>
    </p:embeddedFont>
    <p:embeddedFont>
      <p:font typeface="Verdana" panose="020B0604030504040204" pitchFamily="34" charset="0"/>
      <p:regular r:id="rId74"/>
      <p:bold r:id="rId75"/>
      <p:italic r:id="rId76"/>
      <p:boldItalic r:id="rId77"/>
    </p:embeddedFont>
    <p:embeddedFont>
      <p:font typeface="Euclid Symbol" panose="05050102010706020507" pitchFamily="18" charset="2"/>
      <p:regular r:id="rId78"/>
      <p:bold r:id="rId79"/>
      <p:italic r:id="rId80"/>
      <p:boldItalic r:id="rId81"/>
    </p:embeddedFont>
    <p:embeddedFont>
      <p:font typeface="Malgun Gothic" panose="020B0503020000020004" pitchFamily="34" charset="-127"/>
      <p:regular r:id="rId82"/>
      <p:bold r:id="rId83"/>
    </p:embeddedFont>
    <p:embeddedFont>
      <p:font typeface="Batang" panose="02030600000101010101" pitchFamily="18" charset="-127"/>
      <p:regular r:id="rId84"/>
    </p:embeddedFont>
    <p:embeddedFont>
      <p:font typeface="Malgun Gothic" panose="020B0503020000020004" pitchFamily="34" charset="-127"/>
      <p:regular r:id="rId82"/>
      <p:bold r:id="rId8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2C6"/>
    <a:srgbClr val="F6FF9F"/>
    <a:srgbClr val="FFF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5" autoAdjust="0"/>
    <p:restoredTop sz="82282" autoAdjust="0"/>
  </p:normalViewPr>
  <p:slideViewPr>
    <p:cSldViewPr snapToGrid="0">
      <p:cViewPr varScale="1">
        <p:scale>
          <a:sx n="137" d="100"/>
          <a:sy n="137" d="100"/>
        </p:scale>
        <p:origin x="4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1632" y="-84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font" Target="fonts/font15.fntdata"/><Relationship Id="rId84" Type="http://schemas.openxmlformats.org/officeDocument/2006/relationships/font" Target="fonts/font23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82" Type="http://schemas.openxmlformats.org/officeDocument/2006/relationships/font" Target="fonts/font21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font" Target="fonts/font22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font" Target="fonts/font20.fntdata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3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3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AC4C7C-B9B6-47E3-9305-ACD612A16D2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69920" cy="4803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173"/>
            <a:ext cx="3169920" cy="4803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7C8CFEE-D796-448C-BE29-C269DF7B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3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3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E7AC19-9093-42F8-9069-6BFB77F0908D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1226"/>
            <a:ext cx="5852160" cy="4320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69920" cy="4803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173"/>
            <a:ext cx="3169920" cy="4803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4A0E1D-E92C-4B73-9F19-D46CD4900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4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811" y="1727000"/>
            <a:ext cx="696557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75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73073" y="84217"/>
            <a:ext cx="1981200" cy="6003761"/>
          </a:xfrm>
          <a:prstGeom prst="rect">
            <a:avLst/>
          </a:prstGeom>
          <a:solidFill>
            <a:srgbClr val="334D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 cstate="print"/>
          <a:srcRect r="319"/>
          <a:stretch>
            <a:fillRect/>
          </a:stretch>
        </p:blipFill>
        <p:spPr bwMode="auto">
          <a:xfrm>
            <a:off x="72192" y="3082147"/>
            <a:ext cx="1981200" cy="3017837"/>
          </a:xfrm>
          <a:prstGeom prst="rect">
            <a:avLst/>
          </a:prstGeom>
          <a:noFill/>
        </p:spPr>
      </p:pic>
      <p:pic>
        <p:nvPicPr>
          <p:cNvPr id="6" name="Picture 4" descr="http://1.bp.blogspot.com/_R2SVuAtpFV0/SdI_z8qhm0I/AAAAAAAAAeI/ViXkpse3PgM/s320/GatorLogo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972" y="150395"/>
            <a:ext cx="17335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72192" y="6096000"/>
            <a:ext cx="8999621" cy="685800"/>
          </a:xfrm>
          <a:prstGeom prst="rect">
            <a:avLst/>
          </a:prstGeom>
          <a:solidFill>
            <a:srgbClr val="E35622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248400"/>
            <a:ext cx="2474913" cy="4540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7838" y="49213"/>
            <a:ext cx="2262187" cy="6565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8" y="49213"/>
            <a:ext cx="6635750" cy="6565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98132" y="2298700"/>
            <a:ext cx="6615113" cy="1362075"/>
          </a:xfrm>
        </p:spPr>
        <p:txBody>
          <a:bodyPr anchor="t"/>
          <a:lstStyle>
            <a:lvl1pPr algn="l">
              <a:defRPr sz="3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63446"/>
            <a:ext cx="647964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E35622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248400"/>
            <a:ext cx="2474913" cy="454025"/>
          </a:xfrm>
          <a:prstGeom prst="rect">
            <a:avLst/>
          </a:prstGeom>
          <a:noFill/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 l="13615" r="28438"/>
          <a:stretch>
            <a:fillRect/>
          </a:stretch>
        </p:blipFill>
        <p:spPr bwMode="auto">
          <a:xfrm>
            <a:off x="0" y="0"/>
            <a:ext cx="1372286" cy="609904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475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8" y="49213"/>
            <a:ext cx="90503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" y="741363"/>
            <a:ext cx="890905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49213" y="49213"/>
            <a:ext cx="9050337" cy="6764337"/>
          </a:xfrm>
          <a:prstGeom prst="roundRect">
            <a:avLst>
              <a:gd name="adj" fmla="val 1667"/>
            </a:avLst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8648700" y="6491288"/>
            <a:ext cx="49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fld id="{5909FC7B-27C4-41AC-AD72-D6A0C8F519EB}" type="slidenum">
              <a:rPr lang="en-US" sz="1400">
                <a:latin typeface="+mn-lt"/>
                <a:cs typeface="+mn-cs"/>
              </a:rPr>
              <a:pPr algn="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image" Target="../media/image64.e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11" Type="http://schemas.openxmlformats.org/officeDocument/2006/relationships/image" Target="../media/image84.e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8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2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29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3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 2</a:t>
            </a:r>
            <a:br>
              <a:rPr lang="en-US" dirty="0" smtClean="0"/>
            </a:br>
            <a:r>
              <a:rPr lang="en-US" dirty="0" smtClean="0"/>
              <a:t>Nonlinear Finite Element Analysis Procedures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3262" y="3886200"/>
            <a:ext cx="6986953" cy="1752600"/>
          </a:xfrm>
        </p:spPr>
        <p:txBody>
          <a:bodyPr/>
          <a:lstStyle/>
          <a:p>
            <a:r>
              <a:rPr lang="en-US" sz="2000" dirty="0" smtClean="0"/>
              <a:t>Nam-Ho 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28038" y="188913"/>
            <a:ext cx="715962" cy="311150"/>
          </a:xfrm>
          <a:prstGeom prst="rect">
            <a:avLst/>
          </a:prstGeom>
        </p:spPr>
        <p:txBody>
          <a:bodyPr/>
          <a:lstStyle/>
          <a:p>
            <a:pPr latinLnBrk="1">
              <a:defRPr/>
            </a:pPr>
            <a:fld id="{FDC60EB4-E05C-42F6-8799-EF471A78B7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Nonlinearity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Displacement-strain relation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E has a higher-order term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(du/dx) </a:t>
            </a:r>
            <a:r>
              <a:rPr lang="en-US" dirty="0" smtClean="0"/>
              <a:t>&lt;&lt; 1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dirty="0" smtClean="0"/>
              <a:t>(x</a:t>
            </a:r>
            <a:r>
              <a:rPr lang="en-US" dirty="0"/>
              <a:t>) </a:t>
            </a:r>
            <a:r>
              <a:rPr lang="en-US" dirty="0" smtClean="0"/>
              <a:t>~ </a:t>
            </a:r>
            <a:r>
              <a:rPr lang="en-US" dirty="0"/>
              <a:t>E(x).</a:t>
            </a:r>
            <a:endParaRPr lang="en-US" dirty="0" smtClean="0"/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Domain of integration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Undeformed domain </a:t>
            </a:r>
            <a:r>
              <a:rPr lang="en-US" dirty="0" smtClean="0">
                <a:latin typeface="Symbol" panose="05050102010706020507" pitchFamily="18" charset="2"/>
              </a:rPr>
              <a:t>W</a:t>
            </a:r>
            <a:r>
              <a:rPr lang="en-US" baseline="-25000" dirty="0" smtClean="0"/>
              <a:t>0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Deformed domain </a:t>
            </a:r>
            <a:r>
              <a:rPr lang="en-US" dirty="0" err="1" smtClean="0">
                <a:latin typeface="Symbol" panose="05050102010706020507" pitchFamily="18" charset="2"/>
              </a:rPr>
              <a:t>W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4329391" y="845421"/>
            <a:ext cx="4550093" cy="3378518"/>
            <a:chOff x="3041967" y="2205038"/>
            <a:chExt cx="3033395" cy="2252345"/>
          </a:xfrm>
        </p:grpSpPr>
        <p:cxnSp>
          <p:nvCxnSpPr>
            <p:cNvPr id="6" name="AutoShape 3007"/>
            <p:cNvCxnSpPr>
              <a:cxnSpLocks noChangeShapeType="1"/>
            </p:cNvCxnSpPr>
            <p:nvPr/>
          </p:nvCxnSpPr>
          <p:spPr bwMode="auto">
            <a:xfrm flipV="1">
              <a:off x="3621722" y="2537778"/>
              <a:ext cx="2353945" cy="153479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621722" y="2293303"/>
              <a:ext cx="2353945" cy="1779270"/>
            </a:xfrm>
            <a:custGeom>
              <a:avLst/>
              <a:gdLst>
                <a:gd name="T0" fmla="*/ 0 w 3707"/>
                <a:gd name="T1" fmla="*/ 2802 h 2802"/>
                <a:gd name="T2" fmla="*/ 1019 w 3707"/>
                <a:gd name="T3" fmla="*/ 2082 h 2802"/>
                <a:gd name="T4" fmla="*/ 2032 w 3707"/>
                <a:gd name="T5" fmla="*/ 1333 h 2802"/>
                <a:gd name="T6" fmla="*/ 3044 w 3707"/>
                <a:gd name="T7" fmla="*/ 542 h 2802"/>
                <a:gd name="T8" fmla="*/ 3707 w 3707"/>
                <a:gd name="T9" fmla="*/ 0 h 2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7" h="2802">
                  <a:moveTo>
                    <a:pt x="0" y="2802"/>
                  </a:moveTo>
                  <a:cubicBezTo>
                    <a:pt x="340" y="2564"/>
                    <a:pt x="680" y="2327"/>
                    <a:pt x="1019" y="2082"/>
                  </a:cubicBezTo>
                  <a:cubicBezTo>
                    <a:pt x="1358" y="1837"/>
                    <a:pt x="1695" y="1590"/>
                    <a:pt x="2032" y="1333"/>
                  </a:cubicBezTo>
                  <a:cubicBezTo>
                    <a:pt x="2369" y="1076"/>
                    <a:pt x="2765" y="764"/>
                    <a:pt x="3044" y="542"/>
                  </a:cubicBezTo>
                  <a:cubicBezTo>
                    <a:pt x="3323" y="320"/>
                    <a:pt x="3515" y="160"/>
                    <a:pt x="3707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8" name="Rectangle 7"/>
            <p:cNvSpPr>
              <a:spLocks noChangeAspect="1" noChangeArrowheads="1"/>
            </p:cNvSpPr>
            <p:nvPr/>
          </p:nvSpPr>
          <p:spPr bwMode="auto">
            <a:xfrm>
              <a:off x="3602672" y="4041458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3818572" y="3904933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4033837" y="3768408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1" name="Rectangle 10"/>
            <p:cNvSpPr>
              <a:spLocks noChangeAspect="1" noChangeArrowheads="1"/>
            </p:cNvSpPr>
            <p:nvPr/>
          </p:nvSpPr>
          <p:spPr bwMode="auto">
            <a:xfrm>
              <a:off x="4251007" y="3623628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2" name="Rectangle 11"/>
            <p:cNvSpPr>
              <a:spLocks noChangeAspect="1" noChangeArrowheads="1"/>
            </p:cNvSpPr>
            <p:nvPr/>
          </p:nvSpPr>
          <p:spPr bwMode="auto">
            <a:xfrm>
              <a:off x="4463732" y="3487738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3" name="Rectangle 12"/>
            <p:cNvSpPr>
              <a:spLocks noChangeAspect="1" noChangeArrowheads="1"/>
            </p:cNvSpPr>
            <p:nvPr/>
          </p:nvSpPr>
          <p:spPr bwMode="auto">
            <a:xfrm>
              <a:off x="4676457" y="3347403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4" name="Rectangle 13"/>
            <p:cNvSpPr>
              <a:spLocks noChangeAspect="1" noChangeArrowheads="1"/>
            </p:cNvSpPr>
            <p:nvPr/>
          </p:nvSpPr>
          <p:spPr bwMode="auto">
            <a:xfrm>
              <a:off x="4889182" y="3211513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5" name="Rectangle 14"/>
            <p:cNvSpPr>
              <a:spLocks noChangeAspect="1" noChangeArrowheads="1"/>
            </p:cNvSpPr>
            <p:nvPr/>
          </p:nvSpPr>
          <p:spPr bwMode="auto">
            <a:xfrm>
              <a:off x="5096827" y="3071813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6" name="Rectangle 15"/>
            <p:cNvSpPr>
              <a:spLocks noChangeAspect="1" noChangeArrowheads="1"/>
            </p:cNvSpPr>
            <p:nvPr/>
          </p:nvSpPr>
          <p:spPr bwMode="auto">
            <a:xfrm>
              <a:off x="5319077" y="2931478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7" name="Rectangle 16"/>
            <p:cNvSpPr>
              <a:spLocks noChangeAspect="1" noChangeArrowheads="1"/>
            </p:cNvSpPr>
            <p:nvPr/>
          </p:nvSpPr>
          <p:spPr bwMode="auto">
            <a:xfrm>
              <a:off x="5527357" y="2794953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8" name="Rectangle 17"/>
            <p:cNvSpPr>
              <a:spLocks noChangeAspect="1" noChangeArrowheads="1"/>
            </p:cNvSpPr>
            <p:nvPr/>
          </p:nvSpPr>
          <p:spPr bwMode="auto">
            <a:xfrm>
              <a:off x="5749607" y="2650808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9" name="Rectangle 18"/>
            <p:cNvSpPr>
              <a:spLocks noChangeAspect="1" noChangeArrowheads="1"/>
            </p:cNvSpPr>
            <p:nvPr/>
          </p:nvSpPr>
          <p:spPr bwMode="auto">
            <a:xfrm>
              <a:off x="5952172" y="2515553"/>
              <a:ext cx="45720" cy="45720"/>
            </a:xfrm>
            <a:prstGeom prst="rect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5961062" y="2266633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5744527" y="2441258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5527992" y="2611438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5320347" y="2781618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5099367" y="2951798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/>
          </p:nvSpPr>
          <p:spPr bwMode="auto">
            <a:xfrm>
              <a:off x="4882832" y="3117533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/>
          </p:nvSpPr>
          <p:spPr bwMode="auto">
            <a:xfrm>
              <a:off x="4670742" y="3274378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4458652" y="3435668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28" name="Oval 27"/>
            <p:cNvSpPr>
              <a:spLocks noChangeAspect="1" noChangeArrowheads="1"/>
            </p:cNvSpPr>
            <p:nvPr/>
          </p:nvSpPr>
          <p:spPr bwMode="auto">
            <a:xfrm>
              <a:off x="4246562" y="3592513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/>
          </p:nvSpPr>
          <p:spPr bwMode="auto">
            <a:xfrm>
              <a:off x="4034472" y="3740468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30" name="Oval 29"/>
            <p:cNvSpPr>
              <a:spLocks noChangeAspect="1" noChangeArrowheads="1"/>
            </p:cNvSpPr>
            <p:nvPr/>
          </p:nvSpPr>
          <p:spPr bwMode="auto">
            <a:xfrm>
              <a:off x="3817937" y="3888423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31" name="Oval 30"/>
            <p:cNvSpPr>
              <a:spLocks noChangeAspect="1" noChangeArrowheads="1"/>
            </p:cNvSpPr>
            <p:nvPr/>
          </p:nvSpPr>
          <p:spPr bwMode="auto">
            <a:xfrm>
              <a:off x="3605847" y="4036378"/>
              <a:ext cx="45720" cy="45720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417887" y="2271078"/>
              <a:ext cx="2557780" cy="19234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33" name="AutoShape 3034"/>
            <p:cNvCxnSpPr>
              <a:cxnSpLocks noChangeShapeType="1"/>
            </p:cNvCxnSpPr>
            <p:nvPr/>
          </p:nvCxnSpPr>
          <p:spPr bwMode="auto">
            <a:xfrm>
              <a:off x="3842067" y="414432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035"/>
            <p:cNvCxnSpPr>
              <a:cxnSpLocks noChangeShapeType="1"/>
            </p:cNvCxnSpPr>
            <p:nvPr/>
          </p:nvCxnSpPr>
          <p:spPr bwMode="auto">
            <a:xfrm>
              <a:off x="4273232" y="414432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036"/>
            <p:cNvCxnSpPr>
              <a:cxnSpLocks noChangeShapeType="1"/>
            </p:cNvCxnSpPr>
            <p:nvPr/>
          </p:nvCxnSpPr>
          <p:spPr bwMode="auto">
            <a:xfrm>
              <a:off x="4698682" y="414432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037"/>
            <p:cNvCxnSpPr>
              <a:cxnSpLocks noChangeShapeType="1"/>
            </p:cNvCxnSpPr>
            <p:nvPr/>
          </p:nvCxnSpPr>
          <p:spPr bwMode="auto">
            <a:xfrm>
              <a:off x="5126037" y="414432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038"/>
            <p:cNvCxnSpPr>
              <a:cxnSpLocks noChangeShapeType="1"/>
            </p:cNvCxnSpPr>
            <p:nvPr/>
          </p:nvCxnSpPr>
          <p:spPr bwMode="auto">
            <a:xfrm>
              <a:off x="5549582" y="414432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039"/>
            <p:cNvCxnSpPr>
              <a:cxnSpLocks noChangeShapeType="1"/>
            </p:cNvCxnSpPr>
            <p:nvPr/>
          </p:nvCxnSpPr>
          <p:spPr bwMode="auto">
            <a:xfrm>
              <a:off x="3836987" y="227107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040"/>
            <p:cNvCxnSpPr>
              <a:cxnSpLocks noChangeShapeType="1"/>
            </p:cNvCxnSpPr>
            <p:nvPr/>
          </p:nvCxnSpPr>
          <p:spPr bwMode="auto">
            <a:xfrm>
              <a:off x="4268152" y="227107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041"/>
            <p:cNvCxnSpPr>
              <a:cxnSpLocks noChangeShapeType="1"/>
            </p:cNvCxnSpPr>
            <p:nvPr/>
          </p:nvCxnSpPr>
          <p:spPr bwMode="auto">
            <a:xfrm>
              <a:off x="4693602" y="227107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042"/>
            <p:cNvCxnSpPr>
              <a:cxnSpLocks noChangeShapeType="1"/>
            </p:cNvCxnSpPr>
            <p:nvPr/>
          </p:nvCxnSpPr>
          <p:spPr bwMode="auto">
            <a:xfrm>
              <a:off x="5120957" y="227107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043"/>
            <p:cNvCxnSpPr>
              <a:cxnSpLocks noChangeShapeType="1"/>
            </p:cNvCxnSpPr>
            <p:nvPr/>
          </p:nvCxnSpPr>
          <p:spPr bwMode="auto">
            <a:xfrm>
              <a:off x="5544502" y="227107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044"/>
            <p:cNvCxnSpPr>
              <a:cxnSpLocks noChangeShapeType="1"/>
            </p:cNvCxnSpPr>
            <p:nvPr/>
          </p:nvCxnSpPr>
          <p:spPr bwMode="auto">
            <a:xfrm rot="16200000">
              <a:off x="3443922" y="361600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045"/>
            <p:cNvCxnSpPr>
              <a:cxnSpLocks noChangeShapeType="1"/>
            </p:cNvCxnSpPr>
            <p:nvPr/>
          </p:nvCxnSpPr>
          <p:spPr bwMode="auto">
            <a:xfrm rot="16200000">
              <a:off x="3443922" y="3344863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046"/>
            <p:cNvCxnSpPr>
              <a:cxnSpLocks noChangeShapeType="1"/>
            </p:cNvCxnSpPr>
            <p:nvPr/>
          </p:nvCxnSpPr>
          <p:spPr bwMode="auto">
            <a:xfrm rot="16200000">
              <a:off x="3443922" y="306609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047"/>
            <p:cNvCxnSpPr>
              <a:cxnSpLocks noChangeShapeType="1"/>
            </p:cNvCxnSpPr>
            <p:nvPr/>
          </p:nvCxnSpPr>
          <p:spPr bwMode="auto">
            <a:xfrm rot="16200000">
              <a:off x="3443922" y="2789873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048"/>
            <p:cNvCxnSpPr>
              <a:cxnSpLocks noChangeShapeType="1"/>
            </p:cNvCxnSpPr>
            <p:nvPr/>
          </p:nvCxnSpPr>
          <p:spPr bwMode="auto">
            <a:xfrm rot="16200000">
              <a:off x="3443922" y="2513013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049"/>
            <p:cNvCxnSpPr>
              <a:cxnSpLocks noChangeShapeType="1"/>
            </p:cNvCxnSpPr>
            <p:nvPr/>
          </p:nvCxnSpPr>
          <p:spPr bwMode="auto">
            <a:xfrm rot="16200000">
              <a:off x="3445192" y="3897313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050"/>
            <p:cNvCxnSpPr>
              <a:cxnSpLocks noChangeShapeType="1"/>
            </p:cNvCxnSpPr>
            <p:nvPr/>
          </p:nvCxnSpPr>
          <p:spPr bwMode="auto">
            <a:xfrm rot="16200000">
              <a:off x="5950267" y="3611563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3051"/>
            <p:cNvCxnSpPr>
              <a:cxnSpLocks noChangeShapeType="1"/>
            </p:cNvCxnSpPr>
            <p:nvPr/>
          </p:nvCxnSpPr>
          <p:spPr bwMode="auto">
            <a:xfrm rot="16200000">
              <a:off x="5950267" y="334041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3052"/>
            <p:cNvCxnSpPr>
              <a:cxnSpLocks noChangeShapeType="1"/>
            </p:cNvCxnSpPr>
            <p:nvPr/>
          </p:nvCxnSpPr>
          <p:spPr bwMode="auto">
            <a:xfrm rot="16200000">
              <a:off x="5950267" y="3061653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3053"/>
            <p:cNvCxnSpPr>
              <a:cxnSpLocks noChangeShapeType="1"/>
            </p:cNvCxnSpPr>
            <p:nvPr/>
          </p:nvCxnSpPr>
          <p:spPr bwMode="auto">
            <a:xfrm rot="16200000">
              <a:off x="5950267" y="278542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054"/>
            <p:cNvCxnSpPr>
              <a:cxnSpLocks noChangeShapeType="1"/>
            </p:cNvCxnSpPr>
            <p:nvPr/>
          </p:nvCxnSpPr>
          <p:spPr bwMode="auto">
            <a:xfrm rot="16200000">
              <a:off x="5950267" y="250856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3055"/>
            <p:cNvCxnSpPr>
              <a:cxnSpLocks noChangeShapeType="1"/>
            </p:cNvCxnSpPr>
            <p:nvPr/>
          </p:nvCxnSpPr>
          <p:spPr bwMode="auto">
            <a:xfrm rot="16200000">
              <a:off x="5951537" y="3892868"/>
              <a:ext cx="0" cy="50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3056"/>
            <p:cNvSpPr txBox="1">
              <a:spLocks noChangeArrowheads="1"/>
            </p:cNvSpPr>
            <p:nvPr/>
          </p:nvSpPr>
          <p:spPr bwMode="auto">
            <a:xfrm>
              <a:off x="3384867" y="4212908"/>
              <a:ext cx="269049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0              0.05         </a:t>
              </a:r>
              <a:r>
                <a:rPr lang="en-US" sz="1100" dirty="0" smtClean="0">
                  <a:effectLst/>
                  <a:latin typeface="Calibri"/>
                  <a:ea typeface="Malgun Gothic"/>
                  <a:cs typeface="Times New Roman"/>
                </a:rPr>
                <a:t>   </a:t>
              </a:r>
              <a:r>
                <a:rPr lang="en-US" sz="1100" baseline="-25000" dirty="0" smtClean="0">
                  <a:effectLst/>
                  <a:latin typeface="Calibri"/>
                  <a:ea typeface="Malgun Gothic"/>
                  <a:cs typeface="Times New Roman"/>
                </a:rPr>
                <a:t> </a:t>
              </a:r>
              <a:r>
                <a:rPr lang="en-US" sz="1100" dirty="0" smtClean="0">
                  <a:effectLst/>
                  <a:latin typeface="Calibri"/>
                  <a:ea typeface="Malgun Gothic"/>
                  <a:cs typeface="Times New Roman"/>
                </a:rPr>
                <a:t> </a:t>
              </a: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0.10      </a:t>
              </a:r>
              <a:r>
                <a:rPr lang="en-US" sz="1100" dirty="0" smtClean="0">
                  <a:effectLst/>
                  <a:latin typeface="Calibri"/>
                  <a:ea typeface="Malgun Gothic"/>
                  <a:cs typeface="Times New Roman"/>
                </a:rPr>
                <a:t>       </a:t>
              </a:r>
              <a:r>
                <a:rPr lang="en-US" sz="1100" baseline="-25000" dirty="0" smtClean="0">
                  <a:effectLst/>
                  <a:latin typeface="Calibri"/>
                  <a:ea typeface="Malgun Gothic"/>
                  <a:cs typeface="Times New Roman"/>
                </a:rPr>
                <a:t> </a:t>
              </a: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0.15   </a:t>
              </a:r>
              <a:r>
                <a:rPr lang="en-US" sz="1100" dirty="0" smtClean="0">
                  <a:effectLst/>
                  <a:latin typeface="Calibri"/>
                  <a:ea typeface="Malgun Gothic"/>
                  <a:cs typeface="Times New Roman"/>
                </a:rPr>
                <a:t>         </a:t>
              </a: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0.20     </a:t>
              </a:r>
              <a:r>
                <a:rPr lang="en-US" sz="1100" dirty="0" smtClean="0">
                  <a:effectLst/>
                  <a:latin typeface="Calibri"/>
                  <a:ea typeface="Malgun Gothic"/>
                  <a:cs typeface="Times New Roman"/>
                </a:rPr>
                <a:t>      </a:t>
              </a:r>
              <a:r>
                <a:rPr lang="en-US" sz="1100" baseline="-25000" dirty="0" smtClean="0">
                  <a:effectLst/>
                  <a:latin typeface="Calibri"/>
                  <a:ea typeface="Malgun Gothic"/>
                  <a:cs typeface="Times New Roman"/>
                </a:rPr>
                <a:t> </a:t>
              </a: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0.25          </a:t>
              </a:r>
              <a:r>
                <a:rPr lang="en-US" sz="1100" baseline="-25000" dirty="0">
                  <a:effectLst/>
                  <a:latin typeface="Calibri"/>
                  <a:ea typeface="Malgun Gothic"/>
                  <a:cs typeface="Times New Roman"/>
                </a:rPr>
                <a:t> </a:t>
              </a: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0.30</a:t>
              </a:r>
              <a:endParaRPr lang="en-US" dirty="0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du/dx</a:t>
              </a:r>
              <a:endParaRPr lang="en-US" dirty="0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56" name="Text Box 3057"/>
            <p:cNvSpPr txBox="1">
              <a:spLocks noChangeArrowheads="1"/>
            </p:cNvSpPr>
            <p:nvPr/>
          </p:nvSpPr>
          <p:spPr bwMode="auto">
            <a:xfrm>
              <a:off x="3224847" y="2205038"/>
              <a:ext cx="193040" cy="2068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700"/>
                </a:spcBef>
                <a:spcAft>
                  <a:spcPts val="1180"/>
                </a:spcAft>
              </a:pP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0.35</a:t>
              </a:r>
              <a:endParaRPr lang="en-US" dirty="0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spcBef>
                  <a:spcPts val="700"/>
                </a:spcBef>
                <a:spcAft>
                  <a:spcPts val="1180"/>
                </a:spcAft>
              </a:pP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0.30</a:t>
              </a:r>
              <a:endParaRPr lang="en-US" dirty="0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spcBef>
                  <a:spcPts val="700"/>
                </a:spcBef>
                <a:spcAft>
                  <a:spcPts val="1180"/>
                </a:spcAft>
              </a:pP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0.25</a:t>
              </a:r>
              <a:endParaRPr lang="en-US" dirty="0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spcBef>
                  <a:spcPts val="700"/>
                </a:spcBef>
                <a:spcAft>
                  <a:spcPts val="1180"/>
                </a:spcAft>
              </a:pP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0.20</a:t>
              </a:r>
              <a:endParaRPr lang="en-US" dirty="0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spcBef>
                  <a:spcPts val="700"/>
                </a:spcBef>
                <a:spcAft>
                  <a:spcPts val="1180"/>
                </a:spcAft>
              </a:pP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0.15</a:t>
              </a:r>
              <a:endParaRPr lang="en-US" dirty="0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spcBef>
                  <a:spcPts val="700"/>
                </a:spcBef>
                <a:spcAft>
                  <a:spcPts val="1180"/>
                </a:spcAft>
              </a:pP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0.10</a:t>
              </a:r>
              <a:endParaRPr lang="en-US" dirty="0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spcBef>
                  <a:spcPts val="700"/>
                </a:spcBef>
                <a:spcAft>
                  <a:spcPts val="1180"/>
                </a:spcAft>
              </a:pP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0.05</a:t>
              </a:r>
              <a:endParaRPr lang="en-US" dirty="0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spcBef>
                  <a:spcPts val="7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Calibri"/>
                  <a:ea typeface="Malgun Gothic"/>
                  <a:cs typeface="Times New Roman"/>
                </a:rPr>
                <a:t>0</a:t>
              </a:r>
              <a:endParaRPr lang="en-US" dirty="0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57" name="Text Box 3058"/>
            <p:cNvSpPr txBox="1">
              <a:spLocks noChangeArrowheads="1"/>
            </p:cNvSpPr>
            <p:nvPr/>
          </p:nvSpPr>
          <p:spPr bwMode="auto">
            <a:xfrm>
              <a:off x="3041967" y="3082608"/>
              <a:ext cx="158750" cy="294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Malgun Gothic"/>
                  <a:cs typeface="Times New Roman"/>
                </a:rPr>
                <a:t>Strain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</p:txBody>
        </p:sp>
        <p:cxnSp>
          <p:nvCxnSpPr>
            <p:cNvPr id="58" name="AutoShape 3059"/>
            <p:cNvCxnSpPr>
              <a:cxnSpLocks noChangeShapeType="1"/>
            </p:cNvCxnSpPr>
            <p:nvPr/>
          </p:nvCxnSpPr>
          <p:spPr bwMode="auto">
            <a:xfrm flipH="1" flipV="1">
              <a:off x="5454332" y="2876233"/>
              <a:ext cx="163195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Text Box 3060"/>
            <p:cNvSpPr txBox="1">
              <a:spLocks noChangeArrowheads="1"/>
            </p:cNvSpPr>
            <p:nvPr/>
          </p:nvSpPr>
          <p:spPr bwMode="auto">
            <a:xfrm>
              <a:off x="5627052" y="3003233"/>
              <a:ext cx="208280" cy="18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i="1">
                  <a:effectLst/>
                  <a:latin typeface="Euclid Symbol"/>
                  <a:ea typeface="Malgun Gothic"/>
                  <a:cs typeface="Times New Roman"/>
                </a:rPr>
                <a:t>e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</p:txBody>
        </p:sp>
        <p:cxnSp>
          <p:nvCxnSpPr>
            <p:cNvPr id="60" name="AutoShape 3061"/>
            <p:cNvCxnSpPr>
              <a:cxnSpLocks noChangeShapeType="1"/>
            </p:cNvCxnSpPr>
            <p:nvPr/>
          </p:nvCxnSpPr>
          <p:spPr bwMode="auto">
            <a:xfrm>
              <a:off x="5220652" y="2577783"/>
              <a:ext cx="233680" cy="1187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3062"/>
            <p:cNvSpPr txBox="1">
              <a:spLocks noChangeArrowheads="1"/>
            </p:cNvSpPr>
            <p:nvPr/>
          </p:nvSpPr>
          <p:spPr bwMode="auto">
            <a:xfrm>
              <a:off x="5131752" y="2441258"/>
              <a:ext cx="126365" cy="18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E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</p:txBody>
        </p:sp>
      </p:grp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202306"/>
              </p:ext>
            </p:extLst>
          </p:nvPr>
        </p:nvGraphicFramePr>
        <p:xfrm>
          <a:off x="911225" y="4716463"/>
          <a:ext cx="3492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7" name="Equation" r:id="rId3" imgW="3492360" imgH="533160" progId="Equation.DSMT4">
                  <p:embed/>
                </p:oleObj>
              </mc:Choice>
              <mc:Fallback>
                <p:oleObj name="Equation" r:id="rId3" imgW="34923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225" y="4716463"/>
                        <a:ext cx="34925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 bwMode="auto">
          <a:xfrm>
            <a:off x="3934329" y="4588516"/>
            <a:ext cx="705379" cy="70537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257932" y="4977302"/>
            <a:ext cx="352690" cy="35269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788" y="5852160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Deformed domain is unknown</a:t>
            </a:r>
          </a:p>
        </p:txBody>
      </p:sp>
      <p:cxnSp>
        <p:nvCxnSpPr>
          <p:cNvPr id="66" name="Straight Connector 65"/>
          <p:cNvCxnSpPr>
            <a:stCxn id="65" idx="5"/>
            <a:endCxn id="4" idx="0"/>
          </p:cNvCxnSpPr>
          <p:nvPr/>
        </p:nvCxnSpPr>
        <p:spPr bwMode="auto">
          <a:xfrm>
            <a:off x="2558972" y="5278342"/>
            <a:ext cx="772849" cy="57381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64" idx="3"/>
            <a:endCxn id="4" idx="0"/>
          </p:cNvCxnSpPr>
          <p:nvPr/>
        </p:nvCxnSpPr>
        <p:spPr bwMode="auto">
          <a:xfrm flipH="1">
            <a:off x="3331821" y="5190595"/>
            <a:ext cx="705808" cy="66156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04038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4199428"/>
          </a:xfrm>
        </p:spPr>
        <p:txBody>
          <a:bodyPr/>
          <a:lstStyle/>
          <a:p>
            <a:r>
              <a:rPr lang="en-US" dirty="0" smtClean="0"/>
              <a:t>Linear (elastic) material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Only for infinitesimal deformation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Nonlinear (elastic) material</a:t>
            </a:r>
          </a:p>
          <a:p>
            <a:pPr lvl="1"/>
            <a:r>
              <a:rPr lang="en-US" dirty="0" smtClean="0"/>
              <a:t>[D] is not a constant</a:t>
            </a:r>
            <a:r>
              <a:rPr lang="en-US" dirty="0"/>
              <a:t> </a:t>
            </a:r>
            <a:r>
              <a:rPr lang="en-US" dirty="0" smtClean="0"/>
              <a:t>but depends on deformation</a:t>
            </a:r>
          </a:p>
          <a:p>
            <a:pPr lvl="1"/>
            <a:r>
              <a:rPr lang="en-US" dirty="0" smtClean="0"/>
              <a:t>Stress by differentiating strain energy density U</a:t>
            </a:r>
          </a:p>
          <a:p>
            <a:pPr lvl="1"/>
            <a:r>
              <a:rPr lang="en-US" dirty="0" smtClean="0"/>
              <a:t>Linear material: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Stress is a function of strain (deformation): </a:t>
            </a:r>
            <a:r>
              <a:rPr lang="en-US" dirty="0" smtClean="0">
                <a:solidFill>
                  <a:srgbClr val="2C02C6"/>
                </a:solidFill>
              </a:rPr>
              <a:t>potential, path independent</a:t>
            </a:r>
            <a:endParaRPr lang="en-US" dirty="0">
              <a:solidFill>
                <a:srgbClr val="2C02C6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142908"/>
              </p:ext>
            </p:extLst>
          </p:nvPr>
        </p:nvGraphicFramePr>
        <p:xfrm>
          <a:off x="2670342" y="1183043"/>
          <a:ext cx="16510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8" name="Equation" r:id="rId3" imgW="1650960" imgH="368280" progId="Equation.DSMT4">
                  <p:embed/>
                </p:oleObj>
              </mc:Choice>
              <mc:Fallback>
                <p:oleObj name="Equation" r:id="rId3" imgW="165096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342" y="1183043"/>
                        <a:ext cx="16510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1"/>
          <p:cNvGrpSpPr>
            <a:grpSpLocks/>
          </p:cNvGrpSpPr>
          <p:nvPr/>
        </p:nvGrpSpPr>
        <p:grpSpPr bwMode="auto">
          <a:xfrm>
            <a:off x="1757172" y="4649851"/>
            <a:ext cx="5853113" cy="1944688"/>
            <a:chOff x="1867584" y="1260828"/>
            <a:chExt cx="5852969" cy="1944285"/>
          </a:xfrm>
        </p:grpSpPr>
        <p:sp>
          <p:nvSpPr>
            <p:cNvPr id="6" name="Rectangle 57" descr="Dark upward diagonal"/>
            <p:cNvSpPr>
              <a:spLocks noChangeArrowheads="1"/>
            </p:cNvSpPr>
            <p:nvPr/>
          </p:nvSpPr>
          <p:spPr bwMode="auto">
            <a:xfrm>
              <a:off x="1867584" y="1912865"/>
              <a:ext cx="131652" cy="526649"/>
            </a:xfrm>
            <a:prstGeom prst="rect">
              <a:avLst/>
            </a:prstGeom>
            <a:pattFill prst="dk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" name="Freeform 58"/>
            <p:cNvSpPr>
              <a:spLocks/>
            </p:cNvSpPr>
            <p:nvPr/>
          </p:nvSpPr>
          <p:spPr bwMode="auto">
            <a:xfrm>
              <a:off x="2004722" y="1952181"/>
              <a:ext cx="1727021" cy="200236"/>
            </a:xfrm>
            <a:custGeom>
              <a:avLst/>
              <a:gdLst>
                <a:gd name="T0" fmla="*/ 0 w 1889"/>
                <a:gd name="T1" fmla="*/ 2147483647 h 219"/>
                <a:gd name="T2" fmla="*/ 2147483647 w 1889"/>
                <a:gd name="T3" fmla="*/ 2147483647 h 219"/>
                <a:gd name="T4" fmla="*/ 2147483647 w 1889"/>
                <a:gd name="T5" fmla="*/ 0 h 219"/>
                <a:gd name="T6" fmla="*/ 2147483647 w 1889"/>
                <a:gd name="T7" fmla="*/ 2147483647 h 219"/>
                <a:gd name="T8" fmla="*/ 2147483647 w 1889"/>
                <a:gd name="T9" fmla="*/ 0 h 219"/>
                <a:gd name="T10" fmla="*/ 2147483647 w 1889"/>
                <a:gd name="T11" fmla="*/ 2147483647 h 219"/>
                <a:gd name="T12" fmla="*/ 2147483647 w 1889"/>
                <a:gd name="T13" fmla="*/ 0 h 219"/>
                <a:gd name="T14" fmla="*/ 2147483647 w 1889"/>
                <a:gd name="T15" fmla="*/ 2147483647 h 219"/>
                <a:gd name="T16" fmla="*/ 2147483647 w 1889"/>
                <a:gd name="T17" fmla="*/ 0 h 219"/>
                <a:gd name="T18" fmla="*/ 2147483647 w 1889"/>
                <a:gd name="T19" fmla="*/ 2147483647 h 219"/>
                <a:gd name="T20" fmla="*/ 2147483647 w 1889"/>
                <a:gd name="T21" fmla="*/ 0 h 219"/>
                <a:gd name="T22" fmla="*/ 2147483647 w 1889"/>
                <a:gd name="T23" fmla="*/ 2147483647 h 219"/>
                <a:gd name="T24" fmla="*/ 2147483647 w 1889"/>
                <a:gd name="T25" fmla="*/ 2147483647 h 219"/>
                <a:gd name="T26" fmla="*/ 2147483647 w 1889"/>
                <a:gd name="T27" fmla="*/ 2147483647 h 219"/>
                <a:gd name="T28" fmla="*/ 2147483647 w 1889"/>
                <a:gd name="T29" fmla="*/ 2147483647 h 2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9"/>
                <a:gd name="T46" fmla="*/ 0 h 219"/>
                <a:gd name="T47" fmla="*/ 1889 w 1889"/>
                <a:gd name="T48" fmla="*/ 219 h 2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9" h="219">
                  <a:moveTo>
                    <a:pt x="0" y="145"/>
                  </a:moveTo>
                  <a:lnTo>
                    <a:pt x="547" y="146"/>
                  </a:lnTo>
                  <a:lnTo>
                    <a:pt x="547" y="0"/>
                  </a:lnTo>
                  <a:lnTo>
                    <a:pt x="724" y="219"/>
                  </a:lnTo>
                  <a:lnTo>
                    <a:pt x="724" y="0"/>
                  </a:lnTo>
                  <a:lnTo>
                    <a:pt x="879" y="219"/>
                  </a:lnTo>
                  <a:lnTo>
                    <a:pt x="879" y="0"/>
                  </a:lnTo>
                  <a:lnTo>
                    <a:pt x="1026" y="219"/>
                  </a:lnTo>
                  <a:lnTo>
                    <a:pt x="1033" y="0"/>
                  </a:lnTo>
                  <a:lnTo>
                    <a:pt x="1188" y="219"/>
                  </a:lnTo>
                  <a:lnTo>
                    <a:pt x="1188" y="0"/>
                  </a:lnTo>
                  <a:lnTo>
                    <a:pt x="1343" y="219"/>
                  </a:lnTo>
                  <a:lnTo>
                    <a:pt x="1343" y="9"/>
                  </a:lnTo>
                  <a:lnTo>
                    <a:pt x="1457" y="154"/>
                  </a:lnTo>
                  <a:lnTo>
                    <a:pt x="1889" y="15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8" name="AutoShape 59"/>
            <p:cNvCxnSpPr>
              <a:cxnSpLocks noChangeShapeType="1"/>
            </p:cNvCxnSpPr>
            <p:nvPr/>
          </p:nvCxnSpPr>
          <p:spPr bwMode="auto">
            <a:xfrm>
              <a:off x="4228181" y="2091157"/>
              <a:ext cx="42238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9" name="AutoShape 60"/>
            <p:cNvCxnSpPr>
              <a:cxnSpLocks noChangeShapeType="1"/>
            </p:cNvCxnSpPr>
            <p:nvPr/>
          </p:nvCxnSpPr>
          <p:spPr bwMode="auto">
            <a:xfrm>
              <a:off x="2004722" y="1912865"/>
              <a:ext cx="0" cy="5266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" name="AutoShape 61"/>
            <p:cNvCxnSpPr>
              <a:cxnSpLocks noChangeShapeType="1"/>
            </p:cNvCxnSpPr>
            <p:nvPr/>
          </p:nvCxnSpPr>
          <p:spPr bwMode="auto">
            <a:xfrm>
              <a:off x="3731743" y="2152417"/>
              <a:ext cx="0" cy="3108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" name="AutoShape 62"/>
            <p:cNvCxnSpPr>
              <a:cxnSpLocks noChangeShapeType="1"/>
            </p:cNvCxnSpPr>
            <p:nvPr/>
          </p:nvCxnSpPr>
          <p:spPr bwMode="auto">
            <a:xfrm flipH="1">
              <a:off x="2004722" y="2359053"/>
              <a:ext cx="1727021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</p:cxnSp>
        <p:cxnSp>
          <p:nvCxnSpPr>
            <p:cNvPr id="12" name="AutoShape 63"/>
            <p:cNvCxnSpPr>
              <a:cxnSpLocks noChangeShapeType="1"/>
            </p:cNvCxnSpPr>
            <p:nvPr/>
          </p:nvCxnSpPr>
          <p:spPr bwMode="auto">
            <a:xfrm>
              <a:off x="3731743" y="2091157"/>
              <a:ext cx="39495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oval" w="sm" len="sm"/>
            </a:ln>
          </p:spPr>
        </p:cxnSp>
        <p:cxnSp>
          <p:nvCxnSpPr>
            <p:cNvPr id="13" name="AutoShape 64"/>
            <p:cNvCxnSpPr>
              <a:cxnSpLocks noChangeShapeType="1"/>
            </p:cNvCxnSpPr>
            <p:nvPr/>
          </p:nvCxnSpPr>
          <p:spPr bwMode="auto">
            <a:xfrm>
              <a:off x="4125785" y="2152417"/>
              <a:ext cx="0" cy="3108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" name="AutoShape 65"/>
            <p:cNvCxnSpPr>
              <a:cxnSpLocks noChangeShapeType="1"/>
            </p:cNvCxnSpPr>
            <p:nvPr/>
          </p:nvCxnSpPr>
          <p:spPr bwMode="auto">
            <a:xfrm>
              <a:off x="3731743" y="2359053"/>
              <a:ext cx="394042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stealth" w="sm" len="med"/>
              <a:tailEnd type="stealth" w="sm" len="med"/>
            </a:ln>
          </p:spPr>
        </p:cxnSp>
        <p:sp>
          <p:nvSpPr>
            <p:cNvPr id="15" name="Text Box 66"/>
            <p:cNvSpPr txBox="1">
              <a:spLocks noChangeArrowheads="1"/>
            </p:cNvSpPr>
            <p:nvPr/>
          </p:nvSpPr>
          <p:spPr bwMode="auto">
            <a:xfrm>
              <a:off x="2811091" y="2182590"/>
              <a:ext cx="260562" cy="20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200">
                  <a:latin typeface="Calibri" pitchFamily="34" charset="0"/>
                  <a:ea typeface="맑은 고딕" pitchFamily="50" charset="-127"/>
                </a:rPr>
                <a:t>1</a:t>
              </a:r>
              <a:endParaRPr lang="en-US" sz="3200"/>
            </a:p>
          </p:txBody>
        </p:sp>
        <p:sp>
          <p:nvSpPr>
            <p:cNvPr id="16" name="Text Box 67"/>
            <p:cNvSpPr txBox="1">
              <a:spLocks noChangeArrowheads="1"/>
            </p:cNvSpPr>
            <p:nvPr/>
          </p:nvSpPr>
          <p:spPr bwMode="auto">
            <a:xfrm>
              <a:off x="3787512" y="2128519"/>
              <a:ext cx="260562" cy="380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e</a:t>
              </a:r>
              <a:endParaRPr lang="en-US" sz="2400" i="1">
                <a:latin typeface="Symbol" pitchFamily="18" charset="2"/>
              </a:endParaRPr>
            </a:p>
          </p:txBody>
        </p:sp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4643251" y="1951424"/>
              <a:ext cx="260562" cy="380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s</a:t>
              </a:r>
              <a:endParaRPr lang="en-US" sz="2400" i="1">
                <a:latin typeface="Symbol" pitchFamily="18" charset="2"/>
              </a:endParaRPr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817491" y="1737662"/>
              <a:ext cx="260562" cy="20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Comic Sans MS" pitchFamily="66" charset="0"/>
                  <a:ea typeface="맑은 고딕" pitchFamily="50" charset="-127"/>
                </a:rPr>
                <a:t>E</a:t>
              </a: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19" name="Freeform 71"/>
            <p:cNvSpPr>
              <a:spLocks/>
            </p:cNvSpPr>
            <p:nvPr/>
          </p:nvSpPr>
          <p:spPr bwMode="auto">
            <a:xfrm>
              <a:off x="5605958" y="1524279"/>
              <a:ext cx="1643824" cy="1238906"/>
            </a:xfrm>
            <a:custGeom>
              <a:avLst/>
              <a:gdLst>
                <a:gd name="T0" fmla="*/ 0 w 2053"/>
                <a:gd name="T1" fmla="*/ 0 h 1355"/>
                <a:gd name="T2" fmla="*/ 0 w 2053"/>
                <a:gd name="T3" fmla="*/ 2147483647 h 1355"/>
                <a:gd name="T4" fmla="*/ 2147483647 w 2053"/>
                <a:gd name="T5" fmla="*/ 2147483647 h 1355"/>
                <a:gd name="T6" fmla="*/ 0 60000 65536"/>
                <a:gd name="T7" fmla="*/ 0 60000 65536"/>
                <a:gd name="T8" fmla="*/ 0 60000 65536"/>
                <a:gd name="T9" fmla="*/ 0 w 2053"/>
                <a:gd name="T10" fmla="*/ 0 h 1355"/>
                <a:gd name="T11" fmla="*/ 2053 w 2053"/>
                <a:gd name="T12" fmla="*/ 1355 h 1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3" h="1355">
                  <a:moveTo>
                    <a:pt x="0" y="0"/>
                  </a:moveTo>
                  <a:lnTo>
                    <a:pt x="0" y="1355"/>
                  </a:lnTo>
                  <a:lnTo>
                    <a:pt x="2053" y="135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" name="AutoShape 72"/>
            <p:cNvCxnSpPr>
              <a:cxnSpLocks noChangeShapeType="1"/>
            </p:cNvCxnSpPr>
            <p:nvPr/>
          </p:nvCxnSpPr>
          <p:spPr bwMode="auto">
            <a:xfrm flipV="1">
              <a:off x="5612358" y="1811376"/>
              <a:ext cx="1518571" cy="94540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" name="Freeform 73"/>
            <p:cNvSpPr>
              <a:spLocks/>
            </p:cNvSpPr>
            <p:nvPr/>
          </p:nvSpPr>
          <p:spPr bwMode="auto">
            <a:xfrm>
              <a:off x="5612358" y="1524279"/>
              <a:ext cx="1518571" cy="1238906"/>
            </a:xfrm>
            <a:custGeom>
              <a:avLst/>
              <a:gdLst>
                <a:gd name="T0" fmla="*/ 0 w 1661"/>
                <a:gd name="T1" fmla="*/ 2147483647 h 1355"/>
                <a:gd name="T2" fmla="*/ 2147483647 w 1661"/>
                <a:gd name="T3" fmla="*/ 2147483647 h 1355"/>
                <a:gd name="T4" fmla="*/ 2147483647 w 1661"/>
                <a:gd name="T5" fmla="*/ 2147483647 h 1355"/>
                <a:gd name="T6" fmla="*/ 2147483647 w 1661"/>
                <a:gd name="T7" fmla="*/ 2147483647 h 1355"/>
                <a:gd name="T8" fmla="*/ 2147483647 w 1661"/>
                <a:gd name="T9" fmla="*/ 2147483647 h 1355"/>
                <a:gd name="T10" fmla="*/ 2147483647 w 1661"/>
                <a:gd name="T11" fmla="*/ 2147483647 h 1355"/>
                <a:gd name="T12" fmla="*/ 2147483647 w 1661"/>
                <a:gd name="T13" fmla="*/ 2147483647 h 1355"/>
                <a:gd name="T14" fmla="*/ 2147483647 w 1661"/>
                <a:gd name="T15" fmla="*/ 0 h 13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61"/>
                <a:gd name="T25" fmla="*/ 0 h 1355"/>
                <a:gd name="T26" fmla="*/ 1661 w 1661"/>
                <a:gd name="T27" fmla="*/ 1355 h 13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61" h="1355">
                  <a:moveTo>
                    <a:pt x="0" y="1355"/>
                  </a:moveTo>
                  <a:cubicBezTo>
                    <a:pt x="14" y="1304"/>
                    <a:pt x="29" y="1253"/>
                    <a:pt x="64" y="1198"/>
                  </a:cubicBezTo>
                  <a:cubicBezTo>
                    <a:pt x="99" y="1143"/>
                    <a:pt x="135" y="1069"/>
                    <a:pt x="208" y="1027"/>
                  </a:cubicBezTo>
                  <a:cubicBezTo>
                    <a:pt x="281" y="985"/>
                    <a:pt x="410" y="961"/>
                    <a:pt x="499" y="948"/>
                  </a:cubicBezTo>
                  <a:cubicBezTo>
                    <a:pt x="588" y="935"/>
                    <a:pt x="651" y="954"/>
                    <a:pt x="741" y="948"/>
                  </a:cubicBezTo>
                  <a:cubicBezTo>
                    <a:pt x="831" y="942"/>
                    <a:pt x="942" y="956"/>
                    <a:pt x="1038" y="913"/>
                  </a:cubicBezTo>
                  <a:cubicBezTo>
                    <a:pt x="1134" y="870"/>
                    <a:pt x="1215" y="839"/>
                    <a:pt x="1319" y="687"/>
                  </a:cubicBezTo>
                  <a:cubicBezTo>
                    <a:pt x="1423" y="535"/>
                    <a:pt x="1542" y="267"/>
                    <a:pt x="1661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74"/>
            <p:cNvSpPr txBox="1">
              <a:spLocks noChangeArrowheads="1"/>
            </p:cNvSpPr>
            <p:nvPr/>
          </p:nvSpPr>
          <p:spPr bwMode="auto">
            <a:xfrm>
              <a:off x="7202301" y="2592711"/>
              <a:ext cx="260562" cy="38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e</a:t>
              </a:r>
              <a:endParaRPr lang="en-US" sz="2400" i="1">
                <a:latin typeface="Symbol" pitchFamily="18" charset="2"/>
              </a:endParaRPr>
            </a:p>
          </p:txBody>
        </p:sp>
        <p:sp>
          <p:nvSpPr>
            <p:cNvPr id="23" name="Text Box 75"/>
            <p:cNvSpPr txBox="1">
              <a:spLocks noChangeArrowheads="1"/>
            </p:cNvSpPr>
            <p:nvPr/>
          </p:nvSpPr>
          <p:spPr bwMode="auto">
            <a:xfrm>
              <a:off x="5473737" y="1260828"/>
              <a:ext cx="260562" cy="38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s</a:t>
              </a:r>
              <a:endParaRPr lang="en-US" sz="2400">
                <a:latin typeface="Symbol" pitchFamily="18" charset="2"/>
              </a:endParaRPr>
            </a:p>
          </p:txBody>
        </p:sp>
        <p:sp>
          <p:nvSpPr>
            <p:cNvPr id="24" name="Freeform 76"/>
            <p:cNvSpPr>
              <a:spLocks/>
            </p:cNvSpPr>
            <p:nvPr/>
          </p:nvSpPr>
          <p:spPr bwMode="auto">
            <a:xfrm>
              <a:off x="5864691" y="2452315"/>
              <a:ext cx="263304" cy="160921"/>
            </a:xfrm>
            <a:custGeom>
              <a:avLst/>
              <a:gdLst>
                <a:gd name="T0" fmla="*/ 0 w 288"/>
                <a:gd name="T1" fmla="*/ 2147483647 h 176"/>
                <a:gd name="T2" fmla="*/ 2147483647 w 288"/>
                <a:gd name="T3" fmla="*/ 2147483647 h 176"/>
                <a:gd name="T4" fmla="*/ 2147483647 w 288"/>
                <a:gd name="T5" fmla="*/ 0 h 176"/>
                <a:gd name="T6" fmla="*/ 0 60000 65536"/>
                <a:gd name="T7" fmla="*/ 0 60000 65536"/>
                <a:gd name="T8" fmla="*/ 0 60000 65536"/>
                <a:gd name="T9" fmla="*/ 0 w 288"/>
                <a:gd name="T10" fmla="*/ 0 h 176"/>
                <a:gd name="T11" fmla="*/ 288 w 288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76">
                  <a:moveTo>
                    <a:pt x="0" y="176"/>
                  </a:moveTo>
                  <a:lnTo>
                    <a:pt x="288" y="176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77"/>
            <p:cNvSpPr txBox="1">
              <a:spLocks noChangeArrowheads="1"/>
            </p:cNvSpPr>
            <p:nvPr/>
          </p:nvSpPr>
          <p:spPr bwMode="auto">
            <a:xfrm>
              <a:off x="6062169" y="2423971"/>
              <a:ext cx="260562" cy="20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Comic Sans MS" pitchFamily="66" charset="0"/>
                  <a:ea typeface="맑은 고딕" pitchFamily="50" charset="-127"/>
                </a:rPr>
                <a:t>E</a:t>
              </a: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6371186" y="2463287"/>
              <a:ext cx="1349367" cy="24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Linear spring</a:t>
              </a: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5565731" y="1551708"/>
              <a:ext cx="1243382" cy="20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Nonlinear spring</a:t>
              </a: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28" name="AutoShape 80"/>
            <p:cNvCxnSpPr>
              <a:cxnSpLocks noChangeShapeType="1"/>
            </p:cNvCxnSpPr>
            <p:nvPr/>
          </p:nvCxnSpPr>
          <p:spPr bwMode="auto">
            <a:xfrm>
              <a:off x="6766143" y="1680628"/>
              <a:ext cx="234963" cy="758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</p:cxnSp>
        <p:cxnSp>
          <p:nvCxnSpPr>
            <p:cNvPr id="29" name="AutoShape 81"/>
            <p:cNvCxnSpPr>
              <a:cxnSpLocks noChangeShapeType="1"/>
            </p:cNvCxnSpPr>
            <p:nvPr/>
          </p:nvCxnSpPr>
          <p:spPr bwMode="auto">
            <a:xfrm flipH="1" flipV="1">
              <a:off x="6674718" y="2091158"/>
              <a:ext cx="214849" cy="3721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</p:cxn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2450967" y="2963420"/>
              <a:ext cx="4374037" cy="241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Linear and nonlinear elastic spring models</a:t>
              </a:r>
              <a:endParaRPr lang="en-US" sz="4000">
                <a:latin typeface="Comic Sans MS" pitchFamily="66" charset="0"/>
              </a:endParaRPr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08750"/>
              </p:ext>
            </p:extLst>
          </p:nvPr>
        </p:nvGraphicFramePr>
        <p:xfrm>
          <a:off x="7273925" y="2667000"/>
          <a:ext cx="101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9" name="Equation" r:id="rId5" imgW="1015920" imgH="761760" progId="Equation.DSMT4">
                  <p:embed/>
                </p:oleObj>
              </mc:Choice>
              <mc:Fallback>
                <p:oleObj name="Equation" r:id="rId5" imgW="10159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3925" y="2667000"/>
                        <a:ext cx="1016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139038"/>
              </p:ext>
            </p:extLst>
          </p:nvPr>
        </p:nvGraphicFramePr>
        <p:xfrm>
          <a:off x="3027363" y="3327400"/>
          <a:ext cx="1289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0" name="Equation" r:id="rId7" imgW="1282680" imgH="761760" progId="Equation.DSMT4">
                  <p:embed/>
                </p:oleObj>
              </mc:Choice>
              <mc:Fallback>
                <p:oleObj name="Equation" r:id="rId7" imgW="128268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3327400"/>
                        <a:ext cx="12890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543179"/>
              </p:ext>
            </p:extLst>
          </p:nvPr>
        </p:nvGraphicFramePr>
        <p:xfrm>
          <a:off x="5146675" y="3327400"/>
          <a:ext cx="17065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1" name="Equation" r:id="rId9" imgW="1701720" imgH="761760" progId="Equation.DSMT4">
                  <p:embed/>
                </p:oleObj>
              </mc:Choice>
              <mc:Fallback>
                <p:oleObj name="Equation" r:id="rId9" imgW="1701720" imgH="761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3327400"/>
                        <a:ext cx="17065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951860" y="216217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More generally, {</a:t>
            </a:r>
            <a:r>
              <a:rPr lang="en-US" b="1" dirty="0" smtClean="0">
                <a:latin typeface="Symbol" panose="05050102010706020507" pitchFamily="18" charset="2"/>
              </a:rPr>
              <a:t>s</a:t>
            </a:r>
            <a:r>
              <a:rPr lang="en-US" dirty="0" smtClean="0">
                <a:latin typeface="Comic Sans MS" pitchFamily="66" charset="0"/>
              </a:rPr>
              <a:t>} = {</a:t>
            </a:r>
            <a:r>
              <a:rPr lang="en-US" b="1" dirty="0" smtClean="0">
                <a:latin typeface="Comic Sans MS" pitchFamily="66" charset="0"/>
              </a:rPr>
              <a:t>f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Symbol" panose="05050102010706020507" pitchFamily="18" charset="2"/>
              </a:rPr>
              <a:t>e</a:t>
            </a:r>
            <a:r>
              <a:rPr lang="en-US" dirty="0" smtClean="0">
                <a:latin typeface="Comic Sans MS" pitchFamily="66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610366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Material Nonlinearity cont.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4576140"/>
          </a:xfrm>
        </p:spPr>
        <p:txBody>
          <a:bodyPr/>
          <a:lstStyle/>
          <a:p>
            <a:pPr eaLnBrk="1" hangingPunct="1"/>
            <a:r>
              <a:rPr lang="en-US" dirty="0" err="1" smtClean="0"/>
              <a:t>Elasto</a:t>
            </a:r>
            <a:r>
              <a:rPr lang="en-US" dirty="0" smtClean="0"/>
              <a:t>-plastic material (energy dissipation occurs)</a:t>
            </a:r>
          </a:p>
          <a:p>
            <a:pPr lvl="1" eaLnBrk="1" hangingPunct="1"/>
            <a:r>
              <a:rPr lang="en-US" dirty="0" smtClean="0"/>
              <a:t>Friction plate only support stress up to </a:t>
            </a:r>
            <a:r>
              <a:rPr lang="en-US" dirty="0" err="1" smtClean="0">
                <a:latin typeface="Symbol" panose="05050102010706020507" pitchFamily="18" charset="2"/>
              </a:rPr>
              <a:t>s</a:t>
            </a:r>
            <a:r>
              <a:rPr lang="en-US" baseline="-25000" dirty="0" err="1" smtClean="0"/>
              <a:t>y</a:t>
            </a:r>
            <a:endParaRPr lang="en-US" baseline="-25000" dirty="0" smtClean="0"/>
          </a:p>
          <a:p>
            <a:pPr lvl="1" eaLnBrk="1" hangingPunct="1"/>
            <a:r>
              <a:rPr lang="en-US" dirty="0" smtClean="0"/>
              <a:t>Stress cannot be determined from stress alone</a:t>
            </a:r>
          </a:p>
          <a:p>
            <a:pPr lvl="1" eaLnBrk="1" hangingPunct="1"/>
            <a:r>
              <a:rPr lang="en-US" dirty="0" smtClean="0"/>
              <a:t>History of loading path is required: path-dependent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Visco</a:t>
            </a:r>
            <a:r>
              <a:rPr lang="en-US" dirty="0" smtClean="0"/>
              <a:t>-elastic material</a:t>
            </a:r>
          </a:p>
          <a:p>
            <a:pPr lvl="1" eaLnBrk="1" hangingPunct="1"/>
            <a:r>
              <a:rPr lang="en-US" dirty="0" smtClean="0"/>
              <a:t>Time-dependent behavior</a:t>
            </a:r>
          </a:p>
          <a:p>
            <a:pPr lvl="1" eaLnBrk="1" hangingPunct="1"/>
            <a:r>
              <a:rPr lang="en-US" dirty="0" smtClean="0"/>
              <a:t>Creep, relaxation</a:t>
            </a:r>
          </a:p>
        </p:txBody>
      </p: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1866900" y="5092700"/>
            <a:ext cx="5551488" cy="1462088"/>
            <a:chOff x="1867584" y="5093286"/>
            <a:chExt cx="5549929" cy="1461843"/>
          </a:xfrm>
        </p:grpSpPr>
        <p:sp>
          <p:nvSpPr>
            <p:cNvPr id="31772" name="Text Box 84"/>
            <p:cNvSpPr txBox="1">
              <a:spLocks noChangeArrowheads="1"/>
            </p:cNvSpPr>
            <p:nvPr/>
          </p:nvSpPr>
          <p:spPr bwMode="auto">
            <a:xfrm>
              <a:off x="3221810" y="6346664"/>
              <a:ext cx="2832350" cy="20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Visco-elastic spring model</a:t>
              </a: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1773" name="Rectangle 86" descr="Dark upward diagonal"/>
            <p:cNvSpPr>
              <a:spLocks noChangeArrowheads="1"/>
            </p:cNvSpPr>
            <p:nvPr/>
          </p:nvSpPr>
          <p:spPr bwMode="auto">
            <a:xfrm>
              <a:off x="1867584" y="5345480"/>
              <a:ext cx="131652" cy="526649"/>
            </a:xfrm>
            <a:prstGeom prst="rect">
              <a:avLst/>
            </a:prstGeom>
            <a:pattFill prst="dk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1774" name="Freeform 87"/>
            <p:cNvSpPr>
              <a:spLocks/>
            </p:cNvSpPr>
            <p:nvPr/>
          </p:nvSpPr>
          <p:spPr bwMode="auto">
            <a:xfrm>
              <a:off x="2004722" y="5474400"/>
              <a:ext cx="1099844" cy="200236"/>
            </a:xfrm>
            <a:custGeom>
              <a:avLst/>
              <a:gdLst>
                <a:gd name="T0" fmla="*/ 0 w 1203"/>
                <a:gd name="T1" fmla="*/ 2147483647 h 219"/>
                <a:gd name="T2" fmla="*/ 2147483647 w 1203"/>
                <a:gd name="T3" fmla="*/ 2147483647 h 219"/>
                <a:gd name="T4" fmla="*/ 2147483647 w 1203"/>
                <a:gd name="T5" fmla="*/ 0 h 219"/>
                <a:gd name="T6" fmla="*/ 2147483647 w 1203"/>
                <a:gd name="T7" fmla="*/ 2147483647 h 219"/>
                <a:gd name="T8" fmla="*/ 2147483647 w 1203"/>
                <a:gd name="T9" fmla="*/ 0 h 219"/>
                <a:gd name="T10" fmla="*/ 2147483647 w 1203"/>
                <a:gd name="T11" fmla="*/ 2147483647 h 219"/>
                <a:gd name="T12" fmla="*/ 2147483647 w 1203"/>
                <a:gd name="T13" fmla="*/ 0 h 219"/>
                <a:gd name="T14" fmla="*/ 2147483647 w 1203"/>
                <a:gd name="T15" fmla="*/ 2147483647 h 219"/>
                <a:gd name="T16" fmla="*/ 2147483647 w 1203"/>
                <a:gd name="T17" fmla="*/ 0 h 219"/>
                <a:gd name="T18" fmla="*/ 2147483647 w 1203"/>
                <a:gd name="T19" fmla="*/ 2147483647 h 219"/>
                <a:gd name="T20" fmla="*/ 2147483647 w 1203"/>
                <a:gd name="T21" fmla="*/ 0 h 219"/>
                <a:gd name="T22" fmla="*/ 2147483647 w 1203"/>
                <a:gd name="T23" fmla="*/ 2147483647 h 219"/>
                <a:gd name="T24" fmla="*/ 2147483647 w 1203"/>
                <a:gd name="T25" fmla="*/ 2147483647 h 219"/>
                <a:gd name="T26" fmla="*/ 2147483647 w 1203"/>
                <a:gd name="T27" fmla="*/ 2147483647 h 219"/>
                <a:gd name="T28" fmla="*/ 2147483647 w 1203"/>
                <a:gd name="T29" fmla="*/ 2147483647 h 2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3"/>
                <a:gd name="T46" fmla="*/ 0 h 219"/>
                <a:gd name="T47" fmla="*/ 1203 w 1203"/>
                <a:gd name="T48" fmla="*/ 219 h 2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3" h="219">
                  <a:moveTo>
                    <a:pt x="0" y="145"/>
                  </a:moveTo>
                  <a:lnTo>
                    <a:pt x="340" y="146"/>
                  </a:lnTo>
                  <a:lnTo>
                    <a:pt x="340" y="0"/>
                  </a:lnTo>
                  <a:lnTo>
                    <a:pt x="450" y="219"/>
                  </a:lnTo>
                  <a:lnTo>
                    <a:pt x="450" y="0"/>
                  </a:lnTo>
                  <a:lnTo>
                    <a:pt x="546" y="219"/>
                  </a:lnTo>
                  <a:lnTo>
                    <a:pt x="546" y="0"/>
                  </a:lnTo>
                  <a:lnTo>
                    <a:pt x="638" y="219"/>
                  </a:lnTo>
                  <a:lnTo>
                    <a:pt x="642" y="0"/>
                  </a:lnTo>
                  <a:lnTo>
                    <a:pt x="738" y="219"/>
                  </a:lnTo>
                  <a:lnTo>
                    <a:pt x="738" y="0"/>
                  </a:lnTo>
                  <a:lnTo>
                    <a:pt x="835" y="219"/>
                  </a:lnTo>
                  <a:lnTo>
                    <a:pt x="835" y="9"/>
                  </a:lnTo>
                  <a:lnTo>
                    <a:pt x="906" y="154"/>
                  </a:lnTo>
                  <a:lnTo>
                    <a:pt x="1203" y="15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1775" name="AutoShape 88"/>
            <p:cNvCxnSpPr>
              <a:cxnSpLocks noChangeShapeType="1"/>
            </p:cNvCxnSpPr>
            <p:nvPr/>
          </p:nvCxnSpPr>
          <p:spPr bwMode="auto">
            <a:xfrm>
              <a:off x="3817682" y="5606976"/>
              <a:ext cx="42238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1776" name="AutoShape 89"/>
            <p:cNvCxnSpPr>
              <a:cxnSpLocks noChangeShapeType="1"/>
            </p:cNvCxnSpPr>
            <p:nvPr/>
          </p:nvCxnSpPr>
          <p:spPr bwMode="auto">
            <a:xfrm>
              <a:off x="2004722" y="5345480"/>
              <a:ext cx="0" cy="5266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777" name="AutoShape 90"/>
            <p:cNvCxnSpPr>
              <a:cxnSpLocks noChangeShapeType="1"/>
            </p:cNvCxnSpPr>
            <p:nvPr/>
          </p:nvCxnSpPr>
          <p:spPr bwMode="auto">
            <a:xfrm>
              <a:off x="3250846" y="5606976"/>
              <a:ext cx="480896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</p:cxnSp>
        <p:sp>
          <p:nvSpPr>
            <p:cNvPr id="31778" name="Text Box 91"/>
            <p:cNvSpPr txBox="1">
              <a:spLocks noChangeArrowheads="1"/>
            </p:cNvSpPr>
            <p:nvPr/>
          </p:nvSpPr>
          <p:spPr bwMode="auto">
            <a:xfrm>
              <a:off x="4232752" y="5457816"/>
              <a:ext cx="260562" cy="380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s</a:t>
              </a:r>
              <a:endParaRPr lang="en-US" sz="2400" i="1">
                <a:latin typeface="Symbol" pitchFamily="18" charset="2"/>
              </a:endParaRPr>
            </a:p>
          </p:txBody>
        </p:sp>
        <p:sp>
          <p:nvSpPr>
            <p:cNvPr id="31779" name="Text Box 92"/>
            <p:cNvSpPr txBox="1">
              <a:spLocks noChangeArrowheads="1"/>
            </p:cNvSpPr>
            <p:nvPr/>
          </p:nvSpPr>
          <p:spPr bwMode="auto">
            <a:xfrm>
              <a:off x="2427106" y="5241027"/>
              <a:ext cx="260562" cy="20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Comic Sans MS" pitchFamily="66" charset="0"/>
                  <a:ea typeface="맑은 고딕" pitchFamily="50" charset="-127"/>
                </a:rPr>
                <a:t>E</a:t>
              </a: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1780" name="Text Box 93"/>
            <p:cNvSpPr txBox="1">
              <a:spLocks noChangeArrowheads="1"/>
            </p:cNvSpPr>
            <p:nvPr/>
          </p:nvSpPr>
          <p:spPr bwMode="auto">
            <a:xfrm>
              <a:off x="2974113" y="5173809"/>
              <a:ext cx="341930" cy="380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h</a:t>
              </a:r>
              <a:endParaRPr lang="en-US" sz="2400" i="1">
                <a:latin typeface="Symbol" pitchFamily="18" charset="2"/>
              </a:endParaRPr>
            </a:p>
          </p:txBody>
        </p:sp>
        <p:cxnSp>
          <p:nvCxnSpPr>
            <p:cNvPr id="31781" name="AutoShape 94"/>
            <p:cNvCxnSpPr>
              <a:cxnSpLocks noChangeShapeType="1"/>
            </p:cNvCxnSpPr>
            <p:nvPr/>
          </p:nvCxnSpPr>
          <p:spPr bwMode="auto">
            <a:xfrm>
              <a:off x="3102738" y="5517373"/>
              <a:ext cx="0" cy="19749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1782" name="Freeform 95"/>
            <p:cNvSpPr>
              <a:spLocks/>
            </p:cNvSpPr>
            <p:nvPr/>
          </p:nvSpPr>
          <p:spPr bwMode="auto">
            <a:xfrm>
              <a:off x="3017712" y="5487200"/>
              <a:ext cx="234963" cy="251438"/>
            </a:xfrm>
            <a:custGeom>
              <a:avLst/>
              <a:gdLst>
                <a:gd name="T0" fmla="*/ 0 w 257"/>
                <a:gd name="T1" fmla="*/ 0 h 275"/>
                <a:gd name="T2" fmla="*/ 2147483647 w 257"/>
                <a:gd name="T3" fmla="*/ 0 h 275"/>
                <a:gd name="T4" fmla="*/ 2147483647 w 257"/>
                <a:gd name="T5" fmla="*/ 2147483647 h 275"/>
                <a:gd name="T6" fmla="*/ 2147483647 w 257"/>
                <a:gd name="T7" fmla="*/ 2147483647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7"/>
                <a:gd name="T13" fmla="*/ 0 h 275"/>
                <a:gd name="T14" fmla="*/ 257 w 257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7" h="275">
                  <a:moveTo>
                    <a:pt x="0" y="0"/>
                  </a:moveTo>
                  <a:lnTo>
                    <a:pt x="257" y="0"/>
                  </a:lnTo>
                  <a:lnTo>
                    <a:pt x="257" y="273"/>
                  </a:lnTo>
                  <a:lnTo>
                    <a:pt x="7" y="2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Freeform 107"/>
            <p:cNvSpPr>
              <a:spLocks/>
            </p:cNvSpPr>
            <p:nvPr/>
          </p:nvSpPr>
          <p:spPr bwMode="auto">
            <a:xfrm>
              <a:off x="5628813" y="5346395"/>
              <a:ext cx="1321093" cy="849404"/>
            </a:xfrm>
            <a:custGeom>
              <a:avLst/>
              <a:gdLst>
                <a:gd name="T0" fmla="*/ 0 w 2053"/>
                <a:gd name="T1" fmla="*/ 0 h 1355"/>
                <a:gd name="T2" fmla="*/ 0 w 2053"/>
                <a:gd name="T3" fmla="*/ 2147483647 h 1355"/>
                <a:gd name="T4" fmla="*/ 2147483647 w 2053"/>
                <a:gd name="T5" fmla="*/ 2147483647 h 1355"/>
                <a:gd name="T6" fmla="*/ 0 60000 65536"/>
                <a:gd name="T7" fmla="*/ 0 60000 65536"/>
                <a:gd name="T8" fmla="*/ 0 60000 65536"/>
                <a:gd name="T9" fmla="*/ 0 w 2053"/>
                <a:gd name="T10" fmla="*/ 0 h 1355"/>
                <a:gd name="T11" fmla="*/ 2053 w 2053"/>
                <a:gd name="T12" fmla="*/ 1355 h 1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3" h="1355">
                  <a:moveTo>
                    <a:pt x="0" y="0"/>
                  </a:moveTo>
                  <a:lnTo>
                    <a:pt x="0" y="1355"/>
                  </a:lnTo>
                  <a:lnTo>
                    <a:pt x="2053" y="135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Text Box 108"/>
            <p:cNvSpPr txBox="1">
              <a:spLocks noChangeArrowheads="1"/>
            </p:cNvSpPr>
            <p:nvPr/>
          </p:nvSpPr>
          <p:spPr bwMode="auto">
            <a:xfrm>
              <a:off x="6940611" y="6069434"/>
              <a:ext cx="476902" cy="38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time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785" name="Text Box 109"/>
            <p:cNvSpPr txBox="1">
              <a:spLocks noChangeArrowheads="1"/>
            </p:cNvSpPr>
            <p:nvPr/>
          </p:nvSpPr>
          <p:spPr bwMode="auto">
            <a:xfrm>
              <a:off x="5496592" y="5093286"/>
              <a:ext cx="260562" cy="38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s</a:t>
              </a:r>
              <a:endParaRPr lang="en-US" sz="2400" i="1">
                <a:latin typeface="Symbol" pitchFamily="18" charset="2"/>
              </a:endParaRPr>
            </a:p>
          </p:txBody>
        </p:sp>
        <p:sp>
          <p:nvSpPr>
            <p:cNvPr id="31786" name="Text Box 110"/>
            <p:cNvSpPr txBox="1">
              <a:spLocks noChangeArrowheads="1"/>
            </p:cNvSpPr>
            <p:nvPr/>
          </p:nvSpPr>
          <p:spPr bwMode="auto">
            <a:xfrm>
              <a:off x="5310654" y="5318051"/>
              <a:ext cx="341930" cy="38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Comic Sans MS" pitchFamily="66" charset="0"/>
                  <a:ea typeface="맑은 고딕" pitchFamily="50" charset="-127"/>
                </a:rPr>
                <a:t>E</a:t>
              </a: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e</a:t>
              </a:r>
              <a:endParaRPr lang="en-US" sz="2400">
                <a:latin typeface="Symbol" pitchFamily="18" charset="2"/>
              </a:endParaRPr>
            </a:p>
          </p:txBody>
        </p:sp>
        <p:sp>
          <p:nvSpPr>
            <p:cNvPr id="31787" name="Freeform 111"/>
            <p:cNvSpPr>
              <a:spLocks/>
            </p:cNvSpPr>
            <p:nvPr/>
          </p:nvSpPr>
          <p:spPr bwMode="auto">
            <a:xfrm>
              <a:off x="5626985" y="5525602"/>
              <a:ext cx="1262581" cy="639111"/>
            </a:xfrm>
            <a:custGeom>
              <a:avLst/>
              <a:gdLst>
                <a:gd name="T0" fmla="*/ 0 w 1381"/>
                <a:gd name="T1" fmla="*/ 0 h 699"/>
                <a:gd name="T2" fmla="*/ 2147483647 w 1381"/>
                <a:gd name="T3" fmla="*/ 2147483647 h 699"/>
                <a:gd name="T4" fmla="*/ 2147483647 w 1381"/>
                <a:gd name="T5" fmla="*/ 2147483647 h 699"/>
                <a:gd name="T6" fmla="*/ 2147483647 w 1381"/>
                <a:gd name="T7" fmla="*/ 2147483647 h 699"/>
                <a:gd name="T8" fmla="*/ 2147483647 w 1381"/>
                <a:gd name="T9" fmla="*/ 2147483647 h 699"/>
                <a:gd name="T10" fmla="*/ 2147483647 w 1381"/>
                <a:gd name="T11" fmla="*/ 2147483647 h 699"/>
                <a:gd name="T12" fmla="*/ 2147483647 w 1381"/>
                <a:gd name="T13" fmla="*/ 2147483647 h 6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1"/>
                <a:gd name="T22" fmla="*/ 0 h 699"/>
                <a:gd name="T23" fmla="*/ 1381 w 1381"/>
                <a:gd name="T24" fmla="*/ 699 h 6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1" h="699">
                  <a:moveTo>
                    <a:pt x="0" y="0"/>
                  </a:moveTo>
                  <a:cubicBezTo>
                    <a:pt x="10" y="39"/>
                    <a:pt x="20" y="79"/>
                    <a:pt x="47" y="140"/>
                  </a:cubicBezTo>
                  <a:cubicBezTo>
                    <a:pt x="74" y="201"/>
                    <a:pt x="122" y="304"/>
                    <a:pt x="163" y="364"/>
                  </a:cubicBezTo>
                  <a:cubicBezTo>
                    <a:pt x="204" y="424"/>
                    <a:pt x="238" y="462"/>
                    <a:pt x="292" y="502"/>
                  </a:cubicBezTo>
                  <a:cubicBezTo>
                    <a:pt x="346" y="542"/>
                    <a:pt x="374" y="576"/>
                    <a:pt x="490" y="606"/>
                  </a:cubicBezTo>
                  <a:cubicBezTo>
                    <a:pt x="606" y="636"/>
                    <a:pt x="841" y="671"/>
                    <a:pt x="989" y="685"/>
                  </a:cubicBezTo>
                  <a:cubicBezTo>
                    <a:pt x="1137" y="699"/>
                    <a:pt x="1259" y="695"/>
                    <a:pt x="1381" y="69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2"/>
          <p:cNvGrpSpPr>
            <a:grpSpLocks/>
          </p:cNvGrpSpPr>
          <p:nvPr/>
        </p:nvGrpSpPr>
        <p:grpSpPr bwMode="auto">
          <a:xfrm>
            <a:off x="1866900" y="2392744"/>
            <a:ext cx="5281613" cy="1489075"/>
            <a:chOff x="1867584" y="3392805"/>
            <a:chExt cx="5280491" cy="1488516"/>
          </a:xfrm>
        </p:grpSpPr>
        <p:sp>
          <p:nvSpPr>
            <p:cNvPr id="31751" name="Text Box 83"/>
            <p:cNvSpPr txBox="1">
              <a:spLocks noChangeArrowheads="1"/>
            </p:cNvSpPr>
            <p:nvPr/>
          </p:nvSpPr>
          <p:spPr bwMode="auto">
            <a:xfrm>
              <a:off x="3221810" y="4672856"/>
              <a:ext cx="2832350" cy="20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Elasto-plastic spring model</a:t>
              </a: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1752" name="Rectangle 97" descr="Dark upward diagonal"/>
            <p:cNvSpPr>
              <a:spLocks noChangeArrowheads="1"/>
            </p:cNvSpPr>
            <p:nvPr/>
          </p:nvSpPr>
          <p:spPr bwMode="auto">
            <a:xfrm>
              <a:off x="1867584" y="3819794"/>
              <a:ext cx="131652" cy="526649"/>
            </a:xfrm>
            <a:prstGeom prst="rect">
              <a:avLst/>
            </a:prstGeom>
            <a:pattFill prst="dk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1753" name="Freeform 98"/>
            <p:cNvSpPr>
              <a:spLocks/>
            </p:cNvSpPr>
            <p:nvPr/>
          </p:nvSpPr>
          <p:spPr bwMode="auto">
            <a:xfrm>
              <a:off x="2004722" y="3955114"/>
              <a:ext cx="1727021" cy="200236"/>
            </a:xfrm>
            <a:custGeom>
              <a:avLst/>
              <a:gdLst>
                <a:gd name="T0" fmla="*/ 0 w 1889"/>
                <a:gd name="T1" fmla="*/ 2147483647 h 219"/>
                <a:gd name="T2" fmla="*/ 2147483647 w 1889"/>
                <a:gd name="T3" fmla="*/ 2147483647 h 219"/>
                <a:gd name="T4" fmla="*/ 2147483647 w 1889"/>
                <a:gd name="T5" fmla="*/ 0 h 219"/>
                <a:gd name="T6" fmla="*/ 2147483647 w 1889"/>
                <a:gd name="T7" fmla="*/ 2147483647 h 219"/>
                <a:gd name="T8" fmla="*/ 2147483647 w 1889"/>
                <a:gd name="T9" fmla="*/ 0 h 219"/>
                <a:gd name="T10" fmla="*/ 2147483647 w 1889"/>
                <a:gd name="T11" fmla="*/ 2147483647 h 219"/>
                <a:gd name="T12" fmla="*/ 2147483647 w 1889"/>
                <a:gd name="T13" fmla="*/ 0 h 219"/>
                <a:gd name="T14" fmla="*/ 2147483647 w 1889"/>
                <a:gd name="T15" fmla="*/ 2147483647 h 219"/>
                <a:gd name="T16" fmla="*/ 2147483647 w 1889"/>
                <a:gd name="T17" fmla="*/ 0 h 219"/>
                <a:gd name="T18" fmla="*/ 2147483647 w 1889"/>
                <a:gd name="T19" fmla="*/ 2147483647 h 219"/>
                <a:gd name="T20" fmla="*/ 2147483647 w 1889"/>
                <a:gd name="T21" fmla="*/ 0 h 219"/>
                <a:gd name="T22" fmla="*/ 2147483647 w 1889"/>
                <a:gd name="T23" fmla="*/ 2147483647 h 219"/>
                <a:gd name="T24" fmla="*/ 2147483647 w 1889"/>
                <a:gd name="T25" fmla="*/ 2147483647 h 219"/>
                <a:gd name="T26" fmla="*/ 2147483647 w 1889"/>
                <a:gd name="T27" fmla="*/ 2147483647 h 219"/>
                <a:gd name="T28" fmla="*/ 2147483647 w 1889"/>
                <a:gd name="T29" fmla="*/ 2147483647 h 2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9"/>
                <a:gd name="T46" fmla="*/ 0 h 219"/>
                <a:gd name="T47" fmla="*/ 1889 w 1889"/>
                <a:gd name="T48" fmla="*/ 219 h 2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9" h="219">
                  <a:moveTo>
                    <a:pt x="0" y="145"/>
                  </a:moveTo>
                  <a:lnTo>
                    <a:pt x="340" y="146"/>
                  </a:lnTo>
                  <a:lnTo>
                    <a:pt x="340" y="0"/>
                  </a:lnTo>
                  <a:lnTo>
                    <a:pt x="450" y="219"/>
                  </a:lnTo>
                  <a:lnTo>
                    <a:pt x="450" y="0"/>
                  </a:lnTo>
                  <a:lnTo>
                    <a:pt x="546" y="219"/>
                  </a:lnTo>
                  <a:lnTo>
                    <a:pt x="546" y="0"/>
                  </a:lnTo>
                  <a:lnTo>
                    <a:pt x="638" y="219"/>
                  </a:lnTo>
                  <a:lnTo>
                    <a:pt x="642" y="0"/>
                  </a:lnTo>
                  <a:lnTo>
                    <a:pt x="738" y="219"/>
                  </a:lnTo>
                  <a:lnTo>
                    <a:pt x="738" y="0"/>
                  </a:lnTo>
                  <a:lnTo>
                    <a:pt x="835" y="219"/>
                  </a:lnTo>
                  <a:lnTo>
                    <a:pt x="835" y="9"/>
                  </a:lnTo>
                  <a:lnTo>
                    <a:pt x="906" y="154"/>
                  </a:lnTo>
                  <a:lnTo>
                    <a:pt x="1889" y="15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1754" name="AutoShape 99"/>
            <p:cNvCxnSpPr>
              <a:cxnSpLocks noChangeShapeType="1"/>
            </p:cNvCxnSpPr>
            <p:nvPr/>
          </p:nvCxnSpPr>
          <p:spPr bwMode="auto">
            <a:xfrm>
              <a:off x="4228181" y="4042888"/>
              <a:ext cx="42238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1755" name="AutoShape 100"/>
            <p:cNvCxnSpPr>
              <a:cxnSpLocks noChangeShapeType="1"/>
            </p:cNvCxnSpPr>
            <p:nvPr/>
          </p:nvCxnSpPr>
          <p:spPr bwMode="auto">
            <a:xfrm>
              <a:off x="2004722" y="3819794"/>
              <a:ext cx="0" cy="5266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756" name="AutoShape 101"/>
            <p:cNvCxnSpPr>
              <a:cxnSpLocks noChangeShapeType="1"/>
            </p:cNvCxnSpPr>
            <p:nvPr/>
          </p:nvCxnSpPr>
          <p:spPr bwMode="auto">
            <a:xfrm>
              <a:off x="3558035" y="4049289"/>
              <a:ext cx="568664" cy="91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sm" len="sm"/>
            </a:ln>
          </p:spPr>
        </p:cxnSp>
        <p:sp>
          <p:nvSpPr>
            <p:cNvPr id="31757" name="Text Box 102"/>
            <p:cNvSpPr txBox="1">
              <a:spLocks noChangeArrowheads="1"/>
            </p:cNvSpPr>
            <p:nvPr/>
          </p:nvSpPr>
          <p:spPr bwMode="auto">
            <a:xfrm>
              <a:off x="4643251" y="3912582"/>
              <a:ext cx="260562" cy="380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s</a:t>
              </a:r>
              <a:endParaRPr lang="en-US" sz="2400" i="1">
                <a:latin typeface="Symbol" pitchFamily="18" charset="2"/>
              </a:endParaRPr>
            </a:p>
          </p:txBody>
        </p:sp>
        <p:sp>
          <p:nvSpPr>
            <p:cNvPr id="31758" name="Text Box 103"/>
            <p:cNvSpPr txBox="1">
              <a:spLocks noChangeArrowheads="1"/>
            </p:cNvSpPr>
            <p:nvPr/>
          </p:nvSpPr>
          <p:spPr bwMode="auto">
            <a:xfrm>
              <a:off x="2427106" y="3721741"/>
              <a:ext cx="260562" cy="20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Comic Sans MS" pitchFamily="66" charset="0"/>
                  <a:ea typeface="맑은 고딕" pitchFamily="50" charset="-127"/>
                </a:rPr>
                <a:t>E</a:t>
              </a: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1759" name="Rectangle 104"/>
            <p:cNvSpPr>
              <a:spLocks noChangeArrowheads="1"/>
            </p:cNvSpPr>
            <p:nvPr/>
          </p:nvSpPr>
          <p:spPr bwMode="auto">
            <a:xfrm>
              <a:off x="3258160" y="3891111"/>
              <a:ext cx="299874" cy="159092"/>
            </a:xfrm>
            <a:prstGeom prst="rect">
              <a:avLst/>
            </a:prstGeom>
            <a:solidFill>
              <a:srgbClr val="7F7F7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1760" name="Text Box 105"/>
            <p:cNvSpPr txBox="1">
              <a:spLocks noChangeArrowheads="1"/>
            </p:cNvSpPr>
            <p:nvPr/>
          </p:nvSpPr>
          <p:spPr bwMode="auto">
            <a:xfrm>
              <a:off x="3264560" y="4046357"/>
              <a:ext cx="341930" cy="380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b="1" i="1">
                  <a:latin typeface="Euclid Symbol" pitchFamily="18" charset="2"/>
                  <a:ea typeface="맑은 고딕" pitchFamily="50" charset="-127"/>
                </a:rPr>
                <a:t>s</a:t>
              </a:r>
              <a:r>
                <a:rPr lang="en-US" altLang="ko-KR" sz="1600" baseline="-25000">
                  <a:latin typeface="Comic Sans MS" pitchFamily="66" charset="0"/>
                  <a:ea typeface="맑은 고딕" pitchFamily="50" charset="-127"/>
                </a:rPr>
                <a:t>Y</a:t>
              </a:r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31761" name="Freeform 113"/>
            <p:cNvSpPr>
              <a:spLocks/>
            </p:cNvSpPr>
            <p:nvPr/>
          </p:nvSpPr>
          <p:spPr bwMode="auto">
            <a:xfrm>
              <a:off x="5626985" y="3698188"/>
              <a:ext cx="1321093" cy="824718"/>
            </a:xfrm>
            <a:custGeom>
              <a:avLst/>
              <a:gdLst>
                <a:gd name="T0" fmla="*/ 0 w 2053"/>
                <a:gd name="T1" fmla="*/ 0 h 1355"/>
                <a:gd name="T2" fmla="*/ 0 w 2053"/>
                <a:gd name="T3" fmla="*/ 2147483647 h 1355"/>
                <a:gd name="T4" fmla="*/ 2147483647 w 2053"/>
                <a:gd name="T5" fmla="*/ 2147483647 h 1355"/>
                <a:gd name="T6" fmla="*/ 0 60000 65536"/>
                <a:gd name="T7" fmla="*/ 0 60000 65536"/>
                <a:gd name="T8" fmla="*/ 0 60000 65536"/>
                <a:gd name="T9" fmla="*/ 0 w 2053"/>
                <a:gd name="T10" fmla="*/ 0 h 1355"/>
                <a:gd name="T11" fmla="*/ 2053 w 2053"/>
                <a:gd name="T12" fmla="*/ 1355 h 1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3" h="1355">
                  <a:moveTo>
                    <a:pt x="0" y="0"/>
                  </a:moveTo>
                  <a:lnTo>
                    <a:pt x="0" y="1355"/>
                  </a:lnTo>
                  <a:lnTo>
                    <a:pt x="2053" y="135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Text Box 114"/>
            <p:cNvSpPr txBox="1">
              <a:spLocks noChangeArrowheads="1"/>
            </p:cNvSpPr>
            <p:nvPr/>
          </p:nvSpPr>
          <p:spPr bwMode="auto">
            <a:xfrm>
              <a:off x="6887513" y="4377687"/>
              <a:ext cx="260562" cy="38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e</a:t>
              </a:r>
              <a:endParaRPr lang="en-US" sz="2400" i="1">
                <a:latin typeface="Symbol" pitchFamily="18" charset="2"/>
              </a:endParaRPr>
            </a:p>
          </p:txBody>
        </p:sp>
        <p:sp>
          <p:nvSpPr>
            <p:cNvPr id="31763" name="Text Box 115"/>
            <p:cNvSpPr txBox="1">
              <a:spLocks noChangeArrowheads="1"/>
            </p:cNvSpPr>
            <p:nvPr/>
          </p:nvSpPr>
          <p:spPr bwMode="auto">
            <a:xfrm>
              <a:off x="5513618" y="3392805"/>
              <a:ext cx="260562" cy="38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s</a:t>
              </a:r>
              <a:endParaRPr lang="en-US" sz="2400" i="1">
                <a:latin typeface="Symbol" pitchFamily="18" charset="2"/>
              </a:endParaRPr>
            </a:p>
          </p:txBody>
        </p:sp>
        <p:sp>
          <p:nvSpPr>
            <p:cNvPr id="31764" name="Freeform 116"/>
            <p:cNvSpPr>
              <a:spLocks/>
            </p:cNvSpPr>
            <p:nvPr/>
          </p:nvSpPr>
          <p:spPr bwMode="auto">
            <a:xfrm>
              <a:off x="5725724" y="4089518"/>
              <a:ext cx="158165" cy="283440"/>
            </a:xfrm>
            <a:custGeom>
              <a:avLst/>
              <a:gdLst>
                <a:gd name="T0" fmla="*/ 0 w 288"/>
                <a:gd name="T1" fmla="*/ 2147483647 h 176"/>
                <a:gd name="T2" fmla="*/ 2147483647 w 288"/>
                <a:gd name="T3" fmla="*/ 2147483647 h 176"/>
                <a:gd name="T4" fmla="*/ 2147483647 w 288"/>
                <a:gd name="T5" fmla="*/ 0 h 176"/>
                <a:gd name="T6" fmla="*/ 0 60000 65536"/>
                <a:gd name="T7" fmla="*/ 0 60000 65536"/>
                <a:gd name="T8" fmla="*/ 0 60000 65536"/>
                <a:gd name="T9" fmla="*/ 0 w 288"/>
                <a:gd name="T10" fmla="*/ 0 h 176"/>
                <a:gd name="T11" fmla="*/ 288 w 288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76">
                  <a:moveTo>
                    <a:pt x="0" y="176"/>
                  </a:moveTo>
                  <a:lnTo>
                    <a:pt x="288" y="176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Text Box 117"/>
            <p:cNvSpPr txBox="1">
              <a:spLocks noChangeArrowheads="1"/>
            </p:cNvSpPr>
            <p:nvPr/>
          </p:nvSpPr>
          <p:spPr bwMode="auto">
            <a:xfrm>
              <a:off x="5814407" y="4151692"/>
              <a:ext cx="260562" cy="20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Comic Sans MS" pitchFamily="66" charset="0"/>
                  <a:ea typeface="맑은 고딕" pitchFamily="50" charset="-127"/>
                </a:rPr>
                <a:t>E</a:t>
              </a: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1766" name="Freeform 118"/>
            <p:cNvSpPr>
              <a:spLocks/>
            </p:cNvSpPr>
            <p:nvPr/>
          </p:nvSpPr>
          <p:spPr bwMode="auto">
            <a:xfrm>
              <a:off x="5625157" y="3850880"/>
              <a:ext cx="906023" cy="672026"/>
            </a:xfrm>
            <a:custGeom>
              <a:avLst/>
              <a:gdLst>
                <a:gd name="T0" fmla="*/ 0 w 991"/>
                <a:gd name="T1" fmla="*/ 2147483647 h 735"/>
                <a:gd name="T2" fmla="*/ 2147483647 w 991"/>
                <a:gd name="T3" fmla="*/ 0 h 735"/>
                <a:gd name="T4" fmla="*/ 2147483647 w 991"/>
                <a:gd name="T5" fmla="*/ 0 h 735"/>
                <a:gd name="T6" fmla="*/ 2147483647 w 991"/>
                <a:gd name="T7" fmla="*/ 2147483647 h 7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1"/>
                <a:gd name="T13" fmla="*/ 0 h 735"/>
                <a:gd name="T14" fmla="*/ 991 w 991"/>
                <a:gd name="T15" fmla="*/ 735 h 7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1" h="735">
                  <a:moveTo>
                    <a:pt x="0" y="735"/>
                  </a:moveTo>
                  <a:lnTo>
                    <a:pt x="424" y="0"/>
                  </a:lnTo>
                  <a:lnTo>
                    <a:pt x="991" y="0"/>
                  </a:lnTo>
                  <a:lnTo>
                    <a:pt x="566" y="73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1767" name="AutoShape 119"/>
            <p:cNvCxnSpPr>
              <a:cxnSpLocks noChangeShapeType="1"/>
            </p:cNvCxnSpPr>
            <p:nvPr/>
          </p:nvCxnSpPr>
          <p:spPr bwMode="auto">
            <a:xfrm flipV="1">
              <a:off x="5893946" y="3897511"/>
              <a:ext cx="87768" cy="1517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1768" name="AutoShape 120"/>
            <p:cNvCxnSpPr>
              <a:cxnSpLocks noChangeShapeType="1"/>
            </p:cNvCxnSpPr>
            <p:nvPr/>
          </p:nvCxnSpPr>
          <p:spPr bwMode="auto">
            <a:xfrm flipH="1">
              <a:off x="6375757" y="3963342"/>
              <a:ext cx="87768" cy="1517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31769" name="AutoShape 121"/>
            <p:cNvCxnSpPr>
              <a:cxnSpLocks noChangeShapeType="1"/>
            </p:cNvCxnSpPr>
            <p:nvPr/>
          </p:nvCxnSpPr>
          <p:spPr bwMode="auto">
            <a:xfrm>
              <a:off x="6191992" y="3849966"/>
              <a:ext cx="12982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sp>
          <p:nvSpPr>
            <p:cNvPr id="31770" name="Text Box 122"/>
            <p:cNvSpPr txBox="1">
              <a:spLocks noChangeArrowheads="1"/>
            </p:cNvSpPr>
            <p:nvPr/>
          </p:nvSpPr>
          <p:spPr bwMode="auto">
            <a:xfrm>
              <a:off x="5328025" y="3664359"/>
              <a:ext cx="341930" cy="38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 i="1">
                  <a:latin typeface="Symbol" pitchFamily="18" charset="2"/>
                  <a:ea typeface="맑은 고딕" pitchFamily="50" charset="-127"/>
                </a:rPr>
                <a:t>s</a:t>
              </a:r>
              <a:r>
                <a:rPr lang="en-US" altLang="ko-KR" sz="1600" baseline="-25000">
                  <a:latin typeface="Comic Sans MS" pitchFamily="66" charset="0"/>
                  <a:ea typeface="맑은 고딕" pitchFamily="50" charset="-127"/>
                </a:rPr>
                <a:t>Y</a:t>
              </a:r>
              <a:endParaRPr lang="en-US" sz="2400">
                <a:latin typeface="Comic Sans MS" pitchFamily="66" charset="0"/>
              </a:endParaRPr>
            </a:p>
          </p:txBody>
        </p:sp>
        <p:cxnSp>
          <p:nvCxnSpPr>
            <p:cNvPr id="31771" name="AutoShape 123"/>
            <p:cNvCxnSpPr>
              <a:cxnSpLocks noChangeShapeType="1"/>
            </p:cNvCxnSpPr>
            <p:nvPr/>
          </p:nvCxnSpPr>
          <p:spPr bwMode="auto">
            <a:xfrm flipH="1">
              <a:off x="5625157" y="3852709"/>
              <a:ext cx="35015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Boundary and Force Nonlinearities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Nonlinear displacement BC (kinematic nonlinearity)</a:t>
            </a:r>
          </a:p>
          <a:p>
            <a:pPr lvl="1" eaLnBrk="1" hangingPunct="1"/>
            <a:r>
              <a:rPr lang="en-US" dirty="0" smtClean="0"/>
              <a:t>Contact problems, displacement dependent conditions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/>
              <a:t>Nonlinear force BC (Kinetic nonlinearity)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11325" y="1703388"/>
            <a:ext cx="5105400" cy="1841500"/>
            <a:chOff x="1988" y="3286"/>
            <a:chExt cx="8041" cy="2899"/>
          </a:xfrm>
        </p:grpSpPr>
        <p:grpSp>
          <p:nvGrpSpPr>
            <p:cNvPr id="30776" name="Group 4"/>
            <p:cNvGrpSpPr>
              <a:grpSpLocks/>
            </p:cNvGrpSpPr>
            <p:nvPr/>
          </p:nvGrpSpPr>
          <p:grpSpPr bwMode="auto">
            <a:xfrm>
              <a:off x="1988" y="3286"/>
              <a:ext cx="4195" cy="2899"/>
              <a:chOff x="1988" y="3286"/>
              <a:chExt cx="4195" cy="2899"/>
            </a:xfrm>
          </p:grpSpPr>
          <p:sp>
            <p:nvSpPr>
              <p:cNvPr id="30782" name="Oval 5"/>
              <p:cNvSpPr>
                <a:spLocks noChangeAspect="1" noChangeArrowheads="1"/>
              </p:cNvSpPr>
              <p:nvPr/>
            </p:nvSpPr>
            <p:spPr bwMode="auto">
              <a:xfrm>
                <a:off x="2985" y="3436"/>
                <a:ext cx="2059" cy="205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grpSp>
            <p:nvGrpSpPr>
              <p:cNvPr id="30783" name="Group 6"/>
              <p:cNvGrpSpPr>
                <a:grpSpLocks/>
              </p:cNvGrpSpPr>
              <p:nvPr/>
            </p:nvGrpSpPr>
            <p:grpSpPr bwMode="auto">
              <a:xfrm>
                <a:off x="2345" y="4486"/>
                <a:ext cx="3340" cy="1019"/>
                <a:chOff x="2345" y="4486"/>
                <a:chExt cx="3340" cy="1019"/>
              </a:xfrm>
            </p:grpSpPr>
            <p:sp>
              <p:nvSpPr>
                <p:cNvPr id="30793" name="Arc 7"/>
                <p:cNvSpPr>
                  <a:spLocks/>
                </p:cNvSpPr>
                <p:nvPr/>
              </p:nvSpPr>
              <p:spPr bwMode="auto">
                <a:xfrm rot="10800000" flipH="1">
                  <a:off x="5151" y="4486"/>
                  <a:ext cx="534" cy="1016"/>
                </a:xfrm>
                <a:custGeom>
                  <a:avLst/>
                  <a:gdLst>
                    <a:gd name="T0" fmla="*/ 0 w 22711"/>
                    <a:gd name="T1" fmla="*/ 0 h 43200"/>
                    <a:gd name="T2" fmla="*/ 0 w 22711"/>
                    <a:gd name="T3" fmla="*/ 0 h 43200"/>
                    <a:gd name="T4" fmla="*/ 0 w 22711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2711"/>
                    <a:gd name="T10" fmla="*/ 0 h 43200"/>
                    <a:gd name="T11" fmla="*/ 22711 w 22711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11" h="43200" fill="none" extrusionOk="0">
                      <a:moveTo>
                        <a:pt x="1110" y="0"/>
                      </a:moveTo>
                      <a:cubicBezTo>
                        <a:pt x="13040" y="0"/>
                        <a:pt x="22711" y="9670"/>
                        <a:pt x="22711" y="21600"/>
                      </a:cubicBezTo>
                      <a:cubicBezTo>
                        <a:pt x="22711" y="33529"/>
                        <a:pt x="13040" y="43200"/>
                        <a:pt x="1111" y="43200"/>
                      </a:cubicBezTo>
                      <a:cubicBezTo>
                        <a:pt x="740" y="43200"/>
                        <a:pt x="370" y="43190"/>
                        <a:pt x="-1" y="43171"/>
                      </a:cubicBezTo>
                    </a:path>
                    <a:path w="22711" h="43200" stroke="0" extrusionOk="0">
                      <a:moveTo>
                        <a:pt x="1110" y="0"/>
                      </a:moveTo>
                      <a:cubicBezTo>
                        <a:pt x="13040" y="0"/>
                        <a:pt x="22711" y="9670"/>
                        <a:pt x="22711" y="21600"/>
                      </a:cubicBezTo>
                      <a:cubicBezTo>
                        <a:pt x="22711" y="33529"/>
                        <a:pt x="13040" y="43200"/>
                        <a:pt x="1111" y="43200"/>
                      </a:cubicBezTo>
                      <a:cubicBezTo>
                        <a:pt x="740" y="43200"/>
                        <a:pt x="370" y="43190"/>
                        <a:pt x="-1" y="43171"/>
                      </a:cubicBezTo>
                      <a:lnTo>
                        <a:pt x="111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0794" name="AutoShape 8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63" y="5505"/>
                  <a:ext cx="2304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795" name="AutoShape 9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63" y="4489"/>
                  <a:ext cx="2304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30796" name="Arc 10"/>
                <p:cNvSpPr>
                  <a:spLocks/>
                </p:cNvSpPr>
                <p:nvPr/>
              </p:nvSpPr>
              <p:spPr bwMode="auto">
                <a:xfrm rot="10800000">
                  <a:off x="2345" y="4489"/>
                  <a:ext cx="534" cy="1016"/>
                </a:xfrm>
                <a:custGeom>
                  <a:avLst/>
                  <a:gdLst>
                    <a:gd name="T0" fmla="*/ 0 w 22711"/>
                    <a:gd name="T1" fmla="*/ 0 h 43200"/>
                    <a:gd name="T2" fmla="*/ 0 w 22711"/>
                    <a:gd name="T3" fmla="*/ 0 h 43200"/>
                    <a:gd name="T4" fmla="*/ 0 w 22711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2711"/>
                    <a:gd name="T10" fmla="*/ 0 h 43200"/>
                    <a:gd name="T11" fmla="*/ 22711 w 22711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11" h="43200" fill="none" extrusionOk="0">
                      <a:moveTo>
                        <a:pt x="1110" y="0"/>
                      </a:moveTo>
                      <a:cubicBezTo>
                        <a:pt x="13040" y="0"/>
                        <a:pt x="22711" y="9670"/>
                        <a:pt x="22711" y="21600"/>
                      </a:cubicBezTo>
                      <a:cubicBezTo>
                        <a:pt x="22711" y="33529"/>
                        <a:pt x="13040" y="43200"/>
                        <a:pt x="1111" y="43200"/>
                      </a:cubicBezTo>
                      <a:cubicBezTo>
                        <a:pt x="740" y="43200"/>
                        <a:pt x="370" y="43190"/>
                        <a:pt x="-1" y="43171"/>
                      </a:cubicBezTo>
                    </a:path>
                    <a:path w="22711" h="43200" stroke="0" extrusionOk="0">
                      <a:moveTo>
                        <a:pt x="1110" y="0"/>
                      </a:moveTo>
                      <a:cubicBezTo>
                        <a:pt x="13040" y="0"/>
                        <a:pt x="22711" y="9670"/>
                        <a:pt x="22711" y="21600"/>
                      </a:cubicBezTo>
                      <a:cubicBezTo>
                        <a:pt x="22711" y="33529"/>
                        <a:pt x="13040" y="43200"/>
                        <a:pt x="1111" y="43200"/>
                      </a:cubicBezTo>
                      <a:cubicBezTo>
                        <a:pt x="740" y="43200"/>
                        <a:pt x="370" y="43190"/>
                        <a:pt x="-1" y="43171"/>
                      </a:cubicBezTo>
                      <a:lnTo>
                        <a:pt x="111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84" name="Rectangle 11"/>
              <p:cNvSpPr>
                <a:spLocks noChangeArrowheads="1"/>
              </p:cNvSpPr>
              <p:nvPr/>
            </p:nvSpPr>
            <p:spPr bwMode="auto">
              <a:xfrm>
                <a:off x="1988" y="5502"/>
                <a:ext cx="4032" cy="14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0785" name="Rectangle 12"/>
              <p:cNvSpPr>
                <a:spLocks noChangeArrowheads="1"/>
              </p:cNvSpPr>
              <p:nvPr/>
            </p:nvSpPr>
            <p:spPr bwMode="auto">
              <a:xfrm>
                <a:off x="1988" y="3286"/>
                <a:ext cx="4032" cy="14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0786" name="Rectangle 13"/>
              <p:cNvSpPr>
                <a:spLocks noChangeArrowheads="1"/>
              </p:cNvSpPr>
              <p:nvPr/>
            </p:nvSpPr>
            <p:spPr bwMode="auto">
              <a:xfrm>
                <a:off x="1988" y="4342"/>
                <a:ext cx="4032" cy="14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cxnSp>
            <p:nvCxnSpPr>
              <p:cNvPr id="30787" name="AutoShape 14"/>
              <p:cNvCxnSpPr>
                <a:cxnSpLocks noChangeShapeType="1"/>
              </p:cNvCxnSpPr>
              <p:nvPr/>
            </p:nvCxnSpPr>
            <p:spPr bwMode="auto">
              <a:xfrm>
                <a:off x="2755" y="5702"/>
                <a:ext cx="0" cy="24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788" name="AutoShape 15"/>
              <p:cNvCxnSpPr>
                <a:cxnSpLocks noChangeShapeType="1"/>
              </p:cNvCxnSpPr>
              <p:nvPr/>
            </p:nvCxnSpPr>
            <p:spPr bwMode="auto">
              <a:xfrm>
                <a:off x="5370" y="5702"/>
                <a:ext cx="0" cy="24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789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2755" y="5835"/>
                <a:ext cx="2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</p:spPr>
          </p:cxnSp>
          <p:cxnSp>
            <p:nvCxnSpPr>
              <p:cNvPr id="30790" name="AutoShape 17"/>
              <p:cNvCxnSpPr>
                <a:cxnSpLocks noChangeShapeType="1"/>
              </p:cNvCxnSpPr>
              <p:nvPr/>
            </p:nvCxnSpPr>
            <p:spPr bwMode="auto">
              <a:xfrm>
                <a:off x="5580" y="3286"/>
                <a:ext cx="0" cy="105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</p:spPr>
          </p:cxnSp>
          <p:sp>
            <p:nvSpPr>
              <p:cNvPr id="30791" name="Text Box 18"/>
              <p:cNvSpPr txBox="1">
                <a:spLocks noChangeArrowheads="1"/>
              </p:cNvSpPr>
              <p:nvPr/>
            </p:nvSpPr>
            <p:spPr bwMode="auto">
              <a:xfrm>
                <a:off x="3023" y="5847"/>
                <a:ext cx="2062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altLang="ko-KR" sz="1400">
                    <a:latin typeface="Calibri" pitchFamily="34" charset="0"/>
                    <a:ea typeface="맑은 고딕" pitchFamily="50" charset="-127"/>
                  </a:rPr>
                  <a:t>Contact boundary</a:t>
                </a:r>
                <a:endParaRPr lang="en-US" sz="1400"/>
              </a:p>
            </p:txBody>
          </p:sp>
          <p:sp>
            <p:nvSpPr>
              <p:cNvPr id="30792" name="Text Box 19"/>
              <p:cNvSpPr txBox="1">
                <a:spLocks noChangeArrowheads="1"/>
              </p:cNvSpPr>
              <p:nvPr/>
            </p:nvSpPr>
            <p:spPr bwMode="auto">
              <a:xfrm>
                <a:off x="5629" y="3683"/>
                <a:ext cx="55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altLang="ko-KR" sz="1400">
                    <a:latin typeface="Euclid Symbol" pitchFamily="18" charset="2"/>
                    <a:ea typeface="맑은 고딕" pitchFamily="50" charset="-127"/>
                  </a:rPr>
                  <a:t>d</a:t>
                </a:r>
                <a:r>
                  <a:rPr lang="en-US" altLang="ko-KR" sz="1400" baseline="-25000">
                    <a:latin typeface="Calibri" pitchFamily="34" charset="0"/>
                    <a:ea typeface="맑은 고딕" pitchFamily="50" charset="-127"/>
                  </a:rPr>
                  <a:t>max</a:t>
                </a:r>
                <a:endParaRPr lang="en-US" sz="1400"/>
              </a:p>
            </p:txBody>
          </p:sp>
        </p:grpSp>
        <p:grpSp>
          <p:nvGrpSpPr>
            <p:cNvPr id="30777" name="Group 20"/>
            <p:cNvGrpSpPr>
              <a:grpSpLocks noChangeAspect="1"/>
            </p:cNvGrpSpPr>
            <p:nvPr/>
          </p:nvGrpSpPr>
          <p:grpSpPr bwMode="auto">
            <a:xfrm>
              <a:off x="6775" y="3777"/>
              <a:ext cx="3254" cy="2286"/>
              <a:chOff x="6847" y="3983"/>
              <a:chExt cx="2717" cy="1908"/>
            </a:xfrm>
          </p:grpSpPr>
          <p:sp>
            <p:nvSpPr>
              <p:cNvPr id="30778" name="Freeform 21"/>
              <p:cNvSpPr>
                <a:spLocks noChangeAspect="1"/>
              </p:cNvSpPr>
              <p:nvPr/>
            </p:nvSpPr>
            <p:spPr bwMode="auto">
              <a:xfrm>
                <a:off x="7175" y="3983"/>
                <a:ext cx="2389" cy="1570"/>
              </a:xfrm>
              <a:custGeom>
                <a:avLst/>
                <a:gdLst>
                  <a:gd name="T0" fmla="*/ 0 w 2389"/>
                  <a:gd name="T1" fmla="*/ 0 h 1734"/>
                  <a:gd name="T2" fmla="*/ 0 w 2389"/>
                  <a:gd name="T3" fmla="*/ 1288 h 1734"/>
                  <a:gd name="T4" fmla="*/ 2389 w 2389"/>
                  <a:gd name="T5" fmla="*/ 1288 h 1734"/>
                  <a:gd name="T6" fmla="*/ 0 60000 65536"/>
                  <a:gd name="T7" fmla="*/ 0 60000 65536"/>
                  <a:gd name="T8" fmla="*/ 0 60000 65536"/>
                  <a:gd name="T9" fmla="*/ 0 w 2389"/>
                  <a:gd name="T10" fmla="*/ 0 h 1734"/>
                  <a:gd name="T11" fmla="*/ 2389 w 2389"/>
                  <a:gd name="T12" fmla="*/ 1734 h 17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9" h="1734">
                    <a:moveTo>
                      <a:pt x="0" y="0"/>
                    </a:moveTo>
                    <a:lnTo>
                      <a:pt x="0" y="1734"/>
                    </a:lnTo>
                    <a:lnTo>
                      <a:pt x="2389" y="173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Freeform 22"/>
              <p:cNvSpPr>
                <a:spLocks noChangeAspect="1"/>
              </p:cNvSpPr>
              <p:nvPr/>
            </p:nvSpPr>
            <p:spPr bwMode="auto">
              <a:xfrm>
                <a:off x="7175" y="4342"/>
                <a:ext cx="1665" cy="1211"/>
              </a:xfrm>
              <a:custGeom>
                <a:avLst/>
                <a:gdLst>
                  <a:gd name="T0" fmla="*/ 0 w 1665"/>
                  <a:gd name="T1" fmla="*/ 1211 h 1211"/>
                  <a:gd name="T2" fmla="*/ 275 w 1665"/>
                  <a:gd name="T3" fmla="*/ 1153 h 1211"/>
                  <a:gd name="T4" fmla="*/ 708 w 1665"/>
                  <a:gd name="T5" fmla="*/ 1002 h 1211"/>
                  <a:gd name="T6" fmla="*/ 1065 w 1665"/>
                  <a:gd name="T7" fmla="*/ 810 h 1211"/>
                  <a:gd name="T8" fmla="*/ 1382 w 1665"/>
                  <a:gd name="T9" fmla="*/ 477 h 1211"/>
                  <a:gd name="T10" fmla="*/ 1665 w 1665"/>
                  <a:gd name="T11" fmla="*/ 0 h 12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65"/>
                  <a:gd name="T19" fmla="*/ 0 h 1211"/>
                  <a:gd name="T20" fmla="*/ 1665 w 1665"/>
                  <a:gd name="T21" fmla="*/ 1211 h 12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65" h="1211">
                    <a:moveTo>
                      <a:pt x="0" y="1211"/>
                    </a:moveTo>
                    <a:cubicBezTo>
                      <a:pt x="78" y="1199"/>
                      <a:pt x="157" y="1188"/>
                      <a:pt x="275" y="1153"/>
                    </a:cubicBezTo>
                    <a:cubicBezTo>
                      <a:pt x="393" y="1118"/>
                      <a:pt x="576" y="1059"/>
                      <a:pt x="708" y="1002"/>
                    </a:cubicBezTo>
                    <a:cubicBezTo>
                      <a:pt x="840" y="945"/>
                      <a:pt x="953" y="898"/>
                      <a:pt x="1065" y="810"/>
                    </a:cubicBezTo>
                    <a:cubicBezTo>
                      <a:pt x="1177" y="722"/>
                      <a:pt x="1282" y="612"/>
                      <a:pt x="1382" y="477"/>
                    </a:cubicBezTo>
                    <a:cubicBezTo>
                      <a:pt x="1482" y="342"/>
                      <a:pt x="1573" y="171"/>
                      <a:pt x="1665" y="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7834" y="5591"/>
                <a:ext cx="130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altLang="ko-KR" sz="1400">
                    <a:latin typeface="Calibri" pitchFamily="34" charset="0"/>
                    <a:ea typeface="맑은 고딕" pitchFamily="50" charset="-127"/>
                  </a:rPr>
                  <a:t>Displacement</a:t>
                </a:r>
                <a:endParaRPr lang="en-US" sz="1400"/>
              </a:p>
            </p:txBody>
          </p:sp>
          <p:sp>
            <p:nvSpPr>
              <p:cNvPr id="61464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6847" y="4278"/>
                <a:ext cx="308" cy="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vert270" lIns="0" tIns="0" rIns="0" bIns="0"/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en-US" altLang="ko-KR" sz="1400" dirty="0">
                    <a:latin typeface="Calibri" pitchFamily="34" charset="0"/>
                    <a:ea typeface="맑은 고딕" pitchFamily="50" charset="-127"/>
                    <a:cs typeface="Arial" pitchFamily="34" charset="0"/>
                  </a:rPr>
                  <a:t>Force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7" name="Group 49"/>
          <p:cNvGrpSpPr>
            <a:grpSpLocks/>
          </p:cNvGrpSpPr>
          <p:nvPr/>
        </p:nvGrpSpPr>
        <p:grpSpPr bwMode="auto">
          <a:xfrm>
            <a:off x="1277938" y="5387975"/>
            <a:ext cx="6723062" cy="1323975"/>
            <a:chOff x="1277232" y="5388525"/>
            <a:chExt cx="6724504" cy="1324142"/>
          </a:xfrm>
        </p:grpSpPr>
        <p:sp>
          <p:nvSpPr>
            <p:cNvPr id="78" name="Rectangle 29"/>
            <p:cNvSpPr>
              <a:spLocks noChangeAspect="1" noChangeArrowheads="1"/>
            </p:cNvSpPr>
            <p:nvPr/>
          </p:nvSpPr>
          <p:spPr bwMode="auto">
            <a:xfrm>
              <a:off x="1411593" y="5664926"/>
              <a:ext cx="2378875" cy="11728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9" name="AutoShape 30"/>
            <p:cNvCxnSpPr>
              <a:cxnSpLocks noChangeAspect="1" noChangeShapeType="1"/>
            </p:cNvCxnSpPr>
            <p:nvPr/>
          </p:nvCxnSpPr>
          <p:spPr bwMode="auto">
            <a:xfrm>
              <a:off x="3786134" y="5395792"/>
              <a:ext cx="0" cy="2666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80" name="AutoShape 31"/>
            <p:cNvCxnSpPr>
              <a:cxnSpLocks noChangeAspect="1" noChangeShapeType="1"/>
            </p:cNvCxnSpPr>
            <p:nvPr/>
          </p:nvCxnSpPr>
          <p:spPr bwMode="auto">
            <a:xfrm>
              <a:off x="1675362" y="5395792"/>
              <a:ext cx="0" cy="2666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81" name="AutoShape 32"/>
            <p:cNvCxnSpPr>
              <a:cxnSpLocks noChangeAspect="1" noChangeShapeType="1"/>
            </p:cNvCxnSpPr>
            <p:nvPr/>
          </p:nvCxnSpPr>
          <p:spPr bwMode="auto">
            <a:xfrm>
              <a:off x="1939131" y="5395792"/>
              <a:ext cx="0" cy="2666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82" name="AutoShape 33"/>
            <p:cNvCxnSpPr>
              <a:cxnSpLocks noChangeAspect="1" noChangeShapeType="1"/>
            </p:cNvCxnSpPr>
            <p:nvPr/>
          </p:nvCxnSpPr>
          <p:spPr bwMode="auto">
            <a:xfrm>
              <a:off x="2202900" y="5395792"/>
              <a:ext cx="0" cy="2666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83" name="AutoShape 34"/>
            <p:cNvCxnSpPr>
              <a:cxnSpLocks noChangeAspect="1" noChangeShapeType="1"/>
            </p:cNvCxnSpPr>
            <p:nvPr/>
          </p:nvCxnSpPr>
          <p:spPr bwMode="auto">
            <a:xfrm>
              <a:off x="2466669" y="5395792"/>
              <a:ext cx="0" cy="2666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84" name="AutoShape 35"/>
            <p:cNvCxnSpPr>
              <a:cxnSpLocks noChangeAspect="1" noChangeShapeType="1"/>
            </p:cNvCxnSpPr>
            <p:nvPr/>
          </p:nvCxnSpPr>
          <p:spPr bwMode="auto">
            <a:xfrm>
              <a:off x="2730438" y="5395792"/>
              <a:ext cx="0" cy="2666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85" name="AutoShape 36"/>
            <p:cNvCxnSpPr>
              <a:cxnSpLocks noChangeAspect="1" noChangeShapeType="1"/>
            </p:cNvCxnSpPr>
            <p:nvPr/>
          </p:nvCxnSpPr>
          <p:spPr bwMode="auto">
            <a:xfrm>
              <a:off x="2994207" y="5395792"/>
              <a:ext cx="0" cy="2666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86" name="AutoShape 37"/>
            <p:cNvCxnSpPr>
              <a:cxnSpLocks noChangeAspect="1" noChangeShapeType="1"/>
            </p:cNvCxnSpPr>
            <p:nvPr/>
          </p:nvCxnSpPr>
          <p:spPr bwMode="auto">
            <a:xfrm>
              <a:off x="3257977" y="5395792"/>
              <a:ext cx="0" cy="2666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87" name="AutoShape 38"/>
            <p:cNvCxnSpPr>
              <a:cxnSpLocks noChangeAspect="1" noChangeShapeType="1"/>
            </p:cNvCxnSpPr>
            <p:nvPr/>
          </p:nvCxnSpPr>
          <p:spPr bwMode="auto">
            <a:xfrm>
              <a:off x="3521746" y="5395792"/>
              <a:ext cx="0" cy="2666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sp>
          <p:nvSpPr>
            <p:cNvPr id="88" name="Rectangle 39" descr="Wide upward diagonal"/>
            <p:cNvSpPr>
              <a:spLocks noChangeAspect="1" noChangeArrowheads="1"/>
            </p:cNvSpPr>
            <p:nvPr/>
          </p:nvSpPr>
          <p:spPr bwMode="auto">
            <a:xfrm>
              <a:off x="1277232" y="5411224"/>
              <a:ext cx="134361" cy="6216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89" name="AutoShape 40"/>
            <p:cNvCxnSpPr>
              <a:cxnSpLocks noChangeAspect="1" noChangeShapeType="1"/>
            </p:cNvCxnSpPr>
            <p:nvPr/>
          </p:nvCxnSpPr>
          <p:spPr bwMode="auto">
            <a:xfrm flipV="1">
              <a:off x="1411593" y="5411224"/>
              <a:ext cx="0" cy="621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0" name="AutoShape 42"/>
            <p:cNvCxnSpPr>
              <a:cxnSpLocks noChangeAspect="1" noChangeShapeType="1"/>
            </p:cNvCxnSpPr>
            <p:nvPr/>
          </p:nvCxnSpPr>
          <p:spPr bwMode="auto">
            <a:xfrm rot="1080000">
              <a:off x="8001736" y="5748897"/>
              <a:ext cx="0" cy="26657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91" name="AutoShape 43"/>
            <p:cNvCxnSpPr>
              <a:cxnSpLocks noChangeAspect="1" noChangeShapeType="1"/>
            </p:cNvCxnSpPr>
            <p:nvPr/>
          </p:nvCxnSpPr>
          <p:spPr bwMode="auto">
            <a:xfrm rot="60000">
              <a:off x="5416105" y="5388525"/>
              <a:ext cx="0" cy="26657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92" name="AutoShape 44"/>
            <p:cNvCxnSpPr>
              <a:cxnSpLocks noChangeAspect="1" noChangeShapeType="1"/>
            </p:cNvCxnSpPr>
            <p:nvPr/>
          </p:nvCxnSpPr>
          <p:spPr bwMode="auto">
            <a:xfrm rot="180000">
              <a:off x="5740738" y="5398398"/>
              <a:ext cx="0" cy="26657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93" name="AutoShape 45"/>
            <p:cNvCxnSpPr>
              <a:cxnSpLocks noChangeAspect="1" noChangeShapeType="1"/>
            </p:cNvCxnSpPr>
            <p:nvPr/>
          </p:nvCxnSpPr>
          <p:spPr bwMode="auto">
            <a:xfrm rot="240000">
              <a:off x="6065371" y="5418145"/>
              <a:ext cx="0" cy="26657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94" name="AutoShape 46"/>
            <p:cNvCxnSpPr>
              <a:cxnSpLocks noChangeAspect="1" noChangeShapeType="1"/>
            </p:cNvCxnSpPr>
            <p:nvPr/>
          </p:nvCxnSpPr>
          <p:spPr bwMode="auto">
            <a:xfrm rot="300000">
              <a:off x="6390003" y="5442828"/>
              <a:ext cx="0" cy="26657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95" name="AutoShape 47"/>
            <p:cNvCxnSpPr>
              <a:cxnSpLocks noChangeAspect="1" noChangeShapeType="1"/>
            </p:cNvCxnSpPr>
            <p:nvPr/>
          </p:nvCxnSpPr>
          <p:spPr bwMode="auto">
            <a:xfrm rot="480000">
              <a:off x="6714636" y="5472447"/>
              <a:ext cx="0" cy="26657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96" name="AutoShape 48"/>
            <p:cNvCxnSpPr>
              <a:cxnSpLocks noChangeAspect="1" noChangeShapeType="1"/>
            </p:cNvCxnSpPr>
            <p:nvPr/>
          </p:nvCxnSpPr>
          <p:spPr bwMode="auto">
            <a:xfrm rot="540000">
              <a:off x="7039269" y="5526750"/>
              <a:ext cx="0" cy="26657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97" name="AutoShape 49"/>
            <p:cNvCxnSpPr>
              <a:cxnSpLocks noChangeAspect="1" noChangeShapeType="1"/>
            </p:cNvCxnSpPr>
            <p:nvPr/>
          </p:nvCxnSpPr>
          <p:spPr bwMode="auto">
            <a:xfrm rot="600000">
              <a:off x="7363901" y="5585989"/>
              <a:ext cx="0" cy="26657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98" name="AutoShape 50"/>
            <p:cNvCxnSpPr>
              <a:cxnSpLocks noChangeAspect="1" noChangeShapeType="1"/>
            </p:cNvCxnSpPr>
            <p:nvPr/>
          </p:nvCxnSpPr>
          <p:spPr bwMode="auto">
            <a:xfrm rot="840000">
              <a:off x="7688534" y="5660038"/>
              <a:ext cx="0" cy="26657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</p:cxnSp>
        <p:cxnSp>
          <p:nvCxnSpPr>
            <p:cNvPr id="99" name="AutoShape 53"/>
            <p:cNvCxnSpPr>
              <a:cxnSpLocks noChangeAspect="1" noChangeShapeType="1"/>
            </p:cNvCxnSpPr>
            <p:nvPr/>
          </p:nvCxnSpPr>
          <p:spPr bwMode="auto">
            <a:xfrm flipV="1">
              <a:off x="7898097" y="6007452"/>
              <a:ext cx="58678" cy="11971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0" name="Rectangle 54" descr="Wide upward diagonal"/>
            <p:cNvSpPr>
              <a:spLocks noChangeAspect="1" noChangeArrowheads="1"/>
            </p:cNvSpPr>
            <p:nvPr/>
          </p:nvSpPr>
          <p:spPr bwMode="auto">
            <a:xfrm>
              <a:off x="4926108" y="5403952"/>
              <a:ext cx="165365" cy="621395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1" name="AutoShape 55"/>
            <p:cNvCxnSpPr>
              <a:cxnSpLocks noChangeAspect="1" noChangeShapeType="1"/>
            </p:cNvCxnSpPr>
            <p:nvPr/>
          </p:nvCxnSpPr>
          <p:spPr bwMode="auto">
            <a:xfrm flipV="1">
              <a:off x="5091473" y="5403952"/>
              <a:ext cx="0" cy="6213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02" name="AutoShape 56"/>
            <p:cNvSpPr>
              <a:spLocks noChangeArrowheads="1"/>
            </p:cNvSpPr>
            <p:nvPr/>
          </p:nvSpPr>
          <p:spPr bwMode="auto">
            <a:xfrm>
              <a:off x="4106718" y="5707450"/>
              <a:ext cx="463325" cy="105918"/>
            </a:xfrm>
            <a:prstGeom prst="rightArrow">
              <a:avLst>
                <a:gd name="adj1" fmla="val 59120"/>
                <a:gd name="adj2" fmla="val 16977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rc 51"/>
            <p:cNvSpPr>
              <a:spLocks noChangeAspect="1"/>
            </p:cNvSpPr>
            <p:nvPr/>
          </p:nvSpPr>
          <p:spPr bwMode="auto">
            <a:xfrm>
              <a:off x="5100902" y="5765456"/>
              <a:ext cx="2815769" cy="947211"/>
            </a:xfrm>
            <a:custGeom>
              <a:avLst/>
              <a:gdLst>
                <a:gd name="T0" fmla="*/ 0 w 16855"/>
                <a:gd name="T1" fmla="*/ 0 h 21600"/>
                <a:gd name="T2" fmla="*/ 2147483647 w 16855"/>
                <a:gd name="T3" fmla="*/ 2147483647 h 21600"/>
                <a:gd name="T4" fmla="*/ 0 w 1685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16855"/>
                <a:gd name="T10" fmla="*/ 0 h 21600"/>
                <a:gd name="T11" fmla="*/ 16855 w 168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55" h="21600" fill="none" extrusionOk="0">
                  <a:moveTo>
                    <a:pt x="-1" y="0"/>
                  </a:moveTo>
                  <a:cubicBezTo>
                    <a:pt x="6555" y="0"/>
                    <a:pt x="12755" y="2976"/>
                    <a:pt x="16855" y="8091"/>
                  </a:cubicBezTo>
                </a:path>
                <a:path w="16855" h="21600" stroke="0" extrusionOk="0">
                  <a:moveTo>
                    <a:pt x="-1" y="0"/>
                  </a:moveTo>
                  <a:cubicBezTo>
                    <a:pt x="6555" y="0"/>
                    <a:pt x="12755" y="2976"/>
                    <a:pt x="16855" y="8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rc 52"/>
            <p:cNvSpPr>
              <a:spLocks noChangeAspect="1"/>
            </p:cNvSpPr>
            <p:nvPr/>
          </p:nvSpPr>
          <p:spPr bwMode="auto">
            <a:xfrm>
              <a:off x="5093281" y="5646978"/>
              <a:ext cx="2882068" cy="947211"/>
            </a:xfrm>
            <a:custGeom>
              <a:avLst/>
              <a:gdLst>
                <a:gd name="T0" fmla="*/ 0 w 17254"/>
                <a:gd name="T1" fmla="*/ 14757328 h 21600"/>
                <a:gd name="T2" fmla="*/ 2147483647 w 17254"/>
                <a:gd name="T3" fmla="*/ 2147483647 h 21600"/>
                <a:gd name="T4" fmla="*/ 2147483647 w 17254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17254"/>
                <a:gd name="T10" fmla="*/ 0 h 21600"/>
                <a:gd name="T11" fmla="*/ 17254 w 1725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4" h="21600" fill="none" extrusionOk="0">
                  <a:moveTo>
                    <a:pt x="-1" y="3"/>
                  </a:moveTo>
                  <a:cubicBezTo>
                    <a:pt x="132" y="1"/>
                    <a:pt x="265" y="-1"/>
                    <a:pt x="399" y="0"/>
                  </a:cubicBezTo>
                  <a:cubicBezTo>
                    <a:pt x="6954" y="0"/>
                    <a:pt x="13154" y="2976"/>
                    <a:pt x="17254" y="8091"/>
                  </a:cubicBezTo>
                </a:path>
                <a:path w="17254" h="21600" stroke="0" extrusionOk="0">
                  <a:moveTo>
                    <a:pt x="-1" y="3"/>
                  </a:moveTo>
                  <a:cubicBezTo>
                    <a:pt x="132" y="1"/>
                    <a:pt x="265" y="-1"/>
                    <a:pt x="399" y="0"/>
                  </a:cubicBezTo>
                  <a:cubicBezTo>
                    <a:pt x="6954" y="0"/>
                    <a:pt x="13154" y="2976"/>
                    <a:pt x="17254" y="8091"/>
                  </a:cubicBezTo>
                  <a:lnTo>
                    <a:pt x="39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Mild vs. Rough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C02C6"/>
                </a:solidFill>
              </a:rPr>
              <a:t>Mild</a:t>
            </a:r>
            <a:r>
              <a:rPr lang="en-US" dirty="0" smtClean="0"/>
              <a:t> Nonlinear Problems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Continuous, </a:t>
            </a:r>
            <a:r>
              <a:rPr lang="en-US" b="1" dirty="0" smtClean="0">
                <a:solidFill>
                  <a:srgbClr val="2C02C6"/>
                </a:solidFill>
              </a:rPr>
              <a:t>history-independent</a:t>
            </a:r>
            <a:r>
              <a:rPr lang="en-US" dirty="0" smtClean="0"/>
              <a:t> nonlinear relations between stress and strain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Nonlinear elasticity, Geometric nonlinearity, and deformation-dependent loads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C02C6"/>
                </a:solidFill>
              </a:rPr>
              <a:t>Rough</a:t>
            </a:r>
            <a:r>
              <a:rPr lang="en-US" dirty="0" smtClean="0"/>
              <a:t> Nonlinear Problems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Equality and/or inequality constraints in constitutive relations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2C02C6"/>
                </a:solidFill>
              </a:rPr>
              <a:t>History-dependent</a:t>
            </a:r>
            <a:r>
              <a:rPr lang="en-US" dirty="0" smtClean="0"/>
              <a:t> nonlinear relations between stress and strain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Elastoplasticity and contact problems 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Finite Element Equations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Equilibrium between internal and external forces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Kinetic and kinematic nonlinearities</a:t>
            </a:r>
          </a:p>
          <a:p>
            <a:pPr lvl="1"/>
            <a:r>
              <a:rPr lang="en-US" dirty="0" smtClean="0"/>
              <a:t>Appears on the boundary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Handled by displacements and forces (global, explicit)</a:t>
            </a:r>
          </a:p>
          <a:p>
            <a:pPr lvl="1"/>
            <a:r>
              <a:rPr lang="en-US" dirty="0" smtClean="0"/>
              <a:t>Relatively easy to understand 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easy to implement though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Material &amp; geometric nonlinearities</a:t>
            </a:r>
          </a:p>
          <a:p>
            <a:pPr lvl="1"/>
            <a:r>
              <a:rPr lang="en-US" dirty="0" smtClean="0"/>
              <a:t>Appears in the domain</a:t>
            </a:r>
          </a:p>
          <a:p>
            <a:pPr lvl="1"/>
            <a:r>
              <a:rPr lang="en-US" dirty="0" smtClean="0"/>
              <a:t>Depends on </a:t>
            </a:r>
            <a:r>
              <a:rPr lang="en-US" dirty="0" smtClean="0">
                <a:solidFill>
                  <a:srgbClr val="FF0000"/>
                </a:solidFill>
              </a:rPr>
              <a:t>stresses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strains</a:t>
            </a:r>
            <a:r>
              <a:rPr lang="en-US" dirty="0" smtClean="0"/>
              <a:t> (local, implicit)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11438" y="1416050"/>
            <a:ext cx="2919412" cy="895350"/>
            <a:chOff x="2611438" y="1416050"/>
            <a:chExt cx="2919412" cy="895350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2611438" y="1416050"/>
              <a:ext cx="2919412" cy="89535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en-US" sz="2000"/>
            </a:p>
          </p:txBody>
        </p:sp>
        <p:graphicFrame>
          <p:nvGraphicFramePr>
            <p:cNvPr id="409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1833164"/>
                </p:ext>
              </p:extLst>
            </p:nvPr>
          </p:nvGraphicFramePr>
          <p:xfrm>
            <a:off x="3141663" y="1627188"/>
            <a:ext cx="19621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Equation" r:id="rId3" imgW="1307880" imgH="317160" progId="Equation.DSMT4">
                    <p:embed/>
                  </p:oleObj>
                </mc:Choice>
                <mc:Fallback>
                  <p:oleObj name="Equation" r:id="rId3" imgW="1307880" imgH="317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663" y="1627188"/>
                          <a:ext cx="1962150" cy="476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3" name="Group 9"/>
          <p:cNvGrpSpPr>
            <a:grpSpLocks/>
          </p:cNvGrpSpPr>
          <p:nvPr/>
        </p:nvGrpSpPr>
        <p:grpSpPr bwMode="auto">
          <a:xfrm>
            <a:off x="6992938" y="1420813"/>
            <a:ext cx="1893887" cy="695325"/>
            <a:chOff x="6993496" y="1420428"/>
            <a:chExt cx="1893467" cy="696358"/>
          </a:xfrm>
        </p:grpSpPr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7223632" y="1798814"/>
            <a:ext cx="1396690" cy="317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Equation" r:id="rId5" imgW="1396800" imgH="317160" progId="Equation.DSMT4">
                    <p:embed/>
                  </p:oleObj>
                </mc:Choice>
                <mc:Fallback>
                  <p:oleObj name="Equation" r:id="rId5" imgW="1396800" imgH="3171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3632" y="1798814"/>
                          <a:ext cx="1396690" cy="3179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TextBox 5"/>
            <p:cNvSpPr txBox="1">
              <a:spLocks noChangeArrowheads="1"/>
            </p:cNvSpPr>
            <p:nvPr/>
          </p:nvSpPr>
          <p:spPr bwMode="auto">
            <a:xfrm>
              <a:off x="6993496" y="1420428"/>
              <a:ext cx="18934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mic Sans MS" pitchFamily="66" charset="0"/>
                </a:rPr>
                <a:t>Linear problems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19413" y="2051050"/>
            <a:ext cx="915987" cy="1196975"/>
            <a:chOff x="2919413" y="2051050"/>
            <a:chExt cx="915987" cy="1196975"/>
          </a:xfrm>
        </p:grpSpPr>
        <p:sp>
          <p:nvSpPr>
            <p:cNvPr id="4104" name="TextBox 10"/>
            <p:cNvSpPr txBox="1">
              <a:spLocks noChangeArrowheads="1"/>
            </p:cNvSpPr>
            <p:nvPr/>
          </p:nvSpPr>
          <p:spPr bwMode="auto">
            <a:xfrm>
              <a:off x="2919413" y="2601913"/>
              <a:ext cx="915987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mic Sans MS" pitchFamily="66" charset="0"/>
                </a:rPr>
                <a:t>Stress</a:t>
              </a:r>
              <a:br>
                <a:rPr lang="en-US" dirty="0">
                  <a:latin typeface="Comic Sans MS" pitchFamily="66" charset="0"/>
                </a:rPr>
              </a:br>
              <a:r>
                <a:rPr lang="en-US" dirty="0">
                  <a:latin typeface="Comic Sans MS" pitchFamily="66" charset="0"/>
                </a:rPr>
                <a:t>Strain</a:t>
              </a:r>
            </a:p>
          </p:txBody>
        </p:sp>
        <p:cxnSp>
          <p:nvCxnSpPr>
            <p:cNvPr id="4106" name="Straight Arrow Connector 13"/>
            <p:cNvCxnSpPr>
              <a:cxnSpLocks noChangeShapeType="1"/>
              <a:stCxn id="4104" idx="0"/>
            </p:cNvCxnSpPr>
            <p:nvPr/>
          </p:nvCxnSpPr>
          <p:spPr bwMode="auto">
            <a:xfrm rot="16200000" flipV="1">
              <a:off x="3099594" y="2324894"/>
              <a:ext cx="550863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5" name="Group 14"/>
          <p:cNvGrpSpPr/>
          <p:nvPr/>
        </p:nvGrpSpPr>
        <p:grpSpPr>
          <a:xfrm>
            <a:off x="4379913" y="2058988"/>
            <a:ext cx="800100" cy="928687"/>
            <a:chOff x="4379913" y="2058988"/>
            <a:chExt cx="800100" cy="928687"/>
          </a:xfrm>
        </p:grpSpPr>
        <p:sp>
          <p:nvSpPr>
            <p:cNvPr id="4105" name="TextBox 11"/>
            <p:cNvSpPr txBox="1">
              <a:spLocks noChangeArrowheads="1"/>
            </p:cNvSpPr>
            <p:nvPr/>
          </p:nvSpPr>
          <p:spPr bwMode="auto">
            <a:xfrm>
              <a:off x="4379913" y="2619375"/>
              <a:ext cx="8001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Loads</a:t>
              </a:r>
            </a:p>
          </p:txBody>
        </p:sp>
        <p:cxnSp>
          <p:nvCxnSpPr>
            <p:cNvPr id="4107" name="Straight Arrow Connector 15"/>
            <p:cNvCxnSpPr>
              <a:cxnSpLocks noChangeShapeType="1"/>
              <a:stCxn id="4105" idx="0"/>
            </p:cNvCxnSpPr>
            <p:nvPr/>
          </p:nvCxnSpPr>
          <p:spPr bwMode="auto">
            <a:xfrm rot="16200000" flipV="1">
              <a:off x="4493419" y="2332832"/>
              <a:ext cx="560387" cy="127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Procedure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only solve for linear problems …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Fig3.8a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448" y="4236910"/>
            <a:ext cx="3709035" cy="253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Fig3.8b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6732" y="4227385"/>
            <a:ext cx="3709035" cy="253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Nonlinear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constants</a:t>
            </a:r>
          </a:p>
          <a:p>
            <a:pPr lvl="1"/>
            <a:r>
              <a:rPr lang="pl-PL" dirty="0"/>
              <a:t>k</a:t>
            </a:r>
            <a:r>
              <a:rPr lang="pl-PL" baseline="-25000" dirty="0"/>
              <a:t>1</a:t>
            </a:r>
            <a:r>
              <a:rPr lang="pl-PL" dirty="0"/>
              <a:t> = 50 + </a:t>
            </a:r>
            <a:r>
              <a:rPr lang="pl-PL" dirty="0" smtClean="0"/>
              <a:t>500u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k</a:t>
            </a:r>
            <a:r>
              <a:rPr lang="pl-PL" baseline="-25000" dirty="0" smtClean="0"/>
              <a:t>2</a:t>
            </a:r>
            <a:r>
              <a:rPr lang="pl-PL" dirty="0" smtClean="0"/>
              <a:t> </a:t>
            </a:r>
            <a:r>
              <a:rPr lang="pl-PL" dirty="0"/>
              <a:t>= 100 + 200u 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Governing equation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Solution is in the intersection between two zero contours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Multiple solutions may exist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No solution exists in a certain situation</a:t>
            </a:r>
            <a:endParaRPr lang="en-US" dirty="0">
              <a:solidFill>
                <a:srgbClr val="2C02C6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797392" y="728737"/>
            <a:ext cx="5131164" cy="1003280"/>
            <a:chOff x="3305085" y="3008641"/>
            <a:chExt cx="2565582" cy="501640"/>
          </a:xfrm>
        </p:grpSpPr>
        <p:sp>
          <p:nvSpPr>
            <p:cNvPr id="5" name="Rectangle 4" descr="Dark upward diagonal"/>
            <p:cNvSpPr>
              <a:spLocks noChangeArrowheads="1"/>
            </p:cNvSpPr>
            <p:nvPr/>
          </p:nvSpPr>
          <p:spPr bwMode="auto">
            <a:xfrm>
              <a:off x="3305085" y="3117638"/>
              <a:ext cx="91356" cy="367147"/>
            </a:xfrm>
            <a:prstGeom prst="rect">
              <a:avLst/>
            </a:prstGeom>
            <a:pattFill prst="dk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 bwMode="auto">
            <a:xfrm>
              <a:off x="3400247" y="3206237"/>
              <a:ext cx="959239" cy="111546"/>
            </a:xfrm>
            <a:custGeom>
              <a:avLst/>
              <a:gdLst>
                <a:gd name="T0" fmla="*/ 0 w 1889"/>
                <a:gd name="T1" fmla="*/ 145 h 219"/>
                <a:gd name="T2" fmla="*/ 547 w 1889"/>
                <a:gd name="T3" fmla="*/ 146 h 219"/>
                <a:gd name="T4" fmla="*/ 547 w 1889"/>
                <a:gd name="T5" fmla="*/ 0 h 219"/>
                <a:gd name="T6" fmla="*/ 724 w 1889"/>
                <a:gd name="T7" fmla="*/ 219 h 219"/>
                <a:gd name="T8" fmla="*/ 724 w 1889"/>
                <a:gd name="T9" fmla="*/ 0 h 219"/>
                <a:gd name="T10" fmla="*/ 879 w 1889"/>
                <a:gd name="T11" fmla="*/ 219 h 219"/>
                <a:gd name="T12" fmla="*/ 879 w 1889"/>
                <a:gd name="T13" fmla="*/ 0 h 219"/>
                <a:gd name="T14" fmla="*/ 1026 w 1889"/>
                <a:gd name="T15" fmla="*/ 219 h 219"/>
                <a:gd name="T16" fmla="*/ 1033 w 1889"/>
                <a:gd name="T17" fmla="*/ 0 h 219"/>
                <a:gd name="T18" fmla="*/ 1188 w 1889"/>
                <a:gd name="T19" fmla="*/ 219 h 219"/>
                <a:gd name="T20" fmla="*/ 1188 w 1889"/>
                <a:gd name="T21" fmla="*/ 0 h 219"/>
                <a:gd name="T22" fmla="*/ 1343 w 1889"/>
                <a:gd name="T23" fmla="*/ 219 h 219"/>
                <a:gd name="T24" fmla="*/ 1343 w 1889"/>
                <a:gd name="T25" fmla="*/ 9 h 219"/>
                <a:gd name="T26" fmla="*/ 1457 w 1889"/>
                <a:gd name="T27" fmla="*/ 154 h 219"/>
                <a:gd name="T28" fmla="*/ 1889 w 1889"/>
                <a:gd name="T29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9" h="219">
                  <a:moveTo>
                    <a:pt x="0" y="145"/>
                  </a:moveTo>
                  <a:lnTo>
                    <a:pt x="547" y="146"/>
                  </a:lnTo>
                  <a:lnTo>
                    <a:pt x="547" y="0"/>
                  </a:lnTo>
                  <a:lnTo>
                    <a:pt x="724" y="219"/>
                  </a:lnTo>
                  <a:lnTo>
                    <a:pt x="724" y="0"/>
                  </a:lnTo>
                  <a:lnTo>
                    <a:pt x="879" y="219"/>
                  </a:lnTo>
                  <a:lnTo>
                    <a:pt x="879" y="0"/>
                  </a:lnTo>
                  <a:lnTo>
                    <a:pt x="1026" y="219"/>
                  </a:lnTo>
                  <a:lnTo>
                    <a:pt x="1033" y="0"/>
                  </a:lnTo>
                  <a:lnTo>
                    <a:pt x="1188" y="219"/>
                  </a:lnTo>
                  <a:lnTo>
                    <a:pt x="1188" y="0"/>
                  </a:lnTo>
                  <a:lnTo>
                    <a:pt x="1343" y="219"/>
                  </a:lnTo>
                  <a:lnTo>
                    <a:pt x="1343" y="9"/>
                  </a:lnTo>
                  <a:lnTo>
                    <a:pt x="1457" y="154"/>
                  </a:lnTo>
                  <a:lnTo>
                    <a:pt x="1889" y="15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7" name="AutoShape 3192"/>
            <p:cNvCxnSpPr>
              <a:cxnSpLocks noChangeShapeType="1"/>
            </p:cNvCxnSpPr>
            <p:nvPr/>
          </p:nvCxnSpPr>
          <p:spPr bwMode="auto">
            <a:xfrm>
              <a:off x="5396758" y="3288463"/>
              <a:ext cx="293101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3193"/>
            <p:cNvCxnSpPr>
              <a:cxnSpLocks noChangeShapeType="1"/>
            </p:cNvCxnSpPr>
            <p:nvPr/>
          </p:nvCxnSpPr>
          <p:spPr bwMode="auto">
            <a:xfrm>
              <a:off x="3400247" y="3117638"/>
              <a:ext cx="0" cy="3671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194"/>
            <p:cNvSpPr txBox="1">
              <a:spLocks noChangeArrowheads="1"/>
            </p:cNvSpPr>
            <p:nvPr/>
          </p:nvSpPr>
          <p:spPr bwMode="auto">
            <a:xfrm>
              <a:off x="3852587" y="3008641"/>
              <a:ext cx="180809" cy="187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k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1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 bwMode="auto">
            <a:xfrm>
              <a:off x="4354410" y="3211337"/>
              <a:ext cx="959239" cy="111546"/>
            </a:xfrm>
            <a:custGeom>
              <a:avLst/>
              <a:gdLst>
                <a:gd name="T0" fmla="*/ 0 w 1889"/>
                <a:gd name="T1" fmla="*/ 145 h 219"/>
                <a:gd name="T2" fmla="*/ 547 w 1889"/>
                <a:gd name="T3" fmla="*/ 146 h 219"/>
                <a:gd name="T4" fmla="*/ 547 w 1889"/>
                <a:gd name="T5" fmla="*/ 0 h 219"/>
                <a:gd name="T6" fmla="*/ 724 w 1889"/>
                <a:gd name="T7" fmla="*/ 219 h 219"/>
                <a:gd name="T8" fmla="*/ 724 w 1889"/>
                <a:gd name="T9" fmla="*/ 0 h 219"/>
                <a:gd name="T10" fmla="*/ 879 w 1889"/>
                <a:gd name="T11" fmla="*/ 219 h 219"/>
                <a:gd name="T12" fmla="*/ 879 w 1889"/>
                <a:gd name="T13" fmla="*/ 0 h 219"/>
                <a:gd name="T14" fmla="*/ 1026 w 1889"/>
                <a:gd name="T15" fmla="*/ 219 h 219"/>
                <a:gd name="T16" fmla="*/ 1033 w 1889"/>
                <a:gd name="T17" fmla="*/ 0 h 219"/>
                <a:gd name="T18" fmla="*/ 1188 w 1889"/>
                <a:gd name="T19" fmla="*/ 219 h 219"/>
                <a:gd name="T20" fmla="*/ 1188 w 1889"/>
                <a:gd name="T21" fmla="*/ 0 h 219"/>
                <a:gd name="T22" fmla="*/ 1343 w 1889"/>
                <a:gd name="T23" fmla="*/ 219 h 219"/>
                <a:gd name="T24" fmla="*/ 1343 w 1889"/>
                <a:gd name="T25" fmla="*/ 9 h 219"/>
                <a:gd name="T26" fmla="*/ 1457 w 1889"/>
                <a:gd name="T27" fmla="*/ 154 h 219"/>
                <a:gd name="T28" fmla="*/ 1889 w 1889"/>
                <a:gd name="T29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9" h="219">
                  <a:moveTo>
                    <a:pt x="0" y="145"/>
                  </a:moveTo>
                  <a:lnTo>
                    <a:pt x="547" y="146"/>
                  </a:lnTo>
                  <a:lnTo>
                    <a:pt x="547" y="0"/>
                  </a:lnTo>
                  <a:lnTo>
                    <a:pt x="724" y="219"/>
                  </a:lnTo>
                  <a:lnTo>
                    <a:pt x="724" y="0"/>
                  </a:lnTo>
                  <a:lnTo>
                    <a:pt x="879" y="219"/>
                  </a:lnTo>
                  <a:lnTo>
                    <a:pt x="879" y="0"/>
                  </a:lnTo>
                  <a:lnTo>
                    <a:pt x="1026" y="219"/>
                  </a:lnTo>
                  <a:lnTo>
                    <a:pt x="1033" y="0"/>
                  </a:lnTo>
                  <a:lnTo>
                    <a:pt x="1188" y="219"/>
                  </a:lnTo>
                  <a:lnTo>
                    <a:pt x="1188" y="0"/>
                  </a:lnTo>
                  <a:lnTo>
                    <a:pt x="1343" y="219"/>
                  </a:lnTo>
                  <a:lnTo>
                    <a:pt x="1343" y="9"/>
                  </a:lnTo>
                  <a:lnTo>
                    <a:pt x="1457" y="154"/>
                  </a:lnTo>
                  <a:lnTo>
                    <a:pt x="1889" y="15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1" name="Text Box 3196"/>
            <p:cNvSpPr txBox="1">
              <a:spLocks noChangeArrowheads="1"/>
            </p:cNvSpPr>
            <p:nvPr/>
          </p:nvSpPr>
          <p:spPr bwMode="auto">
            <a:xfrm>
              <a:off x="4806750" y="3013740"/>
              <a:ext cx="180809" cy="187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k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2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12" name="Text Box 3197"/>
            <p:cNvSpPr txBox="1">
              <a:spLocks noChangeArrowheads="1"/>
            </p:cNvSpPr>
            <p:nvPr/>
          </p:nvSpPr>
          <p:spPr bwMode="auto">
            <a:xfrm>
              <a:off x="4490176" y="3317784"/>
              <a:ext cx="180809" cy="187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1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13" name="Text Box 3198"/>
            <p:cNvSpPr txBox="1">
              <a:spLocks noChangeArrowheads="1"/>
            </p:cNvSpPr>
            <p:nvPr/>
          </p:nvSpPr>
          <p:spPr bwMode="auto">
            <a:xfrm>
              <a:off x="5454490" y="3322883"/>
              <a:ext cx="180809" cy="187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2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14" name="Text Box 3199"/>
            <p:cNvSpPr txBox="1">
              <a:spLocks noChangeArrowheads="1"/>
            </p:cNvSpPr>
            <p:nvPr/>
          </p:nvSpPr>
          <p:spPr bwMode="auto">
            <a:xfrm>
              <a:off x="5689858" y="3201138"/>
              <a:ext cx="180809" cy="187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F</a:t>
              </a:r>
            </a:p>
          </p:txBody>
        </p:sp>
        <p:cxnSp>
          <p:nvCxnSpPr>
            <p:cNvPr id="16" name="AutoShape 3201"/>
            <p:cNvCxnSpPr>
              <a:cxnSpLocks noChangeShapeType="1"/>
            </p:cNvCxnSpPr>
            <p:nvPr/>
          </p:nvCxnSpPr>
          <p:spPr bwMode="auto">
            <a:xfrm>
              <a:off x="4354410" y="3354116"/>
              <a:ext cx="0" cy="13066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3202"/>
            <p:cNvCxnSpPr>
              <a:cxnSpLocks noChangeShapeType="1"/>
            </p:cNvCxnSpPr>
            <p:nvPr/>
          </p:nvCxnSpPr>
          <p:spPr bwMode="auto">
            <a:xfrm>
              <a:off x="4354410" y="3422956"/>
              <a:ext cx="16368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203"/>
            <p:cNvCxnSpPr>
              <a:cxnSpLocks noChangeShapeType="1"/>
            </p:cNvCxnSpPr>
            <p:nvPr/>
          </p:nvCxnSpPr>
          <p:spPr bwMode="auto">
            <a:xfrm>
              <a:off x="5313649" y="3354116"/>
              <a:ext cx="0" cy="13066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3204"/>
            <p:cNvCxnSpPr>
              <a:cxnSpLocks noChangeShapeType="1"/>
            </p:cNvCxnSpPr>
            <p:nvPr/>
          </p:nvCxnSpPr>
          <p:spPr bwMode="auto">
            <a:xfrm>
              <a:off x="5313649" y="3422956"/>
              <a:ext cx="16368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13343"/>
              </p:ext>
            </p:extLst>
          </p:nvPr>
        </p:nvGraphicFramePr>
        <p:xfrm>
          <a:off x="1446213" y="2578100"/>
          <a:ext cx="44497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7" name="Equation" r:id="rId5" imgW="5562360" imgH="812520" progId="Equation.DSMT4">
                  <p:embed/>
                </p:oleObj>
              </mc:Choice>
              <mc:Fallback>
                <p:oleObj name="Equation" r:id="rId5" imgW="556236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578100"/>
                        <a:ext cx="4449762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147509" y="2535936"/>
            <a:ext cx="39946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 smtClean="0">
                <a:latin typeface="Comic Sans MS" pitchFamily="66" charset="0"/>
              </a:rPr>
              <a:t>P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</a:p>
          <a:p>
            <a:pPr algn="ctr">
              <a:spcBef>
                <a:spcPts val="600"/>
              </a:spcBef>
            </a:pPr>
            <a:r>
              <a:rPr lang="en-US" dirty="0" smtClean="0">
                <a:latin typeface="Comic Sans MS" pitchFamily="66" charset="0"/>
              </a:rPr>
              <a:t>P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8911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Problems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Stiffness matrix </a:t>
            </a:r>
            <a:r>
              <a:rPr lang="en-US" b="1" dirty="0" smtClean="0"/>
              <a:t>K</a:t>
            </a:r>
            <a:r>
              <a:rPr lang="en-US" dirty="0" smtClean="0"/>
              <a:t> is constant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If the load is doubled, displacement is doubled, too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2C02C6"/>
                </a:solidFill>
              </a:rPr>
              <a:t>Superposition</a:t>
            </a:r>
            <a:r>
              <a:rPr lang="en-US" dirty="0" smtClean="0"/>
              <a:t> is possible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Nonlinear Problems</a:t>
            </a:r>
          </a:p>
          <a:p>
            <a:pPr eaLnBrk="1" hangingPunct="1">
              <a:lnSpc>
                <a:spcPct val="150000"/>
              </a:lnSpc>
            </a:pP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How to find </a:t>
            </a:r>
            <a:r>
              <a:rPr lang="en-US" b="1" dirty="0" smtClean="0"/>
              <a:t>d</a:t>
            </a:r>
            <a:r>
              <a:rPr lang="en-US" dirty="0" smtClean="0"/>
              <a:t> for a given </a:t>
            </a:r>
            <a:r>
              <a:rPr lang="en-US" b="1" dirty="0" smtClean="0"/>
              <a:t>F</a:t>
            </a:r>
            <a:r>
              <a:rPr lang="en-US" dirty="0" smtClean="0"/>
              <a:t>?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11263" y="1300163"/>
          <a:ext cx="274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3" imgW="2743200" imgH="330120" progId="Equation.DSMT4">
                  <p:embed/>
                </p:oleObj>
              </mc:Choice>
              <mc:Fallback>
                <p:oleObj name="Equation" r:id="rId3" imgW="274320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300163"/>
                        <a:ext cx="2743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274763" y="2235200"/>
          <a:ext cx="2819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5" imgW="2819160" imgH="711000" progId="Equation.DSMT4">
                  <p:embed/>
                </p:oleObj>
              </mc:Choice>
              <mc:Fallback>
                <p:oleObj name="Equation" r:id="rId5" imgW="28191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235200"/>
                        <a:ext cx="28194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66813" y="4868863"/>
          <a:ext cx="2540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7" imgW="2539800" imgH="330120" progId="Equation.DSMT4">
                  <p:embed/>
                </p:oleObj>
              </mc:Choice>
              <mc:Fallback>
                <p:oleObj name="Equation" r:id="rId7" imgW="253980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868863"/>
                        <a:ext cx="2540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257800" y="4179888"/>
            <a:ext cx="3001963" cy="2211387"/>
            <a:chOff x="5257800" y="3294600"/>
            <a:chExt cx="3001297" cy="2211882"/>
          </a:xfrm>
        </p:grpSpPr>
        <p:cxnSp>
          <p:nvCxnSpPr>
            <p:cNvPr id="11288" name="Straight Arrow Connector 7"/>
            <p:cNvCxnSpPr>
              <a:cxnSpLocks noChangeShapeType="1"/>
            </p:cNvCxnSpPr>
            <p:nvPr/>
          </p:nvCxnSpPr>
          <p:spPr bwMode="auto">
            <a:xfrm rot="5400000" flipH="1" flipV="1">
              <a:off x="4635909" y="4193458"/>
              <a:ext cx="1799304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89" name="Straight Arrow Connector 9"/>
            <p:cNvCxnSpPr>
              <a:cxnSpLocks noChangeShapeType="1"/>
            </p:cNvCxnSpPr>
            <p:nvPr/>
          </p:nvCxnSpPr>
          <p:spPr bwMode="auto">
            <a:xfrm>
              <a:off x="5525729" y="5112774"/>
              <a:ext cx="2733368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90" name="Freeform 10"/>
            <p:cNvSpPr>
              <a:spLocks/>
            </p:cNvSpPr>
            <p:nvPr/>
          </p:nvSpPr>
          <p:spPr bwMode="auto">
            <a:xfrm>
              <a:off x="5535561" y="3323303"/>
              <a:ext cx="2349910" cy="1779639"/>
            </a:xfrm>
            <a:custGeom>
              <a:avLst/>
              <a:gdLst>
                <a:gd name="T0" fmla="*/ 0 w 2349910"/>
                <a:gd name="T1" fmla="*/ 1779639 h 1779639"/>
                <a:gd name="T2" fmla="*/ 137652 w 2349910"/>
                <a:gd name="T3" fmla="*/ 1386349 h 1779639"/>
                <a:gd name="T4" fmla="*/ 580104 w 2349910"/>
                <a:gd name="T5" fmla="*/ 1091381 h 1779639"/>
                <a:gd name="T6" fmla="*/ 1494504 w 2349910"/>
                <a:gd name="T7" fmla="*/ 924232 h 1779639"/>
                <a:gd name="T8" fmla="*/ 2054942 w 2349910"/>
                <a:gd name="T9" fmla="*/ 619432 h 1779639"/>
                <a:gd name="T10" fmla="*/ 2349910 w 2349910"/>
                <a:gd name="T11" fmla="*/ 0 h 17796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49910"/>
                <a:gd name="T19" fmla="*/ 0 h 1779639"/>
                <a:gd name="T20" fmla="*/ 2349910 w 2349910"/>
                <a:gd name="T21" fmla="*/ 1779639 h 17796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49910" h="1779639">
                  <a:moveTo>
                    <a:pt x="0" y="1779639"/>
                  </a:moveTo>
                  <a:cubicBezTo>
                    <a:pt x="20484" y="1640349"/>
                    <a:pt x="40968" y="1501059"/>
                    <a:pt x="137652" y="1386349"/>
                  </a:cubicBezTo>
                  <a:cubicBezTo>
                    <a:pt x="234336" y="1271639"/>
                    <a:pt x="353962" y="1168401"/>
                    <a:pt x="580104" y="1091381"/>
                  </a:cubicBezTo>
                  <a:cubicBezTo>
                    <a:pt x="806246" y="1014362"/>
                    <a:pt x="1248698" y="1002890"/>
                    <a:pt x="1494504" y="924232"/>
                  </a:cubicBezTo>
                  <a:cubicBezTo>
                    <a:pt x="1740310" y="845574"/>
                    <a:pt x="1912374" y="773471"/>
                    <a:pt x="2054942" y="619432"/>
                  </a:cubicBezTo>
                  <a:cubicBezTo>
                    <a:pt x="2197510" y="465393"/>
                    <a:pt x="2273710" y="232696"/>
                    <a:pt x="2349910" y="0"/>
                  </a:cubicBez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291" name="Straight Connector 12"/>
            <p:cNvCxnSpPr>
              <a:cxnSpLocks noChangeShapeType="1"/>
            </p:cNvCxnSpPr>
            <p:nvPr/>
          </p:nvCxnSpPr>
          <p:spPr bwMode="auto">
            <a:xfrm>
              <a:off x="5535561" y="4021388"/>
              <a:ext cx="195662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92" name="Straight Connector 14"/>
            <p:cNvCxnSpPr>
              <a:cxnSpLocks noChangeShapeType="1"/>
            </p:cNvCxnSpPr>
            <p:nvPr/>
          </p:nvCxnSpPr>
          <p:spPr bwMode="auto">
            <a:xfrm rot="5400000">
              <a:off x="6951407" y="4572000"/>
              <a:ext cx="108154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93" name="Straight Connector 16"/>
            <p:cNvCxnSpPr>
              <a:cxnSpLocks noChangeShapeType="1"/>
            </p:cNvCxnSpPr>
            <p:nvPr/>
          </p:nvCxnSpPr>
          <p:spPr bwMode="auto">
            <a:xfrm rot="10800000" flipV="1">
              <a:off x="5604387" y="4270067"/>
              <a:ext cx="688258" cy="43261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5633884" y="4807974"/>
              <a:ext cx="60960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95" name="Straight Connector 21"/>
            <p:cNvCxnSpPr>
              <a:cxnSpLocks noChangeShapeType="1"/>
            </p:cNvCxnSpPr>
            <p:nvPr/>
          </p:nvCxnSpPr>
          <p:spPr bwMode="auto">
            <a:xfrm>
              <a:off x="5791200" y="4578350"/>
              <a:ext cx="27305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6" name="Straight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5972175" y="4492625"/>
              <a:ext cx="17145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297" name="TextBox 24"/>
            <p:cNvSpPr txBox="1">
              <a:spLocks noChangeArrowheads="1"/>
            </p:cNvSpPr>
            <p:nvPr/>
          </p:nvSpPr>
          <p:spPr bwMode="auto">
            <a:xfrm>
              <a:off x="5257800" y="3860800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</a:p>
          </p:txBody>
        </p:sp>
        <p:sp>
          <p:nvSpPr>
            <p:cNvPr id="11298" name="TextBox 25"/>
            <p:cNvSpPr txBox="1">
              <a:spLocks noChangeArrowheads="1"/>
            </p:cNvSpPr>
            <p:nvPr/>
          </p:nvSpPr>
          <p:spPr bwMode="auto">
            <a:xfrm>
              <a:off x="7321550" y="513715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d</a:t>
              </a:r>
            </a:p>
          </p:txBody>
        </p:sp>
        <p:sp>
          <p:nvSpPr>
            <p:cNvPr id="11299" name="TextBox 26"/>
            <p:cNvSpPr txBox="1">
              <a:spLocks noChangeArrowheads="1"/>
            </p:cNvSpPr>
            <p:nvPr/>
          </p:nvSpPr>
          <p:spPr bwMode="auto">
            <a:xfrm>
              <a:off x="5753100" y="5124450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d</a:t>
              </a:r>
              <a:r>
                <a:rPr lang="en-US" i="1" baseline="30000"/>
                <a:t>i</a:t>
              </a:r>
            </a:p>
          </p:txBody>
        </p:sp>
        <p:sp>
          <p:nvSpPr>
            <p:cNvPr id="11300" name="TextBox 27"/>
            <p:cNvSpPr txBox="1">
              <a:spLocks noChangeArrowheads="1"/>
            </p:cNvSpPr>
            <p:nvPr/>
          </p:nvSpPr>
          <p:spPr bwMode="auto">
            <a:xfrm>
              <a:off x="6013450" y="4413250"/>
              <a:ext cx="4331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K</a:t>
              </a:r>
              <a:r>
                <a:rPr lang="en-US" i="1" baseline="-25000"/>
                <a:t>T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5111750" y="920750"/>
            <a:ext cx="3132138" cy="2144713"/>
            <a:chOff x="5112415" y="920086"/>
            <a:chExt cx="3131933" cy="2145738"/>
          </a:xfrm>
        </p:grpSpPr>
        <p:cxnSp>
          <p:nvCxnSpPr>
            <p:cNvPr id="11274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4621160" y="1818944"/>
              <a:ext cx="1799304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75" name="Straight Arrow Connector 29"/>
            <p:cNvCxnSpPr>
              <a:cxnSpLocks noChangeShapeType="1"/>
            </p:cNvCxnSpPr>
            <p:nvPr/>
          </p:nvCxnSpPr>
          <p:spPr bwMode="auto">
            <a:xfrm>
              <a:off x="5510980" y="2738260"/>
              <a:ext cx="2733368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76" name="Straight Connector 31"/>
            <p:cNvCxnSpPr>
              <a:cxnSpLocks noChangeShapeType="1"/>
            </p:cNvCxnSpPr>
            <p:nvPr/>
          </p:nvCxnSpPr>
          <p:spPr bwMode="auto">
            <a:xfrm>
              <a:off x="5520812" y="1646874"/>
              <a:ext cx="195662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77" name="Straight Connector 32"/>
            <p:cNvCxnSpPr>
              <a:cxnSpLocks noChangeShapeType="1"/>
            </p:cNvCxnSpPr>
            <p:nvPr/>
          </p:nvCxnSpPr>
          <p:spPr bwMode="auto">
            <a:xfrm rot="5400000">
              <a:off x="6936658" y="2197486"/>
              <a:ext cx="108154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78" name="Straight Connector 35"/>
            <p:cNvCxnSpPr>
              <a:cxnSpLocks noChangeShapeType="1"/>
            </p:cNvCxnSpPr>
            <p:nvPr/>
          </p:nvCxnSpPr>
          <p:spPr bwMode="auto">
            <a:xfrm flipV="1">
              <a:off x="6626431" y="2119680"/>
              <a:ext cx="306185" cy="6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79" name="Straight Connector 36"/>
            <p:cNvCxnSpPr>
              <a:cxnSpLocks noChangeShapeType="1"/>
            </p:cNvCxnSpPr>
            <p:nvPr/>
          </p:nvCxnSpPr>
          <p:spPr bwMode="auto">
            <a:xfrm rot="5400000" flipH="1" flipV="1">
              <a:off x="6840541" y="2032367"/>
              <a:ext cx="17145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280" name="TextBox 37"/>
            <p:cNvSpPr txBox="1">
              <a:spLocks noChangeArrowheads="1"/>
            </p:cNvSpPr>
            <p:nvPr/>
          </p:nvSpPr>
          <p:spPr bwMode="auto">
            <a:xfrm>
              <a:off x="5112415" y="1468472"/>
              <a:ext cx="4539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 i="1"/>
                <a:t>F</a:t>
              </a:r>
            </a:p>
          </p:txBody>
        </p:sp>
        <p:sp>
          <p:nvSpPr>
            <p:cNvPr id="11281" name="TextBox 38"/>
            <p:cNvSpPr txBox="1">
              <a:spLocks noChangeArrowheads="1"/>
            </p:cNvSpPr>
            <p:nvPr/>
          </p:nvSpPr>
          <p:spPr bwMode="auto">
            <a:xfrm>
              <a:off x="7259297" y="2685442"/>
              <a:ext cx="4411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 i="1"/>
                <a:t>d</a:t>
              </a:r>
            </a:p>
          </p:txBody>
        </p:sp>
        <p:sp>
          <p:nvSpPr>
            <p:cNvPr id="11282" name="TextBox 39"/>
            <p:cNvSpPr txBox="1">
              <a:spLocks noChangeArrowheads="1"/>
            </p:cNvSpPr>
            <p:nvPr/>
          </p:nvSpPr>
          <p:spPr bwMode="auto">
            <a:xfrm>
              <a:off x="6320241" y="269649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d</a:t>
              </a:r>
              <a:endParaRPr lang="en-US" i="1" baseline="30000"/>
            </a:p>
          </p:txBody>
        </p:sp>
        <p:sp>
          <p:nvSpPr>
            <p:cNvPr id="11283" name="TextBox 40"/>
            <p:cNvSpPr txBox="1">
              <a:spLocks noChangeArrowheads="1"/>
            </p:cNvSpPr>
            <p:nvPr/>
          </p:nvSpPr>
          <p:spPr bwMode="auto">
            <a:xfrm>
              <a:off x="6891652" y="1864502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K</a:t>
              </a:r>
              <a:endParaRPr lang="en-US" i="1" baseline="-25000"/>
            </a:p>
          </p:txBody>
        </p:sp>
        <p:cxnSp>
          <p:nvCxnSpPr>
            <p:cNvPr id="11284" name="Straight Connector 42"/>
            <p:cNvCxnSpPr>
              <a:cxnSpLocks noChangeShapeType="1"/>
            </p:cNvCxnSpPr>
            <p:nvPr/>
          </p:nvCxnSpPr>
          <p:spPr bwMode="auto">
            <a:xfrm flipV="1">
              <a:off x="5515897" y="1347019"/>
              <a:ext cx="2507226" cy="137651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1285" name="Straight Connector 45"/>
            <p:cNvCxnSpPr>
              <a:cxnSpLocks noChangeShapeType="1"/>
            </p:cNvCxnSpPr>
            <p:nvPr/>
          </p:nvCxnSpPr>
          <p:spPr bwMode="auto">
            <a:xfrm flipV="1">
              <a:off x="5536646" y="2185060"/>
              <a:ext cx="971032" cy="610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1286" name="Straight Connector 47"/>
            <p:cNvCxnSpPr>
              <a:cxnSpLocks noChangeShapeType="1"/>
            </p:cNvCxnSpPr>
            <p:nvPr/>
          </p:nvCxnSpPr>
          <p:spPr bwMode="auto">
            <a:xfrm rot="5400000">
              <a:off x="6222495" y="2457287"/>
              <a:ext cx="547346" cy="73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1287" name="TextBox 49"/>
            <p:cNvSpPr txBox="1">
              <a:spLocks noChangeArrowheads="1"/>
            </p:cNvSpPr>
            <p:nvPr/>
          </p:nvSpPr>
          <p:spPr bwMode="auto">
            <a:xfrm>
              <a:off x="5235127" y="2006822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F</a:t>
              </a:r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308100" y="5978525"/>
            <a:ext cx="3671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C02C6"/>
                </a:solidFill>
                <a:latin typeface="Comic Sans MS" pitchFamily="66" charset="0"/>
              </a:rPr>
              <a:t>Incremental Solution Procedure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popular method</a:t>
            </a:r>
          </a:p>
          <a:p>
            <a:pPr eaLnBrk="1" hangingPunct="1"/>
            <a:r>
              <a:rPr lang="en-US" dirty="0" smtClean="0"/>
              <a:t>Assume </a:t>
            </a:r>
            <a:r>
              <a:rPr lang="en-US" b="1" dirty="0" err="1" smtClean="0"/>
              <a:t>d</a:t>
            </a:r>
            <a:r>
              <a:rPr lang="en-US" baseline="30000" dirty="0" err="1" smtClean="0"/>
              <a:t>i</a:t>
            </a:r>
            <a:r>
              <a:rPr lang="en-US" dirty="0" smtClean="0"/>
              <a:t> at </a:t>
            </a:r>
            <a:r>
              <a:rPr lang="en-US" dirty="0" err="1" smtClean="0"/>
              <a:t>i-th</a:t>
            </a:r>
            <a:r>
              <a:rPr lang="en-US" dirty="0" smtClean="0"/>
              <a:t> iteration is known</a:t>
            </a:r>
          </a:p>
          <a:p>
            <a:pPr eaLnBrk="1" hangingPunct="1"/>
            <a:r>
              <a:rPr lang="en-US" dirty="0" smtClean="0"/>
              <a:t>Looking for </a:t>
            </a:r>
            <a:r>
              <a:rPr lang="en-US" b="1" dirty="0" smtClean="0"/>
              <a:t>d</a:t>
            </a:r>
            <a:r>
              <a:rPr lang="en-US" baseline="30000" dirty="0" smtClean="0"/>
              <a:t>i+1</a:t>
            </a:r>
            <a:r>
              <a:rPr lang="en-US" dirty="0" smtClean="0"/>
              <a:t> from first-order Taylor series expansion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			 : </a:t>
            </a:r>
            <a:r>
              <a:rPr lang="en-US" b="1" dirty="0" err="1" smtClean="0">
                <a:solidFill>
                  <a:srgbClr val="2C02C6"/>
                </a:solidFill>
              </a:rPr>
              <a:t>Jacobian</a:t>
            </a:r>
            <a:r>
              <a:rPr lang="en-US" b="1" dirty="0" smtClean="0">
                <a:solidFill>
                  <a:srgbClr val="2C02C6"/>
                </a:solidFill>
              </a:rPr>
              <a:t> matrix or Tangent stiffness matrix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rgbClr val="2C02C6"/>
                </a:solidFill>
              </a:rPr>
              <a:t>Solve for incremental solution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Update solution</a:t>
            </a:r>
          </a:p>
        </p:txBody>
      </p:sp>
      <p:sp>
        <p:nvSpPr>
          <p:cNvPr id="12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132212" y="2321153"/>
          <a:ext cx="35766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3" imgW="3581280" imgH="393480" progId="Equation.DSMT4">
                  <p:embed/>
                </p:oleObj>
              </mc:Choice>
              <mc:Fallback>
                <p:oleObj name="Equation" r:id="rId3" imgW="358128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212" y="2321153"/>
                        <a:ext cx="3576637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123950" y="2692400"/>
          <a:ext cx="16811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5" imgW="1676160" imgH="799920" progId="Equation.DSMT4">
                  <p:embed/>
                </p:oleObj>
              </mc:Choice>
              <mc:Fallback>
                <p:oleObj name="Equation" r:id="rId5" imgW="1676160" imgH="799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692400"/>
                        <a:ext cx="1681163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135063" y="4279900"/>
          <a:ext cx="19510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7" imgW="1955520" imgH="393480" progId="Equation.DSMT4">
                  <p:embed/>
                </p:oleObj>
              </mc:Choice>
              <mc:Fallback>
                <p:oleObj name="Equation" r:id="rId7" imgW="19555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279900"/>
                        <a:ext cx="19510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092200" y="5686425"/>
          <a:ext cx="15922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Equation" r:id="rId9" imgW="1587240" imgH="330120" progId="Equation.DSMT4">
                  <p:embed/>
                </p:oleObj>
              </mc:Choice>
              <mc:Fallback>
                <p:oleObj name="Equation" r:id="rId9" imgW="158724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686425"/>
                        <a:ext cx="1592263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108450" y="4267200"/>
            <a:ext cx="4445000" cy="2409825"/>
            <a:chOff x="3687288" y="4267200"/>
            <a:chExt cx="4444246" cy="2409745"/>
          </a:xfrm>
        </p:grpSpPr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4288568" y="6417821"/>
              <a:ext cx="38429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2"/>
            <p:cNvSpPr>
              <a:spLocks noChangeShapeType="1"/>
            </p:cNvSpPr>
            <p:nvPr/>
          </p:nvSpPr>
          <p:spPr bwMode="auto">
            <a:xfrm rot="5400000" flipH="1">
              <a:off x="3215877" y="5333971"/>
              <a:ext cx="2145383" cy="118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Text Box 13"/>
            <p:cNvSpPr txBox="1">
              <a:spLocks noChangeArrowheads="1"/>
            </p:cNvSpPr>
            <p:nvPr/>
          </p:nvSpPr>
          <p:spPr bwMode="auto">
            <a:xfrm>
              <a:off x="4583519" y="6423538"/>
              <a:ext cx="262656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2306" name="Text Box 14"/>
            <p:cNvSpPr txBox="1">
              <a:spLocks noChangeArrowheads="1"/>
            </p:cNvSpPr>
            <p:nvPr/>
          </p:nvSpPr>
          <p:spPr bwMode="auto">
            <a:xfrm>
              <a:off x="5060391" y="6423538"/>
              <a:ext cx="384297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r>
                <a:rPr lang="en-US" altLang="ko-KR" baseline="30000">
                  <a:latin typeface="Calibri" pitchFamily="34" charset="0"/>
                  <a:ea typeface="맑은 고딕" pitchFamily="50" charset="-127"/>
                </a:rPr>
                <a:t>+1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2307" name="Text Box 15"/>
            <p:cNvSpPr txBox="1">
              <a:spLocks noChangeArrowheads="1"/>
            </p:cNvSpPr>
            <p:nvPr/>
          </p:nvSpPr>
          <p:spPr bwMode="auto">
            <a:xfrm>
              <a:off x="7699874" y="6424490"/>
              <a:ext cx="262656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</a:p>
            <a:p>
              <a:endParaRPr lang="en-US"/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5493128" y="5972932"/>
              <a:ext cx="481178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>
                  <a:latin typeface="Symbol" pitchFamily="18" charset="2"/>
                  <a:ea typeface="맑은 고딕" pitchFamily="50" charset="-127"/>
                </a:rPr>
                <a:t>D</a:t>
              </a: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r>
                <a:rPr lang="en-US" altLang="ko-KR" baseline="30000">
                  <a:latin typeface="Calibri" pitchFamily="34" charset="0"/>
                  <a:ea typeface="맑은 고딕" pitchFamily="50" charset="-127"/>
                </a:rPr>
                <a:t>+1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3962400" y="4546805"/>
              <a:ext cx="318633" cy="29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F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7235919" y="4492504"/>
              <a:ext cx="635112" cy="281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P</a:t>
              </a: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(</a:t>
              </a: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)</a:t>
              </a:r>
            </a:p>
            <a:p>
              <a:endParaRPr lang="en-US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 flipH="1" flipV="1">
              <a:off x="6853775" y="4725904"/>
              <a:ext cx="396138" cy="4010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1"/>
            <p:cNvSpPr>
              <a:spLocks noChangeShapeType="1"/>
            </p:cNvSpPr>
            <p:nvPr/>
          </p:nvSpPr>
          <p:spPr bwMode="auto">
            <a:xfrm flipH="1" flipV="1">
              <a:off x="4312250" y="4703041"/>
              <a:ext cx="24920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Freeform 22"/>
            <p:cNvSpPr>
              <a:spLocks/>
            </p:cNvSpPr>
            <p:nvPr/>
          </p:nvSpPr>
          <p:spPr bwMode="auto">
            <a:xfrm>
              <a:off x="4535078" y="4629686"/>
              <a:ext cx="2753588" cy="1693823"/>
            </a:xfrm>
            <a:custGeom>
              <a:avLst/>
              <a:gdLst>
                <a:gd name="T0" fmla="*/ 2147483647 w 2558"/>
                <a:gd name="T1" fmla="*/ 0 h 1778"/>
                <a:gd name="T2" fmla="*/ 2147483647 w 2558"/>
                <a:gd name="T3" fmla="*/ 2147483647 h 1778"/>
                <a:gd name="T4" fmla="*/ 2147483647 w 2558"/>
                <a:gd name="T5" fmla="*/ 2147483647 h 1778"/>
                <a:gd name="T6" fmla="*/ 2147483647 w 2558"/>
                <a:gd name="T7" fmla="*/ 2147483647 h 1778"/>
                <a:gd name="T8" fmla="*/ 2147483647 w 2558"/>
                <a:gd name="T9" fmla="*/ 2147483647 h 1778"/>
                <a:gd name="T10" fmla="*/ 2147483647 w 2558"/>
                <a:gd name="T11" fmla="*/ 2147483647 h 1778"/>
                <a:gd name="T12" fmla="*/ 2147483647 w 2558"/>
                <a:gd name="T13" fmla="*/ 2147483647 h 1778"/>
                <a:gd name="T14" fmla="*/ 2147483647 w 2558"/>
                <a:gd name="T15" fmla="*/ 2147483647 h 1778"/>
                <a:gd name="T16" fmla="*/ 0 w 2558"/>
                <a:gd name="T17" fmla="*/ 2147483647 h 1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58"/>
                <a:gd name="T28" fmla="*/ 0 h 1778"/>
                <a:gd name="T29" fmla="*/ 2558 w 2558"/>
                <a:gd name="T30" fmla="*/ 1778 h 1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58" h="1778">
                  <a:moveTo>
                    <a:pt x="2558" y="0"/>
                  </a:moveTo>
                  <a:cubicBezTo>
                    <a:pt x="2522" y="6"/>
                    <a:pt x="2418" y="23"/>
                    <a:pt x="2341" y="38"/>
                  </a:cubicBezTo>
                  <a:cubicBezTo>
                    <a:pt x="2264" y="53"/>
                    <a:pt x="2176" y="68"/>
                    <a:pt x="2093" y="90"/>
                  </a:cubicBezTo>
                  <a:cubicBezTo>
                    <a:pt x="2010" y="112"/>
                    <a:pt x="1958" y="127"/>
                    <a:pt x="1845" y="173"/>
                  </a:cubicBezTo>
                  <a:cubicBezTo>
                    <a:pt x="1732" y="219"/>
                    <a:pt x="1561" y="291"/>
                    <a:pt x="1410" y="368"/>
                  </a:cubicBezTo>
                  <a:cubicBezTo>
                    <a:pt x="1260" y="445"/>
                    <a:pt x="1092" y="534"/>
                    <a:pt x="945" y="638"/>
                  </a:cubicBezTo>
                  <a:cubicBezTo>
                    <a:pt x="797" y="742"/>
                    <a:pt x="641" y="871"/>
                    <a:pt x="521" y="990"/>
                  </a:cubicBezTo>
                  <a:cubicBezTo>
                    <a:pt x="401" y="1109"/>
                    <a:pt x="308" y="1219"/>
                    <a:pt x="221" y="1350"/>
                  </a:cubicBezTo>
                  <a:cubicBezTo>
                    <a:pt x="134" y="1481"/>
                    <a:pt x="46" y="1689"/>
                    <a:pt x="0" y="1778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flipV="1">
              <a:off x="4626929" y="4705335"/>
              <a:ext cx="592038" cy="1465214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  <a:cs typeface="+mn-cs"/>
              </a:endParaRPr>
            </a:p>
          </p:txBody>
        </p:sp>
        <p:sp>
          <p:nvSpPr>
            <p:cNvPr id="12315" name="Line 24"/>
            <p:cNvSpPr>
              <a:spLocks noChangeShapeType="1"/>
            </p:cNvSpPr>
            <p:nvPr/>
          </p:nvSpPr>
          <p:spPr bwMode="auto">
            <a:xfrm flipH="1">
              <a:off x="5228319" y="4714472"/>
              <a:ext cx="0" cy="170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 flipV="1">
              <a:off x="5223727" y="4702161"/>
              <a:ext cx="922182" cy="754038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  <a:cs typeface="+mn-cs"/>
              </a:endParaRPr>
            </a:p>
          </p:txBody>
        </p:sp>
        <p:sp>
          <p:nvSpPr>
            <p:cNvPr id="12317" name="Line 26"/>
            <p:cNvSpPr>
              <a:spLocks noChangeShapeType="1"/>
            </p:cNvSpPr>
            <p:nvPr/>
          </p:nvSpPr>
          <p:spPr bwMode="auto">
            <a:xfrm flipH="1">
              <a:off x="6145464" y="4696372"/>
              <a:ext cx="0" cy="1710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27"/>
            <p:cNvSpPr>
              <a:spLocks noChangeShapeType="1"/>
            </p:cNvSpPr>
            <p:nvPr/>
          </p:nvSpPr>
          <p:spPr bwMode="auto">
            <a:xfrm>
              <a:off x="6822558" y="4721141"/>
              <a:ext cx="0" cy="1692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19" name="Line 28"/>
            <p:cNvSpPr>
              <a:spLocks noChangeShapeType="1"/>
            </p:cNvSpPr>
            <p:nvPr/>
          </p:nvSpPr>
          <p:spPr bwMode="auto">
            <a:xfrm>
              <a:off x="4655642" y="6102493"/>
              <a:ext cx="0" cy="3210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0" name="Text Box 29"/>
            <p:cNvSpPr txBox="1">
              <a:spLocks noChangeArrowheads="1"/>
            </p:cNvSpPr>
            <p:nvPr/>
          </p:nvSpPr>
          <p:spPr bwMode="auto">
            <a:xfrm>
              <a:off x="5972153" y="6423538"/>
              <a:ext cx="384297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r>
                <a:rPr lang="en-US" altLang="ko-KR" baseline="30000">
                  <a:latin typeface="Calibri" pitchFamily="34" charset="0"/>
                  <a:ea typeface="맑은 고딕" pitchFamily="50" charset="-127"/>
                </a:rPr>
                <a:t>+2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2321" name="Text Box 30"/>
            <p:cNvSpPr txBox="1">
              <a:spLocks noChangeArrowheads="1"/>
            </p:cNvSpPr>
            <p:nvPr/>
          </p:nvSpPr>
          <p:spPr bwMode="auto">
            <a:xfrm>
              <a:off x="6727829" y="6423538"/>
              <a:ext cx="255122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n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2322" name="AutoShape 31"/>
            <p:cNvSpPr>
              <a:spLocks/>
            </p:cNvSpPr>
            <p:nvPr/>
          </p:nvSpPr>
          <p:spPr bwMode="auto">
            <a:xfrm rot="-5400000">
              <a:off x="5603452" y="5868427"/>
              <a:ext cx="157188" cy="873011"/>
            </a:xfrm>
            <a:prstGeom prst="rightBrace">
              <a:avLst>
                <a:gd name="adj1" fmla="val 4096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3" name="Freeform 32"/>
            <p:cNvSpPr>
              <a:spLocks/>
            </p:cNvSpPr>
            <p:nvPr/>
          </p:nvSpPr>
          <p:spPr bwMode="auto">
            <a:xfrm>
              <a:off x="4897845" y="5130782"/>
              <a:ext cx="145322" cy="357246"/>
            </a:xfrm>
            <a:custGeom>
              <a:avLst/>
              <a:gdLst>
                <a:gd name="T0" fmla="*/ 0 w 135"/>
                <a:gd name="T1" fmla="*/ 2147483647 h 375"/>
                <a:gd name="T2" fmla="*/ 2147483647 w 135"/>
                <a:gd name="T3" fmla="*/ 2147483647 h 375"/>
                <a:gd name="T4" fmla="*/ 2147483647 w 135"/>
                <a:gd name="T5" fmla="*/ 0 h 375"/>
                <a:gd name="T6" fmla="*/ 0 60000 65536"/>
                <a:gd name="T7" fmla="*/ 0 60000 65536"/>
                <a:gd name="T8" fmla="*/ 0 60000 65536"/>
                <a:gd name="T9" fmla="*/ 0 w 135"/>
                <a:gd name="T10" fmla="*/ 0 h 375"/>
                <a:gd name="T11" fmla="*/ 135 w 135"/>
                <a:gd name="T12" fmla="*/ 375 h 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375">
                  <a:moveTo>
                    <a:pt x="0" y="375"/>
                  </a:moveTo>
                  <a:lnTo>
                    <a:pt x="135" y="375"/>
                  </a:ln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24" name="Text Box 33"/>
            <p:cNvSpPr txBox="1">
              <a:spLocks noChangeArrowheads="1"/>
            </p:cNvSpPr>
            <p:nvPr/>
          </p:nvSpPr>
          <p:spPr bwMode="auto">
            <a:xfrm>
              <a:off x="6850545" y="5104108"/>
              <a:ext cx="836411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Solution</a:t>
              </a:r>
              <a:endParaRPr lang="en-US" altLang="ko-KR" sz="1600">
                <a:latin typeface="Times New Roman" pitchFamily="18" charset="0"/>
                <a:ea typeface="맑은 고딕" pitchFamily="50" charset="-127"/>
              </a:endParaRPr>
            </a:p>
            <a:p>
              <a:endParaRPr lang="en-US" sz="1600"/>
            </a:p>
          </p:txBody>
        </p:sp>
        <p:graphicFrame>
          <p:nvGraphicFramePr>
            <p:cNvPr id="12294" name="Object 35"/>
            <p:cNvGraphicFramePr>
              <a:graphicFrameLocks noChangeAspect="1"/>
            </p:cNvGraphicFramePr>
            <p:nvPr/>
          </p:nvGraphicFramePr>
          <p:xfrm>
            <a:off x="4648200" y="5105400"/>
            <a:ext cx="320675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6" name="Equation" r:id="rId11" imgW="393480" imgH="419040" progId="Equation.DSMT4">
                    <p:embed/>
                  </p:oleObj>
                </mc:Choice>
                <mc:Fallback>
                  <p:oleObj name="Equation" r:id="rId11" imgW="393480" imgH="41904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5105400"/>
                          <a:ext cx="320675" cy="341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36"/>
            <p:cNvGraphicFramePr>
              <a:graphicFrameLocks noChangeAspect="1"/>
            </p:cNvGraphicFramePr>
            <p:nvPr/>
          </p:nvGraphicFramePr>
          <p:xfrm>
            <a:off x="5411787" y="4724400"/>
            <a:ext cx="455613" cy="34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7" name="Equation" r:id="rId13" imgW="558720" imgH="419040" progId="Equation.DSMT4">
                    <p:embed/>
                  </p:oleObj>
                </mc:Choice>
                <mc:Fallback>
                  <p:oleObj name="Equation" r:id="rId13" imgW="558720" imgH="41904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1787" y="4724400"/>
                          <a:ext cx="455613" cy="341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325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4286993" y="5468587"/>
              <a:ext cx="938151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2326" name="Straight Connector 45"/>
            <p:cNvCxnSpPr>
              <a:cxnSpLocks noChangeShapeType="1"/>
              <a:stCxn id="12319" idx="0"/>
            </p:cNvCxnSpPr>
            <p:nvPr/>
          </p:nvCxnSpPr>
          <p:spPr bwMode="auto">
            <a:xfrm rot="5400000">
              <a:off x="4476543" y="5924818"/>
              <a:ext cx="1424" cy="3567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2327" name="Text Box 13"/>
            <p:cNvSpPr txBox="1">
              <a:spLocks noChangeArrowheads="1"/>
            </p:cNvSpPr>
            <p:nvPr/>
          </p:nvSpPr>
          <p:spPr bwMode="auto">
            <a:xfrm>
              <a:off x="3847608" y="5970295"/>
              <a:ext cx="480015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P</a:t>
              </a: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(</a:t>
              </a: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)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</p:txBody>
        </p:sp>
        <p:sp>
          <p:nvSpPr>
            <p:cNvPr id="12328" name="Text Box 13"/>
            <p:cNvSpPr txBox="1">
              <a:spLocks noChangeArrowheads="1"/>
            </p:cNvSpPr>
            <p:nvPr/>
          </p:nvSpPr>
          <p:spPr bwMode="auto">
            <a:xfrm>
              <a:off x="3687288" y="5362674"/>
              <a:ext cx="573035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P</a:t>
              </a: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(</a:t>
              </a: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r>
                <a:rPr lang="en-US" altLang="ko-KR" baseline="30000">
                  <a:latin typeface="Calibri" pitchFamily="34" charset="0"/>
                  <a:ea typeface="맑은 고딕" pitchFamily="50" charset="-127"/>
                </a:rPr>
                <a:t>+1</a:t>
              </a: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)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What is a nonlinear problem?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2C02C6"/>
                </a:solidFill>
              </a:rPr>
              <a:t>How is a nonlinear problem different from a linear one?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What types of nonlinearity exist?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2C02C6"/>
                </a:solidFill>
              </a:rPr>
              <a:t>How to understand stresses and strains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How to formulate nonlinear problems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2C02C6"/>
                </a:solidFill>
              </a:rPr>
              <a:t>How to solve nonlinear problems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When does nonlinear analysis experience difficulty?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N-R Method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Observations:</a:t>
            </a:r>
          </a:p>
          <a:p>
            <a:pPr lvl="1" eaLnBrk="1" hangingPunct="1">
              <a:lnSpc>
                <a:spcPct val="200000"/>
              </a:lnSpc>
            </a:pPr>
            <a:r>
              <a:rPr lang="en-US" b="1" smtClean="0">
                <a:solidFill>
                  <a:srgbClr val="2C02C6"/>
                </a:solidFill>
              </a:rPr>
              <a:t>Second-order convergence </a:t>
            </a:r>
            <a:r>
              <a:rPr lang="en-US" smtClean="0"/>
              <a:t>near the solution (Fastest method!)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Tangent stiffness	    is not constant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The matrix equation solves for incremental displacement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RHS is not a force but a </a:t>
            </a:r>
            <a:r>
              <a:rPr lang="en-US" b="1" smtClean="0">
                <a:solidFill>
                  <a:srgbClr val="2C02C6"/>
                </a:solidFill>
              </a:rPr>
              <a:t>residual force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Iteration stops when conv &lt; tolerance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239470" y="2050274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470" y="2050274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749170" y="2724150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5" imgW="380880" imgH="330120" progId="Equation.DSMT4">
                  <p:embed/>
                </p:oleObj>
              </mc:Choice>
              <mc:Fallback>
                <p:oleObj name="Equation" r:id="rId5" imgW="38088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9170" y="2724150"/>
                        <a:ext cx="381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769328" y="3406775"/>
          <a:ext cx="153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7" imgW="1536480" imgH="380880" progId="Equation.DSMT4">
                  <p:embed/>
                </p:oleObj>
              </mc:Choice>
              <mc:Fallback>
                <p:oleObj name="Equation" r:id="rId7" imgW="153648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328" y="3406775"/>
                        <a:ext cx="153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174750" y="4852988"/>
          <a:ext cx="23685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9" imgW="2361960" imgH="1066680" progId="Equation.DSMT4">
                  <p:embed/>
                </p:oleObj>
              </mc:Choice>
              <mc:Fallback>
                <p:oleObj name="Equation" r:id="rId9" imgW="2361960" imgH="1066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852988"/>
                        <a:ext cx="236855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5230813" y="4852988"/>
          <a:ext cx="258127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Equation" r:id="rId11" imgW="2590560" imgH="1066680" progId="Equation.DSMT4">
                  <p:embed/>
                </p:oleObj>
              </mc:Choice>
              <mc:Fallback>
                <p:oleObj name="Equation" r:id="rId11" imgW="2590560" imgH="1066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4852988"/>
                        <a:ext cx="2581275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083050" y="5154613"/>
            <a:ext cx="582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Or,</a:t>
            </a:r>
          </a:p>
        </p:txBody>
      </p:sp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893624"/>
              </p:ext>
            </p:extLst>
          </p:nvPr>
        </p:nvGraphicFramePr>
        <p:xfrm>
          <a:off x="6878638" y="1827213"/>
          <a:ext cx="19002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13" imgW="2374560" imgH="876240" progId="Equation.DSMT4">
                  <p:embed/>
                </p:oleObj>
              </mc:Choice>
              <mc:Fallback>
                <p:oleObj name="Equation" r:id="rId13" imgW="2374560" imgH="8762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1827213"/>
                        <a:ext cx="1900237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tolerance = 0.001, k = 0, </a:t>
            </a:r>
            <a:r>
              <a:rPr lang="en-US" dirty="0" err="1"/>
              <a:t>max_iter</a:t>
            </a:r>
            <a:r>
              <a:rPr lang="en-US" dirty="0"/>
              <a:t> = 20, and initial estimate u = u</a:t>
            </a:r>
            <a:r>
              <a:rPr lang="en-US" baseline="-25000" dirty="0"/>
              <a:t>0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/>
              <a:t>residual R = f – P(u)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Calculate conv. </a:t>
            </a:r>
            <a:r>
              <a:rPr lang="en-US" dirty="0"/>
              <a:t>If </a:t>
            </a:r>
            <a:r>
              <a:rPr lang="en-US" dirty="0" err="1"/>
              <a:t>conv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/>
              <a:t>tolerance, stop 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k &gt; </a:t>
            </a:r>
            <a:r>
              <a:rPr lang="en-US" dirty="0" err="1"/>
              <a:t>max_iter</a:t>
            </a:r>
            <a:r>
              <a:rPr lang="en-US" dirty="0"/>
              <a:t>, stop with error message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/>
              <a:t>Jacobian matrix 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determinant of K</a:t>
            </a:r>
            <a:r>
              <a:rPr lang="en-US" baseline="-25000" dirty="0"/>
              <a:t>T</a:t>
            </a:r>
            <a:r>
              <a:rPr lang="en-US" dirty="0"/>
              <a:t> is zero, stop with error message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/>
              <a:t>solution increment </a:t>
            </a:r>
            <a:r>
              <a:rPr lang="en-US" dirty="0">
                <a:latin typeface="Symbol" panose="05050102010706020507" pitchFamily="18" charset="2"/>
              </a:rPr>
              <a:t></a:t>
            </a:r>
            <a:r>
              <a:rPr lang="en-US" dirty="0" smtClean="0"/>
              <a:t>u</a:t>
            </a: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/>
              <a:t>solution by u = u + </a:t>
            </a:r>
            <a:r>
              <a:rPr lang="en-US" dirty="0" smtClean="0">
                <a:latin typeface="Symbol" panose="05050102010706020507" pitchFamily="18" charset="2"/>
              </a:rPr>
              <a:t></a:t>
            </a:r>
            <a:r>
              <a:rPr lang="en-US" dirty="0" smtClean="0"/>
              <a:t>u</a:t>
            </a:r>
            <a:endParaRPr lang="en-US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k = k + 1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Step 2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16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N-R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2771479"/>
            <a:ext cx="8909050" cy="50743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Iteration 1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038225" y="874713"/>
          <a:ext cx="3187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58" name="Equation" r:id="rId3" imgW="3187440" imgH="787320" progId="Equation.DSMT4">
                  <p:embed/>
                </p:oleObj>
              </mc:Choice>
              <mc:Fallback>
                <p:oleObj name="Equation" r:id="rId3" imgW="3187440" imgH="787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874713"/>
                        <a:ext cx="31877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38225" y="1936750"/>
          <a:ext cx="2501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59" name="Equation" r:id="rId5" imgW="2501640" imgH="736560" progId="Equation.DSMT4">
                  <p:embed/>
                </p:oleObj>
              </mc:Choice>
              <mc:Fallback>
                <p:oleObj name="Equation" r:id="rId5" imgW="250164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936750"/>
                        <a:ext cx="2501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011738" y="892175"/>
          <a:ext cx="3048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60" name="Equation" r:id="rId7" imgW="3047760" imgH="736560" progId="Equation.DSMT4">
                  <p:embed/>
                </p:oleObj>
              </mc:Choice>
              <mc:Fallback>
                <p:oleObj name="Equation" r:id="rId7" imgW="304776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892175"/>
                        <a:ext cx="3048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1100138" y="3427413"/>
            <a:ext cx="6442075" cy="812800"/>
            <a:chOff x="1100138" y="3474548"/>
            <a:chExt cx="6442075" cy="81280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100138" y="3474548"/>
            <a:ext cx="27940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461" name="Equation" r:id="rId9" imgW="2793960" imgH="812520" progId="Equation.DSMT4">
                    <p:embed/>
                  </p:oleObj>
                </mc:Choice>
                <mc:Fallback>
                  <p:oleObj name="Equation" r:id="rId9" imgW="2793960" imgH="81252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138" y="3474548"/>
                          <a:ext cx="27940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9" name="Object 7"/>
            <p:cNvGraphicFramePr>
              <a:graphicFrameLocks noChangeAspect="1"/>
            </p:cNvGraphicFramePr>
            <p:nvPr/>
          </p:nvGraphicFramePr>
          <p:xfrm>
            <a:off x="5332413" y="3474548"/>
            <a:ext cx="22098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462" name="Equation" r:id="rId11" imgW="2209680" imgH="812520" progId="Equation.DSMT4">
                    <p:embed/>
                  </p:oleObj>
                </mc:Choice>
                <mc:Fallback>
                  <p:oleObj name="Equation" r:id="rId11" imgW="2209680" imgH="8125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2413" y="3474548"/>
                          <a:ext cx="22098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ight Arrow 10"/>
            <p:cNvSpPr/>
            <p:nvPr/>
          </p:nvSpPr>
          <p:spPr bwMode="auto">
            <a:xfrm>
              <a:off x="4289196" y="3714161"/>
              <a:ext cx="612742" cy="282804"/>
            </a:xfrm>
            <a:prstGeom prst="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109663" y="4654550"/>
          <a:ext cx="3060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63" name="Equation" r:id="rId13" imgW="3060360" imgH="736560" progId="Equation.DSMT4">
                  <p:embed/>
                </p:oleObj>
              </mc:Choice>
              <mc:Fallback>
                <p:oleObj name="Equation" r:id="rId13" imgW="3060360" imgH="736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654550"/>
                        <a:ext cx="3060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130300" y="5697538"/>
          <a:ext cx="300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64" name="Equation" r:id="rId15" imgW="3009600" imgH="736560" progId="Equation.DSMT4">
                  <p:embed/>
                </p:oleObj>
              </mc:Choice>
              <mc:Fallback>
                <p:oleObj name="Equation" r:id="rId15" imgW="3009600" imgH="7365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697538"/>
                        <a:ext cx="3009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011738" y="1919288"/>
          <a:ext cx="2743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65" name="Equation" r:id="rId17" imgW="2743200" imgH="736560" progId="Equation.DSMT4">
                  <p:embed/>
                </p:oleObj>
              </mc:Choice>
              <mc:Fallback>
                <p:oleObj name="Equation" r:id="rId17" imgW="274320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1919288"/>
                        <a:ext cx="2743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>
            <a:off x="477982" y="1714500"/>
            <a:ext cx="830233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N-R Method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3230273"/>
          </a:xfrm>
        </p:spPr>
        <p:txBody>
          <a:bodyPr/>
          <a:lstStyle/>
          <a:p>
            <a:r>
              <a:rPr lang="en-US" dirty="0" smtClean="0"/>
              <a:t>Iteration 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Iteration 3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68375" y="1323975"/>
          <a:ext cx="3873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82" name="Equation" r:id="rId3" imgW="3873240" imgH="812520" progId="Equation.DSMT4">
                  <p:embed/>
                </p:oleObj>
              </mc:Choice>
              <mc:Fallback>
                <p:oleObj name="Equation" r:id="rId3" imgW="387324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323975"/>
                        <a:ext cx="38735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245225" y="1316038"/>
          <a:ext cx="2197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83" name="Equation" r:id="rId5" imgW="2197080" imgH="812520" progId="Equation.DSMT4">
                  <p:embed/>
                </p:oleObj>
              </mc:Choice>
              <mc:Fallback>
                <p:oleObj name="Equation" r:id="rId5" imgW="2197080" imgH="812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1316038"/>
                        <a:ext cx="21971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5325046" y="1592711"/>
            <a:ext cx="612742" cy="282804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855663" y="2354263"/>
          <a:ext cx="2997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84" name="Equation" r:id="rId7" imgW="2997000" imgH="736560" progId="Equation.DSMT4">
                  <p:embed/>
                </p:oleObj>
              </mc:Choice>
              <mc:Fallback>
                <p:oleObj name="Equation" r:id="rId7" imgW="299700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354263"/>
                        <a:ext cx="2997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4959350" y="2335213"/>
          <a:ext cx="3111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85" name="Equation" r:id="rId9" imgW="3111480" imgH="736560" progId="Equation.DSMT4">
                  <p:embed/>
                </p:oleObj>
              </mc:Choice>
              <mc:Fallback>
                <p:oleObj name="Equation" r:id="rId9" imgW="311148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2335213"/>
                        <a:ext cx="3111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44525" y="4043363"/>
          <a:ext cx="4216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86" name="Equation" r:id="rId11" imgW="4216320" imgH="812520" progId="Equation.DSMT4">
                  <p:embed/>
                </p:oleObj>
              </mc:Choice>
              <mc:Fallback>
                <p:oleObj name="Equation" r:id="rId11" imgW="4216320" imgH="8125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043363"/>
                        <a:ext cx="4216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6257925" y="4035425"/>
          <a:ext cx="2235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87" name="Equation" r:id="rId13" imgW="2234880" imgH="812520" progId="Equation.DSMT4">
                  <p:embed/>
                </p:oleObj>
              </mc:Choice>
              <mc:Fallback>
                <p:oleObj name="Equation" r:id="rId13" imgW="2234880" imgH="8125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4035425"/>
                        <a:ext cx="22352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5348139" y="4312822"/>
            <a:ext cx="612742" cy="282804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852488" y="5075238"/>
          <a:ext cx="3048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88" name="Equation" r:id="rId15" imgW="3047760" imgH="736560" progId="Equation.DSMT4">
                  <p:embed/>
                </p:oleObj>
              </mc:Choice>
              <mc:Fallback>
                <p:oleObj name="Equation" r:id="rId15" imgW="3047760" imgH="7365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5075238"/>
                        <a:ext cx="3048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454845" y="5102841"/>
          <a:ext cx="3060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89" name="Equation" r:id="rId17" imgW="3060360" imgH="736560" progId="Equation.DSMT4">
                  <p:embed/>
                </p:oleObj>
              </mc:Choice>
              <mc:Fallback>
                <p:oleObj name="Equation" r:id="rId17" imgW="306036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845" y="5102841"/>
                        <a:ext cx="3060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N-R Method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4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7063" y="1323975"/>
          <a:ext cx="4241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98" name="Equation" r:id="rId3" imgW="4241520" imgH="812520" progId="Equation.DSMT4">
                  <p:embed/>
                </p:oleObj>
              </mc:Choice>
              <mc:Fallback>
                <p:oleObj name="Equation" r:id="rId3" imgW="424152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323975"/>
                        <a:ext cx="42418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232525" y="1316038"/>
          <a:ext cx="2222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99" name="Equation" r:id="rId5" imgW="2222280" imgH="812520" progId="Equation.DSMT4">
                  <p:embed/>
                </p:oleObj>
              </mc:Choice>
              <mc:Fallback>
                <p:oleObj name="Equation" r:id="rId5" imgW="2222280" imgH="812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1316038"/>
                        <a:ext cx="22225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5325046" y="1592711"/>
            <a:ext cx="612742" cy="282804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817563" y="2354263"/>
          <a:ext cx="3073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00" name="Equation" r:id="rId7" imgW="3073320" imgH="736560" progId="Equation.DSMT4">
                  <p:embed/>
                </p:oleObj>
              </mc:Choice>
              <mc:Fallback>
                <p:oleObj name="Equation" r:id="rId7" imgW="307332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354263"/>
                        <a:ext cx="3073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407025" y="2335213"/>
          <a:ext cx="2476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01" name="Equation" r:id="rId9" imgW="2476440" imgH="736560" progId="Equation.DSMT4">
                  <p:embed/>
                </p:oleObj>
              </mc:Choice>
              <mc:Fallback>
                <p:oleObj name="Equation" r:id="rId9" imgW="247644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2335213"/>
                        <a:ext cx="2476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15127" y="614218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Iteration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7671" y="3471848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11017" y="31634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Residual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4648" y="6031727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C02C6"/>
                </a:solidFill>
                <a:latin typeface="Comic Sans MS" pitchFamily="66" charset="0"/>
              </a:rPr>
              <a:t>Quadratic convergence</a:t>
            </a:r>
            <a:endParaRPr lang="en-US" b="1" dirty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78755" y="3528293"/>
          <a:ext cx="2835564" cy="24430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7782"/>
                <a:gridCol w="1417782"/>
              </a:tblGrid>
              <a:tr h="4886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||R||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6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17.263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6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6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6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N-R Method Does Not Converge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761413" cy="5873750"/>
          </a:xfrm>
        </p:spPr>
        <p:txBody>
          <a:bodyPr/>
          <a:lstStyle/>
          <a:p>
            <a:pPr eaLnBrk="1" hangingPunct="1"/>
            <a:r>
              <a:rPr lang="en-US" smtClean="0"/>
              <a:t>Difficulties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smtClean="0">
                <a:solidFill>
                  <a:srgbClr val="2C02C6"/>
                </a:solidFill>
              </a:rPr>
              <a:t>Convergence is not always guaranteed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Automatic load step control and/or line search techniques are often used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Difficult/expensive to calculate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03537" y="3553401"/>
            <a:ext cx="3763962" cy="2416175"/>
            <a:chOff x="2057400" y="1752600"/>
            <a:chExt cx="3763266" cy="2416415"/>
          </a:xfrm>
        </p:grpSpPr>
        <p:sp>
          <p:nvSpPr>
            <p:cNvPr id="14344" name="Line 4"/>
            <p:cNvSpPr>
              <a:spLocks noChangeShapeType="1"/>
            </p:cNvSpPr>
            <p:nvPr/>
          </p:nvSpPr>
          <p:spPr bwMode="auto">
            <a:xfrm>
              <a:off x="2417712" y="3893696"/>
              <a:ext cx="34029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5"/>
            <p:cNvSpPr>
              <a:spLocks noChangeShapeType="1"/>
            </p:cNvSpPr>
            <p:nvPr/>
          </p:nvSpPr>
          <p:spPr bwMode="auto">
            <a:xfrm rot="5400000" flipH="1">
              <a:off x="1335489" y="2820050"/>
              <a:ext cx="2145383" cy="10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Text Box 6"/>
            <p:cNvSpPr txBox="1">
              <a:spLocks noChangeArrowheads="1"/>
            </p:cNvSpPr>
            <p:nvPr/>
          </p:nvSpPr>
          <p:spPr bwMode="auto">
            <a:xfrm>
              <a:off x="2814248" y="3916560"/>
              <a:ext cx="232583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4347" name="Text Box 7"/>
            <p:cNvSpPr txBox="1">
              <a:spLocks noChangeArrowheads="1"/>
            </p:cNvSpPr>
            <p:nvPr/>
          </p:nvSpPr>
          <p:spPr bwMode="auto">
            <a:xfrm>
              <a:off x="4638687" y="3916560"/>
              <a:ext cx="340296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r>
                <a:rPr lang="en-US" altLang="ko-KR" baseline="30000">
                  <a:latin typeface="Calibri" pitchFamily="34" charset="0"/>
                  <a:ea typeface="맑은 고딕" pitchFamily="50" charset="-127"/>
                </a:rPr>
                <a:t>+1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5428898" y="3909891"/>
              <a:ext cx="232583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</a:p>
            <a:p>
              <a:endParaRPr lang="en-US"/>
            </a:p>
          </p:txBody>
        </p:sp>
        <p:sp>
          <p:nvSpPr>
            <p:cNvPr id="14349" name="Text Box 9"/>
            <p:cNvSpPr txBox="1">
              <a:spLocks noChangeArrowheads="1"/>
            </p:cNvSpPr>
            <p:nvPr/>
          </p:nvSpPr>
          <p:spPr bwMode="auto">
            <a:xfrm>
              <a:off x="2057400" y="2510439"/>
              <a:ext cx="282150" cy="29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F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4350" name="Text Box 10"/>
            <p:cNvSpPr txBox="1">
              <a:spLocks noChangeArrowheads="1"/>
            </p:cNvSpPr>
            <p:nvPr/>
          </p:nvSpPr>
          <p:spPr bwMode="auto">
            <a:xfrm>
              <a:off x="5146748" y="1863585"/>
              <a:ext cx="562394" cy="281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P</a:t>
              </a: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(</a:t>
              </a: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)</a:t>
              </a:r>
            </a:p>
            <a:p>
              <a:endParaRPr lang="en-US"/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 flipH="1">
              <a:off x="3715029" y="1981200"/>
              <a:ext cx="45719" cy="6016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Text Box 13"/>
            <p:cNvSpPr txBox="1">
              <a:spLocks noChangeArrowheads="1"/>
            </p:cNvSpPr>
            <p:nvPr/>
          </p:nvSpPr>
          <p:spPr bwMode="auto">
            <a:xfrm>
              <a:off x="2462514" y="3916560"/>
              <a:ext cx="340296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r>
                <a:rPr lang="en-US" altLang="ko-KR" baseline="30000">
                  <a:latin typeface="Calibri" pitchFamily="34" charset="0"/>
                  <a:ea typeface="맑은 고딕" pitchFamily="50" charset="-127"/>
                </a:rPr>
                <a:t>+2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4353" name="Text Box 14"/>
            <p:cNvSpPr txBox="1">
              <a:spLocks noChangeArrowheads="1"/>
            </p:cNvSpPr>
            <p:nvPr/>
          </p:nvSpPr>
          <p:spPr bwMode="auto">
            <a:xfrm>
              <a:off x="3646398" y="3916560"/>
              <a:ext cx="225911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n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4354" name="Text Box 15"/>
            <p:cNvSpPr txBox="1">
              <a:spLocks noChangeArrowheads="1"/>
            </p:cNvSpPr>
            <p:nvPr/>
          </p:nvSpPr>
          <p:spPr bwMode="auto">
            <a:xfrm>
              <a:off x="3429000" y="1752600"/>
              <a:ext cx="858378" cy="252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Solution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2307141" y="2660958"/>
              <a:ext cx="28739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6" name="Freeform 18"/>
            <p:cNvSpPr>
              <a:spLocks/>
            </p:cNvSpPr>
            <p:nvPr/>
          </p:nvSpPr>
          <p:spPr bwMode="auto">
            <a:xfrm>
              <a:off x="2478719" y="2038874"/>
              <a:ext cx="2702346" cy="1614753"/>
            </a:xfrm>
            <a:custGeom>
              <a:avLst/>
              <a:gdLst>
                <a:gd name="T0" fmla="*/ 0 w 2835"/>
                <a:gd name="T1" fmla="*/ 2147483647 h 1695"/>
                <a:gd name="T2" fmla="*/ 2147483647 w 2835"/>
                <a:gd name="T3" fmla="*/ 2147483647 h 1695"/>
                <a:gd name="T4" fmla="*/ 2147483647 w 2835"/>
                <a:gd name="T5" fmla="*/ 2147483647 h 1695"/>
                <a:gd name="T6" fmla="*/ 2147483647 w 2835"/>
                <a:gd name="T7" fmla="*/ 2147483647 h 1695"/>
                <a:gd name="T8" fmla="*/ 2147483647 w 2835"/>
                <a:gd name="T9" fmla="*/ 2147483647 h 1695"/>
                <a:gd name="T10" fmla="*/ 2147483647 w 2835"/>
                <a:gd name="T11" fmla="*/ 2147483647 h 1695"/>
                <a:gd name="T12" fmla="*/ 2147483647 w 2835"/>
                <a:gd name="T13" fmla="*/ 2147483647 h 1695"/>
                <a:gd name="T14" fmla="*/ 2147483647 w 2835"/>
                <a:gd name="T15" fmla="*/ 0 h 16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35"/>
                <a:gd name="T25" fmla="*/ 0 h 1695"/>
                <a:gd name="T26" fmla="*/ 2835 w 2835"/>
                <a:gd name="T27" fmla="*/ 1695 h 16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35" h="1695">
                  <a:moveTo>
                    <a:pt x="0" y="1695"/>
                  </a:moveTo>
                  <a:cubicBezTo>
                    <a:pt x="49" y="1677"/>
                    <a:pt x="98" y="1659"/>
                    <a:pt x="188" y="1613"/>
                  </a:cubicBezTo>
                  <a:cubicBezTo>
                    <a:pt x="278" y="1567"/>
                    <a:pt x="419" y="1507"/>
                    <a:pt x="540" y="1418"/>
                  </a:cubicBezTo>
                  <a:cubicBezTo>
                    <a:pt x="661" y="1329"/>
                    <a:pt x="798" y="1197"/>
                    <a:pt x="915" y="1080"/>
                  </a:cubicBezTo>
                  <a:cubicBezTo>
                    <a:pt x="1032" y="963"/>
                    <a:pt x="1090" y="848"/>
                    <a:pt x="1245" y="713"/>
                  </a:cubicBezTo>
                  <a:cubicBezTo>
                    <a:pt x="1400" y="578"/>
                    <a:pt x="1658" y="377"/>
                    <a:pt x="1845" y="270"/>
                  </a:cubicBezTo>
                  <a:cubicBezTo>
                    <a:pt x="2032" y="163"/>
                    <a:pt x="2205" y="113"/>
                    <a:pt x="2370" y="68"/>
                  </a:cubicBezTo>
                  <a:cubicBezTo>
                    <a:pt x="2535" y="23"/>
                    <a:pt x="2685" y="11"/>
                    <a:pt x="28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flipV="1">
              <a:off x="2857352" y="2660740"/>
              <a:ext cx="1895125" cy="814469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 flipV="1">
              <a:off x="2557370" y="2109823"/>
              <a:ext cx="2188758" cy="544566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59" name="Line 21"/>
            <p:cNvSpPr>
              <a:spLocks noChangeShapeType="1"/>
            </p:cNvSpPr>
            <p:nvPr/>
          </p:nvSpPr>
          <p:spPr bwMode="auto">
            <a:xfrm>
              <a:off x="2543537" y="2660958"/>
              <a:ext cx="0" cy="1228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0" name="Line 22"/>
            <p:cNvSpPr>
              <a:spLocks noChangeShapeType="1"/>
            </p:cNvSpPr>
            <p:nvPr/>
          </p:nvSpPr>
          <p:spPr bwMode="auto">
            <a:xfrm flipV="1">
              <a:off x="4737822" y="2103654"/>
              <a:ext cx="0" cy="1800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1" name="Oval 23"/>
            <p:cNvSpPr>
              <a:spLocks noChangeAspect="1" noChangeArrowheads="1"/>
            </p:cNvSpPr>
            <p:nvPr/>
          </p:nvSpPr>
          <p:spPr bwMode="auto">
            <a:xfrm>
              <a:off x="3693105" y="2625710"/>
              <a:ext cx="68631" cy="685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2" name="Line 24"/>
            <p:cNvSpPr>
              <a:spLocks noChangeShapeType="1"/>
            </p:cNvSpPr>
            <p:nvPr/>
          </p:nvSpPr>
          <p:spPr bwMode="auto">
            <a:xfrm>
              <a:off x="2886692" y="3467859"/>
              <a:ext cx="0" cy="428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3" name="Line 25"/>
            <p:cNvSpPr>
              <a:spLocks noChangeShapeType="1"/>
            </p:cNvSpPr>
            <p:nvPr/>
          </p:nvSpPr>
          <p:spPr bwMode="auto">
            <a:xfrm>
              <a:off x="3722655" y="2681918"/>
              <a:ext cx="0" cy="12079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4339" name="Object 27"/>
            <p:cNvGraphicFramePr>
              <a:graphicFrameLocks noChangeAspect="1"/>
            </p:cNvGraphicFramePr>
            <p:nvPr/>
          </p:nvGraphicFramePr>
          <p:xfrm>
            <a:off x="2881160" y="1981223"/>
            <a:ext cx="358709" cy="563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9" name="Equation" r:id="rId3" imgW="444240" imgH="698400" progId="Equation.DSMT4">
                    <p:embed/>
                  </p:oleObj>
                </mc:Choice>
                <mc:Fallback>
                  <p:oleObj name="Equation" r:id="rId3" imgW="444240" imgH="6984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160" y="1981223"/>
                          <a:ext cx="358709" cy="5636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28"/>
            <p:cNvGraphicFramePr>
              <a:graphicFrameLocks noChangeAspect="1"/>
            </p:cNvGraphicFramePr>
            <p:nvPr/>
          </p:nvGraphicFramePr>
          <p:xfrm>
            <a:off x="4100134" y="2895714"/>
            <a:ext cx="358709" cy="563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0" name="Equation" r:id="rId5" imgW="444240" imgH="698400" progId="Equation.DSMT4">
                    <p:embed/>
                  </p:oleObj>
                </mc:Choice>
                <mc:Fallback>
                  <p:oleObj name="Equation" r:id="rId5" imgW="444240" imgH="6984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134" y="2895714"/>
                          <a:ext cx="358709" cy="5636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4899025" y="2759075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7" imgW="723600" imgH="393480" progId="Equation.DSMT4">
                  <p:embed/>
                </p:oleObj>
              </mc:Choice>
              <mc:Fallback>
                <p:oleObj name="Equation" r:id="rId7" imgW="723600" imgH="393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759075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3" name="Group 7"/>
          <p:cNvGrpSpPr>
            <a:grpSpLocks noChangeAspect="1"/>
          </p:cNvGrpSpPr>
          <p:nvPr/>
        </p:nvGrpSpPr>
        <p:grpSpPr bwMode="auto">
          <a:xfrm>
            <a:off x="4606925" y="3327400"/>
            <a:ext cx="4125913" cy="2974975"/>
            <a:chOff x="2902" y="2096"/>
            <a:chExt cx="2599" cy="1874"/>
          </a:xfrm>
        </p:grpSpPr>
        <p:sp>
          <p:nvSpPr>
            <p:cNvPr id="14342" name="AutoShape 6"/>
            <p:cNvSpPr>
              <a:spLocks noChangeAspect="1" noChangeArrowheads="1" noTextEdit="1"/>
            </p:cNvSpPr>
            <p:nvPr/>
          </p:nvSpPr>
          <p:spPr bwMode="auto">
            <a:xfrm>
              <a:off x="2902" y="2096"/>
              <a:ext cx="2599" cy="1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2902" y="2096"/>
              <a:ext cx="2594" cy="186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901" y="2095"/>
              <a:ext cx="2603" cy="187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3239" y="2235"/>
              <a:ext cx="2018" cy="152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3239" y="2235"/>
              <a:ext cx="1" cy="1525"/>
            </a:xfrm>
            <a:prstGeom prst="line">
              <a:avLst/>
            </a:prstGeom>
            <a:noFill/>
            <a:ln w="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239" y="2235"/>
              <a:ext cx="2018" cy="1"/>
            </a:xfrm>
            <a:prstGeom prst="line">
              <a:avLst/>
            </a:prstGeom>
            <a:noFill/>
            <a:ln w="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5257" y="2235"/>
              <a:ext cx="1" cy="1525"/>
            </a:xfrm>
            <a:prstGeom prst="line">
              <a:avLst/>
            </a:prstGeom>
            <a:noFill/>
            <a:ln w="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3239" y="3760"/>
              <a:ext cx="2018" cy="1"/>
            </a:xfrm>
            <a:prstGeom prst="line">
              <a:avLst/>
            </a:prstGeom>
            <a:noFill/>
            <a:ln w="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3239" y="2236"/>
              <a:ext cx="2018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239" y="3760"/>
              <a:ext cx="2018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5257" y="2236"/>
              <a:ext cx="1" cy="1524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3239" y="2236"/>
              <a:ext cx="1" cy="1524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239" y="3760"/>
              <a:ext cx="2018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V="1">
              <a:off x="3239" y="2236"/>
              <a:ext cx="1" cy="1524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V="1">
              <a:off x="3239" y="3740"/>
              <a:ext cx="1" cy="20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3239" y="2236"/>
              <a:ext cx="1" cy="20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3178" y="3822"/>
              <a:ext cx="20" cy="7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3208" y="3792"/>
              <a:ext cx="19" cy="5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9" y="0"/>
                </a:cxn>
                <a:cxn ang="0">
                  <a:pos x="19" y="53"/>
                </a:cxn>
                <a:cxn ang="0">
                  <a:pos x="12" y="53"/>
                </a:cxn>
                <a:cxn ang="0">
                  <a:pos x="12" y="11"/>
                </a:cxn>
                <a:cxn ang="0">
                  <a:pos x="9" y="15"/>
                </a:cxn>
                <a:cxn ang="0">
                  <a:pos x="7" y="15"/>
                </a:cxn>
                <a:cxn ang="0">
                  <a:pos x="4" y="17"/>
                </a:cxn>
                <a:cxn ang="0">
                  <a:pos x="2" y="18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5" y="10"/>
                </a:cxn>
                <a:cxn ang="0">
                  <a:pos x="9" y="7"/>
                </a:cxn>
                <a:cxn ang="0">
                  <a:pos x="14" y="2"/>
                </a:cxn>
                <a:cxn ang="0">
                  <a:pos x="15" y="0"/>
                </a:cxn>
              </a:cxnLst>
              <a:rect l="0" t="0" r="r" b="b"/>
              <a:pathLst>
                <a:path w="19" h="53">
                  <a:moveTo>
                    <a:pt x="15" y="0"/>
                  </a:moveTo>
                  <a:lnTo>
                    <a:pt x="19" y="0"/>
                  </a:lnTo>
                  <a:lnTo>
                    <a:pt x="19" y="53"/>
                  </a:lnTo>
                  <a:lnTo>
                    <a:pt x="12" y="53"/>
                  </a:lnTo>
                  <a:lnTo>
                    <a:pt x="12" y="11"/>
                  </a:lnTo>
                  <a:lnTo>
                    <a:pt x="9" y="15"/>
                  </a:lnTo>
                  <a:lnTo>
                    <a:pt x="7" y="15"/>
                  </a:ln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4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3743" y="3740"/>
              <a:ext cx="1" cy="20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743" y="2236"/>
              <a:ext cx="1" cy="20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3650" y="3822"/>
              <a:ext cx="21" cy="7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4" name="Freeform 28"/>
            <p:cNvSpPr>
              <a:spLocks noEditPoints="1"/>
            </p:cNvSpPr>
            <p:nvPr/>
          </p:nvSpPr>
          <p:spPr bwMode="auto">
            <a:xfrm>
              <a:off x="3676" y="3792"/>
              <a:ext cx="35" cy="54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2" y="7"/>
                </a:cxn>
                <a:cxn ang="0">
                  <a:pos x="11" y="10"/>
                </a:cxn>
                <a:cxn ang="0">
                  <a:pos x="8" y="14"/>
                </a:cxn>
                <a:cxn ang="0">
                  <a:pos x="7" y="19"/>
                </a:cxn>
                <a:cxn ang="0">
                  <a:pos x="7" y="34"/>
                </a:cxn>
                <a:cxn ang="0">
                  <a:pos x="8" y="40"/>
                </a:cxn>
                <a:cxn ang="0">
                  <a:pos x="11" y="44"/>
                </a:cxn>
                <a:cxn ang="0">
                  <a:pos x="13" y="46"/>
                </a:cxn>
                <a:cxn ang="0">
                  <a:pos x="18" y="48"/>
                </a:cxn>
                <a:cxn ang="0">
                  <a:pos x="20" y="47"/>
                </a:cxn>
                <a:cxn ang="0">
                  <a:pos x="23" y="46"/>
                </a:cxn>
                <a:cxn ang="0">
                  <a:pos x="25" y="44"/>
                </a:cxn>
                <a:cxn ang="0">
                  <a:pos x="27" y="40"/>
                </a:cxn>
                <a:cxn ang="0">
                  <a:pos x="28" y="34"/>
                </a:cxn>
                <a:cxn ang="0">
                  <a:pos x="28" y="26"/>
                </a:cxn>
                <a:cxn ang="0">
                  <a:pos x="27" y="16"/>
                </a:cxn>
                <a:cxn ang="0">
                  <a:pos x="25" y="10"/>
                </a:cxn>
                <a:cxn ang="0">
                  <a:pos x="22" y="7"/>
                </a:cxn>
                <a:cxn ang="0">
                  <a:pos x="19" y="6"/>
                </a:cxn>
                <a:cxn ang="0">
                  <a:pos x="14" y="6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5" y="1"/>
                </a:cxn>
                <a:cxn ang="0">
                  <a:pos x="29" y="4"/>
                </a:cxn>
                <a:cxn ang="0">
                  <a:pos x="30" y="7"/>
                </a:cxn>
                <a:cxn ang="0">
                  <a:pos x="32" y="9"/>
                </a:cxn>
                <a:cxn ang="0">
                  <a:pos x="33" y="14"/>
                </a:cxn>
                <a:cxn ang="0">
                  <a:pos x="35" y="19"/>
                </a:cxn>
                <a:cxn ang="0">
                  <a:pos x="35" y="35"/>
                </a:cxn>
                <a:cxn ang="0">
                  <a:pos x="33" y="42"/>
                </a:cxn>
                <a:cxn ang="0">
                  <a:pos x="32" y="46"/>
                </a:cxn>
                <a:cxn ang="0">
                  <a:pos x="25" y="52"/>
                </a:cxn>
                <a:cxn ang="0">
                  <a:pos x="21" y="54"/>
                </a:cxn>
                <a:cxn ang="0">
                  <a:pos x="14" y="54"/>
                </a:cxn>
                <a:cxn ang="0">
                  <a:pos x="11" y="52"/>
                </a:cxn>
                <a:cxn ang="0">
                  <a:pos x="8" y="51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6"/>
                </a:cxn>
                <a:cxn ang="0">
                  <a:pos x="0" y="18"/>
                </a:cxn>
                <a:cxn ang="0">
                  <a:pos x="3" y="11"/>
                </a:cxn>
                <a:cxn ang="0">
                  <a:pos x="3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8" y="3"/>
                </a:cxn>
                <a:cxn ang="0">
                  <a:pos x="10" y="1"/>
                </a:cxn>
                <a:cxn ang="0">
                  <a:pos x="14" y="0"/>
                </a:cxn>
              </a:cxnLst>
              <a:rect l="0" t="0" r="r" b="b"/>
              <a:pathLst>
                <a:path w="35" h="54">
                  <a:moveTo>
                    <a:pt x="14" y="6"/>
                  </a:moveTo>
                  <a:lnTo>
                    <a:pt x="12" y="7"/>
                  </a:lnTo>
                  <a:lnTo>
                    <a:pt x="11" y="10"/>
                  </a:lnTo>
                  <a:lnTo>
                    <a:pt x="8" y="14"/>
                  </a:lnTo>
                  <a:lnTo>
                    <a:pt x="7" y="19"/>
                  </a:lnTo>
                  <a:lnTo>
                    <a:pt x="7" y="34"/>
                  </a:lnTo>
                  <a:lnTo>
                    <a:pt x="8" y="40"/>
                  </a:lnTo>
                  <a:lnTo>
                    <a:pt x="11" y="44"/>
                  </a:lnTo>
                  <a:lnTo>
                    <a:pt x="13" y="46"/>
                  </a:lnTo>
                  <a:lnTo>
                    <a:pt x="18" y="48"/>
                  </a:lnTo>
                  <a:lnTo>
                    <a:pt x="20" y="47"/>
                  </a:lnTo>
                  <a:lnTo>
                    <a:pt x="23" y="46"/>
                  </a:lnTo>
                  <a:lnTo>
                    <a:pt x="25" y="44"/>
                  </a:lnTo>
                  <a:lnTo>
                    <a:pt x="27" y="40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7" y="16"/>
                  </a:lnTo>
                  <a:lnTo>
                    <a:pt x="25" y="10"/>
                  </a:lnTo>
                  <a:lnTo>
                    <a:pt x="22" y="7"/>
                  </a:lnTo>
                  <a:lnTo>
                    <a:pt x="19" y="6"/>
                  </a:lnTo>
                  <a:lnTo>
                    <a:pt x="14" y="6"/>
                  </a:lnTo>
                  <a:close/>
                  <a:moveTo>
                    <a:pt x="14" y="0"/>
                  </a:moveTo>
                  <a:lnTo>
                    <a:pt x="20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9" y="4"/>
                  </a:lnTo>
                  <a:lnTo>
                    <a:pt x="30" y="7"/>
                  </a:lnTo>
                  <a:lnTo>
                    <a:pt x="32" y="9"/>
                  </a:lnTo>
                  <a:lnTo>
                    <a:pt x="33" y="14"/>
                  </a:lnTo>
                  <a:lnTo>
                    <a:pt x="35" y="19"/>
                  </a:lnTo>
                  <a:lnTo>
                    <a:pt x="35" y="35"/>
                  </a:lnTo>
                  <a:lnTo>
                    <a:pt x="33" y="42"/>
                  </a:lnTo>
                  <a:lnTo>
                    <a:pt x="32" y="46"/>
                  </a:lnTo>
                  <a:lnTo>
                    <a:pt x="25" y="52"/>
                  </a:lnTo>
                  <a:lnTo>
                    <a:pt x="21" y="54"/>
                  </a:lnTo>
                  <a:lnTo>
                    <a:pt x="14" y="54"/>
                  </a:lnTo>
                  <a:lnTo>
                    <a:pt x="11" y="52"/>
                  </a:lnTo>
                  <a:lnTo>
                    <a:pt x="8" y="51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3" y="11"/>
                  </a:lnTo>
                  <a:lnTo>
                    <a:pt x="3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3721" y="3838"/>
              <a:ext cx="7" cy="7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6" name="Freeform 30"/>
            <p:cNvSpPr>
              <a:spLocks/>
            </p:cNvSpPr>
            <p:nvPr/>
          </p:nvSpPr>
          <p:spPr bwMode="auto">
            <a:xfrm>
              <a:off x="3738" y="3792"/>
              <a:ext cx="35" cy="5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2" y="0"/>
                </a:cxn>
                <a:cxn ang="0">
                  <a:pos x="32" y="7"/>
                </a:cxn>
                <a:cxn ang="0">
                  <a:pos x="12" y="7"/>
                </a:cxn>
                <a:cxn ang="0">
                  <a:pos x="10" y="21"/>
                </a:cxn>
                <a:cxn ang="0">
                  <a:pos x="16" y="18"/>
                </a:cxn>
                <a:cxn ang="0">
                  <a:pos x="19" y="17"/>
                </a:cxn>
                <a:cxn ang="0">
                  <a:pos x="23" y="18"/>
                </a:cxn>
                <a:cxn ang="0">
                  <a:pos x="27" y="19"/>
                </a:cxn>
                <a:cxn ang="0">
                  <a:pos x="30" y="22"/>
                </a:cxn>
                <a:cxn ang="0">
                  <a:pos x="34" y="28"/>
                </a:cxn>
                <a:cxn ang="0">
                  <a:pos x="35" y="34"/>
                </a:cxn>
                <a:cxn ang="0">
                  <a:pos x="34" y="41"/>
                </a:cxn>
                <a:cxn ang="0">
                  <a:pos x="31" y="48"/>
                </a:cxn>
                <a:cxn ang="0">
                  <a:pos x="25" y="52"/>
                </a:cxn>
                <a:cxn ang="0">
                  <a:pos x="18" y="54"/>
                </a:cxn>
                <a:cxn ang="0">
                  <a:pos x="15" y="54"/>
                </a:cxn>
                <a:cxn ang="0">
                  <a:pos x="12" y="53"/>
                </a:cxn>
                <a:cxn ang="0">
                  <a:pos x="8" y="52"/>
                </a:cxn>
                <a:cxn ang="0">
                  <a:pos x="6" y="50"/>
                </a:cxn>
                <a:cxn ang="0">
                  <a:pos x="1" y="44"/>
                </a:cxn>
                <a:cxn ang="0">
                  <a:pos x="0" y="39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9" y="44"/>
                </a:cxn>
                <a:cxn ang="0">
                  <a:pos x="12" y="47"/>
                </a:cxn>
                <a:cxn ang="0">
                  <a:pos x="15" y="48"/>
                </a:cxn>
                <a:cxn ang="0">
                  <a:pos x="20" y="48"/>
                </a:cxn>
                <a:cxn ang="0">
                  <a:pos x="22" y="47"/>
                </a:cxn>
                <a:cxn ang="0">
                  <a:pos x="24" y="46"/>
                </a:cxn>
                <a:cxn ang="0">
                  <a:pos x="26" y="44"/>
                </a:cxn>
                <a:cxn ang="0">
                  <a:pos x="27" y="42"/>
                </a:cxn>
                <a:cxn ang="0">
                  <a:pos x="28" y="39"/>
                </a:cxn>
                <a:cxn ang="0">
                  <a:pos x="29" y="35"/>
                </a:cxn>
                <a:cxn ang="0">
                  <a:pos x="27" y="29"/>
                </a:cxn>
                <a:cxn ang="0">
                  <a:pos x="26" y="26"/>
                </a:cxn>
                <a:cxn ang="0">
                  <a:pos x="24" y="25"/>
                </a:cxn>
                <a:cxn ang="0">
                  <a:pos x="18" y="23"/>
                </a:cxn>
                <a:cxn ang="0">
                  <a:pos x="15" y="24"/>
                </a:cxn>
                <a:cxn ang="0">
                  <a:pos x="14" y="24"/>
                </a:cxn>
                <a:cxn ang="0">
                  <a:pos x="11" y="26"/>
                </a:cxn>
                <a:cxn ang="0">
                  <a:pos x="8" y="28"/>
                </a:cxn>
                <a:cxn ang="0">
                  <a:pos x="1" y="27"/>
                </a:cxn>
                <a:cxn ang="0">
                  <a:pos x="7" y="0"/>
                </a:cxn>
              </a:cxnLst>
              <a:rect l="0" t="0" r="r" b="b"/>
              <a:pathLst>
                <a:path w="35" h="54">
                  <a:moveTo>
                    <a:pt x="7" y="0"/>
                  </a:moveTo>
                  <a:lnTo>
                    <a:pt x="32" y="0"/>
                  </a:lnTo>
                  <a:lnTo>
                    <a:pt x="32" y="7"/>
                  </a:lnTo>
                  <a:lnTo>
                    <a:pt x="12" y="7"/>
                  </a:lnTo>
                  <a:lnTo>
                    <a:pt x="10" y="21"/>
                  </a:lnTo>
                  <a:lnTo>
                    <a:pt x="16" y="18"/>
                  </a:lnTo>
                  <a:lnTo>
                    <a:pt x="19" y="17"/>
                  </a:lnTo>
                  <a:lnTo>
                    <a:pt x="23" y="18"/>
                  </a:lnTo>
                  <a:lnTo>
                    <a:pt x="27" y="19"/>
                  </a:lnTo>
                  <a:lnTo>
                    <a:pt x="30" y="22"/>
                  </a:lnTo>
                  <a:lnTo>
                    <a:pt x="34" y="28"/>
                  </a:lnTo>
                  <a:lnTo>
                    <a:pt x="35" y="34"/>
                  </a:lnTo>
                  <a:lnTo>
                    <a:pt x="34" y="41"/>
                  </a:lnTo>
                  <a:lnTo>
                    <a:pt x="31" y="48"/>
                  </a:lnTo>
                  <a:lnTo>
                    <a:pt x="25" y="52"/>
                  </a:lnTo>
                  <a:lnTo>
                    <a:pt x="18" y="54"/>
                  </a:lnTo>
                  <a:lnTo>
                    <a:pt x="15" y="54"/>
                  </a:lnTo>
                  <a:lnTo>
                    <a:pt x="12" y="53"/>
                  </a:lnTo>
                  <a:lnTo>
                    <a:pt x="8" y="52"/>
                  </a:lnTo>
                  <a:lnTo>
                    <a:pt x="6" y="50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8" y="38"/>
                  </a:lnTo>
                  <a:lnTo>
                    <a:pt x="8" y="41"/>
                  </a:lnTo>
                  <a:lnTo>
                    <a:pt x="9" y="44"/>
                  </a:lnTo>
                  <a:lnTo>
                    <a:pt x="12" y="47"/>
                  </a:lnTo>
                  <a:lnTo>
                    <a:pt x="15" y="48"/>
                  </a:lnTo>
                  <a:lnTo>
                    <a:pt x="20" y="48"/>
                  </a:lnTo>
                  <a:lnTo>
                    <a:pt x="22" y="47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7" y="42"/>
                  </a:lnTo>
                  <a:lnTo>
                    <a:pt x="28" y="39"/>
                  </a:lnTo>
                  <a:lnTo>
                    <a:pt x="29" y="35"/>
                  </a:lnTo>
                  <a:lnTo>
                    <a:pt x="27" y="29"/>
                  </a:lnTo>
                  <a:lnTo>
                    <a:pt x="26" y="26"/>
                  </a:lnTo>
                  <a:lnTo>
                    <a:pt x="24" y="25"/>
                  </a:lnTo>
                  <a:lnTo>
                    <a:pt x="18" y="23"/>
                  </a:lnTo>
                  <a:lnTo>
                    <a:pt x="15" y="24"/>
                  </a:lnTo>
                  <a:lnTo>
                    <a:pt x="14" y="24"/>
                  </a:lnTo>
                  <a:lnTo>
                    <a:pt x="11" y="26"/>
                  </a:lnTo>
                  <a:lnTo>
                    <a:pt x="8" y="28"/>
                  </a:lnTo>
                  <a:lnTo>
                    <a:pt x="1" y="2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V="1">
              <a:off x="4248" y="3740"/>
              <a:ext cx="1" cy="20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4248" y="2236"/>
              <a:ext cx="1" cy="20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9" name="Freeform 33"/>
            <p:cNvSpPr>
              <a:spLocks noEditPoints="1"/>
            </p:cNvSpPr>
            <p:nvPr/>
          </p:nvSpPr>
          <p:spPr bwMode="auto">
            <a:xfrm>
              <a:off x="4231" y="3792"/>
              <a:ext cx="35" cy="54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7"/>
                </a:cxn>
                <a:cxn ang="0">
                  <a:pos x="10" y="10"/>
                </a:cxn>
                <a:cxn ang="0">
                  <a:pos x="8" y="14"/>
                </a:cxn>
                <a:cxn ang="0">
                  <a:pos x="7" y="19"/>
                </a:cxn>
                <a:cxn ang="0">
                  <a:pos x="7" y="34"/>
                </a:cxn>
                <a:cxn ang="0">
                  <a:pos x="8" y="40"/>
                </a:cxn>
                <a:cxn ang="0">
                  <a:pos x="10" y="44"/>
                </a:cxn>
                <a:cxn ang="0">
                  <a:pos x="12" y="46"/>
                </a:cxn>
                <a:cxn ang="0">
                  <a:pos x="15" y="47"/>
                </a:cxn>
                <a:cxn ang="0">
                  <a:pos x="18" y="48"/>
                </a:cxn>
                <a:cxn ang="0">
                  <a:pos x="19" y="48"/>
                </a:cxn>
                <a:cxn ang="0">
                  <a:pos x="22" y="47"/>
                </a:cxn>
                <a:cxn ang="0">
                  <a:pos x="25" y="44"/>
                </a:cxn>
                <a:cxn ang="0">
                  <a:pos x="27" y="37"/>
                </a:cxn>
                <a:cxn ang="0">
                  <a:pos x="28" y="26"/>
                </a:cxn>
                <a:cxn ang="0">
                  <a:pos x="27" y="16"/>
                </a:cxn>
                <a:cxn ang="0">
                  <a:pos x="25" y="10"/>
                </a:cxn>
                <a:cxn ang="0">
                  <a:pos x="23" y="8"/>
                </a:cxn>
                <a:cxn ang="0">
                  <a:pos x="21" y="7"/>
                </a:cxn>
                <a:cxn ang="0">
                  <a:pos x="19" y="6"/>
                </a:cxn>
                <a:cxn ang="0">
                  <a:pos x="15" y="6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5" y="1"/>
                </a:cxn>
                <a:cxn ang="0">
                  <a:pos x="27" y="3"/>
                </a:cxn>
                <a:cxn ang="0">
                  <a:pos x="29" y="4"/>
                </a:cxn>
                <a:cxn ang="0">
                  <a:pos x="30" y="7"/>
                </a:cxn>
                <a:cxn ang="0">
                  <a:pos x="32" y="10"/>
                </a:cxn>
                <a:cxn ang="0">
                  <a:pos x="34" y="14"/>
                </a:cxn>
                <a:cxn ang="0">
                  <a:pos x="34" y="19"/>
                </a:cxn>
                <a:cxn ang="0">
                  <a:pos x="35" y="26"/>
                </a:cxn>
                <a:cxn ang="0">
                  <a:pos x="34" y="35"/>
                </a:cxn>
                <a:cxn ang="0">
                  <a:pos x="34" y="42"/>
                </a:cxn>
                <a:cxn ang="0">
                  <a:pos x="31" y="46"/>
                </a:cxn>
                <a:cxn ang="0">
                  <a:pos x="30" y="48"/>
                </a:cxn>
                <a:cxn ang="0">
                  <a:pos x="27" y="51"/>
                </a:cxn>
                <a:cxn ang="0">
                  <a:pos x="21" y="54"/>
                </a:cxn>
                <a:cxn ang="0">
                  <a:pos x="18" y="54"/>
                </a:cxn>
                <a:cxn ang="0">
                  <a:pos x="11" y="52"/>
                </a:cxn>
                <a:cxn ang="0">
                  <a:pos x="5" y="48"/>
                </a:cxn>
                <a:cxn ang="0">
                  <a:pos x="2" y="43"/>
                </a:cxn>
                <a:cxn ang="0">
                  <a:pos x="0" y="36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3" y="8"/>
                </a:cxn>
                <a:cxn ang="0">
                  <a:pos x="6" y="4"/>
                </a:cxn>
                <a:cxn ang="0">
                  <a:pos x="8" y="3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</a:cxnLst>
              <a:rect l="0" t="0" r="r" b="b"/>
              <a:pathLst>
                <a:path w="35" h="54">
                  <a:moveTo>
                    <a:pt x="15" y="6"/>
                  </a:moveTo>
                  <a:lnTo>
                    <a:pt x="13" y="7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7" y="19"/>
                  </a:lnTo>
                  <a:lnTo>
                    <a:pt x="7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5" y="47"/>
                  </a:lnTo>
                  <a:lnTo>
                    <a:pt x="18" y="48"/>
                  </a:lnTo>
                  <a:lnTo>
                    <a:pt x="19" y="48"/>
                  </a:lnTo>
                  <a:lnTo>
                    <a:pt x="22" y="47"/>
                  </a:lnTo>
                  <a:lnTo>
                    <a:pt x="25" y="44"/>
                  </a:lnTo>
                  <a:lnTo>
                    <a:pt x="27" y="37"/>
                  </a:lnTo>
                  <a:lnTo>
                    <a:pt x="28" y="26"/>
                  </a:lnTo>
                  <a:lnTo>
                    <a:pt x="27" y="16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5" y="6"/>
                  </a:lnTo>
                  <a:close/>
                  <a:moveTo>
                    <a:pt x="15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7" y="3"/>
                  </a:lnTo>
                  <a:lnTo>
                    <a:pt x="29" y="4"/>
                  </a:lnTo>
                  <a:lnTo>
                    <a:pt x="30" y="7"/>
                  </a:lnTo>
                  <a:lnTo>
                    <a:pt x="32" y="10"/>
                  </a:lnTo>
                  <a:lnTo>
                    <a:pt x="34" y="14"/>
                  </a:lnTo>
                  <a:lnTo>
                    <a:pt x="34" y="19"/>
                  </a:lnTo>
                  <a:lnTo>
                    <a:pt x="35" y="26"/>
                  </a:lnTo>
                  <a:lnTo>
                    <a:pt x="34" y="35"/>
                  </a:lnTo>
                  <a:lnTo>
                    <a:pt x="34" y="42"/>
                  </a:lnTo>
                  <a:lnTo>
                    <a:pt x="31" y="46"/>
                  </a:lnTo>
                  <a:lnTo>
                    <a:pt x="30" y="48"/>
                  </a:lnTo>
                  <a:lnTo>
                    <a:pt x="27" y="51"/>
                  </a:lnTo>
                  <a:lnTo>
                    <a:pt x="21" y="54"/>
                  </a:lnTo>
                  <a:lnTo>
                    <a:pt x="18" y="54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3" y="8"/>
                  </a:lnTo>
                  <a:lnTo>
                    <a:pt x="6" y="4"/>
                  </a:lnTo>
                  <a:lnTo>
                    <a:pt x="8" y="3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 flipV="1">
              <a:off x="4753" y="3740"/>
              <a:ext cx="1" cy="20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>
              <a:off x="4753" y="2236"/>
              <a:ext cx="1" cy="20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2" name="Freeform 36"/>
            <p:cNvSpPr>
              <a:spLocks noEditPoints="1"/>
            </p:cNvSpPr>
            <p:nvPr/>
          </p:nvSpPr>
          <p:spPr bwMode="auto">
            <a:xfrm>
              <a:off x="4704" y="3792"/>
              <a:ext cx="35" cy="54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7"/>
                </a:cxn>
                <a:cxn ang="0">
                  <a:pos x="10" y="10"/>
                </a:cxn>
                <a:cxn ang="0">
                  <a:pos x="9" y="14"/>
                </a:cxn>
                <a:cxn ang="0">
                  <a:pos x="7" y="19"/>
                </a:cxn>
                <a:cxn ang="0">
                  <a:pos x="7" y="34"/>
                </a:cxn>
                <a:cxn ang="0">
                  <a:pos x="8" y="40"/>
                </a:cxn>
                <a:cxn ang="0">
                  <a:pos x="10" y="44"/>
                </a:cxn>
                <a:cxn ang="0">
                  <a:pos x="13" y="46"/>
                </a:cxn>
                <a:cxn ang="0">
                  <a:pos x="15" y="47"/>
                </a:cxn>
                <a:cxn ang="0">
                  <a:pos x="18" y="48"/>
                </a:cxn>
                <a:cxn ang="0">
                  <a:pos x="20" y="48"/>
                </a:cxn>
                <a:cxn ang="0">
                  <a:pos x="22" y="47"/>
                </a:cxn>
                <a:cxn ang="0">
                  <a:pos x="25" y="44"/>
                </a:cxn>
                <a:cxn ang="0">
                  <a:pos x="28" y="37"/>
                </a:cxn>
                <a:cxn ang="0">
                  <a:pos x="28" y="26"/>
                </a:cxn>
                <a:cxn ang="0">
                  <a:pos x="28" y="16"/>
                </a:cxn>
                <a:cxn ang="0">
                  <a:pos x="25" y="10"/>
                </a:cxn>
                <a:cxn ang="0">
                  <a:pos x="24" y="8"/>
                </a:cxn>
                <a:cxn ang="0">
                  <a:pos x="21" y="7"/>
                </a:cxn>
                <a:cxn ang="0">
                  <a:pos x="20" y="6"/>
                </a:cxn>
                <a:cxn ang="0">
                  <a:pos x="15" y="6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5" y="1"/>
                </a:cxn>
                <a:cxn ang="0">
                  <a:pos x="28" y="3"/>
                </a:cxn>
                <a:cxn ang="0">
                  <a:pos x="29" y="4"/>
                </a:cxn>
                <a:cxn ang="0">
                  <a:pos x="31" y="7"/>
                </a:cxn>
                <a:cxn ang="0">
                  <a:pos x="32" y="10"/>
                </a:cxn>
                <a:cxn ang="0">
                  <a:pos x="34" y="14"/>
                </a:cxn>
                <a:cxn ang="0">
                  <a:pos x="35" y="19"/>
                </a:cxn>
                <a:cxn ang="0">
                  <a:pos x="35" y="26"/>
                </a:cxn>
                <a:cxn ang="0">
                  <a:pos x="35" y="35"/>
                </a:cxn>
                <a:cxn ang="0">
                  <a:pos x="34" y="42"/>
                </a:cxn>
                <a:cxn ang="0">
                  <a:pos x="32" y="46"/>
                </a:cxn>
                <a:cxn ang="0">
                  <a:pos x="30" y="48"/>
                </a:cxn>
                <a:cxn ang="0">
                  <a:pos x="28" y="51"/>
                </a:cxn>
                <a:cxn ang="0">
                  <a:pos x="21" y="54"/>
                </a:cxn>
                <a:cxn ang="0">
                  <a:pos x="18" y="54"/>
                </a:cxn>
                <a:cxn ang="0">
                  <a:pos x="11" y="52"/>
                </a:cxn>
                <a:cxn ang="0">
                  <a:pos x="6" y="48"/>
                </a:cxn>
                <a:cxn ang="0">
                  <a:pos x="2" y="43"/>
                </a:cxn>
                <a:cxn ang="0">
                  <a:pos x="1" y="36"/>
                </a:cxn>
                <a:cxn ang="0">
                  <a:pos x="0" y="26"/>
                </a:cxn>
                <a:cxn ang="0">
                  <a:pos x="1" y="18"/>
                </a:cxn>
                <a:cxn ang="0">
                  <a:pos x="3" y="8"/>
                </a:cxn>
                <a:cxn ang="0">
                  <a:pos x="6" y="4"/>
                </a:cxn>
                <a:cxn ang="0">
                  <a:pos x="8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</a:cxnLst>
              <a:rect l="0" t="0" r="r" b="b"/>
              <a:pathLst>
                <a:path w="35" h="54">
                  <a:moveTo>
                    <a:pt x="15" y="6"/>
                  </a:moveTo>
                  <a:lnTo>
                    <a:pt x="13" y="7"/>
                  </a:lnTo>
                  <a:lnTo>
                    <a:pt x="10" y="10"/>
                  </a:lnTo>
                  <a:lnTo>
                    <a:pt x="9" y="14"/>
                  </a:lnTo>
                  <a:lnTo>
                    <a:pt x="7" y="19"/>
                  </a:lnTo>
                  <a:lnTo>
                    <a:pt x="7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22" y="47"/>
                  </a:lnTo>
                  <a:lnTo>
                    <a:pt x="25" y="44"/>
                  </a:lnTo>
                  <a:lnTo>
                    <a:pt x="28" y="37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25" y="10"/>
                  </a:lnTo>
                  <a:lnTo>
                    <a:pt x="24" y="8"/>
                  </a:lnTo>
                  <a:lnTo>
                    <a:pt x="21" y="7"/>
                  </a:lnTo>
                  <a:lnTo>
                    <a:pt x="20" y="6"/>
                  </a:lnTo>
                  <a:lnTo>
                    <a:pt x="15" y="6"/>
                  </a:lnTo>
                  <a:close/>
                  <a:moveTo>
                    <a:pt x="15" y="0"/>
                  </a:moveTo>
                  <a:lnTo>
                    <a:pt x="20" y="0"/>
                  </a:ln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1" y="7"/>
                  </a:lnTo>
                  <a:lnTo>
                    <a:pt x="32" y="10"/>
                  </a:lnTo>
                  <a:lnTo>
                    <a:pt x="34" y="14"/>
                  </a:lnTo>
                  <a:lnTo>
                    <a:pt x="35" y="19"/>
                  </a:lnTo>
                  <a:lnTo>
                    <a:pt x="35" y="26"/>
                  </a:lnTo>
                  <a:lnTo>
                    <a:pt x="35" y="35"/>
                  </a:lnTo>
                  <a:lnTo>
                    <a:pt x="34" y="42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28" y="51"/>
                  </a:lnTo>
                  <a:lnTo>
                    <a:pt x="21" y="54"/>
                  </a:lnTo>
                  <a:lnTo>
                    <a:pt x="18" y="54"/>
                  </a:lnTo>
                  <a:lnTo>
                    <a:pt x="11" y="52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6"/>
                  </a:lnTo>
                  <a:lnTo>
                    <a:pt x="0" y="26"/>
                  </a:lnTo>
                  <a:lnTo>
                    <a:pt x="1" y="18"/>
                  </a:lnTo>
                  <a:lnTo>
                    <a:pt x="3" y="8"/>
                  </a:lnTo>
                  <a:lnTo>
                    <a:pt x="6" y="4"/>
                  </a:lnTo>
                  <a:lnTo>
                    <a:pt x="8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4749" y="3838"/>
              <a:ext cx="7" cy="7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4766" y="3792"/>
              <a:ext cx="36" cy="5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3" y="0"/>
                </a:cxn>
                <a:cxn ang="0">
                  <a:pos x="33" y="7"/>
                </a:cxn>
                <a:cxn ang="0">
                  <a:pos x="12" y="7"/>
                </a:cxn>
                <a:cxn ang="0">
                  <a:pos x="10" y="21"/>
                </a:cxn>
                <a:cxn ang="0">
                  <a:pos x="16" y="18"/>
                </a:cxn>
                <a:cxn ang="0">
                  <a:pos x="19" y="17"/>
                </a:cxn>
                <a:cxn ang="0">
                  <a:pos x="24" y="18"/>
                </a:cxn>
                <a:cxn ang="0">
                  <a:pos x="28" y="19"/>
                </a:cxn>
                <a:cxn ang="0">
                  <a:pos x="31" y="22"/>
                </a:cxn>
                <a:cxn ang="0">
                  <a:pos x="34" y="28"/>
                </a:cxn>
                <a:cxn ang="0">
                  <a:pos x="36" y="34"/>
                </a:cxn>
                <a:cxn ang="0">
                  <a:pos x="34" y="41"/>
                </a:cxn>
                <a:cxn ang="0">
                  <a:pos x="32" y="48"/>
                </a:cxn>
                <a:cxn ang="0">
                  <a:pos x="25" y="52"/>
                </a:cxn>
                <a:cxn ang="0">
                  <a:pos x="18" y="54"/>
                </a:cxn>
                <a:cxn ang="0">
                  <a:pos x="13" y="53"/>
                </a:cxn>
                <a:cxn ang="0">
                  <a:pos x="9" y="52"/>
                </a:cxn>
                <a:cxn ang="0">
                  <a:pos x="6" y="50"/>
                </a:cxn>
                <a:cxn ang="0">
                  <a:pos x="3" y="47"/>
                </a:cxn>
                <a:cxn ang="0">
                  <a:pos x="2" y="44"/>
                </a:cxn>
                <a:cxn ang="0">
                  <a:pos x="0" y="39"/>
                </a:cxn>
                <a:cxn ang="0">
                  <a:pos x="7" y="38"/>
                </a:cxn>
                <a:cxn ang="0">
                  <a:pos x="8" y="41"/>
                </a:cxn>
                <a:cxn ang="0">
                  <a:pos x="9" y="44"/>
                </a:cxn>
                <a:cxn ang="0">
                  <a:pos x="12" y="47"/>
                </a:cxn>
                <a:cxn ang="0">
                  <a:pos x="14" y="48"/>
                </a:cxn>
                <a:cxn ang="0">
                  <a:pos x="20" y="48"/>
                </a:cxn>
                <a:cxn ang="0">
                  <a:pos x="22" y="47"/>
                </a:cxn>
                <a:cxn ang="0">
                  <a:pos x="24" y="46"/>
                </a:cxn>
                <a:cxn ang="0">
                  <a:pos x="25" y="44"/>
                </a:cxn>
                <a:cxn ang="0">
                  <a:pos x="27" y="42"/>
                </a:cxn>
                <a:cxn ang="0">
                  <a:pos x="28" y="39"/>
                </a:cxn>
                <a:cxn ang="0">
                  <a:pos x="29" y="35"/>
                </a:cxn>
                <a:cxn ang="0">
                  <a:pos x="29" y="32"/>
                </a:cxn>
                <a:cxn ang="0">
                  <a:pos x="28" y="29"/>
                </a:cxn>
                <a:cxn ang="0">
                  <a:pos x="26" y="26"/>
                </a:cxn>
                <a:cxn ang="0">
                  <a:pos x="24" y="25"/>
                </a:cxn>
                <a:cxn ang="0">
                  <a:pos x="18" y="23"/>
                </a:cxn>
                <a:cxn ang="0">
                  <a:pos x="15" y="24"/>
                </a:cxn>
                <a:cxn ang="0">
                  <a:pos x="14" y="24"/>
                </a:cxn>
                <a:cxn ang="0">
                  <a:pos x="10" y="26"/>
                </a:cxn>
                <a:cxn ang="0">
                  <a:pos x="8" y="28"/>
                </a:cxn>
                <a:cxn ang="0">
                  <a:pos x="1" y="27"/>
                </a:cxn>
                <a:cxn ang="0">
                  <a:pos x="7" y="0"/>
                </a:cxn>
              </a:cxnLst>
              <a:rect l="0" t="0" r="r" b="b"/>
              <a:pathLst>
                <a:path w="36" h="54">
                  <a:moveTo>
                    <a:pt x="7" y="0"/>
                  </a:moveTo>
                  <a:lnTo>
                    <a:pt x="33" y="0"/>
                  </a:lnTo>
                  <a:lnTo>
                    <a:pt x="33" y="7"/>
                  </a:lnTo>
                  <a:lnTo>
                    <a:pt x="12" y="7"/>
                  </a:lnTo>
                  <a:lnTo>
                    <a:pt x="10" y="21"/>
                  </a:lnTo>
                  <a:lnTo>
                    <a:pt x="16" y="18"/>
                  </a:lnTo>
                  <a:lnTo>
                    <a:pt x="19" y="17"/>
                  </a:lnTo>
                  <a:lnTo>
                    <a:pt x="24" y="18"/>
                  </a:lnTo>
                  <a:lnTo>
                    <a:pt x="28" y="19"/>
                  </a:lnTo>
                  <a:lnTo>
                    <a:pt x="31" y="22"/>
                  </a:lnTo>
                  <a:lnTo>
                    <a:pt x="34" y="28"/>
                  </a:lnTo>
                  <a:lnTo>
                    <a:pt x="36" y="34"/>
                  </a:lnTo>
                  <a:lnTo>
                    <a:pt x="34" y="41"/>
                  </a:lnTo>
                  <a:lnTo>
                    <a:pt x="32" y="48"/>
                  </a:lnTo>
                  <a:lnTo>
                    <a:pt x="25" y="52"/>
                  </a:lnTo>
                  <a:lnTo>
                    <a:pt x="18" y="54"/>
                  </a:lnTo>
                  <a:lnTo>
                    <a:pt x="13" y="53"/>
                  </a:lnTo>
                  <a:lnTo>
                    <a:pt x="9" y="52"/>
                  </a:lnTo>
                  <a:lnTo>
                    <a:pt x="6" y="50"/>
                  </a:lnTo>
                  <a:lnTo>
                    <a:pt x="3" y="47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9" y="44"/>
                  </a:lnTo>
                  <a:lnTo>
                    <a:pt x="12" y="47"/>
                  </a:lnTo>
                  <a:lnTo>
                    <a:pt x="14" y="48"/>
                  </a:lnTo>
                  <a:lnTo>
                    <a:pt x="20" y="48"/>
                  </a:lnTo>
                  <a:lnTo>
                    <a:pt x="22" y="47"/>
                  </a:lnTo>
                  <a:lnTo>
                    <a:pt x="24" y="46"/>
                  </a:lnTo>
                  <a:lnTo>
                    <a:pt x="25" y="44"/>
                  </a:lnTo>
                  <a:lnTo>
                    <a:pt x="27" y="42"/>
                  </a:lnTo>
                  <a:lnTo>
                    <a:pt x="28" y="39"/>
                  </a:lnTo>
                  <a:lnTo>
                    <a:pt x="29" y="35"/>
                  </a:lnTo>
                  <a:lnTo>
                    <a:pt x="29" y="32"/>
                  </a:lnTo>
                  <a:lnTo>
                    <a:pt x="28" y="29"/>
                  </a:lnTo>
                  <a:lnTo>
                    <a:pt x="26" y="26"/>
                  </a:lnTo>
                  <a:lnTo>
                    <a:pt x="24" y="25"/>
                  </a:lnTo>
                  <a:lnTo>
                    <a:pt x="18" y="23"/>
                  </a:lnTo>
                  <a:lnTo>
                    <a:pt x="15" y="24"/>
                  </a:lnTo>
                  <a:lnTo>
                    <a:pt x="14" y="24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1" y="2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 flipV="1">
              <a:off x="5257" y="3740"/>
              <a:ext cx="1" cy="20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5257" y="2236"/>
              <a:ext cx="1" cy="20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5244" y="3792"/>
              <a:ext cx="20" cy="5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0" y="53"/>
                </a:cxn>
                <a:cxn ang="0">
                  <a:pos x="13" y="53"/>
                </a:cxn>
                <a:cxn ang="0">
                  <a:pos x="13" y="11"/>
                </a:cxn>
                <a:cxn ang="0">
                  <a:pos x="11" y="13"/>
                </a:cxn>
                <a:cxn ang="0">
                  <a:pos x="9" y="15"/>
                </a:cxn>
                <a:cxn ang="0">
                  <a:pos x="7" y="15"/>
                </a:cxn>
                <a:cxn ang="0">
                  <a:pos x="4" y="17"/>
                </a:cxn>
                <a:cxn ang="0">
                  <a:pos x="2" y="18"/>
                </a:cxn>
                <a:cxn ang="0">
                  <a:pos x="0" y="18"/>
                </a:cxn>
                <a:cxn ang="0">
                  <a:pos x="0" y="13"/>
                </a:cxn>
                <a:cxn ang="0">
                  <a:pos x="4" y="11"/>
                </a:cxn>
                <a:cxn ang="0">
                  <a:pos x="7" y="9"/>
                </a:cxn>
                <a:cxn ang="0">
                  <a:pos x="10" y="7"/>
                </a:cxn>
                <a:cxn ang="0">
                  <a:pos x="12" y="4"/>
                </a:cxn>
                <a:cxn ang="0">
                  <a:pos x="15" y="0"/>
                </a:cxn>
              </a:cxnLst>
              <a:rect l="0" t="0" r="r" b="b"/>
              <a:pathLst>
                <a:path w="20" h="53">
                  <a:moveTo>
                    <a:pt x="15" y="0"/>
                  </a:moveTo>
                  <a:lnTo>
                    <a:pt x="20" y="0"/>
                  </a:lnTo>
                  <a:lnTo>
                    <a:pt x="20" y="53"/>
                  </a:lnTo>
                  <a:lnTo>
                    <a:pt x="13" y="53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5"/>
                  </a:lnTo>
                  <a:lnTo>
                    <a:pt x="7" y="15"/>
                  </a:ln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0" y="7"/>
                  </a:lnTo>
                  <a:lnTo>
                    <a:pt x="12" y="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3239" y="3760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9" name="Line 43"/>
            <p:cNvSpPr>
              <a:spLocks noChangeShapeType="1"/>
            </p:cNvSpPr>
            <p:nvPr/>
          </p:nvSpPr>
          <p:spPr bwMode="auto">
            <a:xfrm flipH="1">
              <a:off x="5236" y="3760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3141" y="3765"/>
              <a:ext cx="21" cy="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3167" y="3734"/>
              <a:ext cx="35" cy="54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9" y="5"/>
                </a:cxn>
                <a:cxn ang="0">
                  <a:pos x="31" y="9"/>
                </a:cxn>
                <a:cxn ang="0">
                  <a:pos x="32" y="16"/>
                </a:cxn>
                <a:cxn ang="0">
                  <a:pos x="29" y="21"/>
                </a:cxn>
                <a:cxn ang="0">
                  <a:pos x="25" y="24"/>
                </a:cxn>
                <a:cxn ang="0">
                  <a:pos x="30" y="27"/>
                </a:cxn>
                <a:cxn ang="0">
                  <a:pos x="35" y="34"/>
                </a:cxn>
                <a:cxn ang="0">
                  <a:pos x="34" y="43"/>
                </a:cxn>
                <a:cxn ang="0">
                  <a:pos x="27" y="52"/>
                </a:cxn>
                <a:cxn ang="0">
                  <a:pos x="21" y="54"/>
                </a:cxn>
                <a:cxn ang="0">
                  <a:pos x="9" y="53"/>
                </a:cxn>
                <a:cxn ang="0">
                  <a:pos x="3" y="47"/>
                </a:cxn>
                <a:cxn ang="0">
                  <a:pos x="0" y="40"/>
                </a:cxn>
                <a:cxn ang="0">
                  <a:pos x="8" y="42"/>
                </a:cxn>
                <a:cxn ang="0">
                  <a:pos x="12" y="46"/>
                </a:cxn>
                <a:cxn ang="0">
                  <a:pos x="15" y="48"/>
                </a:cxn>
                <a:cxn ang="0">
                  <a:pos x="24" y="47"/>
                </a:cxn>
                <a:cxn ang="0">
                  <a:pos x="27" y="43"/>
                </a:cxn>
                <a:cxn ang="0">
                  <a:pos x="28" y="35"/>
                </a:cxn>
                <a:cxn ang="0">
                  <a:pos x="25" y="30"/>
                </a:cxn>
                <a:cxn ang="0">
                  <a:pos x="23" y="28"/>
                </a:cxn>
                <a:cxn ang="0">
                  <a:pos x="18" y="27"/>
                </a:cxn>
                <a:cxn ang="0">
                  <a:pos x="13" y="28"/>
                </a:cxn>
                <a:cxn ang="0">
                  <a:pos x="17" y="21"/>
                </a:cxn>
                <a:cxn ang="0">
                  <a:pos x="23" y="19"/>
                </a:cxn>
                <a:cxn ang="0">
                  <a:pos x="25" y="12"/>
                </a:cxn>
                <a:cxn ang="0">
                  <a:pos x="21" y="7"/>
                </a:cxn>
                <a:cxn ang="0">
                  <a:pos x="15" y="6"/>
                </a:cxn>
                <a:cxn ang="0">
                  <a:pos x="10" y="10"/>
                </a:cxn>
                <a:cxn ang="0">
                  <a:pos x="8" y="14"/>
                </a:cxn>
                <a:cxn ang="0">
                  <a:pos x="2" y="10"/>
                </a:cxn>
                <a:cxn ang="0">
                  <a:pos x="10" y="2"/>
                </a:cxn>
              </a:cxnLst>
              <a:rect l="0" t="0" r="r" b="b"/>
              <a:pathLst>
                <a:path w="35" h="54">
                  <a:moveTo>
                    <a:pt x="13" y="0"/>
                  </a:moveTo>
                  <a:lnTo>
                    <a:pt x="19" y="0"/>
                  </a:lnTo>
                  <a:lnTo>
                    <a:pt x="24" y="2"/>
                  </a:lnTo>
                  <a:lnTo>
                    <a:pt x="29" y="5"/>
                  </a:lnTo>
                  <a:lnTo>
                    <a:pt x="30" y="7"/>
                  </a:lnTo>
                  <a:lnTo>
                    <a:pt x="31" y="9"/>
                  </a:lnTo>
                  <a:lnTo>
                    <a:pt x="32" y="11"/>
                  </a:lnTo>
                  <a:lnTo>
                    <a:pt x="32" y="16"/>
                  </a:lnTo>
                  <a:lnTo>
                    <a:pt x="30" y="19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25" y="24"/>
                  </a:lnTo>
                  <a:lnTo>
                    <a:pt x="28" y="25"/>
                  </a:lnTo>
                  <a:lnTo>
                    <a:pt x="30" y="27"/>
                  </a:lnTo>
                  <a:lnTo>
                    <a:pt x="34" y="31"/>
                  </a:lnTo>
                  <a:lnTo>
                    <a:pt x="35" y="34"/>
                  </a:lnTo>
                  <a:lnTo>
                    <a:pt x="35" y="37"/>
                  </a:lnTo>
                  <a:lnTo>
                    <a:pt x="34" y="43"/>
                  </a:lnTo>
                  <a:lnTo>
                    <a:pt x="30" y="50"/>
                  </a:lnTo>
                  <a:lnTo>
                    <a:pt x="27" y="52"/>
                  </a:lnTo>
                  <a:lnTo>
                    <a:pt x="24" y="53"/>
                  </a:lnTo>
                  <a:lnTo>
                    <a:pt x="21" y="54"/>
                  </a:lnTo>
                  <a:lnTo>
                    <a:pt x="17" y="54"/>
                  </a:lnTo>
                  <a:lnTo>
                    <a:pt x="9" y="53"/>
                  </a:lnTo>
                  <a:lnTo>
                    <a:pt x="6" y="51"/>
                  </a:lnTo>
                  <a:lnTo>
                    <a:pt x="3" y="47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8" y="39"/>
                  </a:lnTo>
                  <a:lnTo>
                    <a:pt x="8" y="42"/>
                  </a:lnTo>
                  <a:lnTo>
                    <a:pt x="9" y="44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24" y="47"/>
                  </a:lnTo>
                  <a:lnTo>
                    <a:pt x="25" y="45"/>
                  </a:lnTo>
                  <a:lnTo>
                    <a:pt x="27" y="43"/>
                  </a:lnTo>
                  <a:lnTo>
                    <a:pt x="28" y="40"/>
                  </a:lnTo>
                  <a:lnTo>
                    <a:pt x="28" y="35"/>
                  </a:lnTo>
                  <a:lnTo>
                    <a:pt x="27" y="32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3" y="28"/>
                  </a:lnTo>
                  <a:lnTo>
                    <a:pt x="20" y="28"/>
                  </a:lnTo>
                  <a:lnTo>
                    <a:pt x="18" y="27"/>
                  </a:lnTo>
                  <a:lnTo>
                    <a:pt x="15" y="27"/>
                  </a:lnTo>
                  <a:lnTo>
                    <a:pt x="13" y="28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22" y="20"/>
                  </a:lnTo>
                  <a:lnTo>
                    <a:pt x="23" y="19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5" y="6"/>
                  </a:lnTo>
                  <a:lnTo>
                    <a:pt x="13" y="7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4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>
              <a:off x="3239" y="3506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 flipH="1">
              <a:off x="5236" y="3506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3141" y="3511"/>
              <a:ext cx="21" cy="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5" name="Freeform 49"/>
            <p:cNvSpPr>
              <a:spLocks/>
            </p:cNvSpPr>
            <p:nvPr/>
          </p:nvSpPr>
          <p:spPr bwMode="auto">
            <a:xfrm>
              <a:off x="3167" y="3480"/>
              <a:ext cx="34" cy="5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24" y="1"/>
                </a:cxn>
                <a:cxn ang="0">
                  <a:pos x="27" y="3"/>
                </a:cxn>
                <a:cxn ang="0">
                  <a:pos x="31" y="6"/>
                </a:cxn>
                <a:cxn ang="0">
                  <a:pos x="33" y="9"/>
                </a:cxn>
                <a:cxn ang="0">
                  <a:pos x="34" y="12"/>
                </a:cxn>
                <a:cxn ang="0">
                  <a:pos x="34" y="17"/>
                </a:cxn>
                <a:cxn ang="0">
                  <a:pos x="33" y="19"/>
                </a:cxn>
                <a:cxn ang="0">
                  <a:pos x="32" y="21"/>
                </a:cxn>
                <a:cxn ang="0">
                  <a:pos x="30" y="25"/>
                </a:cxn>
                <a:cxn ang="0">
                  <a:pos x="28" y="27"/>
                </a:cxn>
                <a:cxn ang="0">
                  <a:pos x="26" y="30"/>
                </a:cxn>
                <a:cxn ang="0">
                  <a:pos x="23" y="33"/>
                </a:cxn>
                <a:cxn ang="0">
                  <a:pos x="19" y="36"/>
                </a:cxn>
                <a:cxn ang="0">
                  <a:pos x="11" y="44"/>
                </a:cxn>
                <a:cxn ang="0">
                  <a:pos x="10" y="46"/>
                </a:cxn>
                <a:cxn ang="0">
                  <a:pos x="9" y="47"/>
                </a:cxn>
                <a:cxn ang="0">
                  <a:pos x="34" y="47"/>
                </a:cxn>
                <a:cxn ang="0">
                  <a:pos x="34" y="54"/>
                </a:cxn>
                <a:cxn ang="0">
                  <a:pos x="0" y="54"/>
                </a:cxn>
                <a:cxn ang="0">
                  <a:pos x="0" y="51"/>
                </a:cxn>
                <a:cxn ang="0">
                  <a:pos x="1" y="47"/>
                </a:cxn>
                <a:cxn ang="0">
                  <a:pos x="3" y="43"/>
                </a:cxn>
                <a:cxn ang="0">
                  <a:pos x="6" y="39"/>
                </a:cxn>
                <a:cxn ang="0">
                  <a:pos x="9" y="36"/>
                </a:cxn>
                <a:cxn ang="0">
                  <a:pos x="12" y="33"/>
                </a:cxn>
                <a:cxn ang="0">
                  <a:pos x="16" y="30"/>
                </a:cxn>
                <a:cxn ang="0">
                  <a:pos x="22" y="25"/>
                </a:cxn>
                <a:cxn ang="0">
                  <a:pos x="23" y="22"/>
                </a:cxn>
                <a:cxn ang="0">
                  <a:pos x="25" y="21"/>
                </a:cxn>
                <a:cxn ang="0">
                  <a:pos x="26" y="18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4" y="9"/>
                </a:cxn>
                <a:cxn ang="0">
                  <a:pos x="22" y="7"/>
                </a:cxn>
                <a:cxn ang="0">
                  <a:pos x="19" y="6"/>
                </a:cxn>
                <a:cxn ang="0">
                  <a:pos x="15" y="6"/>
                </a:cxn>
                <a:cxn ang="0">
                  <a:pos x="12" y="7"/>
                </a:cxn>
                <a:cxn ang="0">
                  <a:pos x="11" y="9"/>
                </a:cxn>
                <a:cxn ang="0">
                  <a:pos x="9" y="10"/>
                </a:cxn>
                <a:cxn ang="0">
                  <a:pos x="8" y="11"/>
                </a:cxn>
                <a:cxn ang="0">
                  <a:pos x="8" y="15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9" y="2"/>
                </a:cxn>
                <a:cxn ang="0">
                  <a:pos x="13" y="0"/>
                </a:cxn>
              </a:cxnLst>
              <a:rect l="0" t="0" r="r" b="b"/>
              <a:pathLst>
                <a:path w="34" h="54">
                  <a:moveTo>
                    <a:pt x="13" y="0"/>
                  </a:moveTo>
                  <a:lnTo>
                    <a:pt x="21" y="0"/>
                  </a:lnTo>
                  <a:lnTo>
                    <a:pt x="24" y="1"/>
                  </a:lnTo>
                  <a:lnTo>
                    <a:pt x="27" y="3"/>
                  </a:lnTo>
                  <a:lnTo>
                    <a:pt x="31" y="6"/>
                  </a:lnTo>
                  <a:lnTo>
                    <a:pt x="33" y="9"/>
                  </a:lnTo>
                  <a:lnTo>
                    <a:pt x="34" y="12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2" y="21"/>
                  </a:lnTo>
                  <a:lnTo>
                    <a:pt x="30" y="25"/>
                  </a:lnTo>
                  <a:lnTo>
                    <a:pt x="28" y="27"/>
                  </a:lnTo>
                  <a:lnTo>
                    <a:pt x="26" y="30"/>
                  </a:lnTo>
                  <a:lnTo>
                    <a:pt x="23" y="33"/>
                  </a:lnTo>
                  <a:lnTo>
                    <a:pt x="19" y="36"/>
                  </a:lnTo>
                  <a:lnTo>
                    <a:pt x="11" y="44"/>
                  </a:lnTo>
                  <a:lnTo>
                    <a:pt x="10" y="46"/>
                  </a:lnTo>
                  <a:lnTo>
                    <a:pt x="9" y="47"/>
                  </a:lnTo>
                  <a:lnTo>
                    <a:pt x="34" y="47"/>
                  </a:lnTo>
                  <a:lnTo>
                    <a:pt x="34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47"/>
                  </a:lnTo>
                  <a:lnTo>
                    <a:pt x="3" y="43"/>
                  </a:lnTo>
                  <a:lnTo>
                    <a:pt x="6" y="39"/>
                  </a:lnTo>
                  <a:lnTo>
                    <a:pt x="9" y="36"/>
                  </a:lnTo>
                  <a:lnTo>
                    <a:pt x="12" y="33"/>
                  </a:lnTo>
                  <a:lnTo>
                    <a:pt x="16" y="30"/>
                  </a:lnTo>
                  <a:lnTo>
                    <a:pt x="22" y="25"/>
                  </a:lnTo>
                  <a:lnTo>
                    <a:pt x="23" y="22"/>
                  </a:lnTo>
                  <a:lnTo>
                    <a:pt x="25" y="21"/>
                  </a:lnTo>
                  <a:lnTo>
                    <a:pt x="26" y="18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6" y="10"/>
                  </a:lnTo>
                  <a:lnTo>
                    <a:pt x="24" y="9"/>
                  </a:lnTo>
                  <a:lnTo>
                    <a:pt x="22" y="7"/>
                  </a:lnTo>
                  <a:lnTo>
                    <a:pt x="19" y="6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9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3239" y="3252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 flipH="1">
              <a:off x="5236" y="3252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3141" y="3257"/>
              <a:ext cx="21" cy="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9" name="Freeform 53"/>
            <p:cNvSpPr>
              <a:spLocks/>
            </p:cNvSpPr>
            <p:nvPr/>
          </p:nvSpPr>
          <p:spPr bwMode="auto">
            <a:xfrm>
              <a:off x="3172" y="3226"/>
              <a:ext cx="19" cy="5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9" y="0"/>
                </a:cxn>
                <a:cxn ang="0">
                  <a:pos x="19" y="54"/>
                </a:cxn>
                <a:cxn ang="0">
                  <a:pos x="12" y="54"/>
                </a:cxn>
                <a:cxn ang="0">
                  <a:pos x="12" y="12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4" y="17"/>
                </a:cxn>
                <a:cxn ang="0">
                  <a:pos x="2" y="18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5" y="10"/>
                </a:cxn>
                <a:cxn ang="0">
                  <a:pos x="9" y="7"/>
                </a:cxn>
                <a:cxn ang="0">
                  <a:pos x="14" y="3"/>
                </a:cxn>
                <a:cxn ang="0">
                  <a:pos x="14" y="0"/>
                </a:cxn>
              </a:cxnLst>
              <a:rect l="0" t="0" r="r" b="b"/>
              <a:pathLst>
                <a:path w="19" h="54">
                  <a:moveTo>
                    <a:pt x="14" y="0"/>
                  </a:moveTo>
                  <a:lnTo>
                    <a:pt x="19" y="0"/>
                  </a:lnTo>
                  <a:lnTo>
                    <a:pt x="19" y="54"/>
                  </a:lnTo>
                  <a:lnTo>
                    <a:pt x="12" y="54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6"/>
                  </a:lnTo>
                  <a:lnTo>
                    <a:pt x="4" y="17"/>
                  </a:lnTo>
                  <a:lnTo>
                    <a:pt x="2" y="18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3239" y="2998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 flipH="1">
              <a:off x="5236" y="2998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2" name="Freeform 56"/>
            <p:cNvSpPr>
              <a:spLocks noEditPoints="1"/>
            </p:cNvSpPr>
            <p:nvPr/>
          </p:nvSpPr>
          <p:spPr bwMode="auto">
            <a:xfrm>
              <a:off x="3186" y="2972"/>
              <a:ext cx="35" cy="54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7"/>
                </a:cxn>
                <a:cxn ang="0">
                  <a:pos x="10" y="10"/>
                </a:cxn>
                <a:cxn ang="0">
                  <a:pos x="8" y="14"/>
                </a:cxn>
                <a:cxn ang="0">
                  <a:pos x="7" y="20"/>
                </a:cxn>
                <a:cxn ang="0">
                  <a:pos x="7" y="35"/>
                </a:cxn>
                <a:cxn ang="0">
                  <a:pos x="7" y="40"/>
                </a:cxn>
                <a:cxn ang="0">
                  <a:pos x="10" y="44"/>
                </a:cxn>
                <a:cxn ang="0">
                  <a:pos x="12" y="47"/>
                </a:cxn>
                <a:cxn ang="0">
                  <a:pos x="15" y="47"/>
                </a:cxn>
                <a:cxn ang="0">
                  <a:pos x="18" y="48"/>
                </a:cxn>
                <a:cxn ang="0">
                  <a:pos x="19" y="48"/>
                </a:cxn>
                <a:cxn ang="0">
                  <a:pos x="22" y="47"/>
                </a:cxn>
                <a:cxn ang="0">
                  <a:pos x="25" y="44"/>
                </a:cxn>
                <a:cxn ang="0">
                  <a:pos x="27" y="38"/>
                </a:cxn>
                <a:cxn ang="0">
                  <a:pos x="28" y="27"/>
                </a:cxn>
                <a:cxn ang="0">
                  <a:pos x="27" y="17"/>
                </a:cxn>
                <a:cxn ang="0">
                  <a:pos x="25" y="10"/>
                </a:cxn>
                <a:cxn ang="0">
                  <a:pos x="23" y="9"/>
                </a:cxn>
                <a:cxn ang="0">
                  <a:pos x="21" y="7"/>
                </a:cxn>
                <a:cxn ang="0">
                  <a:pos x="19" y="6"/>
                </a:cxn>
                <a:cxn ang="0">
                  <a:pos x="15" y="6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5" y="2"/>
                </a:cxn>
                <a:cxn ang="0">
                  <a:pos x="27" y="3"/>
                </a:cxn>
                <a:cxn ang="0">
                  <a:pos x="29" y="5"/>
                </a:cxn>
                <a:cxn ang="0">
                  <a:pos x="30" y="7"/>
                </a:cxn>
                <a:cxn ang="0">
                  <a:pos x="32" y="10"/>
                </a:cxn>
                <a:cxn ang="0">
                  <a:pos x="33" y="14"/>
                </a:cxn>
                <a:cxn ang="0">
                  <a:pos x="34" y="20"/>
                </a:cxn>
                <a:cxn ang="0">
                  <a:pos x="35" y="27"/>
                </a:cxn>
                <a:cxn ang="0">
                  <a:pos x="34" y="36"/>
                </a:cxn>
                <a:cxn ang="0">
                  <a:pos x="33" y="43"/>
                </a:cxn>
                <a:cxn ang="0">
                  <a:pos x="31" y="47"/>
                </a:cxn>
                <a:cxn ang="0">
                  <a:pos x="30" y="49"/>
                </a:cxn>
                <a:cxn ang="0">
                  <a:pos x="27" y="51"/>
                </a:cxn>
                <a:cxn ang="0">
                  <a:pos x="21" y="54"/>
                </a:cxn>
                <a:cxn ang="0">
                  <a:pos x="18" y="54"/>
                </a:cxn>
                <a:cxn ang="0">
                  <a:pos x="11" y="53"/>
                </a:cxn>
                <a:cxn ang="0">
                  <a:pos x="5" y="49"/>
                </a:cxn>
                <a:cxn ang="0">
                  <a:pos x="2" y="43"/>
                </a:cxn>
                <a:cxn ang="0">
                  <a:pos x="0" y="36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1" y="1"/>
                </a:cxn>
                <a:cxn ang="0">
                  <a:pos x="15" y="0"/>
                </a:cxn>
              </a:cxnLst>
              <a:rect l="0" t="0" r="r" b="b"/>
              <a:pathLst>
                <a:path w="35" h="54">
                  <a:moveTo>
                    <a:pt x="15" y="6"/>
                  </a:moveTo>
                  <a:lnTo>
                    <a:pt x="13" y="7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7" y="20"/>
                  </a:lnTo>
                  <a:lnTo>
                    <a:pt x="7" y="35"/>
                  </a:lnTo>
                  <a:lnTo>
                    <a:pt x="7" y="40"/>
                  </a:lnTo>
                  <a:lnTo>
                    <a:pt x="10" y="44"/>
                  </a:lnTo>
                  <a:lnTo>
                    <a:pt x="12" y="47"/>
                  </a:lnTo>
                  <a:lnTo>
                    <a:pt x="15" y="47"/>
                  </a:lnTo>
                  <a:lnTo>
                    <a:pt x="18" y="48"/>
                  </a:lnTo>
                  <a:lnTo>
                    <a:pt x="19" y="48"/>
                  </a:lnTo>
                  <a:lnTo>
                    <a:pt x="22" y="47"/>
                  </a:lnTo>
                  <a:lnTo>
                    <a:pt x="25" y="44"/>
                  </a:lnTo>
                  <a:lnTo>
                    <a:pt x="27" y="38"/>
                  </a:lnTo>
                  <a:lnTo>
                    <a:pt x="28" y="27"/>
                  </a:lnTo>
                  <a:lnTo>
                    <a:pt x="27" y="17"/>
                  </a:lnTo>
                  <a:lnTo>
                    <a:pt x="25" y="10"/>
                  </a:lnTo>
                  <a:lnTo>
                    <a:pt x="23" y="9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5" y="6"/>
                  </a:lnTo>
                  <a:close/>
                  <a:moveTo>
                    <a:pt x="15" y="0"/>
                  </a:moveTo>
                  <a:lnTo>
                    <a:pt x="20" y="0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7"/>
                  </a:lnTo>
                  <a:lnTo>
                    <a:pt x="32" y="10"/>
                  </a:lnTo>
                  <a:lnTo>
                    <a:pt x="33" y="14"/>
                  </a:lnTo>
                  <a:lnTo>
                    <a:pt x="34" y="20"/>
                  </a:lnTo>
                  <a:lnTo>
                    <a:pt x="35" y="27"/>
                  </a:lnTo>
                  <a:lnTo>
                    <a:pt x="34" y="36"/>
                  </a:lnTo>
                  <a:lnTo>
                    <a:pt x="33" y="43"/>
                  </a:lnTo>
                  <a:lnTo>
                    <a:pt x="31" y="47"/>
                  </a:lnTo>
                  <a:lnTo>
                    <a:pt x="30" y="49"/>
                  </a:lnTo>
                  <a:lnTo>
                    <a:pt x="27" y="51"/>
                  </a:lnTo>
                  <a:lnTo>
                    <a:pt x="21" y="54"/>
                  </a:lnTo>
                  <a:lnTo>
                    <a:pt x="18" y="54"/>
                  </a:lnTo>
                  <a:lnTo>
                    <a:pt x="11" y="53"/>
                  </a:lnTo>
                  <a:lnTo>
                    <a:pt x="5" y="49"/>
                  </a:lnTo>
                  <a:lnTo>
                    <a:pt x="2" y="43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3" y="9"/>
                  </a:lnTo>
                  <a:lnTo>
                    <a:pt x="6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11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>
              <a:off x="3239" y="2744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 flipH="1">
              <a:off x="5236" y="2744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5" name="Freeform 59"/>
            <p:cNvSpPr>
              <a:spLocks/>
            </p:cNvSpPr>
            <p:nvPr/>
          </p:nvSpPr>
          <p:spPr bwMode="auto">
            <a:xfrm>
              <a:off x="3190" y="2718"/>
              <a:ext cx="20" cy="5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0" y="54"/>
                </a:cxn>
                <a:cxn ang="0">
                  <a:pos x="13" y="54"/>
                </a:cxn>
                <a:cxn ang="0">
                  <a:pos x="13" y="12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4" y="17"/>
                </a:cxn>
                <a:cxn ang="0">
                  <a:pos x="2" y="18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4" y="11"/>
                </a:cxn>
                <a:cxn ang="0">
                  <a:pos x="7" y="10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5" y="0"/>
                </a:cxn>
              </a:cxnLst>
              <a:rect l="0" t="0" r="r" b="b"/>
              <a:pathLst>
                <a:path w="20" h="54">
                  <a:moveTo>
                    <a:pt x="15" y="0"/>
                  </a:moveTo>
                  <a:lnTo>
                    <a:pt x="20" y="0"/>
                  </a:lnTo>
                  <a:lnTo>
                    <a:pt x="20" y="54"/>
                  </a:lnTo>
                  <a:lnTo>
                    <a:pt x="13" y="54"/>
                  </a:lnTo>
                  <a:lnTo>
                    <a:pt x="13" y="12"/>
                  </a:lnTo>
                  <a:lnTo>
                    <a:pt x="11" y="14"/>
                  </a:lnTo>
                  <a:lnTo>
                    <a:pt x="9" y="15"/>
                  </a:lnTo>
                  <a:lnTo>
                    <a:pt x="7" y="16"/>
                  </a:lnTo>
                  <a:lnTo>
                    <a:pt x="4" y="17"/>
                  </a:lnTo>
                  <a:lnTo>
                    <a:pt x="2" y="18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4" y="11"/>
                  </a:lnTo>
                  <a:lnTo>
                    <a:pt x="7" y="10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>
              <a:off x="3239" y="2490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 flipH="1">
              <a:off x="5236" y="2490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8" name="Freeform 62"/>
            <p:cNvSpPr>
              <a:spLocks/>
            </p:cNvSpPr>
            <p:nvPr/>
          </p:nvSpPr>
          <p:spPr bwMode="auto">
            <a:xfrm>
              <a:off x="3185" y="2464"/>
              <a:ext cx="35" cy="5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24" y="1"/>
                </a:cxn>
                <a:cxn ang="0">
                  <a:pos x="27" y="3"/>
                </a:cxn>
                <a:cxn ang="0">
                  <a:pos x="30" y="4"/>
                </a:cxn>
                <a:cxn ang="0">
                  <a:pos x="32" y="7"/>
                </a:cxn>
                <a:cxn ang="0">
                  <a:pos x="34" y="11"/>
                </a:cxn>
                <a:cxn ang="0">
                  <a:pos x="34" y="14"/>
                </a:cxn>
                <a:cxn ang="0">
                  <a:pos x="34" y="17"/>
                </a:cxn>
                <a:cxn ang="0">
                  <a:pos x="34" y="19"/>
                </a:cxn>
                <a:cxn ang="0">
                  <a:pos x="33" y="21"/>
                </a:cxn>
                <a:cxn ang="0">
                  <a:pos x="32" y="23"/>
                </a:cxn>
                <a:cxn ang="0">
                  <a:pos x="31" y="25"/>
                </a:cxn>
                <a:cxn ang="0">
                  <a:pos x="29" y="27"/>
                </a:cxn>
                <a:cxn ang="0">
                  <a:pos x="27" y="30"/>
                </a:cxn>
                <a:cxn ang="0">
                  <a:pos x="23" y="33"/>
                </a:cxn>
                <a:cxn ang="0">
                  <a:pos x="20" y="36"/>
                </a:cxn>
                <a:cxn ang="0">
                  <a:pos x="16" y="39"/>
                </a:cxn>
                <a:cxn ang="0">
                  <a:pos x="10" y="45"/>
                </a:cxn>
                <a:cxn ang="0">
                  <a:pos x="9" y="47"/>
                </a:cxn>
                <a:cxn ang="0">
                  <a:pos x="35" y="47"/>
                </a:cxn>
                <a:cxn ang="0">
                  <a:pos x="35" y="54"/>
                </a:cxn>
                <a:cxn ang="0">
                  <a:pos x="0" y="54"/>
                </a:cxn>
                <a:cxn ang="0">
                  <a:pos x="0" y="51"/>
                </a:cxn>
                <a:cxn ang="0">
                  <a:pos x="1" y="47"/>
                </a:cxn>
                <a:cxn ang="0">
                  <a:pos x="3" y="43"/>
                </a:cxn>
                <a:cxn ang="0">
                  <a:pos x="5" y="41"/>
                </a:cxn>
                <a:cxn ang="0">
                  <a:pos x="9" y="36"/>
                </a:cxn>
                <a:cxn ang="0">
                  <a:pos x="17" y="30"/>
                </a:cxn>
                <a:cxn ang="0">
                  <a:pos x="23" y="25"/>
                </a:cxn>
                <a:cxn ang="0">
                  <a:pos x="24" y="22"/>
                </a:cxn>
                <a:cxn ang="0">
                  <a:pos x="26" y="21"/>
                </a:cxn>
                <a:cxn ang="0">
                  <a:pos x="27" y="18"/>
                </a:cxn>
                <a:cxn ang="0">
                  <a:pos x="27" y="17"/>
                </a:cxn>
                <a:cxn ang="0">
                  <a:pos x="27" y="14"/>
                </a:cxn>
                <a:cxn ang="0">
                  <a:pos x="27" y="12"/>
                </a:cxn>
                <a:cxn ang="0">
                  <a:pos x="25" y="9"/>
                </a:cxn>
                <a:cxn ang="0">
                  <a:pos x="23" y="7"/>
                </a:cxn>
                <a:cxn ang="0">
                  <a:pos x="20" y="6"/>
                </a:cxn>
                <a:cxn ang="0">
                  <a:pos x="15" y="6"/>
                </a:cxn>
                <a:cxn ang="0">
                  <a:pos x="12" y="7"/>
                </a:cxn>
                <a:cxn ang="0">
                  <a:pos x="11" y="9"/>
                </a:cxn>
                <a:cxn ang="0">
                  <a:pos x="9" y="10"/>
                </a:cxn>
                <a:cxn ang="0">
                  <a:pos x="8" y="11"/>
                </a:cxn>
                <a:cxn ang="0">
                  <a:pos x="8" y="14"/>
                </a:cxn>
                <a:cxn ang="0">
                  <a:pos x="8" y="15"/>
                </a:cxn>
                <a:cxn ang="0">
                  <a:pos x="1" y="14"/>
                </a:cxn>
                <a:cxn ang="0">
                  <a:pos x="2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9" y="2"/>
                </a:cxn>
                <a:cxn ang="0">
                  <a:pos x="13" y="0"/>
                </a:cxn>
              </a:cxnLst>
              <a:rect l="0" t="0" r="r" b="b"/>
              <a:pathLst>
                <a:path w="35" h="54">
                  <a:moveTo>
                    <a:pt x="13" y="0"/>
                  </a:moveTo>
                  <a:lnTo>
                    <a:pt x="21" y="0"/>
                  </a:lnTo>
                  <a:lnTo>
                    <a:pt x="24" y="1"/>
                  </a:lnTo>
                  <a:lnTo>
                    <a:pt x="27" y="3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4" y="11"/>
                  </a:lnTo>
                  <a:lnTo>
                    <a:pt x="34" y="14"/>
                  </a:lnTo>
                  <a:lnTo>
                    <a:pt x="34" y="17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2" y="23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7" y="30"/>
                  </a:lnTo>
                  <a:lnTo>
                    <a:pt x="23" y="33"/>
                  </a:lnTo>
                  <a:lnTo>
                    <a:pt x="20" y="36"/>
                  </a:lnTo>
                  <a:lnTo>
                    <a:pt x="16" y="39"/>
                  </a:lnTo>
                  <a:lnTo>
                    <a:pt x="10" y="45"/>
                  </a:lnTo>
                  <a:lnTo>
                    <a:pt x="9" y="47"/>
                  </a:lnTo>
                  <a:lnTo>
                    <a:pt x="35" y="47"/>
                  </a:lnTo>
                  <a:lnTo>
                    <a:pt x="35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47"/>
                  </a:lnTo>
                  <a:lnTo>
                    <a:pt x="3" y="43"/>
                  </a:lnTo>
                  <a:lnTo>
                    <a:pt x="5" y="41"/>
                  </a:lnTo>
                  <a:lnTo>
                    <a:pt x="9" y="36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24" y="22"/>
                  </a:lnTo>
                  <a:lnTo>
                    <a:pt x="26" y="21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0" y="6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1" y="14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9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9" name="Line 63"/>
            <p:cNvSpPr>
              <a:spLocks noChangeShapeType="1"/>
            </p:cNvSpPr>
            <p:nvPr/>
          </p:nvSpPr>
          <p:spPr bwMode="auto">
            <a:xfrm>
              <a:off x="3239" y="2236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0" name="Line 64"/>
            <p:cNvSpPr>
              <a:spLocks noChangeShapeType="1"/>
            </p:cNvSpPr>
            <p:nvPr/>
          </p:nvSpPr>
          <p:spPr bwMode="auto">
            <a:xfrm flipH="1">
              <a:off x="5236" y="2236"/>
              <a:ext cx="21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1" name="Freeform 65"/>
            <p:cNvSpPr>
              <a:spLocks/>
            </p:cNvSpPr>
            <p:nvPr/>
          </p:nvSpPr>
          <p:spPr bwMode="auto">
            <a:xfrm>
              <a:off x="3186" y="2210"/>
              <a:ext cx="35" cy="54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2"/>
                </a:cxn>
                <a:cxn ang="0">
                  <a:pos x="30" y="7"/>
                </a:cxn>
                <a:cxn ang="0">
                  <a:pos x="31" y="11"/>
                </a:cxn>
                <a:cxn ang="0">
                  <a:pos x="31" y="17"/>
                </a:cxn>
                <a:cxn ang="0">
                  <a:pos x="29" y="21"/>
                </a:cxn>
                <a:cxn ang="0">
                  <a:pos x="25" y="24"/>
                </a:cxn>
                <a:cxn ang="0">
                  <a:pos x="33" y="31"/>
                </a:cxn>
                <a:cxn ang="0">
                  <a:pos x="33" y="43"/>
                </a:cxn>
                <a:cxn ang="0">
                  <a:pos x="24" y="53"/>
                </a:cxn>
                <a:cxn ang="0">
                  <a:pos x="14" y="54"/>
                </a:cxn>
                <a:cxn ang="0">
                  <a:pos x="7" y="52"/>
                </a:cxn>
                <a:cxn ang="0">
                  <a:pos x="0" y="44"/>
                </a:cxn>
                <a:cxn ang="0">
                  <a:pos x="7" y="39"/>
                </a:cxn>
                <a:cxn ang="0">
                  <a:pos x="8" y="44"/>
                </a:cxn>
                <a:cxn ang="0">
                  <a:pos x="12" y="47"/>
                </a:cxn>
                <a:cxn ang="0">
                  <a:pos x="19" y="48"/>
                </a:cxn>
                <a:cxn ang="0">
                  <a:pos x="23" y="47"/>
                </a:cxn>
                <a:cxn ang="0">
                  <a:pos x="26" y="43"/>
                </a:cxn>
                <a:cxn ang="0">
                  <a:pos x="28" y="37"/>
                </a:cxn>
                <a:cxn ang="0">
                  <a:pos x="25" y="30"/>
                </a:cxn>
                <a:cxn ang="0">
                  <a:pos x="18" y="27"/>
                </a:cxn>
                <a:cxn ang="0">
                  <a:pos x="13" y="28"/>
                </a:cxn>
                <a:cxn ang="0">
                  <a:pos x="17" y="21"/>
                </a:cxn>
                <a:cxn ang="0">
                  <a:pos x="23" y="19"/>
                </a:cxn>
                <a:cxn ang="0">
                  <a:pos x="24" y="16"/>
                </a:cxn>
                <a:cxn ang="0">
                  <a:pos x="24" y="11"/>
                </a:cxn>
                <a:cxn ang="0">
                  <a:pos x="21" y="7"/>
                </a:cxn>
                <a:cxn ang="0">
                  <a:pos x="15" y="6"/>
                </a:cxn>
                <a:cxn ang="0">
                  <a:pos x="9" y="10"/>
                </a:cxn>
                <a:cxn ang="0">
                  <a:pos x="7" y="14"/>
                </a:cxn>
                <a:cxn ang="0">
                  <a:pos x="1" y="10"/>
                </a:cxn>
                <a:cxn ang="0">
                  <a:pos x="6" y="4"/>
                </a:cxn>
                <a:cxn ang="0">
                  <a:pos x="12" y="0"/>
                </a:cxn>
              </a:cxnLst>
              <a:rect l="0" t="0" r="r" b="b"/>
              <a:pathLst>
                <a:path w="35" h="54">
                  <a:moveTo>
                    <a:pt x="12" y="0"/>
                  </a:moveTo>
                  <a:lnTo>
                    <a:pt x="19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2" y="13"/>
                  </a:lnTo>
                  <a:lnTo>
                    <a:pt x="31" y="17"/>
                  </a:lnTo>
                  <a:lnTo>
                    <a:pt x="30" y="19"/>
                  </a:lnTo>
                  <a:lnTo>
                    <a:pt x="29" y="21"/>
                  </a:lnTo>
                  <a:lnTo>
                    <a:pt x="26" y="23"/>
                  </a:lnTo>
                  <a:lnTo>
                    <a:pt x="25" y="24"/>
                  </a:lnTo>
                  <a:lnTo>
                    <a:pt x="32" y="28"/>
                  </a:lnTo>
                  <a:lnTo>
                    <a:pt x="33" y="31"/>
                  </a:lnTo>
                  <a:lnTo>
                    <a:pt x="35" y="37"/>
                  </a:lnTo>
                  <a:lnTo>
                    <a:pt x="33" y="43"/>
                  </a:lnTo>
                  <a:lnTo>
                    <a:pt x="30" y="50"/>
                  </a:lnTo>
                  <a:lnTo>
                    <a:pt x="24" y="53"/>
                  </a:lnTo>
                  <a:lnTo>
                    <a:pt x="17" y="54"/>
                  </a:lnTo>
                  <a:lnTo>
                    <a:pt x="14" y="54"/>
                  </a:lnTo>
                  <a:lnTo>
                    <a:pt x="11" y="54"/>
                  </a:lnTo>
                  <a:lnTo>
                    <a:pt x="7" y="52"/>
                  </a:lnTo>
                  <a:lnTo>
                    <a:pt x="5" y="50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7" y="42"/>
                  </a:lnTo>
                  <a:lnTo>
                    <a:pt x="8" y="44"/>
                  </a:lnTo>
                  <a:lnTo>
                    <a:pt x="11" y="46"/>
                  </a:lnTo>
                  <a:lnTo>
                    <a:pt x="12" y="47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21" y="47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26" y="43"/>
                  </a:lnTo>
                  <a:lnTo>
                    <a:pt x="27" y="40"/>
                  </a:lnTo>
                  <a:lnTo>
                    <a:pt x="28" y="37"/>
                  </a:lnTo>
                  <a:lnTo>
                    <a:pt x="26" y="32"/>
                  </a:lnTo>
                  <a:lnTo>
                    <a:pt x="25" y="30"/>
                  </a:lnTo>
                  <a:lnTo>
                    <a:pt x="22" y="28"/>
                  </a:lnTo>
                  <a:lnTo>
                    <a:pt x="18" y="27"/>
                  </a:lnTo>
                  <a:lnTo>
                    <a:pt x="15" y="27"/>
                  </a:lnTo>
                  <a:lnTo>
                    <a:pt x="13" y="28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22" y="20"/>
                  </a:lnTo>
                  <a:lnTo>
                    <a:pt x="23" y="19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5" y="13"/>
                  </a:lnTo>
                  <a:lnTo>
                    <a:pt x="24" y="11"/>
                  </a:lnTo>
                  <a:lnTo>
                    <a:pt x="22" y="9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9" y="10"/>
                  </a:lnTo>
                  <a:lnTo>
                    <a:pt x="8" y="12"/>
                  </a:lnTo>
                  <a:lnTo>
                    <a:pt x="7" y="14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6"/>
                  </a:lnTo>
                  <a:lnTo>
                    <a:pt x="6" y="4"/>
                  </a:lnTo>
                  <a:lnTo>
                    <a:pt x="9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2" name="Line 66"/>
            <p:cNvSpPr>
              <a:spLocks noChangeShapeType="1"/>
            </p:cNvSpPr>
            <p:nvPr/>
          </p:nvSpPr>
          <p:spPr bwMode="auto">
            <a:xfrm>
              <a:off x="3239" y="2236"/>
              <a:ext cx="2018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3" name="Line 67"/>
            <p:cNvSpPr>
              <a:spLocks noChangeShapeType="1"/>
            </p:cNvSpPr>
            <p:nvPr/>
          </p:nvSpPr>
          <p:spPr bwMode="auto">
            <a:xfrm>
              <a:off x="3239" y="3760"/>
              <a:ext cx="2018" cy="1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 flipV="1">
              <a:off x="5257" y="2236"/>
              <a:ext cx="1" cy="1524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5" name="Line 69"/>
            <p:cNvSpPr>
              <a:spLocks noChangeShapeType="1"/>
            </p:cNvSpPr>
            <p:nvPr/>
          </p:nvSpPr>
          <p:spPr bwMode="auto">
            <a:xfrm flipV="1">
              <a:off x="3239" y="2236"/>
              <a:ext cx="1" cy="1524"/>
            </a:xfrm>
            <a:prstGeom prst="line">
              <a:avLst/>
            </a:prstGeom>
            <a:noFill/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6" name="Freeform 70"/>
            <p:cNvSpPr>
              <a:spLocks noEditPoints="1"/>
            </p:cNvSpPr>
            <p:nvPr/>
          </p:nvSpPr>
          <p:spPr bwMode="auto">
            <a:xfrm>
              <a:off x="3435" y="2443"/>
              <a:ext cx="1669" cy="1099"/>
            </a:xfrm>
            <a:custGeom>
              <a:avLst/>
              <a:gdLst/>
              <a:ahLst/>
              <a:cxnLst>
                <a:cxn ang="0">
                  <a:pos x="293" y="557"/>
                </a:cxn>
                <a:cxn ang="0">
                  <a:pos x="297" y="987"/>
                </a:cxn>
                <a:cxn ang="0">
                  <a:pos x="632" y="410"/>
                </a:cxn>
                <a:cxn ang="0">
                  <a:pos x="274" y="996"/>
                </a:cxn>
                <a:cxn ang="0">
                  <a:pos x="288" y="555"/>
                </a:cxn>
                <a:cxn ang="0">
                  <a:pos x="289" y="553"/>
                </a:cxn>
                <a:cxn ang="0">
                  <a:pos x="943" y="276"/>
                </a:cxn>
                <a:cxn ang="0">
                  <a:pos x="240" y="1010"/>
                </a:cxn>
                <a:cxn ang="0">
                  <a:pos x="269" y="555"/>
                </a:cxn>
                <a:cxn ang="0">
                  <a:pos x="270" y="553"/>
                </a:cxn>
                <a:cxn ang="0">
                  <a:pos x="1103" y="208"/>
                </a:cxn>
                <a:cxn ang="0">
                  <a:pos x="183" y="1032"/>
                </a:cxn>
                <a:cxn ang="0">
                  <a:pos x="235" y="555"/>
                </a:cxn>
                <a:cxn ang="0">
                  <a:pos x="237" y="553"/>
                </a:cxn>
                <a:cxn ang="0">
                  <a:pos x="1219" y="158"/>
                </a:cxn>
                <a:cxn ang="0">
                  <a:pos x="100" y="1061"/>
                </a:cxn>
                <a:cxn ang="0">
                  <a:pos x="177" y="555"/>
                </a:cxn>
                <a:cxn ang="0">
                  <a:pos x="179" y="553"/>
                </a:cxn>
                <a:cxn ang="0">
                  <a:pos x="1316" y="129"/>
                </a:cxn>
                <a:cxn ang="0">
                  <a:pos x="814" y="342"/>
                </a:cxn>
                <a:cxn ang="0">
                  <a:pos x="311" y="981"/>
                </a:cxn>
                <a:cxn ang="0">
                  <a:pos x="1316" y="554"/>
                </a:cxn>
                <a:cxn ang="0">
                  <a:pos x="1286" y="129"/>
                </a:cxn>
                <a:cxn ang="0">
                  <a:pos x="6" y="1092"/>
                </a:cxn>
                <a:cxn ang="0">
                  <a:pos x="94" y="555"/>
                </a:cxn>
                <a:cxn ang="0">
                  <a:pos x="96" y="553"/>
                </a:cxn>
                <a:cxn ang="0">
                  <a:pos x="1328" y="124"/>
                </a:cxn>
                <a:cxn ang="0">
                  <a:pos x="1327" y="554"/>
                </a:cxn>
                <a:cxn ang="0">
                  <a:pos x="1328" y="124"/>
                </a:cxn>
                <a:cxn ang="0">
                  <a:pos x="1334" y="121"/>
                </a:cxn>
                <a:cxn ang="0">
                  <a:pos x="1331" y="558"/>
                </a:cxn>
                <a:cxn ang="0">
                  <a:pos x="1342" y="554"/>
                </a:cxn>
                <a:cxn ang="0">
                  <a:pos x="1367" y="108"/>
                </a:cxn>
                <a:cxn ang="0">
                  <a:pos x="1348" y="555"/>
                </a:cxn>
                <a:cxn ang="0">
                  <a:pos x="852" y="762"/>
                </a:cxn>
                <a:cxn ang="0">
                  <a:pos x="1367" y="108"/>
                </a:cxn>
                <a:cxn ang="0">
                  <a:pos x="1372" y="105"/>
                </a:cxn>
                <a:cxn ang="0">
                  <a:pos x="1370" y="558"/>
                </a:cxn>
                <a:cxn ang="0">
                  <a:pos x="1412" y="554"/>
                </a:cxn>
                <a:cxn ang="0">
                  <a:pos x="1482" y="64"/>
                </a:cxn>
                <a:cxn ang="0">
                  <a:pos x="1417" y="555"/>
                </a:cxn>
                <a:cxn ang="0">
                  <a:pos x="445" y="935"/>
                </a:cxn>
                <a:cxn ang="0">
                  <a:pos x="1482" y="64"/>
                </a:cxn>
                <a:cxn ang="0">
                  <a:pos x="1488" y="61"/>
                </a:cxn>
                <a:cxn ang="0">
                  <a:pos x="1486" y="558"/>
                </a:cxn>
                <a:cxn ang="0">
                  <a:pos x="1574" y="554"/>
                </a:cxn>
                <a:cxn ang="0">
                  <a:pos x="1664" y="0"/>
                </a:cxn>
                <a:cxn ang="0">
                  <a:pos x="1669" y="555"/>
                </a:cxn>
                <a:cxn ang="0">
                  <a:pos x="3" y="1099"/>
                </a:cxn>
                <a:cxn ang="0">
                  <a:pos x="1" y="1098"/>
                </a:cxn>
                <a:cxn ang="0">
                  <a:pos x="0" y="555"/>
                </a:cxn>
                <a:cxn ang="0">
                  <a:pos x="2" y="553"/>
                </a:cxn>
                <a:cxn ang="0">
                  <a:pos x="1576" y="27"/>
                </a:cxn>
                <a:cxn ang="0">
                  <a:pos x="1579" y="29"/>
                </a:cxn>
                <a:cxn ang="0">
                  <a:pos x="1579" y="555"/>
                </a:cxn>
                <a:cxn ang="0">
                  <a:pos x="320" y="990"/>
                </a:cxn>
                <a:cxn ang="0">
                  <a:pos x="1664" y="0"/>
                </a:cxn>
              </a:cxnLst>
              <a:rect l="0" t="0" r="r" b="b"/>
              <a:pathLst>
                <a:path w="1669" h="1099">
                  <a:moveTo>
                    <a:pt x="297" y="555"/>
                  </a:moveTo>
                  <a:lnTo>
                    <a:pt x="293" y="557"/>
                  </a:lnTo>
                  <a:lnTo>
                    <a:pt x="293" y="988"/>
                  </a:lnTo>
                  <a:lnTo>
                    <a:pt x="297" y="987"/>
                  </a:lnTo>
                  <a:lnTo>
                    <a:pt x="297" y="555"/>
                  </a:lnTo>
                  <a:close/>
                  <a:moveTo>
                    <a:pt x="632" y="410"/>
                  </a:moveTo>
                  <a:lnTo>
                    <a:pt x="274" y="557"/>
                  </a:lnTo>
                  <a:lnTo>
                    <a:pt x="274" y="996"/>
                  </a:lnTo>
                  <a:lnTo>
                    <a:pt x="288" y="991"/>
                  </a:lnTo>
                  <a:lnTo>
                    <a:pt x="288" y="555"/>
                  </a:lnTo>
                  <a:lnTo>
                    <a:pt x="289" y="554"/>
                  </a:lnTo>
                  <a:lnTo>
                    <a:pt x="289" y="553"/>
                  </a:lnTo>
                  <a:lnTo>
                    <a:pt x="632" y="410"/>
                  </a:lnTo>
                  <a:close/>
                  <a:moveTo>
                    <a:pt x="943" y="276"/>
                  </a:moveTo>
                  <a:lnTo>
                    <a:pt x="240" y="557"/>
                  </a:lnTo>
                  <a:lnTo>
                    <a:pt x="240" y="1010"/>
                  </a:lnTo>
                  <a:lnTo>
                    <a:pt x="269" y="999"/>
                  </a:lnTo>
                  <a:lnTo>
                    <a:pt x="269" y="555"/>
                  </a:lnTo>
                  <a:lnTo>
                    <a:pt x="270" y="554"/>
                  </a:lnTo>
                  <a:lnTo>
                    <a:pt x="270" y="553"/>
                  </a:lnTo>
                  <a:lnTo>
                    <a:pt x="943" y="276"/>
                  </a:lnTo>
                  <a:close/>
                  <a:moveTo>
                    <a:pt x="1103" y="208"/>
                  </a:moveTo>
                  <a:lnTo>
                    <a:pt x="183" y="557"/>
                  </a:lnTo>
                  <a:lnTo>
                    <a:pt x="183" y="1032"/>
                  </a:lnTo>
                  <a:lnTo>
                    <a:pt x="235" y="1013"/>
                  </a:lnTo>
                  <a:lnTo>
                    <a:pt x="235" y="555"/>
                  </a:lnTo>
                  <a:lnTo>
                    <a:pt x="236" y="554"/>
                  </a:lnTo>
                  <a:lnTo>
                    <a:pt x="237" y="553"/>
                  </a:lnTo>
                  <a:lnTo>
                    <a:pt x="1103" y="208"/>
                  </a:lnTo>
                  <a:close/>
                  <a:moveTo>
                    <a:pt x="1219" y="158"/>
                  </a:moveTo>
                  <a:lnTo>
                    <a:pt x="100" y="557"/>
                  </a:lnTo>
                  <a:lnTo>
                    <a:pt x="100" y="1061"/>
                  </a:lnTo>
                  <a:lnTo>
                    <a:pt x="177" y="1034"/>
                  </a:lnTo>
                  <a:lnTo>
                    <a:pt x="177" y="555"/>
                  </a:lnTo>
                  <a:lnTo>
                    <a:pt x="178" y="554"/>
                  </a:lnTo>
                  <a:lnTo>
                    <a:pt x="179" y="553"/>
                  </a:lnTo>
                  <a:lnTo>
                    <a:pt x="1219" y="158"/>
                  </a:lnTo>
                  <a:close/>
                  <a:moveTo>
                    <a:pt x="1316" y="129"/>
                  </a:moveTo>
                  <a:lnTo>
                    <a:pt x="1289" y="140"/>
                  </a:lnTo>
                  <a:lnTo>
                    <a:pt x="814" y="342"/>
                  </a:lnTo>
                  <a:lnTo>
                    <a:pt x="311" y="557"/>
                  </a:lnTo>
                  <a:lnTo>
                    <a:pt x="311" y="981"/>
                  </a:lnTo>
                  <a:lnTo>
                    <a:pt x="352" y="963"/>
                  </a:lnTo>
                  <a:lnTo>
                    <a:pt x="1316" y="554"/>
                  </a:lnTo>
                  <a:lnTo>
                    <a:pt x="1316" y="129"/>
                  </a:lnTo>
                  <a:close/>
                  <a:moveTo>
                    <a:pt x="1286" y="129"/>
                  </a:moveTo>
                  <a:lnTo>
                    <a:pt x="6" y="557"/>
                  </a:lnTo>
                  <a:lnTo>
                    <a:pt x="6" y="1092"/>
                  </a:lnTo>
                  <a:lnTo>
                    <a:pt x="94" y="1064"/>
                  </a:lnTo>
                  <a:lnTo>
                    <a:pt x="94" y="555"/>
                  </a:lnTo>
                  <a:lnTo>
                    <a:pt x="95" y="554"/>
                  </a:lnTo>
                  <a:lnTo>
                    <a:pt x="96" y="553"/>
                  </a:lnTo>
                  <a:lnTo>
                    <a:pt x="1286" y="129"/>
                  </a:lnTo>
                  <a:close/>
                  <a:moveTo>
                    <a:pt x="1328" y="124"/>
                  </a:moveTo>
                  <a:lnTo>
                    <a:pt x="1327" y="125"/>
                  </a:lnTo>
                  <a:lnTo>
                    <a:pt x="1327" y="554"/>
                  </a:lnTo>
                  <a:lnTo>
                    <a:pt x="1328" y="554"/>
                  </a:lnTo>
                  <a:lnTo>
                    <a:pt x="1328" y="124"/>
                  </a:lnTo>
                  <a:close/>
                  <a:moveTo>
                    <a:pt x="1342" y="118"/>
                  </a:moveTo>
                  <a:lnTo>
                    <a:pt x="1334" y="121"/>
                  </a:lnTo>
                  <a:lnTo>
                    <a:pt x="1334" y="555"/>
                  </a:lnTo>
                  <a:lnTo>
                    <a:pt x="1331" y="558"/>
                  </a:lnTo>
                  <a:lnTo>
                    <a:pt x="1242" y="595"/>
                  </a:lnTo>
                  <a:lnTo>
                    <a:pt x="1342" y="554"/>
                  </a:lnTo>
                  <a:lnTo>
                    <a:pt x="1342" y="118"/>
                  </a:lnTo>
                  <a:close/>
                  <a:moveTo>
                    <a:pt x="1367" y="108"/>
                  </a:moveTo>
                  <a:lnTo>
                    <a:pt x="1348" y="115"/>
                  </a:lnTo>
                  <a:lnTo>
                    <a:pt x="1348" y="555"/>
                  </a:lnTo>
                  <a:lnTo>
                    <a:pt x="1345" y="558"/>
                  </a:lnTo>
                  <a:lnTo>
                    <a:pt x="852" y="762"/>
                  </a:lnTo>
                  <a:lnTo>
                    <a:pt x="1367" y="554"/>
                  </a:lnTo>
                  <a:lnTo>
                    <a:pt x="1367" y="108"/>
                  </a:lnTo>
                  <a:close/>
                  <a:moveTo>
                    <a:pt x="1412" y="90"/>
                  </a:moveTo>
                  <a:lnTo>
                    <a:pt x="1372" y="105"/>
                  </a:lnTo>
                  <a:lnTo>
                    <a:pt x="1372" y="555"/>
                  </a:lnTo>
                  <a:lnTo>
                    <a:pt x="1370" y="558"/>
                  </a:lnTo>
                  <a:lnTo>
                    <a:pt x="599" y="870"/>
                  </a:lnTo>
                  <a:lnTo>
                    <a:pt x="1412" y="554"/>
                  </a:lnTo>
                  <a:lnTo>
                    <a:pt x="1412" y="90"/>
                  </a:lnTo>
                  <a:close/>
                  <a:moveTo>
                    <a:pt x="1482" y="64"/>
                  </a:moveTo>
                  <a:lnTo>
                    <a:pt x="1417" y="87"/>
                  </a:lnTo>
                  <a:lnTo>
                    <a:pt x="1417" y="555"/>
                  </a:lnTo>
                  <a:lnTo>
                    <a:pt x="1415" y="558"/>
                  </a:lnTo>
                  <a:lnTo>
                    <a:pt x="445" y="935"/>
                  </a:lnTo>
                  <a:lnTo>
                    <a:pt x="1482" y="554"/>
                  </a:lnTo>
                  <a:lnTo>
                    <a:pt x="1482" y="64"/>
                  </a:lnTo>
                  <a:close/>
                  <a:moveTo>
                    <a:pt x="1574" y="32"/>
                  </a:moveTo>
                  <a:lnTo>
                    <a:pt x="1488" y="61"/>
                  </a:lnTo>
                  <a:lnTo>
                    <a:pt x="1488" y="555"/>
                  </a:lnTo>
                  <a:lnTo>
                    <a:pt x="1486" y="558"/>
                  </a:lnTo>
                  <a:lnTo>
                    <a:pt x="387" y="962"/>
                  </a:lnTo>
                  <a:lnTo>
                    <a:pt x="1574" y="554"/>
                  </a:lnTo>
                  <a:lnTo>
                    <a:pt x="1574" y="32"/>
                  </a:lnTo>
                  <a:close/>
                  <a:moveTo>
                    <a:pt x="1664" y="0"/>
                  </a:moveTo>
                  <a:lnTo>
                    <a:pt x="1669" y="0"/>
                  </a:lnTo>
                  <a:lnTo>
                    <a:pt x="1669" y="555"/>
                  </a:lnTo>
                  <a:lnTo>
                    <a:pt x="1667" y="558"/>
                  </a:lnTo>
                  <a:lnTo>
                    <a:pt x="3" y="1099"/>
                  </a:lnTo>
                  <a:lnTo>
                    <a:pt x="3" y="1099"/>
                  </a:lnTo>
                  <a:lnTo>
                    <a:pt x="1" y="1098"/>
                  </a:lnTo>
                  <a:lnTo>
                    <a:pt x="0" y="1096"/>
                  </a:lnTo>
                  <a:lnTo>
                    <a:pt x="0" y="555"/>
                  </a:lnTo>
                  <a:lnTo>
                    <a:pt x="1" y="554"/>
                  </a:lnTo>
                  <a:lnTo>
                    <a:pt x="2" y="553"/>
                  </a:lnTo>
                  <a:lnTo>
                    <a:pt x="1575" y="27"/>
                  </a:lnTo>
                  <a:lnTo>
                    <a:pt x="1576" y="27"/>
                  </a:lnTo>
                  <a:lnTo>
                    <a:pt x="1578" y="27"/>
                  </a:lnTo>
                  <a:lnTo>
                    <a:pt x="1579" y="29"/>
                  </a:lnTo>
                  <a:lnTo>
                    <a:pt x="1579" y="29"/>
                  </a:lnTo>
                  <a:lnTo>
                    <a:pt x="1579" y="555"/>
                  </a:lnTo>
                  <a:lnTo>
                    <a:pt x="1577" y="558"/>
                  </a:lnTo>
                  <a:lnTo>
                    <a:pt x="320" y="990"/>
                  </a:lnTo>
                  <a:lnTo>
                    <a:pt x="1664" y="554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7" name="Freeform 71"/>
            <p:cNvSpPr>
              <a:spLocks/>
            </p:cNvSpPr>
            <p:nvPr/>
          </p:nvSpPr>
          <p:spPr bwMode="auto">
            <a:xfrm>
              <a:off x="3239" y="2387"/>
              <a:ext cx="2018" cy="1225"/>
            </a:xfrm>
            <a:custGeom>
              <a:avLst/>
              <a:gdLst/>
              <a:ahLst/>
              <a:cxnLst>
                <a:cxn ang="0">
                  <a:pos x="2013" y="0"/>
                </a:cxn>
                <a:cxn ang="0">
                  <a:pos x="2018" y="15"/>
                </a:cxn>
                <a:cxn ang="0">
                  <a:pos x="2018" y="21"/>
                </a:cxn>
                <a:cxn ang="0">
                  <a:pos x="1919" y="51"/>
                </a:cxn>
                <a:cxn ang="0">
                  <a:pos x="1819" y="83"/>
                </a:cxn>
                <a:cxn ang="0">
                  <a:pos x="1718" y="117"/>
                </a:cxn>
                <a:cxn ang="0">
                  <a:pos x="1617" y="153"/>
                </a:cxn>
                <a:cxn ang="0">
                  <a:pos x="1516" y="194"/>
                </a:cxn>
                <a:cxn ang="0">
                  <a:pos x="1417" y="239"/>
                </a:cxn>
                <a:cxn ang="0">
                  <a:pos x="1316" y="296"/>
                </a:cxn>
                <a:cxn ang="0">
                  <a:pos x="1216" y="370"/>
                </a:cxn>
                <a:cxn ang="0">
                  <a:pos x="1118" y="475"/>
                </a:cxn>
                <a:cxn ang="0">
                  <a:pos x="916" y="761"/>
                </a:cxn>
                <a:cxn ang="0">
                  <a:pos x="915" y="762"/>
                </a:cxn>
                <a:cxn ang="0">
                  <a:pos x="815" y="869"/>
                </a:cxn>
                <a:cxn ang="0">
                  <a:pos x="813" y="871"/>
                </a:cxn>
                <a:cxn ang="0">
                  <a:pos x="712" y="946"/>
                </a:cxn>
                <a:cxn ang="0">
                  <a:pos x="711" y="947"/>
                </a:cxn>
                <a:cxn ang="0">
                  <a:pos x="611" y="1004"/>
                </a:cxn>
                <a:cxn ang="0">
                  <a:pos x="610" y="1004"/>
                </a:cxn>
                <a:cxn ang="0">
                  <a:pos x="509" y="1050"/>
                </a:cxn>
                <a:cxn ang="0">
                  <a:pos x="508" y="1051"/>
                </a:cxn>
                <a:cxn ang="0">
                  <a:pos x="407" y="1091"/>
                </a:cxn>
                <a:cxn ang="0">
                  <a:pos x="307" y="1127"/>
                </a:cxn>
                <a:cxn ang="0">
                  <a:pos x="206" y="1161"/>
                </a:cxn>
                <a:cxn ang="0">
                  <a:pos x="205" y="1161"/>
                </a:cxn>
                <a:cxn ang="0">
                  <a:pos x="104" y="1193"/>
                </a:cxn>
                <a:cxn ang="0">
                  <a:pos x="3" y="1225"/>
                </a:cxn>
                <a:cxn ang="0">
                  <a:pos x="0" y="1215"/>
                </a:cxn>
                <a:cxn ang="0">
                  <a:pos x="0" y="1204"/>
                </a:cxn>
                <a:cxn ang="0">
                  <a:pos x="98" y="1173"/>
                </a:cxn>
                <a:cxn ang="0">
                  <a:pos x="199" y="1141"/>
                </a:cxn>
                <a:cxn ang="0">
                  <a:pos x="299" y="1107"/>
                </a:cxn>
                <a:cxn ang="0">
                  <a:pos x="399" y="1071"/>
                </a:cxn>
                <a:cxn ang="0">
                  <a:pos x="500" y="1031"/>
                </a:cxn>
                <a:cxn ang="0">
                  <a:pos x="601" y="985"/>
                </a:cxn>
                <a:cxn ang="0">
                  <a:pos x="700" y="930"/>
                </a:cxn>
                <a:cxn ang="0">
                  <a:pos x="800" y="854"/>
                </a:cxn>
                <a:cxn ang="0">
                  <a:pos x="899" y="749"/>
                </a:cxn>
                <a:cxn ang="0">
                  <a:pos x="1100" y="463"/>
                </a:cxn>
                <a:cxn ang="0">
                  <a:pos x="1102" y="462"/>
                </a:cxn>
                <a:cxn ang="0">
                  <a:pos x="1203" y="355"/>
                </a:cxn>
                <a:cxn ang="0">
                  <a:pos x="1204" y="354"/>
                </a:cxn>
                <a:cxn ang="0">
                  <a:pos x="1304" y="278"/>
                </a:cxn>
                <a:cxn ang="0">
                  <a:pos x="1306" y="278"/>
                </a:cxn>
                <a:cxn ang="0">
                  <a:pos x="1407" y="221"/>
                </a:cxn>
                <a:cxn ang="0">
                  <a:pos x="1408" y="220"/>
                </a:cxn>
                <a:cxn ang="0">
                  <a:pos x="1508" y="174"/>
                </a:cxn>
                <a:cxn ang="0">
                  <a:pos x="1609" y="134"/>
                </a:cxn>
                <a:cxn ang="0">
                  <a:pos x="1610" y="134"/>
                </a:cxn>
                <a:cxn ang="0">
                  <a:pos x="1711" y="98"/>
                </a:cxn>
                <a:cxn ang="0">
                  <a:pos x="1812" y="64"/>
                </a:cxn>
                <a:cxn ang="0">
                  <a:pos x="1912" y="32"/>
                </a:cxn>
                <a:cxn ang="0">
                  <a:pos x="2013" y="0"/>
                </a:cxn>
              </a:cxnLst>
              <a:rect l="0" t="0" r="r" b="b"/>
              <a:pathLst>
                <a:path w="2018" h="1225">
                  <a:moveTo>
                    <a:pt x="2013" y="0"/>
                  </a:moveTo>
                  <a:lnTo>
                    <a:pt x="2018" y="15"/>
                  </a:lnTo>
                  <a:lnTo>
                    <a:pt x="2018" y="21"/>
                  </a:lnTo>
                  <a:lnTo>
                    <a:pt x="1919" y="51"/>
                  </a:lnTo>
                  <a:lnTo>
                    <a:pt x="1819" y="83"/>
                  </a:lnTo>
                  <a:lnTo>
                    <a:pt x="1718" y="117"/>
                  </a:lnTo>
                  <a:lnTo>
                    <a:pt x="1617" y="153"/>
                  </a:lnTo>
                  <a:lnTo>
                    <a:pt x="1516" y="194"/>
                  </a:lnTo>
                  <a:lnTo>
                    <a:pt x="1417" y="239"/>
                  </a:lnTo>
                  <a:lnTo>
                    <a:pt x="1316" y="296"/>
                  </a:lnTo>
                  <a:lnTo>
                    <a:pt x="1216" y="370"/>
                  </a:lnTo>
                  <a:lnTo>
                    <a:pt x="1118" y="475"/>
                  </a:lnTo>
                  <a:lnTo>
                    <a:pt x="916" y="761"/>
                  </a:lnTo>
                  <a:lnTo>
                    <a:pt x="915" y="762"/>
                  </a:lnTo>
                  <a:lnTo>
                    <a:pt x="815" y="869"/>
                  </a:lnTo>
                  <a:lnTo>
                    <a:pt x="813" y="871"/>
                  </a:lnTo>
                  <a:lnTo>
                    <a:pt x="712" y="946"/>
                  </a:lnTo>
                  <a:lnTo>
                    <a:pt x="711" y="947"/>
                  </a:lnTo>
                  <a:lnTo>
                    <a:pt x="611" y="1004"/>
                  </a:lnTo>
                  <a:lnTo>
                    <a:pt x="610" y="1004"/>
                  </a:lnTo>
                  <a:lnTo>
                    <a:pt x="509" y="1050"/>
                  </a:lnTo>
                  <a:lnTo>
                    <a:pt x="508" y="1051"/>
                  </a:lnTo>
                  <a:lnTo>
                    <a:pt x="407" y="1091"/>
                  </a:lnTo>
                  <a:lnTo>
                    <a:pt x="307" y="1127"/>
                  </a:lnTo>
                  <a:lnTo>
                    <a:pt x="206" y="1161"/>
                  </a:lnTo>
                  <a:lnTo>
                    <a:pt x="205" y="1161"/>
                  </a:lnTo>
                  <a:lnTo>
                    <a:pt x="104" y="1193"/>
                  </a:lnTo>
                  <a:lnTo>
                    <a:pt x="3" y="1225"/>
                  </a:lnTo>
                  <a:lnTo>
                    <a:pt x="0" y="1215"/>
                  </a:lnTo>
                  <a:lnTo>
                    <a:pt x="0" y="1204"/>
                  </a:lnTo>
                  <a:lnTo>
                    <a:pt x="98" y="1173"/>
                  </a:lnTo>
                  <a:lnTo>
                    <a:pt x="199" y="1141"/>
                  </a:lnTo>
                  <a:lnTo>
                    <a:pt x="299" y="1107"/>
                  </a:lnTo>
                  <a:lnTo>
                    <a:pt x="399" y="1071"/>
                  </a:lnTo>
                  <a:lnTo>
                    <a:pt x="500" y="1031"/>
                  </a:lnTo>
                  <a:lnTo>
                    <a:pt x="601" y="985"/>
                  </a:lnTo>
                  <a:lnTo>
                    <a:pt x="700" y="930"/>
                  </a:lnTo>
                  <a:lnTo>
                    <a:pt x="800" y="854"/>
                  </a:lnTo>
                  <a:lnTo>
                    <a:pt x="899" y="749"/>
                  </a:lnTo>
                  <a:lnTo>
                    <a:pt x="1100" y="463"/>
                  </a:lnTo>
                  <a:lnTo>
                    <a:pt x="1102" y="462"/>
                  </a:lnTo>
                  <a:lnTo>
                    <a:pt x="1203" y="355"/>
                  </a:lnTo>
                  <a:lnTo>
                    <a:pt x="1204" y="354"/>
                  </a:lnTo>
                  <a:lnTo>
                    <a:pt x="1304" y="278"/>
                  </a:lnTo>
                  <a:lnTo>
                    <a:pt x="1306" y="278"/>
                  </a:lnTo>
                  <a:lnTo>
                    <a:pt x="1407" y="221"/>
                  </a:lnTo>
                  <a:lnTo>
                    <a:pt x="1408" y="220"/>
                  </a:lnTo>
                  <a:lnTo>
                    <a:pt x="1508" y="174"/>
                  </a:lnTo>
                  <a:lnTo>
                    <a:pt x="1609" y="134"/>
                  </a:lnTo>
                  <a:lnTo>
                    <a:pt x="1610" y="134"/>
                  </a:lnTo>
                  <a:lnTo>
                    <a:pt x="1711" y="98"/>
                  </a:lnTo>
                  <a:lnTo>
                    <a:pt x="1812" y="64"/>
                  </a:lnTo>
                  <a:lnTo>
                    <a:pt x="1912" y="32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8" name="Freeform 72"/>
            <p:cNvSpPr>
              <a:spLocks/>
            </p:cNvSpPr>
            <p:nvPr/>
          </p:nvSpPr>
          <p:spPr bwMode="auto">
            <a:xfrm>
              <a:off x="4232" y="3884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7" y="29"/>
                </a:cxn>
                <a:cxn ang="0">
                  <a:pos x="8" y="31"/>
                </a:cxn>
                <a:cxn ang="0">
                  <a:pos x="10" y="33"/>
                </a:cxn>
                <a:cxn ang="0">
                  <a:pos x="14" y="34"/>
                </a:cxn>
                <a:cxn ang="0">
                  <a:pos x="16" y="34"/>
                </a:cxn>
                <a:cxn ang="0">
                  <a:pos x="18" y="33"/>
                </a:cxn>
                <a:cxn ang="0">
                  <a:pos x="20" y="33"/>
                </a:cxn>
                <a:cxn ang="0">
                  <a:pos x="22" y="30"/>
                </a:cxn>
                <a:cxn ang="0">
                  <a:pos x="23" y="29"/>
                </a:cxn>
                <a:cxn ang="0">
                  <a:pos x="23" y="27"/>
                </a:cxn>
                <a:cxn ang="0">
                  <a:pos x="24" y="24"/>
                </a:cxn>
                <a:cxn ang="0">
                  <a:pos x="24" y="0"/>
                </a:cxn>
                <a:cxn ang="0">
                  <a:pos x="31" y="0"/>
                </a:cxn>
                <a:cxn ang="0">
                  <a:pos x="31" y="40"/>
                </a:cxn>
                <a:cxn ang="0">
                  <a:pos x="24" y="40"/>
                </a:cxn>
                <a:cxn ang="0">
                  <a:pos x="24" y="33"/>
                </a:cxn>
                <a:cxn ang="0">
                  <a:pos x="22" y="37"/>
                </a:cxn>
                <a:cxn ang="0">
                  <a:pos x="18" y="39"/>
                </a:cxn>
                <a:cxn ang="0">
                  <a:pos x="16" y="40"/>
                </a:cxn>
                <a:cxn ang="0">
                  <a:pos x="13" y="41"/>
                </a:cxn>
                <a:cxn ang="0">
                  <a:pos x="10" y="41"/>
                </a:cxn>
                <a:cxn ang="0">
                  <a:pos x="8" y="40"/>
                </a:cxn>
                <a:cxn ang="0">
                  <a:pos x="3" y="37"/>
                </a:cxn>
                <a:cxn ang="0">
                  <a:pos x="0" y="31"/>
                </a:cxn>
                <a:cxn ang="0">
                  <a:pos x="0" y="0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7" y="0"/>
                  </a:lnTo>
                  <a:lnTo>
                    <a:pt x="7" y="29"/>
                  </a:lnTo>
                  <a:lnTo>
                    <a:pt x="8" y="31"/>
                  </a:lnTo>
                  <a:lnTo>
                    <a:pt x="10" y="33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3"/>
                  </a:lnTo>
                  <a:lnTo>
                    <a:pt x="20" y="33"/>
                  </a:lnTo>
                  <a:lnTo>
                    <a:pt x="22" y="30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4" y="40"/>
                  </a:lnTo>
                  <a:lnTo>
                    <a:pt x="24" y="33"/>
                  </a:lnTo>
                  <a:lnTo>
                    <a:pt x="22" y="37"/>
                  </a:lnTo>
                  <a:lnTo>
                    <a:pt x="18" y="39"/>
                  </a:lnTo>
                  <a:lnTo>
                    <a:pt x="16" y="40"/>
                  </a:lnTo>
                  <a:lnTo>
                    <a:pt x="13" y="41"/>
                  </a:lnTo>
                  <a:lnTo>
                    <a:pt x="10" y="41"/>
                  </a:lnTo>
                  <a:lnTo>
                    <a:pt x="8" y="40"/>
                  </a:lnTo>
                  <a:lnTo>
                    <a:pt x="3" y="37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9" name="Freeform 73"/>
            <p:cNvSpPr>
              <a:spLocks noEditPoints="1"/>
            </p:cNvSpPr>
            <p:nvPr/>
          </p:nvSpPr>
          <p:spPr bwMode="auto">
            <a:xfrm>
              <a:off x="3045" y="2978"/>
              <a:ext cx="53" cy="39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7" y="12"/>
                </a:cxn>
                <a:cxn ang="0">
                  <a:pos x="6" y="14"/>
                </a:cxn>
                <a:cxn ang="0">
                  <a:pos x="6" y="32"/>
                </a:cxn>
                <a:cxn ang="0">
                  <a:pos x="25" y="32"/>
                </a:cxn>
                <a:cxn ang="0">
                  <a:pos x="25" y="15"/>
                </a:cxn>
                <a:cxn ang="0">
                  <a:pos x="24" y="11"/>
                </a:cxn>
                <a:cxn ang="0">
                  <a:pos x="22" y="9"/>
                </a:cxn>
                <a:cxn ang="0">
                  <a:pos x="21" y="8"/>
                </a:cxn>
                <a:cxn ang="0">
                  <a:pos x="19" y="7"/>
                </a:cxn>
                <a:cxn ang="0">
                  <a:pos x="17" y="7"/>
                </a:cxn>
                <a:cxn ang="0">
                  <a:pos x="15" y="6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6" y="4"/>
                </a:cxn>
                <a:cxn ang="0">
                  <a:pos x="30" y="8"/>
                </a:cxn>
                <a:cxn ang="0">
                  <a:pos x="31" y="12"/>
                </a:cxn>
                <a:cxn ang="0">
                  <a:pos x="31" y="32"/>
                </a:cxn>
                <a:cxn ang="0">
                  <a:pos x="53" y="32"/>
                </a:cxn>
                <a:cxn ang="0">
                  <a:pos x="53" y="39"/>
                </a:cxn>
                <a:cxn ang="0">
                  <a:pos x="0" y="39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9"/>
                </a:cxn>
                <a:cxn ang="0">
                  <a:pos x="1" y="7"/>
                </a:cxn>
                <a:cxn ang="0">
                  <a:pos x="6" y="2"/>
                </a:cxn>
                <a:cxn ang="0">
                  <a:pos x="8" y="1"/>
                </a:cxn>
                <a:cxn ang="0">
                  <a:pos x="11" y="0"/>
                </a:cxn>
              </a:cxnLst>
              <a:rect l="0" t="0" r="r" b="b"/>
              <a:pathLst>
                <a:path w="53" h="39">
                  <a:moveTo>
                    <a:pt x="15" y="6"/>
                  </a:moveTo>
                  <a:lnTo>
                    <a:pt x="10" y="8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14"/>
                  </a:lnTo>
                  <a:lnTo>
                    <a:pt x="6" y="32"/>
                  </a:lnTo>
                  <a:lnTo>
                    <a:pt x="25" y="32"/>
                  </a:lnTo>
                  <a:lnTo>
                    <a:pt x="25" y="15"/>
                  </a:lnTo>
                  <a:lnTo>
                    <a:pt x="24" y="11"/>
                  </a:lnTo>
                  <a:lnTo>
                    <a:pt x="22" y="9"/>
                  </a:lnTo>
                  <a:lnTo>
                    <a:pt x="21" y="8"/>
                  </a:lnTo>
                  <a:lnTo>
                    <a:pt x="19" y="7"/>
                  </a:lnTo>
                  <a:lnTo>
                    <a:pt x="17" y="7"/>
                  </a:lnTo>
                  <a:lnTo>
                    <a:pt x="15" y="6"/>
                  </a:lnTo>
                  <a:close/>
                  <a:moveTo>
                    <a:pt x="11" y="0"/>
                  </a:moveTo>
                  <a:lnTo>
                    <a:pt x="19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1" y="12"/>
                  </a:lnTo>
                  <a:lnTo>
                    <a:pt x="31" y="32"/>
                  </a:lnTo>
                  <a:lnTo>
                    <a:pt x="53" y="32"/>
                  </a:lnTo>
                  <a:lnTo>
                    <a:pt x="53" y="39"/>
                  </a:lnTo>
                  <a:lnTo>
                    <a:pt x="0" y="39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6" y="2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0" name="Freeform 74"/>
            <p:cNvSpPr>
              <a:spLocks/>
            </p:cNvSpPr>
            <p:nvPr/>
          </p:nvSpPr>
          <p:spPr bwMode="auto">
            <a:xfrm>
              <a:off x="3238" y="3001"/>
              <a:ext cx="2013" cy="3"/>
            </a:xfrm>
            <a:custGeom>
              <a:avLst/>
              <a:gdLst/>
              <a:ahLst/>
              <a:cxnLst>
                <a:cxn ang="0">
                  <a:pos x="2013" y="0"/>
                </a:cxn>
                <a:cxn ang="0">
                  <a:pos x="2013" y="2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013" y="0"/>
                </a:cxn>
              </a:cxnLst>
              <a:rect l="0" t="0" r="r" b="b"/>
              <a:pathLst>
                <a:path w="2013" h="3">
                  <a:moveTo>
                    <a:pt x="2013" y="0"/>
                  </a:moveTo>
                  <a:lnTo>
                    <a:pt x="2013" y="2"/>
                  </a:lnTo>
                  <a:lnTo>
                    <a:pt x="0" y="3"/>
                  </a:lnTo>
                  <a:lnTo>
                    <a:pt x="0" y="1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4244" y="2242"/>
              <a:ext cx="2" cy="152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2" name="Freeform 76"/>
            <p:cNvSpPr>
              <a:spLocks/>
            </p:cNvSpPr>
            <p:nvPr/>
          </p:nvSpPr>
          <p:spPr bwMode="auto">
            <a:xfrm>
              <a:off x="4600" y="2428"/>
              <a:ext cx="123" cy="11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3" y="110"/>
                </a:cxn>
                <a:cxn ang="0">
                  <a:pos x="119" y="114"/>
                </a:cxn>
                <a:cxn ang="0">
                  <a:pos x="0" y="4"/>
                </a:cxn>
                <a:cxn ang="0">
                  <a:pos x="4" y="0"/>
                </a:cxn>
              </a:cxnLst>
              <a:rect l="0" t="0" r="r" b="b"/>
              <a:pathLst>
                <a:path w="123" h="114">
                  <a:moveTo>
                    <a:pt x="4" y="0"/>
                  </a:moveTo>
                  <a:lnTo>
                    <a:pt x="123" y="110"/>
                  </a:lnTo>
                  <a:lnTo>
                    <a:pt x="119" y="114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3" name="Freeform 77"/>
            <p:cNvSpPr>
              <a:spLocks/>
            </p:cNvSpPr>
            <p:nvPr/>
          </p:nvSpPr>
          <p:spPr bwMode="auto">
            <a:xfrm>
              <a:off x="4721" y="2513"/>
              <a:ext cx="26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51"/>
                </a:cxn>
                <a:cxn ang="0">
                  <a:pos x="0" y="27"/>
                </a:cxn>
                <a:cxn ang="0">
                  <a:pos x="0" y="0"/>
                </a:cxn>
              </a:cxnLst>
              <a:rect l="0" t="0" r="r" b="b"/>
              <a:pathLst>
                <a:path w="26" h="51">
                  <a:moveTo>
                    <a:pt x="0" y="0"/>
                  </a:moveTo>
                  <a:lnTo>
                    <a:pt x="26" y="51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4" name="Freeform 78"/>
            <p:cNvSpPr>
              <a:spLocks noEditPoints="1"/>
            </p:cNvSpPr>
            <p:nvPr/>
          </p:nvSpPr>
          <p:spPr bwMode="auto">
            <a:xfrm>
              <a:off x="4718" y="2512"/>
              <a:ext cx="31" cy="54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27"/>
                </a:cxn>
                <a:cxn ang="0">
                  <a:pos x="19" y="39"/>
                </a:cxn>
                <a:cxn ang="0">
                  <a:pos x="6" y="13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30" y="50"/>
                </a:cxn>
                <a:cxn ang="0">
                  <a:pos x="31" y="50"/>
                </a:cxn>
                <a:cxn ang="0">
                  <a:pos x="31" y="52"/>
                </a:cxn>
                <a:cxn ang="0">
                  <a:pos x="30" y="54"/>
                </a:cxn>
                <a:cxn ang="0">
                  <a:pos x="29" y="54"/>
                </a:cxn>
                <a:cxn ang="0">
                  <a:pos x="27" y="54"/>
                </a:cxn>
                <a:cxn ang="0">
                  <a:pos x="1" y="30"/>
                </a:cxn>
                <a:cxn ang="0">
                  <a:pos x="1" y="2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31" h="54">
                  <a:moveTo>
                    <a:pt x="6" y="13"/>
                  </a:moveTo>
                  <a:lnTo>
                    <a:pt x="6" y="27"/>
                  </a:lnTo>
                  <a:lnTo>
                    <a:pt x="19" y="39"/>
                  </a:lnTo>
                  <a:lnTo>
                    <a:pt x="6" y="13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30" y="50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30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5" name="Freeform 79"/>
            <p:cNvSpPr>
              <a:spLocks/>
            </p:cNvSpPr>
            <p:nvPr/>
          </p:nvSpPr>
          <p:spPr bwMode="auto">
            <a:xfrm>
              <a:off x="4694" y="2540"/>
              <a:ext cx="53" cy="2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53" y="24"/>
                </a:cxn>
                <a:cxn ang="0">
                  <a:pos x="0" y="2"/>
                </a:cxn>
                <a:cxn ang="0">
                  <a:pos x="27" y="0"/>
                </a:cxn>
              </a:cxnLst>
              <a:rect l="0" t="0" r="r" b="b"/>
              <a:pathLst>
                <a:path w="53" h="24">
                  <a:moveTo>
                    <a:pt x="27" y="0"/>
                  </a:moveTo>
                  <a:lnTo>
                    <a:pt x="53" y="24"/>
                  </a:lnTo>
                  <a:lnTo>
                    <a:pt x="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6" name="Freeform 80"/>
            <p:cNvSpPr>
              <a:spLocks noEditPoints="1"/>
            </p:cNvSpPr>
            <p:nvPr/>
          </p:nvSpPr>
          <p:spPr bwMode="auto">
            <a:xfrm>
              <a:off x="4691" y="2537"/>
              <a:ext cx="59" cy="29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15" y="7"/>
                </a:cxn>
                <a:cxn ang="0">
                  <a:pos x="45" y="20"/>
                </a:cxn>
                <a:cxn ang="0">
                  <a:pos x="30" y="6"/>
                </a:cxn>
                <a:cxn ang="0">
                  <a:pos x="30" y="0"/>
                </a:cxn>
                <a:cxn ang="0">
                  <a:pos x="33" y="1"/>
                </a:cxn>
                <a:cxn ang="0">
                  <a:pos x="59" y="25"/>
                </a:cxn>
                <a:cxn ang="0">
                  <a:pos x="55" y="29"/>
                </a:cxn>
                <a:cxn ang="0">
                  <a:pos x="4" y="8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3"/>
                </a:cxn>
                <a:cxn ang="0">
                  <a:pos x="30" y="0"/>
                </a:cxn>
              </a:cxnLst>
              <a:rect l="0" t="0" r="r" b="b"/>
              <a:pathLst>
                <a:path w="59" h="29">
                  <a:moveTo>
                    <a:pt x="30" y="6"/>
                  </a:moveTo>
                  <a:lnTo>
                    <a:pt x="15" y="7"/>
                  </a:lnTo>
                  <a:lnTo>
                    <a:pt x="45" y="20"/>
                  </a:lnTo>
                  <a:lnTo>
                    <a:pt x="30" y="6"/>
                  </a:lnTo>
                  <a:close/>
                  <a:moveTo>
                    <a:pt x="30" y="0"/>
                  </a:moveTo>
                  <a:lnTo>
                    <a:pt x="33" y="1"/>
                  </a:lnTo>
                  <a:lnTo>
                    <a:pt x="59" y="25"/>
                  </a:lnTo>
                  <a:lnTo>
                    <a:pt x="55" y="29"/>
                  </a:lnTo>
                  <a:lnTo>
                    <a:pt x="4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4112" y="2334"/>
              <a:ext cx="499" cy="10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4130" y="2360"/>
              <a:ext cx="7" cy="53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9" name="Freeform 83"/>
            <p:cNvSpPr>
              <a:spLocks/>
            </p:cNvSpPr>
            <p:nvPr/>
          </p:nvSpPr>
          <p:spPr bwMode="auto">
            <a:xfrm>
              <a:off x="4150" y="2373"/>
              <a:ext cx="30" cy="4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1" y="1"/>
                </a:cxn>
                <a:cxn ang="0">
                  <a:pos x="23" y="1"/>
                </a:cxn>
                <a:cxn ang="0">
                  <a:pos x="25" y="2"/>
                </a:cxn>
                <a:cxn ang="0">
                  <a:pos x="27" y="5"/>
                </a:cxn>
                <a:cxn ang="0">
                  <a:pos x="29" y="7"/>
                </a:cxn>
                <a:cxn ang="0">
                  <a:pos x="30" y="9"/>
                </a:cxn>
                <a:cxn ang="0">
                  <a:pos x="30" y="40"/>
                </a:cxn>
                <a:cxn ang="0">
                  <a:pos x="22" y="40"/>
                </a:cxn>
                <a:cxn ang="0">
                  <a:pos x="22" y="13"/>
                </a:cxn>
                <a:cxn ang="0">
                  <a:pos x="22" y="11"/>
                </a:cxn>
                <a:cxn ang="0">
                  <a:pos x="22" y="9"/>
                </a:cxn>
                <a:cxn ang="0">
                  <a:pos x="19" y="7"/>
                </a:cxn>
                <a:cxn ang="0">
                  <a:pos x="19" y="7"/>
                </a:cxn>
                <a:cxn ang="0">
                  <a:pos x="17" y="6"/>
                </a:cxn>
                <a:cxn ang="0">
                  <a:pos x="15" y="6"/>
                </a:cxn>
                <a:cxn ang="0">
                  <a:pos x="12" y="7"/>
                </a:cxn>
                <a:cxn ang="0">
                  <a:pos x="9" y="9"/>
                </a:cxn>
                <a:cxn ang="0">
                  <a:pos x="7" y="10"/>
                </a:cxn>
                <a:cxn ang="0">
                  <a:pos x="7" y="13"/>
                </a:cxn>
                <a:cxn ang="0">
                  <a:pos x="7" y="40"/>
                </a:cxn>
                <a:cxn ang="0">
                  <a:pos x="0" y="40"/>
                </a:cxn>
                <a:cxn ang="0">
                  <a:pos x="0" y="1"/>
                </a:cxn>
                <a:cxn ang="0">
                  <a:pos x="7" y="1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11" y="2"/>
                </a:cxn>
                <a:cxn ang="0">
                  <a:pos x="14" y="1"/>
                </a:cxn>
                <a:cxn ang="0">
                  <a:pos x="17" y="0"/>
                </a:cxn>
              </a:cxnLst>
              <a:rect l="0" t="0" r="r" b="b"/>
              <a:pathLst>
                <a:path w="30" h="40">
                  <a:moveTo>
                    <a:pt x="17" y="0"/>
                  </a:moveTo>
                  <a:lnTo>
                    <a:pt x="21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5"/>
                  </a:lnTo>
                  <a:lnTo>
                    <a:pt x="29" y="7"/>
                  </a:lnTo>
                  <a:lnTo>
                    <a:pt x="30" y="9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9" y="9"/>
                  </a:lnTo>
                  <a:lnTo>
                    <a:pt x="7" y="10"/>
                  </a:lnTo>
                  <a:lnTo>
                    <a:pt x="7" y="13"/>
                  </a:lnTo>
                  <a:lnTo>
                    <a:pt x="7" y="40"/>
                  </a:lnTo>
                  <a:lnTo>
                    <a:pt x="0" y="40"/>
                  </a:lnTo>
                  <a:lnTo>
                    <a:pt x="0" y="1"/>
                  </a:lnTo>
                  <a:lnTo>
                    <a:pt x="7" y="1"/>
                  </a:lnTo>
                  <a:lnTo>
                    <a:pt x="7" y="6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4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0" name="Freeform 84"/>
            <p:cNvSpPr>
              <a:spLocks noEditPoints="1"/>
            </p:cNvSpPr>
            <p:nvPr/>
          </p:nvSpPr>
          <p:spPr bwMode="auto">
            <a:xfrm>
              <a:off x="4191" y="2360"/>
              <a:ext cx="7" cy="5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4"/>
                </a:cxn>
                <a:cxn ang="0">
                  <a:pos x="7" y="53"/>
                </a:cxn>
                <a:cxn ang="0">
                  <a:pos x="0" y="53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7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7" h="53">
                  <a:moveTo>
                    <a:pt x="0" y="14"/>
                  </a:moveTo>
                  <a:lnTo>
                    <a:pt x="7" y="14"/>
                  </a:lnTo>
                  <a:lnTo>
                    <a:pt x="7" y="53"/>
                  </a:lnTo>
                  <a:lnTo>
                    <a:pt x="0" y="53"/>
                  </a:lnTo>
                  <a:lnTo>
                    <a:pt x="0" y="14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1" name="Freeform 85"/>
            <p:cNvSpPr>
              <a:spLocks/>
            </p:cNvSpPr>
            <p:nvPr/>
          </p:nvSpPr>
          <p:spPr bwMode="auto">
            <a:xfrm>
              <a:off x="4203" y="2361"/>
              <a:ext cx="19" cy="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3"/>
                </a:cxn>
                <a:cxn ang="0">
                  <a:pos x="18" y="13"/>
                </a:cxn>
                <a:cxn ang="0">
                  <a:pos x="18" y="19"/>
                </a:cxn>
                <a:cxn ang="0">
                  <a:pos x="12" y="19"/>
                </a:cxn>
                <a:cxn ang="0">
                  <a:pos x="12" y="45"/>
                </a:cxn>
                <a:cxn ang="0">
                  <a:pos x="13" y="46"/>
                </a:cxn>
                <a:cxn ang="0">
                  <a:pos x="14" y="46"/>
                </a:cxn>
                <a:cxn ang="0">
                  <a:pos x="14" y="47"/>
                </a:cxn>
                <a:cxn ang="0">
                  <a:pos x="18" y="47"/>
                </a:cxn>
                <a:cxn ang="0">
                  <a:pos x="19" y="53"/>
                </a:cxn>
                <a:cxn ang="0">
                  <a:pos x="10" y="53"/>
                </a:cxn>
                <a:cxn ang="0">
                  <a:pos x="9" y="52"/>
                </a:cxn>
                <a:cxn ang="0">
                  <a:pos x="7" y="51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5" y="47"/>
                </a:cxn>
                <a:cxn ang="0">
                  <a:pos x="5" y="19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5" y="13"/>
                </a:cxn>
                <a:cxn ang="0">
                  <a:pos x="5" y="4"/>
                </a:cxn>
                <a:cxn ang="0">
                  <a:pos x="12" y="0"/>
                </a:cxn>
              </a:cxnLst>
              <a:rect l="0" t="0" r="r" b="b"/>
              <a:pathLst>
                <a:path w="19" h="53">
                  <a:moveTo>
                    <a:pt x="12" y="0"/>
                  </a:moveTo>
                  <a:lnTo>
                    <a:pt x="12" y="13"/>
                  </a:lnTo>
                  <a:lnTo>
                    <a:pt x="18" y="13"/>
                  </a:lnTo>
                  <a:lnTo>
                    <a:pt x="18" y="19"/>
                  </a:lnTo>
                  <a:lnTo>
                    <a:pt x="12" y="19"/>
                  </a:lnTo>
                  <a:lnTo>
                    <a:pt x="12" y="45"/>
                  </a:lnTo>
                  <a:lnTo>
                    <a:pt x="13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8" y="47"/>
                  </a:lnTo>
                  <a:lnTo>
                    <a:pt x="19" y="53"/>
                  </a:lnTo>
                  <a:lnTo>
                    <a:pt x="10" y="53"/>
                  </a:lnTo>
                  <a:lnTo>
                    <a:pt x="9" y="52"/>
                  </a:lnTo>
                  <a:lnTo>
                    <a:pt x="7" y="51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5" y="47"/>
                  </a:lnTo>
                  <a:lnTo>
                    <a:pt x="5" y="19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5" y="13"/>
                  </a:lnTo>
                  <a:lnTo>
                    <a:pt x="5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2" name="Freeform 86"/>
            <p:cNvSpPr>
              <a:spLocks noEditPoints="1"/>
            </p:cNvSpPr>
            <p:nvPr/>
          </p:nvSpPr>
          <p:spPr bwMode="auto">
            <a:xfrm>
              <a:off x="4228" y="2360"/>
              <a:ext cx="7" cy="5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4"/>
                </a:cxn>
                <a:cxn ang="0">
                  <a:pos x="7" y="53"/>
                </a:cxn>
                <a:cxn ang="0">
                  <a:pos x="0" y="53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7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7" h="53">
                  <a:moveTo>
                    <a:pt x="0" y="14"/>
                  </a:moveTo>
                  <a:lnTo>
                    <a:pt x="7" y="14"/>
                  </a:lnTo>
                  <a:lnTo>
                    <a:pt x="7" y="53"/>
                  </a:lnTo>
                  <a:lnTo>
                    <a:pt x="0" y="53"/>
                  </a:lnTo>
                  <a:lnTo>
                    <a:pt x="0" y="14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3" name="Freeform 87"/>
            <p:cNvSpPr>
              <a:spLocks noEditPoints="1"/>
            </p:cNvSpPr>
            <p:nvPr/>
          </p:nvSpPr>
          <p:spPr bwMode="auto">
            <a:xfrm>
              <a:off x="4242" y="2373"/>
              <a:ext cx="35" cy="41"/>
            </a:xfrm>
            <a:custGeom>
              <a:avLst/>
              <a:gdLst/>
              <a:ahLst/>
              <a:cxnLst>
                <a:cxn ang="0">
                  <a:pos x="23" y="22"/>
                </a:cxn>
                <a:cxn ang="0">
                  <a:pos x="15" y="24"/>
                </a:cxn>
                <a:cxn ang="0">
                  <a:pos x="12" y="24"/>
                </a:cxn>
                <a:cxn ang="0">
                  <a:pos x="9" y="26"/>
                </a:cxn>
                <a:cxn ang="0">
                  <a:pos x="7" y="28"/>
                </a:cxn>
                <a:cxn ang="0">
                  <a:pos x="8" y="31"/>
                </a:cxn>
                <a:cxn ang="0">
                  <a:pos x="10" y="34"/>
                </a:cxn>
                <a:cxn ang="0">
                  <a:pos x="16" y="35"/>
                </a:cxn>
                <a:cxn ang="0">
                  <a:pos x="20" y="33"/>
                </a:cxn>
                <a:cxn ang="0">
                  <a:pos x="24" y="29"/>
                </a:cxn>
                <a:cxn ang="0">
                  <a:pos x="25" y="21"/>
                </a:cxn>
                <a:cxn ang="0">
                  <a:pos x="21" y="0"/>
                </a:cxn>
                <a:cxn ang="0">
                  <a:pos x="26" y="1"/>
                </a:cxn>
                <a:cxn ang="0">
                  <a:pos x="30" y="3"/>
                </a:cxn>
                <a:cxn ang="0">
                  <a:pos x="32" y="6"/>
                </a:cxn>
                <a:cxn ang="0">
                  <a:pos x="33" y="31"/>
                </a:cxn>
                <a:cxn ang="0">
                  <a:pos x="34" y="36"/>
                </a:cxn>
                <a:cxn ang="0">
                  <a:pos x="35" y="40"/>
                </a:cxn>
                <a:cxn ang="0">
                  <a:pos x="26" y="38"/>
                </a:cxn>
                <a:cxn ang="0">
                  <a:pos x="21" y="38"/>
                </a:cxn>
                <a:cxn ang="0">
                  <a:pos x="18" y="40"/>
                </a:cxn>
                <a:cxn ang="0">
                  <a:pos x="9" y="41"/>
                </a:cxn>
                <a:cxn ang="0">
                  <a:pos x="1" y="35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4" y="22"/>
                </a:cxn>
                <a:cxn ang="0">
                  <a:pos x="6" y="20"/>
                </a:cxn>
                <a:cxn ang="0">
                  <a:pos x="12" y="18"/>
                </a:cxn>
                <a:cxn ang="0">
                  <a:pos x="19" y="16"/>
                </a:cxn>
                <a:cxn ang="0">
                  <a:pos x="25" y="15"/>
                </a:cxn>
                <a:cxn ang="0">
                  <a:pos x="23" y="9"/>
                </a:cxn>
                <a:cxn ang="0">
                  <a:pos x="19" y="7"/>
                </a:cxn>
                <a:cxn ang="0">
                  <a:pos x="14" y="7"/>
                </a:cxn>
                <a:cxn ang="0">
                  <a:pos x="11" y="8"/>
                </a:cxn>
                <a:cxn ang="0">
                  <a:pos x="0" y="12"/>
                </a:cxn>
                <a:cxn ang="0">
                  <a:pos x="3" y="8"/>
                </a:cxn>
                <a:cxn ang="0">
                  <a:pos x="5" y="4"/>
                </a:cxn>
                <a:cxn ang="0">
                  <a:pos x="9" y="1"/>
                </a:cxn>
                <a:cxn ang="0">
                  <a:pos x="18" y="0"/>
                </a:cxn>
              </a:cxnLst>
              <a:rect l="0" t="0" r="r" b="b"/>
              <a:pathLst>
                <a:path w="35" h="41">
                  <a:moveTo>
                    <a:pt x="25" y="21"/>
                  </a:moveTo>
                  <a:lnTo>
                    <a:pt x="23" y="22"/>
                  </a:lnTo>
                  <a:lnTo>
                    <a:pt x="19" y="23"/>
                  </a:lnTo>
                  <a:lnTo>
                    <a:pt x="15" y="24"/>
                  </a:lnTo>
                  <a:lnTo>
                    <a:pt x="13" y="24"/>
                  </a:lnTo>
                  <a:lnTo>
                    <a:pt x="12" y="24"/>
                  </a:lnTo>
                  <a:lnTo>
                    <a:pt x="10" y="24"/>
                  </a:lnTo>
                  <a:lnTo>
                    <a:pt x="9" y="26"/>
                  </a:lnTo>
                  <a:lnTo>
                    <a:pt x="8" y="27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2" y="35"/>
                  </a:lnTo>
                  <a:lnTo>
                    <a:pt x="16" y="35"/>
                  </a:lnTo>
                  <a:lnTo>
                    <a:pt x="19" y="34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4" y="29"/>
                  </a:lnTo>
                  <a:lnTo>
                    <a:pt x="25" y="27"/>
                  </a:lnTo>
                  <a:lnTo>
                    <a:pt x="25" y="21"/>
                  </a:lnTo>
                  <a:close/>
                  <a:moveTo>
                    <a:pt x="18" y="0"/>
                  </a:moveTo>
                  <a:lnTo>
                    <a:pt x="21" y="0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3" y="9"/>
                  </a:lnTo>
                  <a:lnTo>
                    <a:pt x="33" y="31"/>
                  </a:lnTo>
                  <a:lnTo>
                    <a:pt x="34" y="33"/>
                  </a:lnTo>
                  <a:lnTo>
                    <a:pt x="34" y="36"/>
                  </a:lnTo>
                  <a:lnTo>
                    <a:pt x="34" y="38"/>
                  </a:lnTo>
                  <a:lnTo>
                    <a:pt x="35" y="40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5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8" y="40"/>
                  </a:lnTo>
                  <a:lnTo>
                    <a:pt x="16" y="41"/>
                  </a:lnTo>
                  <a:lnTo>
                    <a:pt x="9" y="41"/>
                  </a:lnTo>
                  <a:lnTo>
                    <a:pt x="3" y="38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2" y="23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4" y="17"/>
                  </a:lnTo>
                  <a:lnTo>
                    <a:pt x="19" y="16"/>
                  </a:lnTo>
                  <a:lnTo>
                    <a:pt x="23" y="16"/>
                  </a:lnTo>
                  <a:lnTo>
                    <a:pt x="25" y="15"/>
                  </a:lnTo>
                  <a:lnTo>
                    <a:pt x="25" y="12"/>
                  </a:lnTo>
                  <a:lnTo>
                    <a:pt x="23" y="9"/>
                  </a:lnTo>
                  <a:lnTo>
                    <a:pt x="22" y="8"/>
                  </a:lnTo>
                  <a:lnTo>
                    <a:pt x="19" y="7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8" y="13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8"/>
                  </a:lnTo>
                  <a:lnTo>
                    <a:pt x="4" y="5"/>
                  </a:lnTo>
                  <a:lnTo>
                    <a:pt x="5" y="4"/>
                  </a:lnTo>
                  <a:lnTo>
                    <a:pt x="7" y="3"/>
                  </a:lnTo>
                  <a:lnTo>
                    <a:pt x="9" y="1"/>
                  </a:lnTo>
                  <a:lnTo>
                    <a:pt x="13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4286" y="2360"/>
              <a:ext cx="7" cy="53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5" name="Freeform 89"/>
            <p:cNvSpPr>
              <a:spLocks noEditPoints="1"/>
            </p:cNvSpPr>
            <p:nvPr/>
          </p:nvSpPr>
          <p:spPr bwMode="auto">
            <a:xfrm>
              <a:off x="4320" y="2373"/>
              <a:ext cx="36" cy="41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8" y="11"/>
                </a:cxn>
                <a:cxn ang="0">
                  <a:pos x="7" y="16"/>
                </a:cxn>
                <a:cxn ang="0">
                  <a:pos x="29" y="16"/>
                </a:cxn>
                <a:cxn ang="0">
                  <a:pos x="29" y="13"/>
                </a:cxn>
                <a:cxn ang="0">
                  <a:pos x="28" y="11"/>
                </a:cxn>
                <a:cxn ang="0">
                  <a:pos x="26" y="9"/>
                </a:cxn>
                <a:cxn ang="0">
                  <a:pos x="24" y="8"/>
                </a:cxn>
                <a:cxn ang="0">
                  <a:pos x="22" y="7"/>
                </a:cxn>
                <a:cxn ang="0">
                  <a:pos x="18" y="6"/>
                </a:cxn>
                <a:cxn ang="0">
                  <a:pos x="18" y="0"/>
                </a:cxn>
                <a:cxn ang="0">
                  <a:pos x="25" y="1"/>
                </a:cxn>
                <a:cxn ang="0">
                  <a:pos x="31" y="5"/>
                </a:cxn>
                <a:cxn ang="0">
                  <a:pos x="35" y="12"/>
                </a:cxn>
                <a:cxn ang="0">
                  <a:pos x="36" y="20"/>
                </a:cxn>
                <a:cxn ang="0">
                  <a:pos x="36" y="22"/>
                </a:cxn>
                <a:cxn ang="0">
                  <a:pos x="7" y="22"/>
                </a:cxn>
                <a:cxn ang="0">
                  <a:pos x="8" y="26"/>
                </a:cxn>
                <a:cxn ang="0">
                  <a:pos x="9" y="29"/>
                </a:cxn>
                <a:cxn ang="0">
                  <a:pos x="11" y="31"/>
                </a:cxn>
                <a:cxn ang="0">
                  <a:pos x="12" y="33"/>
                </a:cxn>
                <a:cxn ang="0">
                  <a:pos x="15" y="34"/>
                </a:cxn>
                <a:cxn ang="0">
                  <a:pos x="16" y="35"/>
                </a:cxn>
                <a:cxn ang="0">
                  <a:pos x="21" y="35"/>
                </a:cxn>
                <a:cxn ang="0">
                  <a:pos x="23" y="34"/>
                </a:cxn>
                <a:cxn ang="0">
                  <a:pos x="26" y="32"/>
                </a:cxn>
                <a:cxn ang="0">
                  <a:pos x="28" y="31"/>
                </a:cxn>
                <a:cxn ang="0">
                  <a:pos x="29" y="28"/>
                </a:cxn>
                <a:cxn ang="0">
                  <a:pos x="36" y="29"/>
                </a:cxn>
                <a:cxn ang="0">
                  <a:pos x="33" y="35"/>
                </a:cxn>
                <a:cxn ang="0">
                  <a:pos x="30" y="38"/>
                </a:cxn>
                <a:cxn ang="0">
                  <a:pos x="23" y="41"/>
                </a:cxn>
                <a:cxn ang="0">
                  <a:pos x="19" y="41"/>
                </a:cxn>
                <a:cxn ang="0">
                  <a:pos x="11" y="39"/>
                </a:cxn>
                <a:cxn ang="0">
                  <a:pos x="4" y="35"/>
                </a:cxn>
                <a:cxn ang="0">
                  <a:pos x="1" y="30"/>
                </a:cxn>
                <a:cxn ang="0">
                  <a:pos x="0" y="20"/>
                </a:cxn>
                <a:cxn ang="0">
                  <a:pos x="1" y="13"/>
                </a:cxn>
                <a:cxn ang="0">
                  <a:pos x="4" y="5"/>
                </a:cxn>
                <a:cxn ang="0">
                  <a:pos x="11" y="1"/>
                </a:cxn>
                <a:cxn ang="0">
                  <a:pos x="18" y="0"/>
                </a:cxn>
              </a:cxnLst>
              <a:rect l="0" t="0" r="r" b="b"/>
              <a:pathLst>
                <a:path w="36" h="41">
                  <a:moveTo>
                    <a:pt x="18" y="6"/>
                  </a:moveTo>
                  <a:lnTo>
                    <a:pt x="14" y="7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7" y="16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9"/>
                  </a:lnTo>
                  <a:lnTo>
                    <a:pt x="24" y="8"/>
                  </a:lnTo>
                  <a:lnTo>
                    <a:pt x="22" y="7"/>
                  </a:lnTo>
                  <a:lnTo>
                    <a:pt x="18" y="6"/>
                  </a:lnTo>
                  <a:close/>
                  <a:moveTo>
                    <a:pt x="18" y="0"/>
                  </a:moveTo>
                  <a:lnTo>
                    <a:pt x="25" y="1"/>
                  </a:lnTo>
                  <a:lnTo>
                    <a:pt x="31" y="5"/>
                  </a:lnTo>
                  <a:lnTo>
                    <a:pt x="35" y="12"/>
                  </a:lnTo>
                  <a:lnTo>
                    <a:pt x="36" y="20"/>
                  </a:lnTo>
                  <a:lnTo>
                    <a:pt x="36" y="22"/>
                  </a:lnTo>
                  <a:lnTo>
                    <a:pt x="7" y="22"/>
                  </a:lnTo>
                  <a:lnTo>
                    <a:pt x="8" y="26"/>
                  </a:lnTo>
                  <a:lnTo>
                    <a:pt x="9" y="29"/>
                  </a:lnTo>
                  <a:lnTo>
                    <a:pt x="11" y="31"/>
                  </a:lnTo>
                  <a:lnTo>
                    <a:pt x="12" y="33"/>
                  </a:lnTo>
                  <a:lnTo>
                    <a:pt x="15" y="34"/>
                  </a:lnTo>
                  <a:lnTo>
                    <a:pt x="16" y="35"/>
                  </a:lnTo>
                  <a:lnTo>
                    <a:pt x="21" y="35"/>
                  </a:lnTo>
                  <a:lnTo>
                    <a:pt x="23" y="34"/>
                  </a:lnTo>
                  <a:lnTo>
                    <a:pt x="26" y="32"/>
                  </a:lnTo>
                  <a:lnTo>
                    <a:pt x="28" y="31"/>
                  </a:lnTo>
                  <a:lnTo>
                    <a:pt x="29" y="28"/>
                  </a:lnTo>
                  <a:lnTo>
                    <a:pt x="36" y="29"/>
                  </a:lnTo>
                  <a:lnTo>
                    <a:pt x="33" y="35"/>
                  </a:lnTo>
                  <a:lnTo>
                    <a:pt x="30" y="38"/>
                  </a:lnTo>
                  <a:lnTo>
                    <a:pt x="23" y="41"/>
                  </a:lnTo>
                  <a:lnTo>
                    <a:pt x="19" y="41"/>
                  </a:lnTo>
                  <a:lnTo>
                    <a:pt x="11" y="39"/>
                  </a:lnTo>
                  <a:lnTo>
                    <a:pt x="4" y="35"/>
                  </a:lnTo>
                  <a:lnTo>
                    <a:pt x="1" y="30"/>
                  </a:lnTo>
                  <a:lnTo>
                    <a:pt x="0" y="20"/>
                  </a:lnTo>
                  <a:lnTo>
                    <a:pt x="1" y="13"/>
                  </a:lnTo>
                  <a:lnTo>
                    <a:pt x="4" y="5"/>
                  </a:lnTo>
                  <a:lnTo>
                    <a:pt x="11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6" name="Freeform 90"/>
            <p:cNvSpPr>
              <a:spLocks/>
            </p:cNvSpPr>
            <p:nvPr/>
          </p:nvSpPr>
          <p:spPr bwMode="auto">
            <a:xfrm>
              <a:off x="4361" y="2373"/>
              <a:ext cx="33" cy="41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6" y="4"/>
                </a:cxn>
                <a:cxn ang="0">
                  <a:pos x="29" y="8"/>
                </a:cxn>
                <a:cxn ang="0">
                  <a:pos x="23" y="12"/>
                </a:cxn>
                <a:cxn ang="0">
                  <a:pos x="22" y="9"/>
                </a:cxn>
                <a:cxn ang="0">
                  <a:pos x="19" y="7"/>
                </a:cxn>
                <a:cxn ang="0">
                  <a:pos x="15" y="6"/>
                </a:cxn>
                <a:cxn ang="0">
                  <a:pos x="11" y="7"/>
                </a:cxn>
                <a:cxn ang="0">
                  <a:pos x="9" y="9"/>
                </a:cxn>
                <a:cxn ang="0">
                  <a:pos x="8" y="13"/>
                </a:cxn>
                <a:cxn ang="0">
                  <a:pos x="10" y="13"/>
                </a:cxn>
                <a:cxn ang="0">
                  <a:pos x="11" y="14"/>
                </a:cxn>
                <a:cxn ang="0">
                  <a:pos x="14" y="15"/>
                </a:cxn>
                <a:cxn ang="0">
                  <a:pos x="20" y="17"/>
                </a:cxn>
                <a:cxn ang="0">
                  <a:pos x="26" y="19"/>
                </a:cxn>
                <a:cxn ang="0">
                  <a:pos x="30" y="21"/>
                </a:cxn>
                <a:cxn ang="0">
                  <a:pos x="32" y="24"/>
                </a:cxn>
                <a:cxn ang="0">
                  <a:pos x="33" y="28"/>
                </a:cxn>
                <a:cxn ang="0">
                  <a:pos x="30" y="37"/>
                </a:cxn>
                <a:cxn ang="0">
                  <a:pos x="26" y="39"/>
                </a:cxn>
                <a:cxn ang="0">
                  <a:pos x="20" y="41"/>
                </a:cxn>
                <a:cxn ang="0">
                  <a:pos x="8" y="39"/>
                </a:cxn>
                <a:cxn ang="0">
                  <a:pos x="3" y="35"/>
                </a:cxn>
                <a:cxn ang="0">
                  <a:pos x="0" y="28"/>
                </a:cxn>
                <a:cxn ang="0">
                  <a:pos x="8" y="29"/>
                </a:cxn>
                <a:cxn ang="0">
                  <a:pos x="11" y="33"/>
                </a:cxn>
                <a:cxn ang="0">
                  <a:pos x="17" y="35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5" y="27"/>
                </a:cxn>
                <a:cxn ang="0">
                  <a:pos x="22" y="25"/>
                </a:cxn>
                <a:cxn ang="0">
                  <a:pos x="11" y="22"/>
                </a:cxn>
                <a:cxn ang="0">
                  <a:pos x="5" y="20"/>
                </a:cxn>
                <a:cxn ang="0">
                  <a:pos x="3" y="16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7" y="2"/>
                </a:cxn>
                <a:cxn ang="0">
                  <a:pos x="12" y="1"/>
                </a:cxn>
              </a:cxnLst>
              <a:rect l="0" t="0" r="r" b="b"/>
              <a:pathLst>
                <a:path w="33" h="41">
                  <a:moveTo>
                    <a:pt x="15" y="0"/>
                  </a:moveTo>
                  <a:lnTo>
                    <a:pt x="23" y="1"/>
                  </a:lnTo>
                  <a:lnTo>
                    <a:pt x="25" y="2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29" y="8"/>
                  </a:lnTo>
                  <a:lnTo>
                    <a:pt x="30" y="11"/>
                  </a:lnTo>
                  <a:lnTo>
                    <a:pt x="23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1" y="8"/>
                  </a:lnTo>
                  <a:lnTo>
                    <a:pt x="19" y="7"/>
                  </a:lnTo>
                  <a:lnTo>
                    <a:pt x="18" y="7"/>
                  </a:lnTo>
                  <a:lnTo>
                    <a:pt x="15" y="6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10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6" y="16"/>
                  </a:lnTo>
                  <a:lnTo>
                    <a:pt x="20" y="17"/>
                  </a:lnTo>
                  <a:lnTo>
                    <a:pt x="23" y="18"/>
                  </a:lnTo>
                  <a:lnTo>
                    <a:pt x="26" y="19"/>
                  </a:lnTo>
                  <a:lnTo>
                    <a:pt x="27" y="20"/>
                  </a:lnTo>
                  <a:lnTo>
                    <a:pt x="30" y="21"/>
                  </a:lnTo>
                  <a:lnTo>
                    <a:pt x="31" y="23"/>
                  </a:lnTo>
                  <a:lnTo>
                    <a:pt x="32" y="24"/>
                  </a:lnTo>
                  <a:lnTo>
                    <a:pt x="32" y="26"/>
                  </a:lnTo>
                  <a:lnTo>
                    <a:pt x="33" y="28"/>
                  </a:lnTo>
                  <a:lnTo>
                    <a:pt x="31" y="35"/>
                  </a:lnTo>
                  <a:lnTo>
                    <a:pt x="30" y="37"/>
                  </a:lnTo>
                  <a:lnTo>
                    <a:pt x="27" y="38"/>
                  </a:lnTo>
                  <a:lnTo>
                    <a:pt x="26" y="39"/>
                  </a:lnTo>
                  <a:lnTo>
                    <a:pt x="23" y="40"/>
                  </a:lnTo>
                  <a:lnTo>
                    <a:pt x="20" y="41"/>
                  </a:lnTo>
                  <a:lnTo>
                    <a:pt x="12" y="41"/>
                  </a:lnTo>
                  <a:lnTo>
                    <a:pt x="8" y="39"/>
                  </a:lnTo>
                  <a:lnTo>
                    <a:pt x="5" y="38"/>
                  </a:lnTo>
                  <a:lnTo>
                    <a:pt x="3" y="35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9" y="32"/>
                  </a:lnTo>
                  <a:lnTo>
                    <a:pt x="11" y="33"/>
                  </a:lnTo>
                  <a:lnTo>
                    <a:pt x="13" y="34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2" y="34"/>
                  </a:lnTo>
                  <a:lnTo>
                    <a:pt x="23" y="33"/>
                  </a:lnTo>
                  <a:lnTo>
                    <a:pt x="24" y="32"/>
                  </a:lnTo>
                  <a:lnTo>
                    <a:pt x="26" y="29"/>
                  </a:lnTo>
                  <a:lnTo>
                    <a:pt x="25" y="27"/>
                  </a:lnTo>
                  <a:lnTo>
                    <a:pt x="23" y="26"/>
                  </a:lnTo>
                  <a:lnTo>
                    <a:pt x="22" y="25"/>
                  </a:lnTo>
                  <a:lnTo>
                    <a:pt x="17" y="24"/>
                  </a:lnTo>
                  <a:lnTo>
                    <a:pt x="11" y="22"/>
                  </a:lnTo>
                  <a:lnTo>
                    <a:pt x="8" y="20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7" name="Freeform 91"/>
            <p:cNvSpPr>
              <a:spLocks/>
            </p:cNvSpPr>
            <p:nvPr/>
          </p:nvSpPr>
          <p:spPr bwMode="auto">
            <a:xfrm>
              <a:off x="4398" y="2361"/>
              <a:ext cx="19" cy="5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3"/>
                </a:cxn>
                <a:cxn ang="0">
                  <a:pos x="18" y="13"/>
                </a:cxn>
                <a:cxn ang="0">
                  <a:pos x="18" y="19"/>
                </a:cxn>
                <a:cxn ang="0">
                  <a:pos x="11" y="19"/>
                </a:cxn>
                <a:cxn ang="0">
                  <a:pos x="11" y="45"/>
                </a:cxn>
                <a:cxn ang="0">
                  <a:pos x="12" y="46"/>
                </a:cxn>
                <a:cxn ang="0">
                  <a:pos x="13" y="46"/>
                </a:cxn>
                <a:cxn ang="0">
                  <a:pos x="14" y="47"/>
                </a:cxn>
                <a:cxn ang="0">
                  <a:pos x="18" y="47"/>
                </a:cxn>
                <a:cxn ang="0">
                  <a:pos x="19" y="53"/>
                </a:cxn>
                <a:cxn ang="0">
                  <a:pos x="10" y="53"/>
                </a:cxn>
                <a:cxn ang="0">
                  <a:pos x="8" y="52"/>
                </a:cxn>
                <a:cxn ang="0">
                  <a:pos x="5" y="49"/>
                </a:cxn>
                <a:cxn ang="0">
                  <a:pos x="5" y="44"/>
                </a:cxn>
                <a:cxn ang="0">
                  <a:pos x="4" y="41"/>
                </a:cxn>
                <a:cxn ang="0">
                  <a:pos x="4" y="19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4" y="13"/>
                </a:cxn>
                <a:cxn ang="0">
                  <a:pos x="4" y="4"/>
                </a:cxn>
                <a:cxn ang="0">
                  <a:pos x="11" y="0"/>
                </a:cxn>
              </a:cxnLst>
              <a:rect l="0" t="0" r="r" b="b"/>
              <a:pathLst>
                <a:path w="19" h="53">
                  <a:moveTo>
                    <a:pt x="11" y="0"/>
                  </a:moveTo>
                  <a:lnTo>
                    <a:pt x="11" y="13"/>
                  </a:lnTo>
                  <a:lnTo>
                    <a:pt x="18" y="13"/>
                  </a:lnTo>
                  <a:lnTo>
                    <a:pt x="18" y="19"/>
                  </a:lnTo>
                  <a:lnTo>
                    <a:pt x="11" y="19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4" y="47"/>
                  </a:lnTo>
                  <a:lnTo>
                    <a:pt x="18" y="47"/>
                  </a:lnTo>
                  <a:lnTo>
                    <a:pt x="19" y="53"/>
                  </a:lnTo>
                  <a:lnTo>
                    <a:pt x="10" y="53"/>
                  </a:lnTo>
                  <a:lnTo>
                    <a:pt x="8" y="52"/>
                  </a:lnTo>
                  <a:lnTo>
                    <a:pt x="5" y="49"/>
                  </a:lnTo>
                  <a:lnTo>
                    <a:pt x="5" y="44"/>
                  </a:lnTo>
                  <a:lnTo>
                    <a:pt x="4" y="41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4" y="13"/>
                  </a:lnTo>
                  <a:lnTo>
                    <a:pt x="4" y="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8" name="Freeform 92"/>
            <p:cNvSpPr>
              <a:spLocks noEditPoints="1"/>
            </p:cNvSpPr>
            <p:nvPr/>
          </p:nvSpPr>
          <p:spPr bwMode="auto">
            <a:xfrm>
              <a:off x="4423" y="2360"/>
              <a:ext cx="7" cy="5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4"/>
                </a:cxn>
                <a:cxn ang="0">
                  <a:pos x="7" y="53"/>
                </a:cxn>
                <a:cxn ang="0">
                  <a:pos x="0" y="53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7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7" h="53">
                  <a:moveTo>
                    <a:pt x="0" y="14"/>
                  </a:moveTo>
                  <a:lnTo>
                    <a:pt x="7" y="14"/>
                  </a:lnTo>
                  <a:lnTo>
                    <a:pt x="7" y="53"/>
                  </a:lnTo>
                  <a:lnTo>
                    <a:pt x="0" y="53"/>
                  </a:lnTo>
                  <a:lnTo>
                    <a:pt x="0" y="14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9" name="Freeform 93"/>
            <p:cNvSpPr>
              <a:spLocks/>
            </p:cNvSpPr>
            <p:nvPr/>
          </p:nvSpPr>
          <p:spPr bwMode="auto">
            <a:xfrm>
              <a:off x="4439" y="2373"/>
              <a:ext cx="53" cy="4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2" y="1"/>
                </a:cxn>
                <a:cxn ang="0">
                  <a:pos x="26" y="1"/>
                </a:cxn>
                <a:cxn ang="0">
                  <a:pos x="27" y="3"/>
                </a:cxn>
                <a:cxn ang="0">
                  <a:pos x="28" y="5"/>
                </a:cxn>
                <a:cxn ang="0">
                  <a:pos x="30" y="7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7" y="1"/>
                </a:cxn>
                <a:cxn ang="0">
                  <a:pos x="41" y="0"/>
                </a:cxn>
                <a:cxn ang="0">
                  <a:pos x="48" y="1"/>
                </a:cxn>
                <a:cxn ang="0">
                  <a:pos x="50" y="3"/>
                </a:cxn>
                <a:cxn ang="0">
                  <a:pos x="52" y="6"/>
                </a:cxn>
                <a:cxn ang="0">
                  <a:pos x="53" y="9"/>
                </a:cxn>
                <a:cxn ang="0">
                  <a:pos x="53" y="40"/>
                </a:cxn>
                <a:cxn ang="0">
                  <a:pos x="46" y="40"/>
                </a:cxn>
                <a:cxn ang="0">
                  <a:pos x="46" y="12"/>
                </a:cxn>
                <a:cxn ang="0">
                  <a:pos x="45" y="10"/>
                </a:cxn>
                <a:cxn ang="0">
                  <a:pos x="45" y="9"/>
                </a:cxn>
                <a:cxn ang="0">
                  <a:pos x="44" y="8"/>
                </a:cxn>
                <a:cxn ang="0">
                  <a:pos x="43" y="7"/>
                </a:cxn>
                <a:cxn ang="0">
                  <a:pos x="42" y="7"/>
                </a:cxn>
                <a:cxn ang="0">
                  <a:pos x="41" y="6"/>
                </a:cxn>
                <a:cxn ang="0">
                  <a:pos x="40" y="6"/>
                </a:cxn>
                <a:cxn ang="0">
                  <a:pos x="36" y="7"/>
                </a:cxn>
                <a:cxn ang="0">
                  <a:pos x="33" y="9"/>
                </a:cxn>
                <a:cxn ang="0">
                  <a:pos x="31" y="11"/>
                </a:cxn>
                <a:cxn ang="0">
                  <a:pos x="30" y="14"/>
                </a:cxn>
                <a:cxn ang="0">
                  <a:pos x="30" y="40"/>
                </a:cxn>
                <a:cxn ang="0">
                  <a:pos x="23" y="40"/>
                </a:cxn>
                <a:cxn ang="0">
                  <a:pos x="23" y="13"/>
                </a:cxn>
                <a:cxn ang="0">
                  <a:pos x="22" y="10"/>
                </a:cxn>
                <a:cxn ang="0">
                  <a:pos x="22" y="9"/>
                </a:cxn>
                <a:cxn ang="0">
                  <a:pos x="19" y="7"/>
                </a:cxn>
                <a:cxn ang="0">
                  <a:pos x="16" y="6"/>
                </a:cxn>
                <a:cxn ang="0">
                  <a:pos x="11" y="8"/>
                </a:cxn>
                <a:cxn ang="0">
                  <a:pos x="9" y="9"/>
                </a:cxn>
                <a:cxn ang="0">
                  <a:pos x="7" y="12"/>
                </a:cxn>
                <a:cxn ang="0">
                  <a:pos x="7" y="14"/>
                </a:cxn>
                <a:cxn ang="0">
                  <a:pos x="7" y="40"/>
                </a:cxn>
                <a:cxn ang="0">
                  <a:pos x="0" y="40"/>
                </a:cxn>
                <a:cxn ang="0">
                  <a:pos x="0" y="1"/>
                </a:cxn>
                <a:cxn ang="0">
                  <a:pos x="7" y="1"/>
                </a:cxn>
                <a:cxn ang="0">
                  <a:pos x="7" y="7"/>
                </a:cxn>
                <a:cxn ang="0">
                  <a:pos x="9" y="5"/>
                </a:cxn>
                <a:cxn ang="0">
                  <a:pos x="11" y="1"/>
                </a:cxn>
                <a:cxn ang="0">
                  <a:pos x="15" y="1"/>
                </a:cxn>
                <a:cxn ang="0">
                  <a:pos x="19" y="0"/>
                </a:cxn>
              </a:cxnLst>
              <a:rect l="0" t="0" r="r" b="b"/>
              <a:pathLst>
                <a:path w="53" h="40">
                  <a:moveTo>
                    <a:pt x="19" y="0"/>
                  </a:moveTo>
                  <a:lnTo>
                    <a:pt x="22" y="1"/>
                  </a:lnTo>
                  <a:lnTo>
                    <a:pt x="26" y="1"/>
                  </a:lnTo>
                  <a:lnTo>
                    <a:pt x="27" y="3"/>
                  </a:lnTo>
                  <a:lnTo>
                    <a:pt x="28" y="5"/>
                  </a:lnTo>
                  <a:lnTo>
                    <a:pt x="30" y="7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7" y="1"/>
                  </a:lnTo>
                  <a:lnTo>
                    <a:pt x="41" y="0"/>
                  </a:lnTo>
                  <a:lnTo>
                    <a:pt x="48" y="1"/>
                  </a:lnTo>
                  <a:lnTo>
                    <a:pt x="50" y="3"/>
                  </a:lnTo>
                  <a:lnTo>
                    <a:pt x="52" y="6"/>
                  </a:lnTo>
                  <a:lnTo>
                    <a:pt x="53" y="9"/>
                  </a:lnTo>
                  <a:lnTo>
                    <a:pt x="53" y="40"/>
                  </a:lnTo>
                  <a:lnTo>
                    <a:pt x="46" y="40"/>
                  </a:lnTo>
                  <a:lnTo>
                    <a:pt x="46" y="12"/>
                  </a:lnTo>
                  <a:lnTo>
                    <a:pt x="45" y="10"/>
                  </a:lnTo>
                  <a:lnTo>
                    <a:pt x="45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7"/>
                  </a:lnTo>
                  <a:lnTo>
                    <a:pt x="41" y="6"/>
                  </a:lnTo>
                  <a:lnTo>
                    <a:pt x="40" y="6"/>
                  </a:lnTo>
                  <a:lnTo>
                    <a:pt x="36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0" y="14"/>
                  </a:lnTo>
                  <a:lnTo>
                    <a:pt x="30" y="40"/>
                  </a:lnTo>
                  <a:lnTo>
                    <a:pt x="23" y="40"/>
                  </a:lnTo>
                  <a:lnTo>
                    <a:pt x="23" y="13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19" y="7"/>
                  </a:lnTo>
                  <a:lnTo>
                    <a:pt x="16" y="6"/>
                  </a:lnTo>
                  <a:lnTo>
                    <a:pt x="11" y="8"/>
                  </a:lnTo>
                  <a:lnTo>
                    <a:pt x="9" y="9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40"/>
                  </a:lnTo>
                  <a:lnTo>
                    <a:pt x="0" y="40"/>
                  </a:lnTo>
                  <a:lnTo>
                    <a:pt x="0" y="1"/>
                  </a:lnTo>
                  <a:lnTo>
                    <a:pt x="7" y="1"/>
                  </a:lnTo>
                  <a:lnTo>
                    <a:pt x="7" y="7"/>
                  </a:lnTo>
                  <a:lnTo>
                    <a:pt x="9" y="5"/>
                  </a:lnTo>
                  <a:lnTo>
                    <a:pt x="11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0" name="Freeform 94"/>
            <p:cNvSpPr>
              <a:spLocks noEditPoints="1"/>
            </p:cNvSpPr>
            <p:nvPr/>
          </p:nvSpPr>
          <p:spPr bwMode="auto">
            <a:xfrm>
              <a:off x="4501" y="2373"/>
              <a:ext cx="35" cy="41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13" y="24"/>
                </a:cxn>
                <a:cxn ang="0">
                  <a:pos x="10" y="24"/>
                </a:cxn>
                <a:cxn ang="0">
                  <a:pos x="7" y="28"/>
                </a:cxn>
                <a:cxn ang="0">
                  <a:pos x="8" y="31"/>
                </a:cxn>
                <a:cxn ang="0">
                  <a:pos x="12" y="35"/>
                </a:cxn>
                <a:cxn ang="0">
                  <a:pos x="18" y="34"/>
                </a:cxn>
                <a:cxn ang="0">
                  <a:pos x="23" y="31"/>
                </a:cxn>
                <a:cxn ang="0">
                  <a:pos x="25" y="27"/>
                </a:cxn>
                <a:cxn ang="0">
                  <a:pos x="18" y="0"/>
                </a:cxn>
                <a:cxn ang="0">
                  <a:pos x="23" y="1"/>
                </a:cxn>
                <a:cxn ang="0">
                  <a:pos x="28" y="2"/>
                </a:cxn>
                <a:cxn ang="0">
                  <a:pos x="31" y="4"/>
                </a:cxn>
                <a:cxn ang="0">
                  <a:pos x="33" y="9"/>
                </a:cxn>
                <a:cxn ang="0">
                  <a:pos x="34" y="35"/>
                </a:cxn>
                <a:cxn ang="0">
                  <a:pos x="34" y="38"/>
                </a:cxn>
                <a:cxn ang="0">
                  <a:pos x="28" y="40"/>
                </a:cxn>
                <a:cxn ang="0">
                  <a:pos x="26" y="35"/>
                </a:cxn>
                <a:cxn ang="0">
                  <a:pos x="19" y="39"/>
                </a:cxn>
                <a:cxn ang="0">
                  <a:pos x="8" y="41"/>
                </a:cxn>
                <a:cxn ang="0">
                  <a:pos x="3" y="38"/>
                </a:cxn>
                <a:cxn ang="0">
                  <a:pos x="1" y="33"/>
                </a:cxn>
                <a:cxn ang="0">
                  <a:pos x="0" y="27"/>
                </a:cxn>
                <a:cxn ang="0">
                  <a:pos x="4" y="22"/>
                </a:cxn>
                <a:cxn ang="0">
                  <a:pos x="6" y="20"/>
                </a:cxn>
                <a:cxn ang="0">
                  <a:pos x="12" y="18"/>
                </a:cxn>
                <a:cxn ang="0">
                  <a:pos x="19" y="16"/>
                </a:cxn>
                <a:cxn ang="0">
                  <a:pos x="25" y="12"/>
                </a:cxn>
                <a:cxn ang="0">
                  <a:pos x="22" y="8"/>
                </a:cxn>
                <a:cxn ang="0">
                  <a:pos x="16" y="6"/>
                </a:cxn>
                <a:cxn ang="0">
                  <a:pos x="12" y="7"/>
                </a:cxn>
                <a:cxn ang="0">
                  <a:pos x="9" y="9"/>
                </a:cxn>
                <a:cxn ang="0">
                  <a:pos x="1" y="12"/>
                </a:cxn>
                <a:cxn ang="0">
                  <a:pos x="3" y="8"/>
                </a:cxn>
                <a:cxn ang="0">
                  <a:pos x="5" y="4"/>
                </a:cxn>
                <a:cxn ang="0">
                  <a:pos x="9" y="1"/>
                </a:cxn>
                <a:cxn ang="0">
                  <a:pos x="18" y="0"/>
                </a:cxn>
              </a:cxnLst>
              <a:rect l="0" t="0" r="r" b="b"/>
              <a:pathLst>
                <a:path w="35" h="41">
                  <a:moveTo>
                    <a:pt x="25" y="21"/>
                  </a:moveTo>
                  <a:lnTo>
                    <a:pt x="21" y="23"/>
                  </a:lnTo>
                  <a:lnTo>
                    <a:pt x="16" y="24"/>
                  </a:lnTo>
                  <a:lnTo>
                    <a:pt x="13" y="24"/>
                  </a:lnTo>
                  <a:lnTo>
                    <a:pt x="12" y="24"/>
                  </a:lnTo>
                  <a:lnTo>
                    <a:pt x="10" y="24"/>
                  </a:lnTo>
                  <a:lnTo>
                    <a:pt x="8" y="27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12" y="35"/>
                  </a:lnTo>
                  <a:lnTo>
                    <a:pt x="16" y="35"/>
                  </a:lnTo>
                  <a:lnTo>
                    <a:pt x="18" y="34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4" y="29"/>
                  </a:lnTo>
                  <a:lnTo>
                    <a:pt x="25" y="27"/>
                  </a:lnTo>
                  <a:lnTo>
                    <a:pt x="25" y="21"/>
                  </a:lnTo>
                  <a:close/>
                  <a:moveTo>
                    <a:pt x="18" y="0"/>
                  </a:moveTo>
                  <a:lnTo>
                    <a:pt x="21" y="0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33" y="9"/>
                  </a:lnTo>
                  <a:lnTo>
                    <a:pt x="33" y="33"/>
                  </a:lnTo>
                  <a:lnTo>
                    <a:pt x="34" y="35"/>
                  </a:lnTo>
                  <a:lnTo>
                    <a:pt x="34" y="36"/>
                  </a:lnTo>
                  <a:lnTo>
                    <a:pt x="34" y="38"/>
                  </a:lnTo>
                  <a:lnTo>
                    <a:pt x="35" y="40"/>
                  </a:lnTo>
                  <a:lnTo>
                    <a:pt x="28" y="40"/>
                  </a:lnTo>
                  <a:lnTo>
                    <a:pt x="27" y="38"/>
                  </a:lnTo>
                  <a:lnTo>
                    <a:pt x="26" y="35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6" y="41"/>
                  </a:lnTo>
                  <a:lnTo>
                    <a:pt x="8" y="41"/>
                  </a:lnTo>
                  <a:lnTo>
                    <a:pt x="6" y="39"/>
                  </a:lnTo>
                  <a:lnTo>
                    <a:pt x="3" y="38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4" y="22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4" y="17"/>
                  </a:lnTo>
                  <a:lnTo>
                    <a:pt x="19" y="16"/>
                  </a:lnTo>
                  <a:lnTo>
                    <a:pt x="25" y="15"/>
                  </a:lnTo>
                  <a:lnTo>
                    <a:pt x="25" y="12"/>
                  </a:lnTo>
                  <a:lnTo>
                    <a:pt x="23" y="9"/>
                  </a:lnTo>
                  <a:lnTo>
                    <a:pt x="22" y="8"/>
                  </a:lnTo>
                  <a:lnTo>
                    <a:pt x="20" y="7"/>
                  </a:lnTo>
                  <a:lnTo>
                    <a:pt x="16" y="6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3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8"/>
                  </a:lnTo>
                  <a:lnTo>
                    <a:pt x="4" y="5"/>
                  </a:lnTo>
                  <a:lnTo>
                    <a:pt x="5" y="4"/>
                  </a:lnTo>
                  <a:lnTo>
                    <a:pt x="7" y="3"/>
                  </a:lnTo>
                  <a:lnTo>
                    <a:pt x="9" y="1"/>
                  </a:lnTo>
                  <a:lnTo>
                    <a:pt x="13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1" name="Freeform 95"/>
            <p:cNvSpPr>
              <a:spLocks/>
            </p:cNvSpPr>
            <p:nvPr/>
          </p:nvSpPr>
          <p:spPr bwMode="auto">
            <a:xfrm>
              <a:off x="4541" y="2361"/>
              <a:ext cx="19" cy="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13"/>
                </a:cxn>
                <a:cxn ang="0">
                  <a:pos x="18" y="13"/>
                </a:cxn>
                <a:cxn ang="0">
                  <a:pos x="18" y="19"/>
                </a:cxn>
                <a:cxn ang="0">
                  <a:pos x="12" y="19"/>
                </a:cxn>
                <a:cxn ang="0">
                  <a:pos x="12" y="46"/>
                </a:cxn>
                <a:cxn ang="0">
                  <a:pos x="13" y="46"/>
                </a:cxn>
                <a:cxn ang="0">
                  <a:pos x="13" y="47"/>
                </a:cxn>
                <a:cxn ang="0">
                  <a:pos x="18" y="47"/>
                </a:cxn>
                <a:cxn ang="0">
                  <a:pos x="19" y="53"/>
                </a:cxn>
                <a:cxn ang="0">
                  <a:pos x="9" y="53"/>
                </a:cxn>
                <a:cxn ang="0">
                  <a:pos x="9" y="52"/>
                </a:cxn>
                <a:cxn ang="0">
                  <a:pos x="7" y="51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5" y="47"/>
                </a:cxn>
                <a:cxn ang="0">
                  <a:pos x="5" y="19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5" y="13"/>
                </a:cxn>
                <a:cxn ang="0">
                  <a:pos x="5" y="4"/>
                </a:cxn>
                <a:cxn ang="0">
                  <a:pos x="12" y="0"/>
                </a:cxn>
              </a:cxnLst>
              <a:rect l="0" t="0" r="r" b="b"/>
              <a:pathLst>
                <a:path w="19" h="53">
                  <a:moveTo>
                    <a:pt x="12" y="0"/>
                  </a:moveTo>
                  <a:lnTo>
                    <a:pt x="12" y="13"/>
                  </a:lnTo>
                  <a:lnTo>
                    <a:pt x="18" y="13"/>
                  </a:lnTo>
                  <a:lnTo>
                    <a:pt x="18" y="19"/>
                  </a:lnTo>
                  <a:lnTo>
                    <a:pt x="12" y="19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8" y="47"/>
                  </a:lnTo>
                  <a:lnTo>
                    <a:pt x="19" y="53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7" y="51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5" y="47"/>
                  </a:lnTo>
                  <a:lnTo>
                    <a:pt x="5" y="19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5" y="13"/>
                  </a:lnTo>
                  <a:lnTo>
                    <a:pt x="5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2" name="Freeform 96"/>
            <p:cNvSpPr>
              <a:spLocks noEditPoints="1"/>
            </p:cNvSpPr>
            <p:nvPr/>
          </p:nvSpPr>
          <p:spPr bwMode="auto">
            <a:xfrm>
              <a:off x="4562" y="2373"/>
              <a:ext cx="36" cy="41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4" y="7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7" y="16"/>
                </a:cxn>
                <a:cxn ang="0">
                  <a:pos x="29" y="16"/>
                </a:cxn>
                <a:cxn ang="0">
                  <a:pos x="29" y="13"/>
                </a:cxn>
                <a:cxn ang="0">
                  <a:pos x="29" y="11"/>
                </a:cxn>
                <a:cxn ang="0">
                  <a:pos x="27" y="9"/>
                </a:cxn>
                <a:cxn ang="0">
                  <a:pos x="25" y="8"/>
                </a:cxn>
                <a:cxn ang="0">
                  <a:pos x="22" y="7"/>
                </a:cxn>
                <a:cxn ang="0">
                  <a:pos x="18" y="6"/>
                </a:cxn>
                <a:cxn ang="0">
                  <a:pos x="18" y="0"/>
                </a:cxn>
                <a:cxn ang="0">
                  <a:pos x="25" y="1"/>
                </a:cxn>
                <a:cxn ang="0">
                  <a:pos x="32" y="5"/>
                </a:cxn>
                <a:cxn ang="0">
                  <a:pos x="36" y="12"/>
                </a:cxn>
                <a:cxn ang="0">
                  <a:pos x="36" y="20"/>
                </a:cxn>
                <a:cxn ang="0">
                  <a:pos x="36" y="22"/>
                </a:cxn>
                <a:cxn ang="0">
                  <a:pos x="7" y="22"/>
                </a:cxn>
                <a:cxn ang="0">
                  <a:pos x="8" y="26"/>
                </a:cxn>
                <a:cxn ang="0">
                  <a:pos x="10" y="29"/>
                </a:cxn>
                <a:cxn ang="0">
                  <a:pos x="11" y="31"/>
                </a:cxn>
                <a:cxn ang="0">
                  <a:pos x="13" y="33"/>
                </a:cxn>
                <a:cxn ang="0">
                  <a:pos x="15" y="34"/>
                </a:cxn>
                <a:cxn ang="0">
                  <a:pos x="17" y="35"/>
                </a:cxn>
                <a:cxn ang="0">
                  <a:pos x="19" y="35"/>
                </a:cxn>
                <a:cxn ang="0">
                  <a:pos x="23" y="34"/>
                </a:cxn>
                <a:cxn ang="0">
                  <a:pos x="25" y="33"/>
                </a:cxn>
                <a:cxn ang="0">
                  <a:pos x="27" y="32"/>
                </a:cxn>
                <a:cxn ang="0">
                  <a:pos x="29" y="31"/>
                </a:cxn>
                <a:cxn ang="0">
                  <a:pos x="29" y="28"/>
                </a:cxn>
                <a:cxn ang="0">
                  <a:pos x="36" y="29"/>
                </a:cxn>
                <a:cxn ang="0">
                  <a:pos x="35" y="32"/>
                </a:cxn>
                <a:cxn ang="0">
                  <a:pos x="33" y="35"/>
                </a:cxn>
                <a:cxn ang="0">
                  <a:pos x="30" y="38"/>
                </a:cxn>
                <a:cxn ang="0">
                  <a:pos x="24" y="41"/>
                </a:cxn>
                <a:cxn ang="0">
                  <a:pos x="19" y="41"/>
                </a:cxn>
                <a:cxn ang="0">
                  <a:pos x="12" y="39"/>
                </a:cxn>
                <a:cxn ang="0">
                  <a:pos x="5" y="35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2" y="13"/>
                </a:cxn>
                <a:cxn ang="0">
                  <a:pos x="5" y="5"/>
                </a:cxn>
                <a:cxn ang="0">
                  <a:pos x="11" y="1"/>
                </a:cxn>
                <a:cxn ang="0">
                  <a:pos x="18" y="0"/>
                </a:cxn>
              </a:cxnLst>
              <a:rect l="0" t="0" r="r" b="b"/>
              <a:pathLst>
                <a:path w="36" h="41">
                  <a:moveTo>
                    <a:pt x="18" y="6"/>
                  </a:moveTo>
                  <a:lnTo>
                    <a:pt x="14" y="7"/>
                  </a:lnTo>
                  <a:lnTo>
                    <a:pt x="10" y="9"/>
                  </a:lnTo>
                  <a:lnTo>
                    <a:pt x="9" y="11"/>
                  </a:lnTo>
                  <a:lnTo>
                    <a:pt x="7" y="16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7" y="9"/>
                  </a:lnTo>
                  <a:lnTo>
                    <a:pt x="25" y="8"/>
                  </a:lnTo>
                  <a:lnTo>
                    <a:pt x="22" y="7"/>
                  </a:lnTo>
                  <a:lnTo>
                    <a:pt x="18" y="6"/>
                  </a:lnTo>
                  <a:close/>
                  <a:moveTo>
                    <a:pt x="18" y="0"/>
                  </a:moveTo>
                  <a:lnTo>
                    <a:pt x="25" y="1"/>
                  </a:lnTo>
                  <a:lnTo>
                    <a:pt x="32" y="5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6" y="22"/>
                  </a:lnTo>
                  <a:lnTo>
                    <a:pt x="7" y="22"/>
                  </a:lnTo>
                  <a:lnTo>
                    <a:pt x="8" y="26"/>
                  </a:lnTo>
                  <a:lnTo>
                    <a:pt x="10" y="29"/>
                  </a:lnTo>
                  <a:lnTo>
                    <a:pt x="11" y="31"/>
                  </a:lnTo>
                  <a:lnTo>
                    <a:pt x="13" y="33"/>
                  </a:lnTo>
                  <a:lnTo>
                    <a:pt x="15" y="34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23" y="34"/>
                  </a:lnTo>
                  <a:lnTo>
                    <a:pt x="25" y="33"/>
                  </a:lnTo>
                  <a:lnTo>
                    <a:pt x="27" y="32"/>
                  </a:lnTo>
                  <a:lnTo>
                    <a:pt x="29" y="31"/>
                  </a:lnTo>
                  <a:lnTo>
                    <a:pt x="29" y="28"/>
                  </a:lnTo>
                  <a:lnTo>
                    <a:pt x="36" y="29"/>
                  </a:lnTo>
                  <a:lnTo>
                    <a:pt x="35" y="32"/>
                  </a:lnTo>
                  <a:lnTo>
                    <a:pt x="33" y="35"/>
                  </a:lnTo>
                  <a:lnTo>
                    <a:pt x="30" y="38"/>
                  </a:lnTo>
                  <a:lnTo>
                    <a:pt x="24" y="41"/>
                  </a:lnTo>
                  <a:lnTo>
                    <a:pt x="19" y="41"/>
                  </a:lnTo>
                  <a:lnTo>
                    <a:pt x="12" y="39"/>
                  </a:lnTo>
                  <a:lnTo>
                    <a:pt x="5" y="35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5" y="5"/>
                  </a:lnTo>
                  <a:lnTo>
                    <a:pt x="11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N-R Method Does Not </a:t>
            </a:r>
            <a:r>
              <a:rPr lang="en-US" dirty="0" smtClean="0"/>
              <a:t>Converge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222885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Convergence difficulty occurs when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Jacobian matrix is not positive-definite</a:t>
            </a:r>
          </a:p>
          <a:p>
            <a:pPr lvl="1">
              <a:spcBef>
                <a:spcPts val="1800"/>
              </a:spcBef>
            </a:pP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Bifurcation &amp; snap-through require a special algorithm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908366" y="3908425"/>
            <a:ext cx="7516178" cy="2364105"/>
            <a:chOff x="2108" y="8244"/>
            <a:chExt cx="7891" cy="248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256" y="8531"/>
              <a:ext cx="2653" cy="1801"/>
            </a:xfrm>
            <a:custGeom>
              <a:avLst/>
              <a:gdLst>
                <a:gd name="T0" fmla="*/ 0 w 2353"/>
                <a:gd name="T1" fmla="*/ 1362 h 1801"/>
                <a:gd name="T2" fmla="*/ 77 w 2353"/>
                <a:gd name="T3" fmla="*/ 563 h 1801"/>
                <a:gd name="T4" fmla="*/ 120 w 2353"/>
                <a:gd name="T5" fmla="*/ 199 h 1801"/>
                <a:gd name="T6" fmla="*/ 141 w 2353"/>
                <a:gd name="T7" fmla="*/ 45 h 1801"/>
                <a:gd name="T8" fmla="*/ 163 w 2353"/>
                <a:gd name="T9" fmla="*/ 10 h 1801"/>
                <a:gd name="T10" fmla="*/ 197 w 2353"/>
                <a:gd name="T11" fmla="*/ 6 h 1801"/>
                <a:gd name="T12" fmla="*/ 248 w 2353"/>
                <a:gd name="T13" fmla="*/ 49 h 1801"/>
                <a:gd name="T14" fmla="*/ 313 w 2353"/>
                <a:gd name="T15" fmla="*/ 130 h 1801"/>
                <a:gd name="T16" fmla="*/ 527 w 2353"/>
                <a:gd name="T17" fmla="*/ 375 h 1801"/>
                <a:gd name="T18" fmla="*/ 818 w 2353"/>
                <a:gd name="T19" fmla="*/ 698 h 1801"/>
                <a:gd name="T20" fmla="*/ 1243 w 2353"/>
                <a:gd name="T21" fmla="*/ 1150 h 1801"/>
                <a:gd name="T22" fmla="*/ 1620 w 2353"/>
                <a:gd name="T23" fmla="*/ 1532 h 1801"/>
                <a:gd name="T24" fmla="*/ 1834 w 2353"/>
                <a:gd name="T25" fmla="*/ 1746 h 1801"/>
                <a:gd name="T26" fmla="*/ 1881 w 2353"/>
                <a:gd name="T27" fmla="*/ 1780 h 1801"/>
                <a:gd name="T28" fmla="*/ 1950 w 2353"/>
                <a:gd name="T29" fmla="*/ 1793 h 1801"/>
                <a:gd name="T30" fmla="*/ 2040 w 2353"/>
                <a:gd name="T31" fmla="*/ 1729 h 1801"/>
                <a:gd name="T32" fmla="*/ 2155 w 2353"/>
                <a:gd name="T33" fmla="*/ 1605 h 1801"/>
                <a:gd name="T34" fmla="*/ 2267 w 2353"/>
                <a:gd name="T35" fmla="*/ 1456 h 1801"/>
                <a:gd name="T36" fmla="*/ 2353 w 2353"/>
                <a:gd name="T37" fmla="*/ 1326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53" h="1801">
                  <a:moveTo>
                    <a:pt x="0" y="1362"/>
                  </a:moveTo>
                  <a:cubicBezTo>
                    <a:pt x="28" y="1059"/>
                    <a:pt x="57" y="757"/>
                    <a:pt x="77" y="563"/>
                  </a:cubicBezTo>
                  <a:cubicBezTo>
                    <a:pt x="97" y="369"/>
                    <a:pt x="109" y="285"/>
                    <a:pt x="120" y="199"/>
                  </a:cubicBezTo>
                  <a:cubicBezTo>
                    <a:pt x="131" y="113"/>
                    <a:pt x="134" y="76"/>
                    <a:pt x="141" y="45"/>
                  </a:cubicBezTo>
                  <a:cubicBezTo>
                    <a:pt x="148" y="14"/>
                    <a:pt x="154" y="16"/>
                    <a:pt x="163" y="10"/>
                  </a:cubicBezTo>
                  <a:cubicBezTo>
                    <a:pt x="172" y="4"/>
                    <a:pt x="183" y="0"/>
                    <a:pt x="197" y="6"/>
                  </a:cubicBezTo>
                  <a:cubicBezTo>
                    <a:pt x="211" y="12"/>
                    <a:pt x="229" y="28"/>
                    <a:pt x="248" y="49"/>
                  </a:cubicBezTo>
                  <a:cubicBezTo>
                    <a:pt x="267" y="70"/>
                    <a:pt x="267" y="76"/>
                    <a:pt x="313" y="130"/>
                  </a:cubicBezTo>
                  <a:cubicBezTo>
                    <a:pt x="359" y="184"/>
                    <a:pt x="443" y="280"/>
                    <a:pt x="527" y="375"/>
                  </a:cubicBezTo>
                  <a:cubicBezTo>
                    <a:pt x="611" y="470"/>
                    <a:pt x="699" y="569"/>
                    <a:pt x="818" y="698"/>
                  </a:cubicBezTo>
                  <a:cubicBezTo>
                    <a:pt x="937" y="827"/>
                    <a:pt x="1109" y="1011"/>
                    <a:pt x="1243" y="1150"/>
                  </a:cubicBezTo>
                  <a:cubicBezTo>
                    <a:pt x="1377" y="1289"/>
                    <a:pt x="1522" y="1433"/>
                    <a:pt x="1620" y="1532"/>
                  </a:cubicBezTo>
                  <a:cubicBezTo>
                    <a:pt x="1718" y="1631"/>
                    <a:pt x="1790" y="1705"/>
                    <a:pt x="1834" y="1746"/>
                  </a:cubicBezTo>
                  <a:cubicBezTo>
                    <a:pt x="1878" y="1787"/>
                    <a:pt x="1862" y="1772"/>
                    <a:pt x="1881" y="1780"/>
                  </a:cubicBezTo>
                  <a:cubicBezTo>
                    <a:pt x="1900" y="1788"/>
                    <a:pt x="1924" y="1801"/>
                    <a:pt x="1950" y="1793"/>
                  </a:cubicBezTo>
                  <a:cubicBezTo>
                    <a:pt x="1976" y="1785"/>
                    <a:pt x="2006" y="1760"/>
                    <a:pt x="2040" y="1729"/>
                  </a:cubicBezTo>
                  <a:cubicBezTo>
                    <a:pt x="2074" y="1698"/>
                    <a:pt x="2117" y="1651"/>
                    <a:pt x="2155" y="1605"/>
                  </a:cubicBezTo>
                  <a:cubicBezTo>
                    <a:pt x="2193" y="1559"/>
                    <a:pt x="2234" y="1503"/>
                    <a:pt x="2267" y="1456"/>
                  </a:cubicBezTo>
                  <a:cubicBezTo>
                    <a:pt x="2300" y="1409"/>
                    <a:pt x="2326" y="1367"/>
                    <a:pt x="2353" y="132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56" y="8254"/>
              <a:ext cx="2743" cy="22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9" name="AutoShape 3252"/>
            <p:cNvCxnSpPr>
              <a:cxnSpLocks noChangeShapeType="1"/>
            </p:cNvCxnSpPr>
            <p:nvPr/>
          </p:nvCxnSpPr>
          <p:spPr bwMode="auto">
            <a:xfrm flipH="1">
              <a:off x="7256" y="8531"/>
              <a:ext cx="19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3253"/>
            <p:cNvCxnSpPr>
              <a:cxnSpLocks noChangeShapeType="1"/>
            </p:cNvCxnSpPr>
            <p:nvPr/>
          </p:nvCxnSpPr>
          <p:spPr bwMode="auto">
            <a:xfrm flipH="1">
              <a:off x="7256" y="8863"/>
              <a:ext cx="55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3254"/>
            <p:cNvCxnSpPr>
              <a:cxnSpLocks noChangeAspect="1" noChangeShapeType="1"/>
            </p:cNvCxnSpPr>
            <p:nvPr/>
          </p:nvCxnSpPr>
          <p:spPr bwMode="auto">
            <a:xfrm flipV="1">
              <a:off x="2242" y="8941"/>
              <a:ext cx="1986" cy="95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Freeform 11"/>
            <p:cNvSpPr>
              <a:spLocks noChangeAspect="1"/>
            </p:cNvSpPr>
            <p:nvPr/>
          </p:nvSpPr>
          <p:spPr bwMode="auto">
            <a:xfrm>
              <a:off x="2242" y="9229"/>
              <a:ext cx="1986" cy="664"/>
            </a:xfrm>
            <a:custGeom>
              <a:avLst/>
              <a:gdLst>
                <a:gd name="T0" fmla="*/ 0 w 2205"/>
                <a:gd name="T1" fmla="*/ 737 h 737"/>
                <a:gd name="T2" fmla="*/ 132 w 2205"/>
                <a:gd name="T3" fmla="*/ 673 h 737"/>
                <a:gd name="T4" fmla="*/ 245 w 2205"/>
                <a:gd name="T5" fmla="*/ 596 h 737"/>
                <a:gd name="T6" fmla="*/ 339 w 2205"/>
                <a:gd name="T7" fmla="*/ 511 h 737"/>
                <a:gd name="T8" fmla="*/ 444 w 2205"/>
                <a:gd name="T9" fmla="*/ 373 h 737"/>
                <a:gd name="T10" fmla="*/ 586 w 2205"/>
                <a:gd name="T11" fmla="*/ 247 h 737"/>
                <a:gd name="T12" fmla="*/ 805 w 2205"/>
                <a:gd name="T13" fmla="*/ 130 h 737"/>
                <a:gd name="T14" fmla="*/ 1020 w 2205"/>
                <a:gd name="T15" fmla="*/ 69 h 737"/>
                <a:gd name="T16" fmla="*/ 1231 w 2205"/>
                <a:gd name="T17" fmla="*/ 49 h 737"/>
                <a:gd name="T18" fmla="*/ 1487 w 2205"/>
                <a:gd name="T19" fmla="*/ 69 h 737"/>
                <a:gd name="T20" fmla="*/ 1706 w 2205"/>
                <a:gd name="T21" fmla="*/ 89 h 737"/>
                <a:gd name="T22" fmla="*/ 1953 w 2205"/>
                <a:gd name="T23" fmla="*/ 81 h 737"/>
                <a:gd name="T24" fmla="*/ 2107 w 2205"/>
                <a:gd name="T25" fmla="*/ 41 h 737"/>
                <a:gd name="T26" fmla="*/ 2205 w 2205"/>
                <a:gd name="T27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5" h="737">
                  <a:moveTo>
                    <a:pt x="0" y="737"/>
                  </a:moveTo>
                  <a:cubicBezTo>
                    <a:pt x="45" y="716"/>
                    <a:pt x="91" y="696"/>
                    <a:pt x="132" y="673"/>
                  </a:cubicBezTo>
                  <a:cubicBezTo>
                    <a:pt x="173" y="650"/>
                    <a:pt x="211" y="623"/>
                    <a:pt x="245" y="596"/>
                  </a:cubicBezTo>
                  <a:cubicBezTo>
                    <a:pt x="279" y="569"/>
                    <a:pt x="306" y="548"/>
                    <a:pt x="339" y="511"/>
                  </a:cubicBezTo>
                  <a:cubicBezTo>
                    <a:pt x="372" y="474"/>
                    <a:pt x="403" y="417"/>
                    <a:pt x="444" y="373"/>
                  </a:cubicBezTo>
                  <a:cubicBezTo>
                    <a:pt x="485" y="329"/>
                    <a:pt x="526" y="288"/>
                    <a:pt x="586" y="247"/>
                  </a:cubicBezTo>
                  <a:cubicBezTo>
                    <a:pt x="646" y="206"/>
                    <a:pt x="733" y="160"/>
                    <a:pt x="805" y="130"/>
                  </a:cubicBezTo>
                  <a:cubicBezTo>
                    <a:pt x="877" y="100"/>
                    <a:pt x="949" y="82"/>
                    <a:pt x="1020" y="69"/>
                  </a:cubicBezTo>
                  <a:cubicBezTo>
                    <a:pt x="1091" y="56"/>
                    <a:pt x="1153" y="49"/>
                    <a:pt x="1231" y="49"/>
                  </a:cubicBezTo>
                  <a:cubicBezTo>
                    <a:pt x="1309" y="49"/>
                    <a:pt x="1408" y="62"/>
                    <a:pt x="1487" y="69"/>
                  </a:cubicBezTo>
                  <a:cubicBezTo>
                    <a:pt x="1566" y="76"/>
                    <a:pt x="1628" y="87"/>
                    <a:pt x="1706" y="89"/>
                  </a:cubicBezTo>
                  <a:cubicBezTo>
                    <a:pt x="1784" y="91"/>
                    <a:pt x="1886" y="89"/>
                    <a:pt x="1953" y="81"/>
                  </a:cubicBezTo>
                  <a:cubicBezTo>
                    <a:pt x="2020" y="73"/>
                    <a:pt x="2065" y="54"/>
                    <a:pt x="2107" y="41"/>
                  </a:cubicBezTo>
                  <a:cubicBezTo>
                    <a:pt x="2149" y="28"/>
                    <a:pt x="2177" y="14"/>
                    <a:pt x="220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 bwMode="auto">
            <a:xfrm>
              <a:off x="2242" y="9307"/>
              <a:ext cx="1986" cy="586"/>
            </a:xfrm>
            <a:custGeom>
              <a:avLst/>
              <a:gdLst>
                <a:gd name="T0" fmla="*/ 0 w 2205"/>
                <a:gd name="T1" fmla="*/ 651 h 651"/>
                <a:gd name="T2" fmla="*/ 144 w 2205"/>
                <a:gd name="T3" fmla="*/ 579 h 651"/>
                <a:gd name="T4" fmla="*/ 314 w 2205"/>
                <a:gd name="T5" fmla="*/ 458 h 651"/>
                <a:gd name="T6" fmla="*/ 412 w 2205"/>
                <a:gd name="T7" fmla="*/ 340 h 651"/>
                <a:gd name="T8" fmla="*/ 545 w 2205"/>
                <a:gd name="T9" fmla="*/ 210 h 651"/>
                <a:gd name="T10" fmla="*/ 655 w 2205"/>
                <a:gd name="T11" fmla="*/ 125 h 651"/>
                <a:gd name="T12" fmla="*/ 801 w 2205"/>
                <a:gd name="T13" fmla="*/ 52 h 651"/>
                <a:gd name="T14" fmla="*/ 939 w 2205"/>
                <a:gd name="T15" fmla="*/ 7 h 651"/>
                <a:gd name="T16" fmla="*/ 1150 w 2205"/>
                <a:gd name="T17" fmla="*/ 11 h 651"/>
                <a:gd name="T18" fmla="*/ 1312 w 2205"/>
                <a:gd name="T19" fmla="*/ 40 h 651"/>
                <a:gd name="T20" fmla="*/ 1523 w 2205"/>
                <a:gd name="T21" fmla="*/ 97 h 651"/>
                <a:gd name="T22" fmla="*/ 1722 w 2205"/>
                <a:gd name="T23" fmla="*/ 137 h 651"/>
                <a:gd name="T24" fmla="*/ 1937 w 2205"/>
                <a:gd name="T25" fmla="*/ 141 h 651"/>
                <a:gd name="T26" fmla="*/ 2111 w 2205"/>
                <a:gd name="T27" fmla="*/ 109 h 651"/>
                <a:gd name="T28" fmla="*/ 2205 w 2205"/>
                <a:gd name="T29" fmla="*/ 72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5" h="651">
                  <a:moveTo>
                    <a:pt x="0" y="651"/>
                  </a:moveTo>
                  <a:cubicBezTo>
                    <a:pt x="46" y="631"/>
                    <a:pt x="92" y="611"/>
                    <a:pt x="144" y="579"/>
                  </a:cubicBezTo>
                  <a:cubicBezTo>
                    <a:pt x="196" y="547"/>
                    <a:pt x="269" y="498"/>
                    <a:pt x="314" y="458"/>
                  </a:cubicBezTo>
                  <a:cubicBezTo>
                    <a:pt x="359" y="418"/>
                    <a:pt x="374" y="381"/>
                    <a:pt x="412" y="340"/>
                  </a:cubicBezTo>
                  <a:cubicBezTo>
                    <a:pt x="450" y="299"/>
                    <a:pt x="505" y="246"/>
                    <a:pt x="545" y="210"/>
                  </a:cubicBezTo>
                  <a:cubicBezTo>
                    <a:pt x="585" y="174"/>
                    <a:pt x="612" y="151"/>
                    <a:pt x="655" y="125"/>
                  </a:cubicBezTo>
                  <a:cubicBezTo>
                    <a:pt x="698" y="99"/>
                    <a:pt x="754" y="72"/>
                    <a:pt x="801" y="52"/>
                  </a:cubicBezTo>
                  <a:cubicBezTo>
                    <a:pt x="848" y="32"/>
                    <a:pt x="881" y="14"/>
                    <a:pt x="939" y="7"/>
                  </a:cubicBezTo>
                  <a:cubicBezTo>
                    <a:pt x="997" y="0"/>
                    <a:pt x="1088" y="6"/>
                    <a:pt x="1150" y="11"/>
                  </a:cubicBezTo>
                  <a:cubicBezTo>
                    <a:pt x="1212" y="16"/>
                    <a:pt x="1250" y="26"/>
                    <a:pt x="1312" y="40"/>
                  </a:cubicBezTo>
                  <a:cubicBezTo>
                    <a:pt x="1374" y="54"/>
                    <a:pt x="1455" y="81"/>
                    <a:pt x="1523" y="97"/>
                  </a:cubicBezTo>
                  <a:cubicBezTo>
                    <a:pt x="1591" y="113"/>
                    <a:pt x="1653" y="130"/>
                    <a:pt x="1722" y="137"/>
                  </a:cubicBezTo>
                  <a:cubicBezTo>
                    <a:pt x="1791" y="144"/>
                    <a:pt x="1872" y="146"/>
                    <a:pt x="1937" y="141"/>
                  </a:cubicBezTo>
                  <a:cubicBezTo>
                    <a:pt x="2002" y="136"/>
                    <a:pt x="2067" y="120"/>
                    <a:pt x="2111" y="109"/>
                  </a:cubicBezTo>
                  <a:cubicBezTo>
                    <a:pt x="2155" y="98"/>
                    <a:pt x="2180" y="85"/>
                    <a:pt x="2205" y="7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4" name="Freeform 13"/>
            <p:cNvSpPr>
              <a:spLocks noChangeAspect="1"/>
            </p:cNvSpPr>
            <p:nvPr/>
          </p:nvSpPr>
          <p:spPr bwMode="auto">
            <a:xfrm>
              <a:off x="2242" y="9094"/>
              <a:ext cx="1986" cy="799"/>
            </a:xfrm>
            <a:custGeom>
              <a:avLst/>
              <a:gdLst>
                <a:gd name="T0" fmla="*/ 0 w 2205"/>
                <a:gd name="T1" fmla="*/ 887 h 887"/>
                <a:gd name="T2" fmla="*/ 172 w 2205"/>
                <a:gd name="T3" fmla="*/ 795 h 887"/>
                <a:gd name="T4" fmla="*/ 351 w 2205"/>
                <a:gd name="T5" fmla="*/ 633 h 887"/>
                <a:gd name="T6" fmla="*/ 493 w 2205"/>
                <a:gd name="T7" fmla="*/ 474 h 887"/>
                <a:gd name="T8" fmla="*/ 623 w 2205"/>
                <a:gd name="T9" fmla="*/ 361 h 887"/>
                <a:gd name="T10" fmla="*/ 809 w 2205"/>
                <a:gd name="T11" fmla="*/ 268 h 887"/>
                <a:gd name="T12" fmla="*/ 1065 w 2205"/>
                <a:gd name="T13" fmla="*/ 195 h 887"/>
                <a:gd name="T14" fmla="*/ 1263 w 2205"/>
                <a:gd name="T15" fmla="*/ 150 h 887"/>
                <a:gd name="T16" fmla="*/ 1438 w 2205"/>
                <a:gd name="T17" fmla="*/ 130 h 887"/>
                <a:gd name="T18" fmla="*/ 1681 w 2205"/>
                <a:gd name="T19" fmla="*/ 122 h 887"/>
                <a:gd name="T20" fmla="*/ 1937 w 2205"/>
                <a:gd name="T21" fmla="*/ 85 h 887"/>
                <a:gd name="T22" fmla="*/ 2111 w 2205"/>
                <a:gd name="T23" fmla="*/ 40 h 887"/>
                <a:gd name="T24" fmla="*/ 2205 w 2205"/>
                <a:gd name="T25" fmla="*/ 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5" h="887">
                  <a:moveTo>
                    <a:pt x="0" y="887"/>
                  </a:moveTo>
                  <a:cubicBezTo>
                    <a:pt x="56" y="862"/>
                    <a:pt x="113" y="837"/>
                    <a:pt x="172" y="795"/>
                  </a:cubicBezTo>
                  <a:cubicBezTo>
                    <a:pt x="231" y="753"/>
                    <a:pt x="298" y="686"/>
                    <a:pt x="351" y="633"/>
                  </a:cubicBezTo>
                  <a:cubicBezTo>
                    <a:pt x="404" y="580"/>
                    <a:pt x="448" y="519"/>
                    <a:pt x="493" y="474"/>
                  </a:cubicBezTo>
                  <a:cubicBezTo>
                    <a:pt x="538" y="429"/>
                    <a:pt x="570" y="395"/>
                    <a:pt x="623" y="361"/>
                  </a:cubicBezTo>
                  <a:cubicBezTo>
                    <a:pt x="676" y="327"/>
                    <a:pt x="735" y="296"/>
                    <a:pt x="809" y="268"/>
                  </a:cubicBezTo>
                  <a:cubicBezTo>
                    <a:pt x="883" y="240"/>
                    <a:pt x="989" y="215"/>
                    <a:pt x="1065" y="195"/>
                  </a:cubicBezTo>
                  <a:cubicBezTo>
                    <a:pt x="1141" y="175"/>
                    <a:pt x="1201" y="161"/>
                    <a:pt x="1263" y="150"/>
                  </a:cubicBezTo>
                  <a:cubicBezTo>
                    <a:pt x="1325" y="139"/>
                    <a:pt x="1368" y="135"/>
                    <a:pt x="1438" y="130"/>
                  </a:cubicBezTo>
                  <a:cubicBezTo>
                    <a:pt x="1508" y="125"/>
                    <a:pt x="1598" y="129"/>
                    <a:pt x="1681" y="122"/>
                  </a:cubicBezTo>
                  <a:cubicBezTo>
                    <a:pt x="1764" y="115"/>
                    <a:pt x="1865" y="99"/>
                    <a:pt x="1937" y="85"/>
                  </a:cubicBezTo>
                  <a:cubicBezTo>
                    <a:pt x="2009" y="71"/>
                    <a:pt x="2066" y="54"/>
                    <a:pt x="2111" y="40"/>
                  </a:cubicBezTo>
                  <a:cubicBezTo>
                    <a:pt x="2156" y="26"/>
                    <a:pt x="2180" y="13"/>
                    <a:pt x="220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15" name="AutoShape 3258"/>
            <p:cNvCxnSpPr>
              <a:cxnSpLocks noChangeAspect="1" noChangeShapeType="1"/>
            </p:cNvCxnSpPr>
            <p:nvPr/>
          </p:nvCxnSpPr>
          <p:spPr bwMode="auto">
            <a:xfrm flipH="1" flipV="1">
              <a:off x="4215" y="8941"/>
              <a:ext cx="1986" cy="952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Freeform 15"/>
            <p:cNvSpPr>
              <a:spLocks noChangeAspect="1"/>
            </p:cNvSpPr>
            <p:nvPr/>
          </p:nvSpPr>
          <p:spPr bwMode="auto">
            <a:xfrm flipH="1">
              <a:off x="4215" y="9229"/>
              <a:ext cx="1986" cy="664"/>
            </a:xfrm>
            <a:custGeom>
              <a:avLst/>
              <a:gdLst>
                <a:gd name="T0" fmla="*/ 0 w 2205"/>
                <a:gd name="T1" fmla="*/ 737 h 737"/>
                <a:gd name="T2" fmla="*/ 132 w 2205"/>
                <a:gd name="T3" fmla="*/ 673 h 737"/>
                <a:gd name="T4" fmla="*/ 245 w 2205"/>
                <a:gd name="T5" fmla="*/ 596 h 737"/>
                <a:gd name="T6" fmla="*/ 339 w 2205"/>
                <a:gd name="T7" fmla="*/ 511 h 737"/>
                <a:gd name="T8" fmla="*/ 444 w 2205"/>
                <a:gd name="T9" fmla="*/ 373 h 737"/>
                <a:gd name="T10" fmla="*/ 586 w 2205"/>
                <a:gd name="T11" fmla="*/ 247 h 737"/>
                <a:gd name="T12" fmla="*/ 805 w 2205"/>
                <a:gd name="T13" fmla="*/ 130 h 737"/>
                <a:gd name="T14" fmla="*/ 1020 w 2205"/>
                <a:gd name="T15" fmla="*/ 69 h 737"/>
                <a:gd name="T16" fmla="*/ 1231 w 2205"/>
                <a:gd name="T17" fmla="*/ 49 h 737"/>
                <a:gd name="T18" fmla="*/ 1487 w 2205"/>
                <a:gd name="T19" fmla="*/ 69 h 737"/>
                <a:gd name="T20" fmla="*/ 1706 w 2205"/>
                <a:gd name="T21" fmla="*/ 89 h 737"/>
                <a:gd name="T22" fmla="*/ 1953 w 2205"/>
                <a:gd name="T23" fmla="*/ 81 h 737"/>
                <a:gd name="T24" fmla="*/ 2107 w 2205"/>
                <a:gd name="T25" fmla="*/ 41 h 737"/>
                <a:gd name="T26" fmla="*/ 2205 w 2205"/>
                <a:gd name="T27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5" h="737">
                  <a:moveTo>
                    <a:pt x="0" y="737"/>
                  </a:moveTo>
                  <a:cubicBezTo>
                    <a:pt x="45" y="716"/>
                    <a:pt x="91" y="696"/>
                    <a:pt x="132" y="673"/>
                  </a:cubicBezTo>
                  <a:cubicBezTo>
                    <a:pt x="173" y="650"/>
                    <a:pt x="211" y="623"/>
                    <a:pt x="245" y="596"/>
                  </a:cubicBezTo>
                  <a:cubicBezTo>
                    <a:pt x="279" y="569"/>
                    <a:pt x="306" y="548"/>
                    <a:pt x="339" y="511"/>
                  </a:cubicBezTo>
                  <a:cubicBezTo>
                    <a:pt x="372" y="474"/>
                    <a:pt x="403" y="417"/>
                    <a:pt x="444" y="373"/>
                  </a:cubicBezTo>
                  <a:cubicBezTo>
                    <a:pt x="485" y="329"/>
                    <a:pt x="526" y="288"/>
                    <a:pt x="586" y="247"/>
                  </a:cubicBezTo>
                  <a:cubicBezTo>
                    <a:pt x="646" y="206"/>
                    <a:pt x="733" y="160"/>
                    <a:pt x="805" y="130"/>
                  </a:cubicBezTo>
                  <a:cubicBezTo>
                    <a:pt x="877" y="100"/>
                    <a:pt x="949" y="82"/>
                    <a:pt x="1020" y="69"/>
                  </a:cubicBezTo>
                  <a:cubicBezTo>
                    <a:pt x="1091" y="56"/>
                    <a:pt x="1153" y="49"/>
                    <a:pt x="1231" y="49"/>
                  </a:cubicBezTo>
                  <a:cubicBezTo>
                    <a:pt x="1309" y="49"/>
                    <a:pt x="1408" y="62"/>
                    <a:pt x="1487" y="69"/>
                  </a:cubicBezTo>
                  <a:cubicBezTo>
                    <a:pt x="1566" y="76"/>
                    <a:pt x="1628" y="87"/>
                    <a:pt x="1706" y="89"/>
                  </a:cubicBezTo>
                  <a:cubicBezTo>
                    <a:pt x="1784" y="91"/>
                    <a:pt x="1886" y="89"/>
                    <a:pt x="1953" y="81"/>
                  </a:cubicBezTo>
                  <a:cubicBezTo>
                    <a:pt x="2020" y="73"/>
                    <a:pt x="2065" y="54"/>
                    <a:pt x="2107" y="41"/>
                  </a:cubicBezTo>
                  <a:cubicBezTo>
                    <a:pt x="2149" y="28"/>
                    <a:pt x="2177" y="14"/>
                    <a:pt x="220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7" name="Freeform 16"/>
            <p:cNvSpPr>
              <a:spLocks noChangeAspect="1"/>
            </p:cNvSpPr>
            <p:nvPr/>
          </p:nvSpPr>
          <p:spPr bwMode="auto">
            <a:xfrm flipH="1">
              <a:off x="4215" y="9307"/>
              <a:ext cx="1986" cy="586"/>
            </a:xfrm>
            <a:custGeom>
              <a:avLst/>
              <a:gdLst>
                <a:gd name="T0" fmla="*/ 0 w 2205"/>
                <a:gd name="T1" fmla="*/ 651 h 651"/>
                <a:gd name="T2" fmla="*/ 144 w 2205"/>
                <a:gd name="T3" fmla="*/ 579 h 651"/>
                <a:gd name="T4" fmla="*/ 314 w 2205"/>
                <a:gd name="T5" fmla="*/ 458 h 651"/>
                <a:gd name="T6" fmla="*/ 412 w 2205"/>
                <a:gd name="T7" fmla="*/ 340 h 651"/>
                <a:gd name="T8" fmla="*/ 545 w 2205"/>
                <a:gd name="T9" fmla="*/ 210 h 651"/>
                <a:gd name="T10" fmla="*/ 655 w 2205"/>
                <a:gd name="T11" fmla="*/ 125 h 651"/>
                <a:gd name="T12" fmla="*/ 801 w 2205"/>
                <a:gd name="T13" fmla="*/ 52 h 651"/>
                <a:gd name="T14" fmla="*/ 939 w 2205"/>
                <a:gd name="T15" fmla="*/ 7 h 651"/>
                <a:gd name="T16" fmla="*/ 1150 w 2205"/>
                <a:gd name="T17" fmla="*/ 11 h 651"/>
                <a:gd name="T18" fmla="*/ 1312 w 2205"/>
                <a:gd name="T19" fmla="*/ 40 h 651"/>
                <a:gd name="T20" fmla="*/ 1523 w 2205"/>
                <a:gd name="T21" fmla="*/ 97 h 651"/>
                <a:gd name="T22" fmla="*/ 1722 w 2205"/>
                <a:gd name="T23" fmla="*/ 137 h 651"/>
                <a:gd name="T24" fmla="*/ 1937 w 2205"/>
                <a:gd name="T25" fmla="*/ 141 h 651"/>
                <a:gd name="T26" fmla="*/ 2111 w 2205"/>
                <a:gd name="T27" fmla="*/ 109 h 651"/>
                <a:gd name="T28" fmla="*/ 2205 w 2205"/>
                <a:gd name="T29" fmla="*/ 72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5" h="651">
                  <a:moveTo>
                    <a:pt x="0" y="651"/>
                  </a:moveTo>
                  <a:cubicBezTo>
                    <a:pt x="46" y="631"/>
                    <a:pt x="92" y="611"/>
                    <a:pt x="144" y="579"/>
                  </a:cubicBezTo>
                  <a:cubicBezTo>
                    <a:pt x="196" y="547"/>
                    <a:pt x="269" y="498"/>
                    <a:pt x="314" y="458"/>
                  </a:cubicBezTo>
                  <a:cubicBezTo>
                    <a:pt x="359" y="418"/>
                    <a:pt x="374" y="381"/>
                    <a:pt x="412" y="340"/>
                  </a:cubicBezTo>
                  <a:cubicBezTo>
                    <a:pt x="450" y="299"/>
                    <a:pt x="505" y="246"/>
                    <a:pt x="545" y="210"/>
                  </a:cubicBezTo>
                  <a:cubicBezTo>
                    <a:pt x="585" y="174"/>
                    <a:pt x="612" y="151"/>
                    <a:pt x="655" y="125"/>
                  </a:cubicBezTo>
                  <a:cubicBezTo>
                    <a:pt x="698" y="99"/>
                    <a:pt x="754" y="72"/>
                    <a:pt x="801" y="52"/>
                  </a:cubicBezTo>
                  <a:cubicBezTo>
                    <a:pt x="848" y="32"/>
                    <a:pt x="881" y="14"/>
                    <a:pt x="939" y="7"/>
                  </a:cubicBezTo>
                  <a:cubicBezTo>
                    <a:pt x="997" y="0"/>
                    <a:pt x="1088" y="6"/>
                    <a:pt x="1150" y="11"/>
                  </a:cubicBezTo>
                  <a:cubicBezTo>
                    <a:pt x="1212" y="16"/>
                    <a:pt x="1250" y="26"/>
                    <a:pt x="1312" y="40"/>
                  </a:cubicBezTo>
                  <a:cubicBezTo>
                    <a:pt x="1374" y="54"/>
                    <a:pt x="1455" y="81"/>
                    <a:pt x="1523" y="97"/>
                  </a:cubicBezTo>
                  <a:cubicBezTo>
                    <a:pt x="1591" y="113"/>
                    <a:pt x="1653" y="130"/>
                    <a:pt x="1722" y="137"/>
                  </a:cubicBezTo>
                  <a:cubicBezTo>
                    <a:pt x="1791" y="144"/>
                    <a:pt x="1872" y="146"/>
                    <a:pt x="1937" y="141"/>
                  </a:cubicBezTo>
                  <a:cubicBezTo>
                    <a:pt x="2002" y="136"/>
                    <a:pt x="2067" y="120"/>
                    <a:pt x="2111" y="109"/>
                  </a:cubicBezTo>
                  <a:cubicBezTo>
                    <a:pt x="2155" y="98"/>
                    <a:pt x="2180" y="85"/>
                    <a:pt x="2205" y="7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18" name="Freeform 17"/>
            <p:cNvSpPr>
              <a:spLocks noChangeAspect="1"/>
            </p:cNvSpPr>
            <p:nvPr/>
          </p:nvSpPr>
          <p:spPr bwMode="auto">
            <a:xfrm flipH="1">
              <a:off x="4215" y="9094"/>
              <a:ext cx="1986" cy="799"/>
            </a:xfrm>
            <a:custGeom>
              <a:avLst/>
              <a:gdLst>
                <a:gd name="T0" fmla="*/ 0 w 2205"/>
                <a:gd name="T1" fmla="*/ 887 h 887"/>
                <a:gd name="T2" fmla="*/ 172 w 2205"/>
                <a:gd name="T3" fmla="*/ 795 h 887"/>
                <a:gd name="T4" fmla="*/ 351 w 2205"/>
                <a:gd name="T5" fmla="*/ 633 h 887"/>
                <a:gd name="T6" fmla="*/ 493 w 2205"/>
                <a:gd name="T7" fmla="*/ 474 h 887"/>
                <a:gd name="T8" fmla="*/ 623 w 2205"/>
                <a:gd name="T9" fmla="*/ 361 h 887"/>
                <a:gd name="T10" fmla="*/ 809 w 2205"/>
                <a:gd name="T11" fmla="*/ 268 h 887"/>
                <a:gd name="T12" fmla="*/ 1065 w 2205"/>
                <a:gd name="T13" fmla="*/ 195 h 887"/>
                <a:gd name="T14" fmla="*/ 1263 w 2205"/>
                <a:gd name="T15" fmla="*/ 150 h 887"/>
                <a:gd name="T16" fmla="*/ 1438 w 2205"/>
                <a:gd name="T17" fmla="*/ 130 h 887"/>
                <a:gd name="T18" fmla="*/ 1681 w 2205"/>
                <a:gd name="T19" fmla="*/ 122 h 887"/>
                <a:gd name="T20" fmla="*/ 1937 w 2205"/>
                <a:gd name="T21" fmla="*/ 85 h 887"/>
                <a:gd name="T22" fmla="*/ 2111 w 2205"/>
                <a:gd name="T23" fmla="*/ 40 h 887"/>
                <a:gd name="T24" fmla="*/ 2205 w 2205"/>
                <a:gd name="T25" fmla="*/ 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5" h="887">
                  <a:moveTo>
                    <a:pt x="0" y="887"/>
                  </a:moveTo>
                  <a:cubicBezTo>
                    <a:pt x="56" y="862"/>
                    <a:pt x="113" y="837"/>
                    <a:pt x="172" y="795"/>
                  </a:cubicBezTo>
                  <a:cubicBezTo>
                    <a:pt x="231" y="753"/>
                    <a:pt x="298" y="686"/>
                    <a:pt x="351" y="633"/>
                  </a:cubicBezTo>
                  <a:cubicBezTo>
                    <a:pt x="404" y="580"/>
                    <a:pt x="448" y="519"/>
                    <a:pt x="493" y="474"/>
                  </a:cubicBezTo>
                  <a:cubicBezTo>
                    <a:pt x="538" y="429"/>
                    <a:pt x="570" y="395"/>
                    <a:pt x="623" y="361"/>
                  </a:cubicBezTo>
                  <a:cubicBezTo>
                    <a:pt x="676" y="327"/>
                    <a:pt x="735" y="296"/>
                    <a:pt x="809" y="268"/>
                  </a:cubicBezTo>
                  <a:cubicBezTo>
                    <a:pt x="883" y="240"/>
                    <a:pt x="989" y="215"/>
                    <a:pt x="1065" y="195"/>
                  </a:cubicBezTo>
                  <a:cubicBezTo>
                    <a:pt x="1141" y="175"/>
                    <a:pt x="1201" y="161"/>
                    <a:pt x="1263" y="150"/>
                  </a:cubicBezTo>
                  <a:cubicBezTo>
                    <a:pt x="1325" y="139"/>
                    <a:pt x="1368" y="135"/>
                    <a:pt x="1438" y="130"/>
                  </a:cubicBezTo>
                  <a:cubicBezTo>
                    <a:pt x="1508" y="125"/>
                    <a:pt x="1598" y="129"/>
                    <a:pt x="1681" y="122"/>
                  </a:cubicBezTo>
                  <a:cubicBezTo>
                    <a:pt x="1764" y="115"/>
                    <a:pt x="1865" y="99"/>
                    <a:pt x="1937" y="85"/>
                  </a:cubicBezTo>
                  <a:cubicBezTo>
                    <a:pt x="2009" y="71"/>
                    <a:pt x="2066" y="54"/>
                    <a:pt x="2111" y="40"/>
                  </a:cubicBezTo>
                  <a:cubicBezTo>
                    <a:pt x="2156" y="26"/>
                    <a:pt x="2180" y="13"/>
                    <a:pt x="220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19" name="AutoShape 3262"/>
            <p:cNvCxnSpPr>
              <a:cxnSpLocks noChangeAspect="1" noChangeShapeType="1"/>
            </p:cNvCxnSpPr>
            <p:nvPr/>
          </p:nvCxnSpPr>
          <p:spPr bwMode="auto">
            <a:xfrm>
              <a:off x="4220" y="8500"/>
              <a:ext cx="0" cy="4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19" descr="Wide upward diagonal"/>
            <p:cNvSpPr>
              <a:spLocks noChangeAspect="1" noChangeArrowheads="1"/>
            </p:cNvSpPr>
            <p:nvPr/>
          </p:nvSpPr>
          <p:spPr bwMode="auto">
            <a:xfrm>
              <a:off x="2108" y="9614"/>
              <a:ext cx="134" cy="555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21" name="AutoShape 3264"/>
            <p:cNvCxnSpPr>
              <a:cxnSpLocks noChangeAspect="1" noChangeShapeType="1"/>
            </p:cNvCxnSpPr>
            <p:nvPr/>
          </p:nvCxnSpPr>
          <p:spPr bwMode="auto">
            <a:xfrm>
              <a:off x="2242" y="9614"/>
              <a:ext cx="0" cy="5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21" descr="Wide upward diagonal"/>
            <p:cNvSpPr>
              <a:spLocks noChangeAspect="1" noChangeArrowheads="1"/>
            </p:cNvSpPr>
            <p:nvPr/>
          </p:nvSpPr>
          <p:spPr bwMode="auto">
            <a:xfrm flipH="1">
              <a:off x="6208" y="9607"/>
              <a:ext cx="134" cy="554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23" name="AutoShape 3266"/>
            <p:cNvCxnSpPr>
              <a:cxnSpLocks noChangeAspect="1" noChangeShapeType="1"/>
            </p:cNvCxnSpPr>
            <p:nvPr/>
          </p:nvCxnSpPr>
          <p:spPr bwMode="auto">
            <a:xfrm flipH="1">
              <a:off x="6208" y="9607"/>
              <a:ext cx="0" cy="5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267"/>
            <p:cNvCxnSpPr>
              <a:cxnSpLocks noChangeAspect="1" noChangeShapeType="1"/>
            </p:cNvCxnSpPr>
            <p:nvPr/>
          </p:nvCxnSpPr>
          <p:spPr bwMode="auto">
            <a:xfrm>
              <a:off x="4228" y="9811"/>
              <a:ext cx="0" cy="4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3268"/>
            <p:cNvSpPr txBox="1">
              <a:spLocks noChangeArrowheads="1"/>
            </p:cNvSpPr>
            <p:nvPr/>
          </p:nvSpPr>
          <p:spPr bwMode="auto">
            <a:xfrm>
              <a:off x="7303" y="9749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A</a:t>
              </a:r>
            </a:p>
          </p:txBody>
        </p:sp>
        <p:sp>
          <p:nvSpPr>
            <p:cNvPr id="26" name="Text Box 3269"/>
            <p:cNvSpPr txBox="1">
              <a:spLocks noChangeArrowheads="1"/>
            </p:cNvSpPr>
            <p:nvPr/>
          </p:nvSpPr>
          <p:spPr bwMode="auto">
            <a:xfrm>
              <a:off x="7379" y="8829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B</a:t>
              </a:r>
            </a:p>
          </p:txBody>
        </p:sp>
        <p:sp>
          <p:nvSpPr>
            <p:cNvPr id="27" name="Text Box 3270"/>
            <p:cNvSpPr txBox="1">
              <a:spLocks noChangeArrowheads="1"/>
            </p:cNvSpPr>
            <p:nvPr/>
          </p:nvSpPr>
          <p:spPr bwMode="auto">
            <a:xfrm>
              <a:off x="7395" y="8292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C</a:t>
              </a:r>
            </a:p>
          </p:txBody>
        </p:sp>
        <p:sp>
          <p:nvSpPr>
            <p:cNvPr id="28" name="Text Box 3271"/>
            <p:cNvSpPr txBox="1">
              <a:spLocks noChangeArrowheads="1"/>
            </p:cNvSpPr>
            <p:nvPr/>
          </p:nvSpPr>
          <p:spPr bwMode="auto">
            <a:xfrm>
              <a:off x="7697" y="8830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D</a:t>
              </a:r>
            </a:p>
          </p:txBody>
        </p:sp>
        <p:sp>
          <p:nvSpPr>
            <p:cNvPr id="29" name="Text Box 3272"/>
            <p:cNvSpPr txBox="1">
              <a:spLocks noChangeArrowheads="1"/>
            </p:cNvSpPr>
            <p:nvPr/>
          </p:nvSpPr>
          <p:spPr bwMode="auto">
            <a:xfrm>
              <a:off x="9375" y="10076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E</a:t>
              </a:r>
            </a:p>
          </p:txBody>
        </p:sp>
        <p:sp>
          <p:nvSpPr>
            <p:cNvPr id="30" name="Oval 29"/>
            <p:cNvSpPr>
              <a:spLocks noChangeAspect="1" noChangeArrowheads="1"/>
            </p:cNvSpPr>
            <p:nvPr/>
          </p:nvSpPr>
          <p:spPr bwMode="auto">
            <a:xfrm>
              <a:off x="7223" y="9845"/>
              <a:ext cx="72" cy="72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31" name="Oval 30"/>
            <p:cNvSpPr>
              <a:spLocks noChangeAspect="1" noChangeArrowheads="1"/>
            </p:cNvSpPr>
            <p:nvPr/>
          </p:nvSpPr>
          <p:spPr bwMode="auto">
            <a:xfrm>
              <a:off x="7339" y="8824"/>
              <a:ext cx="72" cy="72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32" name="Oval 31"/>
            <p:cNvSpPr>
              <a:spLocks noChangeAspect="1" noChangeArrowheads="1"/>
            </p:cNvSpPr>
            <p:nvPr/>
          </p:nvSpPr>
          <p:spPr bwMode="auto">
            <a:xfrm>
              <a:off x="7429" y="8499"/>
              <a:ext cx="72" cy="72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33" name="Oval 32"/>
            <p:cNvSpPr>
              <a:spLocks noChangeAspect="1" noChangeArrowheads="1"/>
            </p:cNvSpPr>
            <p:nvPr/>
          </p:nvSpPr>
          <p:spPr bwMode="auto">
            <a:xfrm>
              <a:off x="7761" y="8821"/>
              <a:ext cx="72" cy="72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34" name="Oval 33"/>
            <p:cNvSpPr>
              <a:spLocks noChangeAspect="1" noChangeArrowheads="1"/>
            </p:cNvSpPr>
            <p:nvPr/>
          </p:nvSpPr>
          <p:spPr bwMode="auto">
            <a:xfrm>
              <a:off x="9391" y="10292"/>
              <a:ext cx="72" cy="72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35" name="Text Box 3278"/>
            <p:cNvSpPr txBox="1">
              <a:spLocks noChangeArrowheads="1"/>
            </p:cNvSpPr>
            <p:nvPr/>
          </p:nvSpPr>
          <p:spPr bwMode="auto">
            <a:xfrm>
              <a:off x="4523" y="8601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A</a:t>
              </a:r>
            </a:p>
          </p:txBody>
        </p:sp>
        <p:sp>
          <p:nvSpPr>
            <p:cNvPr id="36" name="Text Box 3279"/>
            <p:cNvSpPr txBox="1">
              <a:spLocks noChangeArrowheads="1"/>
            </p:cNvSpPr>
            <p:nvPr/>
          </p:nvSpPr>
          <p:spPr bwMode="auto">
            <a:xfrm>
              <a:off x="3676" y="8601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B</a:t>
              </a:r>
            </a:p>
          </p:txBody>
        </p:sp>
        <p:sp>
          <p:nvSpPr>
            <p:cNvPr id="37" name="Text Box 3280"/>
            <p:cNvSpPr txBox="1">
              <a:spLocks noChangeArrowheads="1"/>
            </p:cNvSpPr>
            <p:nvPr/>
          </p:nvSpPr>
          <p:spPr bwMode="auto">
            <a:xfrm>
              <a:off x="3676" y="9543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C</a:t>
              </a:r>
            </a:p>
          </p:txBody>
        </p:sp>
        <p:sp>
          <p:nvSpPr>
            <p:cNvPr id="38" name="Text Box 3281"/>
            <p:cNvSpPr txBox="1">
              <a:spLocks noChangeArrowheads="1"/>
            </p:cNvSpPr>
            <p:nvPr/>
          </p:nvSpPr>
          <p:spPr bwMode="auto">
            <a:xfrm>
              <a:off x="4523" y="9543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D</a:t>
              </a:r>
            </a:p>
          </p:txBody>
        </p:sp>
        <p:sp>
          <p:nvSpPr>
            <p:cNvPr id="39" name="Text Box 3282"/>
            <p:cNvSpPr txBox="1">
              <a:spLocks noChangeArrowheads="1"/>
            </p:cNvSpPr>
            <p:nvPr/>
          </p:nvSpPr>
          <p:spPr bwMode="auto">
            <a:xfrm>
              <a:off x="4523" y="9893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E</a:t>
              </a:r>
            </a:p>
          </p:txBody>
        </p:sp>
        <p:cxnSp>
          <p:nvCxnSpPr>
            <p:cNvPr id="40" name="AutoShape 3283"/>
            <p:cNvCxnSpPr>
              <a:cxnSpLocks noChangeShapeType="1"/>
            </p:cNvCxnSpPr>
            <p:nvPr/>
          </p:nvCxnSpPr>
          <p:spPr bwMode="auto">
            <a:xfrm flipH="1">
              <a:off x="4350" y="8830"/>
              <a:ext cx="173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284"/>
            <p:cNvCxnSpPr>
              <a:cxnSpLocks noChangeShapeType="1"/>
            </p:cNvCxnSpPr>
            <p:nvPr/>
          </p:nvCxnSpPr>
          <p:spPr bwMode="auto">
            <a:xfrm>
              <a:off x="3777" y="8868"/>
              <a:ext cx="243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285"/>
            <p:cNvCxnSpPr>
              <a:cxnSpLocks noChangeShapeType="1"/>
            </p:cNvCxnSpPr>
            <p:nvPr/>
          </p:nvCxnSpPr>
          <p:spPr bwMode="auto">
            <a:xfrm flipV="1">
              <a:off x="3793" y="9307"/>
              <a:ext cx="227" cy="2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286"/>
            <p:cNvCxnSpPr>
              <a:cxnSpLocks noChangeShapeType="1"/>
            </p:cNvCxnSpPr>
            <p:nvPr/>
          </p:nvCxnSpPr>
          <p:spPr bwMode="auto">
            <a:xfrm flipH="1" flipV="1">
              <a:off x="4350" y="9428"/>
              <a:ext cx="173" cy="1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287"/>
            <p:cNvCxnSpPr>
              <a:cxnSpLocks noChangeShapeType="1"/>
            </p:cNvCxnSpPr>
            <p:nvPr/>
          </p:nvCxnSpPr>
          <p:spPr bwMode="auto">
            <a:xfrm flipH="1">
              <a:off x="4366" y="10114"/>
              <a:ext cx="173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 Box 3288"/>
            <p:cNvSpPr txBox="1">
              <a:spLocks noChangeArrowheads="1"/>
            </p:cNvSpPr>
            <p:nvPr/>
          </p:nvSpPr>
          <p:spPr bwMode="auto">
            <a:xfrm>
              <a:off x="7977" y="10463"/>
              <a:ext cx="142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latin typeface="Calibri"/>
                  <a:ea typeface="Malgun Gothic"/>
                  <a:cs typeface="Times New Roman"/>
                </a:rPr>
                <a:t>Displacement</a:t>
              </a:r>
            </a:p>
          </p:txBody>
        </p:sp>
        <p:sp>
          <p:nvSpPr>
            <p:cNvPr id="46" name="Text Box 3289"/>
            <p:cNvSpPr txBox="1">
              <a:spLocks noChangeArrowheads="1"/>
            </p:cNvSpPr>
            <p:nvPr/>
          </p:nvSpPr>
          <p:spPr bwMode="auto">
            <a:xfrm>
              <a:off x="6933" y="9084"/>
              <a:ext cx="2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Force</a:t>
              </a:r>
            </a:p>
          </p:txBody>
        </p:sp>
        <p:sp>
          <p:nvSpPr>
            <p:cNvPr id="47" name="Freeform 46"/>
            <p:cNvSpPr>
              <a:spLocks noChangeAspect="1"/>
            </p:cNvSpPr>
            <p:nvPr/>
          </p:nvSpPr>
          <p:spPr bwMode="auto">
            <a:xfrm>
              <a:off x="2242" y="9806"/>
              <a:ext cx="1986" cy="493"/>
            </a:xfrm>
            <a:custGeom>
              <a:avLst/>
              <a:gdLst>
                <a:gd name="T0" fmla="*/ 0 w 2205"/>
                <a:gd name="T1" fmla="*/ 150 h 834"/>
                <a:gd name="T2" fmla="*/ 128 w 2205"/>
                <a:gd name="T3" fmla="*/ 94 h 834"/>
                <a:gd name="T4" fmla="*/ 306 w 2205"/>
                <a:gd name="T5" fmla="*/ 30 h 834"/>
                <a:gd name="T6" fmla="*/ 513 w 2205"/>
                <a:gd name="T7" fmla="*/ 5 h 834"/>
                <a:gd name="T8" fmla="*/ 756 w 2205"/>
                <a:gd name="T9" fmla="*/ 58 h 834"/>
                <a:gd name="T10" fmla="*/ 975 w 2205"/>
                <a:gd name="T11" fmla="*/ 188 h 834"/>
                <a:gd name="T12" fmla="*/ 1146 w 2205"/>
                <a:gd name="T13" fmla="*/ 411 h 834"/>
                <a:gd name="T14" fmla="*/ 1332 w 2205"/>
                <a:gd name="T15" fmla="*/ 626 h 834"/>
                <a:gd name="T16" fmla="*/ 1612 w 2205"/>
                <a:gd name="T17" fmla="*/ 800 h 834"/>
                <a:gd name="T18" fmla="*/ 1917 w 2205"/>
                <a:gd name="T19" fmla="*/ 829 h 834"/>
                <a:gd name="T20" fmla="*/ 2099 w 2205"/>
                <a:gd name="T21" fmla="*/ 796 h 834"/>
                <a:gd name="T22" fmla="*/ 2205 w 2205"/>
                <a:gd name="T23" fmla="*/ 752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5" h="834">
                  <a:moveTo>
                    <a:pt x="0" y="150"/>
                  </a:moveTo>
                  <a:cubicBezTo>
                    <a:pt x="38" y="132"/>
                    <a:pt x="77" y="114"/>
                    <a:pt x="128" y="94"/>
                  </a:cubicBezTo>
                  <a:cubicBezTo>
                    <a:pt x="179" y="74"/>
                    <a:pt x="242" y="45"/>
                    <a:pt x="306" y="30"/>
                  </a:cubicBezTo>
                  <a:cubicBezTo>
                    <a:pt x="370" y="15"/>
                    <a:pt x="438" y="0"/>
                    <a:pt x="513" y="5"/>
                  </a:cubicBezTo>
                  <a:cubicBezTo>
                    <a:pt x="588" y="10"/>
                    <a:pt x="679" y="28"/>
                    <a:pt x="756" y="58"/>
                  </a:cubicBezTo>
                  <a:cubicBezTo>
                    <a:pt x="833" y="88"/>
                    <a:pt x="910" y="129"/>
                    <a:pt x="975" y="188"/>
                  </a:cubicBezTo>
                  <a:cubicBezTo>
                    <a:pt x="1040" y="247"/>
                    <a:pt x="1087" y="338"/>
                    <a:pt x="1146" y="411"/>
                  </a:cubicBezTo>
                  <a:cubicBezTo>
                    <a:pt x="1205" y="484"/>
                    <a:pt x="1254" y="561"/>
                    <a:pt x="1332" y="626"/>
                  </a:cubicBezTo>
                  <a:cubicBezTo>
                    <a:pt x="1410" y="691"/>
                    <a:pt x="1515" y="766"/>
                    <a:pt x="1612" y="800"/>
                  </a:cubicBezTo>
                  <a:cubicBezTo>
                    <a:pt x="1709" y="834"/>
                    <a:pt x="1836" y="830"/>
                    <a:pt x="1917" y="829"/>
                  </a:cubicBezTo>
                  <a:cubicBezTo>
                    <a:pt x="1998" y="828"/>
                    <a:pt x="2051" y="809"/>
                    <a:pt x="2099" y="796"/>
                  </a:cubicBezTo>
                  <a:cubicBezTo>
                    <a:pt x="2147" y="783"/>
                    <a:pt x="2176" y="767"/>
                    <a:pt x="2205" y="75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48" name="Freeform 47"/>
            <p:cNvSpPr>
              <a:spLocks noChangeAspect="1"/>
            </p:cNvSpPr>
            <p:nvPr/>
          </p:nvSpPr>
          <p:spPr bwMode="auto">
            <a:xfrm flipH="1">
              <a:off x="4215" y="9806"/>
              <a:ext cx="1986" cy="493"/>
            </a:xfrm>
            <a:custGeom>
              <a:avLst/>
              <a:gdLst>
                <a:gd name="T0" fmla="*/ 0 w 2205"/>
                <a:gd name="T1" fmla="*/ 150 h 834"/>
                <a:gd name="T2" fmla="*/ 128 w 2205"/>
                <a:gd name="T3" fmla="*/ 94 h 834"/>
                <a:gd name="T4" fmla="*/ 306 w 2205"/>
                <a:gd name="T5" fmla="*/ 30 h 834"/>
                <a:gd name="T6" fmla="*/ 513 w 2205"/>
                <a:gd name="T7" fmla="*/ 5 h 834"/>
                <a:gd name="T8" fmla="*/ 756 w 2205"/>
                <a:gd name="T9" fmla="*/ 58 h 834"/>
                <a:gd name="T10" fmla="*/ 975 w 2205"/>
                <a:gd name="T11" fmla="*/ 188 h 834"/>
                <a:gd name="T12" fmla="*/ 1146 w 2205"/>
                <a:gd name="T13" fmla="*/ 411 h 834"/>
                <a:gd name="T14" fmla="*/ 1332 w 2205"/>
                <a:gd name="T15" fmla="*/ 626 h 834"/>
                <a:gd name="T16" fmla="*/ 1612 w 2205"/>
                <a:gd name="T17" fmla="*/ 800 h 834"/>
                <a:gd name="T18" fmla="*/ 1917 w 2205"/>
                <a:gd name="T19" fmla="*/ 829 h 834"/>
                <a:gd name="T20" fmla="*/ 2099 w 2205"/>
                <a:gd name="T21" fmla="*/ 796 h 834"/>
                <a:gd name="T22" fmla="*/ 2205 w 2205"/>
                <a:gd name="T23" fmla="*/ 752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05" h="834">
                  <a:moveTo>
                    <a:pt x="0" y="150"/>
                  </a:moveTo>
                  <a:cubicBezTo>
                    <a:pt x="38" y="132"/>
                    <a:pt x="77" y="114"/>
                    <a:pt x="128" y="94"/>
                  </a:cubicBezTo>
                  <a:cubicBezTo>
                    <a:pt x="179" y="74"/>
                    <a:pt x="242" y="45"/>
                    <a:pt x="306" y="30"/>
                  </a:cubicBezTo>
                  <a:cubicBezTo>
                    <a:pt x="370" y="15"/>
                    <a:pt x="438" y="0"/>
                    <a:pt x="513" y="5"/>
                  </a:cubicBezTo>
                  <a:cubicBezTo>
                    <a:pt x="588" y="10"/>
                    <a:pt x="679" y="28"/>
                    <a:pt x="756" y="58"/>
                  </a:cubicBezTo>
                  <a:cubicBezTo>
                    <a:pt x="833" y="88"/>
                    <a:pt x="910" y="129"/>
                    <a:pt x="975" y="188"/>
                  </a:cubicBezTo>
                  <a:cubicBezTo>
                    <a:pt x="1040" y="247"/>
                    <a:pt x="1087" y="338"/>
                    <a:pt x="1146" y="411"/>
                  </a:cubicBezTo>
                  <a:cubicBezTo>
                    <a:pt x="1205" y="484"/>
                    <a:pt x="1254" y="561"/>
                    <a:pt x="1332" y="626"/>
                  </a:cubicBezTo>
                  <a:cubicBezTo>
                    <a:pt x="1410" y="691"/>
                    <a:pt x="1515" y="766"/>
                    <a:pt x="1612" y="800"/>
                  </a:cubicBezTo>
                  <a:cubicBezTo>
                    <a:pt x="1709" y="834"/>
                    <a:pt x="1836" y="830"/>
                    <a:pt x="1917" y="829"/>
                  </a:cubicBezTo>
                  <a:cubicBezTo>
                    <a:pt x="1998" y="828"/>
                    <a:pt x="2051" y="809"/>
                    <a:pt x="2099" y="796"/>
                  </a:cubicBezTo>
                  <a:cubicBezTo>
                    <a:pt x="2147" y="783"/>
                    <a:pt x="2176" y="767"/>
                    <a:pt x="2205" y="75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sp>
          <p:nvSpPr>
            <p:cNvPr id="49" name="Text Box 3292"/>
            <p:cNvSpPr txBox="1">
              <a:spLocks noChangeArrowheads="1"/>
            </p:cNvSpPr>
            <p:nvPr/>
          </p:nvSpPr>
          <p:spPr bwMode="auto">
            <a:xfrm>
              <a:off x="4178" y="8244"/>
              <a:ext cx="18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F</a:t>
              </a:r>
            </a:p>
          </p:txBody>
        </p:sp>
        <p:sp>
          <p:nvSpPr>
            <p:cNvPr id="50" name="Text Box 3293"/>
            <p:cNvSpPr txBox="1">
              <a:spLocks noChangeArrowheads="1"/>
            </p:cNvSpPr>
            <p:nvPr/>
          </p:nvSpPr>
          <p:spPr bwMode="auto">
            <a:xfrm>
              <a:off x="7009" y="8728"/>
              <a:ext cx="23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B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51" name="Text Box 3294"/>
            <p:cNvSpPr txBox="1">
              <a:spLocks noChangeArrowheads="1"/>
            </p:cNvSpPr>
            <p:nvPr/>
          </p:nvSpPr>
          <p:spPr bwMode="auto">
            <a:xfrm>
              <a:off x="7001" y="8356"/>
              <a:ext cx="23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C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408183" y="1901952"/>
            <a:ext cx="718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P.D. Jacobian: in order to increase </a:t>
            </a:r>
            <a:r>
              <a:rPr lang="en-US" dirty="0" err="1" smtClean="0">
                <a:solidFill>
                  <a:srgbClr val="2C02C6"/>
                </a:solidFill>
                <a:latin typeface="Comic Sans MS" pitchFamily="66" charset="0"/>
              </a:rPr>
              <a:t>displ</a:t>
            </a:r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., </a:t>
            </a:r>
            <a:r>
              <a:rPr lang="en-US" dirty="0">
                <a:solidFill>
                  <a:srgbClr val="2C02C6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orce must be increased</a:t>
            </a:r>
          </a:p>
        </p:txBody>
      </p:sp>
    </p:spTree>
    <p:extLst>
      <p:ext uri="{BB962C8B-B14F-4D97-AF65-F5344CB8AC3E}">
        <p14:creationId xmlns:p14="http://schemas.microsoft.com/office/powerpoint/2010/main" val="22734386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Modified N-R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Constructing	      and solving		 is expensive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Computational Costs (Let the matrix size be N</a:t>
            </a:r>
            <a:r>
              <a:rPr lang="en-US" i="1" dirty="0" smtClean="0"/>
              <a:t> </a:t>
            </a:r>
            <a:r>
              <a:rPr lang="en-US" dirty="0" smtClean="0"/>
              <a:t>x N)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L-U factorization ~ N</a:t>
            </a:r>
            <a:r>
              <a:rPr lang="en-US" baseline="30000" dirty="0" smtClean="0"/>
              <a:t>3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Forward/backward substitution ~ N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2C02C6"/>
                </a:solidFill>
              </a:rPr>
              <a:t>Use L-U factorized	     repeatedly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More iteration is required, but</a:t>
            </a:r>
            <a:br>
              <a:rPr lang="en-US" dirty="0" smtClean="0"/>
            </a:br>
            <a:r>
              <a:rPr lang="en-US" dirty="0" smtClean="0"/>
              <a:t>each iteration is fast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2C02C6"/>
                </a:solidFill>
              </a:rPr>
              <a:t>More stable than N-R method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Hybrid N-R method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98967" y="802693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967" y="802693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284594" y="802693"/>
          <a:ext cx="11922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5" imgW="1193760" imgH="393480" progId="Equation.DSMT4">
                  <p:embed/>
                </p:oleObj>
              </mc:Choice>
              <mc:Fallback>
                <p:oleObj name="Equation" r:id="rId5" imgW="11937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594" y="802693"/>
                        <a:ext cx="11922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632588" y="317500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7" imgW="723600" imgH="393480" progId="Equation.DSMT4">
                  <p:embed/>
                </p:oleObj>
              </mc:Choice>
              <mc:Fallback>
                <p:oleObj name="Equation" r:id="rId7" imgW="7236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588" y="3175000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0" name="Group 36"/>
          <p:cNvGrpSpPr>
            <a:grpSpLocks/>
          </p:cNvGrpSpPr>
          <p:nvPr/>
        </p:nvGrpSpPr>
        <p:grpSpPr bwMode="auto">
          <a:xfrm>
            <a:off x="5334000" y="3962400"/>
            <a:ext cx="3687763" cy="2409825"/>
            <a:chOff x="2485346" y="4038283"/>
            <a:chExt cx="3688211" cy="2409349"/>
          </a:xfrm>
        </p:grpSpPr>
        <p:graphicFrame>
          <p:nvGraphicFramePr>
            <p:cNvPr id="18437" name="Object 15"/>
            <p:cNvGraphicFramePr>
              <a:graphicFrameLocks noChangeAspect="1"/>
            </p:cNvGraphicFramePr>
            <p:nvPr/>
          </p:nvGraphicFramePr>
          <p:xfrm>
            <a:off x="3034688" y="4876317"/>
            <a:ext cx="382634" cy="365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5" name="Equation" r:id="rId9" imgW="380880" imgH="596880" progId="Equation.DSMT4">
                    <p:embed/>
                  </p:oleObj>
                </mc:Choice>
                <mc:Fallback>
                  <p:oleObj name="Equation" r:id="rId9" imgW="380880" imgH="5968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688" y="4876317"/>
                          <a:ext cx="382634" cy="3650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2773889" y="6188551"/>
              <a:ext cx="3399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 rot="5400000" flipH="1">
              <a:off x="1701374" y="5105560"/>
              <a:ext cx="2145030" cy="10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3034816" y="6194266"/>
              <a:ext cx="232358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3456679" y="6194266"/>
              <a:ext cx="339966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i</a:t>
              </a:r>
              <a:r>
                <a:rPr lang="en-US" altLang="ko-KR" baseline="30000">
                  <a:latin typeface="Calibri" pitchFamily="34" charset="0"/>
                  <a:ea typeface="맑은 고딕" pitchFamily="50" charset="-127"/>
                </a:rPr>
                <a:t>+1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8445" name="Text Box 12"/>
            <p:cNvSpPr txBox="1">
              <a:spLocks noChangeArrowheads="1"/>
            </p:cNvSpPr>
            <p:nvPr/>
          </p:nvSpPr>
          <p:spPr bwMode="auto">
            <a:xfrm>
              <a:off x="5791688" y="6195219"/>
              <a:ext cx="232358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</a:p>
            <a:p>
              <a:endParaRPr lang="en-US"/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2485346" y="4317841"/>
              <a:ext cx="281877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F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5381252" y="4263549"/>
              <a:ext cx="561849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P</a:t>
              </a: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(</a:t>
              </a: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)</a:t>
              </a:r>
            </a:p>
            <a:p>
              <a:endParaRPr 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 flipV="1">
              <a:off x="5043190" y="4496911"/>
              <a:ext cx="350442" cy="4010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 flipH="1" flipV="1">
              <a:off x="2794840" y="4474051"/>
              <a:ext cx="22045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Freeform 18"/>
            <p:cNvSpPr>
              <a:spLocks/>
            </p:cNvSpPr>
            <p:nvPr/>
          </p:nvSpPr>
          <p:spPr bwMode="auto">
            <a:xfrm>
              <a:off x="2991962" y="4400709"/>
              <a:ext cx="2435952" cy="1693545"/>
            </a:xfrm>
            <a:custGeom>
              <a:avLst/>
              <a:gdLst>
                <a:gd name="T0" fmla="*/ 2147483647 w 2558"/>
                <a:gd name="T1" fmla="*/ 0 h 1778"/>
                <a:gd name="T2" fmla="*/ 2147483647 w 2558"/>
                <a:gd name="T3" fmla="*/ 2147483647 h 1778"/>
                <a:gd name="T4" fmla="*/ 2147483647 w 2558"/>
                <a:gd name="T5" fmla="*/ 2147483647 h 1778"/>
                <a:gd name="T6" fmla="*/ 2147483647 w 2558"/>
                <a:gd name="T7" fmla="*/ 2147483647 h 1778"/>
                <a:gd name="T8" fmla="*/ 2147483647 w 2558"/>
                <a:gd name="T9" fmla="*/ 2147483647 h 1778"/>
                <a:gd name="T10" fmla="*/ 2147483647 w 2558"/>
                <a:gd name="T11" fmla="*/ 2147483647 h 1778"/>
                <a:gd name="T12" fmla="*/ 2147483647 w 2558"/>
                <a:gd name="T13" fmla="*/ 2147483647 h 1778"/>
                <a:gd name="T14" fmla="*/ 2147483647 w 2558"/>
                <a:gd name="T15" fmla="*/ 2147483647 h 1778"/>
                <a:gd name="T16" fmla="*/ 0 w 2558"/>
                <a:gd name="T17" fmla="*/ 2147483647 h 17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58"/>
                <a:gd name="T28" fmla="*/ 0 h 1778"/>
                <a:gd name="T29" fmla="*/ 2558 w 2558"/>
                <a:gd name="T30" fmla="*/ 1778 h 17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58" h="1778">
                  <a:moveTo>
                    <a:pt x="2558" y="0"/>
                  </a:moveTo>
                  <a:cubicBezTo>
                    <a:pt x="2522" y="6"/>
                    <a:pt x="2418" y="23"/>
                    <a:pt x="2341" y="38"/>
                  </a:cubicBezTo>
                  <a:cubicBezTo>
                    <a:pt x="2264" y="53"/>
                    <a:pt x="2176" y="68"/>
                    <a:pt x="2093" y="90"/>
                  </a:cubicBezTo>
                  <a:cubicBezTo>
                    <a:pt x="2010" y="112"/>
                    <a:pt x="1958" y="127"/>
                    <a:pt x="1845" y="173"/>
                  </a:cubicBezTo>
                  <a:cubicBezTo>
                    <a:pt x="1732" y="219"/>
                    <a:pt x="1561" y="291"/>
                    <a:pt x="1410" y="368"/>
                  </a:cubicBezTo>
                  <a:cubicBezTo>
                    <a:pt x="1260" y="445"/>
                    <a:pt x="1092" y="534"/>
                    <a:pt x="945" y="638"/>
                  </a:cubicBezTo>
                  <a:cubicBezTo>
                    <a:pt x="797" y="742"/>
                    <a:pt x="641" y="871"/>
                    <a:pt x="521" y="990"/>
                  </a:cubicBezTo>
                  <a:cubicBezTo>
                    <a:pt x="401" y="1109"/>
                    <a:pt x="308" y="1219"/>
                    <a:pt x="221" y="1350"/>
                  </a:cubicBezTo>
                  <a:cubicBezTo>
                    <a:pt x="134" y="1481"/>
                    <a:pt x="46" y="1689"/>
                    <a:pt x="0" y="1778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V="1">
              <a:off x="3072792" y="4476346"/>
              <a:ext cx="523939" cy="1464974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 flipH="1">
              <a:off x="3605236" y="4485481"/>
              <a:ext cx="0" cy="1701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5015573" y="4492149"/>
              <a:ext cx="0" cy="1692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3098618" y="5873274"/>
              <a:ext cx="0" cy="3209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4931773" y="6194266"/>
              <a:ext cx="225692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i="1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i="1" baseline="30000">
                  <a:latin typeface="Calibri" pitchFamily="34" charset="0"/>
                  <a:ea typeface="맑은 고딕" pitchFamily="50" charset="-127"/>
                </a:rPr>
                <a:t>n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18456" name="Freeform 24"/>
            <p:cNvSpPr>
              <a:spLocks/>
            </p:cNvSpPr>
            <p:nvPr/>
          </p:nvSpPr>
          <p:spPr bwMode="auto">
            <a:xfrm>
              <a:off x="3312884" y="4901724"/>
              <a:ext cx="128559" cy="357188"/>
            </a:xfrm>
            <a:custGeom>
              <a:avLst/>
              <a:gdLst>
                <a:gd name="T0" fmla="*/ 0 w 135"/>
                <a:gd name="T1" fmla="*/ 2147483647 h 375"/>
                <a:gd name="T2" fmla="*/ 2147483647 w 135"/>
                <a:gd name="T3" fmla="*/ 2147483647 h 375"/>
                <a:gd name="T4" fmla="*/ 2147483647 w 135"/>
                <a:gd name="T5" fmla="*/ 0 h 375"/>
                <a:gd name="T6" fmla="*/ 0 60000 65536"/>
                <a:gd name="T7" fmla="*/ 0 60000 65536"/>
                <a:gd name="T8" fmla="*/ 0 60000 65536"/>
                <a:gd name="T9" fmla="*/ 0 w 135"/>
                <a:gd name="T10" fmla="*/ 0 h 375"/>
                <a:gd name="T11" fmla="*/ 135 w 135"/>
                <a:gd name="T12" fmla="*/ 375 h 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375">
                  <a:moveTo>
                    <a:pt x="0" y="375"/>
                  </a:moveTo>
                  <a:lnTo>
                    <a:pt x="135" y="375"/>
                  </a:ln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5040334" y="4875054"/>
              <a:ext cx="979466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>
                  <a:latin typeface="Calibri" pitchFamily="34" charset="0"/>
                  <a:ea typeface="맑은 고딕" pitchFamily="50" charset="-127"/>
                </a:rPr>
                <a:t>Solution</a:t>
              </a:r>
              <a:endParaRPr lang="en-US" altLang="ko-KR">
                <a:latin typeface="Times New Roman" pitchFamily="18" charset="0"/>
                <a:ea typeface="맑은 고딕" pitchFamily="50" charset="-127"/>
              </a:endParaRPr>
            </a:p>
            <a:p>
              <a:endParaRPr 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 flipV="1">
              <a:off x="3599906" y="4469998"/>
              <a:ext cx="277847" cy="777721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 flipH="1">
              <a:off x="3879494" y="4462621"/>
              <a:ext cx="0" cy="1701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V="1">
              <a:off x="3890455" y="4476346"/>
              <a:ext cx="185760" cy="522185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 flipH="1">
              <a:off x="4077571" y="4470241"/>
              <a:ext cx="0" cy="1701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V="1">
              <a:off x="4071452" y="4476346"/>
              <a:ext cx="149243" cy="420605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 flipH="1">
              <a:off x="4222318" y="4470241"/>
              <a:ext cx="0" cy="1701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V="1">
              <a:off x="4223870" y="4476346"/>
              <a:ext cx="119076" cy="336484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 flipH="1">
              <a:off x="4344211" y="4470241"/>
              <a:ext cx="0" cy="1701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Modified N-R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564923"/>
          </a:xfrm>
        </p:spPr>
        <p:txBody>
          <a:bodyPr/>
          <a:lstStyle/>
          <a:p>
            <a:r>
              <a:rPr lang="en-US" dirty="0" smtClean="0"/>
              <a:t>Solve the same problem using modified N-R method</a:t>
            </a:r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69963" y="1317625"/>
          <a:ext cx="3187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74" name="Equation" r:id="rId3" imgW="3187440" imgH="787320" progId="Equation.DSMT4">
                  <p:embed/>
                </p:oleObj>
              </mc:Choice>
              <mc:Fallback>
                <p:oleObj name="Equation" r:id="rId3" imgW="3187440" imgH="787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317625"/>
                        <a:ext cx="31877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900113" y="2379663"/>
          <a:ext cx="2501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75" name="Equation" r:id="rId5" imgW="2501640" imgH="736560" progId="Equation.DSMT4">
                  <p:embed/>
                </p:oleObj>
              </mc:Choice>
              <mc:Fallback>
                <p:oleObj name="Equation" r:id="rId5" imgW="250164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79663"/>
                        <a:ext cx="2501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5048250" y="1335088"/>
          <a:ext cx="3048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76" name="Equation" r:id="rId7" imgW="3047760" imgH="736560" progId="Equation.DSMT4">
                  <p:embed/>
                </p:oleObj>
              </mc:Choice>
              <mc:Fallback>
                <p:oleObj name="Equation" r:id="rId7" imgW="304776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335088"/>
                        <a:ext cx="3048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4873625" y="2362200"/>
          <a:ext cx="2743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77" name="Equation" r:id="rId9" imgW="2743200" imgH="736560" progId="Equation.DSMT4">
                  <p:embed/>
                </p:oleObj>
              </mc:Choice>
              <mc:Fallback>
                <p:oleObj name="Equation" r:id="rId9" imgW="274320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362200"/>
                        <a:ext cx="2743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7475" y="3193032"/>
            <a:ext cx="8909050" cy="50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Iteration 1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1100138" y="3848100"/>
            <a:ext cx="6442075" cy="814388"/>
            <a:chOff x="1100138" y="3473682"/>
            <a:chExt cx="6442075" cy="814388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100138" y="3473682"/>
            <a:ext cx="27940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678" name="Equation" r:id="rId11" imgW="2793960" imgH="812520" progId="Equation.DSMT4">
                    <p:embed/>
                  </p:oleObj>
                </mc:Choice>
                <mc:Fallback>
                  <p:oleObj name="Equation" r:id="rId11" imgW="2793960" imgH="8125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138" y="3473682"/>
                          <a:ext cx="27940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5332413" y="3475270"/>
            <a:ext cx="22098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679" name="Equation" r:id="rId13" imgW="2209680" imgH="812520" progId="Equation.DSMT4">
                    <p:embed/>
                  </p:oleObj>
                </mc:Choice>
                <mc:Fallback>
                  <p:oleObj name="Equation" r:id="rId13" imgW="2209680" imgH="8125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2413" y="3475270"/>
                          <a:ext cx="22098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ight Arrow 11"/>
            <p:cNvSpPr/>
            <p:nvPr/>
          </p:nvSpPr>
          <p:spPr bwMode="auto">
            <a:xfrm>
              <a:off x="4289196" y="3714161"/>
              <a:ext cx="612742" cy="282804"/>
            </a:xfrm>
            <a:prstGeom prst="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09663" y="5076825"/>
          <a:ext cx="3060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0" name="Equation" r:id="rId15" imgW="3060360" imgH="736560" progId="Equation.DSMT4">
                  <p:embed/>
                </p:oleObj>
              </mc:Choice>
              <mc:Fallback>
                <p:oleObj name="Equation" r:id="rId15" imgW="3060360" imgH="7365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5076825"/>
                        <a:ext cx="3060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027613" y="5056188"/>
          <a:ext cx="300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1" name="Equation" r:id="rId17" imgW="3009600" imgH="736560" progId="Equation.DSMT4">
                  <p:embed/>
                </p:oleObj>
              </mc:Choice>
              <mc:Fallback>
                <p:oleObj name="Equation" r:id="rId17" imgW="300960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056188"/>
                        <a:ext cx="3009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Modified N-R Method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682625" y="1262063"/>
            <a:ext cx="6600825" cy="812800"/>
            <a:chOff x="941244" y="3473826"/>
            <a:chExt cx="6600825" cy="81280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941244" y="3473826"/>
            <a:ext cx="31115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90" name="Equation" r:id="rId3" imgW="3111480" imgH="812520" progId="Equation.DSMT4">
                    <p:embed/>
                  </p:oleObj>
                </mc:Choice>
                <mc:Fallback>
                  <p:oleObj name="Equation" r:id="rId3" imgW="3111480" imgH="81252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244" y="3473826"/>
                          <a:ext cx="31115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5332269" y="3473826"/>
            <a:ext cx="22098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591" name="Equation" r:id="rId5" imgW="2209680" imgH="812520" progId="Equation.DSMT4">
                    <p:embed/>
                  </p:oleObj>
                </mc:Choice>
                <mc:Fallback>
                  <p:oleObj name="Equation" r:id="rId5" imgW="2209680" imgH="81252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2269" y="3473826"/>
                          <a:ext cx="22098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ight Arrow 7"/>
            <p:cNvSpPr/>
            <p:nvPr/>
          </p:nvSpPr>
          <p:spPr bwMode="auto">
            <a:xfrm>
              <a:off x="4289196" y="3714161"/>
              <a:ext cx="612742" cy="282804"/>
            </a:xfrm>
            <a:prstGeom prst="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82650" y="2489200"/>
          <a:ext cx="2997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2" name="Equation" r:id="rId7" imgW="2997000" imgH="736560" progId="Equation.DSMT4">
                  <p:embed/>
                </p:oleObj>
              </mc:Choice>
              <mc:Fallback>
                <p:oleObj name="Equation" r:id="rId7" imgW="299700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489200"/>
                        <a:ext cx="2997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718050" y="2470150"/>
          <a:ext cx="3111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3" name="Equation" r:id="rId9" imgW="3111480" imgH="736560" progId="Equation.DSMT4">
                  <p:embed/>
                </p:oleObj>
              </mc:Choice>
              <mc:Fallback>
                <p:oleObj name="Equation" r:id="rId9" imgW="311148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2470150"/>
                        <a:ext cx="3111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3857" y="3582700"/>
            <a:ext cx="4591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115127" y="631766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Iteration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017" y="326505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Residual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47845" y="3315856"/>
          <a:ext cx="2835564" cy="3327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7782"/>
                <a:gridCol w="1417782"/>
              </a:tblGrid>
              <a:tr h="369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||R||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17.263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4.5310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0.3584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0.0831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0.0204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Nonlinear 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5659437"/>
          </a:xfrm>
        </p:spPr>
        <p:txBody>
          <a:bodyPr/>
          <a:lstStyle/>
          <a:p>
            <a:pPr eaLnBrk="1" hangingPunct="1"/>
            <a:r>
              <a:rPr lang="en-US" dirty="0" smtClean="0"/>
              <a:t>What is a nonlinear structural problem?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Everything</a:t>
            </a:r>
            <a:r>
              <a:rPr lang="en-US" dirty="0" smtClean="0"/>
              <a:t> except for linear structural problems</a:t>
            </a:r>
          </a:p>
          <a:p>
            <a:pPr lvl="1" eaLnBrk="1" hangingPunct="1"/>
            <a:r>
              <a:rPr lang="en-US" dirty="0" smtClean="0"/>
              <a:t>Need to understand linear problems first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What is linearity?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Example: fatigue analysis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917700" y="2978148"/>
            <a:ext cx="4814888" cy="649288"/>
            <a:chOff x="1918252" y="2620826"/>
            <a:chExt cx="4813853" cy="649436"/>
          </a:xfrm>
        </p:grpSpPr>
        <p:sp>
          <p:nvSpPr>
            <p:cNvPr id="1063" name="TextBox 3"/>
            <p:cNvSpPr txBox="1">
              <a:spLocks noChangeArrowheads="1"/>
            </p:cNvSpPr>
            <p:nvPr/>
          </p:nvSpPr>
          <p:spPr bwMode="auto">
            <a:xfrm>
              <a:off x="1918252" y="2623931"/>
              <a:ext cx="1510748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Comic Sans MS" pitchFamily="66" charset="0"/>
                </a:rPr>
                <a:t>Input x</a:t>
              </a:r>
            </a:p>
            <a:p>
              <a:pPr algn="ctr"/>
              <a:r>
                <a:rPr lang="en-US" dirty="0">
                  <a:latin typeface="Comic Sans MS" pitchFamily="66" charset="0"/>
                </a:rPr>
                <a:t>(load, heat)</a:t>
              </a:r>
            </a:p>
          </p:txBody>
        </p:sp>
        <p:sp>
          <p:nvSpPr>
            <p:cNvPr id="1064" name="TextBox 4"/>
            <p:cNvSpPr txBox="1">
              <a:spLocks noChangeArrowheads="1"/>
            </p:cNvSpPr>
            <p:nvPr/>
          </p:nvSpPr>
          <p:spPr bwMode="auto">
            <a:xfrm>
              <a:off x="5221357" y="2623931"/>
              <a:ext cx="1510748" cy="646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Comic Sans MS" pitchFamily="66" charset="0"/>
                </a:rPr>
                <a:t>Output y</a:t>
              </a:r>
            </a:p>
            <a:p>
              <a:pPr algn="ctr"/>
              <a:r>
                <a:rPr lang="en-US" dirty="0">
                  <a:latin typeface="Comic Sans MS" pitchFamily="66" charset="0"/>
                </a:rPr>
                <a:t>(</a:t>
              </a:r>
              <a:r>
                <a:rPr lang="en-US" dirty="0" err="1">
                  <a:latin typeface="Comic Sans MS" pitchFamily="66" charset="0"/>
                </a:rPr>
                <a:t>displ</a:t>
              </a:r>
              <a:r>
                <a:rPr lang="en-US">
                  <a:latin typeface="Comic Sans MS" pitchFamily="66" charset="0"/>
                </a:rPr>
                <a:t>, temp)</a:t>
              </a:r>
            </a:p>
          </p:txBody>
        </p:sp>
        <p:cxnSp>
          <p:nvCxnSpPr>
            <p:cNvPr id="1065" name="Straight Arrow Connector 6"/>
            <p:cNvCxnSpPr>
              <a:cxnSpLocks noChangeShapeType="1"/>
              <a:stCxn id="1063" idx="3"/>
              <a:endCxn id="1064" idx="1"/>
            </p:cNvCxnSpPr>
            <p:nvPr/>
          </p:nvCxnSpPr>
          <p:spPr bwMode="auto">
            <a:xfrm>
              <a:off x="3429000" y="2947097"/>
              <a:ext cx="1792357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102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1684434"/>
                </p:ext>
              </p:extLst>
            </p:nvPr>
          </p:nvGraphicFramePr>
          <p:xfrm>
            <a:off x="3829191" y="2620826"/>
            <a:ext cx="926901" cy="317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3" imgW="927000" imgH="317160" progId="Equation.DSMT4">
                    <p:embed/>
                  </p:oleObj>
                </mc:Choice>
                <mc:Fallback>
                  <p:oleObj name="Equation" r:id="rId3" imgW="927000" imgH="317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191" y="2620826"/>
                          <a:ext cx="926901" cy="31757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106613" y="4054475"/>
            <a:ext cx="1422400" cy="1571625"/>
            <a:chOff x="3518452" y="3687417"/>
            <a:chExt cx="1421296" cy="1570383"/>
          </a:xfrm>
        </p:grpSpPr>
        <p:sp>
          <p:nvSpPr>
            <p:cNvPr id="1062" name="Rectangle 9"/>
            <p:cNvSpPr>
              <a:spLocks noChangeArrowheads="1"/>
            </p:cNvSpPr>
            <p:nvPr/>
          </p:nvSpPr>
          <p:spPr bwMode="auto">
            <a:xfrm>
              <a:off x="3518452" y="3687417"/>
              <a:ext cx="1421296" cy="1570383"/>
            </a:xfrm>
            <a:prstGeom prst="rect">
              <a:avLst/>
            </a:prstGeom>
            <a:solidFill>
              <a:srgbClr val="FFF189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en-US" sz="2000"/>
            </a:p>
          </p:txBody>
        </p:sp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3807153" y="4348882"/>
            <a:ext cx="837549" cy="266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5" imgW="838080" imgH="266400" progId="Equation.DSMT4">
                    <p:embed/>
                  </p:oleObj>
                </mc:Choice>
                <mc:Fallback>
                  <p:oleObj name="Equation" r:id="rId5" imgW="838080" imgH="266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153" y="4348882"/>
                          <a:ext cx="837549" cy="266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00150" y="4067175"/>
            <a:ext cx="3263900" cy="368300"/>
            <a:chOff x="2611239" y="3718891"/>
            <a:chExt cx="3264795" cy="369332"/>
          </a:xfrm>
        </p:grpSpPr>
        <p:cxnSp>
          <p:nvCxnSpPr>
            <p:cNvPr id="1058" name="Straight Arrow Connector 11"/>
            <p:cNvCxnSpPr>
              <a:cxnSpLocks noChangeShapeType="1"/>
            </p:cNvCxnSpPr>
            <p:nvPr/>
          </p:nvCxnSpPr>
          <p:spPr bwMode="auto">
            <a:xfrm>
              <a:off x="2955237" y="3902763"/>
              <a:ext cx="57646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59" name="Straight Arrow Connector 12"/>
            <p:cNvCxnSpPr>
              <a:cxnSpLocks noChangeShapeType="1"/>
            </p:cNvCxnSpPr>
            <p:nvPr/>
          </p:nvCxnSpPr>
          <p:spPr bwMode="auto">
            <a:xfrm>
              <a:off x="4946375" y="3902763"/>
              <a:ext cx="57646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60" name="TextBox 13"/>
            <p:cNvSpPr txBox="1">
              <a:spLocks noChangeArrowheads="1"/>
            </p:cNvSpPr>
            <p:nvPr/>
          </p:nvSpPr>
          <p:spPr bwMode="auto">
            <a:xfrm>
              <a:off x="2611239" y="3718891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61" name="TextBox 14"/>
            <p:cNvSpPr txBox="1">
              <a:spLocks noChangeArrowheads="1"/>
            </p:cNvSpPr>
            <p:nvPr/>
          </p:nvSpPr>
          <p:spPr bwMode="auto">
            <a:xfrm>
              <a:off x="5502214" y="3718891"/>
              <a:ext cx="3738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y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174750" y="4459288"/>
            <a:ext cx="3316288" cy="368300"/>
            <a:chOff x="2585590" y="4099888"/>
            <a:chExt cx="3316093" cy="369332"/>
          </a:xfrm>
        </p:grpSpPr>
        <p:cxnSp>
          <p:nvCxnSpPr>
            <p:cNvPr id="1054" name="Straight Arrow Connector 15"/>
            <p:cNvCxnSpPr>
              <a:cxnSpLocks noChangeShapeType="1"/>
            </p:cNvCxnSpPr>
            <p:nvPr/>
          </p:nvCxnSpPr>
          <p:spPr bwMode="auto">
            <a:xfrm>
              <a:off x="2955237" y="4283760"/>
              <a:ext cx="57646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55" name="Straight Arrow Connector 16"/>
            <p:cNvCxnSpPr>
              <a:cxnSpLocks noChangeShapeType="1"/>
            </p:cNvCxnSpPr>
            <p:nvPr/>
          </p:nvCxnSpPr>
          <p:spPr bwMode="auto">
            <a:xfrm>
              <a:off x="4946375" y="4283760"/>
              <a:ext cx="57646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56" name="TextBox 17"/>
            <p:cNvSpPr txBox="1">
              <a:spLocks noChangeArrowheads="1"/>
            </p:cNvSpPr>
            <p:nvPr/>
          </p:nvSpPr>
          <p:spPr bwMode="auto">
            <a:xfrm>
              <a:off x="2585590" y="4099888"/>
              <a:ext cx="4154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57" name="TextBox 18"/>
            <p:cNvSpPr txBox="1">
              <a:spLocks noChangeArrowheads="1"/>
            </p:cNvSpPr>
            <p:nvPr/>
          </p:nvSpPr>
          <p:spPr bwMode="auto">
            <a:xfrm>
              <a:off x="5502214" y="4099888"/>
              <a:ext cx="3994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y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058863" y="4851400"/>
            <a:ext cx="3546475" cy="368300"/>
            <a:chOff x="2470173" y="4507395"/>
            <a:chExt cx="3546927" cy="369332"/>
          </a:xfrm>
        </p:grpSpPr>
        <p:cxnSp>
          <p:nvCxnSpPr>
            <p:cNvPr id="1050" name="Straight Arrow Connector 19"/>
            <p:cNvCxnSpPr>
              <a:cxnSpLocks noChangeShapeType="1"/>
            </p:cNvCxnSpPr>
            <p:nvPr/>
          </p:nvCxnSpPr>
          <p:spPr bwMode="auto">
            <a:xfrm>
              <a:off x="2955237" y="4691267"/>
              <a:ext cx="57646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51" name="Straight Arrow Connector 20"/>
            <p:cNvCxnSpPr>
              <a:cxnSpLocks noChangeShapeType="1"/>
            </p:cNvCxnSpPr>
            <p:nvPr/>
          </p:nvCxnSpPr>
          <p:spPr bwMode="auto">
            <a:xfrm>
              <a:off x="4946375" y="4691267"/>
              <a:ext cx="57646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52" name="TextBox 21"/>
            <p:cNvSpPr txBox="1">
              <a:spLocks noChangeArrowheads="1"/>
            </p:cNvSpPr>
            <p:nvPr/>
          </p:nvSpPr>
          <p:spPr bwMode="auto">
            <a:xfrm>
              <a:off x="2470173" y="4507395"/>
              <a:ext cx="5309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2x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053" name="TextBox 22"/>
            <p:cNvSpPr txBox="1">
              <a:spLocks noChangeArrowheads="1"/>
            </p:cNvSpPr>
            <p:nvPr/>
          </p:nvSpPr>
          <p:spPr bwMode="auto">
            <a:xfrm>
              <a:off x="5502214" y="4507395"/>
              <a:ext cx="5148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2y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30225" y="5243513"/>
            <a:ext cx="4541838" cy="368300"/>
            <a:chOff x="1941182" y="4895021"/>
            <a:chExt cx="4542390" cy="369332"/>
          </a:xfrm>
        </p:grpSpPr>
        <p:cxnSp>
          <p:nvCxnSpPr>
            <p:cNvPr id="1046" name="Straight Arrow Connector 23"/>
            <p:cNvCxnSpPr>
              <a:cxnSpLocks noChangeShapeType="1"/>
            </p:cNvCxnSpPr>
            <p:nvPr/>
          </p:nvCxnSpPr>
          <p:spPr bwMode="auto">
            <a:xfrm>
              <a:off x="2955237" y="5078893"/>
              <a:ext cx="57646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47" name="Straight Arrow Connector 24"/>
            <p:cNvCxnSpPr>
              <a:cxnSpLocks noChangeShapeType="1"/>
            </p:cNvCxnSpPr>
            <p:nvPr/>
          </p:nvCxnSpPr>
          <p:spPr bwMode="auto">
            <a:xfrm>
              <a:off x="4946375" y="5078893"/>
              <a:ext cx="57646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8" name="TextBox 25"/>
            <p:cNvSpPr txBox="1">
              <a:spLocks noChangeArrowheads="1"/>
            </p:cNvSpPr>
            <p:nvPr/>
          </p:nvSpPr>
          <p:spPr bwMode="auto">
            <a:xfrm>
              <a:off x="1941182" y="4895021"/>
              <a:ext cx="10599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2x</a:t>
              </a:r>
              <a:r>
                <a:rPr lang="en-US" baseline="-25000">
                  <a:latin typeface="Comic Sans MS" pitchFamily="66" charset="0"/>
                </a:rPr>
                <a:t>1 </a:t>
              </a:r>
              <a:r>
                <a:rPr lang="en-US">
                  <a:latin typeface="Comic Sans MS" pitchFamily="66" charset="0"/>
                </a:rPr>
                <a:t>+3x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9" name="TextBox 26"/>
            <p:cNvSpPr txBox="1">
              <a:spLocks noChangeArrowheads="1"/>
            </p:cNvSpPr>
            <p:nvPr/>
          </p:nvSpPr>
          <p:spPr bwMode="auto">
            <a:xfrm>
              <a:off x="5502214" y="4895021"/>
              <a:ext cx="9813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2y</a:t>
              </a:r>
              <a:r>
                <a:rPr lang="en-US" baseline="-25000">
                  <a:latin typeface="Comic Sans MS" pitchFamily="66" charset="0"/>
                </a:rPr>
                <a:t>1</a:t>
              </a:r>
              <a:r>
                <a:rPr lang="en-US">
                  <a:latin typeface="Comic Sans MS" pitchFamily="66" charset="0"/>
                </a:rPr>
                <a:t>+3y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5724525" y="4183063"/>
            <a:ext cx="2997200" cy="1247775"/>
            <a:chOff x="5793982" y="3953850"/>
            <a:chExt cx="2997545" cy="1249164"/>
          </a:xfrm>
        </p:grpSpPr>
        <p:sp>
          <p:nvSpPr>
            <p:cNvPr id="1037" name="Rectangle 34"/>
            <p:cNvSpPr>
              <a:spLocks noChangeArrowheads="1"/>
            </p:cNvSpPr>
            <p:nvPr/>
          </p:nvSpPr>
          <p:spPr bwMode="auto">
            <a:xfrm>
              <a:off x="8293189" y="4543458"/>
              <a:ext cx="186813" cy="658762"/>
            </a:xfrm>
            <a:prstGeom prst="rect">
              <a:avLst/>
            </a:prstGeom>
            <a:solidFill>
              <a:srgbClr val="0070C0"/>
            </a:solidFill>
            <a:ln w="127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973391" y="4769144"/>
              <a:ext cx="2310078" cy="197069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defRPr/>
              </a:pPr>
              <a:endParaRPr lang="en-US" sz="2000">
                <a:cs typeface="+mn-cs"/>
              </a:endParaRPr>
            </a:p>
          </p:txBody>
        </p:sp>
        <p:cxnSp>
          <p:nvCxnSpPr>
            <p:cNvPr id="1039" name="Straight Connector 36"/>
            <p:cNvCxnSpPr>
              <a:cxnSpLocks noChangeShapeType="1"/>
            </p:cNvCxnSpPr>
            <p:nvPr/>
          </p:nvCxnSpPr>
          <p:spPr bwMode="auto">
            <a:xfrm rot="16200000" flipH="1">
              <a:off x="7958889" y="4872839"/>
              <a:ext cx="65876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40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5752933" y="4517172"/>
              <a:ext cx="47194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1" name="TextBox 38"/>
            <p:cNvSpPr txBox="1">
              <a:spLocks noChangeArrowheads="1"/>
            </p:cNvSpPr>
            <p:nvPr/>
          </p:nvSpPr>
          <p:spPr bwMode="auto">
            <a:xfrm>
              <a:off x="5793982" y="395385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042" name="Straight Arrow Connector 43"/>
            <p:cNvCxnSpPr>
              <a:cxnSpLocks noChangeShapeType="1"/>
            </p:cNvCxnSpPr>
            <p:nvPr/>
          </p:nvCxnSpPr>
          <p:spPr bwMode="auto">
            <a:xfrm rot="5400000">
              <a:off x="6779965" y="4517172"/>
              <a:ext cx="471949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3" name="TextBox 44"/>
            <p:cNvSpPr txBox="1">
              <a:spLocks noChangeArrowheads="1"/>
            </p:cNvSpPr>
            <p:nvPr/>
          </p:nvSpPr>
          <p:spPr bwMode="auto">
            <a:xfrm>
              <a:off x="6821014" y="3953850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x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044" name="TextBox 46"/>
            <p:cNvSpPr txBox="1">
              <a:spLocks noChangeArrowheads="1"/>
            </p:cNvSpPr>
            <p:nvPr/>
          </p:nvSpPr>
          <p:spPr bwMode="auto">
            <a:xfrm>
              <a:off x="8460987" y="4689346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Y</a:t>
              </a:r>
              <a:endParaRPr lang="en-US" baseline="-25000">
                <a:latin typeface="Comic Sans MS" pitchFamily="66" charset="0"/>
              </a:endParaRPr>
            </a:p>
          </p:txBody>
        </p:sp>
        <p:sp>
          <p:nvSpPr>
            <p:cNvPr id="49" name="Arc 48"/>
            <p:cNvSpPr/>
            <p:nvPr/>
          </p:nvSpPr>
          <p:spPr bwMode="auto">
            <a:xfrm>
              <a:off x="8170744" y="4700806"/>
              <a:ext cx="317537" cy="317853"/>
            </a:xfrm>
            <a:prstGeom prst="arc">
              <a:avLst>
                <a:gd name="adj1" fmla="val 16200000"/>
                <a:gd name="adj2" fmla="val 72797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defRPr/>
              </a:pPr>
              <a:endParaRPr lang="en-US" sz="2000">
                <a:cs typeface="+mn-cs"/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26851"/>
              </p:ext>
            </p:extLst>
          </p:nvPr>
        </p:nvGraphicFramePr>
        <p:xfrm>
          <a:off x="5221515" y="2359745"/>
          <a:ext cx="381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3809880" imgH="368280" progId="Equation.DSMT4">
                  <p:embed/>
                </p:oleObj>
              </mc:Choice>
              <mc:Fallback>
                <p:oleObj name="Equation" r:id="rId7" imgW="38098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1515" y="2359745"/>
                        <a:ext cx="3810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Incremental Secant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dirty="0" smtClean="0"/>
              <a:t>Secant matrix</a:t>
            </a:r>
          </a:p>
          <a:p>
            <a:pPr lvl="1" eaLnBrk="1" hangingPunct="1">
              <a:spcBef>
                <a:spcPts val="1800"/>
              </a:spcBef>
            </a:pPr>
            <a:r>
              <a:rPr lang="en-US" dirty="0" smtClean="0"/>
              <a:t>Instead of using tangent stiffness, </a:t>
            </a:r>
            <a:r>
              <a:rPr lang="en-US" b="1" dirty="0" smtClean="0">
                <a:solidFill>
                  <a:srgbClr val="2C02C6"/>
                </a:solidFill>
              </a:rPr>
              <a:t>approximate it </a:t>
            </a:r>
            <a:r>
              <a:rPr lang="en-US" dirty="0" smtClean="0"/>
              <a:t>using the solution from the previous iteration</a:t>
            </a:r>
          </a:p>
          <a:p>
            <a:pPr lvl="1" eaLnBrk="1" hangingPunct="1">
              <a:spcBef>
                <a:spcPts val="1800"/>
              </a:spcBef>
            </a:pPr>
            <a:r>
              <a:rPr lang="en-US" dirty="0" smtClean="0"/>
              <a:t>At i-</a:t>
            </a:r>
            <a:r>
              <a:rPr lang="en-US" dirty="0" err="1" smtClean="0"/>
              <a:t>th</a:t>
            </a:r>
            <a:r>
              <a:rPr lang="en-US" dirty="0" smtClean="0"/>
              <a:t> iteration</a:t>
            </a:r>
          </a:p>
          <a:p>
            <a:pPr lvl="1" eaLnBrk="1" hangingPunct="1">
              <a:spcBef>
                <a:spcPts val="1800"/>
              </a:spcBef>
            </a:pPr>
            <a:endParaRPr lang="en-US" dirty="0" smtClean="0"/>
          </a:p>
          <a:p>
            <a:pPr lvl="1" eaLnBrk="1" hangingPunct="1">
              <a:spcBef>
                <a:spcPts val="1800"/>
              </a:spcBef>
            </a:pPr>
            <a:r>
              <a:rPr lang="en-US" dirty="0" smtClean="0"/>
              <a:t>The secant matrix satisfies</a:t>
            </a:r>
          </a:p>
          <a:p>
            <a:pPr lvl="1" eaLnBrk="1" hangingPunct="1">
              <a:spcBef>
                <a:spcPts val="1800"/>
              </a:spcBef>
            </a:pPr>
            <a:endParaRPr lang="en-US" dirty="0" smtClean="0"/>
          </a:p>
          <a:p>
            <a:pPr lvl="1" eaLnBrk="1" hangingPunct="1">
              <a:spcBef>
                <a:spcPts val="1800"/>
              </a:spcBef>
            </a:pPr>
            <a:r>
              <a:rPr lang="en-US" dirty="0" smtClean="0"/>
              <a:t>Not a unique process in high dimension</a:t>
            </a:r>
          </a:p>
          <a:p>
            <a:pPr eaLnBrk="1" hangingPunct="1">
              <a:spcBef>
                <a:spcPts val="1800"/>
              </a:spcBef>
            </a:pPr>
            <a:r>
              <a:rPr lang="en-US" b="1" dirty="0" smtClean="0">
                <a:solidFill>
                  <a:srgbClr val="2C02C6"/>
                </a:solidFill>
              </a:rPr>
              <a:t>Start from initial K</a:t>
            </a:r>
            <a:r>
              <a:rPr lang="en-US" b="1" baseline="-25000" dirty="0" smtClean="0">
                <a:solidFill>
                  <a:srgbClr val="2C02C6"/>
                </a:solidFill>
              </a:rPr>
              <a:t>T</a:t>
            </a:r>
            <a:r>
              <a:rPr lang="en-US" b="1" dirty="0" smtClean="0">
                <a:solidFill>
                  <a:srgbClr val="2C02C6"/>
                </a:solidFill>
              </a:rPr>
              <a:t> matrix, iteratively update it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Rank-1 or rank-2 update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The textbook has </a:t>
            </a:r>
            <a:r>
              <a:rPr lang="en-US" dirty="0" err="1" smtClean="0"/>
              <a:t>Broyden’s</a:t>
            </a:r>
            <a:r>
              <a:rPr lang="en-US" dirty="0" smtClean="0"/>
              <a:t> algorithm (Rank-1 update)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Here we will discuss BFGS method (Rank-2 update)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41913" y="2038350"/>
            <a:ext cx="3713162" cy="2409825"/>
            <a:chOff x="5141913" y="2038350"/>
            <a:chExt cx="3713162" cy="2409825"/>
          </a:xfrm>
        </p:grpSpPr>
        <p:sp>
          <p:nvSpPr>
            <p:cNvPr id="21514" name="Text Box 8"/>
            <p:cNvSpPr txBox="1">
              <a:spLocks noChangeArrowheads="1"/>
            </p:cNvSpPr>
            <p:nvPr/>
          </p:nvSpPr>
          <p:spPr bwMode="auto">
            <a:xfrm>
              <a:off x="5141913" y="2339393"/>
              <a:ext cx="282183" cy="295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F</a:t>
              </a:r>
              <a:endParaRPr lang="en-US" altLang="ko-KR" sz="1600">
                <a:latin typeface="Times New Roman" pitchFamily="18" charset="0"/>
                <a:ea typeface="맑은 고딕" pitchFamily="50" charset="-127"/>
              </a:endParaRPr>
            </a:p>
            <a:p>
              <a:endParaRPr lang="en-US" sz="1600"/>
            </a:p>
          </p:txBody>
        </p:sp>
        <p:sp>
          <p:nvSpPr>
            <p:cNvPr id="21515" name="Line 3"/>
            <p:cNvSpPr>
              <a:spLocks noChangeShapeType="1"/>
            </p:cNvSpPr>
            <p:nvPr/>
          </p:nvSpPr>
          <p:spPr bwMode="auto">
            <a:xfrm>
              <a:off x="5451724" y="4189044"/>
              <a:ext cx="34033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4"/>
            <p:cNvSpPr>
              <a:spLocks noChangeShapeType="1"/>
            </p:cNvSpPr>
            <p:nvPr/>
          </p:nvSpPr>
          <p:spPr bwMode="auto">
            <a:xfrm rot="5400000" flipH="1">
              <a:off x="4378997" y="3105833"/>
              <a:ext cx="2145454" cy="10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5"/>
            <p:cNvSpPr txBox="1">
              <a:spLocks noChangeArrowheads="1"/>
            </p:cNvSpPr>
            <p:nvPr/>
          </p:nvSpPr>
          <p:spPr bwMode="auto">
            <a:xfrm>
              <a:off x="5712932" y="4194760"/>
              <a:ext cx="232610" cy="2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sz="1600" baseline="30000">
                  <a:latin typeface="Times New Roman" pitchFamily="18" charset="0"/>
                  <a:ea typeface="맑은 고딕" pitchFamily="50" charset="-127"/>
                </a:rPr>
                <a:t>0</a:t>
              </a:r>
              <a:endParaRPr lang="en-US" altLang="ko-KR" sz="1600">
                <a:latin typeface="Times New Roman" pitchFamily="18" charset="0"/>
                <a:ea typeface="맑은 고딕" pitchFamily="50" charset="-127"/>
              </a:endParaRPr>
            </a:p>
            <a:p>
              <a:endParaRPr lang="en-US" sz="1600"/>
            </a:p>
          </p:txBody>
        </p:sp>
        <p:sp>
          <p:nvSpPr>
            <p:cNvPr id="21518" name="Text Box 6"/>
            <p:cNvSpPr txBox="1">
              <a:spLocks noChangeArrowheads="1"/>
            </p:cNvSpPr>
            <p:nvPr/>
          </p:nvSpPr>
          <p:spPr bwMode="auto">
            <a:xfrm>
              <a:off x="6196266" y="4194760"/>
              <a:ext cx="218310" cy="2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sz="1600" baseline="30000">
                  <a:latin typeface="Calibri" pitchFamily="34" charset="0"/>
                  <a:ea typeface="맑은 고딕" pitchFamily="50" charset="-127"/>
                </a:rPr>
                <a:t>1</a:t>
              </a:r>
              <a:endParaRPr lang="en-US" altLang="ko-KR" sz="1600">
                <a:latin typeface="Times New Roman" pitchFamily="18" charset="0"/>
                <a:ea typeface="맑은 고딕" pitchFamily="50" charset="-127"/>
              </a:endParaRPr>
            </a:p>
            <a:p>
              <a:endParaRPr lang="en-US" sz="1600"/>
            </a:p>
          </p:txBody>
        </p:sp>
        <p:sp>
          <p:nvSpPr>
            <p:cNvPr id="21519" name="Text Box 7"/>
            <p:cNvSpPr txBox="1">
              <a:spLocks noChangeArrowheads="1"/>
            </p:cNvSpPr>
            <p:nvPr/>
          </p:nvSpPr>
          <p:spPr bwMode="auto">
            <a:xfrm>
              <a:off x="8472794" y="4195712"/>
              <a:ext cx="232610" cy="2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d</a:t>
              </a:r>
            </a:p>
            <a:p>
              <a:endParaRPr lang="en-US" sz="1600"/>
            </a:p>
          </p:txBody>
        </p:sp>
        <p:sp>
          <p:nvSpPr>
            <p:cNvPr id="21520" name="Text Box 9"/>
            <p:cNvSpPr txBox="1">
              <a:spLocks noChangeArrowheads="1"/>
            </p:cNvSpPr>
            <p:nvPr/>
          </p:nvSpPr>
          <p:spPr bwMode="auto">
            <a:xfrm>
              <a:off x="8061913" y="2263661"/>
              <a:ext cx="562458" cy="281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P(d)</a:t>
              </a:r>
            </a:p>
            <a:p>
              <a:endParaRPr lang="en-US" sz="1600"/>
            </a:p>
          </p:txBody>
        </p:sp>
        <p:graphicFrame>
          <p:nvGraphicFramePr>
            <p:cNvPr id="2150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34212"/>
                </p:ext>
              </p:extLst>
            </p:nvPr>
          </p:nvGraphicFramePr>
          <p:xfrm>
            <a:off x="5737223" y="2824161"/>
            <a:ext cx="247572" cy="4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0" name="Equation" r:id="rId3" imgW="380880" imgH="761760" progId="Equation.DSMT4">
                    <p:embed/>
                  </p:oleObj>
                </mc:Choice>
                <mc:Fallback>
                  <p:oleObj name="Equation" r:id="rId3" imgW="380880" imgH="7617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7223" y="2824161"/>
                          <a:ext cx="247572" cy="495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" name="Line 11"/>
            <p:cNvSpPr>
              <a:spLocks noChangeShapeType="1"/>
            </p:cNvSpPr>
            <p:nvPr/>
          </p:nvSpPr>
          <p:spPr bwMode="auto">
            <a:xfrm flipH="1" flipV="1">
              <a:off x="7723485" y="2497070"/>
              <a:ext cx="350822" cy="4010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 flipH="1" flipV="1">
              <a:off x="5472696" y="2474205"/>
              <a:ext cx="22069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13"/>
            <p:cNvSpPr>
              <a:spLocks/>
            </p:cNvSpPr>
            <p:nvPr/>
          </p:nvSpPr>
          <p:spPr bwMode="auto">
            <a:xfrm>
              <a:off x="5685287" y="2426571"/>
              <a:ext cx="2408086" cy="1668158"/>
            </a:xfrm>
            <a:custGeom>
              <a:avLst/>
              <a:gdLst>
                <a:gd name="T0" fmla="*/ 2147483647 w 2526"/>
                <a:gd name="T1" fmla="*/ 0 h 1751"/>
                <a:gd name="T2" fmla="*/ 2147483647 w 2526"/>
                <a:gd name="T3" fmla="*/ 2147483647 h 1751"/>
                <a:gd name="T4" fmla="*/ 2147483647 w 2526"/>
                <a:gd name="T5" fmla="*/ 2147483647 h 1751"/>
                <a:gd name="T6" fmla="*/ 2147483647 w 2526"/>
                <a:gd name="T7" fmla="*/ 2147483647 h 1751"/>
                <a:gd name="T8" fmla="*/ 2147483647 w 2526"/>
                <a:gd name="T9" fmla="*/ 2147483647 h 1751"/>
                <a:gd name="T10" fmla="*/ 2147483647 w 2526"/>
                <a:gd name="T11" fmla="*/ 2147483647 h 1751"/>
                <a:gd name="T12" fmla="*/ 2147483647 w 2526"/>
                <a:gd name="T13" fmla="*/ 2147483647 h 1751"/>
                <a:gd name="T14" fmla="*/ 2147483647 w 2526"/>
                <a:gd name="T15" fmla="*/ 2147483647 h 1751"/>
                <a:gd name="T16" fmla="*/ 0 w 2526"/>
                <a:gd name="T17" fmla="*/ 2147483647 h 17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26"/>
                <a:gd name="T28" fmla="*/ 0 h 1751"/>
                <a:gd name="T29" fmla="*/ 2526 w 2526"/>
                <a:gd name="T30" fmla="*/ 1751 h 17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26" h="1751">
                  <a:moveTo>
                    <a:pt x="2526" y="0"/>
                  </a:moveTo>
                  <a:cubicBezTo>
                    <a:pt x="2481" y="4"/>
                    <a:pt x="2348" y="12"/>
                    <a:pt x="2256" y="22"/>
                  </a:cubicBezTo>
                  <a:cubicBezTo>
                    <a:pt x="2164" y="32"/>
                    <a:pt x="2071" y="46"/>
                    <a:pt x="1976" y="63"/>
                  </a:cubicBezTo>
                  <a:cubicBezTo>
                    <a:pt x="1881" y="80"/>
                    <a:pt x="1797" y="90"/>
                    <a:pt x="1686" y="127"/>
                  </a:cubicBezTo>
                  <a:cubicBezTo>
                    <a:pt x="1575" y="164"/>
                    <a:pt x="1445" y="210"/>
                    <a:pt x="1311" y="285"/>
                  </a:cubicBezTo>
                  <a:cubicBezTo>
                    <a:pt x="1177" y="360"/>
                    <a:pt x="1020" y="464"/>
                    <a:pt x="884" y="577"/>
                  </a:cubicBezTo>
                  <a:cubicBezTo>
                    <a:pt x="748" y="690"/>
                    <a:pt x="605" y="839"/>
                    <a:pt x="492" y="963"/>
                  </a:cubicBezTo>
                  <a:cubicBezTo>
                    <a:pt x="379" y="1087"/>
                    <a:pt x="291" y="1192"/>
                    <a:pt x="209" y="1323"/>
                  </a:cubicBezTo>
                  <a:cubicBezTo>
                    <a:pt x="127" y="1454"/>
                    <a:pt x="43" y="1662"/>
                    <a:pt x="0" y="1751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V="1">
              <a:off x="5751513" y="2476500"/>
              <a:ext cx="523875" cy="1465263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  <a:cs typeface="+mn-cs"/>
              </a:endParaRPr>
            </a:p>
          </p:txBody>
        </p:sp>
        <p:sp>
          <p:nvSpPr>
            <p:cNvPr id="21525" name="Line 15"/>
            <p:cNvSpPr>
              <a:spLocks noChangeShapeType="1"/>
            </p:cNvSpPr>
            <p:nvPr/>
          </p:nvSpPr>
          <p:spPr bwMode="auto">
            <a:xfrm flipH="1">
              <a:off x="6276345" y="2485637"/>
              <a:ext cx="0" cy="1701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16"/>
            <p:cNvSpPr>
              <a:spLocks noChangeShapeType="1"/>
            </p:cNvSpPr>
            <p:nvPr/>
          </p:nvSpPr>
          <p:spPr bwMode="auto">
            <a:xfrm>
              <a:off x="7695838" y="2492306"/>
              <a:ext cx="0" cy="16929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7" name="Line 17"/>
            <p:cNvSpPr>
              <a:spLocks noChangeShapeType="1"/>
            </p:cNvSpPr>
            <p:nvPr/>
          </p:nvSpPr>
          <p:spPr bwMode="auto">
            <a:xfrm>
              <a:off x="5776805" y="3873704"/>
              <a:ext cx="0" cy="32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7611945" y="4194760"/>
              <a:ext cx="225937" cy="2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sz="1600" baseline="30000">
                  <a:latin typeface="Calibri" pitchFamily="34" charset="0"/>
                  <a:ea typeface="맑은 고딕" pitchFamily="50" charset="-127"/>
                </a:rPr>
                <a:t>n</a:t>
              </a:r>
              <a:endParaRPr lang="en-US" altLang="ko-KR" sz="1600">
                <a:latin typeface="Times New Roman" pitchFamily="18" charset="0"/>
                <a:ea typeface="맑은 고딕" pitchFamily="50" charset="-127"/>
              </a:endParaRPr>
            </a:p>
            <a:p>
              <a:endParaRPr lang="en-US" sz="1600"/>
            </a:p>
          </p:txBody>
        </p:sp>
        <p:sp>
          <p:nvSpPr>
            <p:cNvPr id="21529" name="Freeform 19"/>
            <p:cNvSpPr>
              <a:spLocks/>
            </p:cNvSpPr>
            <p:nvPr/>
          </p:nvSpPr>
          <p:spPr bwMode="auto">
            <a:xfrm>
              <a:off x="5991302" y="2901962"/>
              <a:ext cx="128698" cy="357259"/>
            </a:xfrm>
            <a:custGeom>
              <a:avLst/>
              <a:gdLst>
                <a:gd name="T0" fmla="*/ 0 w 135"/>
                <a:gd name="T1" fmla="*/ 2147483647 h 375"/>
                <a:gd name="T2" fmla="*/ 2147483647 w 135"/>
                <a:gd name="T3" fmla="*/ 2147483647 h 375"/>
                <a:gd name="T4" fmla="*/ 2147483647 w 135"/>
                <a:gd name="T5" fmla="*/ 0 h 375"/>
                <a:gd name="T6" fmla="*/ 0 60000 65536"/>
                <a:gd name="T7" fmla="*/ 0 60000 65536"/>
                <a:gd name="T8" fmla="*/ 0 60000 65536"/>
                <a:gd name="T9" fmla="*/ 0 w 135"/>
                <a:gd name="T10" fmla="*/ 0 h 375"/>
                <a:gd name="T11" fmla="*/ 135 w 135"/>
                <a:gd name="T12" fmla="*/ 375 h 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375">
                  <a:moveTo>
                    <a:pt x="0" y="375"/>
                  </a:moveTo>
                  <a:lnTo>
                    <a:pt x="135" y="375"/>
                  </a:ln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0" name="Text Box 20"/>
            <p:cNvSpPr txBox="1">
              <a:spLocks noChangeArrowheads="1"/>
            </p:cNvSpPr>
            <p:nvPr/>
          </p:nvSpPr>
          <p:spPr bwMode="auto">
            <a:xfrm>
              <a:off x="7720625" y="2875286"/>
              <a:ext cx="740730" cy="2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Solution</a:t>
              </a:r>
              <a:endParaRPr lang="en-US" altLang="ko-KR" sz="1600">
                <a:latin typeface="Times New Roman" pitchFamily="18" charset="0"/>
                <a:ea typeface="맑은 고딕" pitchFamily="50" charset="-127"/>
              </a:endParaRPr>
            </a:p>
            <a:p>
              <a:endParaRPr lang="en-US" sz="1600"/>
            </a:p>
          </p:txBody>
        </p:sp>
        <p:sp>
          <p:nvSpPr>
            <p:cNvPr id="21531" name="Line 21"/>
            <p:cNvSpPr>
              <a:spLocks noChangeShapeType="1"/>
            </p:cNvSpPr>
            <p:nvPr/>
          </p:nvSpPr>
          <p:spPr bwMode="auto">
            <a:xfrm flipH="1">
              <a:off x="6808297" y="2478016"/>
              <a:ext cx="0" cy="1701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2"/>
            <p:cNvSpPr>
              <a:spLocks noChangeShapeType="1"/>
            </p:cNvSpPr>
            <p:nvPr/>
          </p:nvSpPr>
          <p:spPr bwMode="auto">
            <a:xfrm flipH="1">
              <a:off x="7163885" y="2478016"/>
              <a:ext cx="0" cy="1701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23"/>
            <p:cNvSpPr>
              <a:spLocks noChangeShapeType="1"/>
            </p:cNvSpPr>
            <p:nvPr/>
          </p:nvSpPr>
          <p:spPr bwMode="auto">
            <a:xfrm flipH="1">
              <a:off x="7424142" y="2483732"/>
              <a:ext cx="0" cy="1701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 flipV="1">
              <a:off x="5756275" y="2476500"/>
              <a:ext cx="1050925" cy="142875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  <a:cs typeface="+mn-cs"/>
              </a:endParaRPr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 flipV="1">
              <a:off x="6276975" y="2470150"/>
              <a:ext cx="893763" cy="74930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  <a:cs typeface="+mn-cs"/>
              </a:endParaRPr>
            </a:p>
          </p:txBody>
        </p:sp>
        <p:sp>
          <p:nvSpPr>
            <p:cNvPr id="21536" name="Text Box 26"/>
            <p:cNvSpPr txBox="1">
              <a:spLocks noChangeArrowheads="1"/>
            </p:cNvSpPr>
            <p:nvPr/>
          </p:nvSpPr>
          <p:spPr bwMode="auto">
            <a:xfrm>
              <a:off x="6741565" y="4194760"/>
              <a:ext cx="218310" cy="2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sz="1600" baseline="30000">
                  <a:latin typeface="Calibri" pitchFamily="34" charset="0"/>
                  <a:ea typeface="맑은 고딕" pitchFamily="50" charset="-127"/>
                </a:rPr>
                <a:t>2</a:t>
              </a:r>
              <a:endParaRPr lang="en-US" altLang="ko-KR" sz="1600">
                <a:latin typeface="Times New Roman" pitchFamily="18" charset="0"/>
                <a:ea typeface="맑은 고딕" pitchFamily="50" charset="-127"/>
              </a:endParaRPr>
            </a:p>
            <a:p>
              <a:endParaRPr lang="en-US" sz="1600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flipV="1">
              <a:off x="6805613" y="2462213"/>
              <a:ext cx="623887" cy="307975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  <a:cs typeface="+mn-cs"/>
              </a:endParaRPr>
            </a:p>
          </p:txBody>
        </p:sp>
        <p:sp>
          <p:nvSpPr>
            <p:cNvPr id="21538" name="Text Box 28"/>
            <p:cNvSpPr txBox="1">
              <a:spLocks noChangeArrowheads="1"/>
            </p:cNvSpPr>
            <p:nvPr/>
          </p:nvSpPr>
          <p:spPr bwMode="auto">
            <a:xfrm>
              <a:off x="7100013" y="4194760"/>
              <a:ext cx="218310" cy="2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d</a:t>
              </a:r>
              <a:r>
                <a:rPr lang="en-US" altLang="ko-KR" sz="1600" baseline="30000">
                  <a:latin typeface="Calibri" pitchFamily="34" charset="0"/>
                  <a:ea typeface="맑은 고딕" pitchFamily="50" charset="-127"/>
                </a:rPr>
                <a:t>3</a:t>
              </a:r>
              <a:endParaRPr lang="en-US" altLang="ko-KR" sz="1600">
                <a:latin typeface="Times New Roman" pitchFamily="18" charset="0"/>
                <a:ea typeface="맑은 고딕" pitchFamily="50" charset="-127"/>
              </a:endParaRPr>
            </a:p>
            <a:p>
              <a:endParaRPr lang="en-US" sz="1600"/>
            </a:p>
          </p:txBody>
        </p:sp>
        <p:sp>
          <p:nvSpPr>
            <p:cNvPr id="21539" name="Line 29"/>
            <p:cNvSpPr>
              <a:spLocks noChangeShapeType="1"/>
            </p:cNvSpPr>
            <p:nvPr/>
          </p:nvSpPr>
          <p:spPr bwMode="auto">
            <a:xfrm flipH="1" flipV="1">
              <a:off x="6508002" y="2860996"/>
              <a:ext cx="1652103" cy="786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Text Box 30"/>
            <p:cNvSpPr txBox="1">
              <a:spLocks noChangeArrowheads="1"/>
            </p:cNvSpPr>
            <p:nvPr/>
          </p:nvSpPr>
          <p:spPr bwMode="auto">
            <a:xfrm>
              <a:off x="7806423" y="3625052"/>
              <a:ext cx="740730" cy="516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>
                  <a:latin typeface="Calibri" pitchFamily="34" charset="0"/>
                  <a:ea typeface="맑은 고딕" pitchFamily="50" charset="-127"/>
                </a:rPr>
                <a:t>Secant stiffness</a:t>
              </a:r>
              <a:endParaRPr lang="en-US" altLang="ko-KR" sz="1600">
                <a:latin typeface="Times New Roman" pitchFamily="18" charset="0"/>
                <a:ea typeface="맑은 고딕" pitchFamily="50" charset="-127"/>
              </a:endParaRPr>
            </a:p>
            <a:p>
              <a:endParaRPr lang="en-US" sz="1600"/>
            </a:p>
          </p:txBody>
        </p:sp>
      </p:grp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212850" y="2719388"/>
          <a:ext cx="19065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5" imgW="1917360" imgH="406080" progId="Equation.DSMT4">
                  <p:embed/>
                </p:oleObj>
              </mc:Choice>
              <mc:Fallback>
                <p:oleObj name="Equation" r:id="rId5" imgW="1917360" imgH="406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719388"/>
                        <a:ext cx="190658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1392238" y="3765550"/>
          <a:ext cx="3378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7" imgW="3377880" imgH="406080" progId="Equation.DSMT4">
                  <p:embed/>
                </p:oleObj>
              </mc:Choice>
              <mc:Fallback>
                <p:oleObj name="Equation" r:id="rId7" imgW="3377880" imgH="406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3765550"/>
                        <a:ext cx="33782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Secant Method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BFGS (</a:t>
            </a:r>
            <a:r>
              <a:rPr lang="en-US" dirty="0" err="1" smtClean="0"/>
              <a:t>Broyden</a:t>
            </a:r>
            <a:r>
              <a:rPr lang="en-US" dirty="0" smtClean="0"/>
              <a:t>, Fletcher, Goldfarb and </a:t>
            </a:r>
            <a:r>
              <a:rPr lang="en-US" dirty="0" err="1" smtClean="0"/>
              <a:t>Shanno</a:t>
            </a:r>
            <a:r>
              <a:rPr lang="en-US" dirty="0" smtClean="0"/>
              <a:t>) method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Stiffness matrix must be symmetric and positive-definite</a:t>
            </a:r>
          </a:p>
          <a:p>
            <a:pPr lvl="1">
              <a:spcBef>
                <a:spcPts val="2400"/>
              </a:spcBef>
              <a:buNone/>
            </a:pP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Instead of updating </a:t>
            </a:r>
            <a:r>
              <a:rPr lang="en-US" b="1" dirty="0" smtClean="0"/>
              <a:t>K</a:t>
            </a:r>
            <a:r>
              <a:rPr lang="en-US" dirty="0" smtClean="0"/>
              <a:t>, update </a:t>
            </a:r>
            <a:r>
              <a:rPr lang="en-US" b="1" dirty="0" smtClean="0"/>
              <a:t>H</a:t>
            </a:r>
            <a:r>
              <a:rPr lang="en-US" dirty="0" smtClean="0"/>
              <a:t> (saving computational time)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Become unstable when the No. of iterations is increased</a:t>
            </a:r>
            <a:endParaRPr lang="en-US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1274763" y="1862138"/>
          <a:ext cx="4425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4" name="Equation" r:id="rId3" imgW="4431960" imgH="406080" progId="Equation.DSMT4">
                  <p:embed/>
                </p:oleObj>
              </mc:Choice>
              <mc:Fallback>
                <p:oleObj name="Equation" r:id="rId3" imgW="443196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862138"/>
                        <a:ext cx="44259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274763" y="3017838"/>
          <a:ext cx="3429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5" name="Equation" r:id="rId5" imgW="3429000" imgH="406080" progId="Equation.DSMT4">
                  <p:embed/>
                </p:oleObj>
              </mc:Choice>
              <mc:Fallback>
                <p:oleObj name="Equation" r:id="rId5" imgW="342900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017838"/>
                        <a:ext cx="34290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274763" y="3787775"/>
          <a:ext cx="41703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6" name="Equation" r:id="rId7" imgW="4165560" imgH="787320" progId="Equation.DSMT4">
                  <p:embed/>
                </p:oleObj>
              </mc:Choice>
              <mc:Fallback>
                <p:oleObj name="Equation" r:id="rId7" imgW="4165560" imgH="787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787775"/>
                        <a:ext cx="417036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274763" y="4733925"/>
          <a:ext cx="26209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7" name="Equation" r:id="rId9" imgW="2616120" imgH="761760" progId="Equation.DSMT4">
                  <p:embed/>
                </p:oleObj>
              </mc:Choice>
              <mc:Fallback>
                <p:oleObj name="Equation" r:id="rId9" imgW="2616120" imgH="761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733925"/>
                        <a:ext cx="262096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Force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N-R method converges fast if the initial estimate is close to the solution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Solid mechanics: initial estimate = undeformed shape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Convergence difficulty </a:t>
            </a:r>
            <a:br>
              <a:rPr lang="en-US" dirty="0" smtClean="0"/>
            </a:br>
            <a:r>
              <a:rPr lang="en-US" dirty="0" smtClean="0"/>
              <a:t>occurs when the applied </a:t>
            </a:r>
            <a:br>
              <a:rPr lang="en-US" dirty="0" smtClean="0"/>
            </a:br>
            <a:r>
              <a:rPr lang="en-US" dirty="0" smtClean="0"/>
              <a:t>load is large </a:t>
            </a:r>
            <a:br>
              <a:rPr lang="en-US" dirty="0" smtClean="0"/>
            </a:br>
            <a:r>
              <a:rPr lang="en-US" dirty="0" smtClean="0"/>
              <a:t>(deformation is large)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IFM: apply loads in </a:t>
            </a:r>
            <a:br>
              <a:rPr lang="en-US" dirty="0" smtClean="0"/>
            </a:br>
            <a:r>
              <a:rPr lang="en-US" dirty="0" smtClean="0"/>
              <a:t>increments. Use the </a:t>
            </a:r>
            <a:br>
              <a:rPr lang="en-US" dirty="0" smtClean="0"/>
            </a:br>
            <a:r>
              <a:rPr lang="en-US" dirty="0" smtClean="0"/>
              <a:t>solution from the </a:t>
            </a:r>
            <a:br>
              <a:rPr lang="en-US" dirty="0" smtClean="0"/>
            </a:br>
            <a:r>
              <a:rPr lang="en-US" dirty="0" smtClean="0"/>
              <a:t>previous increment </a:t>
            </a:r>
            <a:br>
              <a:rPr lang="en-US" dirty="0" smtClean="0"/>
            </a:br>
            <a:r>
              <a:rPr lang="en-US" dirty="0" smtClean="0"/>
              <a:t>as an initial estimate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en-US" dirty="0"/>
              <a:t>Commercial programs </a:t>
            </a:r>
            <a:br>
              <a:rPr lang="en-US" dirty="0"/>
            </a:br>
            <a:r>
              <a:rPr lang="en-US" dirty="0"/>
              <a:t>call it “</a:t>
            </a:r>
            <a:r>
              <a:rPr lang="en-US" b="1" dirty="0">
                <a:solidFill>
                  <a:srgbClr val="2C02C6"/>
                </a:solidFill>
              </a:rPr>
              <a:t>Load Increment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/>
              <a:t>or “</a:t>
            </a:r>
            <a:r>
              <a:rPr lang="en-US" b="1" dirty="0">
                <a:solidFill>
                  <a:srgbClr val="2C02C6"/>
                </a:solidFill>
              </a:rPr>
              <a:t>Time Increment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 descr="NLGRAPH"/>
          <p:cNvPicPr>
            <a:picLocks noChangeAspect="1" noChangeArrowheads="1"/>
          </p:cNvPicPr>
          <p:nvPr/>
        </p:nvPicPr>
        <p:blipFill>
          <a:blip r:embed="rId2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3961635" y="2134135"/>
            <a:ext cx="5184775" cy="4600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73871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Force Method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Load increment does not have to be uniform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Critical part has smaller increment size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Solutions in the intermediate load increments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History </a:t>
            </a:r>
            <a:r>
              <a:rPr lang="en-US" dirty="0"/>
              <a:t>of the response can provide insight into the </a:t>
            </a:r>
            <a:r>
              <a:rPr lang="en-US" dirty="0" smtClean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Estimating </a:t>
            </a:r>
            <a:r>
              <a:rPr lang="en-US" dirty="0"/>
              <a:t>the bifurcation point or the critical </a:t>
            </a:r>
            <a:r>
              <a:rPr lang="en-US" dirty="0" smtClean="0"/>
              <a:t>load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Load </a:t>
            </a:r>
            <a:r>
              <a:rPr lang="en-US" dirty="0"/>
              <a:t>increments greatly affect the accuracy </a:t>
            </a:r>
            <a:r>
              <a:rPr lang="en-US" dirty="0" smtClean="0"/>
              <a:t>in path-dependent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547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Increment in Commercial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Use “Time” to represent load level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 a static problem, “Time” means a pseudo-time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Required Starting time,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start</a:t>
            </a:r>
            <a:r>
              <a:rPr lang="en-US" dirty="0" smtClean="0"/>
              <a:t>), Ending time (T</a:t>
            </a:r>
            <a:r>
              <a:rPr lang="en-US" baseline="-25000" dirty="0" smtClean="0"/>
              <a:t>end</a:t>
            </a:r>
            <a:r>
              <a:rPr lang="en-US" dirty="0" smtClean="0"/>
              <a:t>) and increment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Load is gradually increased from zero 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start</a:t>
            </a:r>
            <a:r>
              <a:rPr lang="en-US" dirty="0" smtClean="0"/>
              <a:t> and full load at T</a:t>
            </a:r>
            <a:r>
              <a:rPr lang="en-US" baseline="-25000" dirty="0" smtClean="0"/>
              <a:t>end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Load magnitude at load increment </a:t>
            </a:r>
            <a:r>
              <a:rPr lang="en-US" dirty="0" err="1" smtClean="0"/>
              <a:t>T</a:t>
            </a:r>
            <a:r>
              <a:rPr lang="en-US" baseline="30000" dirty="0" err="1" smtClean="0"/>
              <a:t>n</a:t>
            </a:r>
            <a:r>
              <a:rPr lang="en-US" dirty="0" smtClean="0"/>
              <a:t>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Automatic time stepping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Increase/decrease next load increment based on the number of convergence iteration at the current load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User provide initial load increment, minimum increment, and maximum increment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Bisection of load increment when not converged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833079"/>
              </p:ext>
            </p:extLst>
          </p:nvPr>
        </p:nvGraphicFramePr>
        <p:xfrm>
          <a:off x="2573338" y="3184525"/>
          <a:ext cx="21177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2" name="Equation" r:id="rId3" imgW="2120760" imgH="774360" progId="Equation.DSMT4">
                  <p:embed/>
                </p:oleObj>
              </mc:Choice>
              <mc:Fallback>
                <p:oleObj name="Equation" r:id="rId3" imgW="2120760" imgH="774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3184525"/>
                        <a:ext cx="2117725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148633"/>
              </p:ext>
            </p:extLst>
          </p:nvPr>
        </p:nvGraphicFramePr>
        <p:xfrm>
          <a:off x="5629275" y="3343275"/>
          <a:ext cx="20764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13" name="Equation" r:id="rId5" imgW="2095200" imgH="406080" progId="Equation.DSMT4">
                  <p:embed/>
                </p:oleObj>
              </mc:Choice>
              <mc:Fallback>
                <p:oleObj name="Equation" r:id="rId5" imgW="20952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3343275"/>
                        <a:ext cx="20764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3894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Control vs. Displacement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control: gradually increase applied forces and find equilibrium configuration</a:t>
            </a:r>
          </a:p>
          <a:p>
            <a:r>
              <a:rPr lang="en-US" dirty="0" err="1" smtClean="0"/>
              <a:t>Displ</a:t>
            </a:r>
            <a:r>
              <a:rPr lang="en-US" dirty="0" smtClean="0"/>
              <a:t>. control: gradually increase prescribed displacements</a:t>
            </a:r>
          </a:p>
          <a:p>
            <a:pPr lvl="1"/>
            <a:r>
              <a:rPr lang="en-US" dirty="0" smtClean="0"/>
              <a:t>Applied load can be calculated as a reaction</a:t>
            </a:r>
          </a:p>
          <a:p>
            <a:pPr lvl="1"/>
            <a:r>
              <a:rPr lang="en-US" dirty="0" smtClean="0"/>
              <a:t>More stable than force control.</a:t>
            </a:r>
          </a:p>
          <a:p>
            <a:pPr lvl="1"/>
            <a:r>
              <a:rPr lang="en-US" dirty="0" smtClean="0"/>
              <a:t>Useful for softening, contact, snap-through, etc.</a:t>
            </a:r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3479" y="3465568"/>
            <a:ext cx="8372475" cy="3120982"/>
            <a:chOff x="1888" y="9640"/>
            <a:chExt cx="8790" cy="3275"/>
          </a:xfrm>
        </p:grpSpPr>
        <p:cxnSp>
          <p:nvCxnSpPr>
            <p:cNvPr id="7" name="Line 3364"/>
            <p:cNvCxnSpPr/>
            <p:nvPr/>
          </p:nvCxnSpPr>
          <p:spPr bwMode="auto">
            <a:xfrm>
              <a:off x="2240" y="12589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3365"/>
            <p:cNvCxnSpPr/>
            <p:nvPr/>
          </p:nvCxnSpPr>
          <p:spPr bwMode="auto">
            <a:xfrm rot="5400000" flipH="1">
              <a:off x="888" y="11224"/>
              <a:ext cx="2704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3366"/>
            <p:cNvSpPr txBox="1">
              <a:spLocks noChangeAspect="1" noChangeArrowheads="1"/>
            </p:cNvSpPr>
            <p:nvPr/>
          </p:nvSpPr>
          <p:spPr bwMode="auto">
            <a:xfrm>
              <a:off x="2569" y="12597"/>
              <a:ext cx="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1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10" name="Text Box 3367"/>
            <p:cNvSpPr txBox="1">
              <a:spLocks noChangeAspect="1" noChangeArrowheads="1"/>
            </p:cNvSpPr>
            <p:nvPr/>
          </p:nvSpPr>
          <p:spPr bwMode="auto">
            <a:xfrm>
              <a:off x="2955" y="12597"/>
              <a:ext cx="24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2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11" name="Text Box 3368"/>
            <p:cNvSpPr txBox="1">
              <a:spLocks noChangeAspect="1" noChangeArrowheads="1"/>
            </p:cNvSpPr>
            <p:nvPr/>
          </p:nvSpPr>
          <p:spPr bwMode="auto">
            <a:xfrm>
              <a:off x="5875" y="12428"/>
              <a:ext cx="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12" name="Text Box 3369"/>
            <p:cNvSpPr txBox="1">
              <a:spLocks noChangeAspect="1" noChangeArrowheads="1"/>
            </p:cNvSpPr>
            <p:nvPr/>
          </p:nvSpPr>
          <p:spPr bwMode="auto">
            <a:xfrm>
              <a:off x="2048" y="9640"/>
              <a:ext cx="35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13" name="Text Box 3370"/>
            <p:cNvSpPr txBox="1">
              <a:spLocks noChangeAspect="1" noChangeArrowheads="1"/>
            </p:cNvSpPr>
            <p:nvPr/>
          </p:nvSpPr>
          <p:spPr bwMode="auto">
            <a:xfrm>
              <a:off x="4978" y="10052"/>
              <a:ext cx="70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P</a:t>
              </a: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(</a:t>
              </a: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)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cxnSp>
          <p:nvCxnSpPr>
            <p:cNvPr id="14" name="Line 3371"/>
            <p:cNvCxnSpPr/>
            <p:nvPr/>
          </p:nvCxnSpPr>
          <p:spPr bwMode="auto">
            <a:xfrm flipH="1" flipV="1">
              <a:off x="2240" y="10428"/>
              <a:ext cx="27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Freeform 14"/>
            <p:cNvSpPr>
              <a:spLocks noChangeAspect="1"/>
            </p:cNvSpPr>
            <p:nvPr/>
          </p:nvSpPr>
          <p:spPr bwMode="auto">
            <a:xfrm>
              <a:off x="2515" y="10335"/>
              <a:ext cx="3072" cy="2136"/>
            </a:xfrm>
            <a:custGeom>
              <a:avLst/>
              <a:gdLst>
                <a:gd name="T0" fmla="*/ 2558 w 2558"/>
                <a:gd name="T1" fmla="*/ 0 h 1778"/>
                <a:gd name="T2" fmla="*/ 2341 w 2558"/>
                <a:gd name="T3" fmla="*/ 38 h 1778"/>
                <a:gd name="T4" fmla="*/ 2093 w 2558"/>
                <a:gd name="T5" fmla="*/ 90 h 1778"/>
                <a:gd name="T6" fmla="*/ 1845 w 2558"/>
                <a:gd name="T7" fmla="*/ 173 h 1778"/>
                <a:gd name="T8" fmla="*/ 1410 w 2558"/>
                <a:gd name="T9" fmla="*/ 368 h 1778"/>
                <a:gd name="T10" fmla="*/ 945 w 2558"/>
                <a:gd name="T11" fmla="*/ 638 h 1778"/>
                <a:gd name="T12" fmla="*/ 521 w 2558"/>
                <a:gd name="T13" fmla="*/ 990 h 1778"/>
                <a:gd name="T14" fmla="*/ 221 w 2558"/>
                <a:gd name="T15" fmla="*/ 1350 h 1778"/>
                <a:gd name="T16" fmla="*/ 0 w 2558"/>
                <a:gd name="T17" fmla="*/ 1778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8" h="1778">
                  <a:moveTo>
                    <a:pt x="2558" y="0"/>
                  </a:moveTo>
                  <a:cubicBezTo>
                    <a:pt x="2522" y="6"/>
                    <a:pt x="2418" y="23"/>
                    <a:pt x="2341" y="38"/>
                  </a:cubicBezTo>
                  <a:cubicBezTo>
                    <a:pt x="2264" y="53"/>
                    <a:pt x="2176" y="68"/>
                    <a:pt x="2093" y="90"/>
                  </a:cubicBezTo>
                  <a:cubicBezTo>
                    <a:pt x="2010" y="112"/>
                    <a:pt x="1958" y="127"/>
                    <a:pt x="1845" y="173"/>
                  </a:cubicBezTo>
                  <a:cubicBezTo>
                    <a:pt x="1732" y="219"/>
                    <a:pt x="1561" y="291"/>
                    <a:pt x="1410" y="368"/>
                  </a:cubicBezTo>
                  <a:cubicBezTo>
                    <a:pt x="1260" y="445"/>
                    <a:pt x="1092" y="534"/>
                    <a:pt x="945" y="638"/>
                  </a:cubicBezTo>
                  <a:cubicBezTo>
                    <a:pt x="797" y="742"/>
                    <a:pt x="641" y="871"/>
                    <a:pt x="521" y="990"/>
                  </a:cubicBezTo>
                  <a:cubicBezTo>
                    <a:pt x="401" y="1109"/>
                    <a:pt x="308" y="1219"/>
                    <a:pt x="221" y="1350"/>
                  </a:cubicBezTo>
                  <a:cubicBezTo>
                    <a:pt x="134" y="1481"/>
                    <a:pt x="46" y="1689"/>
                    <a:pt x="0" y="1778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16" name="Line 3373"/>
            <p:cNvCxnSpPr/>
            <p:nvPr/>
          </p:nvCxnSpPr>
          <p:spPr bwMode="auto">
            <a:xfrm flipH="1">
              <a:off x="3027" y="11662"/>
              <a:ext cx="0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3374"/>
            <p:cNvCxnSpPr/>
            <p:nvPr/>
          </p:nvCxnSpPr>
          <p:spPr bwMode="auto">
            <a:xfrm>
              <a:off x="5067" y="10451"/>
              <a:ext cx="0" cy="2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3375"/>
            <p:cNvCxnSpPr/>
            <p:nvPr/>
          </p:nvCxnSpPr>
          <p:spPr bwMode="auto">
            <a:xfrm>
              <a:off x="2650" y="12192"/>
              <a:ext cx="0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3376"/>
            <p:cNvSpPr txBox="1">
              <a:spLocks noChangeAspect="1" noChangeArrowheads="1"/>
            </p:cNvSpPr>
            <p:nvPr/>
          </p:nvSpPr>
          <p:spPr bwMode="auto">
            <a:xfrm>
              <a:off x="4961" y="12597"/>
              <a:ext cx="28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 i="1" baseline="-25000">
                  <a:effectLst/>
                  <a:latin typeface="Calibri"/>
                  <a:ea typeface="Malgun Gothic"/>
                  <a:cs typeface="Times New Roman"/>
                </a:rPr>
                <a:t>n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cxnSp>
          <p:nvCxnSpPr>
            <p:cNvPr id="20" name="Line 3377"/>
            <p:cNvCxnSpPr/>
            <p:nvPr/>
          </p:nvCxnSpPr>
          <p:spPr bwMode="auto">
            <a:xfrm flipH="1" flipV="1">
              <a:off x="2214" y="11662"/>
              <a:ext cx="8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3378"/>
            <p:cNvCxnSpPr/>
            <p:nvPr/>
          </p:nvCxnSpPr>
          <p:spPr bwMode="auto">
            <a:xfrm flipH="1" flipV="1">
              <a:off x="2240" y="11199"/>
              <a:ext cx="1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3379"/>
            <p:cNvCxnSpPr/>
            <p:nvPr/>
          </p:nvCxnSpPr>
          <p:spPr bwMode="auto">
            <a:xfrm flipH="1" flipV="1">
              <a:off x="2240" y="12174"/>
              <a:ext cx="3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3380"/>
            <p:cNvSpPr txBox="1">
              <a:spLocks noChangeAspect="1" noChangeArrowheads="1"/>
            </p:cNvSpPr>
            <p:nvPr/>
          </p:nvSpPr>
          <p:spPr bwMode="auto">
            <a:xfrm>
              <a:off x="1888" y="11526"/>
              <a:ext cx="43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2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24" name="Text Box 3381"/>
            <p:cNvSpPr txBox="1">
              <a:spLocks noChangeAspect="1" noChangeArrowheads="1"/>
            </p:cNvSpPr>
            <p:nvPr/>
          </p:nvSpPr>
          <p:spPr bwMode="auto">
            <a:xfrm>
              <a:off x="1888" y="11056"/>
              <a:ext cx="43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3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25" name="Text Box 3382"/>
            <p:cNvSpPr txBox="1">
              <a:spLocks noChangeAspect="1" noChangeArrowheads="1"/>
            </p:cNvSpPr>
            <p:nvPr/>
          </p:nvSpPr>
          <p:spPr bwMode="auto">
            <a:xfrm>
              <a:off x="1888" y="10279"/>
              <a:ext cx="43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r>
                <a:rPr lang="en-US" i="1" baseline="-25000">
                  <a:effectLst/>
                  <a:latin typeface="Calibri"/>
                  <a:ea typeface="Malgun Gothic"/>
                  <a:cs typeface="Times New Roman"/>
                </a:rPr>
                <a:t>n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26" name="Text Box 3383"/>
            <p:cNvSpPr txBox="1">
              <a:spLocks noChangeAspect="1" noChangeArrowheads="1"/>
            </p:cNvSpPr>
            <p:nvPr/>
          </p:nvSpPr>
          <p:spPr bwMode="auto">
            <a:xfrm>
              <a:off x="3437" y="12596"/>
              <a:ext cx="23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3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cxnSp>
          <p:nvCxnSpPr>
            <p:cNvPr id="27" name="Line 3384"/>
            <p:cNvCxnSpPr/>
            <p:nvPr/>
          </p:nvCxnSpPr>
          <p:spPr bwMode="auto">
            <a:xfrm flipH="1">
              <a:off x="3528" y="11203"/>
              <a:ext cx="1" cy="1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3385"/>
            <p:cNvSpPr txBox="1">
              <a:spLocks noChangeAspect="1" noChangeArrowheads="1"/>
            </p:cNvSpPr>
            <p:nvPr/>
          </p:nvSpPr>
          <p:spPr bwMode="auto">
            <a:xfrm>
              <a:off x="1888" y="11986"/>
              <a:ext cx="43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1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cxnSp>
          <p:nvCxnSpPr>
            <p:cNvPr id="29" name="Line 3386"/>
            <p:cNvCxnSpPr/>
            <p:nvPr/>
          </p:nvCxnSpPr>
          <p:spPr bwMode="auto">
            <a:xfrm>
              <a:off x="6750" y="12589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3387"/>
            <p:cNvCxnSpPr/>
            <p:nvPr/>
          </p:nvCxnSpPr>
          <p:spPr bwMode="auto">
            <a:xfrm rot="5400000" flipH="1">
              <a:off x="5398" y="11224"/>
              <a:ext cx="2704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3388"/>
            <p:cNvSpPr txBox="1">
              <a:spLocks noChangeAspect="1" noChangeArrowheads="1"/>
            </p:cNvSpPr>
            <p:nvPr/>
          </p:nvSpPr>
          <p:spPr bwMode="auto">
            <a:xfrm>
              <a:off x="6829" y="12597"/>
              <a:ext cx="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 i="1" baseline="-25000">
                  <a:effectLst/>
                  <a:latin typeface="Calibri"/>
                  <a:ea typeface="Malgun Gothic"/>
                  <a:cs typeface="Times New Roman"/>
                </a:rPr>
                <a:t>A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32" name="Text Box 3389"/>
            <p:cNvSpPr txBox="1">
              <a:spLocks noChangeAspect="1" noChangeArrowheads="1"/>
            </p:cNvSpPr>
            <p:nvPr/>
          </p:nvSpPr>
          <p:spPr bwMode="auto">
            <a:xfrm>
              <a:off x="7465" y="12597"/>
              <a:ext cx="24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 i="1" baseline="-25000">
                  <a:effectLst/>
                  <a:latin typeface="Calibri"/>
                  <a:ea typeface="Malgun Gothic"/>
                  <a:cs typeface="Times New Roman"/>
                </a:rPr>
                <a:t>B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33" name="Text Box 3390"/>
            <p:cNvSpPr txBox="1">
              <a:spLocks noChangeAspect="1" noChangeArrowheads="1"/>
            </p:cNvSpPr>
            <p:nvPr/>
          </p:nvSpPr>
          <p:spPr bwMode="auto">
            <a:xfrm>
              <a:off x="10385" y="12428"/>
              <a:ext cx="29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34" name="Text Box 3391"/>
            <p:cNvSpPr txBox="1">
              <a:spLocks noChangeAspect="1" noChangeArrowheads="1"/>
            </p:cNvSpPr>
            <p:nvPr/>
          </p:nvSpPr>
          <p:spPr bwMode="auto">
            <a:xfrm>
              <a:off x="6558" y="9640"/>
              <a:ext cx="35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35" name="Text Box 3392"/>
            <p:cNvSpPr txBox="1">
              <a:spLocks noChangeAspect="1" noChangeArrowheads="1"/>
            </p:cNvSpPr>
            <p:nvPr/>
          </p:nvSpPr>
          <p:spPr bwMode="auto">
            <a:xfrm>
              <a:off x="8612" y="10633"/>
              <a:ext cx="70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P</a:t>
              </a: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(</a:t>
              </a: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)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cxnSp>
          <p:nvCxnSpPr>
            <p:cNvPr id="36" name="Line 3393"/>
            <p:cNvCxnSpPr/>
            <p:nvPr/>
          </p:nvCxnSpPr>
          <p:spPr bwMode="auto">
            <a:xfrm flipH="1" flipV="1">
              <a:off x="6750" y="10648"/>
              <a:ext cx="14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3394"/>
            <p:cNvCxnSpPr/>
            <p:nvPr/>
          </p:nvCxnSpPr>
          <p:spPr bwMode="auto">
            <a:xfrm>
              <a:off x="9097" y="11199"/>
              <a:ext cx="0" cy="1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3395"/>
            <p:cNvCxnSpPr/>
            <p:nvPr/>
          </p:nvCxnSpPr>
          <p:spPr bwMode="auto">
            <a:xfrm>
              <a:off x="6960" y="12192"/>
              <a:ext cx="0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3396"/>
            <p:cNvSpPr txBox="1">
              <a:spLocks noChangeAspect="1" noChangeArrowheads="1"/>
            </p:cNvSpPr>
            <p:nvPr/>
          </p:nvSpPr>
          <p:spPr bwMode="auto">
            <a:xfrm>
              <a:off x="9011" y="12597"/>
              <a:ext cx="28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 i="1" baseline="-25000">
                  <a:effectLst/>
                  <a:latin typeface="Calibri"/>
                  <a:ea typeface="Malgun Gothic"/>
                  <a:cs typeface="Times New Roman"/>
                </a:rPr>
                <a:t>D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cxnSp>
          <p:nvCxnSpPr>
            <p:cNvPr id="40" name="Line 3397"/>
            <p:cNvCxnSpPr/>
            <p:nvPr/>
          </p:nvCxnSpPr>
          <p:spPr bwMode="auto">
            <a:xfrm flipH="1" flipV="1">
              <a:off x="6750" y="11199"/>
              <a:ext cx="23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3398"/>
            <p:cNvCxnSpPr/>
            <p:nvPr/>
          </p:nvCxnSpPr>
          <p:spPr bwMode="auto">
            <a:xfrm flipH="1" flipV="1">
              <a:off x="6750" y="12174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3399"/>
            <p:cNvSpPr txBox="1">
              <a:spLocks noChangeAspect="1" noChangeArrowheads="1"/>
            </p:cNvSpPr>
            <p:nvPr/>
          </p:nvSpPr>
          <p:spPr bwMode="auto">
            <a:xfrm>
              <a:off x="6398" y="11056"/>
              <a:ext cx="43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r>
                <a:rPr lang="en-US" i="1" baseline="-25000">
                  <a:effectLst/>
                  <a:latin typeface="Calibri"/>
                  <a:ea typeface="Malgun Gothic"/>
                  <a:cs typeface="Times New Roman"/>
                </a:rPr>
                <a:t>B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43" name="Text Box 3400"/>
            <p:cNvSpPr txBox="1">
              <a:spLocks noChangeAspect="1" noChangeArrowheads="1"/>
            </p:cNvSpPr>
            <p:nvPr/>
          </p:nvSpPr>
          <p:spPr bwMode="auto">
            <a:xfrm>
              <a:off x="6388" y="10509"/>
              <a:ext cx="43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r>
                <a:rPr lang="en-US" i="1" baseline="-25000">
                  <a:effectLst/>
                  <a:latin typeface="Calibri"/>
                  <a:ea typeface="Malgun Gothic"/>
                  <a:cs typeface="Times New Roman"/>
                </a:rPr>
                <a:t>C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44" name="Text Box 3401"/>
            <p:cNvSpPr txBox="1">
              <a:spLocks noChangeAspect="1" noChangeArrowheads="1"/>
            </p:cNvSpPr>
            <p:nvPr/>
          </p:nvSpPr>
          <p:spPr bwMode="auto">
            <a:xfrm>
              <a:off x="8097" y="12596"/>
              <a:ext cx="23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u</a:t>
              </a:r>
              <a:r>
                <a:rPr lang="en-US" baseline="-25000">
                  <a:effectLst/>
                  <a:latin typeface="Calibri"/>
                  <a:ea typeface="Malgun Gothic"/>
                  <a:cs typeface="Times New Roman"/>
                </a:rPr>
                <a:t>C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cxnSp>
          <p:nvCxnSpPr>
            <p:cNvPr id="45" name="Line 3402"/>
            <p:cNvCxnSpPr/>
            <p:nvPr/>
          </p:nvCxnSpPr>
          <p:spPr bwMode="auto">
            <a:xfrm flipH="1">
              <a:off x="7538" y="11203"/>
              <a:ext cx="1" cy="1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3403"/>
            <p:cNvSpPr txBox="1">
              <a:spLocks noChangeAspect="1" noChangeArrowheads="1"/>
            </p:cNvSpPr>
            <p:nvPr/>
          </p:nvSpPr>
          <p:spPr bwMode="auto">
            <a:xfrm>
              <a:off x="6398" y="11986"/>
              <a:ext cx="437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i="1">
                  <a:effectLst/>
                  <a:latin typeface="Calibri"/>
                  <a:ea typeface="Malgun Gothic"/>
                  <a:cs typeface="Times New Roman"/>
                </a:rPr>
                <a:t>F</a:t>
              </a:r>
              <a:r>
                <a:rPr lang="en-US" i="1" baseline="-25000">
                  <a:effectLst/>
                  <a:latin typeface="Calibri"/>
                  <a:ea typeface="Malgun Gothic"/>
                  <a:cs typeface="Times New Roman"/>
                </a:rPr>
                <a:t>A</a:t>
              </a:r>
              <a:endParaRPr lang="en-US">
                <a:effectLst/>
                <a:latin typeface="Calibri"/>
                <a:ea typeface="Malgun Gothic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>
                  <a:effectLst/>
                  <a:latin typeface="Calibri"/>
                  <a:ea typeface="Malgun Gothic"/>
                  <a:cs typeface="Times New Roman"/>
                </a:rPr>
                <a:t> </a:t>
              </a: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6835" y="10623"/>
              <a:ext cx="3204" cy="1848"/>
            </a:xfrm>
            <a:custGeom>
              <a:avLst/>
              <a:gdLst>
                <a:gd name="T0" fmla="*/ 0 w 3204"/>
                <a:gd name="T1" fmla="*/ 1848 h 1848"/>
                <a:gd name="T2" fmla="*/ 190 w 3204"/>
                <a:gd name="T3" fmla="*/ 1417 h 1848"/>
                <a:gd name="T4" fmla="*/ 475 w 3204"/>
                <a:gd name="T5" fmla="*/ 903 h 1848"/>
                <a:gd name="T6" fmla="*/ 879 w 3204"/>
                <a:gd name="T7" fmla="*/ 367 h 1848"/>
                <a:gd name="T8" fmla="*/ 1285 w 3204"/>
                <a:gd name="T9" fmla="*/ 37 h 1848"/>
                <a:gd name="T10" fmla="*/ 1705 w 3204"/>
                <a:gd name="T11" fmla="*/ 147 h 1848"/>
                <a:gd name="T12" fmla="*/ 2105 w 3204"/>
                <a:gd name="T13" fmla="*/ 427 h 1848"/>
                <a:gd name="T14" fmla="*/ 2425 w 3204"/>
                <a:gd name="T15" fmla="*/ 737 h 1848"/>
                <a:gd name="T16" fmla="*/ 2742 w 3204"/>
                <a:gd name="T17" fmla="*/ 1127 h 1848"/>
                <a:gd name="T18" fmla="*/ 3204 w 3204"/>
                <a:gd name="T19" fmla="*/ 1735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4" h="1848">
                  <a:moveTo>
                    <a:pt x="0" y="1848"/>
                  </a:moveTo>
                  <a:cubicBezTo>
                    <a:pt x="55" y="1711"/>
                    <a:pt x="111" y="1574"/>
                    <a:pt x="190" y="1417"/>
                  </a:cubicBezTo>
                  <a:cubicBezTo>
                    <a:pt x="269" y="1260"/>
                    <a:pt x="360" y="1078"/>
                    <a:pt x="475" y="903"/>
                  </a:cubicBezTo>
                  <a:cubicBezTo>
                    <a:pt x="590" y="728"/>
                    <a:pt x="744" y="511"/>
                    <a:pt x="879" y="367"/>
                  </a:cubicBezTo>
                  <a:cubicBezTo>
                    <a:pt x="1014" y="223"/>
                    <a:pt x="1147" y="74"/>
                    <a:pt x="1285" y="37"/>
                  </a:cubicBezTo>
                  <a:cubicBezTo>
                    <a:pt x="1423" y="0"/>
                    <a:pt x="1568" y="82"/>
                    <a:pt x="1705" y="147"/>
                  </a:cubicBezTo>
                  <a:cubicBezTo>
                    <a:pt x="1842" y="212"/>
                    <a:pt x="1985" y="329"/>
                    <a:pt x="2105" y="427"/>
                  </a:cubicBezTo>
                  <a:cubicBezTo>
                    <a:pt x="2225" y="525"/>
                    <a:pt x="2319" y="620"/>
                    <a:pt x="2425" y="737"/>
                  </a:cubicBezTo>
                  <a:cubicBezTo>
                    <a:pt x="2531" y="854"/>
                    <a:pt x="2612" y="961"/>
                    <a:pt x="2742" y="1127"/>
                  </a:cubicBezTo>
                  <a:cubicBezTo>
                    <a:pt x="2872" y="1293"/>
                    <a:pt x="3046" y="1516"/>
                    <a:pt x="3204" y="173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3200"/>
            </a:p>
          </p:txBody>
        </p:sp>
        <p:cxnSp>
          <p:nvCxnSpPr>
            <p:cNvPr id="48" name="Line 3405"/>
            <p:cNvCxnSpPr/>
            <p:nvPr/>
          </p:nvCxnSpPr>
          <p:spPr bwMode="auto">
            <a:xfrm flipH="1">
              <a:off x="8208" y="10653"/>
              <a:ext cx="1" cy="19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7932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Nonlinear Solution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 smtClean="0"/>
              <a:t>Initialization: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solidFill>
                  <a:srgbClr val="2C02C6"/>
                </a:solidFill>
              </a:rPr>
              <a:t>Residual Calculation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 smtClean="0"/>
              <a:t>Convergence Check (If converged, stop)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solidFill>
                  <a:srgbClr val="2C02C6"/>
                </a:solidFill>
              </a:rPr>
              <a:t>Linearization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2C02C6"/>
                </a:solidFill>
              </a:rPr>
              <a:t>Calculate tangent stiffness 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 smtClean="0"/>
              <a:t>Incremental Solution: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dirty="0" smtClean="0"/>
              <a:t>Solve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 smtClean="0">
                <a:solidFill>
                  <a:srgbClr val="2C02C6"/>
                </a:solidFill>
              </a:rPr>
              <a:t>State Determination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2C02C6"/>
                </a:solidFill>
              </a:rPr>
              <a:t>Update displacement and stress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 smtClean="0"/>
              <a:t>Go To Step 2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794000" y="898525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Equation" r:id="rId3" imgW="1523880" imgH="393480" progId="Equation.DSMT4">
                  <p:embed/>
                </p:oleObj>
              </mc:Choice>
              <mc:Fallback>
                <p:oleObj name="Equation" r:id="rId3" imgW="15238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898525"/>
                        <a:ext cx="152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560888" y="3316288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Equation" r:id="rId5" imgW="723600" imgH="393480" progId="Equation.DSMT4">
                  <p:embed/>
                </p:oleObj>
              </mc:Choice>
              <mc:Fallback>
                <p:oleObj name="Equation" r:id="rId5" imgW="7236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3316288"/>
                        <a:ext cx="72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62279" y="4462657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Equation" r:id="rId7" imgW="1612800" imgH="393480" progId="Equation.DSMT4">
                  <p:embed/>
                </p:oleObj>
              </mc:Choice>
              <mc:Fallback>
                <p:oleObj name="Equation" r:id="rId7" imgW="16128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279" y="4462657"/>
                        <a:ext cx="1612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233988" y="5399088"/>
          <a:ext cx="1600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2" name="Equation" r:id="rId9" imgW="1600200" imgH="736560" progId="Equation.DSMT4">
                  <p:embed/>
                </p:oleObj>
              </mc:Choice>
              <mc:Fallback>
                <p:oleObj name="Equation" r:id="rId9" imgW="1600200" imgH="73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5399088"/>
                        <a:ext cx="1600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767138" y="1516063"/>
          <a:ext cx="153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Equation" r:id="rId11" imgW="1536480" imgH="380880" progId="Equation.DSMT4">
                  <p:embed/>
                </p:oleObj>
              </mc:Choice>
              <mc:Fallback>
                <p:oleObj name="Equation" r:id="rId11" imgW="1536480" imgH="380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1516063"/>
                        <a:ext cx="153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Solution </a:t>
            </a:r>
            <a:r>
              <a:rPr lang="en-US" dirty="0" smtClean="0"/>
              <a:t>Steps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3060616"/>
          </a:xfrm>
        </p:spPr>
        <p:txBody>
          <a:bodyPr/>
          <a:lstStyle/>
          <a:p>
            <a:r>
              <a:rPr lang="en-US" dirty="0" smtClean="0"/>
              <a:t>State determination</a:t>
            </a:r>
          </a:p>
          <a:p>
            <a:pPr marL="857250" lvl="1" indent="-457200"/>
            <a:r>
              <a:rPr lang="en-US" dirty="0" smtClean="0"/>
              <a:t>For a given </a:t>
            </a:r>
            <a:r>
              <a:rPr lang="en-US" dirty="0" err="1" smtClean="0"/>
              <a:t>displ</a:t>
            </a:r>
            <a:r>
              <a:rPr lang="en-US" dirty="0" smtClean="0"/>
              <a:t> </a:t>
            </a:r>
            <a:r>
              <a:rPr lang="en-US" b="1" dirty="0" err="1" smtClean="0"/>
              <a:t>d</a:t>
            </a:r>
            <a:r>
              <a:rPr lang="en-US" baseline="30000" dirty="0" err="1" smtClean="0"/>
              <a:t>k</a:t>
            </a:r>
            <a:r>
              <a:rPr lang="en-US" dirty="0" smtClean="0"/>
              <a:t>, determine current state (strain, stress,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  <a:p>
            <a:pPr marL="857250" lvl="1" indent="-457200"/>
            <a:r>
              <a:rPr lang="en-US" dirty="0" smtClean="0"/>
              <a:t>Sometimes, stress cannot be determined using strain alone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Residual calculation</a:t>
            </a:r>
          </a:p>
          <a:p>
            <a:pPr lvl="1"/>
            <a:r>
              <a:rPr lang="en-US" dirty="0" smtClean="0"/>
              <a:t>Applied nodal force − Nodal forces due to internal stresses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24249"/>
              </p:ext>
            </p:extLst>
          </p:nvPr>
        </p:nvGraphicFramePr>
        <p:xfrm>
          <a:off x="1306513" y="1716088"/>
          <a:ext cx="19415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5" name="Equation" r:id="rId3" imgW="1930320" imgH="380880" progId="Equation.DSMT4">
                  <p:embed/>
                </p:oleObj>
              </mc:Choice>
              <mc:Fallback>
                <p:oleObj name="Equation" r:id="rId3" imgW="1930320" imgH="380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716088"/>
                        <a:ext cx="194151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48283"/>
              </p:ext>
            </p:extLst>
          </p:nvPr>
        </p:nvGraphicFramePr>
        <p:xfrm>
          <a:off x="4552950" y="1744663"/>
          <a:ext cx="11763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6" name="Equation" r:id="rId5" imgW="1168200" imgH="330120" progId="Equation.DSMT4">
                  <p:embed/>
                </p:oleObj>
              </mc:Choice>
              <mc:Fallback>
                <p:oleObj name="Equation" r:id="rId5" imgW="116820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744663"/>
                        <a:ext cx="11763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75056"/>
              </p:ext>
            </p:extLst>
          </p:nvPr>
        </p:nvGraphicFramePr>
        <p:xfrm>
          <a:off x="6983413" y="1727200"/>
          <a:ext cx="1190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7" name="Equation" r:id="rId7" imgW="1180800" imgH="380880" progId="Equation.DSMT4">
                  <p:embed/>
                </p:oleObj>
              </mc:Choice>
              <mc:Fallback>
                <p:oleObj name="Equation" r:id="rId7" imgW="118080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1727200"/>
                        <a:ext cx="11906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38074" y="3755762"/>
            <a:ext cx="7525264" cy="542925"/>
            <a:chOff x="438074" y="3755762"/>
            <a:chExt cx="7525264" cy="542925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6409494"/>
                </p:ext>
              </p:extLst>
            </p:nvPr>
          </p:nvGraphicFramePr>
          <p:xfrm>
            <a:off x="2002276" y="3755762"/>
            <a:ext cx="596106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98" name="Equation" r:id="rId9" imgW="5981400" imgH="520560" progId="Equation.DSMT4">
                    <p:embed/>
                  </p:oleObj>
                </mc:Choice>
                <mc:Fallback>
                  <p:oleObj name="Equation" r:id="rId9" imgW="598140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276" y="3755762"/>
                          <a:ext cx="5961062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438074" y="3842558"/>
              <a:ext cx="1462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Weak form: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7475" y="4634870"/>
            <a:ext cx="8377676" cy="609600"/>
            <a:chOff x="117475" y="4459047"/>
            <a:chExt cx="8377676" cy="609600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931662"/>
                </p:ext>
              </p:extLst>
            </p:nvPr>
          </p:nvGraphicFramePr>
          <p:xfrm>
            <a:off x="2002276" y="4459047"/>
            <a:ext cx="6492875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99" name="Equation" r:id="rId11" imgW="6514920" imgH="583920" progId="Equation.DSMT4">
                    <p:embed/>
                  </p:oleObj>
                </mc:Choice>
                <mc:Fallback>
                  <p:oleObj name="Equation" r:id="rId11" imgW="6514920" imgH="583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276" y="4459047"/>
                          <a:ext cx="6492875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17475" y="4579181"/>
              <a:ext cx="1782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Discretization: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1881" y="5580653"/>
            <a:ext cx="6506133" cy="542925"/>
            <a:chOff x="761881" y="5320303"/>
            <a:chExt cx="6506133" cy="542925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1056870"/>
                </p:ext>
              </p:extLst>
            </p:nvPr>
          </p:nvGraphicFramePr>
          <p:xfrm>
            <a:off x="2002276" y="5320303"/>
            <a:ext cx="526573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00" name="Equation" r:id="rId13" imgW="5283000" imgH="520560" progId="Equation.DSMT4">
                    <p:embed/>
                  </p:oleObj>
                </mc:Choice>
                <mc:Fallback>
                  <p:oleObj name="Equation" r:id="rId13" imgW="5283000" imgH="52056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276" y="5320303"/>
                          <a:ext cx="5265738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761881" y="5407099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Residual: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2235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Linear Elastic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Governing equation (Scalar equation)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Collect 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Residual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Linear elastic material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989312"/>
              </p:ext>
            </p:extLst>
          </p:nvPr>
        </p:nvGraphicFramePr>
        <p:xfrm>
          <a:off x="1400175" y="1416050"/>
          <a:ext cx="48323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0" name="Equation" r:id="rId3" imgW="4838400" imgH="520560" progId="Equation.DSMT4">
                  <p:embed/>
                </p:oleObj>
              </mc:Choice>
              <mc:Fallback>
                <p:oleObj name="Equation" r:id="rId3" imgW="4838400" imgH="520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1416050"/>
                        <a:ext cx="483235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373401"/>
              </p:ext>
            </p:extLst>
          </p:nvPr>
        </p:nvGraphicFramePr>
        <p:xfrm>
          <a:off x="7397750" y="1257300"/>
          <a:ext cx="10604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1" name="Equation" r:id="rId5" imgW="1054080" imgH="317160" progId="Equation.DSMT4">
                  <p:embed/>
                </p:oleObj>
              </mc:Choice>
              <mc:Fallback>
                <p:oleObj name="Equation" r:id="rId5" imgW="1054080" imgH="317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1257300"/>
                        <a:ext cx="10604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87816"/>
              </p:ext>
            </p:extLst>
          </p:nvPr>
        </p:nvGraphicFramePr>
        <p:xfrm>
          <a:off x="7161213" y="1663700"/>
          <a:ext cx="13160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2" name="Equation" r:id="rId7" imgW="1307880" imgH="368280" progId="Equation.DSMT4">
                  <p:embed/>
                </p:oleObj>
              </mc:Choice>
              <mc:Fallback>
                <p:oleObj name="Equation" r:id="rId7" imgW="130788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663700"/>
                        <a:ext cx="131603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72359" y="2214422"/>
          <a:ext cx="24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3" name="Equation" r:id="rId9" imgW="241200" imgH="368280" progId="Equation.DSMT4">
                  <p:embed/>
                </p:oleObj>
              </mc:Choice>
              <mc:Fallback>
                <p:oleObj name="Equation" r:id="rId9" imgW="241200" imgH="368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359" y="2214422"/>
                        <a:ext cx="241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68249"/>
              </p:ext>
            </p:extLst>
          </p:nvPr>
        </p:nvGraphicFramePr>
        <p:xfrm>
          <a:off x="1270000" y="2703513"/>
          <a:ext cx="5224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4" name="Equation" r:id="rId11" imgW="5219640" imgH="583920" progId="Equation.DSMT4">
                  <p:embed/>
                </p:oleObj>
              </mc:Choice>
              <mc:Fallback>
                <p:oleObj name="Equation" r:id="rId11" imgW="5219640" imgH="5839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703513"/>
                        <a:ext cx="522446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eft Brace 12"/>
          <p:cNvSpPr/>
          <p:nvPr/>
        </p:nvSpPr>
        <p:spPr bwMode="auto">
          <a:xfrm rot="16200000">
            <a:off x="2300721" y="2838166"/>
            <a:ext cx="277090" cy="1255568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Left Brace 13"/>
          <p:cNvSpPr/>
          <p:nvPr/>
        </p:nvSpPr>
        <p:spPr bwMode="auto">
          <a:xfrm rot="16200000">
            <a:off x="4762648" y="1956814"/>
            <a:ext cx="277090" cy="3018271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922809"/>
              </p:ext>
            </p:extLst>
          </p:nvPr>
        </p:nvGraphicFramePr>
        <p:xfrm>
          <a:off x="2160012" y="3662363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5" name="Equation" r:id="rId13" imgW="520560" imgH="317160" progId="Equation.DSMT4">
                  <p:embed/>
                </p:oleObj>
              </mc:Choice>
              <mc:Fallback>
                <p:oleObj name="Equation" r:id="rId13" imgW="520560" imgH="317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012" y="3662363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839998" y="365760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6" name="Equation" r:id="rId15" imgW="190440" imgH="266400" progId="Equation.DSMT4">
                  <p:embed/>
                </p:oleObj>
              </mc:Choice>
              <mc:Fallback>
                <p:oleObj name="Equation" r:id="rId15" imgW="190440" imgH="26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998" y="3657600"/>
                        <a:ext cx="1905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22029" y="4348307"/>
          <a:ext cx="1409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7" name="Equation" r:id="rId17" imgW="1409400" imgH="317160" progId="Equation.DSMT4">
                  <p:embed/>
                </p:oleObj>
              </mc:Choice>
              <mc:Fallback>
                <p:oleObj name="Equation" r:id="rId17" imgW="1409400" imgH="3171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029" y="4348307"/>
                        <a:ext cx="1409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1496"/>
              </p:ext>
            </p:extLst>
          </p:nvPr>
        </p:nvGraphicFramePr>
        <p:xfrm>
          <a:off x="979488" y="5440363"/>
          <a:ext cx="2108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8" name="Equation" r:id="rId19" imgW="2108160" imgH="266400" progId="Equation.DSMT4">
                  <p:embed/>
                </p:oleObj>
              </mc:Choice>
              <mc:Fallback>
                <p:oleObj name="Equation" r:id="rId19" imgW="2108160" imgH="26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440363"/>
                        <a:ext cx="21082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143040"/>
              </p:ext>
            </p:extLst>
          </p:nvPr>
        </p:nvGraphicFramePr>
        <p:xfrm>
          <a:off x="965200" y="5919788"/>
          <a:ext cx="3048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19" name="Equation" r:id="rId21" imgW="3047760" imgH="647640" progId="Equation.DSMT4">
                  <p:embed/>
                </p:oleObj>
              </mc:Choice>
              <mc:Fallback>
                <p:oleObj name="Equation" r:id="rId21" imgW="3047760" imgH="647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919788"/>
                        <a:ext cx="3048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93891" y="636385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4" name="Group 27"/>
          <p:cNvGrpSpPr/>
          <p:nvPr/>
        </p:nvGrpSpPr>
        <p:grpSpPr>
          <a:xfrm>
            <a:off x="5163127" y="4119418"/>
            <a:ext cx="3315855" cy="2244437"/>
            <a:chOff x="5163127" y="4119418"/>
            <a:chExt cx="3315855" cy="2244437"/>
          </a:xfrm>
        </p:grpSpPr>
        <p:sp>
          <p:nvSpPr>
            <p:cNvPr id="20" name="Freeform 19"/>
            <p:cNvSpPr/>
            <p:nvPr/>
          </p:nvSpPr>
          <p:spPr bwMode="auto">
            <a:xfrm>
              <a:off x="5532582" y="4119418"/>
              <a:ext cx="2946400" cy="2244437"/>
            </a:xfrm>
            <a:custGeom>
              <a:avLst/>
              <a:gdLst>
                <a:gd name="connsiteX0" fmla="*/ 0 w 2946400"/>
                <a:gd name="connsiteY0" fmla="*/ 0 h 2244437"/>
                <a:gd name="connsiteX1" fmla="*/ 9236 w 2946400"/>
                <a:gd name="connsiteY1" fmla="*/ 2244437 h 2244437"/>
                <a:gd name="connsiteX2" fmla="*/ 2946400 w 2946400"/>
                <a:gd name="connsiteY2" fmla="*/ 2235200 h 224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400" h="2244437">
                  <a:moveTo>
                    <a:pt x="0" y="0"/>
                  </a:moveTo>
                  <a:cubicBezTo>
                    <a:pt x="3079" y="748146"/>
                    <a:pt x="6157" y="1496291"/>
                    <a:pt x="9236" y="2244437"/>
                  </a:cubicBezTo>
                  <a:lnTo>
                    <a:pt x="2946400" y="223520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63127" y="455352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F</a:t>
              </a: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24" name="Straight Connector 23"/>
            <p:cNvCxnSpPr>
              <a:stCxn id="20" idx="1"/>
            </p:cNvCxnSpPr>
            <p:nvPr/>
          </p:nvCxnSpPr>
          <p:spPr bwMode="auto">
            <a:xfrm flipV="1">
              <a:off x="5541818" y="4562764"/>
              <a:ext cx="2595418" cy="180109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Freeform 24"/>
            <p:cNvSpPr/>
            <p:nvPr/>
          </p:nvSpPr>
          <p:spPr bwMode="auto">
            <a:xfrm>
              <a:off x="5523345" y="4765964"/>
              <a:ext cx="2327564" cy="1588654"/>
            </a:xfrm>
            <a:custGeom>
              <a:avLst/>
              <a:gdLst>
                <a:gd name="connsiteX0" fmla="*/ 0 w 2327564"/>
                <a:gd name="connsiteY0" fmla="*/ 0 h 1588654"/>
                <a:gd name="connsiteX1" fmla="*/ 2327564 w 2327564"/>
                <a:gd name="connsiteY1" fmla="*/ 0 h 1588654"/>
                <a:gd name="connsiteX2" fmla="*/ 2318328 w 2327564"/>
                <a:gd name="connsiteY2" fmla="*/ 1588654 h 158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7564" h="1588654">
                  <a:moveTo>
                    <a:pt x="0" y="0"/>
                  </a:moveTo>
                  <a:lnTo>
                    <a:pt x="2327564" y="0"/>
                  </a:lnTo>
                  <a:cubicBezTo>
                    <a:pt x="2324485" y="529551"/>
                    <a:pt x="2321407" y="1059103"/>
                    <a:pt x="2318328" y="1588654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6308436" y="5486400"/>
              <a:ext cx="517237" cy="341745"/>
            </a:xfrm>
            <a:custGeom>
              <a:avLst/>
              <a:gdLst>
                <a:gd name="connsiteX0" fmla="*/ 0 w 517237"/>
                <a:gd name="connsiteY0" fmla="*/ 341745 h 341745"/>
                <a:gd name="connsiteX1" fmla="*/ 517237 w 517237"/>
                <a:gd name="connsiteY1" fmla="*/ 341745 h 341745"/>
                <a:gd name="connsiteX2" fmla="*/ 517237 w 517237"/>
                <a:gd name="connsiteY2" fmla="*/ 0 h 34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237" h="341745">
                  <a:moveTo>
                    <a:pt x="0" y="341745"/>
                  </a:moveTo>
                  <a:lnTo>
                    <a:pt x="517237" y="341745"/>
                  </a:lnTo>
                  <a:lnTo>
                    <a:pt x="517237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44145" y="545869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K</a:t>
              </a:r>
              <a:r>
                <a:rPr lang="en-US" baseline="-25000" dirty="0" smtClean="0">
                  <a:latin typeface="Comic Sans MS" pitchFamily="66" charset="0"/>
                </a:rPr>
                <a:t>T</a:t>
              </a:r>
              <a:endParaRPr lang="en-US" baseline="-25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Nonlinear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216033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Rubber bar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Discrete weak form</a:t>
            </a: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Scalar equation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371030" y="3694675"/>
            <a:ext cx="8360094" cy="2982411"/>
            <a:chOff x="1870" y="10697"/>
            <a:chExt cx="8781" cy="3132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515" y="10697"/>
              <a:ext cx="4136" cy="3132"/>
              <a:chOff x="6515" y="10697"/>
              <a:chExt cx="4136" cy="3132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7050" y="10828"/>
                <a:ext cx="3273" cy="245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60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7056" y="11027"/>
                <a:ext cx="3267" cy="2252"/>
              </a:xfrm>
              <a:custGeom>
                <a:avLst/>
                <a:gdLst>
                  <a:gd name="T0" fmla="*/ 0 w 3267"/>
                  <a:gd name="T1" fmla="*/ 2252 h 2252"/>
                  <a:gd name="T2" fmla="*/ 668 w 3267"/>
                  <a:gd name="T3" fmla="*/ 1477 h 2252"/>
                  <a:gd name="T4" fmla="*/ 1341 w 3267"/>
                  <a:gd name="T5" fmla="*/ 860 h 2252"/>
                  <a:gd name="T6" fmla="*/ 1967 w 3267"/>
                  <a:gd name="T7" fmla="*/ 467 h 2252"/>
                  <a:gd name="T8" fmla="*/ 2641 w 3267"/>
                  <a:gd name="T9" fmla="*/ 186 h 2252"/>
                  <a:gd name="T10" fmla="*/ 3267 w 3267"/>
                  <a:gd name="T11" fmla="*/ 0 h 2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67" h="2252">
                    <a:moveTo>
                      <a:pt x="0" y="2252"/>
                    </a:moveTo>
                    <a:cubicBezTo>
                      <a:pt x="111" y="2122"/>
                      <a:pt x="445" y="1709"/>
                      <a:pt x="668" y="1477"/>
                    </a:cubicBezTo>
                    <a:cubicBezTo>
                      <a:pt x="891" y="1245"/>
                      <a:pt x="1124" y="1028"/>
                      <a:pt x="1341" y="860"/>
                    </a:cubicBezTo>
                    <a:cubicBezTo>
                      <a:pt x="1558" y="692"/>
                      <a:pt x="1750" y="579"/>
                      <a:pt x="1967" y="467"/>
                    </a:cubicBezTo>
                    <a:cubicBezTo>
                      <a:pt x="2184" y="355"/>
                      <a:pt x="2424" y="264"/>
                      <a:pt x="2641" y="186"/>
                    </a:cubicBezTo>
                    <a:cubicBezTo>
                      <a:pt x="2858" y="108"/>
                      <a:pt x="3137" y="39"/>
                      <a:pt x="3267" y="0"/>
                    </a:cubicBezTo>
                  </a:path>
                </a:pathLst>
              </a:cu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600"/>
              </a:p>
            </p:txBody>
          </p:sp>
          <p:cxnSp>
            <p:nvCxnSpPr>
              <p:cNvPr id="23" name="AutoShape 3475"/>
              <p:cNvCxnSpPr>
                <a:cxnSpLocks noChangeShapeType="1"/>
              </p:cNvCxnSpPr>
              <p:nvPr/>
            </p:nvCxnSpPr>
            <p:spPr bwMode="auto">
              <a:xfrm>
                <a:off x="7050" y="11239"/>
                <a:ext cx="255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3476"/>
              <p:cNvCxnSpPr>
                <a:cxnSpLocks noChangeShapeType="1"/>
              </p:cNvCxnSpPr>
              <p:nvPr/>
            </p:nvCxnSpPr>
            <p:spPr bwMode="auto">
              <a:xfrm>
                <a:off x="8705" y="11239"/>
                <a:ext cx="0" cy="20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3477"/>
              <p:cNvCxnSpPr>
                <a:cxnSpLocks noChangeShapeType="1"/>
              </p:cNvCxnSpPr>
              <p:nvPr/>
            </p:nvCxnSpPr>
            <p:spPr bwMode="auto">
              <a:xfrm>
                <a:off x="9503" y="11236"/>
                <a:ext cx="0" cy="20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7050" y="11239"/>
                <a:ext cx="2453" cy="2045"/>
              </a:xfrm>
              <a:custGeom>
                <a:avLst/>
                <a:gdLst>
                  <a:gd name="T0" fmla="*/ 0 w 2453"/>
                  <a:gd name="T1" fmla="*/ 2045 h 2045"/>
                  <a:gd name="T2" fmla="*/ 1655 w 2453"/>
                  <a:gd name="T3" fmla="*/ 0 h 2045"/>
                  <a:gd name="T4" fmla="*/ 1655 w 2453"/>
                  <a:gd name="T5" fmla="*/ 431 h 2045"/>
                  <a:gd name="T6" fmla="*/ 2453 w 2453"/>
                  <a:gd name="T7" fmla="*/ 0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53" h="2045">
                    <a:moveTo>
                      <a:pt x="0" y="2045"/>
                    </a:moveTo>
                    <a:lnTo>
                      <a:pt x="1655" y="0"/>
                    </a:lnTo>
                    <a:lnTo>
                      <a:pt x="1655" y="431"/>
                    </a:lnTo>
                    <a:lnTo>
                      <a:pt x="245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600"/>
              </a:p>
            </p:txBody>
          </p:sp>
          <p:sp>
            <p:nvSpPr>
              <p:cNvPr id="27" name="Text Box 3479"/>
              <p:cNvSpPr txBox="1">
                <a:spLocks noChangeAspect="1" noChangeArrowheads="1"/>
              </p:cNvSpPr>
              <p:nvPr/>
            </p:nvSpPr>
            <p:spPr bwMode="auto">
              <a:xfrm>
                <a:off x="6869" y="13221"/>
                <a:ext cx="3782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effectLst/>
                    <a:latin typeface="Calibri"/>
                    <a:ea typeface="Malgun Gothic"/>
                    <a:cs typeface="Times New Roman"/>
                  </a:rPr>
                  <a:t>0           0.01        0.02        0.03        0.04         0.05</a:t>
                </a:r>
                <a:endParaRPr lang="en-US" sz="2000">
                  <a:effectLst/>
                  <a:latin typeface="Calibri"/>
                  <a:ea typeface="Malgun Gothic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>
                    <a:effectLst/>
                    <a:latin typeface="Calibri"/>
                    <a:ea typeface="Malgun Gothic"/>
                    <a:cs typeface="Times New Roman"/>
                  </a:rPr>
                  <a:t>Strain</a:t>
                </a:r>
                <a:endParaRPr lang="en-US" sz="2000">
                  <a:effectLst/>
                  <a:latin typeface="Calibri"/>
                  <a:ea typeface="Malgun Gothic"/>
                  <a:cs typeface="Times New Roman"/>
                </a:endParaRPr>
              </a:p>
            </p:txBody>
          </p:sp>
          <p:sp>
            <p:nvSpPr>
              <p:cNvPr id="28" name="Text Box 3480"/>
              <p:cNvSpPr txBox="1">
                <a:spLocks noChangeAspect="1" noChangeArrowheads="1"/>
              </p:cNvSpPr>
              <p:nvPr/>
            </p:nvSpPr>
            <p:spPr bwMode="auto">
              <a:xfrm>
                <a:off x="6572" y="10697"/>
                <a:ext cx="420" cy="2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r">
                  <a:spcBef>
                    <a:spcPts val="400"/>
                  </a:spcBef>
                  <a:spcAft>
                    <a:spcPts val="950"/>
                  </a:spcAft>
                </a:pPr>
                <a:r>
                  <a:rPr lang="en-US" sz="1400" dirty="0">
                    <a:effectLst/>
                    <a:latin typeface="Calibri"/>
                    <a:ea typeface="Malgun Gothic"/>
                    <a:cs typeface="Times New Roman"/>
                  </a:rPr>
                  <a:t>120</a:t>
                </a:r>
                <a:endParaRPr lang="en-US" sz="2000" dirty="0">
                  <a:effectLst/>
                  <a:latin typeface="Calibri"/>
                  <a:ea typeface="Malgun Gothic"/>
                  <a:cs typeface="Times New Roman"/>
                </a:endParaRPr>
              </a:p>
              <a:p>
                <a:pPr marL="0" marR="0" algn="r">
                  <a:spcBef>
                    <a:spcPts val="400"/>
                  </a:spcBef>
                  <a:spcAft>
                    <a:spcPts val="950"/>
                  </a:spcAft>
                </a:pPr>
                <a:r>
                  <a:rPr lang="en-US" sz="1400" dirty="0">
                    <a:effectLst/>
                    <a:latin typeface="Calibri"/>
                    <a:ea typeface="Malgun Gothic"/>
                    <a:cs typeface="Times New Roman"/>
                  </a:rPr>
                  <a:t>100</a:t>
                </a:r>
                <a:endParaRPr lang="en-US" sz="2000" dirty="0">
                  <a:effectLst/>
                  <a:latin typeface="Calibri"/>
                  <a:ea typeface="Malgun Gothic"/>
                  <a:cs typeface="Times New Roman"/>
                </a:endParaRPr>
              </a:p>
              <a:p>
                <a:pPr marL="0" marR="0" algn="r">
                  <a:spcBef>
                    <a:spcPts val="400"/>
                  </a:spcBef>
                  <a:spcAft>
                    <a:spcPts val="950"/>
                  </a:spcAft>
                </a:pPr>
                <a:r>
                  <a:rPr lang="en-US" sz="1400" dirty="0">
                    <a:effectLst/>
                    <a:latin typeface="Calibri"/>
                    <a:ea typeface="Malgun Gothic"/>
                    <a:cs typeface="Times New Roman"/>
                  </a:rPr>
                  <a:t>80</a:t>
                </a:r>
                <a:endParaRPr lang="en-US" sz="2000" dirty="0">
                  <a:effectLst/>
                  <a:latin typeface="Calibri"/>
                  <a:ea typeface="Malgun Gothic"/>
                  <a:cs typeface="Times New Roman"/>
                </a:endParaRPr>
              </a:p>
              <a:p>
                <a:pPr marL="0" marR="0" algn="r">
                  <a:spcBef>
                    <a:spcPts val="400"/>
                  </a:spcBef>
                  <a:spcAft>
                    <a:spcPts val="950"/>
                  </a:spcAft>
                </a:pPr>
                <a:r>
                  <a:rPr lang="en-US" sz="1400" dirty="0">
                    <a:effectLst/>
                    <a:latin typeface="Calibri"/>
                    <a:ea typeface="Malgun Gothic"/>
                    <a:cs typeface="Times New Roman"/>
                  </a:rPr>
                  <a:t>60</a:t>
                </a:r>
                <a:endParaRPr lang="en-US" sz="2000" dirty="0">
                  <a:effectLst/>
                  <a:latin typeface="Calibri"/>
                  <a:ea typeface="Malgun Gothic"/>
                  <a:cs typeface="Times New Roman"/>
                </a:endParaRPr>
              </a:p>
              <a:p>
                <a:pPr marL="0" marR="0" algn="r">
                  <a:spcBef>
                    <a:spcPts val="400"/>
                  </a:spcBef>
                  <a:spcAft>
                    <a:spcPts val="950"/>
                  </a:spcAft>
                </a:pPr>
                <a:r>
                  <a:rPr lang="en-US" sz="1400" dirty="0">
                    <a:effectLst/>
                    <a:latin typeface="Calibri"/>
                    <a:ea typeface="Malgun Gothic"/>
                    <a:cs typeface="Times New Roman"/>
                  </a:rPr>
                  <a:t>40</a:t>
                </a:r>
                <a:endParaRPr lang="en-US" sz="2000" dirty="0">
                  <a:effectLst/>
                  <a:latin typeface="Calibri"/>
                  <a:ea typeface="Malgun Gothic"/>
                  <a:cs typeface="Times New Roman"/>
                </a:endParaRPr>
              </a:p>
              <a:p>
                <a:pPr marL="0" marR="0" algn="r">
                  <a:spcBef>
                    <a:spcPts val="400"/>
                  </a:spcBef>
                  <a:spcAft>
                    <a:spcPts val="950"/>
                  </a:spcAft>
                </a:pPr>
                <a:r>
                  <a:rPr lang="en-US" sz="1400" dirty="0">
                    <a:effectLst/>
                    <a:latin typeface="Calibri"/>
                    <a:ea typeface="Malgun Gothic"/>
                    <a:cs typeface="Times New Roman"/>
                  </a:rPr>
                  <a:t>20</a:t>
                </a:r>
                <a:endParaRPr lang="en-US" sz="2000" dirty="0">
                  <a:effectLst/>
                  <a:latin typeface="Calibri"/>
                  <a:ea typeface="Malgun Gothic"/>
                  <a:cs typeface="Times New Roman"/>
                </a:endParaRPr>
              </a:p>
              <a:p>
                <a:pPr marL="0" marR="0" algn="r">
                  <a:spcBef>
                    <a:spcPts val="40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Calibri"/>
                    <a:ea typeface="Malgun Gothic"/>
                    <a:cs typeface="Times New Roman"/>
                  </a:rPr>
                  <a:t>0</a:t>
                </a:r>
                <a:endParaRPr lang="en-US" sz="2000" dirty="0">
                  <a:effectLst/>
                  <a:latin typeface="Calibri"/>
                  <a:ea typeface="Malgun Gothic"/>
                  <a:cs typeface="Times New Roman"/>
                </a:endParaRPr>
              </a:p>
            </p:txBody>
          </p:sp>
          <p:sp>
            <p:nvSpPr>
              <p:cNvPr id="29" name="Text Box 3481"/>
              <p:cNvSpPr txBox="1">
                <a:spLocks noChangeAspect="1" noChangeArrowheads="1"/>
              </p:cNvSpPr>
              <p:nvPr/>
            </p:nvSpPr>
            <p:spPr bwMode="auto">
              <a:xfrm>
                <a:off x="6515" y="11690"/>
                <a:ext cx="338" cy="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vert270" wrap="square" lIns="0" tIns="0" rIns="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>
                    <a:effectLst/>
                    <a:latin typeface="Calibri"/>
                    <a:ea typeface="Malgun Gothic"/>
                    <a:cs typeface="Times New Roman"/>
                  </a:rPr>
                  <a:t>Stress</a:t>
                </a:r>
              </a:p>
            </p:txBody>
          </p:sp>
          <p:cxnSp>
            <p:nvCxnSpPr>
              <p:cNvPr id="30" name="AutoShape 3482"/>
              <p:cNvCxnSpPr>
                <a:cxnSpLocks noChangeShapeType="1"/>
              </p:cNvCxnSpPr>
              <p:nvPr/>
            </p:nvCxnSpPr>
            <p:spPr bwMode="auto">
              <a:xfrm>
                <a:off x="7706" y="13203"/>
                <a:ext cx="0" cy="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AutoShape 3483"/>
              <p:cNvCxnSpPr>
                <a:cxnSpLocks noChangeShapeType="1"/>
              </p:cNvCxnSpPr>
              <p:nvPr/>
            </p:nvCxnSpPr>
            <p:spPr bwMode="auto">
              <a:xfrm>
                <a:off x="8358" y="13209"/>
                <a:ext cx="0" cy="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3484"/>
              <p:cNvCxnSpPr>
                <a:cxnSpLocks noChangeShapeType="1"/>
              </p:cNvCxnSpPr>
              <p:nvPr/>
            </p:nvCxnSpPr>
            <p:spPr bwMode="auto">
              <a:xfrm>
                <a:off x="9022" y="13209"/>
                <a:ext cx="0" cy="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AutoShape 3485"/>
              <p:cNvCxnSpPr>
                <a:cxnSpLocks noChangeShapeType="1"/>
              </p:cNvCxnSpPr>
              <p:nvPr/>
            </p:nvCxnSpPr>
            <p:spPr bwMode="auto">
              <a:xfrm>
                <a:off x="9669" y="13208"/>
                <a:ext cx="0" cy="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AutoShape 3486"/>
              <p:cNvCxnSpPr>
                <a:cxnSpLocks noChangeShapeType="1"/>
              </p:cNvCxnSpPr>
              <p:nvPr/>
            </p:nvCxnSpPr>
            <p:spPr bwMode="auto">
              <a:xfrm rot="5400000">
                <a:off x="7092" y="12836"/>
                <a:ext cx="0" cy="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3487"/>
              <p:cNvCxnSpPr>
                <a:cxnSpLocks noChangeShapeType="1"/>
              </p:cNvCxnSpPr>
              <p:nvPr/>
            </p:nvCxnSpPr>
            <p:spPr bwMode="auto">
              <a:xfrm rot="5400000">
                <a:off x="7092" y="12422"/>
                <a:ext cx="0" cy="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AutoShape 3488"/>
              <p:cNvCxnSpPr>
                <a:cxnSpLocks noChangeShapeType="1"/>
              </p:cNvCxnSpPr>
              <p:nvPr/>
            </p:nvCxnSpPr>
            <p:spPr bwMode="auto">
              <a:xfrm rot="5400000">
                <a:off x="7095" y="11609"/>
                <a:ext cx="0" cy="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3489"/>
              <p:cNvCxnSpPr>
                <a:cxnSpLocks noChangeShapeType="1"/>
              </p:cNvCxnSpPr>
              <p:nvPr/>
            </p:nvCxnSpPr>
            <p:spPr bwMode="auto">
              <a:xfrm rot="5400000">
                <a:off x="7089" y="12023"/>
                <a:ext cx="0" cy="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3490"/>
              <p:cNvCxnSpPr>
                <a:cxnSpLocks noChangeShapeType="1"/>
              </p:cNvCxnSpPr>
              <p:nvPr/>
            </p:nvCxnSpPr>
            <p:spPr bwMode="auto">
              <a:xfrm rot="5400000">
                <a:off x="7095" y="11207"/>
                <a:ext cx="0" cy="7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870" y="11192"/>
              <a:ext cx="4838" cy="1804"/>
              <a:chOff x="1870" y="11192"/>
              <a:chExt cx="4838" cy="1804"/>
            </a:xfrm>
          </p:grpSpPr>
          <p:sp>
            <p:nvSpPr>
              <p:cNvPr id="9" name="Text Box 3492"/>
              <p:cNvSpPr txBox="1">
                <a:spLocks noChangeAspect="1" noChangeArrowheads="1"/>
              </p:cNvSpPr>
              <p:nvPr/>
            </p:nvSpPr>
            <p:spPr bwMode="auto">
              <a:xfrm>
                <a:off x="5602" y="11818"/>
                <a:ext cx="1106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/>
                    <a:ea typeface="Malgun Gothic"/>
                    <a:cs typeface="Times New Roman"/>
                  </a:rPr>
                  <a:t>F</a:t>
                </a:r>
                <a:r>
                  <a:rPr lang="en-US" sz="1400">
                    <a:effectLst/>
                    <a:latin typeface="Calibri"/>
                    <a:ea typeface="Malgun Gothic"/>
                    <a:cs typeface="Times New Roman"/>
                  </a:rPr>
                  <a:t> = 10kN</a:t>
                </a:r>
                <a:endParaRPr lang="en-US" sz="2000">
                  <a:effectLst/>
                  <a:latin typeface="Calibri"/>
                  <a:ea typeface="Malgun Gothic"/>
                  <a:cs typeface="Times New Roman"/>
                </a:endParaRPr>
              </a:p>
            </p:txBody>
          </p:sp>
          <p:sp>
            <p:nvSpPr>
              <p:cNvPr id="10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077" y="11788"/>
                <a:ext cx="3031" cy="414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600"/>
              </a:p>
            </p:txBody>
          </p:sp>
          <p:sp>
            <p:nvSpPr>
              <p:cNvPr id="11" name="Rectangle 10" descr="Light upward diagonal"/>
              <p:cNvSpPr>
                <a:spLocks noChangeAspect="1" noChangeArrowheads="1"/>
              </p:cNvSpPr>
              <p:nvPr/>
            </p:nvSpPr>
            <p:spPr bwMode="auto">
              <a:xfrm>
                <a:off x="1870" y="11192"/>
                <a:ext cx="207" cy="159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3600"/>
              </a:p>
            </p:txBody>
          </p:sp>
          <p:cxnSp>
            <p:nvCxnSpPr>
              <p:cNvPr id="12" name="Line 3495"/>
              <p:cNvCxnSpPr/>
              <p:nvPr/>
            </p:nvCxnSpPr>
            <p:spPr bwMode="auto">
              <a:xfrm flipV="1">
                <a:off x="2077" y="11192"/>
                <a:ext cx="1" cy="17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Line 3496"/>
              <p:cNvCxnSpPr/>
              <p:nvPr/>
            </p:nvCxnSpPr>
            <p:spPr bwMode="auto">
              <a:xfrm>
                <a:off x="5108" y="12288"/>
                <a:ext cx="0" cy="5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Line 3497"/>
              <p:cNvCxnSpPr/>
              <p:nvPr/>
            </p:nvCxnSpPr>
            <p:spPr bwMode="auto">
              <a:xfrm>
                <a:off x="2060" y="12774"/>
                <a:ext cx="30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3498"/>
              <p:cNvCxnSpPr/>
              <p:nvPr/>
            </p:nvCxnSpPr>
            <p:spPr bwMode="auto">
              <a:xfrm>
                <a:off x="5108" y="11995"/>
                <a:ext cx="5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 Box 3499"/>
              <p:cNvSpPr txBox="1">
                <a:spLocks noChangeAspect="1" noChangeArrowheads="1"/>
              </p:cNvSpPr>
              <p:nvPr/>
            </p:nvSpPr>
            <p:spPr bwMode="auto">
              <a:xfrm>
                <a:off x="3238" y="12594"/>
                <a:ext cx="815" cy="4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/>
                    <a:ea typeface="Malgun Gothic"/>
                    <a:cs typeface="Times New Roman"/>
                  </a:rPr>
                  <a:t>L</a:t>
                </a:r>
                <a:r>
                  <a:rPr lang="en-US" sz="1400">
                    <a:effectLst/>
                    <a:latin typeface="Calibri"/>
                    <a:ea typeface="Malgun Gothic"/>
                    <a:cs typeface="Times New Roman"/>
                  </a:rPr>
                  <a:t> = 1m</a:t>
                </a:r>
                <a:endParaRPr lang="en-US" sz="2000">
                  <a:effectLst/>
                  <a:latin typeface="Calibri"/>
                  <a:ea typeface="Malgun Gothic"/>
                  <a:cs typeface="Times New Roman"/>
                </a:endParaRPr>
              </a:p>
            </p:txBody>
          </p:sp>
          <p:sp>
            <p:nvSpPr>
              <p:cNvPr id="17" name="Oval 16"/>
              <p:cNvSpPr>
                <a:spLocks noChangeAspect="1" noChangeArrowheads="1"/>
              </p:cNvSpPr>
              <p:nvPr/>
            </p:nvSpPr>
            <p:spPr bwMode="auto">
              <a:xfrm>
                <a:off x="2109" y="11852"/>
                <a:ext cx="292" cy="2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/>
                    <a:ea typeface="Malgun Gothic"/>
                    <a:cs typeface="Times New Roman"/>
                  </a:rPr>
                  <a:t>1</a:t>
                </a:r>
                <a:endParaRPr lang="en-US" sz="2000">
                  <a:effectLst/>
                  <a:latin typeface="Calibri"/>
                  <a:ea typeface="Malgun Gothic"/>
                  <a:cs typeface="Times New Roman"/>
                </a:endParaRPr>
              </a:p>
            </p:txBody>
          </p:sp>
          <p:sp>
            <p:nvSpPr>
              <p:cNvPr id="18" name="Oval 17"/>
              <p:cNvSpPr>
                <a:spLocks noChangeAspect="1" noChangeArrowheads="1"/>
              </p:cNvSpPr>
              <p:nvPr/>
            </p:nvSpPr>
            <p:spPr bwMode="auto">
              <a:xfrm>
                <a:off x="4798" y="11852"/>
                <a:ext cx="292" cy="2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/>
                    <a:ea typeface="Malgun Gothic"/>
                    <a:cs typeface="Times New Roman"/>
                  </a:rPr>
                  <a:t>2</a:t>
                </a:r>
                <a:endParaRPr lang="en-US" sz="2000">
                  <a:effectLst/>
                  <a:latin typeface="Calibri"/>
                  <a:ea typeface="Malgun Gothic"/>
                  <a:cs typeface="Times New Roman"/>
                </a:endParaRPr>
              </a:p>
            </p:txBody>
          </p:sp>
          <p:cxnSp>
            <p:nvCxnSpPr>
              <p:cNvPr id="19" name="AutoShape 3502"/>
              <p:cNvCxnSpPr>
                <a:cxnSpLocks noChangeAspect="1" noChangeShapeType="1"/>
              </p:cNvCxnSpPr>
              <p:nvPr/>
            </p:nvCxnSpPr>
            <p:spPr bwMode="auto">
              <a:xfrm>
                <a:off x="2080" y="12434"/>
                <a:ext cx="29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3503"/>
              <p:cNvSpPr txBox="1">
                <a:spLocks noChangeAspect="1" noChangeArrowheads="1"/>
              </p:cNvSpPr>
              <p:nvPr/>
            </p:nvSpPr>
            <p:spPr bwMode="auto">
              <a:xfrm>
                <a:off x="2303" y="12257"/>
                <a:ext cx="295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/>
                    <a:ea typeface="Malgun Gothic"/>
                    <a:cs typeface="Times New Roman"/>
                  </a:rPr>
                  <a:t>x</a:t>
                </a:r>
                <a:endParaRPr lang="en-US" sz="2000">
                  <a:effectLst/>
                  <a:latin typeface="Calibri"/>
                  <a:ea typeface="Malgun Gothic"/>
                  <a:cs typeface="Times New Roman"/>
                </a:endParaRPr>
              </a:p>
            </p:txBody>
          </p:sp>
        </p:grp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25565"/>
              </p:ext>
            </p:extLst>
          </p:nvPr>
        </p:nvGraphicFramePr>
        <p:xfrm>
          <a:off x="2362200" y="884238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2" name="Equation" r:id="rId3" imgW="1777680" imgH="380880" progId="Equation.DSMT4">
                  <p:embed/>
                </p:oleObj>
              </mc:Choice>
              <mc:Fallback>
                <p:oleObj name="Equation" r:id="rId3" imgW="1777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884238"/>
                        <a:ext cx="1778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282016"/>
              </p:ext>
            </p:extLst>
          </p:nvPr>
        </p:nvGraphicFramePr>
        <p:xfrm>
          <a:off x="3494088" y="1539875"/>
          <a:ext cx="23558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3" name="Equation" r:id="rId5" imgW="2374560" imgH="545760" progId="Equation.DSMT4">
                  <p:embed/>
                </p:oleObj>
              </mc:Choice>
              <mc:Fallback>
                <p:oleObj name="Equation" r:id="rId5" imgW="2374560" imgH="545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539875"/>
                        <a:ext cx="23558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50678"/>
              </p:ext>
            </p:extLst>
          </p:nvPr>
        </p:nvGraphicFramePr>
        <p:xfrm>
          <a:off x="2779713" y="2214563"/>
          <a:ext cx="21986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4" name="Equation" r:id="rId7" imgW="2184120" imgH="1015920" progId="Equation.DSMT4">
                  <p:embed/>
                </p:oleObj>
              </mc:Choice>
              <mc:Fallback>
                <p:oleObj name="Equation" r:id="rId7" imgW="2184120" imgH="1015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2214563"/>
                        <a:ext cx="2198687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510054"/>
              </p:ext>
            </p:extLst>
          </p:nvPr>
        </p:nvGraphicFramePr>
        <p:xfrm>
          <a:off x="6949816" y="1004888"/>
          <a:ext cx="1079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5" name="Equation" r:id="rId9" imgW="1079280" imgH="787320" progId="Equation.DSMT4">
                  <p:embed/>
                </p:oleObj>
              </mc:Choice>
              <mc:Fallback>
                <p:oleObj name="Equation" r:id="rId9" imgW="10792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9816" y="1004888"/>
                        <a:ext cx="10795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/>
          <p:nvPr/>
        </p:nvCxnSpPr>
        <p:spPr bwMode="auto">
          <a:xfrm flipH="1">
            <a:off x="7372350" y="1028700"/>
            <a:ext cx="581025" cy="3429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76076"/>
              </p:ext>
            </p:extLst>
          </p:nvPr>
        </p:nvGraphicFramePr>
        <p:xfrm>
          <a:off x="7010400" y="1982788"/>
          <a:ext cx="97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6" name="Equation" r:id="rId11" imgW="977760" imgH="736560" progId="Equation.DSMT4">
                  <p:embed/>
                </p:oleObj>
              </mc:Choice>
              <mc:Fallback>
                <p:oleObj name="Equation" r:id="rId11" imgW="97776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82788"/>
                        <a:ext cx="977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41216"/>
              </p:ext>
            </p:extLst>
          </p:nvPr>
        </p:nvGraphicFramePr>
        <p:xfrm>
          <a:off x="6761496" y="2887663"/>
          <a:ext cx="156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7" name="Equation" r:id="rId13" imgW="1562040" imgH="660240" progId="Equation.DSMT4">
                  <p:embed/>
                </p:oleObj>
              </mc:Choice>
              <mc:Fallback>
                <p:oleObj name="Equation" r:id="rId13" imgW="15620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61496" y="2887663"/>
                        <a:ext cx="15621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6933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linear structural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488" y="4463336"/>
            <a:ext cx="6245225" cy="20462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Linearity is an approximation</a:t>
            </a:r>
          </a:p>
          <a:p>
            <a:pPr eaLnBrk="1" hangingPunct="1">
              <a:defRPr/>
            </a:pPr>
            <a:r>
              <a:rPr lang="en-US" dirty="0" smtClean="0"/>
              <a:t>Assumptions: </a:t>
            </a:r>
          </a:p>
          <a:p>
            <a:pPr lvl="1" eaLnBrk="1" hangingPunct="1">
              <a:defRPr/>
            </a:pPr>
            <a:r>
              <a:rPr lang="en-US" dirty="0" smtClean="0"/>
              <a:t>Infinitesimal strain (</a:t>
            </a:r>
            <a:r>
              <a:rPr lang="en-US" dirty="0" smtClean="0">
                <a:latin typeface="+mn-lt"/>
              </a:rPr>
              <a:t>&lt;</a:t>
            </a:r>
            <a:r>
              <a:rPr lang="en-US" dirty="0" smtClean="0"/>
              <a:t>0.2%)</a:t>
            </a:r>
          </a:p>
          <a:p>
            <a:pPr lvl="1" eaLnBrk="1" hangingPunct="1">
              <a:defRPr/>
            </a:pPr>
            <a:r>
              <a:rPr lang="en-US" dirty="0" smtClean="0"/>
              <a:t>Infinitesimal displacement</a:t>
            </a:r>
          </a:p>
          <a:p>
            <a:pPr lvl="1" eaLnBrk="1" hangingPunct="1">
              <a:defRPr/>
            </a:pPr>
            <a:r>
              <a:rPr lang="en-US" dirty="0" smtClean="0"/>
              <a:t>Small rotation</a:t>
            </a:r>
          </a:p>
          <a:p>
            <a:pPr lvl="1" eaLnBrk="1" hangingPunct="1">
              <a:defRPr/>
            </a:pPr>
            <a:r>
              <a:rPr lang="en-US" dirty="0" smtClean="0"/>
              <a:t>Linear stress-strain relation</a:t>
            </a:r>
            <a:endParaRPr lang="en-US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169988" y="1794992"/>
            <a:ext cx="2014537" cy="2053107"/>
            <a:chOff x="2733773" y="774566"/>
            <a:chExt cx="2015111" cy="2052266"/>
          </a:xfrm>
        </p:grpSpPr>
        <p:sp>
          <p:nvSpPr>
            <p:cNvPr id="2078" name="Rectangle 19"/>
            <p:cNvSpPr>
              <a:spLocks noChangeArrowheads="1"/>
            </p:cNvSpPr>
            <p:nvPr/>
          </p:nvSpPr>
          <p:spPr bwMode="auto">
            <a:xfrm>
              <a:off x="2735341" y="1272615"/>
              <a:ext cx="1035378" cy="595460"/>
            </a:xfrm>
            <a:prstGeom prst="rect">
              <a:avLst/>
            </a:prstGeom>
            <a:solidFill>
              <a:srgbClr val="FFF189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en-US" sz="2000"/>
            </a:p>
          </p:txBody>
        </p:sp>
        <p:cxnSp>
          <p:nvCxnSpPr>
            <p:cNvPr id="2079" name="Straight Arrow Connector 21"/>
            <p:cNvCxnSpPr>
              <a:cxnSpLocks noChangeShapeType="1"/>
            </p:cNvCxnSpPr>
            <p:nvPr/>
          </p:nvCxnSpPr>
          <p:spPr bwMode="auto">
            <a:xfrm>
              <a:off x="3800574" y="1272619"/>
              <a:ext cx="452486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80" name="Straight Arrow Connector 22"/>
            <p:cNvCxnSpPr>
              <a:cxnSpLocks noChangeShapeType="1"/>
            </p:cNvCxnSpPr>
            <p:nvPr/>
          </p:nvCxnSpPr>
          <p:spPr bwMode="auto">
            <a:xfrm>
              <a:off x="3800574" y="1868079"/>
              <a:ext cx="452486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81" name="TextBox 23"/>
            <p:cNvSpPr txBox="1">
              <a:spLocks noChangeArrowheads="1"/>
            </p:cNvSpPr>
            <p:nvPr/>
          </p:nvSpPr>
          <p:spPr bwMode="auto">
            <a:xfrm>
              <a:off x="4165070" y="1093506"/>
              <a:ext cx="5838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F/2</a:t>
              </a:r>
            </a:p>
          </p:txBody>
        </p:sp>
        <p:sp>
          <p:nvSpPr>
            <p:cNvPr id="2082" name="TextBox 24"/>
            <p:cNvSpPr txBox="1">
              <a:spLocks noChangeArrowheads="1"/>
            </p:cNvSpPr>
            <p:nvPr/>
          </p:nvSpPr>
          <p:spPr bwMode="auto">
            <a:xfrm>
              <a:off x="4165070" y="1688975"/>
              <a:ext cx="5838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F/2</a:t>
              </a:r>
            </a:p>
          </p:txBody>
        </p:sp>
        <p:sp>
          <p:nvSpPr>
            <p:cNvPr id="2083" name="TextBox 25"/>
            <p:cNvSpPr txBox="1">
              <a:spLocks noChangeArrowheads="1"/>
            </p:cNvSpPr>
            <p:nvPr/>
          </p:nvSpPr>
          <p:spPr bwMode="auto">
            <a:xfrm>
              <a:off x="3640880" y="774566"/>
              <a:ext cx="4475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A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cxnSp>
          <p:nvCxnSpPr>
            <p:cNvPr id="2084" name="Straight Arrow Connector 27"/>
            <p:cNvCxnSpPr>
              <a:cxnSpLocks noChangeShapeType="1"/>
              <a:endCxn id="2087" idx="3"/>
            </p:cNvCxnSpPr>
            <p:nvPr/>
          </p:nvCxnSpPr>
          <p:spPr bwMode="auto">
            <a:xfrm rot="5400000">
              <a:off x="3429001" y="1143000"/>
              <a:ext cx="419493" cy="24509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85" name="TextBox 28"/>
            <p:cNvSpPr txBox="1">
              <a:spLocks noChangeArrowheads="1"/>
            </p:cNvSpPr>
            <p:nvPr/>
          </p:nvSpPr>
          <p:spPr bwMode="auto">
            <a:xfrm>
              <a:off x="3944265" y="776134"/>
              <a:ext cx="3529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A</a:t>
              </a:r>
              <a:endParaRPr lang="en-US" baseline="-25000">
                <a:latin typeface="Comic Sans MS" pitchFamily="66" charset="0"/>
              </a:endParaRPr>
            </a:p>
          </p:txBody>
        </p:sp>
        <p:cxnSp>
          <p:nvCxnSpPr>
            <p:cNvPr id="2086" name="Straight Arrow Connector 29"/>
            <p:cNvCxnSpPr>
              <a:cxnSpLocks noChangeShapeType="1"/>
            </p:cNvCxnSpPr>
            <p:nvPr/>
          </p:nvCxnSpPr>
          <p:spPr bwMode="auto">
            <a:xfrm rot="5400000">
              <a:off x="3685098" y="1144568"/>
              <a:ext cx="419493" cy="24509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205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4660410"/>
                </p:ext>
              </p:extLst>
            </p:nvPr>
          </p:nvGraphicFramePr>
          <p:xfrm>
            <a:off x="2749653" y="1976281"/>
            <a:ext cx="1905543" cy="850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Equation" r:id="rId3" imgW="1904760" imgH="850680" progId="Equation.DSMT4">
                    <p:embed/>
                  </p:oleObj>
                </mc:Choice>
                <mc:Fallback>
                  <p:oleObj name="Equation" r:id="rId3" imgW="1904760" imgH="8506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653" y="1976281"/>
                          <a:ext cx="1905543" cy="8505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7" name="Rectangle 18"/>
            <p:cNvSpPr>
              <a:spLocks noChangeArrowheads="1"/>
            </p:cNvSpPr>
            <p:nvPr/>
          </p:nvSpPr>
          <p:spPr bwMode="auto">
            <a:xfrm>
              <a:off x="2733773" y="1084082"/>
              <a:ext cx="782425" cy="78242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en-US" sz="2000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6092825" y="1714030"/>
            <a:ext cx="1790700" cy="2316633"/>
            <a:chOff x="5760219" y="2490246"/>
            <a:chExt cx="1790700" cy="2317561"/>
          </a:xfrm>
        </p:grpSpPr>
        <p:sp>
          <p:nvSpPr>
            <p:cNvPr id="2067" name="Rectangle 33"/>
            <p:cNvSpPr>
              <a:spLocks noChangeArrowheads="1"/>
            </p:cNvSpPr>
            <p:nvPr/>
          </p:nvSpPr>
          <p:spPr bwMode="auto">
            <a:xfrm>
              <a:off x="5913744" y="2678779"/>
              <a:ext cx="1448589" cy="595460"/>
            </a:xfrm>
            <a:prstGeom prst="rect">
              <a:avLst/>
            </a:prstGeom>
            <a:solidFill>
              <a:srgbClr val="FFF189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2068" name="TextBox 36"/>
            <p:cNvSpPr txBox="1">
              <a:spLocks noChangeArrowheads="1"/>
            </p:cNvSpPr>
            <p:nvPr/>
          </p:nvSpPr>
          <p:spPr bwMode="auto">
            <a:xfrm>
              <a:off x="6206954" y="3253814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L</a:t>
              </a:r>
              <a:r>
                <a:rPr lang="en-US" baseline="-25000">
                  <a:latin typeface="Comic Sans MS" pitchFamily="66" charset="0"/>
                </a:rPr>
                <a:t>0</a:t>
              </a:r>
            </a:p>
          </p:txBody>
        </p:sp>
        <p:graphicFrame>
          <p:nvGraphicFramePr>
            <p:cNvPr id="205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0084376"/>
                </p:ext>
              </p:extLst>
            </p:nvPr>
          </p:nvGraphicFramePr>
          <p:xfrm>
            <a:off x="5760219" y="3956566"/>
            <a:ext cx="1790700" cy="851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" name="Equation" r:id="rId5" imgW="1790640" imgH="850680" progId="Equation.DSMT4">
                    <p:embed/>
                  </p:oleObj>
                </mc:Choice>
                <mc:Fallback>
                  <p:oleObj name="Equation" r:id="rId5" imgW="1790640" imgH="8506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219" y="3956566"/>
                          <a:ext cx="1790700" cy="851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" name="Rectangle 43"/>
            <p:cNvSpPr>
              <a:spLocks noChangeArrowheads="1"/>
            </p:cNvSpPr>
            <p:nvPr/>
          </p:nvSpPr>
          <p:spPr bwMode="auto">
            <a:xfrm>
              <a:off x="5912177" y="2490246"/>
              <a:ext cx="997670" cy="78242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en-US" sz="2000"/>
            </a:p>
          </p:txBody>
        </p:sp>
        <p:cxnSp>
          <p:nvCxnSpPr>
            <p:cNvPr id="2070" name="Straight Connector 45"/>
            <p:cNvCxnSpPr>
              <a:cxnSpLocks noChangeShapeType="1"/>
            </p:cNvCxnSpPr>
            <p:nvPr/>
          </p:nvCxnSpPr>
          <p:spPr bwMode="auto">
            <a:xfrm rot="5400000">
              <a:off x="5581139" y="3638274"/>
              <a:ext cx="64008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71" name="Straight Connector 46"/>
            <p:cNvCxnSpPr>
              <a:cxnSpLocks noChangeShapeType="1"/>
            </p:cNvCxnSpPr>
            <p:nvPr/>
          </p:nvCxnSpPr>
          <p:spPr bwMode="auto">
            <a:xfrm rot="5400000">
              <a:off x="6727596" y="3502057"/>
              <a:ext cx="36764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72" name="Straight Connector 47"/>
            <p:cNvCxnSpPr>
              <a:cxnSpLocks noChangeShapeType="1"/>
            </p:cNvCxnSpPr>
            <p:nvPr/>
          </p:nvCxnSpPr>
          <p:spPr bwMode="auto">
            <a:xfrm rot="5400000">
              <a:off x="7034438" y="3638274"/>
              <a:ext cx="64008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73" name="Straight Connector 49"/>
            <p:cNvCxnSpPr>
              <a:cxnSpLocks noChangeShapeType="1"/>
            </p:cNvCxnSpPr>
            <p:nvPr/>
          </p:nvCxnSpPr>
          <p:spPr bwMode="auto">
            <a:xfrm>
              <a:off x="5910607" y="3584757"/>
              <a:ext cx="999241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2074" name="Straight Connector 51"/>
            <p:cNvCxnSpPr>
              <a:cxnSpLocks noChangeShapeType="1"/>
            </p:cNvCxnSpPr>
            <p:nvPr/>
          </p:nvCxnSpPr>
          <p:spPr bwMode="auto">
            <a:xfrm>
              <a:off x="6909847" y="3584757"/>
              <a:ext cx="44306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2075" name="TextBox 53"/>
            <p:cNvSpPr txBox="1">
              <a:spLocks noChangeArrowheads="1"/>
            </p:cNvSpPr>
            <p:nvPr/>
          </p:nvSpPr>
          <p:spPr bwMode="auto">
            <a:xfrm>
              <a:off x="6915344" y="3253814"/>
              <a:ext cx="4251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Symbol" pitchFamily="18" charset="2"/>
                </a:rPr>
                <a:t>d</a:t>
              </a:r>
              <a:r>
                <a:rPr lang="en-US">
                  <a:latin typeface="Comic Sans MS" pitchFamily="66" charset="0"/>
                </a:rPr>
                <a:t>L</a:t>
              </a:r>
              <a:endParaRPr lang="en-US" baseline="-25000">
                <a:latin typeface="Comic Sans MS" pitchFamily="66" charset="0"/>
              </a:endParaRPr>
            </a:p>
          </p:txBody>
        </p:sp>
        <p:cxnSp>
          <p:nvCxnSpPr>
            <p:cNvPr id="2076" name="Straight Connector 54"/>
            <p:cNvCxnSpPr>
              <a:cxnSpLocks noChangeShapeType="1"/>
            </p:cNvCxnSpPr>
            <p:nvPr/>
          </p:nvCxnSpPr>
          <p:spPr bwMode="auto">
            <a:xfrm>
              <a:off x="5912175" y="3869135"/>
              <a:ext cx="144475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2077" name="TextBox 56"/>
            <p:cNvSpPr txBox="1">
              <a:spLocks noChangeArrowheads="1"/>
            </p:cNvSpPr>
            <p:nvPr/>
          </p:nvSpPr>
          <p:spPr bwMode="auto">
            <a:xfrm>
              <a:off x="6529193" y="3566473"/>
              <a:ext cx="3113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L</a:t>
              </a:r>
              <a:endParaRPr lang="en-US" baseline="-25000">
                <a:latin typeface="Comic Sans MS" pitchFamily="66" charset="0"/>
              </a:endParaRP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3876675" y="1904530"/>
            <a:ext cx="1604963" cy="1697037"/>
            <a:chOff x="3264763" y="2819979"/>
            <a:chExt cx="1605447" cy="1696245"/>
          </a:xfrm>
        </p:grpSpPr>
        <p:cxnSp>
          <p:nvCxnSpPr>
            <p:cNvPr id="2058" name="Straight Connector 59"/>
            <p:cNvCxnSpPr>
              <a:cxnSpLocks noChangeShapeType="1"/>
            </p:cNvCxnSpPr>
            <p:nvPr/>
          </p:nvCxnSpPr>
          <p:spPr bwMode="auto">
            <a:xfrm rot="5400000">
              <a:off x="2832755" y="3775435"/>
              <a:ext cx="1197204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9" name="Straight Connector 60"/>
            <p:cNvCxnSpPr>
              <a:cxnSpLocks noChangeShapeType="1"/>
            </p:cNvCxnSpPr>
            <p:nvPr/>
          </p:nvCxnSpPr>
          <p:spPr bwMode="auto">
            <a:xfrm rot="10800000">
              <a:off x="3437651" y="4368352"/>
              <a:ext cx="1197204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60" name="Straight Connector 61"/>
            <p:cNvCxnSpPr>
              <a:cxnSpLocks noChangeShapeType="1"/>
            </p:cNvCxnSpPr>
            <p:nvPr/>
          </p:nvCxnSpPr>
          <p:spPr bwMode="auto">
            <a:xfrm rot="5400000">
              <a:off x="3124384" y="3456955"/>
              <a:ext cx="1219471" cy="58948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61" name="Freeform 63"/>
            <p:cNvSpPr>
              <a:spLocks/>
            </p:cNvSpPr>
            <p:nvPr/>
          </p:nvSpPr>
          <p:spPr bwMode="auto">
            <a:xfrm>
              <a:off x="3520096" y="3801979"/>
              <a:ext cx="192506" cy="391886"/>
            </a:xfrm>
            <a:custGeom>
              <a:avLst/>
              <a:gdLst>
                <a:gd name="T0" fmla="*/ 192506 w 192506"/>
                <a:gd name="T1" fmla="*/ 0 h 391886"/>
                <a:gd name="T2" fmla="*/ 192506 w 192506"/>
                <a:gd name="T3" fmla="*/ 391886 h 391886"/>
                <a:gd name="T4" fmla="*/ 0 w 192506"/>
                <a:gd name="T5" fmla="*/ 391886 h 391886"/>
                <a:gd name="T6" fmla="*/ 0 60000 65536"/>
                <a:gd name="T7" fmla="*/ 0 60000 65536"/>
                <a:gd name="T8" fmla="*/ 0 60000 65536"/>
                <a:gd name="T9" fmla="*/ 0 w 192506"/>
                <a:gd name="T10" fmla="*/ 0 h 391886"/>
                <a:gd name="T11" fmla="*/ 192506 w 192506"/>
                <a:gd name="T12" fmla="*/ 391886 h 3918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506" h="391886">
                  <a:moveTo>
                    <a:pt x="192506" y="0"/>
                  </a:moveTo>
                  <a:lnTo>
                    <a:pt x="192506" y="391886"/>
                  </a:lnTo>
                  <a:lnTo>
                    <a:pt x="0" y="391886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TextBox 64"/>
            <p:cNvSpPr txBox="1">
              <a:spLocks noChangeArrowheads="1"/>
            </p:cNvSpPr>
            <p:nvPr/>
          </p:nvSpPr>
          <p:spPr bwMode="auto">
            <a:xfrm>
              <a:off x="3626751" y="3843228"/>
              <a:ext cx="3289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2063" name="TextBox 65"/>
            <p:cNvSpPr txBox="1">
              <a:spLocks noChangeArrowheads="1"/>
            </p:cNvSpPr>
            <p:nvPr/>
          </p:nvSpPr>
          <p:spPr bwMode="auto">
            <a:xfrm>
              <a:off x="3264763" y="2846335"/>
              <a:ext cx="324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Symbol" pitchFamily="18" charset="2"/>
                </a:rPr>
                <a:t>s</a:t>
              </a:r>
            </a:p>
          </p:txBody>
        </p:sp>
        <p:sp>
          <p:nvSpPr>
            <p:cNvPr id="2064" name="TextBox 66"/>
            <p:cNvSpPr txBox="1">
              <a:spLocks noChangeArrowheads="1"/>
            </p:cNvSpPr>
            <p:nvPr/>
          </p:nvSpPr>
          <p:spPr bwMode="auto">
            <a:xfrm>
              <a:off x="4584554" y="4146892"/>
              <a:ext cx="2856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Symbol" pitchFamily="18" charset="2"/>
                </a:rPr>
                <a:t>e</a:t>
              </a:r>
            </a:p>
          </p:txBody>
        </p:sp>
        <p:sp>
          <p:nvSpPr>
            <p:cNvPr id="2065" name="Freeform 67"/>
            <p:cNvSpPr>
              <a:spLocks/>
            </p:cNvSpPr>
            <p:nvPr/>
          </p:nvSpPr>
          <p:spPr bwMode="auto">
            <a:xfrm>
              <a:off x="3430719" y="3533847"/>
              <a:ext cx="1086279" cy="831897"/>
            </a:xfrm>
            <a:custGeom>
              <a:avLst/>
              <a:gdLst>
                <a:gd name="T0" fmla="*/ 0 w 1086279"/>
                <a:gd name="T1" fmla="*/ 831897 h 831897"/>
                <a:gd name="T2" fmla="*/ 137504 w 1086279"/>
                <a:gd name="T3" fmla="*/ 550015 h 831897"/>
                <a:gd name="T4" fmla="*/ 268132 w 1086279"/>
                <a:gd name="T5" fmla="*/ 302508 h 831897"/>
                <a:gd name="T6" fmla="*/ 398761 w 1086279"/>
                <a:gd name="T7" fmla="*/ 192505 h 831897"/>
                <a:gd name="T8" fmla="*/ 570640 w 1086279"/>
                <a:gd name="T9" fmla="*/ 110003 h 831897"/>
                <a:gd name="T10" fmla="*/ 838773 w 1086279"/>
                <a:gd name="T11" fmla="*/ 34376 h 831897"/>
                <a:gd name="T12" fmla="*/ 1086279 w 1086279"/>
                <a:gd name="T13" fmla="*/ 0 h 8318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6279"/>
                <a:gd name="T22" fmla="*/ 0 h 831897"/>
                <a:gd name="T23" fmla="*/ 1086279 w 1086279"/>
                <a:gd name="T24" fmla="*/ 831897 h 8318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6279" h="831897">
                  <a:moveTo>
                    <a:pt x="0" y="831897"/>
                  </a:moveTo>
                  <a:cubicBezTo>
                    <a:pt x="46407" y="735071"/>
                    <a:pt x="92815" y="638246"/>
                    <a:pt x="137504" y="550015"/>
                  </a:cubicBezTo>
                  <a:cubicBezTo>
                    <a:pt x="182193" y="461784"/>
                    <a:pt x="224589" y="362093"/>
                    <a:pt x="268132" y="302508"/>
                  </a:cubicBezTo>
                  <a:cubicBezTo>
                    <a:pt x="311675" y="242923"/>
                    <a:pt x="348343" y="224589"/>
                    <a:pt x="398761" y="192505"/>
                  </a:cubicBezTo>
                  <a:cubicBezTo>
                    <a:pt x="449179" y="160421"/>
                    <a:pt x="497305" y="136358"/>
                    <a:pt x="570640" y="110003"/>
                  </a:cubicBezTo>
                  <a:cubicBezTo>
                    <a:pt x="643975" y="83648"/>
                    <a:pt x="752833" y="52710"/>
                    <a:pt x="838773" y="34376"/>
                  </a:cubicBezTo>
                  <a:cubicBezTo>
                    <a:pt x="924713" y="16042"/>
                    <a:pt x="1005496" y="8021"/>
                    <a:pt x="1086279" y="0"/>
                  </a:cubicBez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TextBox 68"/>
            <p:cNvSpPr txBox="1">
              <a:spLocks noChangeArrowheads="1"/>
            </p:cNvSpPr>
            <p:nvPr/>
          </p:nvSpPr>
          <p:spPr bwMode="auto">
            <a:xfrm>
              <a:off x="3876161" y="2819979"/>
              <a:ext cx="849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Symbol" pitchFamily="18" charset="2"/>
                </a:rPr>
                <a:t>s</a:t>
              </a:r>
              <a:r>
                <a:rPr lang="en-US">
                  <a:latin typeface="Comic Sans MS" pitchFamily="66" charset="0"/>
                </a:rPr>
                <a:t> = E</a:t>
              </a:r>
              <a:r>
                <a:rPr lang="en-US">
                  <a:latin typeface="Symbol" pitchFamily="18" charset="2"/>
                </a:rPr>
                <a:t>e</a:t>
              </a:r>
            </a:p>
          </p:txBody>
        </p:sp>
      </p:grp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07536"/>
              </p:ext>
            </p:extLst>
          </p:nvPr>
        </p:nvGraphicFramePr>
        <p:xfrm>
          <a:off x="2838478" y="3962400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7" imgW="1079280" imgH="431640" progId="Equation.DSMT4">
                  <p:embed/>
                </p:oleObj>
              </mc:Choice>
              <mc:Fallback>
                <p:oleObj name="Equation" r:id="rId7" imgW="10792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78" y="3962400"/>
                        <a:ext cx="1079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66558"/>
              </p:ext>
            </p:extLst>
          </p:nvPr>
        </p:nvGraphicFramePr>
        <p:xfrm>
          <a:off x="3929063" y="39624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9" imgW="952200" imgH="431640" progId="Equation.DSMT4">
                  <p:embed/>
                </p:oleObj>
              </mc:Choice>
              <mc:Fallback>
                <p:oleObj name="Equation" r:id="rId9" imgW="9522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962400"/>
                        <a:ext cx="952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17874"/>
              </p:ext>
            </p:extLst>
          </p:nvPr>
        </p:nvGraphicFramePr>
        <p:xfrm>
          <a:off x="4916679" y="3746500"/>
          <a:ext cx="1206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11" imgW="1206360" imgH="863280" progId="Equation.DSMT4">
                  <p:embed/>
                </p:oleObj>
              </mc:Choice>
              <mc:Fallback>
                <p:oleObj name="Equation" r:id="rId11" imgW="1206360" imgH="863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679" y="3746500"/>
                        <a:ext cx="12065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400050" y="766866"/>
            <a:ext cx="8496300" cy="834922"/>
            <a:chOff x="400050" y="766866"/>
            <a:chExt cx="8496300" cy="834922"/>
          </a:xfrm>
        </p:grpSpPr>
        <p:sp>
          <p:nvSpPr>
            <p:cNvPr id="2088" name="Rounded Rectangle 4"/>
            <p:cNvSpPr>
              <a:spLocks noChangeArrowheads="1"/>
            </p:cNvSpPr>
            <p:nvPr/>
          </p:nvSpPr>
          <p:spPr bwMode="auto">
            <a:xfrm>
              <a:off x="400050" y="1087799"/>
              <a:ext cx="1660332" cy="51377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Force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678113" y="1087438"/>
              <a:ext cx="1660525" cy="5143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2000" dirty="0">
                  <a:latin typeface="Comic Sans MS" pitchFamily="66" charset="0"/>
                  <a:cs typeface="+mn-cs"/>
                </a:rPr>
                <a:t>Stress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957763" y="1087438"/>
              <a:ext cx="1660525" cy="51435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2000" dirty="0">
                  <a:latin typeface="Comic Sans MS" pitchFamily="66" charset="0"/>
                  <a:cs typeface="+mn-cs"/>
                </a:rPr>
                <a:t>Strain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235825" y="1087438"/>
              <a:ext cx="1660525" cy="5143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2000" dirty="0">
                  <a:latin typeface="Comic Sans MS" pitchFamily="66" charset="0"/>
                  <a:cs typeface="+mn-cs"/>
                </a:rPr>
                <a:t>Displacement</a:t>
              </a:r>
            </a:p>
          </p:txBody>
        </p:sp>
        <p:cxnSp>
          <p:nvCxnSpPr>
            <p:cNvPr id="2092" name="Straight Arrow Connector 9"/>
            <p:cNvCxnSpPr>
              <a:cxnSpLocks noChangeShapeType="1"/>
              <a:stCxn id="2088" idx="3"/>
              <a:endCxn id="6" idx="1"/>
            </p:cNvCxnSpPr>
            <p:nvPr/>
          </p:nvCxnSpPr>
          <p:spPr bwMode="auto">
            <a:xfrm>
              <a:off x="2060382" y="1344685"/>
              <a:ext cx="618094" cy="1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93" name="Straight Arrow Connector 11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4339038" y="1344794"/>
              <a:ext cx="618094" cy="15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94" name="Straight Arrow Connector 13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>
              <a:off x="6617695" y="1344794"/>
              <a:ext cx="618093" cy="15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95" name="TextBox 14"/>
            <p:cNvSpPr txBox="1">
              <a:spLocks noChangeArrowheads="1"/>
            </p:cNvSpPr>
            <p:nvPr/>
          </p:nvSpPr>
          <p:spPr bwMode="auto">
            <a:xfrm>
              <a:off x="2010683" y="1042988"/>
              <a:ext cx="704055" cy="307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omic Sans MS" pitchFamily="66" charset="0"/>
                </a:rPr>
                <a:t>Linear</a:t>
              </a:r>
            </a:p>
          </p:txBody>
        </p:sp>
        <p:sp>
          <p:nvSpPr>
            <p:cNvPr id="2096" name="TextBox 15"/>
            <p:cNvSpPr txBox="1">
              <a:spLocks noChangeArrowheads="1"/>
            </p:cNvSpPr>
            <p:nvPr/>
          </p:nvSpPr>
          <p:spPr bwMode="auto">
            <a:xfrm>
              <a:off x="4283417" y="1070233"/>
              <a:ext cx="704055" cy="307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omic Sans MS" pitchFamily="66" charset="0"/>
                </a:rPr>
                <a:t>Linear</a:t>
              </a:r>
            </a:p>
          </p:txBody>
        </p:sp>
        <p:sp>
          <p:nvSpPr>
            <p:cNvPr id="2097" name="TextBox 16"/>
            <p:cNvSpPr txBox="1">
              <a:spLocks noChangeArrowheads="1"/>
            </p:cNvSpPr>
            <p:nvPr/>
          </p:nvSpPr>
          <p:spPr bwMode="auto">
            <a:xfrm>
              <a:off x="6565030" y="1079739"/>
              <a:ext cx="704055" cy="307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omic Sans MS" pitchFamily="66" charset="0"/>
                </a:rPr>
                <a:t>Linear</a:t>
              </a:r>
            </a:p>
          </p:txBody>
        </p:sp>
        <p:sp>
          <p:nvSpPr>
            <p:cNvPr id="53" name="TextBox 14"/>
            <p:cNvSpPr txBox="1">
              <a:spLocks noChangeArrowheads="1"/>
            </p:cNvSpPr>
            <p:nvPr/>
          </p:nvSpPr>
          <p:spPr bwMode="auto">
            <a:xfrm>
              <a:off x="953134" y="778929"/>
              <a:ext cx="6976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Global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54" name="TextBox 14"/>
            <p:cNvSpPr txBox="1">
              <a:spLocks noChangeArrowheads="1"/>
            </p:cNvSpPr>
            <p:nvPr/>
          </p:nvSpPr>
          <p:spPr bwMode="auto">
            <a:xfrm>
              <a:off x="7750778" y="777420"/>
              <a:ext cx="6976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Global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55" name="TextBox 14"/>
            <p:cNvSpPr txBox="1">
              <a:spLocks noChangeArrowheads="1"/>
            </p:cNvSpPr>
            <p:nvPr/>
          </p:nvSpPr>
          <p:spPr bwMode="auto">
            <a:xfrm>
              <a:off x="3239363" y="777420"/>
              <a:ext cx="6126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Local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56" name="TextBox 14"/>
            <p:cNvSpPr txBox="1">
              <a:spLocks noChangeArrowheads="1"/>
            </p:cNvSpPr>
            <p:nvPr/>
          </p:nvSpPr>
          <p:spPr bwMode="auto">
            <a:xfrm>
              <a:off x="5492059" y="766866"/>
              <a:ext cx="6126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omic Sans MS" pitchFamily="66" charset="0"/>
                </a:rPr>
                <a:t>Local</a:t>
              </a:r>
              <a:endParaRPr lang="en-US" sz="1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Nonlinear </a:t>
            </a:r>
            <a:r>
              <a:rPr lang="en-US" dirty="0" smtClean="0"/>
              <a:t>Bar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Jacobian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N-R equation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Iteration 1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76526"/>
              </p:ext>
            </p:extLst>
          </p:nvPr>
        </p:nvGraphicFramePr>
        <p:xfrm>
          <a:off x="1366838" y="1409700"/>
          <a:ext cx="43418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49" name="Equation" r:id="rId3" imgW="4825800" imgH="711000" progId="Equation.DSMT4">
                  <p:embed/>
                </p:oleObj>
              </mc:Choice>
              <mc:Fallback>
                <p:oleObj name="Equation" r:id="rId3" imgW="482580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409700"/>
                        <a:ext cx="4341812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085829"/>
              </p:ext>
            </p:extLst>
          </p:nvPr>
        </p:nvGraphicFramePr>
        <p:xfrm>
          <a:off x="1412875" y="2628900"/>
          <a:ext cx="3473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50" name="Equation" r:id="rId5" imgW="3860640" imgH="787320" progId="Equation.DSMT4">
                  <p:embed/>
                </p:oleObj>
              </mc:Choice>
              <mc:Fallback>
                <p:oleObj name="Equation" r:id="rId5" imgW="3860640" imgH="787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628900"/>
                        <a:ext cx="347345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54066"/>
              </p:ext>
            </p:extLst>
          </p:nvPr>
        </p:nvGraphicFramePr>
        <p:xfrm>
          <a:off x="1382713" y="3905250"/>
          <a:ext cx="13827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51" name="Equation" r:id="rId7" imgW="1536480" imgH="660240" progId="Equation.DSMT4">
                  <p:embed/>
                </p:oleObj>
              </mc:Choice>
              <mc:Fallback>
                <p:oleObj name="Equation" r:id="rId7" imgW="1536480" imgH="660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905250"/>
                        <a:ext cx="1382712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86121"/>
              </p:ext>
            </p:extLst>
          </p:nvPr>
        </p:nvGraphicFramePr>
        <p:xfrm>
          <a:off x="5159375" y="3540125"/>
          <a:ext cx="32607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52" name="Equation" r:id="rId9" imgW="3288960" imgH="1206360" progId="Equation.DSMT4">
                  <p:embed/>
                </p:oleObj>
              </mc:Choice>
              <mc:Fallback>
                <p:oleObj name="Equation" r:id="rId9" imgW="3288960" imgH="1206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540125"/>
                        <a:ext cx="3260725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100330"/>
              </p:ext>
            </p:extLst>
          </p:nvPr>
        </p:nvGraphicFramePr>
        <p:xfrm>
          <a:off x="688975" y="5208588"/>
          <a:ext cx="32448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53" name="Equation" r:id="rId11" imgW="3606480" imgH="787320" progId="Equation.DSMT4">
                  <p:embed/>
                </p:oleObj>
              </mc:Choice>
              <mc:Fallback>
                <p:oleObj name="Equation" r:id="rId11" imgW="3606480" imgH="7873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208588"/>
                        <a:ext cx="3244850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989385"/>
              </p:ext>
            </p:extLst>
          </p:nvPr>
        </p:nvGraphicFramePr>
        <p:xfrm>
          <a:off x="5207000" y="5314950"/>
          <a:ext cx="28114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54" name="Equation" r:id="rId13" imgW="3124080" imgH="1206360" progId="Equation.DSMT4">
                  <p:embed/>
                </p:oleObj>
              </mc:Choice>
              <mc:Fallback>
                <p:oleObj name="Equation" r:id="rId13" imgW="3124080" imgH="1206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5314950"/>
                        <a:ext cx="28114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9220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N-R or Modified N-R?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It is always recommended to use the Incremental Force Method</a:t>
            </a:r>
          </a:p>
          <a:p>
            <a:pPr lvl="1"/>
            <a:r>
              <a:rPr lang="en-US" sz="1800" dirty="0" smtClean="0">
                <a:solidFill>
                  <a:srgbClr val="2C02C6"/>
                </a:solidFill>
              </a:rPr>
              <a:t>Mild nonlinear: ~10 increments</a:t>
            </a:r>
          </a:p>
          <a:p>
            <a:pPr lvl="1"/>
            <a:r>
              <a:rPr lang="en-US" sz="1800" dirty="0" smtClean="0"/>
              <a:t>Rough nonlinear: 20 ~ 100 increments</a:t>
            </a:r>
          </a:p>
          <a:p>
            <a:pPr lvl="1"/>
            <a:r>
              <a:rPr lang="en-US" sz="1800" dirty="0" smtClean="0">
                <a:solidFill>
                  <a:srgbClr val="2C02C6"/>
                </a:solidFill>
              </a:rPr>
              <a:t>For rough nonlinear problems, analysis </a:t>
            </a:r>
            <a:r>
              <a:rPr lang="en-US" sz="1800" dirty="0" smtClean="0">
                <a:solidFill>
                  <a:srgbClr val="FF0000"/>
                </a:solidFill>
              </a:rPr>
              <a:t>results</a:t>
            </a:r>
            <a:r>
              <a:rPr lang="en-US" sz="1800" dirty="0" smtClean="0">
                <a:solidFill>
                  <a:srgbClr val="2C02C6"/>
                </a:solidFill>
              </a:rPr>
              <a:t> depends on </a:t>
            </a:r>
            <a:r>
              <a:rPr lang="en-US" sz="1800" dirty="0" smtClean="0">
                <a:solidFill>
                  <a:srgbClr val="FF0000"/>
                </a:solidFill>
              </a:rPr>
              <a:t>increment size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Within an increment, N-R or modified N-R can be used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N-R method calculates K</a:t>
            </a:r>
            <a:r>
              <a:rPr lang="en-US" sz="1800" baseline="-25000" dirty="0" smtClean="0"/>
              <a:t>T</a:t>
            </a:r>
            <a:r>
              <a:rPr lang="en-US" sz="1800" dirty="0" smtClean="0"/>
              <a:t> at every iteration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rgbClr val="2C02C6"/>
                </a:solidFill>
              </a:rPr>
              <a:t>Modified N-R method calculates K</a:t>
            </a:r>
            <a:r>
              <a:rPr lang="en-US" sz="1800" baseline="-25000" dirty="0" smtClean="0">
                <a:solidFill>
                  <a:srgbClr val="2C02C6"/>
                </a:solidFill>
              </a:rPr>
              <a:t>T</a:t>
            </a:r>
            <a:r>
              <a:rPr lang="en-US" sz="1800" dirty="0" smtClean="0">
                <a:solidFill>
                  <a:srgbClr val="2C02C6"/>
                </a:solidFill>
              </a:rPr>
              <a:t> once at every increment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N-R is better when: mild nonlinear problem, tight convergence criterion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rgbClr val="2C02C6"/>
                </a:solidFill>
              </a:rPr>
              <a:t>Modified N-R is better when: computation is expensive, small increment size, and when N-R does not converge well</a:t>
            </a:r>
          </a:p>
          <a:p>
            <a:pPr>
              <a:spcBef>
                <a:spcPts val="1800"/>
              </a:spcBef>
            </a:pPr>
            <a:r>
              <a:rPr lang="en-US" sz="2200" dirty="0" smtClean="0"/>
              <a:t>Many FE programs provide automatic stiffness update option</a:t>
            </a:r>
          </a:p>
          <a:p>
            <a:pPr lvl="1"/>
            <a:r>
              <a:rPr lang="en-US" sz="1800" dirty="0" smtClean="0"/>
              <a:t>Depending on convergence criteria used, material status change, etc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Nonlinear solution procedure requires</a:t>
            </a:r>
          </a:p>
          <a:p>
            <a:pPr lvl="1"/>
            <a:r>
              <a:rPr lang="en-US" dirty="0" smtClean="0"/>
              <a:t>Internal force </a:t>
            </a:r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</a:p>
          <a:p>
            <a:pPr lvl="1">
              <a:spcBef>
                <a:spcPts val="1800"/>
              </a:spcBef>
            </a:pPr>
            <a:r>
              <a:rPr lang="en-US" dirty="0" smtClean="0">
                <a:solidFill>
                  <a:srgbClr val="2C02C6"/>
                </a:solidFill>
              </a:rPr>
              <a:t>Tangent stiffness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They are often implemented in the same routine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Internal force </a:t>
            </a:r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 needs to be accurate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We solve equilibrium of </a:t>
            </a:r>
            <a:r>
              <a:rPr lang="en-US" b="1" dirty="0" smtClean="0">
                <a:solidFill>
                  <a:srgbClr val="2C02C6"/>
                </a:solidFill>
              </a:rPr>
              <a:t>P</a:t>
            </a:r>
            <a:r>
              <a:rPr lang="en-US" dirty="0" smtClean="0">
                <a:solidFill>
                  <a:srgbClr val="2C02C6"/>
                </a:solidFill>
              </a:rPr>
              <a:t>(</a:t>
            </a:r>
            <a:r>
              <a:rPr lang="en-US" b="1" dirty="0" smtClean="0">
                <a:solidFill>
                  <a:srgbClr val="2C02C6"/>
                </a:solidFill>
              </a:rPr>
              <a:t>d</a:t>
            </a:r>
            <a:r>
              <a:rPr lang="en-US" dirty="0" smtClean="0">
                <a:solidFill>
                  <a:srgbClr val="2C02C6"/>
                </a:solidFill>
              </a:rPr>
              <a:t>) = </a:t>
            </a:r>
            <a:r>
              <a:rPr lang="en-US" b="1" dirty="0" smtClean="0">
                <a:solidFill>
                  <a:srgbClr val="2C02C6"/>
                </a:solidFill>
              </a:rPr>
              <a:t>F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Tangent stiffness </a:t>
            </a:r>
            <a:r>
              <a:rPr lang="en-US" b="1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 contributes to convergence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Accurate </a:t>
            </a:r>
            <a:r>
              <a:rPr lang="en-US" b="1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 provides quadratic convergence near the 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Approximate </a:t>
            </a:r>
            <a:r>
              <a:rPr lang="en-US" b="1" dirty="0" smtClean="0">
                <a:solidFill>
                  <a:srgbClr val="2C02C6"/>
                </a:solidFill>
              </a:rPr>
              <a:t>K</a:t>
            </a:r>
            <a:r>
              <a:rPr lang="en-US" baseline="-25000" dirty="0" smtClean="0">
                <a:solidFill>
                  <a:srgbClr val="2C02C6"/>
                </a:solidFill>
              </a:rPr>
              <a:t>T</a:t>
            </a:r>
            <a:r>
              <a:rPr lang="en-US" dirty="0" smtClean="0">
                <a:solidFill>
                  <a:srgbClr val="2C02C6"/>
                </a:solidFill>
              </a:rPr>
              <a:t>(</a:t>
            </a:r>
            <a:r>
              <a:rPr lang="en-US" b="1" dirty="0" smtClean="0">
                <a:solidFill>
                  <a:srgbClr val="2C02C6"/>
                </a:solidFill>
              </a:rPr>
              <a:t>d</a:t>
            </a:r>
            <a:r>
              <a:rPr lang="en-US" dirty="0" smtClean="0">
                <a:solidFill>
                  <a:srgbClr val="2C02C6"/>
                </a:solidFill>
              </a:rPr>
              <a:t>) requires more iteration to converge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Wrong </a:t>
            </a:r>
            <a:r>
              <a:rPr lang="en-US" b="1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 causes lack of convergence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47430"/>
              </p:ext>
            </p:extLst>
          </p:nvPr>
        </p:nvGraphicFramePr>
        <p:xfrm>
          <a:off x="3180342" y="1530262"/>
          <a:ext cx="1511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Equation" r:id="rId3" imgW="1511280" imgH="761760" progId="Equation.DSMT4">
                  <p:embed/>
                </p:oleObj>
              </mc:Choice>
              <mc:Fallback>
                <p:oleObj name="Equation" r:id="rId3" imgW="1511280" imgH="761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342" y="1530262"/>
                        <a:ext cx="1511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analysis programs provide three convergence criteria</a:t>
            </a:r>
          </a:p>
          <a:p>
            <a:pPr lvl="1"/>
            <a:r>
              <a:rPr lang="en-US" dirty="0" smtClean="0"/>
              <a:t>Work, displacement, load (residual)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Work = displacement * load</a:t>
            </a:r>
          </a:p>
          <a:p>
            <a:pPr lvl="1"/>
            <a:r>
              <a:rPr lang="en-US" dirty="0" smtClean="0"/>
              <a:t>At least two criteria needs to be converged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Traditional convergence criterion is load (residual)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Equilibrium between internal and external forces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 displacement criterion for load insensitive system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22758" y="2907983"/>
          <a:ext cx="13065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65" name="Equation" r:id="rId3" imgW="1307880" imgH="317160" progId="Equation.DSMT4">
                  <p:embed/>
                </p:oleObj>
              </mc:Choice>
              <mc:Fallback>
                <p:oleObj name="Equation" r:id="rId3" imgW="1307880" imgH="317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758" y="2907983"/>
                        <a:ext cx="130651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366075" y="4011930"/>
            <a:ext cx="4498053" cy="2750582"/>
            <a:chOff x="2366075" y="4011930"/>
            <a:chExt cx="4498053" cy="2750582"/>
          </a:xfrm>
        </p:grpSpPr>
        <p:sp>
          <p:nvSpPr>
            <p:cNvPr id="5" name="Freeform 4"/>
            <p:cNvSpPr/>
            <p:nvPr/>
          </p:nvSpPr>
          <p:spPr bwMode="auto">
            <a:xfrm>
              <a:off x="2743200" y="4423410"/>
              <a:ext cx="2708910" cy="1954530"/>
            </a:xfrm>
            <a:custGeom>
              <a:avLst/>
              <a:gdLst>
                <a:gd name="connsiteX0" fmla="*/ 0 w 2708910"/>
                <a:gd name="connsiteY0" fmla="*/ 0 h 1954530"/>
                <a:gd name="connsiteX1" fmla="*/ 0 w 2708910"/>
                <a:gd name="connsiteY1" fmla="*/ 1954530 h 1954530"/>
                <a:gd name="connsiteX2" fmla="*/ 2708910 w 2708910"/>
                <a:gd name="connsiteY2" fmla="*/ 1954530 h 195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8910" h="1954530">
                  <a:moveTo>
                    <a:pt x="0" y="0"/>
                  </a:moveTo>
                  <a:lnTo>
                    <a:pt x="0" y="1954530"/>
                  </a:lnTo>
                  <a:lnTo>
                    <a:pt x="2708910" y="195453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6075" y="4103370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Force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81798" y="6393180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Displacement</a:t>
              </a: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731770" y="4606290"/>
              <a:ext cx="1588770" cy="1771650"/>
            </a:xfrm>
            <a:custGeom>
              <a:avLst/>
              <a:gdLst>
                <a:gd name="connsiteX0" fmla="*/ 0 w 1588770"/>
                <a:gd name="connsiteY0" fmla="*/ 1771650 h 1771650"/>
                <a:gd name="connsiteX1" fmla="*/ 434340 w 1588770"/>
                <a:gd name="connsiteY1" fmla="*/ 1554480 h 1771650"/>
                <a:gd name="connsiteX2" fmla="*/ 1005840 w 1588770"/>
                <a:gd name="connsiteY2" fmla="*/ 1177290 h 1771650"/>
                <a:gd name="connsiteX3" fmla="*/ 1428750 w 1588770"/>
                <a:gd name="connsiteY3" fmla="*/ 651510 h 1771650"/>
                <a:gd name="connsiteX4" fmla="*/ 1588770 w 1588770"/>
                <a:gd name="connsiteY4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770" h="1771650">
                  <a:moveTo>
                    <a:pt x="0" y="1771650"/>
                  </a:moveTo>
                  <a:cubicBezTo>
                    <a:pt x="133350" y="1712595"/>
                    <a:pt x="266700" y="1653540"/>
                    <a:pt x="434340" y="1554480"/>
                  </a:cubicBezTo>
                  <a:cubicBezTo>
                    <a:pt x="601980" y="1455420"/>
                    <a:pt x="840105" y="1327785"/>
                    <a:pt x="1005840" y="1177290"/>
                  </a:cubicBezTo>
                  <a:cubicBezTo>
                    <a:pt x="1171575" y="1026795"/>
                    <a:pt x="1331595" y="847725"/>
                    <a:pt x="1428750" y="651510"/>
                  </a:cubicBezTo>
                  <a:cubicBezTo>
                    <a:pt x="1525905" y="455295"/>
                    <a:pt x="1557337" y="227647"/>
                    <a:pt x="1588770" y="0"/>
                  </a:cubicBezTo>
                </a:path>
              </a:pathLst>
            </a:cu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2743200" y="4823460"/>
              <a:ext cx="153162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767677" y="4011930"/>
              <a:ext cx="11304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Use load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criterion</a:t>
              </a: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754630" y="5570220"/>
              <a:ext cx="2480310" cy="819150"/>
            </a:xfrm>
            <a:custGeom>
              <a:avLst/>
              <a:gdLst>
                <a:gd name="connsiteX0" fmla="*/ 0 w 2480310"/>
                <a:gd name="connsiteY0" fmla="*/ 819150 h 819150"/>
                <a:gd name="connsiteX1" fmla="*/ 617220 w 2480310"/>
                <a:gd name="connsiteY1" fmla="*/ 464820 h 819150"/>
                <a:gd name="connsiteX2" fmla="*/ 1177290 w 2480310"/>
                <a:gd name="connsiteY2" fmla="*/ 190500 h 819150"/>
                <a:gd name="connsiteX3" fmla="*/ 1863090 w 2480310"/>
                <a:gd name="connsiteY3" fmla="*/ 30480 h 819150"/>
                <a:gd name="connsiteX4" fmla="*/ 2480310 w 2480310"/>
                <a:gd name="connsiteY4" fmla="*/ 762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310" h="819150">
                  <a:moveTo>
                    <a:pt x="0" y="819150"/>
                  </a:moveTo>
                  <a:cubicBezTo>
                    <a:pt x="210502" y="694372"/>
                    <a:pt x="421005" y="569595"/>
                    <a:pt x="617220" y="464820"/>
                  </a:cubicBezTo>
                  <a:cubicBezTo>
                    <a:pt x="813435" y="360045"/>
                    <a:pt x="969645" y="262890"/>
                    <a:pt x="1177290" y="190500"/>
                  </a:cubicBezTo>
                  <a:cubicBezTo>
                    <a:pt x="1384935" y="118110"/>
                    <a:pt x="1645920" y="60960"/>
                    <a:pt x="1863090" y="30480"/>
                  </a:cubicBezTo>
                  <a:cubicBezTo>
                    <a:pt x="2080260" y="0"/>
                    <a:pt x="2280285" y="3810"/>
                    <a:pt x="2480310" y="762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03949" y="5170170"/>
              <a:ext cx="20601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Use displacement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criterion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5400000">
              <a:off x="4018547" y="6003758"/>
              <a:ext cx="74595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53238"/>
            <a:ext cx="8909050" cy="5873750"/>
          </a:xfrm>
          <a:ln>
            <a:prstDash val="dash"/>
          </a:ln>
        </p:spPr>
        <p:txBody>
          <a:bodyPr/>
          <a:lstStyle/>
          <a:p>
            <a:r>
              <a:rPr lang="en-US" dirty="0" smtClean="0"/>
              <a:t>Load Step (</a:t>
            </a:r>
            <a:r>
              <a:rPr lang="en-US" dirty="0" err="1" smtClean="0"/>
              <a:t>subcase</a:t>
            </a:r>
            <a:r>
              <a:rPr lang="en-US" dirty="0" smtClean="0"/>
              <a:t> or step)</a:t>
            </a:r>
          </a:p>
          <a:p>
            <a:pPr lvl="1"/>
            <a:r>
              <a:rPr lang="en-US" dirty="0" smtClean="0"/>
              <a:t>Load step is a set of loading and boundary conditions to define an analysis problem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Multiple load steps can be used to define a sequence of loading conditions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Strategies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6903" y="2541318"/>
            <a:ext cx="4085111" cy="1425038"/>
            <a:chOff x="1009403" y="2446318"/>
            <a:chExt cx="4085111" cy="142503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009403" y="2731325"/>
              <a:ext cx="273132" cy="114003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294410" y="3040083"/>
              <a:ext cx="2980707" cy="5462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/>
            <p:cNvCxnSpPr>
              <a:stCxn id="14" idx="3"/>
            </p:cNvCxnSpPr>
            <p:nvPr/>
          </p:nvCxnSpPr>
          <p:spPr bwMode="auto">
            <a:xfrm>
              <a:off x="4275117" y="3313216"/>
              <a:ext cx="819397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 bwMode="auto">
            <a:xfrm flipH="1" flipV="1">
              <a:off x="4263243" y="2446318"/>
              <a:ext cx="11874" cy="866898"/>
            </a:xfrm>
            <a:prstGeom prst="straightConnector1">
              <a:avLst/>
            </a:prstGeom>
            <a:noFill/>
            <a:ln w="571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724395" y="3301340"/>
              <a:ext cx="111628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5120968" y="2355624"/>
            <a:ext cx="3393640" cy="2013069"/>
            <a:chOff x="5120968" y="2477004"/>
            <a:chExt cx="3393640" cy="2013069"/>
          </a:xfrm>
        </p:grpSpPr>
        <p:sp>
          <p:nvSpPr>
            <p:cNvPr id="4" name="Freeform 3"/>
            <p:cNvSpPr/>
            <p:nvPr/>
          </p:nvSpPr>
          <p:spPr bwMode="auto">
            <a:xfrm>
              <a:off x="5510151" y="2493818"/>
              <a:ext cx="3004457" cy="1626920"/>
            </a:xfrm>
            <a:custGeom>
              <a:avLst/>
              <a:gdLst>
                <a:gd name="connsiteX0" fmla="*/ 0 w 3004457"/>
                <a:gd name="connsiteY0" fmla="*/ 0 h 1626920"/>
                <a:gd name="connsiteX1" fmla="*/ 0 w 3004457"/>
                <a:gd name="connsiteY1" fmla="*/ 1626920 h 1626920"/>
                <a:gd name="connsiteX2" fmla="*/ 3004457 w 3004457"/>
                <a:gd name="connsiteY2" fmla="*/ 1626920 h 162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4457" h="1626920">
                  <a:moveTo>
                    <a:pt x="0" y="0"/>
                  </a:moveTo>
                  <a:lnTo>
                    <a:pt x="0" y="1626920"/>
                  </a:lnTo>
                  <a:lnTo>
                    <a:pt x="3004457" y="162692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5510151" y="3135086"/>
              <a:ext cx="2897579" cy="997527"/>
            </a:xfrm>
            <a:custGeom>
              <a:avLst/>
              <a:gdLst>
                <a:gd name="connsiteX0" fmla="*/ 0 w 2897579"/>
                <a:gd name="connsiteY0" fmla="*/ 997527 h 997527"/>
                <a:gd name="connsiteX1" fmla="*/ 795646 w 2897579"/>
                <a:gd name="connsiteY1" fmla="*/ 0 h 997527"/>
                <a:gd name="connsiteX2" fmla="*/ 2897579 w 2897579"/>
                <a:gd name="connsiteY2" fmla="*/ 0 h 99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7579" h="997527">
                  <a:moveTo>
                    <a:pt x="0" y="997527"/>
                  </a:moveTo>
                  <a:lnTo>
                    <a:pt x="795646" y="0"/>
                  </a:lnTo>
                  <a:lnTo>
                    <a:pt x="2897579" y="0"/>
                  </a:ln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/>
            <p:cNvCxnSpPr>
              <a:stCxn id="5" idx="1"/>
            </p:cNvCxnSpPr>
            <p:nvPr/>
          </p:nvCxnSpPr>
          <p:spPr bwMode="auto">
            <a:xfrm>
              <a:off x="6305797" y="3135086"/>
              <a:ext cx="0" cy="9856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Freeform 7"/>
            <p:cNvSpPr/>
            <p:nvPr/>
          </p:nvSpPr>
          <p:spPr bwMode="auto">
            <a:xfrm>
              <a:off x="6305797" y="2565070"/>
              <a:ext cx="1947554" cy="1555668"/>
            </a:xfrm>
            <a:custGeom>
              <a:avLst/>
              <a:gdLst>
                <a:gd name="connsiteX0" fmla="*/ 0 w 2090058"/>
                <a:gd name="connsiteY0" fmla="*/ 1555668 h 1555668"/>
                <a:gd name="connsiteX1" fmla="*/ 1175658 w 2090058"/>
                <a:gd name="connsiteY1" fmla="*/ 11875 h 1555668"/>
                <a:gd name="connsiteX2" fmla="*/ 2090058 w 2090058"/>
                <a:gd name="connsiteY2" fmla="*/ 0 h 155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058" h="1555668">
                  <a:moveTo>
                    <a:pt x="0" y="1555668"/>
                  </a:moveTo>
                  <a:lnTo>
                    <a:pt x="1175658" y="11875"/>
                  </a:lnTo>
                  <a:lnTo>
                    <a:pt x="2090058" y="0"/>
                  </a:lnTo>
                </a:path>
              </a:pathLst>
            </a:cu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>
              <a:stCxn id="8" idx="1"/>
            </p:cNvCxnSpPr>
            <p:nvPr/>
          </p:nvCxnSpPr>
          <p:spPr bwMode="auto">
            <a:xfrm>
              <a:off x="7401297" y="2576945"/>
              <a:ext cx="8906" cy="153191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5623375" y="4120741"/>
              <a:ext cx="575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LS1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4240" y="4120741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LS2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4961629" y="2636343"/>
              <a:ext cx="688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Load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9688" y="4120739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Time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399446" y="4805089"/>
            <a:ext cx="1483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NASTRAN</a:t>
            </a:r>
          </a:p>
          <a:p>
            <a:r>
              <a:rPr lang="en-US" dirty="0" smtClean="0">
                <a:latin typeface="Comic Sans MS" pitchFamily="66" charset="0"/>
              </a:rPr>
              <a:t>SPC = 1</a:t>
            </a:r>
          </a:p>
          <a:p>
            <a:r>
              <a:rPr lang="en-US" dirty="0" smtClean="0">
                <a:latin typeface="Comic Sans MS" pitchFamily="66" charset="0"/>
              </a:rPr>
              <a:t>SUBCASE 1</a:t>
            </a:r>
          </a:p>
          <a:p>
            <a:r>
              <a:rPr lang="en-US" dirty="0" smtClean="0">
                <a:latin typeface="Comic Sans MS" pitchFamily="66" charset="0"/>
              </a:rPr>
              <a:t>   LOAD = 1</a:t>
            </a:r>
          </a:p>
          <a:p>
            <a:r>
              <a:rPr lang="en-US" dirty="0" smtClean="0">
                <a:latin typeface="Comic Sans MS" pitchFamily="66" charset="0"/>
              </a:rPr>
              <a:t>SUBCASE 2</a:t>
            </a:r>
          </a:p>
          <a:p>
            <a:r>
              <a:rPr lang="en-US" dirty="0" smtClean="0">
                <a:latin typeface="Comic Sans MS" pitchFamily="66" charset="0"/>
              </a:rPr>
              <a:t>   LOAD = 2</a:t>
            </a:r>
          </a:p>
        </p:txBody>
      </p:sp>
      <p:pic>
        <p:nvPicPr>
          <p:cNvPr id="393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78" y="4366960"/>
            <a:ext cx="4861037" cy="22732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 bwMode="auto">
          <a:xfrm flipH="1" flipV="1">
            <a:off x="5243639" y="5235547"/>
            <a:ext cx="1080000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Increment (</a:t>
            </a:r>
            <a:r>
              <a:rPr lang="en-US" dirty="0" err="1" smtClean="0"/>
              <a:t>substeps</a:t>
            </a:r>
            <a:r>
              <a:rPr lang="en-US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Linear analysis concerns max load 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Nonlinear analysis depends on </a:t>
            </a:r>
            <a:br>
              <a:rPr lang="en-US" dirty="0" smtClean="0">
                <a:solidFill>
                  <a:srgbClr val="2C02C6"/>
                </a:solidFill>
              </a:rPr>
            </a:br>
            <a:r>
              <a:rPr lang="en-US" dirty="0" smtClean="0">
                <a:solidFill>
                  <a:srgbClr val="2C02C6"/>
                </a:solidFill>
              </a:rPr>
              <a:t>load path (history)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Applied load is gradually increased</a:t>
            </a:r>
            <a:br>
              <a:rPr lang="en-US" dirty="0" smtClean="0"/>
            </a:br>
            <a:r>
              <a:rPr lang="en-US" dirty="0" smtClean="0"/>
              <a:t>within a load step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Follow load path, improve accuracy, </a:t>
            </a:r>
            <a:br>
              <a:rPr lang="en-US" dirty="0" smtClean="0">
                <a:solidFill>
                  <a:srgbClr val="2C02C6"/>
                </a:solidFill>
              </a:rPr>
            </a:br>
            <a:r>
              <a:rPr lang="en-US" dirty="0" smtClean="0">
                <a:solidFill>
                  <a:srgbClr val="2C02C6"/>
                </a:solidFill>
              </a:rPr>
              <a:t>and easy to converge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Convergence Iteration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Within a load increment, an iterative </a:t>
            </a:r>
            <a:br>
              <a:rPr lang="en-US" dirty="0" smtClean="0"/>
            </a:br>
            <a:r>
              <a:rPr lang="en-US" dirty="0" smtClean="0"/>
              <a:t>method (e.g., NR method) is used to </a:t>
            </a:r>
            <a:br>
              <a:rPr lang="en-US" dirty="0" smtClean="0"/>
            </a:br>
            <a:r>
              <a:rPr lang="en-US" dirty="0" smtClean="0"/>
              <a:t>find nonlinear 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Bisection, linear search, stabilization, etc</a:t>
            </a:r>
          </a:p>
        </p:txBody>
      </p:sp>
      <p:grpSp>
        <p:nvGrpSpPr>
          <p:cNvPr id="147" name="Group 31"/>
          <p:cNvGrpSpPr>
            <a:grpSpLocks/>
          </p:cNvGrpSpPr>
          <p:nvPr/>
        </p:nvGrpSpPr>
        <p:grpSpPr bwMode="auto">
          <a:xfrm>
            <a:off x="6038049" y="4069746"/>
            <a:ext cx="2590800" cy="2160588"/>
            <a:chOff x="3648" y="1344"/>
            <a:chExt cx="1632" cy="1361"/>
          </a:xfrm>
        </p:grpSpPr>
        <p:sp>
          <p:nvSpPr>
            <p:cNvPr id="148" name="Text Box 32"/>
            <p:cNvSpPr txBox="1">
              <a:spLocks noChangeArrowheads="1"/>
            </p:cNvSpPr>
            <p:nvPr/>
          </p:nvSpPr>
          <p:spPr bwMode="auto">
            <a:xfrm>
              <a:off x="3648" y="1669"/>
              <a:ext cx="36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 i="1">
                  <a:latin typeface="Verdana" pitchFamily="34" charset="0"/>
                </a:rPr>
                <a:t>F</a:t>
              </a:r>
              <a:r>
                <a:rPr lang="en-US" altLang="ko-KR" sz="2000" i="1" baseline="30000">
                  <a:latin typeface="Verdana" pitchFamily="34" charset="0"/>
                </a:rPr>
                <a:t>a</a:t>
              </a:r>
            </a:p>
          </p:txBody>
        </p:sp>
        <p:sp>
          <p:nvSpPr>
            <p:cNvPr id="149" name="Freeform 33"/>
            <p:cNvSpPr>
              <a:spLocks/>
            </p:cNvSpPr>
            <p:nvPr/>
          </p:nvSpPr>
          <p:spPr bwMode="auto">
            <a:xfrm>
              <a:off x="3931" y="1775"/>
              <a:ext cx="807" cy="793"/>
            </a:xfrm>
            <a:custGeom>
              <a:avLst/>
              <a:gdLst/>
              <a:ahLst/>
              <a:cxnLst>
                <a:cxn ang="0">
                  <a:pos x="0" y="1016"/>
                </a:cxn>
                <a:cxn ang="0">
                  <a:pos x="432" y="399"/>
                </a:cxn>
                <a:cxn ang="0">
                  <a:pos x="771" y="111"/>
                </a:cxn>
                <a:cxn ang="0">
                  <a:pos x="1034" y="0"/>
                </a:cxn>
              </a:cxnLst>
              <a:rect l="0" t="0" r="r" b="b"/>
              <a:pathLst>
                <a:path w="1034" h="1016">
                  <a:moveTo>
                    <a:pt x="0" y="1016"/>
                  </a:moveTo>
                  <a:cubicBezTo>
                    <a:pt x="72" y="913"/>
                    <a:pt x="304" y="550"/>
                    <a:pt x="432" y="399"/>
                  </a:cubicBezTo>
                  <a:cubicBezTo>
                    <a:pt x="560" y="248"/>
                    <a:pt x="671" y="177"/>
                    <a:pt x="771" y="111"/>
                  </a:cubicBezTo>
                  <a:cubicBezTo>
                    <a:pt x="871" y="45"/>
                    <a:pt x="979" y="23"/>
                    <a:pt x="1034" y="0"/>
                  </a:cubicBezTo>
                </a:path>
              </a:pathLst>
            </a:custGeom>
            <a:noFill/>
            <a:ln w="28575" cap="flat" cmpd="sng">
              <a:solidFill>
                <a:srgbClr val="2C02C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Text Box 34"/>
            <p:cNvSpPr txBox="1">
              <a:spLocks noChangeArrowheads="1"/>
            </p:cNvSpPr>
            <p:nvPr/>
          </p:nvSpPr>
          <p:spPr bwMode="auto">
            <a:xfrm>
              <a:off x="3744" y="1344"/>
              <a:ext cx="1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 i="1" dirty="0">
                  <a:latin typeface="Verdana" pitchFamily="34" charset="0"/>
                </a:rPr>
                <a:t>F</a:t>
              </a:r>
            </a:p>
          </p:txBody>
        </p:sp>
        <p:sp>
          <p:nvSpPr>
            <p:cNvPr id="151" name="Text Box 35"/>
            <p:cNvSpPr txBox="1">
              <a:spLocks noChangeArrowheads="1"/>
            </p:cNvSpPr>
            <p:nvPr/>
          </p:nvSpPr>
          <p:spPr bwMode="auto">
            <a:xfrm>
              <a:off x="5093" y="2455"/>
              <a:ext cx="1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2000" i="1">
                  <a:latin typeface="Verdana" pitchFamily="34" charset="0"/>
                </a:rPr>
                <a:t>u</a:t>
              </a:r>
            </a:p>
          </p:txBody>
        </p:sp>
        <p:sp>
          <p:nvSpPr>
            <p:cNvPr id="152" name="Line 36"/>
            <p:cNvSpPr>
              <a:spLocks noChangeShapeType="1"/>
            </p:cNvSpPr>
            <p:nvPr/>
          </p:nvSpPr>
          <p:spPr bwMode="auto">
            <a:xfrm rot="-5400000">
              <a:off x="4512" y="1987"/>
              <a:ext cx="0" cy="11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7"/>
            <p:cNvSpPr>
              <a:spLocks noChangeShapeType="1"/>
            </p:cNvSpPr>
            <p:nvPr/>
          </p:nvSpPr>
          <p:spPr bwMode="auto">
            <a:xfrm>
              <a:off x="3931" y="1440"/>
              <a:ext cx="0" cy="1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8"/>
            <p:cNvSpPr>
              <a:spLocks noChangeShapeType="1"/>
            </p:cNvSpPr>
            <p:nvPr/>
          </p:nvSpPr>
          <p:spPr bwMode="auto">
            <a:xfrm>
              <a:off x="3931" y="1769"/>
              <a:ext cx="8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9"/>
            <p:cNvSpPr>
              <a:spLocks noChangeShapeType="1"/>
            </p:cNvSpPr>
            <p:nvPr/>
          </p:nvSpPr>
          <p:spPr bwMode="auto">
            <a:xfrm>
              <a:off x="4749" y="1816"/>
              <a:ext cx="0" cy="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40"/>
            <p:cNvSpPr>
              <a:spLocks noChangeShapeType="1"/>
            </p:cNvSpPr>
            <p:nvPr/>
          </p:nvSpPr>
          <p:spPr bwMode="auto">
            <a:xfrm flipV="1">
              <a:off x="3931" y="1768"/>
              <a:ext cx="377" cy="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41"/>
            <p:cNvSpPr>
              <a:spLocks noChangeShapeType="1"/>
            </p:cNvSpPr>
            <p:nvPr/>
          </p:nvSpPr>
          <p:spPr bwMode="auto">
            <a:xfrm flipV="1">
              <a:off x="4311" y="1768"/>
              <a:ext cx="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42"/>
            <p:cNvSpPr>
              <a:spLocks noChangeShapeType="1"/>
            </p:cNvSpPr>
            <p:nvPr/>
          </p:nvSpPr>
          <p:spPr bwMode="auto">
            <a:xfrm flipV="1">
              <a:off x="4313" y="1765"/>
              <a:ext cx="131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43"/>
            <p:cNvSpPr>
              <a:spLocks noChangeShapeType="1"/>
            </p:cNvSpPr>
            <p:nvPr/>
          </p:nvSpPr>
          <p:spPr bwMode="auto">
            <a:xfrm flipV="1">
              <a:off x="4444" y="1765"/>
              <a:ext cx="0" cy="1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44"/>
            <p:cNvSpPr>
              <a:spLocks noChangeShapeType="1"/>
            </p:cNvSpPr>
            <p:nvPr/>
          </p:nvSpPr>
          <p:spPr bwMode="auto">
            <a:xfrm flipV="1">
              <a:off x="4437" y="1765"/>
              <a:ext cx="101" cy="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45"/>
            <p:cNvSpPr>
              <a:spLocks noChangeShapeType="1"/>
            </p:cNvSpPr>
            <p:nvPr/>
          </p:nvSpPr>
          <p:spPr bwMode="auto">
            <a:xfrm flipV="1">
              <a:off x="4535" y="176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46"/>
            <p:cNvSpPr>
              <a:spLocks noChangeShapeType="1"/>
            </p:cNvSpPr>
            <p:nvPr/>
          </p:nvSpPr>
          <p:spPr bwMode="auto">
            <a:xfrm flipV="1">
              <a:off x="4535" y="1765"/>
              <a:ext cx="7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47"/>
            <p:cNvSpPr>
              <a:spLocks noChangeShapeType="1"/>
            </p:cNvSpPr>
            <p:nvPr/>
          </p:nvSpPr>
          <p:spPr bwMode="auto">
            <a:xfrm flipH="1" flipV="1">
              <a:off x="4615" y="1768"/>
              <a:ext cx="0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Oval 48"/>
            <p:cNvSpPr>
              <a:spLocks noChangeArrowheads="1"/>
            </p:cNvSpPr>
            <p:nvPr/>
          </p:nvSpPr>
          <p:spPr bwMode="auto">
            <a:xfrm>
              <a:off x="4292" y="2025"/>
              <a:ext cx="37" cy="3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49"/>
            <p:cNvSpPr>
              <a:spLocks noChangeArrowheads="1"/>
            </p:cNvSpPr>
            <p:nvPr/>
          </p:nvSpPr>
          <p:spPr bwMode="auto">
            <a:xfrm>
              <a:off x="4425" y="1908"/>
              <a:ext cx="38" cy="3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50"/>
            <p:cNvSpPr>
              <a:spLocks noChangeArrowheads="1"/>
            </p:cNvSpPr>
            <p:nvPr/>
          </p:nvSpPr>
          <p:spPr bwMode="auto">
            <a:xfrm>
              <a:off x="4514" y="1847"/>
              <a:ext cx="38" cy="3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51"/>
            <p:cNvSpPr>
              <a:spLocks noChangeArrowheads="1"/>
            </p:cNvSpPr>
            <p:nvPr/>
          </p:nvSpPr>
          <p:spPr bwMode="auto">
            <a:xfrm>
              <a:off x="4599" y="1803"/>
              <a:ext cx="37" cy="3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Text Box 52"/>
            <p:cNvSpPr txBox="1">
              <a:spLocks noChangeArrowheads="1"/>
            </p:cNvSpPr>
            <p:nvPr/>
          </p:nvSpPr>
          <p:spPr bwMode="auto">
            <a:xfrm>
              <a:off x="4142" y="2194"/>
              <a:ext cx="18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600" i="1">
                  <a:latin typeface="Verdana" pitchFamily="34" charset="0"/>
                </a:rPr>
                <a:t>1</a:t>
              </a:r>
            </a:p>
          </p:txBody>
        </p:sp>
        <p:sp>
          <p:nvSpPr>
            <p:cNvPr id="169" name="Text Box 53"/>
            <p:cNvSpPr txBox="1">
              <a:spLocks noChangeArrowheads="1"/>
            </p:cNvSpPr>
            <p:nvPr/>
          </p:nvSpPr>
          <p:spPr bwMode="auto">
            <a:xfrm>
              <a:off x="4317" y="1967"/>
              <a:ext cx="1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600" i="1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170" name="Text Box 54"/>
            <p:cNvSpPr txBox="1">
              <a:spLocks noChangeArrowheads="1"/>
            </p:cNvSpPr>
            <p:nvPr/>
          </p:nvSpPr>
          <p:spPr bwMode="auto">
            <a:xfrm>
              <a:off x="4432" y="1878"/>
              <a:ext cx="1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600" i="1">
                  <a:latin typeface="Verdana" pitchFamily="34" charset="0"/>
                </a:rPr>
                <a:t>3</a:t>
              </a: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4512" y="1824"/>
              <a:ext cx="18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600" i="1">
                  <a:latin typeface="Verdana" pitchFamily="34" charset="0"/>
                </a:rPr>
                <a:t>4</a:t>
              </a:r>
            </a:p>
          </p:txBody>
        </p:sp>
        <p:sp>
          <p:nvSpPr>
            <p:cNvPr id="172" name="Text Box 56"/>
            <p:cNvSpPr txBox="1">
              <a:spLocks noChangeArrowheads="1"/>
            </p:cNvSpPr>
            <p:nvPr/>
          </p:nvSpPr>
          <p:spPr bwMode="auto">
            <a:xfrm>
              <a:off x="4611" y="1775"/>
              <a:ext cx="186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600" i="1">
                  <a:latin typeface="Verdana" pitchFamily="34" charset="0"/>
                </a:rPr>
                <a:t>5</a:t>
              </a:r>
            </a:p>
          </p:txBody>
        </p:sp>
        <p:sp>
          <p:nvSpPr>
            <p:cNvPr id="173" name="Oval 57"/>
            <p:cNvSpPr>
              <a:spLocks noChangeArrowheads="1"/>
            </p:cNvSpPr>
            <p:nvPr/>
          </p:nvSpPr>
          <p:spPr bwMode="auto">
            <a:xfrm>
              <a:off x="4718" y="1751"/>
              <a:ext cx="38" cy="3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570676" y="729012"/>
            <a:ext cx="3408363" cy="2930525"/>
            <a:chOff x="5570676" y="729012"/>
            <a:chExt cx="3408363" cy="2930525"/>
          </a:xfrm>
        </p:grpSpPr>
        <p:grpSp>
          <p:nvGrpSpPr>
            <p:cNvPr id="132100" name="Group 4"/>
            <p:cNvGrpSpPr>
              <a:grpSpLocks noChangeAspect="1"/>
            </p:cNvGrpSpPr>
            <p:nvPr/>
          </p:nvGrpSpPr>
          <p:grpSpPr bwMode="auto">
            <a:xfrm>
              <a:off x="5570676" y="729012"/>
              <a:ext cx="3408363" cy="2930525"/>
              <a:chOff x="3459" y="622"/>
              <a:chExt cx="2147" cy="1846"/>
            </a:xfrm>
          </p:grpSpPr>
          <p:sp>
            <p:nvSpPr>
              <p:cNvPr id="132101" name="Rectangle 5"/>
              <p:cNvSpPr>
                <a:spLocks noChangeArrowheads="1"/>
              </p:cNvSpPr>
              <p:nvPr/>
            </p:nvSpPr>
            <p:spPr bwMode="auto">
              <a:xfrm>
                <a:off x="3755" y="675"/>
                <a:ext cx="1779" cy="154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102" name="Rectangle 6"/>
              <p:cNvSpPr>
                <a:spLocks noChangeArrowheads="1"/>
              </p:cNvSpPr>
              <p:nvPr/>
            </p:nvSpPr>
            <p:spPr bwMode="auto">
              <a:xfrm>
                <a:off x="3755" y="675"/>
                <a:ext cx="1779" cy="1543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03" name="Line 7"/>
              <p:cNvSpPr>
                <a:spLocks noChangeShapeType="1"/>
              </p:cNvSpPr>
              <p:nvPr/>
            </p:nvSpPr>
            <p:spPr bwMode="auto">
              <a:xfrm>
                <a:off x="3755" y="675"/>
                <a:ext cx="177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04" name="Line 8"/>
              <p:cNvSpPr>
                <a:spLocks noChangeShapeType="1"/>
              </p:cNvSpPr>
              <p:nvPr/>
            </p:nvSpPr>
            <p:spPr bwMode="auto">
              <a:xfrm>
                <a:off x="3755" y="2218"/>
                <a:ext cx="177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05" name="Line 9"/>
              <p:cNvSpPr>
                <a:spLocks noChangeShapeType="1"/>
              </p:cNvSpPr>
              <p:nvPr/>
            </p:nvSpPr>
            <p:spPr bwMode="auto">
              <a:xfrm flipV="1">
                <a:off x="5534" y="675"/>
                <a:ext cx="1" cy="154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06" name="Line 10"/>
              <p:cNvSpPr>
                <a:spLocks noChangeShapeType="1"/>
              </p:cNvSpPr>
              <p:nvPr/>
            </p:nvSpPr>
            <p:spPr bwMode="auto">
              <a:xfrm flipV="1">
                <a:off x="3755" y="675"/>
                <a:ext cx="1" cy="154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07" name="Line 11"/>
              <p:cNvSpPr>
                <a:spLocks noChangeShapeType="1"/>
              </p:cNvSpPr>
              <p:nvPr/>
            </p:nvSpPr>
            <p:spPr bwMode="auto">
              <a:xfrm>
                <a:off x="3755" y="2218"/>
                <a:ext cx="177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08" name="Line 12"/>
              <p:cNvSpPr>
                <a:spLocks noChangeShapeType="1"/>
              </p:cNvSpPr>
              <p:nvPr/>
            </p:nvSpPr>
            <p:spPr bwMode="auto">
              <a:xfrm flipV="1">
                <a:off x="3755" y="675"/>
                <a:ext cx="1" cy="154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09" name="Line 13"/>
              <p:cNvSpPr>
                <a:spLocks noChangeShapeType="1"/>
              </p:cNvSpPr>
              <p:nvPr/>
            </p:nvSpPr>
            <p:spPr bwMode="auto">
              <a:xfrm flipV="1">
                <a:off x="3755" y="2199"/>
                <a:ext cx="1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10" name="Line 14"/>
              <p:cNvSpPr>
                <a:spLocks noChangeShapeType="1"/>
              </p:cNvSpPr>
              <p:nvPr/>
            </p:nvSpPr>
            <p:spPr bwMode="auto">
              <a:xfrm>
                <a:off x="3755" y="675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11" name="Rectangle 15"/>
              <p:cNvSpPr>
                <a:spLocks noChangeArrowheads="1"/>
              </p:cNvSpPr>
              <p:nvPr/>
            </p:nvSpPr>
            <p:spPr bwMode="auto">
              <a:xfrm>
                <a:off x="3731" y="2233"/>
                <a:ext cx="9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12" name="Line 16"/>
              <p:cNvSpPr>
                <a:spLocks noChangeShapeType="1"/>
              </p:cNvSpPr>
              <p:nvPr/>
            </p:nvSpPr>
            <p:spPr bwMode="auto">
              <a:xfrm flipV="1">
                <a:off x="4111" y="2199"/>
                <a:ext cx="1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13" name="Line 17"/>
              <p:cNvSpPr>
                <a:spLocks noChangeShapeType="1"/>
              </p:cNvSpPr>
              <p:nvPr/>
            </p:nvSpPr>
            <p:spPr bwMode="auto">
              <a:xfrm>
                <a:off x="4111" y="675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14" name="Rectangle 18"/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7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15" name="Line 19"/>
              <p:cNvSpPr>
                <a:spLocks noChangeShapeType="1"/>
              </p:cNvSpPr>
              <p:nvPr/>
            </p:nvSpPr>
            <p:spPr bwMode="auto">
              <a:xfrm flipV="1">
                <a:off x="4467" y="2199"/>
                <a:ext cx="1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16" name="Line 20"/>
              <p:cNvSpPr>
                <a:spLocks noChangeShapeType="1"/>
              </p:cNvSpPr>
              <p:nvPr/>
            </p:nvSpPr>
            <p:spPr bwMode="auto">
              <a:xfrm>
                <a:off x="4467" y="675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17" name="Rectangle 21"/>
              <p:cNvSpPr>
                <a:spLocks noChangeArrowheads="1"/>
              </p:cNvSpPr>
              <p:nvPr/>
            </p:nvSpPr>
            <p:spPr bwMode="auto">
              <a:xfrm>
                <a:off x="4404" y="2233"/>
                <a:ext cx="17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18" name="Line 22"/>
              <p:cNvSpPr>
                <a:spLocks noChangeShapeType="1"/>
              </p:cNvSpPr>
              <p:nvPr/>
            </p:nvSpPr>
            <p:spPr bwMode="auto">
              <a:xfrm flipV="1">
                <a:off x="4823" y="2199"/>
                <a:ext cx="1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19" name="Line 23"/>
              <p:cNvSpPr>
                <a:spLocks noChangeShapeType="1"/>
              </p:cNvSpPr>
              <p:nvPr/>
            </p:nvSpPr>
            <p:spPr bwMode="auto">
              <a:xfrm>
                <a:off x="4823" y="675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20" name="Rectangle 24"/>
              <p:cNvSpPr>
                <a:spLocks noChangeArrowheads="1"/>
              </p:cNvSpPr>
              <p:nvPr/>
            </p:nvSpPr>
            <p:spPr bwMode="auto">
              <a:xfrm>
                <a:off x="4760" y="2233"/>
                <a:ext cx="17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21" name="Line 25"/>
              <p:cNvSpPr>
                <a:spLocks noChangeShapeType="1"/>
              </p:cNvSpPr>
              <p:nvPr/>
            </p:nvSpPr>
            <p:spPr bwMode="auto">
              <a:xfrm flipV="1">
                <a:off x="5178" y="2199"/>
                <a:ext cx="1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22" name="Line 26"/>
              <p:cNvSpPr>
                <a:spLocks noChangeShapeType="1"/>
              </p:cNvSpPr>
              <p:nvPr/>
            </p:nvSpPr>
            <p:spPr bwMode="auto">
              <a:xfrm>
                <a:off x="5178" y="675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23" name="Rectangle 27"/>
              <p:cNvSpPr>
                <a:spLocks noChangeArrowheads="1"/>
              </p:cNvSpPr>
              <p:nvPr/>
            </p:nvSpPr>
            <p:spPr bwMode="auto">
              <a:xfrm>
                <a:off x="5116" y="2233"/>
                <a:ext cx="17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24" name="Line 28"/>
              <p:cNvSpPr>
                <a:spLocks noChangeShapeType="1"/>
              </p:cNvSpPr>
              <p:nvPr/>
            </p:nvSpPr>
            <p:spPr bwMode="auto">
              <a:xfrm flipV="1">
                <a:off x="5534" y="2199"/>
                <a:ext cx="1" cy="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25" name="Line 29"/>
              <p:cNvSpPr>
                <a:spLocks noChangeShapeType="1"/>
              </p:cNvSpPr>
              <p:nvPr/>
            </p:nvSpPr>
            <p:spPr bwMode="auto">
              <a:xfrm>
                <a:off x="5534" y="675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26" name="Rectangle 30"/>
              <p:cNvSpPr>
                <a:spLocks noChangeArrowheads="1"/>
              </p:cNvSpPr>
              <p:nvPr/>
            </p:nvSpPr>
            <p:spPr bwMode="auto">
              <a:xfrm>
                <a:off x="5510" y="2233"/>
                <a:ext cx="9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27" name="Line 31"/>
              <p:cNvSpPr>
                <a:spLocks noChangeShapeType="1"/>
              </p:cNvSpPr>
              <p:nvPr/>
            </p:nvSpPr>
            <p:spPr bwMode="auto">
              <a:xfrm>
                <a:off x="3755" y="2218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28" name="Line 32"/>
              <p:cNvSpPr>
                <a:spLocks noChangeShapeType="1"/>
              </p:cNvSpPr>
              <p:nvPr/>
            </p:nvSpPr>
            <p:spPr bwMode="auto">
              <a:xfrm flipH="1">
                <a:off x="5515" y="2218"/>
                <a:ext cx="1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29" name="Rectangle 33"/>
              <p:cNvSpPr>
                <a:spLocks noChangeArrowheads="1"/>
              </p:cNvSpPr>
              <p:nvPr/>
            </p:nvSpPr>
            <p:spPr bwMode="auto">
              <a:xfrm>
                <a:off x="3548" y="2165"/>
                <a:ext cx="23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30" name="Line 34"/>
              <p:cNvSpPr>
                <a:spLocks noChangeShapeType="1"/>
              </p:cNvSpPr>
              <p:nvPr/>
            </p:nvSpPr>
            <p:spPr bwMode="auto">
              <a:xfrm>
                <a:off x="3755" y="2021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31" name="Line 35"/>
              <p:cNvSpPr>
                <a:spLocks noChangeShapeType="1"/>
              </p:cNvSpPr>
              <p:nvPr/>
            </p:nvSpPr>
            <p:spPr bwMode="auto">
              <a:xfrm flipH="1">
                <a:off x="5515" y="2021"/>
                <a:ext cx="1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32" name="Rectangle 36"/>
              <p:cNvSpPr>
                <a:spLocks noChangeArrowheads="1"/>
              </p:cNvSpPr>
              <p:nvPr/>
            </p:nvSpPr>
            <p:spPr bwMode="auto">
              <a:xfrm>
                <a:off x="3601" y="1968"/>
                <a:ext cx="1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-50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33" name="Line 37"/>
              <p:cNvSpPr>
                <a:spLocks noChangeShapeType="1"/>
              </p:cNvSpPr>
              <p:nvPr/>
            </p:nvSpPr>
            <p:spPr bwMode="auto">
              <a:xfrm>
                <a:off x="3755" y="1829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34" name="Line 38"/>
              <p:cNvSpPr>
                <a:spLocks noChangeShapeType="1"/>
              </p:cNvSpPr>
              <p:nvPr/>
            </p:nvSpPr>
            <p:spPr bwMode="auto">
              <a:xfrm flipH="1">
                <a:off x="5515" y="1829"/>
                <a:ext cx="1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35" name="Rectangle 39"/>
              <p:cNvSpPr>
                <a:spLocks noChangeArrowheads="1"/>
              </p:cNvSpPr>
              <p:nvPr/>
            </p:nvSpPr>
            <p:spPr bwMode="auto">
              <a:xfrm>
                <a:off x="3683" y="1776"/>
                <a:ext cx="9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36" name="Line 40"/>
              <p:cNvSpPr>
                <a:spLocks noChangeShapeType="1"/>
              </p:cNvSpPr>
              <p:nvPr/>
            </p:nvSpPr>
            <p:spPr bwMode="auto">
              <a:xfrm>
                <a:off x="3755" y="1637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37" name="Line 41"/>
              <p:cNvSpPr>
                <a:spLocks noChangeShapeType="1"/>
              </p:cNvSpPr>
              <p:nvPr/>
            </p:nvSpPr>
            <p:spPr bwMode="auto">
              <a:xfrm flipH="1">
                <a:off x="5515" y="1637"/>
                <a:ext cx="1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38" name="Rectangle 42"/>
              <p:cNvSpPr>
                <a:spLocks noChangeArrowheads="1"/>
              </p:cNvSpPr>
              <p:nvPr/>
            </p:nvSpPr>
            <p:spPr bwMode="auto">
              <a:xfrm>
                <a:off x="3630" y="1584"/>
                <a:ext cx="1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50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39" name="Line 43"/>
              <p:cNvSpPr>
                <a:spLocks noChangeShapeType="1"/>
              </p:cNvSpPr>
              <p:nvPr/>
            </p:nvSpPr>
            <p:spPr bwMode="auto">
              <a:xfrm>
                <a:off x="3755" y="1444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40" name="Line 44"/>
              <p:cNvSpPr>
                <a:spLocks noChangeShapeType="1"/>
              </p:cNvSpPr>
              <p:nvPr/>
            </p:nvSpPr>
            <p:spPr bwMode="auto">
              <a:xfrm flipH="1">
                <a:off x="5515" y="1444"/>
                <a:ext cx="1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41" name="Rectangle 45"/>
              <p:cNvSpPr>
                <a:spLocks noChangeArrowheads="1"/>
              </p:cNvSpPr>
              <p:nvPr/>
            </p:nvSpPr>
            <p:spPr bwMode="auto">
              <a:xfrm>
                <a:off x="3577" y="1391"/>
                <a:ext cx="20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42" name="Line 46"/>
              <p:cNvSpPr>
                <a:spLocks noChangeShapeType="1"/>
              </p:cNvSpPr>
              <p:nvPr/>
            </p:nvSpPr>
            <p:spPr bwMode="auto">
              <a:xfrm>
                <a:off x="3755" y="1252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43" name="Line 47"/>
              <p:cNvSpPr>
                <a:spLocks noChangeShapeType="1"/>
              </p:cNvSpPr>
              <p:nvPr/>
            </p:nvSpPr>
            <p:spPr bwMode="auto">
              <a:xfrm flipH="1">
                <a:off x="5515" y="1252"/>
                <a:ext cx="1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44" name="Rectangle 48"/>
              <p:cNvSpPr>
                <a:spLocks noChangeArrowheads="1"/>
              </p:cNvSpPr>
              <p:nvPr/>
            </p:nvSpPr>
            <p:spPr bwMode="auto">
              <a:xfrm>
                <a:off x="3577" y="1199"/>
                <a:ext cx="20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150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45" name="Line 49"/>
              <p:cNvSpPr>
                <a:spLocks noChangeShapeType="1"/>
              </p:cNvSpPr>
              <p:nvPr/>
            </p:nvSpPr>
            <p:spPr bwMode="auto">
              <a:xfrm>
                <a:off x="3755" y="1060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46" name="Line 50"/>
              <p:cNvSpPr>
                <a:spLocks noChangeShapeType="1"/>
              </p:cNvSpPr>
              <p:nvPr/>
            </p:nvSpPr>
            <p:spPr bwMode="auto">
              <a:xfrm flipH="1">
                <a:off x="5515" y="1060"/>
                <a:ext cx="1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47" name="Rectangle 51"/>
              <p:cNvSpPr>
                <a:spLocks noChangeArrowheads="1"/>
              </p:cNvSpPr>
              <p:nvPr/>
            </p:nvSpPr>
            <p:spPr bwMode="auto">
              <a:xfrm>
                <a:off x="3577" y="1007"/>
                <a:ext cx="20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48" name="Line 52"/>
              <p:cNvSpPr>
                <a:spLocks noChangeShapeType="1"/>
              </p:cNvSpPr>
              <p:nvPr/>
            </p:nvSpPr>
            <p:spPr bwMode="auto">
              <a:xfrm>
                <a:off x="3755" y="867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49" name="Line 53"/>
              <p:cNvSpPr>
                <a:spLocks noChangeShapeType="1"/>
              </p:cNvSpPr>
              <p:nvPr/>
            </p:nvSpPr>
            <p:spPr bwMode="auto">
              <a:xfrm flipH="1">
                <a:off x="5515" y="867"/>
                <a:ext cx="1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50" name="Rectangle 54"/>
              <p:cNvSpPr>
                <a:spLocks noChangeArrowheads="1"/>
              </p:cNvSpPr>
              <p:nvPr/>
            </p:nvSpPr>
            <p:spPr bwMode="auto">
              <a:xfrm>
                <a:off x="3577" y="815"/>
                <a:ext cx="20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250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51" name="Line 55"/>
              <p:cNvSpPr>
                <a:spLocks noChangeShapeType="1"/>
              </p:cNvSpPr>
              <p:nvPr/>
            </p:nvSpPr>
            <p:spPr bwMode="auto">
              <a:xfrm>
                <a:off x="3755" y="675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52" name="Line 56"/>
              <p:cNvSpPr>
                <a:spLocks noChangeShapeType="1"/>
              </p:cNvSpPr>
              <p:nvPr/>
            </p:nvSpPr>
            <p:spPr bwMode="auto">
              <a:xfrm flipH="1">
                <a:off x="5515" y="675"/>
                <a:ext cx="1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53" name="Rectangle 57"/>
              <p:cNvSpPr>
                <a:spLocks noChangeArrowheads="1"/>
              </p:cNvSpPr>
              <p:nvPr/>
            </p:nvSpPr>
            <p:spPr bwMode="auto">
              <a:xfrm>
                <a:off x="3577" y="622"/>
                <a:ext cx="20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300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154" name="Line 58"/>
              <p:cNvSpPr>
                <a:spLocks noChangeShapeType="1"/>
              </p:cNvSpPr>
              <p:nvPr/>
            </p:nvSpPr>
            <p:spPr bwMode="auto">
              <a:xfrm>
                <a:off x="3755" y="675"/>
                <a:ext cx="177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55" name="Line 59"/>
              <p:cNvSpPr>
                <a:spLocks noChangeShapeType="1"/>
              </p:cNvSpPr>
              <p:nvPr/>
            </p:nvSpPr>
            <p:spPr bwMode="auto">
              <a:xfrm>
                <a:off x="3755" y="2218"/>
                <a:ext cx="177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56" name="Line 60"/>
              <p:cNvSpPr>
                <a:spLocks noChangeShapeType="1"/>
              </p:cNvSpPr>
              <p:nvPr/>
            </p:nvSpPr>
            <p:spPr bwMode="auto">
              <a:xfrm flipV="1">
                <a:off x="5534" y="675"/>
                <a:ext cx="1" cy="154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57" name="Line 61"/>
              <p:cNvSpPr>
                <a:spLocks noChangeShapeType="1"/>
              </p:cNvSpPr>
              <p:nvPr/>
            </p:nvSpPr>
            <p:spPr bwMode="auto">
              <a:xfrm flipV="1">
                <a:off x="3755" y="675"/>
                <a:ext cx="1" cy="154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58" name="Freeform 62"/>
              <p:cNvSpPr>
                <a:spLocks/>
              </p:cNvSpPr>
              <p:nvPr/>
            </p:nvSpPr>
            <p:spPr bwMode="auto">
              <a:xfrm>
                <a:off x="3755" y="767"/>
                <a:ext cx="1779" cy="1451"/>
              </a:xfrm>
              <a:custGeom>
                <a:avLst/>
                <a:gdLst/>
                <a:ahLst/>
                <a:cxnLst>
                  <a:cxn ang="0">
                    <a:pos x="87" y="841"/>
                  </a:cxn>
                  <a:cxn ang="0">
                    <a:pos x="178" y="745"/>
                  </a:cxn>
                  <a:cxn ang="0">
                    <a:pos x="265" y="677"/>
                  </a:cxn>
                  <a:cxn ang="0">
                    <a:pos x="356" y="620"/>
                  </a:cxn>
                  <a:cxn ang="0">
                    <a:pos x="443" y="572"/>
                  </a:cxn>
                  <a:cxn ang="0">
                    <a:pos x="534" y="528"/>
                  </a:cxn>
                  <a:cxn ang="0">
                    <a:pos x="620" y="490"/>
                  </a:cxn>
                  <a:cxn ang="0">
                    <a:pos x="712" y="456"/>
                  </a:cxn>
                  <a:cxn ang="0">
                    <a:pos x="798" y="423"/>
                  </a:cxn>
                  <a:cxn ang="0">
                    <a:pos x="890" y="399"/>
                  </a:cxn>
                  <a:cxn ang="0">
                    <a:pos x="798" y="730"/>
                  </a:cxn>
                  <a:cxn ang="0">
                    <a:pos x="712" y="898"/>
                  </a:cxn>
                  <a:cxn ang="0">
                    <a:pos x="620" y="1014"/>
                  </a:cxn>
                  <a:cxn ang="0">
                    <a:pos x="534" y="1100"/>
                  </a:cxn>
                  <a:cxn ang="0">
                    <a:pos x="443" y="1177"/>
                  </a:cxn>
                  <a:cxn ang="0">
                    <a:pos x="356" y="1245"/>
                  </a:cxn>
                  <a:cxn ang="0">
                    <a:pos x="265" y="1302"/>
                  </a:cxn>
                  <a:cxn ang="0">
                    <a:pos x="178" y="1360"/>
                  </a:cxn>
                  <a:cxn ang="0">
                    <a:pos x="87" y="1408"/>
                  </a:cxn>
                  <a:cxn ang="0">
                    <a:pos x="0" y="1451"/>
                  </a:cxn>
                  <a:cxn ang="0">
                    <a:pos x="178" y="932"/>
                  </a:cxn>
                  <a:cxn ang="0">
                    <a:pos x="356" y="711"/>
                  </a:cxn>
                  <a:cxn ang="0">
                    <a:pos x="534" y="562"/>
                  </a:cxn>
                  <a:cxn ang="0">
                    <a:pos x="712" y="447"/>
                  </a:cxn>
                  <a:cxn ang="0">
                    <a:pos x="890" y="350"/>
                  </a:cxn>
                  <a:cxn ang="0">
                    <a:pos x="1068" y="264"/>
                  </a:cxn>
                  <a:cxn ang="0">
                    <a:pos x="1245" y="187"/>
                  </a:cxn>
                  <a:cxn ang="0">
                    <a:pos x="1423" y="115"/>
                  </a:cxn>
                  <a:cxn ang="0">
                    <a:pos x="1601" y="48"/>
                  </a:cxn>
                  <a:cxn ang="0">
                    <a:pos x="1779" y="0"/>
                  </a:cxn>
                  <a:cxn ang="0">
                    <a:pos x="1601" y="509"/>
                  </a:cxn>
                  <a:cxn ang="0">
                    <a:pos x="1423" y="730"/>
                  </a:cxn>
                  <a:cxn ang="0">
                    <a:pos x="1245" y="879"/>
                  </a:cxn>
                  <a:cxn ang="0">
                    <a:pos x="1068" y="999"/>
                  </a:cxn>
                  <a:cxn ang="0">
                    <a:pos x="890" y="1096"/>
                  </a:cxn>
                  <a:cxn ang="0">
                    <a:pos x="712" y="1187"/>
                  </a:cxn>
                  <a:cxn ang="0">
                    <a:pos x="534" y="1264"/>
                  </a:cxn>
                  <a:cxn ang="0">
                    <a:pos x="356" y="1336"/>
                  </a:cxn>
                  <a:cxn ang="0">
                    <a:pos x="178" y="1398"/>
                  </a:cxn>
                  <a:cxn ang="0">
                    <a:pos x="0" y="1451"/>
                  </a:cxn>
                </a:cxnLst>
                <a:rect l="0" t="0" r="r" b="b"/>
                <a:pathLst>
                  <a:path w="1779" h="1451">
                    <a:moveTo>
                      <a:pt x="43" y="913"/>
                    </a:moveTo>
                    <a:lnTo>
                      <a:pt x="87" y="841"/>
                    </a:lnTo>
                    <a:lnTo>
                      <a:pt x="130" y="788"/>
                    </a:lnTo>
                    <a:lnTo>
                      <a:pt x="178" y="745"/>
                    </a:lnTo>
                    <a:lnTo>
                      <a:pt x="221" y="706"/>
                    </a:lnTo>
                    <a:lnTo>
                      <a:pt x="265" y="677"/>
                    </a:lnTo>
                    <a:lnTo>
                      <a:pt x="308" y="648"/>
                    </a:lnTo>
                    <a:lnTo>
                      <a:pt x="356" y="620"/>
                    </a:lnTo>
                    <a:lnTo>
                      <a:pt x="399" y="596"/>
                    </a:lnTo>
                    <a:lnTo>
                      <a:pt x="443" y="572"/>
                    </a:lnTo>
                    <a:lnTo>
                      <a:pt x="486" y="552"/>
                    </a:lnTo>
                    <a:lnTo>
                      <a:pt x="534" y="528"/>
                    </a:lnTo>
                    <a:lnTo>
                      <a:pt x="577" y="509"/>
                    </a:lnTo>
                    <a:lnTo>
                      <a:pt x="620" y="490"/>
                    </a:lnTo>
                    <a:lnTo>
                      <a:pt x="664" y="471"/>
                    </a:lnTo>
                    <a:lnTo>
                      <a:pt x="712" y="456"/>
                    </a:lnTo>
                    <a:lnTo>
                      <a:pt x="755" y="442"/>
                    </a:lnTo>
                    <a:lnTo>
                      <a:pt x="798" y="423"/>
                    </a:lnTo>
                    <a:lnTo>
                      <a:pt x="842" y="408"/>
                    </a:lnTo>
                    <a:lnTo>
                      <a:pt x="890" y="399"/>
                    </a:lnTo>
                    <a:lnTo>
                      <a:pt x="842" y="586"/>
                    </a:lnTo>
                    <a:lnTo>
                      <a:pt x="798" y="730"/>
                    </a:lnTo>
                    <a:lnTo>
                      <a:pt x="755" y="826"/>
                    </a:lnTo>
                    <a:lnTo>
                      <a:pt x="712" y="898"/>
                    </a:lnTo>
                    <a:lnTo>
                      <a:pt x="664" y="961"/>
                    </a:lnTo>
                    <a:lnTo>
                      <a:pt x="620" y="1014"/>
                    </a:lnTo>
                    <a:lnTo>
                      <a:pt x="577" y="1057"/>
                    </a:lnTo>
                    <a:lnTo>
                      <a:pt x="534" y="1100"/>
                    </a:lnTo>
                    <a:lnTo>
                      <a:pt x="486" y="1144"/>
                    </a:lnTo>
                    <a:lnTo>
                      <a:pt x="443" y="1177"/>
                    </a:lnTo>
                    <a:lnTo>
                      <a:pt x="399" y="1211"/>
                    </a:lnTo>
                    <a:lnTo>
                      <a:pt x="356" y="1245"/>
                    </a:lnTo>
                    <a:lnTo>
                      <a:pt x="308" y="1273"/>
                    </a:lnTo>
                    <a:lnTo>
                      <a:pt x="265" y="1302"/>
                    </a:lnTo>
                    <a:lnTo>
                      <a:pt x="221" y="1331"/>
                    </a:lnTo>
                    <a:lnTo>
                      <a:pt x="178" y="1360"/>
                    </a:lnTo>
                    <a:lnTo>
                      <a:pt x="130" y="1384"/>
                    </a:lnTo>
                    <a:lnTo>
                      <a:pt x="87" y="1408"/>
                    </a:lnTo>
                    <a:lnTo>
                      <a:pt x="43" y="1432"/>
                    </a:lnTo>
                    <a:lnTo>
                      <a:pt x="0" y="1451"/>
                    </a:lnTo>
                    <a:lnTo>
                      <a:pt x="87" y="1144"/>
                    </a:lnTo>
                    <a:lnTo>
                      <a:pt x="178" y="932"/>
                    </a:lnTo>
                    <a:lnTo>
                      <a:pt x="265" y="802"/>
                    </a:lnTo>
                    <a:lnTo>
                      <a:pt x="356" y="711"/>
                    </a:lnTo>
                    <a:lnTo>
                      <a:pt x="443" y="629"/>
                    </a:lnTo>
                    <a:lnTo>
                      <a:pt x="534" y="562"/>
                    </a:lnTo>
                    <a:lnTo>
                      <a:pt x="620" y="499"/>
                    </a:lnTo>
                    <a:lnTo>
                      <a:pt x="712" y="447"/>
                    </a:lnTo>
                    <a:lnTo>
                      <a:pt x="798" y="394"/>
                    </a:lnTo>
                    <a:lnTo>
                      <a:pt x="890" y="350"/>
                    </a:lnTo>
                    <a:lnTo>
                      <a:pt x="976" y="302"/>
                    </a:lnTo>
                    <a:lnTo>
                      <a:pt x="1068" y="264"/>
                    </a:lnTo>
                    <a:lnTo>
                      <a:pt x="1154" y="225"/>
                    </a:lnTo>
                    <a:lnTo>
                      <a:pt x="1245" y="187"/>
                    </a:lnTo>
                    <a:lnTo>
                      <a:pt x="1332" y="149"/>
                    </a:lnTo>
                    <a:lnTo>
                      <a:pt x="1423" y="115"/>
                    </a:lnTo>
                    <a:lnTo>
                      <a:pt x="1510" y="81"/>
                    </a:lnTo>
                    <a:lnTo>
                      <a:pt x="1601" y="48"/>
                    </a:lnTo>
                    <a:lnTo>
                      <a:pt x="1688" y="19"/>
                    </a:lnTo>
                    <a:lnTo>
                      <a:pt x="1779" y="0"/>
                    </a:lnTo>
                    <a:lnTo>
                      <a:pt x="1688" y="293"/>
                    </a:lnTo>
                    <a:lnTo>
                      <a:pt x="1601" y="509"/>
                    </a:lnTo>
                    <a:lnTo>
                      <a:pt x="1510" y="634"/>
                    </a:lnTo>
                    <a:lnTo>
                      <a:pt x="1423" y="730"/>
                    </a:lnTo>
                    <a:lnTo>
                      <a:pt x="1332" y="812"/>
                    </a:lnTo>
                    <a:lnTo>
                      <a:pt x="1245" y="879"/>
                    </a:lnTo>
                    <a:lnTo>
                      <a:pt x="1154" y="942"/>
                    </a:lnTo>
                    <a:lnTo>
                      <a:pt x="1068" y="999"/>
                    </a:lnTo>
                    <a:lnTo>
                      <a:pt x="976" y="1052"/>
                    </a:lnTo>
                    <a:lnTo>
                      <a:pt x="890" y="1096"/>
                    </a:lnTo>
                    <a:lnTo>
                      <a:pt x="798" y="1144"/>
                    </a:lnTo>
                    <a:lnTo>
                      <a:pt x="712" y="1187"/>
                    </a:lnTo>
                    <a:lnTo>
                      <a:pt x="620" y="1225"/>
                    </a:lnTo>
                    <a:lnTo>
                      <a:pt x="534" y="1264"/>
                    </a:lnTo>
                    <a:lnTo>
                      <a:pt x="443" y="1297"/>
                    </a:lnTo>
                    <a:lnTo>
                      <a:pt x="356" y="1336"/>
                    </a:lnTo>
                    <a:lnTo>
                      <a:pt x="265" y="1365"/>
                    </a:lnTo>
                    <a:lnTo>
                      <a:pt x="178" y="1398"/>
                    </a:lnTo>
                    <a:lnTo>
                      <a:pt x="87" y="1432"/>
                    </a:lnTo>
                    <a:lnTo>
                      <a:pt x="0" y="1451"/>
                    </a:lnTo>
                  </a:path>
                </a:pathLst>
              </a:custGeom>
              <a:noFill/>
              <a:ln w="1905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59" name="Oval 63"/>
              <p:cNvSpPr>
                <a:spLocks noChangeArrowheads="1"/>
              </p:cNvSpPr>
              <p:nvPr/>
            </p:nvSpPr>
            <p:spPr bwMode="auto">
              <a:xfrm>
                <a:off x="3779" y="1661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60" name="Oval 64"/>
              <p:cNvSpPr>
                <a:spLocks noChangeArrowheads="1"/>
              </p:cNvSpPr>
              <p:nvPr/>
            </p:nvSpPr>
            <p:spPr bwMode="auto">
              <a:xfrm>
                <a:off x="3823" y="1589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61" name="Oval 65"/>
              <p:cNvSpPr>
                <a:spLocks noChangeArrowheads="1"/>
              </p:cNvSpPr>
              <p:nvPr/>
            </p:nvSpPr>
            <p:spPr bwMode="auto">
              <a:xfrm>
                <a:off x="3866" y="1536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62" name="Oval 66"/>
              <p:cNvSpPr>
                <a:spLocks noChangeArrowheads="1"/>
              </p:cNvSpPr>
              <p:nvPr/>
            </p:nvSpPr>
            <p:spPr bwMode="auto">
              <a:xfrm>
                <a:off x="3914" y="1492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63" name="Oval 67"/>
              <p:cNvSpPr>
                <a:spLocks noChangeArrowheads="1"/>
              </p:cNvSpPr>
              <p:nvPr/>
            </p:nvSpPr>
            <p:spPr bwMode="auto">
              <a:xfrm>
                <a:off x="3957" y="1454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64" name="Oval 68"/>
              <p:cNvSpPr>
                <a:spLocks noChangeArrowheads="1"/>
              </p:cNvSpPr>
              <p:nvPr/>
            </p:nvSpPr>
            <p:spPr bwMode="auto">
              <a:xfrm>
                <a:off x="4000" y="1425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65" name="Oval 69"/>
              <p:cNvSpPr>
                <a:spLocks noChangeArrowheads="1"/>
              </p:cNvSpPr>
              <p:nvPr/>
            </p:nvSpPr>
            <p:spPr bwMode="auto">
              <a:xfrm>
                <a:off x="4044" y="1396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66" name="Oval 70"/>
              <p:cNvSpPr>
                <a:spLocks noChangeArrowheads="1"/>
              </p:cNvSpPr>
              <p:nvPr/>
            </p:nvSpPr>
            <p:spPr bwMode="auto">
              <a:xfrm>
                <a:off x="4092" y="1367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67" name="Oval 71"/>
              <p:cNvSpPr>
                <a:spLocks noChangeArrowheads="1"/>
              </p:cNvSpPr>
              <p:nvPr/>
            </p:nvSpPr>
            <p:spPr bwMode="auto">
              <a:xfrm>
                <a:off x="4135" y="1343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68" name="Oval 72"/>
              <p:cNvSpPr>
                <a:spLocks noChangeArrowheads="1"/>
              </p:cNvSpPr>
              <p:nvPr/>
            </p:nvSpPr>
            <p:spPr bwMode="auto">
              <a:xfrm>
                <a:off x="4178" y="1319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69" name="Oval 73"/>
              <p:cNvSpPr>
                <a:spLocks noChangeArrowheads="1"/>
              </p:cNvSpPr>
              <p:nvPr/>
            </p:nvSpPr>
            <p:spPr bwMode="auto">
              <a:xfrm>
                <a:off x="4222" y="1300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70" name="Oval 74"/>
              <p:cNvSpPr>
                <a:spLocks noChangeArrowheads="1"/>
              </p:cNvSpPr>
              <p:nvPr/>
            </p:nvSpPr>
            <p:spPr bwMode="auto">
              <a:xfrm>
                <a:off x="4270" y="1276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71" name="Oval 75"/>
              <p:cNvSpPr>
                <a:spLocks noChangeArrowheads="1"/>
              </p:cNvSpPr>
              <p:nvPr/>
            </p:nvSpPr>
            <p:spPr bwMode="auto">
              <a:xfrm>
                <a:off x="4313" y="1257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72" name="Oval 76"/>
              <p:cNvSpPr>
                <a:spLocks noChangeArrowheads="1"/>
              </p:cNvSpPr>
              <p:nvPr/>
            </p:nvSpPr>
            <p:spPr bwMode="auto">
              <a:xfrm>
                <a:off x="4356" y="1238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73" name="Oval 77"/>
              <p:cNvSpPr>
                <a:spLocks noChangeArrowheads="1"/>
              </p:cNvSpPr>
              <p:nvPr/>
            </p:nvSpPr>
            <p:spPr bwMode="auto">
              <a:xfrm>
                <a:off x="4399" y="1218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74" name="Oval 78"/>
              <p:cNvSpPr>
                <a:spLocks noChangeArrowheads="1"/>
              </p:cNvSpPr>
              <p:nvPr/>
            </p:nvSpPr>
            <p:spPr bwMode="auto">
              <a:xfrm>
                <a:off x="4448" y="1204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75" name="Oval 79"/>
              <p:cNvSpPr>
                <a:spLocks noChangeArrowheads="1"/>
              </p:cNvSpPr>
              <p:nvPr/>
            </p:nvSpPr>
            <p:spPr bwMode="auto">
              <a:xfrm>
                <a:off x="4491" y="1190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76" name="Oval 80"/>
              <p:cNvSpPr>
                <a:spLocks noChangeArrowheads="1"/>
              </p:cNvSpPr>
              <p:nvPr/>
            </p:nvSpPr>
            <p:spPr bwMode="auto">
              <a:xfrm>
                <a:off x="4534" y="1170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77" name="Oval 81"/>
              <p:cNvSpPr>
                <a:spLocks noChangeArrowheads="1"/>
              </p:cNvSpPr>
              <p:nvPr/>
            </p:nvSpPr>
            <p:spPr bwMode="auto">
              <a:xfrm>
                <a:off x="4577" y="1156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78" name="Oval 82"/>
              <p:cNvSpPr>
                <a:spLocks noChangeArrowheads="1"/>
              </p:cNvSpPr>
              <p:nvPr/>
            </p:nvSpPr>
            <p:spPr bwMode="auto">
              <a:xfrm>
                <a:off x="4625" y="1146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79" name="Oval 83"/>
              <p:cNvSpPr>
                <a:spLocks noChangeArrowheads="1"/>
              </p:cNvSpPr>
              <p:nvPr/>
            </p:nvSpPr>
            <p:spPr bwMode="auto">
              <a:xfrm>
                <a:off x="4577" y="1334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80" name="Oval 84"/>
              <p:cNvSpPr>
                <a:spLocks noChangeArrowheads="1"/>
              </p:cNvSpPr>
              <p:nvPr/>
            </p:nvSpPr>
            <p:spPr bwMode="auto">
              <a:xfrm>
                <a:off x="4534" y="1478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81" name="Oval 85"/>
              <p:cNvSpPr>
                <a:spLocks noChangeArrowheads="1"/>
              </p:cNvSpPr>
              <p:nvPr/>
            </p:nvSpPr>
            <p:spPr bwMode="auto">
              <a:xfrm>
                <a:off x="4491" y="1574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82" name="Oval 86"/>
              <p:cNvSpPr>
                <a:spLocks noChangeArrowheads="1"/>
              </p:cNvSpPr>
              <p:nvPr/>
            </p:nvSpPr>
            <p:spPr bwMode="auto">
              <a:xfrm>
                <a:off x="4448" y="1646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83" name="Oval 87"/>
              <p:cNvSpPr>
                <a:spLocks noChangeArrowheads="1"/>
              </p:cNvSpPr>
              <p:nvPr/>
            </p:nvSpPr>
            <p:spPr bwMode="auto">
              <a:xfrm>
                <a:off x="4399" y="1709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84" name="Oval 88"/>
              <p:cNvSpPr>
                <a:spLocks noChangeArrowheads="1"/>
              </p:cNvSpPr>
              <p:nvPr/>
            </p:nvSpPr>
            <p:spPr bwMode="auto">
              <a:xfrm>
                <a:off x="4356" y="1762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85" name="Oval 89"/>
              <p:cNvSpPr>
                <a:spLocks noChangeArrowheads="1"/>
              </p:cNvSpPr>
              <p:nvPr/>
            </p:nvSpPr>
            <p:spPr bwMode="auto">
              <a:xfrm>
                <a:off x="4313" y="1805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86" name="Oval 90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87" name="Oval 91"/>
              <p:cNvSpPr>
                <a:spLocks noChangeArrowheads="1"/>
              </p:cNvSpPr>
              <p:nvPr/>
            </p:nvSpPr>
            <p:spPr bwMode="auto">
              <a:xfrm>
                <a:off x="4222" y="1891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88" name="Oval 92"/>
              <p:cNvSpPr>
                <a:spLocks noChangeArrowheads="1"/>
              </p:cNvSpPr>
              <p:nvPr/>
            </p:nvSpPr>
            <p:spPr bwMode="auto">
              <a:xfrm>
                <a:off x="4178" y="1925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89" name="Oval 93"/>
              <p:cNvSpPr>
                <a:spLocks noChangeArrowheads="1"/>
              </p:cNvSpPr>
              <p:nvPr/>
            </p:nvSpPr>
            <p:spPr bwMode="auto">
              <a:xfrm>
                <a:off x="4135" y="1959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90" name="Oval 94"/>
              <p:cNvSpPr>
                <a:spLocks noChangeArrowheads="1"/>
              </p:cNvSpPr>
              <p:nvPr/>
            </p:nvSpPr>
            <p:spPr bwMode="auto">
              <a:xfrm>
                <a:off x="4092" y="1992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91" name="Oval 95"/>
              <p:cNvSpPr>
                <a:spLocks noChangeArrowheads="1"/>
              </p:cNvSpPr>
              <p:nvPr/>
            </p:nvSpPr>
            <p:spPr bwMode="auto">
              <a:xfrm>
                <a:off x="4044" y="2021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92" name="Oval 96"/>
              <p:cNvSpPr>
                <a:spLocks noChangeArrowheads="1"/>
              </p:cNvSpPr>
              <p:nvPr/>
            </p:nvSpPr>
            <p:spPr bwMode="auto">
              <a:xfrm>
                <a:off x="4000" y="2050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93" name="Oval 97"/>
              <p:cNvSpPr>
                <a:spLocks noChangeArrowheads="1"/>
              </p:cNvSpPr>
              <p:nvPr/>
            </p:nvSpPr>
            <p:spPr bwMode="auto">
              <a:xfrm>
                <a:off x="3957" y="2079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94" name="Oval 98"/>
              <p:cNvSpPr>
                <a:spLocks noChangeArrowheads="1"/>
              </p:cNvSpPr>
              <p:nvPr/>
            </p:nvSpPr>
            <p:spPr bwMode="auto">
              <a:xfrm>
                <a:off x="3914" y="2108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95" name="Oval 99"/>
              <p:cNvSpPr>
                <a:spLocks noChangeArrowheads="1"/>
              </p:cNvSpPr>
              <p:nvPr/>
            </p:nvSpPr>
            <p:spPr bwMode="auto">
              <a:xfrm>
                <a:off x="3866" y="2132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96" name="Oval 100"/>
              <p:cNvSpPr>
                <a:spLocks noChangeArrowheads="1"/>
              </p:cNvSpPr>
              <p:nvPr/>
            </p:nvSpPr>
            <p:spPr bwMode="auto">
              <a:xfrm>
                <a:off x="3823" y="2156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97" name="Oval 101"/>
              <p:cNvSpPr>
                <a:spLocks noChangeArrowheads="1"/>
              </p:cNvSpPr>
              <p:nvPr/>
            </p:nvSpPr>
            <p:spPr bwMode="auto">
              <a:xfrm>
                <a:off x="3779" y="2180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98" name="Oval 102"/>
              <p:cNvSpPr>
                <a:spLocks noChangeArrowheads="1"/>
              </p:cNvSpPr>
              <p:nvPr/>
            </p:nvSpPr>
            <p:spPr bwMode="auto">
              <a:xfrm>
                <a:off x="3736" y="2199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99" name="Oval 103"/>
              <p:cNvSpPr>
                <a:spLocks noChangeArrowheads="1"/>
              </p:cNvSpPr>
              <p:nvPr/>
            </p:nvSpPr>
            <p:spPr bwMode="auto">
              <a:xfrm>
                <a:off x="3823" y="1891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00" name="Oval 104"/>
              <p:cNvSpPr>
                <a:spLocks noChangeArrowheads="1"/>
              </p:cNvSpPr>
              <p:nvPr/>
            </p:nvSpPr>
            <p:spPr bwMode="auto">
              <a:xfrm>
                <a:off x="3914" y="1680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01" name="Oval 105"/>
              <p:cNvSpPr>
                <a:spLocks noChangeArrowheads="1"/>
              </p:cNvSpPr>
              <p:nvPr/>
            </p:nvSpPr>
            <p:spPr bwMode="auto">
              <a:xfrm>
                <a:off x="4000" y="1550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02" name="Oval 106"/>
              <p:cNvSpPr>
                <a:spLocks noChangeArrowheads="1"/>
              </p:cNvSpPr>
              <p:nvPr/>
            </p:nvSpPr>
            <p:spPr bwMode="auto">
              <a:xfrm>
                <a:off x="4092" y="1459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03" name="Oval 107"/>
              <p:cNvSpPr>
                <a:spLocks noChangeArrowheads="1"/>
              </p:cNvSpPr>
              <p:nvPr/>
            </p:nvSpPr>
            <p:spPr bwMode="auto">
              <a:xfrm>
                <a:off x="4178" y="1377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04" name="Oval 108"/>
              <p:cNvSpPr>
                <a:spLocks noChangeArrowheads="1"/>
              </p:cNvSpPr>
              <p:nvPr/>
            </p:nvSpPr>
            <p:spPr bwMode="auto">
              <a:xfrm>
                <a:off x="4270" y="1310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05" name="Oval 109"/>
              <p:cNvSpPr>
                <a:spLocks noChangeArrowheads="1"/>
              </p:cNvSpPr>
              <p:nvPr/>
            </p:nvSpPr>
            <p:spPr bwMode="auto">
              <a:xfrm>
                <a:off x="4356" y="1247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06" name="Oval 110"/>
              <p:cNvSpPr>
                <a:spLocks noChangeArrowheads="1"/>
              </p:cNvSpPr>
              <p:nvPr/>
            </p:nvSpPr>
            <p:spPr bwMode="auto">
              <a:xfrm>
                <a:off x="4448" y="1194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07" name="Oval 111"/>
              <p:cNvSpPr>
                <a:spLocks noChangeArrowheads="1"/>
              </p:cNvSpPr>
              <p:nvPr/>
            </p:nvSpPr>
            <p:spPr bwMode="auto">
              <a:xfrm>
                <a:off x="4534" y="1141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08" name="Oval 112"/>
              <p:cNvSpPr>
                <a:spLocks noChangeArrowheads="1"/>
              </p:cNvSpPr>
              <p:nvPr/>
            </p:nvSpPr>
            <p:spPr bwMode="auto">
              <a:xfrm>
                <a:off x="4625" y="1098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09" name="Oval 113"/>
              <p:cNvSpPr>
                <a:spLocks noChangeArrowheads="1"/>
              </p:cNvSpPr>
              <p:nvPr/>
            </p:nvSpPr>
            <p:spPr bwMode="auto">
              <a:xfrm>
                <a:off x="4712" y="1050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10" name="Oval 114"/>
              <p:cNvSpPr>
                <a:spLocks noChangeArrowheads="1"/>
              </p:cNvSpPr>
              <p:nvPr/>
            </p:nvSpPr>
            <p:spPr bwMode="auto">
              <a:xfrm>
                <a:off x="4803" y="1012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11" name="Oval 115"/>
              <p:cNvSpPr>
                <a:spLocks noChangeArrowheads="1"/>
              </p:cNvSpPr>
              <p:nvPr/>
            </p:nvSpPr>
            <p:spPr bwMode="auto">
              <a:xfrm>
                <a:off x="4890" y="973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12" name="Oval 116"/>
              <p:cNvSpPr>
                <a:spLocks noChangeArrowheads="1"/>
              </p:cNvSpPr>
              <p:nvPr/>
            </p:nvSpPr>
            <p:spPr bwMode="auto">
              <a:xfrm>
                <a:off x="4981" y="935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13" name="Oval 117"/>
              <p:cNvSpPr>
                <a:spLocks noChangeArrowheads="1"/>
              </p:cNvSpPr>
              <p:nvPr/>
            </p:nvSpPr>
            <p:spPr bwMode="auto">
              <a:xfrm>
                <a:off x="5068" y="896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14" name="Oval 118"/>
              <p:cNvSpPr>
                <a:spLocks noChangeArrowheads="1"/>
              </p:cNvSpPr>
              <p:nvPr/>
            </p:nvSpPr>
            <p:spPr bwMode="auto">
              <a:xfrm>
                <a:off x="5159" y="863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15" name="Oval 119"/>
              <p:cNvSpPr>
                <a:spLocks noChangeArrowheads="1"/>
              </p:cNvSpPr>
              <p:nvPr/>
            </p:nvSpPr>
            <p:spPr bwMode="auto">
              <a:xfrm>
                <a:off x="5246" y="829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16" name="Oval 120"/>
              <p:cNvSpPr>
                <a:spLocks noChangeArrowheads="1"/>
              </p:cNvSpPr>
              <p:nvPr/>
            </p:nvSpPr>
            <p:spPr bwMode="auto">
              <a:xfrm>
                <a:off x="5337" y="795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17" name="Oval 121"/>
              <p:cNvSpPr>
                <a:spLocks noChangeArrowheads="1"/>
              </p:cNvSpPr>
              <p:nvPr/>
            </p:nvSpPr>
            <p:spPr bwMode="auto">
              <a:xfrm>
                <a:off x="5423" y="767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18" name="Oval 122"/>
              <p:cNvSpPr>
                <a:spLocks noChangeArrowheads="1"/>
              </p:cNvSpPr>
              <p:nvPr/>
            </p:nvSpPr>
            <p:spPr bwMode="auto">
              <a:xfrm>
                <a:off x="5515" y="747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19" name="Oval 123"/>
              <p:cNvSpPr>
                <a:spLocks noChangeArrowheads="1"/>
              </p:cNvSpPr>
              <p:nvPr/>
            </p:nvSpPr>
            <p:spPr bwMode="auto">
              <a:xfrm>
                <a:off x="5423" y="1041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20" name="Oval 124"/>
              <p:cNvSpPr>
                <a:spLocks noChangeArrowheads="1"/>
              </p:cNvSpPr>
              <p:nvPr/>
            </p:nvSpPr>
            <p:spPr bwMode="auto">
              <a:xfrm>
                <a:off x="5337" y="1257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21" name="Oval 125"/>
              <p:cNvSpPr>
                <a:spLocks noChangeArrowheads="1"/>
              </p:cNvSpPr>
              <p:nvPr/>
            </p:nvSpPr>
            <p:spPr bwMode="auto">
              <a:xfrm>
                <a:off x="5246" y="1382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22" name="Oval 126"/>
              <p:cNvSpPr>
                <a:spLocks noChangeArrowheads="1"/>
              </p:cNvSpPr>
              <p:nvPr/>
            </p:nvSpPr>
            <p:spPr bwMode="auto">
              <a:xfrm>
                <a:off x="5159" y="1478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23" name="Oval 127"/>
              <p:cNvSpPr>
                <a:spLocks noChangeArrowheads="1"/>
              </p:cNvSpPr>
              <p:nvPr/>
            </p:nvSpPr>
            <p:spPr bwMode="auto">
              <a:xfrm>
                <a:off x="5068" y="1560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24" name="Oval 128"/>
              <p:cNvSpPr>
                <a:spLocks noChangeArrowheads="1"/>
              </p:cNvSpPr>
              <p:nvPr/>
            </p:nvSpPr>
            <p:spPr bwMode="auto">
              <a:xfrm>
                <a:off x="4981" y="1627"/>
                <a:ext cx="39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25" name="Oval 129"/>
              <p:cNvSpPr>
                <a:spLocks noChangeArrowheads="1"/>
              </p:cNvSpPr>
              <p:nvPr/>
            </p:nvSpPr>
            <p:spPr bwMode="auto">
              <a:xfrm>
                <a:off x="4890" y="1689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26" name="Oval 130"/>
              <p:cNvSpPr>
                <a:spLocks noChangeArrowheads="1"/>
              </p:cNvSpPr>
              <p:nvPr/>
            </p:nvSpPr>
            <p:spPr bwMode="auto">
              <a:xfrm>
                <a:off x="4803" y="1747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27" name="Oval 131"/>
              <p:cNvSpPr>
                <a:spLocks noChangeArrowheads="1"/>
              </p:cNvSpPr>
              <p:nvPr/>
            </p:nvSpPr>
            <p:spPr bwMode="auto">
              <a:xfrm>
                <a:off x="4712" y="1800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28" name="Oval 132"/>
              <p:cNvSpPr>
                <a:spLocks noChangeArrowheads="1"/>
              </p:cNvSpPr>
              <p:nvPr/>
            </p:nvSpPr>
            <p:spPr bwMode="auto">
              <a:xfrm>
                <a:off x="4625" y="1843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29" name="Oval 133"/>
              <p:cNvSpPr>
                <a:spLocks noChangeArrowheads="1"/>
              </p:cNvSpPr>
              <p:nvPr/>
            </p:nvSpPr>
            <p:spPr bwMode="auto">
              <a:xfrm>
                <a:off x="4534" y="1891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30" name="Oval 134"/>
              <p:cNvSpPr>
                <a:spLocks noChangeArrowheads="1"/>
              </p:cNvSpPr>
              <p:nvPr/>
            </p:nvSpPr>
            <p:spPr bwMode="auto">
              <a:xfrm>
                <a:off x="4448" y="1935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31" name="Oval 135"/>
              <p:cNvSpPr>
                <a:spLocks noChangeArrowheads="1"/>
              </p:cNvSpPr>
              <p:nvPr/>
            </p:nvSpPr>
            <p:spPr bwMode="auto">
              <a:xfrm>
                <a:off x="4356" y="1973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32" name="Oval 136"/>
              <p:cNvSpPr>
                <a:spLocks noChangeArrowheads="1"/>
              </p:cNvSpPr>
              <p:nvPr/>
            </p:nvSpPr>
            <p:spPr bwMode="auto">
              <a:xfrm>
                <a:off x="4270" y="2012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33" name="Oval 137"/>
              <p:cNvSpPr>
                <a:spLocks noChangeArrowheads="1"/>
              </p:cNvSpPr>
              <p:nvPr/>
            </p:nvSpPr>
            <p:spPr bwMode="auto">
              <a:xfrm>
                <a:off x="4178" y="2045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34" name="Oval 138"/>
              <p:cNvSpPr>
                <a:spLocks noChangeArrowheads="1"/>
              </p:cNvSpPr>
              <p:nvPr/>
            </p:nvSpPr>
            <p:spPr bwMode="auto">
              <a:xfrm>
                <a:off x="4092" y="2084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35" name="Oval 139"/>
              <p:cNvSpPr>
                <a:spLocks noChangeArrowheads="1"/>
              </p:cNvSpPr>
              <p:nvPr/>
            </p:nvSpPr>
            <p:spPr bwMode="auto">
              <a:xfrm>
                <a:off x="4000" y="2112"/>
                <a:ext cx="39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36" name="Oval 140"/>
              <p:cNvSpPr>
                <a:spLocks noChangeArrowheads="1"/>
              </p:cNvSpPr>
              <p:nvPr/>
            </p:nvSpPr>
            <p:spPr bwMode="auto">
              <a:xfrm>
                <a:off x="3914" y="2146"/>
                <a:ext cx="38" cy="39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37" name="Oval 141"/>
              <p:cNvSpPr>
                <a:spLocks noChangeArrowheads="1"/>
              </p:cNvSpPr>
              <p:nvPr/>
            </p:nvSpPr>
            <p:spPr bwMode="auto">
              <a:xfrm>
                <a:off x="3823" y="2180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38" name="Oval 142"/>
              <p:cNvSpPr>
                <a:spLocks noChangeArrowheads="1"/>
              </p:cNvSpPr>
              <p:nvPr/>
            </p:nvSpPr>
            <p:spPr bwMode="auto">
              <a:xfrm>
                <a:off x="3736" y="2199"/>
                <a:ext cx="38" cy="38"/>
              </a:xfrm>
              <a:prstGeom prst="ellipse">
                <a:avLst/>
              </a:prstGeom>
              <a:noFill/>
              <a:ln w="1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39" name="Rectangle 143"/>
              <p:cNvSpPr>
                <a:spLocks noChangeArrowheads="1"/>
              </p:cNvSpPr>
              <p:nvPr/>
            </p:nvSpPr>
            <p:spPr bwMode="auto">
              <a:xfrm>
                <a:off x="4356" y="2343"/>
                <a:ext cx="62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Displacement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240" name="Rectangle 144"/>
              <p:cNvSpPr>
                <a:spLocks noChangeArrowheads="1"/>
              </p:cNvSpPr>
              <p:nvPr/>
            </p:nvSpPr>
            <p:spPr bwMode="auto">
              <a:xfrm rot="16200000">
                <a:off x="3378" y="1366"/>
                <a:ext cx="28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Force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6115344" y="904467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Loading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752197" y="2915463"/>
              <a:ext cx="1106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mic Sans MS" pitchFamily="66" charset="0"/>
                </a:rPr>
                <a:t>Unloading</a:t>
              </a:r>
            </a:p>
          </p:txBody>
        </p:sp>
        <p:sp>
          <p:nvSpPr>
            <p:cNvPr id="174" name="Freeform 173"/>
            <p:cNvSpPr/>
            <p:nvPr/>
          </p:nvSpPr>
          <p:spPr bwMode="auto">
            <a:xfrm>
              <a:off x="6609144" y="1296365"/>
              <a:ext cx="891251" cy="532435"/>
            </a:xfrm>
            <a:custGeom>
              <a:avLst/>
              <a:gdLst>
                <a:gd name="connsiteX0" fmla="*/ 0 w 891251"/>
                <a:gd name="connsiteY0" fmla="*/ 532435 h 532435"/>
                <a:gd name="connsiteX1" fmla="*/ 208345 w 891251"/>
                <a:gd name="connsiteY1" fmla="*/ 0 h 532435"/>
                <a:gd name="connsiteX2" fmla="*/ 891251 w 891251"/>
                <a:gd name="connsiteY2" fmla="*/ 127321 h 53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251" h="532435">
                  <a:moveTo>
                    <a:pt x="0" y="532435"/>
                  </a:moveTo>
                  <a:lnTo>
                    <a:pt x="208345" y="0"/>
                  </a:lnTo>
                  <a:lnTo>
                    <a:pt x="891251" y="127321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Freeform 174"/>
            <p:cNvSpPr/>
            <p:nvPr/>
          </p:nvSpPr>
          <p:spPr bwMode="auto">
            <a:xfrm>
              <a:off x="7257327" y="2280213"/>
              <a:ext cx="972273" cy="671331"/>
            </a:xfrm>
            <a:custGeom>
              <a:avLst/>
              <a:gdLst>
                <a:gd name="connsiteX0" fmla="*/ 0 w 972273"/>
                <a:gd name="connsiteY0" fmla="*/ 150471 h 671331"/>
                <a:gd name="connsiteX1" fmla="*/ 902825 w 972273"/>
                <a:gd name="connsiteY1" fmla="*/ 671331 h 671331"/>
                <a:gd name="connsiteX2" fmla="*/ 972273 w 972273"/>
                <a:gd name="connsiteY2" fmla="*/ 0 h 67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2273" h="671331">
                  <a:moveTo>
                    <a:pt x="0" y="150471"/>
                  </a:moveTo>
                  <a:lnTo>
                    <a:pt x="902825" y="671331"/>
                  </a:lnTo>
                  <a:lnTo>
                    <a:pt x="972273" y="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Strategies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Automatic (Variable) Load Increment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Also called </a:t>
            </a:r>
            <a:r>
              <a:rPr lang="en-US" dirty="0" smtClean="0">
                <a:solidFill>
                  <a:srgbClr val="C00000"/>
                </a:solidFill>
              </a:rPr>
              <a:t>Automatic Time Stepping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Load increment may not be uniform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convergence iteration diverges, the load increment is halved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If a solution converges in less than 4 iterations, increase time increment by 25%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If a solution converges in more than 8 iterations, decrease time increment by 25%</a:t>
            </a:r>
          </a:p>
          <a:p>
            <a:r>
              <a:rPr lang="en-US" dirty="0" err="1" smtClean="0"/>
              <a:t>Subincrement</a:t>
            </a:r>
            <a:r>
              <a:rPr lang="en-US" dirty="0" smtClean="0"/>
              <a:t> (or bisection)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When iterations do not converge at a given increment, analysis goes back to previously converged increment and the load increment is reduced by half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This process is repeated until max number of </a:t>
            </a:r>
            <a:r>
              <a:rPr lang="en-US" dirty="0" err="1" smtClean="0"/>
              <a:t>subincrements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nonlinear analysis does not converge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NR method assumes a constant curvature locally</a:t>
            </a:r>
          </a:p>
          <a:p>
            <a:r>
              <a:rPr lang="en-US" dirty="0" smtClean="0">
                <a:solidFill>
                  <a:srgbClr val="2C02C6"/>
                </a:solidFill>
              </a:rPr>
              <a:t>When a sign of curvature changes around the solution, NR method oscillates or diverges</a:t>
            </a:r>
          </a:p>
          <a:p>
            <a:r>
              <a:rPr lang="en-US" dirty="0" smtClean="0"/>
              <a:t>Often the residual changes sign between iterations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 search </a:t>
            </a:r>
            <a:r>
              <a:rPr lang="en-US" dirty="0" smtClean="0"/>
              <a:t>can help to converge</a:t>
            </a:r>
            <a:endParaRPr lang="en-US" dirty="0"/>
          </a:p>
        </p:txBody>
      </p:sp>
      <p:grpSp>
        <p:nvGrpSpPr>
          <p:cNvPr id="131076" name="Group 4"/>
          <p:cNvGrpSpPr>
            <a:grpSpLocks noChangeAspect="1"/>
          </p:cNvGrpSpPr>
          <p:nvPr/>
        </p:nvGrpSpPr>
        <p:grpSpPr bwMode="auto">
          <a:xfrm>
            <a:off x="568882" y="3140858"/>
            <a:ext cx="4949825" cy="3570288"/>
            <a:chOff x="1069" y="1784"/>
            <a:chExt cx="3118" cy="2249"/>
          </a:xfrm>
        </p:grpSpPr>
        <p:sp>
          <p:nvSpPr>
            <p:cNvPr id="13107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69" y="1784"/>
              <a:ext cx="3118" cy="2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1069" y="1784"/>
              <a:ext cx="3112" cy="224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>
              <a:off x="1068" y="1783"/>
              <a:ext cx="3123" cy="224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79" name="Rectangle 7"/>
            <p:cNvSpPr>
              <a:spLocks noChangeArrowheads="1"/>
            </p:cNvSpPr>
            <p:nvPr/>
          </p:nvSpPr>
          <p:spPr bwMode="auto">
            <a:xfrm>
              <a:off x="1473" y="1951"/>
              <a:ext cx="2421" cy="183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 flipV="1">
              <a:off x="1473" y="1951"/>
              <a:ext cx="1" cy="1830"/>
            </a:xfrm>
            <a:prstGeom prst="line">
              <a:avLst/>
            </a:prstGeom>
            <a:noFill/>
            <a:ln w="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1" name="Line 9"/>
            <p:cNvSpPr>
              <a:spLocks noChangeShapeType="1"/>
            </p:cNvSpPr>
            <p:nvPr/>
          </p:nvSpPr>
          <p:spPr bwMode="auto">
            <a:xfrm>
              <a:off x="1473" y="1951"/>
              <a:ext cx="2421" cy="1"/>
            </a:xfrm>
            <a:prstGeom prst="line">
              <a:avLst/>
            </a:prstGeom>
            <a:noFill/>
            <a:ln w="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2" name="Line 10"/>
            <p:cNvSpPr>
              <a:spLocks noChangeShapeType="1"/>
            </p:cNvSpPr>
            <p:nvPr/>
          </p:nvSpPr>
          <p:spPr bwMode="auto">
            <a:xfrm>
              <a:off x="3894" y="1951"/>
              <a:ext cx="1" cy="1830"/>
            </a:xfrm>
            <a:prstGeom prst="line">
              <a:avLst/>
            </a:prstGeom>
            <a:noFill/>
            <a:ln w="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3" name="Line 11"/>
            <p:cNvSpPr>
              <a:spLocks noChangeShapeType="1"/>
            </p:cNvSpPr>
            <p:nvPr/>
          </p:nvSpPr>
          <p:spPr bwMode="auto">
            <a:xfrm flipH="1">
              <a:off x="1473" y="3781"/>
              <a:ext cx="2421" cy="1"/>
            </a:xfrm>
            <a:prstGeom prst="line">
              <a:avLst/>
            </a:prstGeom>
            <a:noFill/>
            <a:ln w="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4" name="Line 12"/>
            <p:cNvSpPr>
              <a:spLocks noChangeShapeType="1"/>
            </p:cNvSpPr>
            <p:nvPr/>
          </p:nvSpPr>
          <p:spPr bwMode="auto">
            <a:xfrm>
              <a:off x="1473" y="1952"/>
              <a:ext cx="2421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>
              <a:off x="1473" y="3781"/>
              <a:ext cx="2421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 flipV="1">
              <a:off x="3894" y="1952"/>
              <a:ext cx="1" cy="1829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7" name="Line 15"/>
            <p:cNvSpPr>
              <a:spLocks noChangeShapeType="1"/>
            </p:cNvSpPr>
            <p:nvPr/>
          </p:nvSpPr>
          <p:spPr bwMode="auto">
            <a:xfrm flipV="1">
              <a:off x="1473" y="1952"/>
              <a:ext cx="1" cy="1829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>
              <a:off x="1473" y="3781"/>
              <a:ext cx="2421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 flipV="1">
              <a:off x="1473" y="1952"/>
              <a:ext cx="1" cy="1829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 flipV="1">
              <a:off x="1473" y="3757"/>
              <a:ext cx="1" cy="24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>
              <a:off x="1473" y="1952"/>
              <a:ext cx="1" cy="24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92" name="Rectangle 20"/>
            <p:cNvSpPr>
              <a:spLocks noChangeArrowheads="1"/>
            </p:cNvSpPr>
            <p:nvPr/>
          </p:nvSpPr>
          <p:spPr bwMode="auto">
            <a:xfrm>
              <a:off x="1400" y="3856"/>
              <a:ext cx="24" cy="7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93" name="Freeform 21"/>
            <p:cNvSpPr>
              <a:spLocks/>
            </p:cNvSpPr>
            <p:nvPr/>
          </p:nvSpPr>
          <p:spPr bwMode="auto">
            <a:xfrm>
              <a:off x="1437" y="3819"/>
              <a:ext cx="22" cy="6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2" y="0"/>
                </a:cxn>
                <a:cxn ang="0">
                  <a:pos x="22" y="64"/>
                </a:cxn>
                <a:cxn ang="0">
                  <a:pos x="14" y="64"/>
                </a:cxn>
                <a:cxn ang="0">
                  <a:pos x="14" y="14"/>
                </a:cxn>
                <a:cxn ang="0">
                  <a:pos x="10" y="18"/>
                </a:cxn>
                <a:cxn ang="0">
                  <a:pos x="7" y="19"/>
                </a:cxn>
                <a:cxn ang="0">
                  <a:pos x="4" y="21"/>
                </a:cxn>
                <a:cxn ang="0">
                  <a:pos x="1" y="22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5" y="12"/>
                </a:cxn>
                <a:cxn ang="0">
                  <a:pos x="10" y="8"/>
                </a:cxn>
                <a:cxn ang="0">
                  <a:pos x="16" y="3"/>
                </a:cxn>
                <a:cxn ang="0">
                  <a:pos x="17" y="0"/>
                </a:cxn>
              </a:cxnLst>
              <a:rect l="0" t="0" r="r" b="b"/>
              <a:pathLst>
                <a:path w="22" h="64">
                  <a:moveTo>
                    <a:pt x="17" y="0"/>
                  </a:moveTo>
                  <a:lnTo>
                    <a:pt x="22" y="0"/>
                  </a:lnTo>
                  <a:lnTo>
                    <a:pt x="22" y="64"/>
                  </a:lnTo>
                  <a:lnTo>
                    <a:pt x="14" y="64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19"/>
                  </a:lnTo>
                  <a:lnTo>
                    <a:pt x="4" y="21"/>
                  </a:lnTo>
                  <a:lnTo>
                    <a:pt x="1" y="22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5" y="12"/>
                  </a:lnTo>
                  <a:lnTo>
                    <a:pt x="10" y="8"/>
                  </a:lnTo>
                  <a:lnTo>
                    <a:pt x="16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94" name="Line 22"/>
            <p:cNvSpPr>
              <a:spLocks noChangeShapeType="1"/>
            </p:cNvSpPr>
            <p:nvPr/>
          </p:nvSpPr>
          <p:spPr bwMode="auto">
            <a:xfrm flipV="1">
              <a:off x="2078" y="3757"/>
              <a:ext cx="1" cy="24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95" name="Line 23"/>
            <p:cNvSpPr>
              <a:spLocks noChangeShapeType="1"/>
            </p:cNvSpPr>
            <p:nvPr/>
          </p:nvSpPr>
          <p:spPr bwMode="auto">
            <a:xfrm>
              <a:off x="2078" y="1952"/>
              <a:ext cx="1" cy="24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96" name="Rectangle 24"/>
            <p:cNvSpPr>
              <a:spLocks noChangeArrowheads="1"/>
            </p:cNvSpPr>
            <p:nvPr/>
          </p:nvSpPr>
          <p:spPr bwMode="auto">
            <a:xfrm>
              <a:off x="1967" y="3856"/>
              <a:ext cx="24" cy="7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97" name="Freeform 25"/>
            <p:cNvSpPr>
              <a:spLocks noEditPoints="1"/>
            </p:cNvSpPr>
            <p:nvPr/>
          </p:nvSpPr>
          <p:spPr bwMode="auto">
            <a:xfrm>
              <a:off x="1998" y="3819"/>
              <a:ext cx="41" cy="65"/>
            </a:xfrm>
            <a:custGeom>
              <a:avLst/>
              <a:gdLst/>
              <a:ahLst/>
              <a:cxnLst>
                <a:cxn ang="0">
                  <a:pos x="17" y="7"/>
                </a:cxn>
                <a:cxn ang="0">
                  <a:pos x="14" y="9"/>
                </a:cxn>
                <a:cxn ang="0">
                  <a:pos x="12" y="12"/>
                </a:cxn>
                <a:cxn ang="0">
                  <a:pos x="9" y="17"/>
                </a:cxn>
                <a:cxn ang="0">
                  <a:pos x="8" y="24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12" y="53"/>
                </a:cxn>
                <a:cxn ang="0">
                  <a:pos x="15" y="56"/>
                </a:cxn>
                <a:cxn ang="0">
                  <a:pos x="21" y="57"/>
                </a:cxn>
                <a:cxn ang="0">
                  <a:pos x="23" y="57"/>
                </a:cxn>
                <a:cxn ang="0">
                  <a:pos x="27" y="56"/>
                </a:cxn>
                <a:cxn ang="0">
                  <a:pos x="29" y="53"/>
                </a:cxn>
                <a:cxn ang="0">
                  <a:pos x="32" y="48"/>
                </a:cxn>
                <a:cxn ang="0">
                  <a:pos x="33" y="41"/>
                </a:cxn>
                <a:cxn ang="0">
                  <a:pos x="33" y="32"/>
                </a:cxn>
                <a:cxn ang="0">
                  <a:pos x="32" y="20"/>
                </a:cxn>
                <a:cxn ang="0">
                  <a:pos x="29" y="12"/>
                </a:cxn>
                <a:cxn ang="0">
                  <a:pos x="25" y="8"/>
                </a:cxn>
                <a:cxn ang="0">
                  <a:pos x="22" y="7"/>
                </a:cxn>
                <a:cxn ang="0">
                  <a:pos x="17" y="7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7" y="1"/>
                </a:cxn>
                <a:cxn ang="0">
                  <a:pos x="29" y="2"/>
                </a:cxn>
                <a:cxn ang="0">
                  <a:pos x="35" y="6"/>
                </a:cxn>
                <a:cxn ang="0">
                  <a:pos x="36" y="8"/>
                </a:cxn>
                <a:cxn ang="0">
                  <a:pos x="38" y="11"/>
                </a:cxn>
                <a:cxn ang="0">
                  <a:pos x="39" y="17"/>
                </a:cxn>
                <a:cxn ang="0">
                  <a:pos x="41" y="24"/>
                </a:cxn>
                <a:cxn ang="0">
                  <a:pos x="41" y="42"/>
                </a:cxn>
                <a:cxn ang="0">
                  <a:pos x="39" y="51"/>
                </a:cxn>
                <a:cxn ang="0">
                  <a:pos x="38" y="56"/>
                </a:cxn>
                <a:cxn ang="0">
                  <a:pos x="30" y="63"/>
                </a:cxn>
                <a:cxn ang="0">
                  <a:pos x="24" y="65"/>
                </a:cxn>
                <a:cxn ang="0">
                  <a:pos x="16" y="65"/>
                </a:cxn>
                <a:cxn ang="0">
                  <a:pos x="12" y="63"/>
                </a:cxn>
                <a:cxn ang="0">
                  <a:pos x="9" y="61"/>
                </a:cxn>
                <a:cxn ang="0">
                  <a:pos x="6" y="58"/>
                </a:cxn>
                <a:cxn ang="0">
                  <a:pos x="3" y="52"/>
                </a:cxn>
                <a:cxn ang="0">
                  <a:pos x="0" y="43"/>
                </a:cxn>
                <a:cxn ang="0">
                  <a:pos x="0" y="22"/>
                </a:cxn>
                <a:cxn ang="0">
                  <a:pos x="3" y="14"/>
                </a:cxn>
                <a:cxn ang="0">
                  <a:pos x="4" y="10"/>
                </a:cxn>
                <a:cxn ang="0">
                  <a:pos x="5" y="7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1" y="2"/>
                </a:cxn>
                <a:cxn ang="0">
                  <a:pos x="17" y="0"/>
                </a:cxn>
              </a:cxnLst>
              <a:rect l="0" t="0" r="r" b="b"/>
              <a:pathLst>
                <a:path w="41" h="65">
                  <a:moveTo>
                    <a:pt x="17" y="7"/>
                  </a:moveTo>
                  <a:lnTo>
                    <a:pt x="14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8" y="24"/>
                  </a:lnTo>
                  <a:lnTo>
                    <a:pt x="8" y="41"/>
                  </a:lnTo>
                  <a:lnTo>
                    <a:pt x="9" y="48"/>
                  </a:lnTo>
                  <a:lnTo>
                    <a:pt x="12" y="53"/>
                  </a:lnTo>
                  <a:lnTo>
                    <a:pt x="15" y="56"/>
                  </a:lnTo>
                  <a:lnTo>
                    <a:pt x="21" y="57"/>
                  </a:lnTo>
                  <a:lnTo>
                    <a:pt x="23" y="57"/>
                  </a:lnTo>
                  <a:lnTo>
                    <a:pt x="27" y="56"/>
                  </a:lnTo>
                  <a:lnTo>
                    <a:pt x="29" y="53"/>
                  </a:lnTo>
                  <a:lnTo>
                    <a:pt x="32" y="48"/>
                  </a:lnTo>
                  <a:lnTo>
                    <a:pt x="33" y="41"/>
                  </a:lnTo>
                  <a:lnTo>
                    <a:pt x="33" y="32"/>
                  </a:lnTo>
                  <a:lnTo>
                    <a:pt x="32" y="20"/>
                  </a:lnTo>
                  <a:lnTo>
                    <a:pt x="29" y="12"/>
                  </a:lnTo>
                  <a:lnTo>
                    <a:pt x="25" y="8"/>
                  </a:lnTo>
                  <a:lnTo>
                    <a:pt x="22" y="7"/>
                  </a:lnTo>
                  <a:lnTo>
                    <a:pt x="17" y="7"/>
                  </a:lnTo>
                  <a:close/>
                  <a:moveTo>
                    <a:pt x="17" y="0"/>
                  </a:moveTo>
                  <a:lnTo>
                    <a:pt x="23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5" y="6"/>
                  </a:lnTo>
                  <a:lnTo>
                    <a:pt x="36" y="8"/>
                  </a:lnTo>
                  <a:lnTo>
                    <a:pt x="38" y="11"/>
                  </a:lnTo>
                  <a:lnTo>
                    <a:pt x="39" y="17"/>
                  </a:lnTo>
                  <a:lnTo>
                    <a:pt x="41" y="24"/>
                  </a:lnTo>
                  <a:lnTo>
                    <a:pt x="41" y="42"/>
                  </a:lnTo>
                  <a:lnTo>
                    <a:pt x="39" y="51"/>
                  </a:lnTo>
                  <a:lnTo>
                    <a:pt x="38" y="56"/>
                  </a:lnTo>
                  <a:lnTo>
                    <a:pt x="30" y="63"/>
                  </a:lnTo>
                  <a:lnTo>
                    <a:pt x="24" y="65"/>
                  </a:lnTo>
                  <a:lnTo>
                    <a:pt x="16" y="65"/>
                  </a:lnTo>
                  <a:lnTo>
                    <a:pt x="12" y="63"/>
                  </a:lnTo>
                  <a:lnTo>
                    <a:pt x="9" y="61"/>
                  </a:lnTo>
                  <a:lnTo>
                    <a:pt x="6" y="58"/>
                  </a:lnTo>
                  <a:lnTo>
                    <a:pt x="3" y="52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3" y="14"/>
                  </a:lnTo>
                  <a:lnTo>
                    <a:pt x="4" y="10"/>
                  </a:lnTo>
                  <a:lnTo>
                    <a:pt x="5" y="7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98" name="Rectangle 26"/>
            <p:cNvSpPr>
              <a:spLocks noChangeArrowheads="1"/>
            </p:cNvSpPr>
            <p:nvPr/>
          </p:nvSpPr>
          <p:spPr bwMode="auto">
            <a:xfrm>
              <a:off x="2052" y="3875"/>
              <a:ext cx="8" cy="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99" name="Freeform 27"/>
            <p:cNvSpPr>
              <a:spLocks/>
            </p:cNvSpPr>
            <p:nvPr/>
          </p:nvSpPr>
          <p:spPr bwMode="auto">
            <a:xfrm>
              <a:off x="2072" y="3820"/>
              <a:ext cx="42" cy="6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8" y="0"/>
                </a:cxn>
                <a:cxn ang="0">
                  <a:pos x="38" y="8"/>
                </a:cxn>
                <a:cxn ang="0">
                  <a:pos x="15" y="8"/>
                </a:cxn>
                <a:cxn ang="0">
                  <a:pos x="12" y="24"/>
                </a:cxn>
                <a:cxn ang="0">
                  <a:pos x="19" y="21"/>
                </a:cxn>
                <a:cxn ang="0">
                  <a:pos x="23" y="20"/>
                </a:cxn>
                <a:cxn ang="0">
                  <a:pos x="28" y="21"/>
                </a:cxn>
                <a:cxn ang="0">
                  <a:pos x="33" y="23"/>
                </a:cxn>
                <a:cxn ang="0">
                  <a:pos x="36" y="25"/>
                </a:cxn>
                <a:cxn ang="0">
                  <a:pos x="41" y="33"/>
                </a:cxn>
                <a:cxn ang="0">
                  <a:pos x="42" y="40"/>
                </a:cxn>
                <a:cxn ang="0">
                  <a:pos x="41" y="49"/>
                </a:cxn>
                <a:cxn ang="0">
                  <a:pos x="37" y="56"/>
                </a:cxn>
                <a:cxn ang="0">
                  <a:pos x="30" y="62"/>
                </a:cxn>
                <a:cxn ang="0">
                  <a:pos x="21" y="64"/>
                </a:cxn>
                <a:cxn ang="0">
                  <a:pos x="17" y="64"/>
                </a:cxn>
                <a:cxn ang="0">
                  <a:pos x="14" y="63"/>
                </a:cxn>
                <a:cxn ang="0">
                  <a:pos x="10" y="61"/>
                </a:cxn>
                <a:cxn ang="0">
                  <a:pos x="7" y="59"/>
                </a:cxn>
                <a:cxn ang="0">
                  <a:pos x="1" y="52"/>
                </a:cxn>
                <a:cxn ang="0">
                  <a:pos x="0" y="46"/>
                </a:cxn>
                <a:cxn ang="0">
                  <a:pos x="9" y="45"/>
                </a:cxn>
                <a:cxn ang="0">
                  <a:pos x="10" y="49"/>
                </a:cxn>
                <a:cxn ang="0">
                  <a:pos x="11" y="52"/>
                </a:cxn>
                <a:cxn ang="0">
                  <a:pos x="15" y="56"/>
                </a:cxn>
                <a:cxn ang="0">
                  <a:pos x="17" y="56"/>
                </a:cxn>
                <a:cxn ang="0">
                  <a:pos x="24" y="56"/>
                </a:cxn>
                <a:cxn ang="0">
                  <a:pos x="26" y="56"/>
                </a:cxn>
                <a:cxn ang="0">
                  <a:pos x="29" y="55"/>
                </a:cxn>
                <a:cxn ang="0">
                  <a:pos x="31" y="53"/>
                </a:cxn>
                <a:cxn ang="0">
                  <a:pos x="33" y="50"/>
                </a:cxn>
                <a:cxn ang="0">
                  <a:pos x="33" y="46"/>
                </a:cxn>
                <a:cxn ang="0">
                  <a:pos x="34" y="41"/>
                </a:cxn>
                <a:cxn ang="0">
                  <a:pos x="33" y="34"/>
                </a:cxn>
                <a:cxn ang="0">
                  <a:pos x="32" y="31"/>
                </a:cxn>
                <a:cxn ang="0">
                  <a:pos x="29" y="29"/>
                </a:cxn>
                <a:cxn ang="0">
                  <a:pos x="21" y="27"/>
                </a:cxn>
                <a:cxn ang="0">
                  <a:pos x="18" y="28"/>
                </a:cxn>
                <a:cxn ang="0">
                  <a:pos x="16" y="28"/>
                </a:cxn>
                <a:cxn ang="0">
                  <a:pos x="13" y="30"/>
                </a:cxn>
                <a:cxn ang="0">
                  <a:pos x="10" y="33"/>
                </a:cxn>
                <a:cxn ang="0">
                  <a:pos x="1" y="32"/>
                </a:cxn>
                <a:cxn ang="0">
                  <a:pos x="8" y="0"/>
                </a:cxn>
              </a:cxnLst>
              <a:rect l="0" t="0" r="r" b="b"/>
              <a:pathLst>
                <a:path w="42" h="64">
                  <a:moveTo>
                    <a:pt x="8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15" y="8"/>
                  </a:lnTo>
                  <a:lnTo>
                    <a:pt x="12" y="24"/>
                  </a:lnTo>
                  <a:lnTo>
                    <a:pt x="19" y="21"/>
                  </a:lnTo>
                  <a:lnTo>
                    <a:pt x="23" y="20"/>
                  </a:lnTo>
                  <a:lnTo>
                    <a:pt x="28" y="21"/>
                  </a:lnTo>
                  <a:lnTo>
                    <a:pt x="33" y="23"/>
                  </a:lnTo>
                  <a:lnTo>
                    <a:pt x="36" y="25"/>
                  </a:lnTo>
                  <a:lnTo>
                    <a:pt x="41" y="33"/>
                  </a:lnTo>
                  <a:lnTo>
                    <a:pt x="42" y="40"/>
                  </a:lnTo>
                  <a:lnTo>
                    <a:pt x="41" y="49"/>
                  </a:lnTo>
                  <a:lnTo>
                    <a:pt x="37" y="56"/>
                  </a:lnTo>
                  <a:lnTo>
                    <a:pt x="30" y="62"/>
                  </a:lnTo>
                  <a:lnTo>
                    <a:pt x="21" y="64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0" y="61"/>
                  </a:lnTo>
                  <a:lnTo>
                    <a:pt x="7" y="59"/>
                  </a:lnTo>
                  <a:lnTo>
                    <a:pt x="1" y="52"/>
                  </a:lnTo>
                  <a:lnTo>
                    <a:pt x="0" y="46"/>
                  </a:lnTo>
                  <a:lnTo>
                    <a:pt x="9" y="45"/>
                  </a:lnTo>
                  <a:lnTo>
                    <a:pt x="10" y="49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9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4" y="41"/>
                  </a:lnTo>
                  <a:lnTo>
                    <a:pt x="33" y="34"/>
                  </a:lnTo>
                  <a:lnTo>
                    <a:pt x="32" y="31"/>
                  </a:lnTo>
                  <a:lnTo>
                    <a:pt x="29" y="29"/>
                  </a:lnTo>
                  <a:lnTo>
                    <a:pt x="21" y="27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3" y="30"/>
                  </a:lnTo>
                  <a:lnTo>
                    <a:pt x="10" y="33"/>
                  </a:lnTo>
                  <a:lnTo>
                    <a:pt x="1" y="3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0" name="Line 28"/>
            <p:cNvSpPr>
              <a:spLocks noChangeShapeType="1"/>
            </p:cNvSpPr>
            <p:nvPr/>
          </p:nvSpPr>
          <p:spPr bwMode="auto">
            <a:xfrm flipV="1">
              <a:off x="2684" y="3757"/>
              <a:ext cx="1" cy="24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1" name="Line 29"/>
            <p:cNvSpPr>
              <a:spLocks noChangeShapeType="1"/>
            </p:cNvSpPr>
            <p:nvPr/>
          </p:nvSpPr>
          <p:spPr bwMode="auto">
            <a:xfrm>
              <a:off x="2684" y="1952"/>
              <a:ext cx="1" cy="24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2" name="Freeform 30"/>
            <p:cNvSpPr>
              <a:spLocks noEditPoints="1"/>
            </p:cNvSpPr>
            <p:nvPr/>
          </p:nvSpPr>
          <p:spPr bwMode="auto">
            <a:xfrm>
              <a:off x="2663" y="3819"/>
              <a:ext cx="42" cy="65"/>
            </a:xfrm>
            <a:custGeom>
              <a:avLst/>
              <a:gdLst/>
              <a:ahLst/>
              <a:cxnLst>
                <a:cxn ang="0">
                  <a:pos x="18" y="7"/>
                </a:cxn>
                <a:cxn ang="0">
                  <a:pos x="16" y="8"/>
                </a:cxn>
                <a:cxn ang="0">
                  <a:pos x="12" y="12"/>
                </a:cxn>
                <a:cxn ang="0">
                  <a:pos x="10" y="17"/>
                </a:cxn>
                <a:cxn ang="0">
                  <a:pos x="8" y="24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12" y="53"/>
                </a:cxn>
                <a:cxn ang="0">
                  <a:pos x="15" y="56"/>
                </a:cxn>
                <a:cxn ang="0">
                  <a:pos x="18" y="57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6" y="57"/>
                </a:cxn>
                <a:cxn ang="0">
                  <a:pos x="30" y="53"/>
                </a:cxn>
                <a:cxn ang="0">
                  <a:pos x="33" y="45"/>
                </a:cxn>
                <a:cxn ang="0">
                  <a:pos x="34" y="32"/>
                </a:cxn>
                <a:cxn ang="0">
                  <a:pos x="33" y="20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5" y="8"/>
                </a:cxn>
                <a:cxn ang="0">
                  <a:pos x="24" y="7"/>
                </a:cxn>
                <a:cxn ang="0">
                  <a:pos x="18" y="7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30" y="2"/>
                </a:cxn>
                <a:cxn ang="0">
                  <a:pos x="33" y="4"/>
                </a:cxn>
                <a:cxn ang="0">
                  <a:pos x="35" y="6"/>
                </a:cxn>
                <a:cxn ang="0">
                  <a:pos x="37" y="8"/>
                </a:cxn>
                <a:cxn ang="0">
                  <a:pos x="39" y="12"/>
                </a:cxn>
                <a:cxn ang="0">
                  <a:pos x="41" y="17"/>
                </a:cxn>
                <a:cxn ang="0">
                  <a:pos x="42" y="24"/>
                </a:cxn>
                <a:cxn ang="0">
                  <a:pos x="42" y="32"/>
                </a:cxn>
                <a:cxn ang="0">
                  <a:pos x="42" y="42"/>
                </a:cxn>
                <a:cxn ang="0">
                  <a:pos x="41" y="51"/>
                </a:cxn>
                <a:cxn ang="0">
                  <a:pos x="38" y="56"/>
                </a:cxn>
                <a:cxn ang="0">
                  <a:pos x="36" y="58"/>
                </a:cxn>
                <a:cxn ang="0">
                  <a:pos x="33" y="61"/>
                </a:cxn>
                <a:cxn ang="0">
                  <a:pos x="25" y="65"/>
                </a:cxn>
                <a:cxn ang="0">
                  <a:pos x="22" y="65"/>
                </a:cxn>
                <a:cxn ang="0">
                  <a:pos x="13" y="63"/>
                </a:cxn>
                <a:cxn ang="0">
                  <a:pos x="7" y="58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4" y="10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11" y="2"/>
                </a:cxn>
                <a:cxn ang="0">
                  <a:pos x="14" y="1"/>
                </a:cxn>
                <a:cxn ang="0">
                  <a:pos x="18" y="0"/>
                </a:cxn>
              </a:cxnLst>
              <a:rect l="0" t="0" r="r" b="b"/>
              <a:pathLst>
                <a:path w="42" h="65">
                  <a:moveTo>
                    <a:pt x="18" y="7"/>
                  </a:moveTo>
                  <a:lnTo>
                    <a:pt x="16" y="8"/>
                  </a:lnTo>
                  <a:lnTo>
                    <a:pt x="12" y="12"/>
                  </a:lnTo>
                  <a:lnTo>
                    <a:pt x="10" y="17"/>
                  </a:lnTo>
                  <a:lnTo>
                    <a:pt x="8" y="24"/>
                  </a:lnTo>
                  <a:lnTo>
                    <a:pt x="8" y="41"/>
                  </a:lnTo>
                  <a:lnTo>
                    <a:pt x="9" y="48"/>
                  </a:lnTo>
                  <a:lnTo>
                    <a:pt x="12" y="53"/>
                  </a:lnTo>
                  <a:lnTo>
                    <a:pt x="15" y="56"/>
                  </a:lnTo>
                  <a:lnTo>
                    <a:pt x="18" y="57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30" y="53"/>
                  </a:lnTo>
                  <a:lnTo>
                    <a:pt x="33" y="45"/>
                  </a:lnTo>
                  <a:lnTo>
                    <a:pt x="34" y="32"/>
                  </a:lnTo>
                  <a:lnTo>
                    <a:pt x="33" y="20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5" y="8"/>
                  </a:lnTo>
                  <a:lnTo>
                    <a:pt x="24" y="7"/>
                  </a:lnTo>
                  <a:lnTo>
                    <a:pt x="18" y="7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30" y="2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7" y="8"/>
                  </a:lnTo>
                  <a:lnTo>
                    <a:pt x="39" y="12"/>
                  </a:lnTo>
                  <a:lnTo>
                    <a:pt x="41" y="17"/>
                  </a:lnTo>
                  <a:lnTo>
                    <a:pt x="42" y="24"/>
                  </a:lnTo>
                  <a:lnTo>
                    <a:pt x="42" y="32"/>
                  </a:lnTo>
                  <a:lnTo>
                    <a:pt x="42" y="42"/>
                  </a:lnTo>
                  <a:lnTo>
                    <a:pt x="41" y="51"/>
                  </a:lnTo>
                  <a:lnTo>
                    <a:pt x="38" y="56"/>
                  </a:lnTo>
                  <a:lnTo>
                    <a:pt x="36" y="58"/>
                  </a:lnTo>
                  <a:lnTo>
                    <a:pt x="33" y="61"/>
                  </a:lnTo>
                  <a:lnTo>
                    <a:pt x="25" y="65"/>
                  </a:lnTo>
                  <a:lnTo>
                    <a:pt x="22" y="65"/>
                  </a:lnTo>
                  <a:lnTo>
                    <a:pt x="13" y="63"/>
                  </a:lnTo>
                  <a:lnTo>
                    <a:pt x="7" y="58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4" y="10"/>
                  </a:lnTo>
                  <a:lnTo>
                    <a:pt x="8" y="5"/>
                  </a:lnTo>
                  <a:lnTo>
                    <a:pt x="9" y="4"/>
                  </a:lnTo>
                  <a:lnTo>
                    <a:pt x="11" y="2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3" name="Line 31"/>
            <p:cNvSpPr>
              <a:spLocks noChangeShapeType="1"/>
            </p:cNvSpPr>
            <p:nvPr/>
          </p:nvSpPr>
          <p:spPr bwMode="auto">
            <a:xfrm flipV="1">
              <a:off x="3289" y="3757"/>
              <a:ext cx="1" cy="24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4" name="Line 32"/>
            <p:cNvSpPr>
              <a:spLocks noChangeShapeType="1"/>
            </p:cNvSpPr>
            <p:nvPr/>
          </p:nvSpPr>
          <p:spPr bwMode="auto">
            <a:xfrm>
              <a:off x="3289" y="1952"/>
              <a:ext cx="1" cy="24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5" name="Freeform 33"/>
            <p:cNvSpPr>
              <a:spLocks noEditPoints="1"/>
            </p:cNvSpPr>
            <p:nvPr/>
          </p:nvSpPr>
          <p:spPr bwMode="auto">
            <a:xfrm>
              <a:off x="3231" y="3819"/>
              <a:ext cx="42" cy="65"/>
            </a:xfrm>
            <a:custGeom>
              <a:avLst/>
              <a:gdLst/>
              <a:ahLst/>
              <a:cxnLst>
                <a:cxn ang="0">
                  <a:pos x="18" y="7"/>
                </a:cxn>
                <a:cxn ang="0">
                  <a:pos x="16" y="8"/>
                </a:cxn>
                <a:cxn ang="0">
                  <a:pos x="12" y="12"/>
                </a:cxn>
                <a:cxn ang="0">
                  <a:pos x="10" y="17"/>
                </a:cxn>
                <a:cxn ang="0">
                  <a:pos x="8" y="24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12" y="53"/>
                </a:cxn>
                <a:cxn ang="0">
                  <a:pos x="15" y="56"/>
                </a:cxn>
                <a:cxn ang="0">
                  <a:pos x="18" y="57"/>
                </a:cxn>
                <a:cxn ang="0">
                  <a:pos x="22" y="57"/>
                </a:cxn>
                <a:cxn ang="0">
                  <a:pos x="23" y="57"/>
                </a:cxn>
                <a:cxn ang="0">
                  <a:pos x="26" y="57"/>
                </a:cxn>
                <a:cxn ang="0">
                  <a:pos x="30" y="53"/>
                </a:cxn>
                <a:cxn ang="0">
                  <a:pos x="33" y="45"/>
                </a:cxn>
                <a:cxn ang="0">
                  <a:pos x="34" y="32"/>
                </a:cxn>
                <a:cxn ang="0">
                  <a:pos x="33" y="20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5" y="8"/>
                </a:cxn>
                <a:cxn ang="0">
                  <a:pos x="23" y="7"/>
                </a:cxn>
                <a:cxn ang="0">
                  <a:pos x="18" y="7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2"/>
                </a:cxn>
                <a:cxn ang="0">
                  <a:pos x="33" y="4"/>
                </a:cxn>
                <a:cxn ang="0">
                  <a:pos x="35" y="6"/>
                </a:cxn>
                <a:cxn ang="0">
                  <a:pos x="37" y="8"/>
                </a:cxn>
                <a:cxn ang="0">
                  <a:pos x="39" y="12"/>
                </a:cxn>
                <a:cxn ang="0">
                  <a:pos x="40" y="17"/>
                </a:cxn>
                <a:cxn ang="0">
                  <a:pos x="41" y="24"/>
                </a:cxn>
                <a:cxn ang="0">
                  <a:pos x="42" y="32"/>
                </a:cxn>
                <a:cxn ang="0">
                  <a:pos x="41" y="42"/>
                </a:cxn>
                <a:cxn ang="0">
                  <a:pos x="40" y="51"/>
                </a:cxn>
                <a:cxn ang="0">
                  <a:pos x="38" y="56"/>
                </a:cxn>
                <a:cxn ang="0">
                  <a:pos x="36" y="58"/>
                </a:cxn>
                <a:cxn ang="0">
                  <a:pos x="33" y="61"/>
                </a:cxn>
                <a:cxn ang="0">
                  <a:pos x="25" y="65"/>
                </a:cxn>
                <a:cxn ang="0">
                  <a:pos x="22" y="65"/>
                </a:cxn>
                <a:cxn ang="0">
                  <a:pos x="13" y="63"/>
                </a:cxn>
                <a:cxn ang="0">
                  <a:pos x="6" y="58"/>
                </a:cxn>
                <a:cxn ang="0">
                  <a:pos x="3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4" y="10"/>
                </a:cxn>
                <a:cxn ang="0">
                  <a:pos x="7" y="5"/>
                </a:cxn>
                <a:cxn ang="0">
                  <a:pos x="9" y="4"/>
                </a:cxn>
                <a:cxn ang="0">
                  <a:pos x="11" y="2"/>
                </a:cxn>
                <a:cxn ang="0">
                  <a:pos x="14" y="1"/>
                </a:cxn>
                <a:cxn ang="0">
                  <a:pos x="18" y="0"/>
                </a:cxn>
              </a:cxnLst>
              <a:rect l="0" t="0" r="r" b="b"/>
              <a:pathLst>
                <a:path w="42" h="65">
                  <a:moveTo>
                    <a:pt x="18" y="7"/>
                  </a:moveTo>
                  <a:lnTo>
                    <a:pt x="16" y="8"/>
                  </a:lnTo>
                  <a:lnTo>
                    <a:pt x="12" y="12"/>
                  </a:lnTo>
                  <a:lnTo>
                    <a:pt x="10" y="17"/>
                  </a:lnTo>
                  <a:lnTo>
                    <a:pt x="8" y="24"/>
                  </a:lnTo>
                  <a:lnTo>
                    <a:pt x="8" y="41"/>
                  </a:lnTo>
                  <a:lnTo>
                    <a:pt x="9" y="48"/>
                  </a:lnTo>
                  <a:lnTo>
                    <a:pt x="12" y="53"/>
                  </a:lnTo>
                  <a:lnTo>
                    <a:pt x="15" y="56"/>
                  </a:lnTo>
                  <a:lnTo>
                    <a:pt x="18" y="57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6" y="57"/>
                  </a:lnTo>
                  <a:lnTo>
                    <a:pt x="30" y="53"/>
                  </a:lnTo>
                  <a:lnTo>
                    <a:pt x="33" y="45"/>
                  </a:lnTo>
                  <a:lnTo>
                    <a:pt x="34" y="32"/>
                  </a:lnTo>
                  <a:lnTo>
                    <a:pt x="33" y="20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5" y="8"/>
                  </a:lnTo>
                  <a:lnTo>
                    <a:pt x="23" y="7"/>
                  </a:lnTo>
                  <a:lnTo>
                    <a:pt x="18" y="7"/>
                  </a:lnTo>
                  <a:close/>
                  <a:moveTo>
                    <a:pt x="18" y="0"/>
                  </a:moveTo>
                  <a:lnTo>
                    <a:pt x="24" y="0"/>
                  </a:lnTo>
                  <a:lnTo>
                    <a:pt x="30" y="2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7" y="8"/>
                  </a:lnTo>
                  <a:lnTo>
                    <a:pt x="39" y="12"/>
                  </a:lnTo>
                  <a:lnTo>
                    <a:pt x="40" y="17"/>
                  </a:lnTo>
                  <a:lnTo>
                    <a:pt x="41" y="24"/>
                  </a:lnTo>
                  <a:lnTo>
                    <a:pt x="42" y="32"/>
                  </a:lnTo>
                  <a:lnTo>
                    <a:pt x="41" y="42"/>
                  </a:lnTo>
                  <a:lnTo>
                    <a:pt x="40" y="51"/>
                  </a:lnTo>
                  <a:lnTo>
                    <a:pt x="38" y="56"/>
                  </a:lnTo>
                  <a:lnTo>
                    <a:pt x="36" y="58"/>
                  </a:lnTo>
                  <a:lnTo>
                    <a:pt x="33" y="61"/>
                  </a:lnTo>
                  <a:lnTo>
                    <a:pt x="25" y="65"/>
                  </a:lnTo>
                  <a:lnTo>
                    <a:pt x="22" y="65"/>
                  </a:lnTo>
                  <a:lnTo>
                    <a:pt x="13" y="63"/>
                  </a:lnTo>
                  <a:lnTo>
                    <a:pt x="6" y="58"/>
                  </a:lnTo>
                  <a:lnTo>
                    <a:pt x="3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4" y="10"/>
                  </a:lnTo>
                  <a:lnTo>
                    <a:pt x="7" y="5"/>
                  </a:lnTo>
                  <a:lnTo>
                    <a:pt x="9" y="4"/>
                  </a:lnTo>
                  <a:lnTo>
                    <a:pt x="11" y="2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6" name="Rectangle 34"/>
            <p:cNvSpPr>
              <a:spLocks noChangeArrowheads="1"/>
            </p:cNvSpPr>
            <p:nvPr/>
          </p:nvSpPr>
          <p:spPr bwMode="auto">
            <a:xfrm>
              <a:off x="3285" y="3875"/>
              <a:ext cx="8" cy="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7" name="Freeform 35"/>
            <p:cNvSpPr>
              <a:spLocks/>
            </p:cNvSpPr>
            <p:nvPr/>
          </p:nvSpPr>
          <p:spPr bwMode="auto">
            <a:xfrm>
              <a:off x="3305" y="3820"/>
              <a:ext cx="43" cy="6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9" y="0"/>
                </a:cxn>
                <a:cxn ang="0">
                  <a:pos x="39" y="8"/>
                </a:cxn>
                <a:cxn ang="0">
                  <a:pos x="15" y="8"/>
                </a:cxn>
                <a:cxn ang="0">
                  <a:pos x="12" y="24"/>
                </a:cxn>
                <a:cxn ang="0">
                  <a:pos x="19" y="21"/>
                </a:cxn>
                <a:cxn ang="0">
                  <a:pos x="23" y="20"/>
                </a:cxn>
                <a:cxn ang="0">
                  <a:pos x="29" y="21"/>
                </a:cxn>
                <a:cxn ang="0">
                  <a:pos x="34" y="23"/>
                </a:cxn>
                <a:cxn ang="0">
                  <a:pos x="37" y="25"/>
                </a:cxn>
                <a:cxn ang="0">
                  <a:pos x="41" y="33"/>
                </a:cxn>
                <a:cxn ang="0">
                  <a:pos x="43" y="40"/>
                </a:cxn>
                <a:cxn ang="0">
                  <a:pos x="41" y="49"/>
                </a:cxn>
                <a:cxn ang="0">
                  <a:pos x="38" y="56"/>
                </a:cxn>
                <a:cxn ang="0">
                  <a:pos x="31" y="62"/>
                </a:cxn>
                <a:cxn ang="0">
                  <a:pos x="21" y="64"/>
                </a:cxn>
                <a:cxn ang="0">
                  <a:pos x="16" y="63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4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9" y="45"/>
                </a:cxn>
                <a:cxn ang="0">
                  <a:pos x="10" y="49"/>
                </a:cxn>
                <a:cxn ang="0">
                  <a:pos x="11" y="52"/>
                </a:cxn>
                <a:cxn ang="0">
                  <a:pos x="15" y="56"/>
                </a:cxn>
                <a:cxn ang="0">
                  <a:pos x="17" y="56"/>
                </a:cxn>
                <a:cxn ang="0">
                  <a:pos x="24" y="56"/>
                </a:cxn>
                <a:cxn ang="0">
                  <a:pos x="27" y="56"/>
                </a:cxn>
                <a:cxn ang="0">
                  <a:pos x="29" y="55"/>
                </a:cxn>
                <a:cxn ang="0">
                  <a:pos x="31" y="53"/>
                </a:cxn>
                <a:cxn ang="0">
                  <a:pos x="33" y="50"/>
                </a:cxn>
                <a:cxn ang="0">
                  <a:pos x="34" y="46"/>
                </a:cxn>
                <a:cxn ang="0">
                  <a:pos x="34" y="41"/>
                </a:cxn>
                <a:cxn ang="0">
                  <a:pos x="34" y="38"/>
                </a:cxn>
                <a:cxn ang="0">
                  <a:pos x="34" y="34"/>
                </a:cxn>
                <a:cxn ang="0">
                  <a:pos x="32" y="31"/>
                </a:cxn>
                <a:cxn ang="0">
                  <a:pos x="29" y="29"/>
                </a:cxn>
                <a:cxn ang="0">
                  <a:pos x="21" y="27"/>
                </a:cxn>
                <a:cxn ang="0">
                  <a:pos x="18" y="28"/>
                </a:cxn>
                <a:cxn ang="0">
                  <a:pos x="17" y="28"/>
                </a:cxn>
                <a:cxn ang="0">
                  <a:pos x="13" y="30"/>
                </a:cxn>
                <a:cxn ang="0">
                  <a:pos x="10" y="33"/>
                </a:cxn>
                <a:cxn ang="0">
                  <a:pos x="1" y="32"/>
                </a:cxn>
                <a:cxn ang="0">
                  <a:pos x="8" y="0"/>
                </a:cxn>
              </a:cxnLst>
              <a:rect l="0" t="0" r="r" b="b"/>
              <a:pathLst>
                <a:path w="43" h="64">
                  <a:moveTo>
                    <a:pt x="8" y="0"/>
                  </a:moveTo>
                  <a:lnTo>
                    <a:pt x="39" y="0"/>
                  </a:lnTo>
                  <a:lnTo>
                    <a:pt x="39" y="8"/>
                  </a:lnTo>
                  <a:lnTo>
                    <a:pt x="15" y="8"/>
                  </a:lnTo>
                  <a:lnTo>
                    <a:pt x="12" y="24"/>
                  </a:lnTo>
                  <a:lnTo>
                    <a:pt x="19" y="21"/>
                  </a:lnTo>
                  <a:lnTo>
                    <a:pt x="23" y="20"/>
                  </a:lnTo>
                  <a:lnTo>
                    <a:pt x="29" y="21"/>
                  </a:lnTo>
                  <a:lnTo>
                    <a:pt x="34" y="23"/>
                  </a:lnTo>
                  <a:lnTo>
                    <a:pt x="37" y="25"/>
                  </a:lnTo>
                  <a:lnTo>
                    <a:pt x="41" y="33"/>
                  </a:lnTo>
                  <a:lnTo>
                    <a:pt x="43" y="40"/>
                  </a:lnTo>
                  <a:lnTo>
                    <a:pt x="41" y="49"/>
                  </a:lnTo>
                  <a:lnTo>
                    <a:pt x="38" y="56"/>
                  </a:lnTo>
                  <a:lnTo>
                    <a:pt x="31" y="62"/>
                  </a:lnTo>
                  <a:lnTo>
                    <a:pt x="21" y="64"/>
                  </a:lnTo>
                  <a:lnTo>
                    <a:pt x="16" y="63"/>
                  </a:lnTo>
                  <a:lnTo>
                    <a:pt x="11" y="62"/>
                  </a:lnTo>
                  <a:lnTo>
                    <a:pt x="7" y="59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9" y="45"/>
                  </a:lnTo>
                  <a:lnTo>
                    <a:pt x="10" y="49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7" y="56"/>
                  </a:lnTo>
                  <a:lnTo>
                    <a:pt x="24" y="56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4" y="46"/>
                  </a:lnTo>
                  <a:lnTo>
                    <a:pt x="34" y="41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2" y="31"/>
                  </a:lnTo>
                  <a:lnTo>
                    <a:pt x="29" y="29"/>
                  </a:lnTo>
                  <a:lnTo>
                    <a:pt x="21" y="27"/>
                  </a:lnTo>
                  <a:lnTo>
                    <a:pt x="18" y="28"/>
                  </a:lnTo>
                  <a:lnTo>
                    <a:pt x="17" y="28"/>
                  </a:lnTo>
                  <a:lnTo>
                    <a:pt x="13" y="30"/>
                  </a:lnTo>
                  <a:lnTo>
                    <a:pt x="10" y="33"/>
                  </a:lnTo>
                  <a:lnTo>
                    <a:pt x="1" y="3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8" name="Line 36"/>
            <p:cNvSpPr>
              <a:spLocks noChangeShapeType="1"/>
            </p:cNvSpPr>
            <p:nvPr/>
          </p:nvSpPr>
          <p:spPr bwMode="auto">
            <a:xfrm flipV="1">
              <a:off x="3894" y="3757"/>
              <a:ext cx="1" cy="24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9" name="Line 37"/>
            <p:cNvSpPr>
              <a:spLocks noChangeShapeType="1"/>
            </p:cNvSpPr>
            <p:nvPr/>
          </p:nvSpPr>
          <p:spPr bwMode="auto">
            <a:xfrm>
              <a:off x="3894" y="1952"/>
              <a:ext cx="1" cy="24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10" name="Freeform 38"/>
            <p:cNvSpPr>
              <a:spLocks/>
            </p:cNvSpPr>
            <p:nvPr/>
          </p:nvSpPr>
          <p:spPr bwMode="auto">
            <a:xfrm>
              <a:off x="3879" y="3819"/>
              <a:ext cx="24" cy="6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4" y="0"/>
                </a:cxn>
                <a:cxn ang="0">
                  <a:pos x="24" y="64"/>
                </a:cxn>
                <a:cxn ang="0">
                  <a:pos x="15" y="64"/>
                </a:cxn>
                <a:cxn ang="0">
                  <a:pos x="15" y="14"/>
                </a:cxn>
                <a:cxn ang="0">
                  <a:pos x="13" y="16"/>
                </a:cxn>
                <a:cxn ang="0">
                  <a:pos x="10" y="18"/>
                </a:cxn>
                <a:cxn ang="0">
                  <a:pos x="8" y="19"/>
                </a:cxn>
                <a:cxn ang="0">
                  <a:pos x="5" y="21"/>
                </a:cxn>
                <a:cxn ang="0">
                  <a:pos x="2" y="22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5" y="13"/>
                </a:cxn>
                <a:cxn ang="0">
                  <a:pos x="8" y="11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8" y="0"/>
                </a:cxn>
              </a:cxnLst>
              <a:rect l="0" t="0" r="r" b="b"/>
              <a:pathLst>
                <a:path w="24" h="64">
                  <a:moveTo>
                    <a:pt x="18" y="0"/>
                  </a:moveTo>
                  <a:lnTo>
                    <a:pt x="24" y="0"/>
                  </a:lnTo>
                  <a:lnTo>
                    <a:pt x="24" y="64"/>
                  </a:lnTo>
                  <a:lnTo>
                    <a:pt x="15" y="64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8"/>
                  </a:lnTo>
                  <a:lnTo>
                    <a:pt x="8" y="19"/>
                  </a:lnTo>
                  <a:lnTo>
                    <a:pt x="5" y="21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5" y="13"/>
                  </a:lnTo>
                  <a:lnTo>
                    <a:pt x="8" y="11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11" name="Line 39"/>
            <p:cNvSpPr>
              <a:spLocks noChangeShapeType="1"/>
            </p:cNvSpPr>
            <p:nvPr/>
          </p:nvSpPr>
          <p:spPr bwMode="auto">
            <a:xfrm>
              <a:off x="1473" y="3781"/>
              <a:ext cx="25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12" name="Line 40"/>
            <p:cNvSpPr>
              <a:spLocks noChangeShapeType="1"/>
            </p:cNvSpPr>
            <p:nvPr/>
          </p:nvSpPr>
          <p:spPr bwMode="auto">
            <a:xfrm flipH="1">
              <a:off x="3870" y="3781"/>
              <a:ext cx="24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13" name="Rectangle 41"/>
            <p:cNvSpPr>
              <a:spLocks noChangeArrowheads="1"/>
            </p:cNvSpPr>
            <p:nvPr/>
          </p:nvSpPr>
          <p:spPr bwMode="auto">
            <a:xfrm>
              <a:off x="1356" y="3787"/>
              <a:ext cx="25" cy="7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14" name="Freeform 42"/>
            <p:cNvSpPr>
              <a:spLocks/>
            </p:cNvSpPr>
            <p:nvPr/>
          </p:nvSpPr>
          <p:spPr bwMode="auto">
            <a:xfrm>
              <a:off x="1387" y="3750"/>
              <a:ext cx="42" cy="6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4" y="6"/>
                </a:cxn>
                <a:cxn ang="0">
                  <a:pos x="37" y="10"/>
                </a:cxn>
                <a:cxn ang="0">
                  <a:pos x="38" y="19"/>
                </a:cxn>
                <a:cxn ang="0">
                  <a:pos x="34" y="26"/>
                </a:cxn>
                <a:cxn ang="0">
                  <a:pos x="30" y="28"/>
                </a:cxn>
                <a:cxn ang="0">
                  <a:pos x="36" y="32"/>
                </a:cxn>
                <a:cxn ang="0">
                  <a:pos x="42" y="41"/>
                </a:cxn>
                <a:cxn ang="0">
                  <a:pos x="41" y="52"/>
                </a:cxn>
                <a:cxn ang="0">
                  <a:pos x="33" y="62"/>
                </a:cxn>
                <a:cxn ang="0">
                  <a:pos x="25" y="65"/>
                </a:cxn>
                <a:cxn ang="0">
                  <a:pos x="11" y="63"/>
                </a:cxn>
                <a:cxn ang="0">
                  <a:pos x="3" y="57"/>
                </a:cxn>
                <a:cxn ang="0">
                  <a:pos x="0" y="47"/>
                </a:cxn>
                <a:cxn ang="0">
                  <a:pos x="10" y="50"/>
                </a:cxn>
                <a:cxn ang="0">
                  <a:pos x="14" y="55"/>
                </a:cxn>
                <a:cxn ang="0">
                  <a:pos x="18" y="58"/>
                </a:cxn>
                <a:cxn ang="0">
                  <a:pos x="29" y="56"/>
                </a:cxn>
                <a:cxn ang="0">
                  <a:pos x="33" y="51"/>
                </a:cxn>
                <a:cxn ang="0">
                  <a:pos x="33" y="42"/>
                </a:cxn>
                <a:cxn ang="0">
                  <a:pos x="30" y="36"/>
                </a:cxn>
                <a:cxn ang="0">
                  <a:pos x="27" y="33"/>
                </a:cxn>
                <a:cxn ang="0">
                  <a:pos x="21" y="32"/>
                </a:cxn>
                <a:cxn ang="0">
                  <a:pos x="16" y="33"/>
                </a:cxn>
                <a:cxn ang="0">
                  <a:pos x="20" y="26"/>
                </a:cxn>
                <a:cxn ang="0">
                  <a:pos x="28" y="23"/>
                </a:cxn>
                <a:cxn ang="0">
                  <a:pos x="30" y="14"/>
                </a:cxn>
                <a:cxn ang="0">
                  <a:pos x="25" y="9"/>
                </a:cxn>
                <a:cxn ang="0">
                  <a:pos x="17" y="8"/>
                </a:cxn>
                <a:cxn ang="0">
                  <a:pos x="12" y="12"/>
                </a:cxn>
                <a:cxn ang="0">
                  <a:pos x="10" y="17"/>
                </a:cxn>
                <a:cxn ang="0">
                  <a:pos x="2" y="11"/>
                </a:cxn>
                <a:cxn ang="0">
                  <a:pos x="12" y="2"/>
                </a:cxn>
              </a:cxnLst>
              <a:rect l="0" t="0" r="r" b="b"/>
              <a:pathLst>
                <a:path w="42" h="65">
                  <a:moveTo>
                    <a:pt x="16" y="0"/>
                  </a:moveTo>
                  <a:lnTo>
                    <a:pt x="23" y="0"/>
                  </a:lnTo>
                  <a:lnTo>
                    <a:pt x="29" y="2"/>
                  </a:lnTo>
                  <a:lnTo>
                    <a:pt x="34" y="6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38" y="13"/>
                  </a:lnTo>
                  <a:lnTo>
                    <a:pt x="38" y="19"/>
                  </a:lnTo>
                  <a:lnTo>
                    <a:pt x="36" y="23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6" y="32"/>
                  </a:lnTo>
                  <a:lnTo>
                    <a:pt x="41" y="37"/>
                  </a:lnTo>
                  <a:lnTo>
                    <a:pt x="42" y="41"/>
                  </a:lnTo>
                  <a:lnTo>
                    <a:pt x="42" y="44"/>
                  </a:lnTo>
                  <a:lnTo>
                    <a:pt x="41" y="52"/>
                  </a:lnTo>
                  <a:lnTo>
                    <a:pt x="35" y="59"/>
                  </a:lnTo>
                  <a:lnTo>
                    <a:pt x="33" y="62"/>
                  </a:lnTo>
                  <a:lnTo>
                    <a:pt x="29" y="63"/>
                  </a:lnTo>
                  <a:lnTo>
                    <a:pt x="25" y="65"/>
                  </a:lnTo>
                  <a:lnTo>
                    <a:pt x="20" y="65"/>
                  </a:lnTo>
                  <a:lnTo>
                    <a:pt x="11" y="63"/>
                  </a:lnTo>
                  <a:lnTo>
                    <a:pt x="7" y="60"/>
                  </a:lnTo>
                  <a:lnTo>
                    <a:pt x="3" y="57"/>
                  </a:lnTo>
                  <a:lnTo>
                    <a:pt x="1" y="53"/>
                  </a:lnTo>
                  <a:lnTo>
                    <a:pt x="0" y="47"/>
                  </a:lnTo>
                  <a:lnTo>
                    <a:pt x="9" y="46"/>
                  </a:lnTo>
                  <a:lnTo>
                    <a:pt x="10" y="50"/>
                  </a:lnTo>
                  <a:lnTo>
                    <a:pt x="11" y="53"/>
                  </a:lnTo>
                  <a:lnTo>
                    <a:pt x="14" y="55"/>
                  </a:lnTo>
                  <a:lnTo>
                    <a:pt x="16" y="57"/>
                  </a:lnTo>
                  <a:lnTo>
                    <a:pt x="18" y="58"/>
                  </a:lnTo>
                  <a:lnTo>
                    <a:pt x="23" y="58"/>
                  </a:lnTo>
                  <a:lnTo>
                    <a:pt x="29" y="56"/>
                  </a:lnTo>
                  <a:lnTo>
                    <a:pt x="30" y="54"/>
                  </a:lnTo>
                  <a:lnTo>
                    <a:pt x="33" y="51"/>
                  </a:lnTo>
                  <a:lnTo>
                    <a:pt x="33" y="48"/>
                  </a:lnTo>
                  <a:lnTo>
                    <a:pt x="33" y="42"/>
                  </a:lnTo>
                  <a:lnTo>
                    <a:pt x="33" y="39"/>
                  </a:lnTo>
                  <a:lnTo>
                    <a:pt x="30" y="36"/>
                  </a:lnTo>
                  <a:lnTo>
                    <a:pt x="29" y="34"/>
                  </a:lnTo>
                  <a:lnTo>
                    <a:pt x="27" y="33"/>
                  </a:lnTo>
                  <a:lnTo>
                    <a:pt x="24" y="33"/>
                  </a:lnTo>
                  <a:lnTo>
                    <a:pt x="21" y="32"/>
                  </a:lnTo>
                  <a:lnTo>
                    <a:pt x="18" y="32"/>
                  </a:lnTo>
                  <a:lnTo>
                    <a:pt x="16" y="33"/>
                  </a:lnTo>
                  <a:lnTo>
                    <a:pt x="16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28" y="23"/>
                  </a:lnTo>
                  <a:lnTo>
                    <a:pt x="30" y="19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25" y="9"/>
                  </a:lnTo>
                  <a:lnTo>
                    <a:pt x="23" y="8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2" y="12"/>
                  </a:lnTo>
                  <a:lnTo>
                    <a:pt x="11" y="14"/>
                  </a:lnTo>
                  <a:lnTo>
                    <a:pt x="10" y="17"/>
                  </a:lnTo>
                  <a:lnTo>
                    <a:pt x="1" y="16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15" name="Line 43"/>
            <p:cNvSpPr>
              <a:spLocks noChangeShapeType="1"/>
            </p:cNvSpPr>
            <p:nvPr/>
          </p:nvSpPr>
          <p:spPr bwMode="auto">
            <a:xfrm>
              <a:off x="1473" y="3476"/>
              <a:ext cx="25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16" name="Line 44"/>
            <p:cNvSpPr>
              <a:spLocks noChangeShapeType="1"/>
            </p:cNvSpPr>
            <p:nvPr/>
          </p:nvSpPr>
          <p:spPr bwMode="auto">
            <a:xfrm flipH="1">
              <a:off x="3870" y="3476"/>
              <a:ext cx="24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17" name="Rectangle 45"/>
            <p:cNvSpPr>
              <a:spLocks noChangeArrowheads="1"/>
            </p:cNvSpPr>
            <p:nvPr/>
          </p:nvSpPr>
          <p:spPr bwMode="auto">
            <a:xfrm>
              <a:off x="1356" y="3482"/>
              <a:ext cx="25" cy="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18" name="Freeform 46"/>
            <p:cNvSpPr>
              <a:spLocks/>
            </p:cNvSpPr>
            <p:nvPr/>
          </p:nvSpPr>
          <p:spPr bwMode="auto">
            <a:xfrm>
              <a:off x="1386" y="3445"/>
              <a:ext cx="42" cy="6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0"/>
                </a:cxn>
                <a:cxn ang="0">
                  <a:pos x="30" y="1"/>
                </a:cxn>
                <a:cxn ang="0">
                  <a:pos x="34" y="3"/>
                </a:cxn>
                <a:cxn ang="0">
                  <a:pos x="38" y="8"/>
                </a:cxn>
                <a:cxn ang="0">
                  <a:pos x="40" y="11"/>
                </a:cxn>
                <a:cxn ang="0">
                  <a:pos x="41" y="14"/>
                </a:cxn>
                <a:cxn ang="0">
                  <a:pos x="41" y="20"/>
                </a:cxn>
                <a:cxn ang="0">
                  <a:pos x="40" y="23"/>
                </a:cxn>
                <a:cxn ang="0">
                  <a:pos x="39" y="25"/>
                </a:cxn>
                <a:cxn ang="0">
                  <a:pos x="37" y="30"/>
                </a:cxn>
                <a:cxn ang="0">
                  <a:pos x="34" y="32"/>
                </a:cxn>
                <a:cxn ang="0">
                  <a:pos x="33" y="36"/>
                </a:cxn>
                <a:cxn ang="0">
                  <a:pos x="29" y="40"/>
                </a:cxn>
                <a:cxn ang="0">
                  <a:pos x="23" y="44"/>
                </a:cxn>
                <a:cxn ang="0">
                  <a:pos x="14" y="53"/>
                </a:cxn>
                <a:cxn ang="0">
                  <a:pos x="13" y="55"/>
                </a:cxn>
                <a:cxn ang="0">
                  <a:pos x="12" y="56"/>
                </a:cxn>
                <a:cxn ang="0">
                  <a:pos x="42" y="56"/>
                </a:cxn>
                <a:cxn ang="0">
                  <a:pos x="42" y="64"/>
                </a:cxn>
                <a:cxn ang="0">
                  <a:pos x="0" y="64"/>
                </a:cxn>
                <a:cxn ang="0">
                  <a:pos x="0" y="62"/>
                </a:cxn>
                <a:cxn ang="0">
                  <a:pos x="2" y="56"/>
                </a:cxn>
                <a:cxn ang="0">
                  <a:pos x="4" y="52"/>
                </a:cxn>
                <a:cxn ang="0">
                  <a:pos x="8" y="46"/>
                </a:cxn>
                <a:cxn ang="0">
                  <a:pos x="12" y="44"/>
                </a:cxn>
                <a:cxn ang="0">
                  <a:pos x="16" y="40"/>
                </a:cxn>
                <a:cxn ang="0">
                  <a:pos x="20" y="36"/>
                </a:cxn>
                <a:cxn ang="0">
                  <a:pos x="27" y="29"/>
                </a:cxn>
                <a:cxn ang="0">
                  <a:pos x="29" y="27"/>
                </a:cxn>
                <a:cxn ang="0">
                  <a:pos x="31" y="25"/>
                </a:cxn>
                <a:cxn ang="0">
                  <a:pos x="32" y="22"/>
                </a:cxn>
                <a:cxn ang="0">
                  <a:pos x="33" y="20"/>
                </a:cxn>
                <a:cxn ang="0">
                  <a:pos x="33" y="14"/>
                </a:cxn>
                <a:cxn ang="0">
                  <a:pos x="32" y="12"/>
                </a:cxn>
                <a:cxn ang="0">
                  <a:pos x="30" y="11"/>
                </a:cxn>
                <a:cxn ang="0">
                  <a:pos x="27" y="9"/>
                </a:cxn>
                <a:cxn ang="0">
                  <a:pos x="24" y="8"/>
                </a:cxn>
                <a:cxn ang="0">
                  <a:pos x="18" y="8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10" y="18"/>
                </a:cxn>
                <a:cxn ang="0">
                  <a:pos x="1" y="17"/>
                </a:cxn>
                <a:cxn ang="0">
                  <a:pos x="3" y="10"/>
                </a:cxn>
                <a:cxn ang="0">
                  <a:pos x="5" y="7"/>
                </a:cxn>
                <a:cxn ang="0">
                  <a:pos x="8" y="5"/>
                </a:cxn>
                <a:cxn ang="0">
                  <a:pos x="12" y="2"/>
                </a:cxn>
                <a:cxn ang="0">
                  <a:pos x="17" y="0"/>
                </a:cxn>
              </a:cxnLst>
              <a:rect l="0" t="0" r="r" b="b"/>
              <a:pathLst>
                <a:path w="42" h="64">
                  <a:moveTo>
                    <a:pt x="17" y="0"/>
                  </a:moveTo>
                  <a:lnTo>
                    <a:pt x="26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38" y="8"/>
                  </a:lnTo>
                  <a:lnTo>
                    <a:pt x="40" y="11"/>
                  </a:lnTo>
                  <a:lnTo>
                    <a:pt x="41" y="14"/>
                  </a:lnTo>
                  <a:lnTo>
                    <a:pt x="41" y="20"/>
                  </a:lnTo>
                  <a:lnTo>
                    <a:pt x="40" y="23"/>
                  </a:lnTo>
                  <a:lnTo>
                    <a:pt x="39" y="25"/>
                  </a:lnTo>
                  <a:lnTo>
                    <a:pt x="37" y="30"/>
                  </a:lnTo>
                  <a:lnTo>
                    <a:pt x="34" y="32"/>
                  </a:lnTo>
                  <a:lnTo>
                    <a:pt x="33" y="36"/>
                  </a:lnTo>
                  <a:lnTo>
                    <a:pt x="29" y="40"/>
                  </a:lnTo>
                  <a:lnTo>
                    <a:pt x="23" y="44"/>
                  </a:lnTo>
                  <a:lnTo>
                    <a:pt x="14" y="53"/>
                  </a:lnTo>
                  <a:lnTo>
                    <a:pt x="13" y="55"/>
                  </a:lnTo>
                  <a:lnTo>
                    <a:pt x="1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2" y="56"/>
                  </a:lnTo>
                  <a:lnTo>
                    <a:pt x="4" y="52"/>
                  </a:lnTo>
                  <a:lnTo>
                    <a:pt x="8" y="46"/>
                  </a:lnTo>
                  <a:lnTo>
                    <a:pt x="12" y="44"/>
                  </a:lnTo>
                  <a:lnTo>
                    <a:pt x="16" y="40"/>
                  </a:lnTo>
                  <a:lnTo>
                    <a:pt x="20" y="36"/>
                  </a:lnTo>
                  <a:lnTo>
                    <a:pt x="27" y="29"/>
                  </a:lnTo>
                  <a:lnTo>
                    <a:pt x="29" y="27"/>
                  </a:lnTo>
                  <a:lnTo>
                    <a:pt x="31" y="25"/>
                  </a:lnTo>
                  <a:lnTo>
                    <a:pt x="32" y="22"/>
                  </a:lnTo>
                  <a:lnTo>
                    <a:pt x="33" y="20"/>
                  </a:lnTo>
                  <a:lnTo>
                    <a:pt x="33" y="14"/>
                  </a:lnTo>
                  <a:lnTo>
                    <a:pt x="32" y="12"/>
                  </a:lnTo>
                  <a:lnTo>
                    <a:pt x="30" y="11"/>
                  </a:lnTo>
                  <a:lnTo>
                    <a:pt x="27" y="9"/>
                  </a:lnTo>
                  <a:lnTo>
                    <a:pt x="24" y="8"/>
                  </a:lnTo>
                  <a:lnTo>
                    <a:pt x="18" y="8"/>
                  </a:lnTo>
                  <a:lnTo>
                    <a:pt x="16" y="9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10" y="18"/>
                  </a:lnTo>
                  <a:lnTo>
                    <a:pt x="1" y="17"/>
                  </a:lnTo>
                  <a:lnTo>
                    <a:pt x="3" y="10"/>
                  </a:lnTo>
                  <a:lnTo>
                    <a:pt x="5" y="7"/>
                  </a:lnTo>
                  <a:lnTo>
                    <a:pt x="8" y="5"/>
                  </a:lnTo>
                  <a:lnTo>
                    <a:pt x="12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19" name="Line 47"/>
            <p:cNvSpPr>
              <a:spLocks noChangeShapeType="1"/>
            </p:cNvSpPr>
            <p:nvPr/>
          </p:nvSpPr>
          <p:spPr bwMode="auto">
            <a:xfrm>
              <a:off x="1473" y="3171"/>
              <a:ext cx="25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20" name="Line 48"/>
            <p:cNvSpPr>
              <a:spLocks noChangeShapeType="1"/>
            </p:cNvSpPr>
            <p:nvPr/>
          </p:nvSpPr>
          <p:spPr bwMode="auto">
            <a:xfrm flipH="1">
              <a:off x="3870" y="3171"/>
              <a:ext cx="24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21" name="Rectangle 49"/>
            <p:cNvSpPr>
              <a:spLocks noChangeArrowheads="1"/>
            </p:cNvSpPr>
            <p:nvPr/>
          </p:nvSpPr>
          <p:spPr bwMode="auto">
            <a:xfrm>
              <a:off x="1356" y="3177"/>
              <a:ext cx="25" cy="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22" name="Freeform 50"/>
            <p:cNvSpPr>
              <a:spLocks/>
            </p:cNvSpPr>
            <p:nvPr/>
          </p:nvSpPr>
          <p:spPr bwMode="auto">
            <a:xfrm>
              <a:off x="1393" y="3140"/>
              <a:ext cx="23" cy="6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3" y="0"/>
                </a:cxn>
                <a:cxn ang="0">
                  <a:pos x="23" y="64"/>
                </a:cxn>
                <a:cxn ang="0">
                  <a:pos x="14" y="64"/>
                </a:cxn>
                <a:cxn ang="0">
                  <a:pos x="14" y="14"/>
                </a:cxn>
                <a:cxn ang="0">
                  <a:pos x="10" y="18"/>
                </a:cxn>
                <a:cxn ang="0">
                  <a:pos x="8" y="19"/>
                </a:cxn>
                <a:cxn ang="0">
                  <a:pos x="5" y="21"/>
                </a:cxn>
                <a:cxn ang="0">
                  <a:pos x="2" y="22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6" y="13"/>
                </a:cxn>
                <a:cxn ang="0">
                  <a:pos x="10" y="9"/>
                </a:cxn>
                <a:cxn ang="0">
                  <a:pos x="16" y="3"/>
                </a:cxn>
                <a:cxn ang="0">
                  <a:pos x="17" y="0"/>
                </a:cxn>
              </a:cxnLst>
              <a:rect l="0" t="0" r="r" b="b"/>
              <a:pathLst>
                <a:path w="23" h="64">
                  <a:moveTo>
                    <a:pt x="17" y="0"/>
                  </a:moveTo>
                  <a:lnTo>
                    <a:pt x="23" y="0"/>
                  </a:lnTo>
                  <a:lnTo>
                    <a:pt x="23" y="64"/>
                  </a:lnTo>
                  <a:lnTo>
                    <a:pt x="14" y="64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19"/>
                  </a:lnTo>
                  <a:lnTo>
                    <a:pt x="5" y="21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6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23" name="Line 51"/>
            <p:cNvSpPr>
              <a:spLocks noChangeShapeType="1"/>
            </p:cNvSpPr>
            <p:nvPr/>
          </p:nvSpPr>
          <p:spPr bwMode="auto">
            <a:xfrm>
              <a:off x="1473" y="2867"/>
              <a:ext cx="25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24" name="Line 52"/>
            <p:cNvSpPr>
              <a:spLocks noChangeShapeType="1"/>
            </p:cNvSpPr>
            <p:nvPr/>
          </p:nvSpPr>
          <p:spPr bwMode="auto">
            <a:xfrm flipH="1">
              <a:off x="3870" y="2867"/>
              <a:ext cx="24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25" name="Freeform 53"/>
            <p:cNvSpPr>
              <a:spLocks noEditPoints="1"/>
            </p:cNvSpPr>
            <p:nvPr/>
          </p:nvSpPr>
          <p:spPr bwMode="auto">
            <a:xfrm>
              <a:off x="1409" y="2835"/>
              <a:ext cx="43" cy="66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6" y="9"/>
                </a:cxn>
                <a:cxn ang="0">
                  <a:pos x="12" y="13"/>
                </a:cxn>
                <a:cxn ang="0">
                  <a:pos x="11" y="17"/>
                </a:cxn>
                <a:cxn ang="0">
                  <a:pos x="9" y="24"/>
                </a:cxn>
                <a:cxn ang="0">
                  <a:pos x="9" y="42"/>
                </a:cxn>
                <a:cxn ang="0">
                  <a:pos x="10" y="49"/>
                </a:cxn>
                <a:cxn ang="0">
                  <a:pos x="12" y="53"/>
                </a:cxn>
                <a:cxn ang="0">
                  <a:pos x="15" y="56"/>
                </a:cxn>
                <a:cxn ang="0">
                  <a:pos x="18" y="57"/>
                </a:cxn>
                <a:cxn ang="0">
                  <a:pos x="22" y="58"/>
                </a:cxn>
                <a:cxn ang="0">
                  <a:pos x="24" y="58"/>
                </a:cxn>
                <a:cxn ang="0">
                  <a:pos x="27" y="57"/>
                </a:cxn>
                <a:cxn ang="0">
                  <a:pos x="30" y="53"/>
                </a:cxn>
                <a:cxn ang="0">
                  <a:pos x="33" y="46"/>
                </a:cxn>
                <a:cxn ang="0">
                  <a:pos x="34" y="33"/>
                </a:cxn>
                <a:cxn ang="0">
                  <a:pos x="33" y="20"/>
                </a:cxn>
                <a:cxn ang="0">
                  <a:pos x="30" y="13"/>
                </a:cxn>
                <a:cxn ang="0">
                  <a:pos x="28" y="11"/>
                </a:cxn>
                <a:cxn ang="0">
                  <a:pos x="26" y="9"/>
                </a:cxn>
                <a:cxn ang="0">
                  <a:pos x="24" y="8"/>
                </a:cxn>
                <a:cxn ang="0">
                  <a:pos x="18" y="8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30" y="2"/>
                </a:cxn>
                <a:cxn ang="0">
                  <a:pos x="33" y="4"/>
                </a:cxn>
                <a:cxn ang="0">
                  <a:pos x="35" y="6"/>
                </a:cxn>
                <a:cxn ang="0">
                  <a:pos x="37" y="9"/>
                </a:cxn>
                <a:cxn ang="0">
                  <a:pos x="39" y="13"/>
                </a:cxn>
                <a:cxn ang="0">
                  <a:pos x="41" y="17"/>
                </a:cxn>
                <a:cxn ang="0">
                  <a:pos x="42" y="24"/>
                </a:cxn>
                <a:cxn ang="0">
                  <a:pos x="43" y="33"/>
                </a:cxn>
                <a:cxn ang="0">
                  <a:pos x="42" y="43"/>
                </a:cxn>
                <a:cxn ang="0">
                  <a:pos x="41" y="51"/>
                </a:cxn>
                <a:cxn ang="0">
                  <a:pos x="38" y="56"/>
                </a:cxn>
                <a:cxn ang="0">
                  <a:pos x="36" y="59"/>
                </a:cxn>
                <a:cxn ang="0">
                  <a:pos x="33" y="62"/>
                </a:cxn>
                <a:cxn ang="0">
                  <a:pos x="26" y="66"/>
                </a:cxn>
                <a:cxn ang="0">
                  <a:pos x="22" y="66"/>
                </a:cxn>
                <a:cxn ang="0">
                  <a:pos x="13" y="64"/>
                </a:cxn>
                <a:cxn ang="0">
                  <a:pos x="7" y="59"/>
                </a:cxn>
                <a:cxn ang="0">
                  <a:pos x="3" y="52"/>
                </a:cxn>
                <a:cxn ang="0">
                  <a:pos x="1" y="44"/>
                </a:cxn>
                <a:cxn ang="0">
                  <a:pos x="0" y="33"/>
                </a:cxn>
                <a:cxn ang="0">
                  <a:pos x="1" y="22"/>
                </a:cxn>
                <a:cxn ang="0">
                  <a:pos x="4" y="11"/>
                </a:cxn>
                <a:cxn ang="0">
                  <a:pos x="8" y="5"/>
                </a:cxn>
                <a:cxn ang="0">
                  <a:pos x="10" y="4"/>
                </a:cxn>
                <a:cxn ang="0">
                  <a:pos x="11" y="2"/>
                </a:cxn>
                <a:cxn ang="0">
                  <a:pos x="14" y="1"/>
                </a:cxn>
                <a:cxn ang="0">
                  <a:pos x="18" y="0"/>
                </a:cxn>
              </a:cxnLst>
              <a:rect l="0" t="0" r="r" b="b"/>
              <a:pathLst>
                <a:path w="43" h="66">
                  <a:moveTo>
                    <a:pt x="18" y="8"/>
                  </a:moveTo>
                  <a:lnTo>
                    <a:pt x="16" y="9"/>
                  </a:lnTo>
                  <a:lnTo>
                    <a:pt x="12" y="13"/>
                  </a:lnTo>
                  <a:lnTo>
                    <a:pt x="11" y="17"/>
                  </a:lnTo>
                  <a:lnTo>
                    <a:pt x="9" y="24"/>
                  </a:lnTo>
                  <a:lnTo>
                    <a:pt x="9" y="42"/>
                  </a:lnTo>
                  <a:lnTo>
                    <a:pt x="10" y="49"/>
                  </a:lnTo>
                  <a:lnTo>
                    <a:pt x="12" y="53"/>
                  </a:lnTo>
                  <a:lnTo>
                    <a:pt x="15" y="56"/>
                  </a:lnTo>
                  <a:lnTo>
                    <a:pt x="18" y="57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7" y="57"/>
                  </a:lnTo>
                  <a:lnTo>
                    <a:pt x="30" y="53"/>
                  </a:lnTo>
                  <a:lnTo>
                    <a:pt x="33" y="46"/>
                  </a:lnTo>
                  <a:lnTo>
                    <a:pt x="34" y="33"/>
                  </a:lnTo>
                  <a:lnTo>
                    <a:pt x="33" y="20"/>
                  </a:lnTo>
                  <a:lnTo>
                    <a:pt x="30" y="13"/>
                  </a:lnTo>
                  <a:lnTo>
                    <a:pt x="28" y="11"/>
                  </a:lnTo>
                  <a:lnTo>
                    <a:pt x="26" y="9"/>
                  </a:lnTo>
                  <a:lnTo>
                    <a:pt x="24" y="8"/>
                  </a:lnTo>
                  <a:lnTo>
                    <a:pt x="18" y="8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30" y="2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7" y="9"/>
                  </a:lnTo>
                  <a:lnTo>
                    <a:pt x="39" y="13"/>
                  </a:lnTo>
                  <a:lnTo>
                    <a:pt x="41" y="17"/>
                  </a:lnTo>
                  <a:lnTo>
                    <a:pt x="42" y="24"/>
                  </a:lnTo>
                  <a:lnTo>
                    <a:pt x="43" y="33"/>
                  </a:lnTo>
                  <a:lnTo>
                    <a:pt x="42" y="43"/>
                  </a:lnTo>
                  <a:lnTo>
                    <a:pt x="41" y="51"/>
                  </a:lnTo>
                  <a:lnTo>
                    <a:pt x="38" y="56"/>
                  </a:lnTo>
                  <a:lnTo>
                    <a:pt x="36" y="59"/>
                  </a:lnTo>
                  <a:lnTo>
                    <a:pt x="33" y="62"/>
                  </a:lnTo>
                  <a:lnTo>
                    <a:pt x="26" y="66"/>
                  </a:lnTo>
                  <a:lnTo>
                    <a:pt x="22" y="66"/>
                  </a:lnTo>
                  <a:lnTo>
                    <a:pt x="13" y="64"/>
                  </a:lnTo>
                  <a:lnTo>
                    <a:pt x="7" y="59"/>
                  </a:lnTo>
                  <a:lnTo>
                    <a:pt x="3" y="52"/>
                  </a:lnTo>
                  <a:lnTo>
                    <a:pt x="1" y="44"/>
                  </a:lnTo>
                  <a:lnTo>
                    <a:pt x="0" y="33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8" y="5"/>
                  </a:lnTo>
                  <a:lnTo>
                    <a:pt x="10" y="4"/>
                  </a:lnTo>
                  <a:lnTo>
                    <a:pt x="11" y="2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26" name="Line 54"/>
            <p:cNvSpPr>
              <a:spLocks noChangeShapeType="1"/>
            </p:cNvSpPr>
            <p:nvPr/>
          </p:nvSpPr>
          <p:spPr bwMode="auto">
            <a:xfrm>
              <a:off x="1473" y="2562"/>
              <a:ext cx="25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27" name="Line 55"/>
            <p:cNvSpPr>
              <a:spLocks noChangeShapeType="1"/>
            </p:cNvSpPr>
            <p:nvPr/>
          </p:nvSpPr>
          <p:spPr bwMode="auto">
            <a:xfrm flipH="1">
              <a:off x="3870" y="2562"/>
              <a:ext cx="24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28" name="Freeform 56"/>
            <p:cNvSpPr>
              <a:spLocks/>
            </p:cNvSpPr>
            <p:nvPr/>
          </p:nvSpPr>
          <p:spPr bwMode="auto">
            <a:xfrm>
              <a:off x="1415" y="2531"/>
              <a:ext cx="23" cy="6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3" y="64"/>
                </a:cxn>
                <a:cxn ang="0">
                  <a:pos x="15" y="64"/>
                </a:cxn>
                <a:cxn ang="0">
                  <a:pos x="15" y="14"/>
                </a:cxn>
                <a:cxn ang="0">
                  <a:pos x="13" y="16"/>
                </a:cxn>
                <a:cxn ang="0">
                  <a:pos x="10" y="18"/>
                </a:cxn>
                <a:cxn ang="0">
                  <a:pos x="7" y="18"/>
                </a:cxn>
                <a:cxn ang="0">
                  <a:pos x="5" y="20"/>
                </a:cxn>
                <a:cxn ang="0">
                  <a:pos x="2" y="21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5" y="13"/>
                </a:cxn>
                <a:cxn ang="0">
                  <a:pos x="7" y="11"/>
                </a:cxn>
                <a:cxn ang="0">
                  <a:pos x="11" y="8"/>
                </a:cxn>
                <a:cxn ang="0">
                  <a:pos x="14" y="5"/>
                </a:cxn>
                <a:cxn ang="0">
                  <a:pos x="18" y="0"/>
                </a:cxn>
              </a:cxnLst>
              <a:rect l="0" t="0" r="r" b="b"/>
              <a:pathLst>
                <a:path w="23" h="64">
                  <a:moveTo>
                    <a:pt x="18" y="0"/>
                  </a:moveTo>
                  <a:lnTo>
                    <a:pt x="23" y="0"/>
                  </a:lnTo>
                  <a:lnTo>
                    <a:pt x="23" y="64"/>
                  </a:lnTo>
                  <a:lnTo>
                    <a:pt x="15" y="64"/>
                  </a:lnTo>
                  <a:lnTo>
                    <a:pt x="15" y="14"/>
                  </a:lnTo>
                  <a:lnTo>
                    <a:pt x="13" y="16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2" y="21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5" y="13"/>
                  </a:lnTo>
                  <a:lnTo>
                    <a:pt x="7" y="11"/>
                  </a:lnTo>
                  <a:lnTo>
                    <a:pt x="11" y="8"/>
                  </a:lnTo>
                  <a:lnTo>
                    <a:pt x="14" y="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29" name="Line 57"/>
            <p:cNvSpPr>
              <a:spLocks noChangeShapeType="1"/>
            </p:cNvSpPr>
            <p:nvPr/>
          </p:nvSpPr>
          <p:spPr bwMode="auto">
            <a:xfrm>
              <a:off x="1473" y="2257"/>
              <a:ext cx="25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30" name="Line 58"/>
            <p:cNvSpPr>
              <a:spLocks noChangeShapeType="1"/>
            </p:cNvSpPr>
            <p:nvPr/>
          </p:nvSpPr>
          <p:spPr bwMode="auto">
            <a:xfrm flipH="1">
              <a:off x="3870" y="2257"/>
              <a:ext cx="24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31" name="Freeform 59"/>
            <p:cNvSpPr>
              <a:spLocks/>
            </p:cNvSpPr>
            <p:nvPr/>
          </p:nvSpPr>
          <p:spPr bwMode="auto">
            <a:xfrm>
              <a:off x="1408" y="2226"/>
              <a:ext cx="43" cy="64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3" y="3"/>
                </a:cxn>
                <a:cxn ang="0">
                  <a:pos x="36" y="4"/>
                </a:cxn>
                <a:cxn ang="0">
                  <a:pos x="39" y="8"/>
                </a:cxn>
                <a:cxn ang="0">
                  <a:pos x="41" y="13"/>
                </a:cxn>
                <a:cxn ang="0">
                  <a:pos x="42" y="17"/>
                </a:cxn>
                <a:cxn ang="0">
                  <a:pos x="41" y="20"/>
                </a:cxn>
                <a:cxn ang="0">
                  <a:pos x="41" y="22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7" y="30"/>
                </a:cxn>
                <a:cxn ang="0">
                  <a:pos x="35" y="32"/>
                </a:cxn>
                <a:cxn ang="0">
                  <a:pos x="32" y="36"/>
                </a:cxn>
                <a:cxn ang="0">
                  <a:pos x="29" y="39"/>
                </a:cxn>
                <a:cxn ang="0">
                  <a:pos x="24" y="43"/>
                </a:cxn>
                <a:cxn ang="0">
                  <a:pos x="20" y="46"/>
                </a:cxn>
                <a:cxn ang="0">
                  <a:pos x="12" y="54"/>
                </a:cxn>
                <a:cxn ang="0">
                  <a:pos x="12" y="55"/>
                </a:cxn>
                <a:cxn ang="0">
                  <a:pos x="43" y="55"/>
                </a:cxn>
                <a:cxn ang="0">
                  <a:pos x="43" y="64"/>
                </a:cxn>
                <a:cxn ang="0">
                  <a:pos x="0" y="64"/>
                </a:cxn>
                <a:cxn ang="0">
                  <a:pos x="0" y="61"/>
                </a:cxn>
                <a:cxn ang="0">
                  <a:pos x="2" y="55"/>
                </a:cxn>
                <a:cxn ang="0">
                  <a:pos x="4" y="52"/>
                </a:cxn>
                <a:cxn ang="0">
                  <a:pos x="6" y="49"/>
                </a:cxn>
                <a:cxn ang="0">
                  <a:pos x="12" y="43"/>
                </a:cxn>
                <a:cxn ang="0">
                  <a:pos x="21" y="36"/>
                </a:cxn>
                <a:cxn ang="0">
                  <a:pos x="28" y="29"/>
                </a:cxn>
                <a:cxn ang="0">
                  <a:pos x="29" y="26"/>
                </a:cxn>
                <a:cxn ang="0">
                  <a:pos x="31" y="24"/>
                </a:cxn>
                <a:cxn ang="0">
                  <a:pos x="32" y="21"/>
                </a:cxn>
                <a:cxn ang="0">
                  <a:pos x="32" y="20"/>
                </a:cxn>
                <a:cxn ang="0">
                  <a:pos x="33" y="17"/>
                </a:cxn>
                <a:cxn ang="0">
                  <a:pos x="32" y="14"/>
                </a:cxn>
                <a:cxn ang="0">
                  <a:pos x="30" y="10"/>
                </a:cxn>
                <a:cxn ang="0">
                  <a:pos x="28" y="8"/>
                </a:cxn>
                <a:cxn ang="0">
                  <a:pos x="25" y="7"/>
                </a:cxn>
                <a:cxn ang="0">
                  <a:pos x="18" y="7"/>
                </a:cxn>
                <a:cxn ang="0">
                  <a:pos x="15" y="8"/>
                </a:cxn>
                <a:cxn ang="0">
                  <a:pos x="13" y="10"/>
                </a:cxn>
                <a:cxn ang="0">
                  <a:pos x="12" y="11"/>
                </a:cxn>
                <a:cxn ang="0">
                  <a:pos x="11" y="13"/>
                </a:cxn>
                <a:cxn ang="0">
                  <a:pos x="10" y="16"/>
                </a:cxn>
                <a:cxn ang="0">
                  <a:pos x="10" y="18"/>
                </a:cxn>
                <a:cxn ang="0">
                  <a:pos x="1" y="17"/>
                </a:cxn>
                <a:cxn ang="0">
                  <a:pos x="3" y="9"/>
                </a:cxn>
                <a:cxn ang="0">
                  <a:pos x="5" y="6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6" y="0"/>
                </a:cxn>
              </a:cxnLst>
              <a:rect l="0" t="0" r="r" b="b"/>
              <a:pathLst>
                <a:path w="43" h="64">
                  <a:moveTo>
                    <a:pt x="1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3" y="3"/>
                  </a:lnTo>
                  <a:lnTo>
                    <a:pt x="36" y="4"/>
                  </a:lnTo>
                  <a:lnTo>
                    <a:pt x="39" y="8"/>
                  </a:lnTo>
                  <a:lnTo>
                    <a:pt x="41" y="13"/>
                  </a:lnTo>
                  <a:lnTo>
                    <a:pt x="42" y="17"/>
                  </a:lnTo>
                  <a:lnTo>
                    <a:pt x="41" y="20"/>
                  </a:lnTo>
                  <a:lnTo>
                    <a:pt x="41" y="22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7" y="30"/>
                  </a:lnTo>
                  <a:lnTo>
                    <a:pt x="35" y="32"/>
                  </a:lnTo>
                  <a:lnTo>
                    <a:pt x="32" y="36"/>
                  </a:lnTo>
                  <a:lnTo>
                    <a:pt x="29" y="39"/>
                  </a:lnTo>
                  <a:lnTo>
                    <a:pt x="24" y="43"/>
                  </a:lnTo>
                  <a:lnTo>
                    <a:pt x="20" y="46"/>
                  </a:lnTo>
                  <a:lnTo>
                    <a:pt x="12" y="54"/>
                  </a:lnTo>
                  <a:lnTo>
                    <a:pt x="12" y="55"/>
                  </a:lnTo>
                  <a:lnTo>
                    <a:pt x="43" y="55"/>
                  </a:lnTo>
                  <a:lnTo>
                    <a:pt x="43" y="64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2" y="55"/>
                  </a:lnTo>
                  <a:lnTo>
                    <a:pt x="4" y="52"/>
                  </a:lnTo>
                  <a:lnTo>
                    <a:pt x="6" y="49"/>
                  </a:lnTo>
                  <a:lnTo>
                    <a:pt x="12" y="43"/>
                  </a:lnTo>
                  <a:lnTo>
                    <a:pt x="21" y="36"/>
                  </a:lnTo>
                  <a:lnTo>
                    <a:pt x="28" y="29"/>
                  </a:lnTo>
                  <a:lnTo>
                    <a:pt x="29" y="26"/>
                  </a:lnTo>
                  <a:lnTo>
                    <a:pt x="31" y="24"/>
                  </a:lnTo>
                  <a:lnTo>
                    <a:pt x="32" y="21"/>
                  </a:lnTo>
                  <a:lnTo>
                    <a:pt x="32" y="20"/>
                  </a:lnTo>
                  <a:lnTo>
                    <a:pt x="33" y="17"/>
                  </a:lnTo>
                  <a:lnTo>
                    <a:pt x="32" y="14"/>
                  </a:lnTo>
                  <a:lnTo>
                    <a:pt x="30" y="10"/>
                  </a:lnTo>
                  <a:lnTo>
                    <a:pt x="28" y="8"/>
                  </a:lnTo>
                  <a:lnTo>
                    <a:pt x="25" y="7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3" y="10"/>
                  </a:lnTo>
                  <a:lnTo>
                    <a:pt x="12" y="11"/>
                  </a:lnTo>
                  <a:lnTo>
                    <a:pt x="11" y="13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" y="17"/>
                  </a:lnTo>
                  <a:lnTo>
                    <a:pt x="3" y="9"/>
                  </a:lnTo>
                  <a:lnTo>
                    <a:pt x="5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32" name="Line 60"/>
            <p:cNvSpPr>
              <a:spLocks noChangeShapeType="1"/>
            </p:cNvSpPr>
            <p:nvPr/>
          </p:nvSpPr>
          <p:spPr bwMode="auto">
            <a:xfrm>
              <a:off x="1473" y="1952"/>
              <a:ext cx="25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33" name="Line 61"/>
            <p:cNvSpPr>
              <a:spLocks noChangeShapeType="1"/>
            </p:cNvSpPr>
            <p:nvPr/>
          </p:nvSpPr>
          <p:spPr bwMode="auto">
            <a:xfrm flipH="1">
              <a:off x="3870" y="1952"/>
              <a:ext cx="24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34" name="Freeform 62"/>
            <p:cNvSpPr>
              <a:spLocks/>
            </p:cNvSpPr>
            <p:nvPr/>
          </p:nvSpPr>
          <p:spPr bwMode="auto">
            <a:xfrm>
              <a:off x="1409" y="1921"/>
              <a:ext cx="43" cy="6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9" y="2"/>
                </a:cxn>
                <a:cxn ang="0">
                  <a:pos x="37" y="8"/>
                </a:cxn>
                <a:cxn ang="0">
                  <a:pos x="38" y="13"/>
                </a:cxn>
                <a:cxn ang="0">
                  <a:pos x="38" y="20"/>
                </a:cxn>
                <a:cxn ang="0">
                  <a:pos x="35" y="25"/>
                </a:cxn>
                <a:cxn ang="0">
                  <a:pos x="30" y="28"/>
                </a:cxn>
                <a:cxn ang="0">
                  <a:pos x="41" y="37"/>
                </a:cxn>
                <a:cxn ang="0">
                  <a:pos x="41" y="52"/>
                </a:cxn>
                <a:cxn ang="0">
                  <a:pos x="29" y="63"/>
                </a:cxn>
                <a:cxn ang="0">
                  <a:pos x="17" y="65"/>
                </a:cxn>
                <a:cxn ang="0">
                  <a:pos x="10" y="62"/>
                </a:cxn>
                <a:cxn ang="0">
                  <a:pos x="1" y="53"/>
                </a:cxn>
                <a:cxn ang="0">
                  <a:pos x="9" y="46"/>
                </a:cxn>
                <a:cxn ang="0">
                  <a:pos x="11" y="53"/>
                </a:cxn>
                <a:cxn ang="0">
                  <a:pos x="15" y="57"/>
                </a:cxn>
                <a:cxn ang="0">
                  <a:pos x="24" y="57"/>
                </a:cxn>
                <a:cxn ang="0">
                  <a:pos x="28" y="56"/>
                </a:cxn>
                <a:cxn ang="0">
                  <a:pos x="32" y="51"/>
                </a:cxn>
                <a:cxn ang="0">
                  <a:pos x="34" y="44"/>
                </a:cxn>
                <a:cxn ang="0">
                  <a:pos x="30" y="36"/>
                </a:cxn>
                <a:cxn ang="0">
                  <a:pos x="22" y="32"/>
                </a:cxn>
                <a:cxn ang="0">
                  <a:pos x="16" y="33"/>
                </a:cxn>
                <a:cxn ang="0">
                  <a:pos x="21" y="25"/>
                </a:cxn>
                <a:cxn ang="0">
                  <a:pos x="28" y="23"/>
                </a:cxn>
                <a:cxn ang="0">
                  <a:pos x="29" y="19"/>
                </a:cxn>
                <a:cxn ang="0">
                  <a:pos x="29" y="13"/>
                </a:cxn>
                <a:cxn ang="0">
                  <a:pos x="26" y="8"/>
                </a:cxn>
                <a:cxn ang="0">
                  <a:pos x="18" y="7"/>
                </a:cxn>
                <a:cxn ang="0">
                  <a:pos x="11" y="12"/>
                </a:cxn>
                <a:cxn ang="0">
                  <a:pos x="10" y="17"/>
                </a:cxn>
                <a:cxn ang="0">
                  <a:pos x="2" y="11"/>
                </a:cxn>
                <a:cxn ang="0">
                  <a:pos x="8" y="5"/>
                </a:cxn>
                <a:cxn ang="0">
                  <a:pos x="15" y="0"/>
                </a:cxn>
              </a:cxnLst>
              <a:rect l="0" t="0" r="r" b="b"/>
              <a:pathLst>
                <a:path w="43" h="65">
                  <a:moveTo>
                    <a:pt x="15" y="0"/>
                  </a:moveTo>
                  <a:lnTo>
                    <a:pt x="23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38" y="10"/>
                  </a:lnTo>
                  <a:lnTo>
                    <a:pt x="38" y="13"/>
                  </a:lnTo>
                  <a:lnTo>
                    <a:pt x="39" y="16"/>
                  </a:lnTo>
                  <a:lnTo>
                    <a:pt x="38" y="20"/>
                  </a:lnTo>
                  <a:lnTo>
                    <a:pt x="37" y="23"/>
                  </a:lnTo>
                  <a:lnTo>
                    <a:pt x="35" y="25"/>
                  </a:lnTo>
                  <a:lnTo>
                    <a:pt x="32" y="27"/>
                  </a:lnTo>
                  <a:lnTo>
                    <a:pt x="30" y="28"/>
                  </a:lnTo>
                  <a:lnTo>
                    <a:pt x="39" y="34"/>
                  </a:lnTo>
                  <a:lnTo>
                    <a:pt x="41" y="37"/>
                  </a:lnTo>
                  <a:lnTo>
                    <a:pt x="43" y="44"/>
                  </a:lnTo>
                  <a:lnTo>
                    <a:pt x="41" y="52"/>
                  </a:lnTo>
                  <a:lnTo>
                    <a:pt x="36" y="59"/>
                  </a:lnTo>
                  <a:lnTo>
                    <a:pt x="29" y="63"/>
                  </a:lnTo>
                  <a:lnTo>
                    <a:pt x="21" y="65"/>
                  </a:lnTo>
                  <a:lnTo>
                    <a:pt x="17" y="65"/>
                  </a:lnTo>
                  <a:lnTo>
                    <a:pt x="13" y="64"/>
                  </a:lnTo>
                  <a:lnTo>
                    <a:pt x="10" y="62"/>
                  </a:lnTo>
                  <a:lnTo>
                    <a:pt x="7" y="60"/>
                  </a:lnTo>
                  <a:lnTo>
                    <a:pt x="1" y="53"/>
                  </a:lnTo>
                  <a:lnTo>
                    <a:pt x="0" y="47"/>
                  </a:lnTo>
                  <a:lnTo>
                    <a:pt x="9" y="46"/>
                  </a:lnTo>
                  <a:lnTo>
                    <a:pt x="10" y="50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8" y="56"/>
                  </a:lnTo>
                  <a:lnTo>
                    <a:pt x="30" y="54"/>
                  </a:lnTo>
                  <a:lnTo>
                    <a:pt x="32" y="51"/>
                  </a:lnTo>
                  <a:lnTo>
                    <a:pt x="33" y="48"/>
                  </a:lnTo>
                  <a:lnTo>
                    <a:pt x="34" y="44"/>
                  </a:lnTo>
                  <a:lnTo>
                    <a:pt x="32" y="39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2" y="32"/>
                  </a:lnTo>
                  <a:lnTo>
                    <a:pt x="19" y="32"/>
                  </a:lnTo>
                  <a:lnTo>
                    <a:pt x="16" y="33"/>
                  </a:lnTo>
                  <a:lnTo>
                    <a:pt x="17" y="25"/>
                  </a:lnTo>
                  <a:lnTo>
                    <a:pt x="21" y="25"/>
                  </a:lnTo>
                  <a:lnTo>
                    <a:pt x="27" y="23"/>
                  </a:lnTo>
                  <a:lnTo>
                    <a:pt x="28" y="23"/>
                  </a:lnTo>
                  <a:lnTo>
                    <a:pt x="29" y="21"/>
                  </a:lnTo>
                  <a:lnTo>
                    <a:pt x="29" y="19"/>
                  </a:lnTo>
                  <a:lnTo>
                    <a:pt x="30" y="16"/>
                  </a:lnTo>
                  <a:lnTo>
                    <a:pt x="29" y="13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3" y="7"/>
                  </a:lnTo>
                  <a:lnTo>
                    <a:pt x="18" y="7"/>
                  </a:lnTo>
                  <a:lnTo>
                    <a:pt x="15" y="8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0" y="17"/>
                  </a:lnTo>
                  <a:lnTo>
                    <a:pt x="1" y="16"/>
                  </a:lnTo>
                  <a:lnTo>
                    <a:pt x="2" y="11"/>
                  </a:lnTo>
                  <a:lnTo>
                    <a:pt x="5" y="7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35" name="Line 63"/>
            <p:cNvSpPr>
              <a:spLocks noChangeShapeType="1"/>
            </p:cNvSpPr>
            <p:nvPr/>
          </p:nvSpPr>
          <p:spPr bwMode="auto">
            <a:xfrm>
              <a:off x="1473" y="1952"/>
              <a:ext cx="2421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36" name="Line 64"/>
            <p:cNvSpPr>
              <a:spLocks noChangeShapeType="1"/>
            </p:cNvSpPr>
            <p:nvPr/>
          </p:nvSpPr>
          <p:spPr bwMode="auto">
            <a:xfrm>
              <a:off x="1473" y="3781"/>
              <a:ext cx="2421" cy="1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37" name="Line 65"/>
            <p:cNvSpPr>
              <a:spLocks noChangeShapeType="1"/>
            </p:cNvSpPr>
            <p:nvPr/>
          </p:nvSpPr>
          <p:spPr bwMode="auto">
            <a:xfrm flipV="1">
              <a:off x="3894" y="1952"/>
              <a:ext cx="1" cy="1829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38" name="Line 66"/>
            <p:cNvSpPr>
              <a:spLocks noChangeShapeType="1"/>
            </p:cNvSpPr>
            <p:nvPr/>
          </p:nvSpPr>
          <p:spPr bwMode="auto">
            <a:xfrm flipV="1">
              <a:off x="1473" y="1952"/>
              <a:ext cx="1" cy="1829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39" name="Freeform 67"/>
            <p:cNvSpPr>
              <a:spLocks noEditPoints="1"/>
            </p:cNvSpPr>
            <p:nvPr/>
          </p:nvSpPr>
          <p:spPr bwMode="auto">
            <a:xfrm>
              <a:off x="1709" y="2200"/>
              <a:ext cx="2002" cy="1319"/>
            </a:xfrm>
            <a:custGeom>
              <a:avLst/>
              <a:gdLst/>
              <a:ahLst/>
              <a:cxnLst>
                <a:cxn ang="0">
                  <a:pos x="351" y="668"/>
                </a:cxn>
                <a:cxn ang="0">
                  <a:pos x="356" y="1185"/>
                </a:cxn>
                <a:cxn ang="0">
                  <a:pos x="757" y="492"/>
                </a:cxn>
                <a:cxn ang="0">
                  <a:pos x="328" y="1196"/>
                </a:cxn>
                <a:cxn ang="0">
                  <a:pos x="345" y="667"/>
                </a:cxn>
                <a:cxn ang="0">
                  <a:pos x="346" y="664"/>
                </a:cxn>
                <a:cxn ang="0">
                  <a:pos x="1131" y="332"/>
                </a:cxn>
                <a:cxn ang="0">
                  <a:pos x="288" y="1212"/>
                </a:cxn>
                <a:cxn ang="0">
                  <a:pos x="322" y="667"/>
                </a:cxn>
                <a:cxn ang="0">
                  <a:pos x="324" y="664"/>
                </a:cxn>
                <a:cxn ang="0">
                  <a:pos x="1322" y="249"/>
                </a:cxn>
                <a:cxn ang="0">
                  <a:pos x="219" y="1239"/>
                </a:cxn>
                <a:cxn ang="0">
                  <a:pos x="281" y="667"/>
                </a:cxn>
                <a:cxn ang="0">
                  <a:pos x="283" y="664"/>
                </a:cxn>
                <a:cxn ang="0">
                  <a:pos x="1461" y="190"/>
                </a:cxn>
                <a:cxn ang="0">
                  <a:pos x="119" y="1273"/>
                </a:cxn>
                <a:cxn ang="0">
                  <a:pos x="212" y="667"/>
                </a:cxn>
                <a:cxn ang="0">
                  <a:pos x="214" y="664"/>
                </a:cxn>
                <a:cxn ang="0">
                  <a:pos x="1579" y="155"/>
                </a:cxn>
                <a:cxn ang="0">
                  <a:pos x="976" y="411"/>
                </a:cxn>
                <a:cxn ang="0">
                  <a:pos x="373" y="1177"/>
                </a:cxn>
                <a:cxn ang="0">
                  <a:pos x="1579" y="665"/>
                </a:cxn>
                <a:cxn ang="0">
                  <a:pos x="1543" y="155"/>
                </a:cxn>
                <a:cxn ang="0">
                  <a:pos x="6" y="1311"/>
                </a:cxn>
                <a:cxn ang="0">
                  <a:pos x="112" y="667"/>
                </a:cxn>
                <a:cxn ang="0">
                  <a:pos x="114" y="664"/>
                </a:cxn>
                <a:cxn ang="0">
                  <a:pos x="1593" y="149"/>
                </a:cxn>
                <a:cxn ang="0">
                  <a:pos x="1591" y="666"/>
                </a:cxn>
                <a:cxn ang="0">
                  <a:pos x="1593" y="149"/>
                </a:cxn>
                <a:cxn ang="0">
                  <a:pos x="1599" y="146"/>
                </a:cxn>
                <a:cxn ang="0">
                  <a:pos x="1596" y="669"/>
                </a:cxn>
                <a:cxn ang="0">
                  <a:pos x="1610" y="665"/>
                </a:cxn>
                <a:cxn ang="0">
                  <a:pos x="1639" y="130"/>
                </a:cxn>
                <a:cxn ang="0">
                  <a:pos x="1616" y="667"/>
                </a:cxn>
                <a:cxn ang="0">
                  <a:pos x="1021" y="915"/>
                </a:cxn>
                <a:cxn ang="0">
                  <a:pos x="1639" y="130"/>
                </a:cxn>
                <a:cxn ang="0">
                  <a:pos x="1646" y="127"/>
                </a:cxn>
                <a:cxn ang="0">
                  <a:pos x="1643" y="669"/>
                </a:cxn>
                <a:cxn ang="0">
                  <a:pos x="1693" y="665"/>
                </a:cxn>
                <a:cxn ang="0">
                  <a:pos x="1778" y="77"/>
                </a:cxn>
                <a:cxn ang="0">
                  <a:pos x="1699" y="667"/>
                </a:cxn>
                <a:cxn ang="0">
                  <a:pos x="534" y="1122"/>
                </a:cxn>
                <a:cxn ang="0">
                  <a:pos x="1778" y="77"/>
                </a:cxn>
                <a:cxn ang="0">
                  <a:pos x="1785" y="74"/>
                </a:cxn>
                <a:cxn ang="0">
                  <a:pos x="1782" y="669"/>
                </a:cxn>
                <a:cxn ang="0">
                  <a:pos x="1887" y="665"/>
                </a:cxn>
                <a:cxn ang="0">
                  <a:pos x="1995" y="0"/>
                </a:cxn>
                <a:cxn ang="0">
                  <a:pos x="2002" y="667"/>
                </a:cxn>
                <a:cxn ang="0">
                  <a:pos x="3" y="1319"/>
                </a:cxn>
                <a:cxn ang="0">
                  <a:pos x="1" y="1318"/>
                </a:cxn>
                <a:cxn ang="0">
                  <a:pos x="0" y="667"/>
                </a:cxn>
                <a:cxn ang="0">
                  <a:pos x="2" y="664"/>
                </a:cxn>
                <a:cxn ang="0">
                  <a:pos x="1890" y="32"/>
                </a:cxn>
                <a:cxn ang="0">
                  <a:pos x="1893" y="35"/>
                </a:cxn>
                <a:cxn ang="0">
                  <a:pos x="1894" y="667"/>
                </a:cxn>
                <a:cxn ang="0">
                  <a:pos x="383" y="1189"/>
                </a:cxn>
                <a:cxn ang="0">
                  <a:pos x="1995" y="0"/>
                </a:cxn>
              </a:cxnLst>
              <a:rect l="0" t="0" r="r" b="b"/>
              <a:pathLst>
                <a:path w="2002" h="1319">
                  <a:moveTo>
                    <a:pt x="356" y="667"/>
                  </a:moveTo>
                  <a:lnTo>
                    <a:pt x="351" y="668"/>
                  </a:lnTo>
                  <a:lnTo>
                    <a:pt x="351" y="1187"/>
                  </a:lnTo>
                  <a:lnTo>
                    <a:pt x="356" y="1185"/>
                  </a:lnTo>
                  <a:lnTo>
                    <a:pt x="356" y="667"/>
                  </a:lnTo>
                  <a:close/>
                  <a:moveTo>
                    <a:pt x="757" y="492"/>
                  </a:moveTo>
                  <a:lnTo>
                    <a:pt x="328" y="668"/>
                  </a:lnTo>
                  <a:lnTo>
                    <a:pt x="328" y="1196"/>
                  </a:lnTo>
                  <a:lnTo>
                    <a:pt x="345" y="1189"/>
                  </a:lnTo>
                  <a:lnTo>
                    <a:pt x="345" y="667"/>
                  </a:lnTo>
                  <a:lnTo>
                    <a:pt x="345" y="665"/>
                  </a:lnTo>
                  <a:lnTo>
                    <a:pt x="346" y="664"/>
                  </a:lnTo>
                  <a:lnTo>
                    <a:pt x="757" y="492"/>
                  </a:lnTo>
                  <a:close/>
                  <a:moveTo>
                    <a:pt x="1131" y="332"/>
                  </a:moveTo>
                  <a:lnTo>
                    <a:pt x="288" y="668"/>
                  </a:lnTo>
                  <a:lnTo>
                    <a:pt x="288" y="1212"/>
                  </a:lnTo>
                  <a:lnTo>
                    <a:pt x="322" y="1199"/>
                  </a:lnTo>
                  <a:lnTo>
                    <a:pt x="322" y="667"/>
                  </a:lnTo>
                  <a:lnTo>
                    <a:pt x="323" y="665"/>
                  </a:lnTo>
                  <a:lnTo>
                    <a:pt x="324" y="664"/>
                  </a:lnTo>
                  <a:lnTo>
                    <a:pt x="1131" y="332"/>
                  </a:lnTo>
                  <a:close/>
                  <a:moveTo>
                    <a:pt x="1322" y="249"/>
                  </a:moveTo>
                  <a:lnTo>
                    <a:pt x="219" y="668"/>
                  </a:lnTo>
                  <a:lnTo>
                    <a:pt x="219" y="1239"/>
                  </a:lnTo>
                  <a:lnTo>
                    <a:pt x="281" y="1216"/>
                  </a:lnTo>
                  <a:lnTo>
                    <a:pt x="281" y="667"/>
                  </a:lnTo>
                  <a:lnTo>
                    <a:pt x="282" y="665"/>
                  </a:lnTo>
                  <a:lnTo>
                    <a:pt x="283" y="664"/>
                  </a:lnTo>
                  <a:lnTo>
                    <a:pt x="1322" y="249"/>
                  </a:lnTo>
                  <a:close/>
                  <a:moveTo>
                    <a:pt x="1461" y="190"/>
                  </a:moveTo>
                  <a:lnTo>
                    <a:pt x="119" y="668"/>
                  </a:lnTo>
                  <a:lnTo>
                    <a:pt x="119" y="1273"/>
                  </a:lnTo>
                  <a:lnTo>
                    <a:pt x="212" y="1241"/>
                  </a:lnTo>
                  <a:lnTo>
                    <a:pt x="212" y="667"/>
                  </a:lnTo>
                  <a:lnTo>
                    <a:pt x="213" y="665"/>
                  </a:lnTo>
                  <a:lnTo>
                    <a:pt x="214" y="664"/>
                  </a:lnTo>
                  <a:lnTo>
                    <a:pt x="1461" y="190"/>
                  </a:lnTo>
                  <a:close/>
                  <a:moveTo>
                    <a:pt x="1579" y="155"/>
                  </a:moveTo>
                  <a:lnTo>
                    <a:pt x="1546" y="168"/>
                  </a:lnTo>
                  <a:lnTo>
                    <a:pt x="976" y="411"/>
                  </a:lnTo>
                  <a:lnTo>
                    <a:pt x="373" y="668"/>
                  </a:lnTo>
                  <a:lnTo>
                    <a:pt x="373" y="1177"/>
                  </a:lnTo>
                  <a:lnTo>
                    <a:pt x="422" y="1156"/>
                  </a:lnTo>
                  <a:lnTo>
                    <a:pt x="1579" y="665"/>
                  </a:lnTo>
                  <a:lnTo>
                    <a:pt x="1579" y="155"/>
                  </a:lnTo>
                  <a:close/>
                  <a:moveTo>
                    <a:pt x="1543" y="155"/>
                  </a:moveTo>
                  <a:lnTo>
                    <a:pt x="6" y="668"/>
                  </a:lnTo>
                  <a:lnTo>
                    <a:pt x="6" y="1311"/>
                  </a:lnTo>
                  <a:lnTo>
                    <a:pt x="112" y="1277"/>
                  </a:lnTo>
                  <a:lnTo>
                    <a:pt x="112" y="667"/>
                  </a:lnTo>
                  <a:lnTo>
                    <a:pt x="113" y="665"/>
                  </a:lnTo>
                  <a:lnTo>
                    <a:pt x="114" y="664"/>
                  </a:lnTo>
                  <a:lnTo>
                    <a:pt x="1543" y="155"/>
                  </a:lnTo>
                  <a:close/>
                  <a:moveTo>
                    <a:pt x="1593" y="149"/>
                  </a:moveTo>
                  <a:lnTo>
                    <a:pt x="1591" y="150"/>
                  </a:lnTo>
                  <a:lnTo>
                    <a:pt x="1591" y="666"/>
                  </a:lnTo>
                  <a:lnTo>
                    <a:pt x="1593" y="665"/>
                  </a:lnTo>
                  <a:lnTo>
                    <a:pt x="1593" y="149"/>
                  </a:lnTo>
                  <a:close/>
                  <a:moveTo>
                    <a:pt x="1610" y="142"/>
                  </a:moveTo>
                  <a:lnTo>
                    <a:pt x="1599" y="146"/>
                  </a:lnTo>
                  <a:lnTo>
                    <a:pt x="1599" y="667"/>
                  </a:lnTo>
                  <a:lnTo>
                    <a:pt x="1596" y="669"/>
                  </a:lnTo>
                  <a:lnTo>
                    <a:pt x="1490" y="715"/>
                  </a:lnTo>
                  <a:lnTo>
                    <a:pt x="1610" y="665"/>
                  </a:lnTo>
                  <a:lnTo>
                    <a:pt x="1610" y="142"/>
                  </a:lnTo>
                  <a:close/>
                  <a:moveTo>
                    <a:pt x="1639" y="130"/>
                  </a:moveTo>
                  <a:lnTo>
                    <a:pt x="1616" y="138"/>
                  </a:lnTo>
                  <a:lnTo>
                    <a:pt x="1616" y="667"/>
                  </a:lnTo>
                  <a:lnTo>
                    <a:pt x="1613" y="669"/>
                  </a:lnTo>
                  <a:lnTo>
                    <a:pt x="1021" y="915"/>
                  </a:lnTo>
                  <a:lnTo>
                    <a:pt x="1639" y="665"/>
                  </a:lnTo>
                  <a:lnTo>
                    <a:pt x="1639" y="130"/>
                  </a:lnTo>
                  <a:close/>
                  <a:moveTo>
                    <a:pt x="1693" y="109"/>
                  </a:moveTo>
                  <a:lnTo>
                    <a:pt x="1646" y="127"/>
                  </a:lnTo>
                  <a:lnTo>
                    <a:pt x="1646" y="667"/>
                  </a:lnTo>
                  <a:lnTo>
                    <a:pt x="1643" y="669"/>
                  </a:lnTo>
                  <a:lnTo>
                    <a:pt x="718" y="1044"/>
                  </a:lnTo>
                  <a:lnTo>
                    <a:pt x="1693" y="665"/>
                  </a:lnTo>
                  <a:lnTo>
                    <a:pt x="1693" y="109"/>
                  </a:lnTo>
                  <a:close/>
                  <a:moveTo>
                    <a:pt x="1778" y="77"/>
                  </a:moveTo>
                  <a:lnTo>
                    <a:pt x="1699" y="105"/>
                  </a:lnTo>
                  <a:lnTo>
                    <a:pt x="1699" y="667"/>
                  </a:lnTo>
                  <a:lnTo>
                    <a:pt x="1697" y="669"/>
                  </a:lnTo>
                  <a:lnTo>
                    <a:pt x="534" y="1122"/>
                  </a:lnTo>
                  <a:lnTo>
                    <a:pt x="1778" y="665"/>
                  </a:lnTo>
                  <a:lnTo>
                    <a:pt x="1778" y="77"/>
                  </a:lnTo>
                  <a:close/>
                  <a:moveTo>
                    <a:pt x="1887" y="39"/>
                  </a:moveTo>
                  <a:lnTo>
                    <a:pt x="1785" y="74"/>
                  </a:lnTo>
                  <a:lnTo>
                    <a:pt x="1785" y="667"/>
                  </a:lnTo>
                  <a:lnTo>
                    <a:pt x="1782" y="669"/>
                  </a:lnTo>
                  <a:lnTo>
                    <a:pt x="464" y="1155"/>
                  </a:lnTo>
                  <a:lnTo>
                    <a:pt x="1887" y="665"/>
                  </a:lnTo>
                  <a:lnTo>
                    <a:pt x="1887" y="39"/>
                  </a:lnTo>
                  <a:close/>
                  <a:moveTo>
                    <a:pt x="1995" y="0"/>
                  </a:moveTo>
                  <a:lnTo>
                    <a:pt x="2002" y="0"/>
                  </a:lnTo>
                  <a:lnTo>
                    <a:pt x="2002" y="667"/>
                  </a:lnTo>
                  <a:lnTo>
                    <a:pt x="1999" y="669"/>
                  </a:lnTo>
                  <a:lnTo>
                    <a:pt x="3" y="1319"/>
                  </a:lnTo>
                  <a:lnTo>
                    <a:pt x="2" y="1319"/>
                  </a:lnTo>
                  <a:lnTo>
                    <a:pt x="1" y="1318"/>
                  </a:lnTo>
                  <a:lnTo>
                    <a:pt x="0" y="1316"/>
                  </a:lnTo>
                  <a:lnTo>
                    <a:pt x="0" y="667"/>
                  </a:lnTo>
                  <a:lnTo>
                    <a:pt x="1" y="665"/>
                  </a:lnTo>
                  <a:lnTo>
                    <a:pt x="2" y="664"/>
                  </a:lnTo>
                  <a:lnTo>
                    <a:pt x="1889" y="32"/>
                  </a:lnTo>
                  <a:lnTo>
                    <a:pt x="1890" y="32"/>
                  </a:lnTo>
                  <a:lnTo>
                    <a:pt x="1892" y="33"/>
                  </a:lnTo>
                  <a:lnTo>
                    <a:pt x="1893" y="35"/>
                  </a:lnTo>
                  <a:lnTo>
                    <a:pt x="1894" y="35"/>
                  </a:lnTo>
                  <a:lnTo>
                    <a:pt x="1894" y="667"/>
                  </a:lnTo>
                  <a:lnTo>
                    <a:pt x="1891" y="669"/>
                  </a:lnTo>
                  <a:lnTo>
                    <a:pt x="383" y="1189"/>
                  </a:lnTo>
                  <a:lnTo>
                    <a:pt x="1995" y="665"/>
                  </a:lnTo>
                  <a:lnTo>
                    <a:pt x="1995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40" name="Freeform 68"/>
            <p:cNvSpPr>
              <a:spLocks/>
            </p:cNvSpPr>
            <p:nvPr/>
          </p:nvSpPr>
          <p:spPr bwMode="auto">
            <a:xfrm>
              <a:off x="1473" y="2133"/>
              <a:ext cx="2421" cy="1470"/>
            </a:xfrm>
            <a:custGeom>
              <a:avLst/>
              <a:gdLst/>
              <a:ahLst/>
              <a:cxnLst>
                <a:cxn ang="0">
                  <a:pos x="2415" y="0"/>
                </a:cxn>
                <a:cxn ang="0">
                  <a:pos x="2421" y="18"/>
                </a:cxn>
                <a:cxn ang="0">
                  <a:pos x="2421" y="25"/>
                </a:cxn>
                <a:cxn ang="0">
                  <a:pos x="2302" y="62"/>
                </a:cxn>
                <a:cxn ang="0">
                  <a:pos x="2182" y="100"/>
                </a:cxn>
                <a:cxn ang="0">
                  <a:pos x="2061" y="141"/>
                </a:cxn>
                <a:cxn ang="0">
                  <a:pos x="1940" y="184"/>
                </a:cxn>
                <a:cxn ang="0">
                  <a:pos x="1819" y="232"/>
                </a:cxn>
                <a:cxn ang="0">
                  <a:pos x="1700" y="287"/>
                </a:cxn>
                <a:cxn ang="0">
                  <a:pos x="1579" y="355"/>
                </a:cxn>
                <a:cxn ang="0">
                  <a:pos x="1459" y="445"/>
                </a:cxn>
                <a:cxn ang="0">
                  <a:pos x="1341" y="570"/>
                </a:cxn>
                <a:cxn ang="0">
                  <a:pos x="1099" y="914"/>
                </a:cxn>
                <a:cxn ang="0">
                  <a:pos x="1098" y="915"/>
                </a:cxn>
                <a:cxn ang="0">
                  <a:pos x="977" y="1043"/>
                </a:cxn>
                <a:cxn ang="0">
                  <a:pos x="975" y="1045"/>
                </a:cxn>
                <a:cxn ang="0">
                  <a:pos x="855" y="1136"/>
                </a:cxn>
                <a:cxn ang="0">
                  <a:pos x="854" y="1137"/>
                </a:cxn>
                <a:cxn ang="0">
                  <a:pos x="733" y="1205"/>
                </a:cxn>
                <a:cxn ang="0">
                  <a:pos x="732" y="1205"/>
                </a:cxn>
                <a:cxn ang="0">
                  <a:pos x="611" y="1260"/>
                </a:cxn>
                <a:cxn ang="0">
                  <a:pos x="610" y="1261"/>
                </a:cxn>
                <a:cxn ang="0">
                  <a:pos x="489" y="1309"/>
                </a:cxn>
                <a:cxn ang="0">
                  <a:pos x="368" y="1353"/>
                </a:cxn>
                <a:cxn ang="0">
                  <a:pos x="247" y="1393"/>
                </a:cxn>
                <a:cxn ang="0">
                  <a:pos x="246" y="1393"/>
                </a:cxn>
                <a:cxn ang="0">
                  <a:pos x="125" y="1432"/>
                </a:cxn>
                <a:cxn ang="0">
                  <a:pos x="4" y="1470"/>
                </a:cxn>
                <a:cxn ang="0">
                  <a:pos x="0" y="1458"/>
                </a:cxn>
                <a:cxn ang="0">
                  <a:pos x="0" y="1445"/>
                </a:cxn>
                <a:cxn ang="0">
                  <a:pos x="118" y="1408"/>
                </a:cxn>
                <a:cxn ang="0">
                  <a:pos x="238" y="1370"/>
                </a:cxn>
                <a:cxn ang="0">
                  <a:pos x="359" y="1329"/>
                </a:cxn>
                <a:cxn ang="0">
                  <a:pos x="479" y="1286"/>
                </a:cxn>
                <a:cxn ang="0">
                  <a:pos x="600" y="1238"/>
                </a:cxn>
                <a:cxn ang="0">
                  <a:pos x="721" y="1182"/>
                </a:cxn>
                <a:cxn ang="0">
                  <a:pos x="839" y="1116"/>
                </a:cxn>
                <a:cxn ang="0">
                  <a:pos x="960" y="1025"/>
                </a:cxn>
                <a:cxn ang="0">
                  <a:pos x="1078" y="900"/>
                </a:cxn>
                <a:cxn ang="0">
                  <a:pos x="1320" y="556"/>
                </a:cxn>
                <a:cxn ang="0">
                  <a:pos x="1322" y="554"/>
                </a:cxn>
                <a:cxn ang="0">
                  <a:pos x="1443" y="426"/>
                </a:cxn>
                <a:cxn ang="0">
                  <a:pos x="1444" y="425"/>
                </a:cxn>
                <a:cxn ang="0">
                  <a:pos x="1565" y="334"/>
                </a:cxn>
                <a:cxn ang="0">
                  <a:pos x="1567" y="333"/>
                </a:cxn>
                <a:cxn ang="0">
                  <a:pos x="1688" y="265"/>
                </a:cxn>
                <a:cxn ang="0">
                  <a:pos x="1689" y="265"/>
                </a:cxn>
                <a:cxn ang="0">
                  <a:pos x="1810" y="209"/>
                </a:cxn>
                <a:cxn ang="0">
                  <a:pos x="1931" y="161"/>
                </a:cxn>
                <a:cxn ang="0">
                  <a:pos x="1932" y="161"/>
                </a:cxn>
                <a:cxn ang="0">
                  <a:pos x="2053" y="117"/>
                </a:cxn>
                <a:cxn ang="0">
                  <a:pos x="2174" y="77"/>
                </a:cxn>
                <a:cxn ang="0">
                  <a:pos x="2295" y="38"/>
                </a:cxn>
                <a:cxn ang="0">
                  <a:pos x="2415" y="0"/>
                </a:cxn>
              </a:cxnLst>
              <a:rect l="0" t="0" r="r" b="b"/>
              <a:pathLst>
                <a:path w="2421" h="1470">
                  <a:moveTo>
                    <a:pt x="2415" y="0"/>
                  </a:moveTo>
                  <a:lnTo>
                    <a:pt x="2421" y="18"/>
                  </a:lnTo>
                  <a:lnTo>
                    <a:pt x="2421" y="25"/>
                  </a:lnTo>
                  <a:lnTo>
                    <a:pt x="2302" y="62"/>
                  </a:lnTo>
                  <a:lnTo>
                    <a:pt x="2182" y="100"/>
                  </a:lnTo>
                  <a:lnTo>
                    <a:pt x="2061" y="141"/>
                  </a:lnTo>
                  <a:lnTo>
                    <a:pt x="1940" y="184"/>
                  </a:lnTo>
                  <a:lnTo>
                    <a:pt x="1819" y="232"/>
                  </a:lnTo>
                  <a:lnTo>
                    <a:pt x="1700" y="287"/>
                  </a:lnTo>
                  <a:lnTo>
                    <a:pt x="1579" y="355"/>
                  </a:lnTo>
                  <a:lnTo>
                    <a:pt x="1459" y="445"/>
                  </a:lnTo>
                  <a:lnTo>
                    <a:pt x="1341" y="570"/>
                  </a:lnTo>
                  <a:lnTo>
                    <a:pt x="1099" y="914"/>
                  </a:lnTo>
                  <a:lnTo>
                    <a:pt x="1098" y="915"/>
                  </a:lnTo>
                  <a:lnTo>
                    <a:pt x="977" y="1043"/>
                  </a:lnTo>
                  <a:lnTo>
                    <a:pt x="975" y="1045"/>
                  </a:lnTo>
                  <a:lnTo>
                    <a:pt x="855" y="1136"/>
                  </a:lnTo>
                  <a:lnTo>
                    <a:pt x="854" y="1137"/>
                  </a:lnTo>
                  <a:lnTo>
                    <a:pt x="733" y="1205"/>
                  </a:lnTo>
                  <a:lnTo>
                    <a:pt x="732" y="1205"/>
                  </a:lnTo>
                  <a:lnTo>
                    <a:pt x="611" y="1260"/>
                  </a:lnTo>
                  <a:lnTo>
                    <a:pt x="610" y="1261"/>
                  </a:lnTo>
                  <a:lnTo>
                    <a:pt x="489" y="1309"/>
                  </a:lnTo>
                  <a:lnTo>
                    <a:pt x="368" y="1353"/>
                  </a:lnTo>
                  <a:lnTo>
                    <a:pt x="247" y="1393"/>
                  </a:lnTo>
                  <a:lnTo>
                    <a:pt x="246" y="1393"/>
                  </a:lnTo>
                  <a:lnTo>
                    <a:pt x="125" y="1432"/>
                  </a:lnTo>
                  <a:lnTo>
                    <a:pt x="4" y="1470"/>
                  </a:lnTo>
                  <a:lnTo>
                    <a:pt x="0" y="1458"/>
                  </a:lnTo>
                  <a:lnTo>
                    <a:pt x="0" y="1445"/>
                  </a:lnTo>
                  <a:lnTo>
                    <a:pt x="118" y="1408"/>
                  </a:lnTo>
                  <a:lnTo>
                    <a:pt x="238" y="1370"/>
                  </a:lnTo>
                  <a:lnTo>
                    <a:pt x="359" y="1329"/>
                  </a:lnTo>
                  <a:lnTo>
                    <a:pt x="479" y="1286"/>
                  </a:lnTo>
                  <a:lnTo>
                    <a:pt x="600" y="1238"/>
                  </a:lnTo>
                  <a:lnTo>
                    <a:pt x="721" y="1182"/>
                  </a:lnTo>
                  <a:lnTo>
                    <a:pt x="839" y="1116"/>
                  </a:lnTo>
                  <a:lnTo>
                    <a:pt x="960" y="1025"/>
                  </a:lnTo>
                  <a:lnTo>
                    <a:pt x="1078" y="900"/>
                  </a:lnTo>
                  <a:lnTo>
                    <a:pt x="1320" y="556"/>
                  </a:lnTo>
                  <a:lnTo>
                    <a:pt x="1322" y="554"/>
                  </a:lnTo>
                  <a:lnTo>
                    <a:pt x="1443" y="426"/>
                  </a:lnTo>
                  <a:lnTo>
                    <a:pt x="1444" y="425"/>
                  </a:lnTo>
                  <a:lnTo>
                    <a:pt x="1565" y="334"/>
                  </a:lnTo>
                  <a:lnTo>
                    <a:pt x="1567" y="333"/>
                  </a:lnTo>
                  <a:lnTo>
                    <a:pt x="1688" y="265"/>
                  </a:lnTo>
                  <a:lnTo>
                    <a:pt x="1689" y="265"/>
                  </a:lnTo>
                  <a:lnTo>
                    <a:pt x="1810" y="209"/>
                  </a:lnTo>
                  <a:lnTo>
                    <a:pt x="1931" y="161"/>
                  </a:lnTo>
                  <a:lnTo>
                    <a:pt x="1932" y="161"/>
                  </a:lnTo>
                  <a:lnTo>
                    <a:pt x="2053" y="117"/>
                  </a:lnTo>
                  <a:lnTo>
                    <a:pt x="2174" y="77"/>
                  </a:lnTo>
                  <a:lnTo>
                    <a:pt x="2295" y="38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41" name="Freeform 69"/>
            <p:cNvSpPr>
              <a:spLocks/>
            </p:cNvSpPr>
            <p:nvPr/>
          </p:nvSpPr>
          <p:spPr bwMode="auto">
            <a:xfrm>
              <a:off x="2665" y="3930"/>
              <a:ext cx="37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34"/>
                </a:cxn>
                <a:cxn ang="0">
                  <a:pos x="9" y="37"/>
                </a:cxn>
                <a:cxn ang="0">
                  <a:pos x="11" y="39"/>
                </a:cxn>
                <a:cxn ang="0">
                  <a:pos x="17" y="41"/>
                </a:cxn>
                <a:cxn ang="0">
                  <a:pos x="19" y="41"/>
                </a:cxn>
                <a:cxn ang="0">
                  <a:pos x="21" y="40"/>
                </a:cxn>
                <a:cxn ang="0">
                  <a:pos x="23" y="39"/>
                </a:cxn>
                <a:cxn ang="0">
                  <a:pos x="26" y="36"/>
                </a:cxn>
                <a:cxn ang="0">
                  <a:pos x="27" y="34"/>
                </a:cxn>
                <a:cxn ang="0">
                  <a:pos x="27" y="32"/>
                </a:cxn>
                <a:cxn ang="0">
                  <a:pos x="28" y="29"/>
                </a:cxn>
                <a:cxn ang="0">
                  <a:pos x="28" y="0"/>
                </a:cxn>
                <a:cxn ang="0">
                  <a:pos x="37" y="0"/>
                </a:cxn>
                <a:cxn ang="0">
                  <a:pos x="37" y="47"/>
                </a:cxn>
                <a:cxn ang="0">
                  <a:pos x="28" y="47"/>
                </a:cxn>
                <a:cxn ang="0">
                  <a:pos x="28" y="40"/>
                </a:cxn>
                <a:cxn ang="0">
                  <a:pos x="25" y="44"/>
                </a:cxn>
                <a:cxn ang="0">
                  <a:pos x="22" y="47"/>
                </a:cxn>
                <a:cxn ang="0">
                  <a:pos x="19" y="47"/>
                </a:cxn>
                <a:cxn ang="0">
                  <a:pos x="15" y="48"/>
                </a:cxn>
                <a:cxn ang="0">
                  <a:pos x="12" y="48"/>
                </a:cxn>
                <a:cxn ang="0">
                  <a:pos x="9" y="47"/>
                </a:cxn>
                <a:cxn ang="0">
                  <a:pos x="4" y="45"/>
                </a:cxn>
                <a:cxn ang="0">
                  <a:pos x="0" y="37"/>
                </a:cxn>
                <a:cxn ang="0">
                  <a:pos x="0" y="0"/>
                </a:cxn>
              </a:cxnLst>
              <a:rect l="0" t="0" r="r" b="b"/>
              <a:pathLst>
                <a:path w="37" h="48">
                  <a:moveTo>
                    <a:pt x="0" y="0"/>
                  </a:moveTo>
                  <a:lnTo>
                    <a:pt x="8" y="0"/>
                  </a:lnTo>
                  <a:lnTo>
                    <a:pt x="8" y="34"/>
                  </a:lnTo>
                  <a:lnTo>
                    <a:pt x="9" y="37"/>
                  </a:lnTo>
                  <a:lnTo>
                    <a:pt x="11" y="39"/>
                  </a:lnTo>
                  <a:lnTo>
                    <a:pt x="17" y="41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3" y="39"/>
                  </a:lnTo>
                  <a:lnTo>
                    <a:pt x="26" y="36"/>
                  </a:lnTo>
                  <a:lnTo>
                    <a:pt x="27" y="34"/>
                  </a:lnTo>
                  <a:lnTo>
                    <a:pt x="27" y="32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37" y="47"/>
                  </a:lnTo>
                  <a:lnTo>
                    <a:pt x="28" y="47"/>
                  </a:lnTo>
                  <a:lnTo>
                    <a:pt x="28" y="40"/>
                  </a:lnTo>
                  <a:lnTo>
                    <a:pt x="25" y="44"/>
                  </a:lnTo>
                  <a:lnTo>
                    <a:pt x="22" y="47"/>
                  </a:lnTo>
                  <a:lnTo>
                    <a:pt x="19" y="47"/>
                  </a:lnTo>
                  <a:lnTo>
                    <a:pt x="15" y="48"/>
                  </a:lnTo>
                  <a:lnTo>
                    <a:pt x="12" y="48"/>
                  </a:lnTo>
                  <a:lnTo>
                    <a:pt x="9" y="47"/>
                  </a:lnTo>
                  <a:lnTo>
                    <a:pt x="4" y="45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42" name="Freeform 70"/>
            <p:cNvSpPr>
              <a:spLocks noEditPoints="1"/>
            </p:cNvSpPr>
            <p:nvPr/>
          </p:nvSpPr>
          <p:spPr bwMode="auto">
            <a:xfrm>
              <a:off x="1240" y="2842"/>
              <a:ext cx="64" cy="47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2" y="9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7"/>
                </a:cxn>
                <a:cxn ang="0">
                  <a:pos x="8" y="39"/>
                </a:cxn>
                <a:cxn ang="0">
                  <a:pos x="30" y="39"/>
                </a:cxn>
                <a:cxn ang="0">
                  <a:pos x="30" y="18"/>
                </a:cxn>
                <a:cxn ang="0">
                  <a:pos x="29" y="14"/>
                </a:cxn>
                <a:cxn ang="0">
                  <a:pos x="27" y="11"/>
                </a:cxn>
                <a:cxn ang="0">
                  <a:pos x="26" y="9"/>
                </a:cxn>
                <a:cxn ang="0">
                  <a:pos x="24" y="9"/>
                </a:cxn>
                <a:cxn ang="0">
                  <a:pos x="21" y="9"/>
                </a:cxn>
                <a:cxn ang="0">
                  <a:pos x="18" y="8"/>
                </a:cxn>
                <a:cxn ang="0">
                  <a:pos x="14" y="0"/>
                </a:cxn>
                <a:cxn ang="0">
                  <a:pos x="23" y="0"/>
                </a:cxn>
                <a:cxn ang="0">
                  <a:pos x="26" y="1"/>
                </a:cxn>
                <a:cxn ang="0">
                  <a:pos x="32" y="5"/>
                </a:cxn>
                <a:cxn ang="0">
                  <a:pos x="36" y="9"/>
                </a:cxn>
                <a:cxn ang="0">
                  <a:pos x="38" y="15"/>
                </a:cxn>
                <a:cxn ang="0">
                  <a:pos x="38" y="39"/>
                </a:cxn>
                <a:cxn ang="0">
                  <a:pos x="64" y="39"/>
                </a:cxn>
                <a:cxn ang="0">
                  <a:pos x="64" y="47"/>
                </a:cxn>
                <a:cxn ang="0">
                  <a:pos x="0" y="47"/>
                </a:cxn>
                <a:cxn ang="0">
                  <a:pos x="0" y="17"/>
                </a:cxn>
                <a:cxn ang="0">
                  <a:pos x="1" y="14"/>
                </a:cxn>
                <a:cxn ang="0">
                  <a:pos x="1" y="11"/>
                </a:cxn>
                <a:cxn ang="0">
                  <a:pos x="2" y="9"/>
                </a:cxn>
                <a:cxn ang="0">
                  <a:pos x="8" y="3"/>
                </a:cxn>
                <a:cxn ang="0">
                  <a:pos x="10" y="2"/>
                </a:cxn>
                <a:cxn ang="0">
                  <a:pos x="14" y="0"/>
                </a:cxn>
              </a:cxnLst>
              <a:rect l="0" t="0" r="r" b="b"/>
              <a:pathLst>
                <a:path w="64" h="47">
                  <a:moveTo>
                    <a:pt x="18" y="8"/>
                  </a:moveTo>
                  <a:lnTo>
                    <a:pt x="12" y="9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39"/>
                  </a:lnTo>
                  <a:lnTo>
                    <a:pt x="30" y="39"/>
                  </a:lnTo>
                  <a:lnTo>
                    <a:pt x="30" y="18"/>
                  </a:lnTo>
                  <a:lnTo>
                    <a:pt x="29" y="14"/>
                  </a:lnTo>
                  <a:lnTo>
                    <a:pt x="27" y="11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21" y="9"/>
                  </a:lnTo>
                  <a:lnTo>
                    <a:pt x="18" y="8"/>
                  </a:lnTo>
                  <a:close/>
                  <a:moveTo>
                    <a:pt x="14" y="0"/>
                  </a:moveTo>
                  <a:lnTo>
                    <a:pt x="23" y="0"/>
                  </a:lnTo>
                  <a:lnTo>
                    <a:pt x="26" y="1"/>
                  </a:lnTo>
                  <a:lnTo>
                    <a:pt x="32" y="5"/>
                  </a:lnTo>
                  <a:lnTo>
                    <a:pt x="36" y="9"/>
                  </a:lnTo>
                  <a:lnTo>
                    <a:pt x="38" y="15"/>
                  </a:lnTo>
                  <a:lnTo>
                    <a:pt x="38" y="39"/>
                  </a:lnTo>
                  <a:lnTo>
                    <a:pt x="64" y="39"/>
                  </a:lnTo>
                  <a:lnTo>
                    <a:pt x="64" y="47"/>
                  </a:lnTo>
                  <a:lnTo>
                    <a:pt x="0" y="47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2" y="9"/>
                  </a:lnTo>
                  <a:lnTo>
                    <a:pt x="8" y="3"/>
                  </a:lnTo>
                  <a:lnTo>
                    <a:pt x="1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43" name="Freeform 71"/>
            <p:cNvSpPr>
              <a:spLocks/>
            </p:cNvSpPr>
            <p:nvPr/>
          </p:nvSpPr>
          <p:spPr bwMode="auto">
            <a:xfrm>
              <a:off x="1472" y="2869"/>
              <a:ext cx="2416" cy="5"/>
            </a:xfrm>
            <a:custGeom>
              <a:avLst/>
              <a:gdLst/>
              <a:ahLst/>
              <a:cxnLst>
                <a:cxn ang="0">
                  <a:pos x="2416" y="0"/>
                </a:cxn>
                <a:cxn ang="0">
                  <a:pos x="2416" y="3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416" y="0"/>
                </a:cxn>
              </a:cxnLst>
              <a:rect l="0" t="0" r="r" b="b"/>
              <a:pathLst>
                <a:path w="2416" h="5">
                  <a:moveTo>
                    <a:pt x="2416" y="0"/>
                  </a:moveTo>
                  <a:lnTo>
                    <a:pt x="2416" y="3"/>
                  </a:lnTo>
                  <a:lnTo>
                    <a:pt x="0" y="5"/>
                  </a:lnTo>
                  <a:lnTo>
                    <a:pt x="0" y="2"/>
                  </a:lnTo>
                  <a:lnTo>
                    <a:pt x="24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44" name="Rectangle 72"/>
            <p:cNvSpPr>
              <a:spLocks noChangeArrowheads="1"/>
            </p:cNvSpPr>
            <p:nvPr/>
          </p:nvSpPr>
          <p:spPr bwMode="auto">
            <a:xfrm>
              <a:off x="2679" y="1959"/>
              <a:ext cx="3" cy="182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45" name="Freeform 73"/>
            <p:cNvSpPr>
              <a:spLocks/>
            </p:cNvSpPr>
            <p:nvPr/>
          </p:nvSpPr>
          <p:spPr bwMode="auto">
            <a:xfrm>
              <a:off x="3106" y="2182"/>
              <a:ext cx="148" cy="13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8" y="132"/>
                </a:cxn>
                <a:cxn ang="0">
                  <a:pos x="143" y="137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148" h="137">
                  <a:moveTo>
                    <a:pt x="5" y="0"/>
                  </a:moveTo>
                  <a:lnTo>
                    <a:pt x="148" y="132"/>
                  </a:lnTo>
                  <a:lnTo>
                    <a:pt x="143" y="137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46" name="Freeform 74"/>
            <p:cNvSpPr>
              <a:spLocks/>
            </p:cNvSpPr>
            <p:nvPr/>
          </p:nvSpPr>
          <p:spPr bwMode="auto">
            <a:xfrm>
              <a:off x="3251" y="2284"/>
              <a:ext cx="31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62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31" h="62">
                  <a:moveTo>
                    <a:pt x="0" y="0"/>
                  </a:moveTo>
                  <a:lnTo>
                    <a:pt x="31" y="6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47" name="Freeform 75"/>
            <p:cNvSpPr>
              <a:spLocks noEditPoints="1"/>
            </p:cNvSpPr>
            <p:nvPr/>
          </p:nvSpPr>
          <p:spPr bwMode="auto">
            <a:xfrm>
              <a:off x="3248" y="2283"/>
              <a:ext cx="37" cy="6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32"/>
                </a:cxn>
                <a:cxn ang="0">
                  <a:pos x="23" y="48"/>
                </a:cxn>
                <a:cxn ang="0">
                  <a:pos x="6" y="16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36" y="60"/>
                </a:cxn>
                <a:cxn ang="0">
                  <a:pos x="37" y="61"/>
                </a:cxn>
                <a:cxn ang="0">
                  <a:pos x="37" y="63"/>
                </a:cxn>
                <a:cxn ang="0">
                  <a:pos x="36" y="64"/>
                </a:cxn>
                <a:cxn ang="0">
                  <a:pos x="34" y="65"/>
                </a:cxn>
                <a:cxn ang="0">
                  <a:pos x="32" y="65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37" h="65">
                  <a:moveTo>
                    <a:pt x="6" y="16"/>
                  </a:moveTo>
                  <a:lnTo>
                    <a:pt x="6" y="32"/>
                  </a:lnTo>
                  <a:lnTo>
                    <a:pt x="23" y="48"/>
                  </a:lnTo>
                  <a:lnTo>
                    <a:pt x="6" y="16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36" y="60"/>
                  </a:lnTo>
                  <a:lnTo>
                    <a:pt x="37" y="61"/>
                  </a:lnTo>
                  <a:lnTo>
                    <a:pt x="37" y="63"/>
                  </a:lnTo>
                  <a:lnTo>
                    <a:pt x="36" y="64"/>
                  </a:lnTo>
                  <a:lnTo>
                    <a:pt x="34" y="65"/>
                  </a:lnTo>
                  <a:lnTo>
                    <a:pt x="32" y="65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48" name="Freeform 76"/>
            <p:cNvSpPr>
              <a:spLocks/>
            </p:cNvSpPr>
            <p:nvPr/>
          </p:nvSpPr>
          <p:spPr bwMode="auto">
            <a:xfrm>
              <a:off x="3219" y="2316"/>
              <a:ext cx="63" cy="3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3" y="30"/>
                </a:cxn>
                <a:cxn ang="0">
                  <a:pos x="0" y="3"/>
                </a:cxn>
                <a:cxn ang="0">
                  <a:pos x="33" y="0"/>
                </a:cxn>
              </a:cxnLst>
              <a:rect l="0" t="0" r="r" b="b"/>
              <a:pathLst>
                <a:path w="63" h="30">
                  <a:moveTo>
                    <a:pt x="33" y="0"/>
                  </a:moveTo>
                  <a:lnTo>
                    <a:pt x="63" y="30"/>
                  </a:lnTo>
                  <a:lnTo>
                    <a:pt x="0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49" name="Freeform 77"/>
            <p:cNvSpPr>
              <a:spLocks noEditPoints="1"/>
            </p:cNvSpPr>
            <p:nvPr/>
          </p:nvSpPr>
          <p:spPr bwMode="auto">
            <a:xfrm>
              <a:off x="3216" y="2314"/>
              <a:ext cx="70" cy="34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17" y="8"/>
                </a:cxn>
                <a:cxn ang="0">
                  <a:pos x="53" y="23"/>
                </a:cxn>
                <a:cxn ang="0">
                  <a:pos x="35" y="6"/>
                </a:cxn>
                <a:cxn ang="0">
                  <a:pos x="36" y="0"/>
                </a:cxn>
                <a:cxn ang="0">
                  <a:pos x="38" y="0"/>
                </a:cxn>
                <a:cxn ang="0">
                  <a:pos x="70" y="30"/>
                </a:cxn>
                <a:cxn ang="0">
                  <a:pos x="65" y="34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8"/>
                </a:cxn>
                <a:cxn ang="0">
                  <a:pos x="2" y="8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36" y="0"/>
                </a:cxn>
              </a:cxnLst>
              <a:rect l="0" t="0" r="r" b="b"/>
              <a:pathLst>
                <a:path w="70" h="34">
                  <a:moveTo>
                    <a:pt x="35" y="6"/>
                  </a:moveTo>
                  <a:lnTo>
                    <a:pt x="17" y="8"/>
                  </a:lnTo>
                  <a:lnTo>
                    <a:pt x="53" y="23"/>
                  </a:lnTo>
                  <a:lnTo>
                    <a:pt x="35" y="6"/>
                  </a:lnTo>
                  <a:close/>
                  <a:moveTo>
                    <a:pt x="36" y="0"/>
                  </a:moveTo>
                  <a:lnTo>
                    <a:pt x="38" y="0"/>
                  </a:lnTo>
                  <a:lnTo>
                    <a:pt x="70" y="30"/>
                  </a:lnTo>
                  <a:lnTo>
                    <a:pt x="65" y="34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50" name="Rectangle 78"/>
            <p:cNvSpPr>
              <a:spLocks noChangeArrowheads="1"/>
            </p:cNvSpPr>
            <p:nvPr/>
          </p:nvSpPr>
          <p:spPr bwMode="auto">
            <a:xfrm>
              <a:off x="2520" y="2069"/>
              <a:ext cx="599" cy="12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51" name="Rectangle 79"/>
            <p:cNvSpPr>
              <a:spLocks noChangeArrowheads="1"/>
            </p:cNvSpPr>
            <p:nvPr/>
          </p:nvSpPr>
          <p:spPr bwMode="auto">
            <a:xfrm>
              <a:off x="2542" y="2100"/>
              <a:ext cx="9" cy="6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52" name="Freeform 80"/>
            <p:cNvSpPr>
              <a:spLocks/>
            </p:cNvSpPr>
            <p:nvPr/>
          </p:nvSpPr>
          <p:spPr bwMode="auto">
            <a:xfrm>
              <a:off x="2566" y="2116"/>
              <a:ext cx="36" cy="4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1"/>
                </a:cxn>
                <a:cxn ang="0">
                  <a:pos x="28" y="2"/>
                </a:cxn>
                <a:cxn ang="0">
                  <a:pos x="30" y="3"/>
                </a:cxn>
                <a:cxn ang="0">
                  <a:pos x="33" y="6"/>
                </a:cxn>
                <a:cxn ang="0">
                  <a:pos x="35" y="9"/>
                </a:cxn>
                <a:cxn ang="0">
                  <a:pos x="36" y="12"/>
                </a:cxn>
                <a:cxn ang="0">
                  <a:pos x="36" y="48"/>
                </a:cxn>
                <a:cxn ang="0">
                  <a:pos x="27" y="48"/>
                </a:cxn>
                <a:cxn ang="0">
                  <a:pos x="27" y="15"/>
                </a:cxn>
                <a:cxn ang="0">
                  <a:pos x="26" y="13"/>
                </a:cxn>
                <a:cxn ang="0">
                  <a:pos x="26" y="12"/>
                </a:cxn>
                <a:cxn ang="0">
                  <a:pos x="23" y="9"/>
                </a:cxn>
                <a:cxn ang="0">
                  <a:pos x="22" y="9"/>
                </a:cxn>
                <a:cxn ang="0">
                  <a:pos x="20" y="8"/>
                </a:cxn>
                <a:cxn ang="0">
                  <a:pos x="19" y="8"/>
                </a:cxn>
                <a:cxn ang="0">
                  <a:pos x="15" y="9"/>
                </a:cxn>
                <a:cxn ang="0">
                  <a:pos x="11" y="11"/>
                </a:cxn>
                <a:cxn ang="0">
                  <a:pos x="9" y="13"/>
                </a:cxn>
                <a:cxn ang="0">
                  <a:pos x="8" y="15"/>
                </a:cxn>
                <a:cxn ang="0">
                  <a:pos x="8" y="48"/>
                </a:cxn>
                <a:cxn ang="0">
                  <a:pos x="0" y="48"/>
                </a:cxn>
                <a:cxn ang="0">
                  <a:pos x="0" y="1"/>
                </a:cxn>
                <a:cxn ang="0">
                  <a:pos x="8" y="1"/>
                </a:cxn>
                <a:cxn ang="0">
                  <a:pos x="8" y="8"/>
                </a:cxn>
                <a:cxn ang="0">
                  <a:pos x="10" y="5"/>
                </a:cxn>
                <a:cxn ang="0">
                  <a:pos x="13" y="3"/>
                </a:cxn>
                <a:cxn ang="0">
                  <a:pos x="17" y="1"/>
                </a:cxn>
                <a:cxn ang="0">
                  <a:pos x="20" y="0"/>
                </a:cxn>
              </a:cxnLst>
              <a:rect l="0" t="0" r="r" b="b"/>
              <a:pathLst>
                <a:path w="36" h="48">
                  <a:moveTo>
                    <a:pt x="20" y="0"/>
                  </a:moveTo>
                  <a:lnTo>
                    <a:pt x="25" y="1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6" y="12"/>
                  </a:lnTo>
                  <a:lnTo>
                    <a:pt x="36" y="48"/>
                  </a:lnTo>
                  <a:lnTo>
                    <a:pt x="27" y="48"/>
                  </a:lnTo>
                  <a:lnTo>
                    <a:pt x="27" y="15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20" y="8"/>
                  </a:lnTo>
                  <a:lnTo>
                    <a:pt x="19" y="8"/>
                  </a:lnTo>
                  <a:lnTo>
                    <a:pt x="15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8" y="15"/>
                  </a:lnTo>
                  <a:lnTo>
                    <a:pt x="8" y="48"/>
                  </a:lnTo>
                  <a:lnTo>
                    <a:pt x="0" y="48"/>
                  </a:lnTo>
                  <a:lnTo>
                    <a:pt x="0" y="1"/>
                  </a:lnTo>
                  <a:lnTo>
                    <a:pt x="8" y="1"/>
                  </a:lnTo>
                  <a:lnTo>
                    <a:pt x="8" y="8"/>
                  </a:lnTo>
                  <a:lnTo>
                    <a:pt x="10" y="5"/>
                  </a:lnTo>
                  <a:lnTo>
                    <a:pt x="13" y="3"/>
                  </a:lnTo>
                  <a:lnTo>
                    <a:pt x="17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53" name="Freeform 81"/>
            <p:cNvSpPr>
              <a:spLocks noEditPoints="1"/>
            </p:cNvSpPr>
            <p:nvPr/>
          </p:nvSpPr>
          <p:spPr bwMode="auto">
            <a:xfrm>
              <a:off x="2615" y="2100"/>
              <a:ext cx="8" cy="6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8" y="17"/>
                </a:cxn>
                <a:cxn ang="0">
                  <a:pos x="8" y="64"/>
                </a:cxn>
                <a:cxn ang="0">
                  <a:pos x="0" y="64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9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w="8" h="64">
                  <a:moveTo>
                    <a:pt x="0" y="17"/>
                  </a:moveTo>
                  <a:lnTo>
                    <a:pt x="8" y="17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17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8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54" name="Freeform 82"/>
            <p:cNvSpPr>
              <a:spLocks/>
            </p:cNvSpPr>
            <p:nvPr/>
          </p:nvSpPr>
          <p:spPr bwMode="auto">
            <a:xfrm>
              <a:off x="2630" y="2102"/>
              <a:ext cx="23" cy="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2" y="23"/>
                </a:cxn>
                <a:cxn ang="0">
                  <a:pos x="14" y="23"/>
                </a:cxn>
                <a:cxn ang="0">
                  <a:pos x="14" y="54"/>
                </a:cxn>
                <a:cxn ang="0">
                  <a:pos x="15" y="55"/>
                </a:cxn>
                <a:cxn ang="0">
                  <a:pos x="16" y="55"/>
                </a:cxn>
                <a:cxn ang="0">
                  <a:pos x="16" y="56"/>
                </a:cxn>
                <a:cxn ang="0">
                  <a:pos x="22" y="56"/>
                </a:cxn>
                <a:cxn ang="0">
                  <a:pos x="23" y="63"/>
                </a:cxn>
                <a:cxn ang="0">
                  <a:pos x="11" y="63"/>
                </a:cxn>
                <a:cxn ang="0">
                  <a:pos x="10" y="62"/>
                </a:cxn>
                <a:cxn ang="0">
                  <a:pos x="8" y="61"/>
                </a:cxn>
                <a:cxn ang="0">
                  <a:pos x="7" y="60"/>
                </a:cxn>
                <a:cxn ang="0">
                  <a:pos x="7" y="59"/>
                </a:cxn>
                <a:cxn ang="0">
                  <a:pos x="6" y="57"/>
                </a:cxn>
                <a:cxn ang="0">
                  <a:pos x="6" y="23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6" y="15"/>
                </a:cxn>
                <a:cxn ang="0">
                  <a:pos x="6" y="5"/>
                </a:cxn>
                <a:cxn ang="0">
                  <a:pos x="14" y="0"/>
                </a:cxn>
              </a:cxnLst>
              <a:rect l="0" t="0" r="r" b="b"/>
              <a:pathLst>
                <a:path w="23" h="63">
                  <a:moveTo>
                    <a:pt x="14" y="0"/>
                  </a:moveTo>
                  <a:lnTo>
                    <a:pt x="14" y="15"/>
                  </a:lnTo>
                  <a:lnTo>
                    <a:pt x="22" y="15"/>
                  </a:lnTo>
                  <a:lnTo>
                    <a:pt x="22" y="23"/>
                  </a:lnTo>
                  <a:lnTo>
                    <a:pt x="14" y="23"/>
                  </a:lnTo>
                  <a:lnTo>
                    <a:pt x="14" y="54"/>
                  </a:lnTo>
                  <a:lnTo>
                    <a:pt x="15" y="55"/>
                  </a:lnTo>
                  <a:lnTo>
                    <a:pt x="16" y="55"/>
                  </a:lnTo>
                  <a:lnTo>
                    <a:pt x="16" y="56"/>
                  </a:lnTo>
                  <a:lnTo>
                    <a:pt x="22" y="56"/>
                  </a:lnTo>
                  <a:lnTo>
                    <a:pt x="23" y="63"/>
                  </a:lnTo>
                  <a:lnTo>
                    <a:pt x="11" y="63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60"/>
                  </a:lnTo>
                  <a:lnTo>
                    <a:pt x="7" y="59"/>
                  </a:lnTo>
                  <a:lnTo>
                    <a:pt x="6" y="57"/>
                  </a:lnTo>
                  <a:lnTo>
                    <a:pt x="6" y="23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6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55" name="Freeform 83"/>
            <p:cNvSpPr>
              <a:spLocks noEditPoints="1"/>
            </p:cNvSpPr>
            <p:nvPr/>
          </p:nvSpPr>
          <p:spPr bwMode="auto">
            <a:xfrm>
              <a:off x="2660" y="2100"/>
              <a:ext cx="9" cy="6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9" y="17"/>
                </a:cxn>
                <a:cxn ang="0">
                  <a:pos x="9" y="64"/>
                </a:cxn>
                <a:cxn ang="0">
                  <a:pos x="0" y="64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9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w="9" h="64">
                  <a:moveTo>
                    <a:pt x="0" y="17"/>
                  </a:moveTo>
                  <a:lnTo>
                    <a:pt x="9" y="17"/>
                  </a:lnTo>
                  <a:lnTo>
                    <a:pt x="9" y="64"/>
                  </a:lnTo>
                  <a:lnTo>
                    <a:pt x="0" y="64"/>
                  </a:lnTo>
                  <a:lnTo>
                    <a:pt x="0" y="17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56" name="Freeform 84"/>
            <p:cNvSpPr>
              <a:spLocks noEditPoints="1"/>
            </p:cNvSpPr>
            <p:nvPr/>
          </p:nvSpPr>
          <p:spPr bwMode="auto">
            <a:xfrm>
              <a:off x="2677" y="2116"/>
              <a:ext cx="42" cy="49"/>
            </a:xfrm>
            <a:custGeom>
              <a:avLst/>
              <a:gdLst/>
              <a:ahLst/>
              <a:cxnLst>
                <a:cxn ang="0">
                  <a:pos x="27" y="27"/>
                </a:cxn>
                <a:cxn ang="0">
                  <a:pos x="18" y="29"/>
                </a:cxn>
                <a:cxn ang="0">
                  <a:pos x="13" y="30"/>
                </a:cxn>
                <a:cxn ang="0">
                  <a:pos x="11" y="31"/>
                </a:cxn>
                <a:cxn ang="0">
                  <a:pos x="8" y="34"/>
                </a:cxn>
                <a:cxn ang="0">
                  <a:pos x="9" y="38"/>
                </a:cxn>
                <a:cxn ang="0">
                  <a:pos x="11" y="41"/>
                </a:cxn>
                <a:cxn ang="0">
                  <a:pos x="19" y="42"/>
                </a:cxn>
                <a:cxn ang="0">
                  <a:pos x="24" y="40"/>
                </a:cxn>
                <a:cxn ang="0">
                  <a:pos x="28" y="35"/>
                </a:cxn>
                <a:cxn ang="0">
                  <a:pos x="29" y="26"/>
                </a:cxn>
                <a:cxn ang="0">
                  <a:pos x="25" y="0"/>
                </a:cxn>
                <a:cxn ang="0">
                  <a:pos x="30" y="1"/>
                </a:cxn>
                <a:cxn ang="0">
                  <a:pos x="35" y="4"/>
                </a:cxn>
                <a:cxn ang="0">
                  <a:pos x="38" y="8"/>
                </a:cxn>
                <a:cxn ang="0">
                  <a:pos x="39" y="37"/>
                </a:cxn>
                <a:cxn ang="0">
                  <a:pos x="40" y="44"/>
                </a:cxn>
                <a:cxn ang="0">
                  <a:pos x="42" y="48"/>
                </a:cxn>
                <a:cxn ang="0">
                  <a:pos x="31" y="46"/>
                </a:cxn>
                <a:cxn ang="0">
                  <a:pos x="25" y="47"/>
                </a:cxn>
                <a:cxn ang="0">
                  <a:pos x="21" y="48"/>
                </a:cxn>
                <a:cxn ang="0">
                  <a:pos x="11" y="49"/>
                </a:cxn>
                <a:cxn ang="0">
                  <a:pos x="1" y="43"/>
                </a:cxn>
                <a:cxn ang="0">
                  <a:pos x="0" y="33"/>
                </a:cxn>
                <a:cxn ang="0">
                  <a:pos x="1" y="30"/>
                </a:cxn>
                <a:cxn ang="0">
                  <a:pos x="4" y="27"/>
                </a:cxn>
                <a:cxn ang="0">
                  <a:pos x="7" y="24"/>
                </a:cxn>
                <a:cxn ang="0">
                  <a:pos x="14" y="22"/>
                </a:cxn>
                <a:cxn ang="0">
                  <a:pos x="22" y="20"/>
                </a:cxn>
                <a:cxn ang="0">
                  <a:pos x="29" y="18"/>
                </a:cxn>
                <a:cxn ang="0">
                  <a:pos x="28" y="11"/>
                </a:cxn>
                <a:cxn ang="0">
                  <a:pos x="23" y="9"/>
                </a:cxn>
                <a:cxn ang="0">
                  <a:pos x="16" y="9"/>
                </a:cxn>
                <a:cxn ang="0">
                  <a:pos x="12" y="10"/>
                </a:cxn>
                <a:cxn ang="0">
                  <a:pos x="0" y="14"/>
                </a:cxn>
                <a:cxn ang="0">
                  <a:pos x="3" y="10"/>
                </a:cxn>
                <a:cxn ang="0">
                  <a:pos x="6" y="5"/>
                </a:cxn>
                <a:cxn ang="0">
                  <a:pos x="11" y="2"/>
                </a:cxn>
                <a:cxn ang="0">
                  <a:pos x="21" y="0"/>
                </a:cxn>
              </a:cxnLst>
              <a:rect l="0" t="0" r="r" b="b"/>
              <a:pathLst>
                <a:path w="42" h="49">
                  <a:moveTo>
                    <a:pt x="29" y="26"/>
                  </a:moveTo>
                  <a:lnTo>
                    <a:pt x="27" y="27"/>
                  </a:lnTo>
                  <a:lnTo>
                    <a:pt x="23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3" y="30"/>
                  </a:lnTo>
                  <a:lnTo>
                    <a:pt x="11" y="30"/>
                  </a:lnTo>
                  <a:lnTo>
                    <a:pt x="11" y="31"/>
                  </a:lnTo>
                  <a:lnTo>
                    <a:pt x="9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8"/>
                  </a:lnTo>
                  <a:lnTo>
                    <a:pt x="10" y="40"/>
                  </a:lnTo>
                  <a:lnTo>
                    <a:pt x="11" y="41"/>
                  </a:lnTo>
                  <a:lnTo>
                    <a:pt x="14" y="42"/>
                  </a:lnTo>
                  <a:lnTo>
                    <a:pt x="19" y="42"/>
                  </a:lnTo>
                  <a:lnTo>
                    <a:pt x="22" y="41"/>
                  </a:lnTo>
                  <a:lnTo>
                    <a:pt x="24" y="40"/>
                  </a:lnTo>
                  <a:lnTo>
                    <a:pt x="27" y="38"/>
                  </a:lnTo>
                  <a:lnTo>
                    <a:pt x="28" y="35"/>
                  </a:lnTo>
                  <a:lnTo>
                    <a:pt x="29" y="32"/>
                  </a:lnTo>
                  <a:lnTo>
                    <a:pt x="29" y="26"/>
                  </a:lnTo>
                  <a:close/>
                  <a:moveTo>
                    <a:pt x="21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3"/>
                  </a:lnTo>
                  <a:lnTo>
                    <a:pt x="35" y="4"/>
                  </a:lnTo>
                  <a:lnTo>
                    <a:pt x="36" y="5"/>
                  </a:lnTo>
                  <a:lnTo>
                    <a:pt x="38" y="8"/>
                  </a:lnTo>
                  <a:lnTo>
                    <a:pt x="39" y="11"/>
                  </a:lnTo>
                  <a:lnTo>
                    <a:pt x="39" y="37"/>
                  </a:lnTo>
                  <a:lnTo>
                    <a:pt x="40" y="40"/>
                  </a:lnTo>
                  <a:lnTo>
                    <a:pt x="40" y="44"/>
                  </a:lnTo>
                  <a:lnTo>
                    <a:pt x="41" y="47"/>
                  </a:lnTo>
                  <a:lnTo>
                    <a:pt x="42" y="48"/>
                  </a:lnTo>
                  <a:lnTo>
                    <a:pt x="33" y="48"/>
                  </a:lnTo>
                  <a:lnTo>
                    <a:pt x="31" y="46"/>
                  </a:lnTo>
                  <a:lnTo>
                    <a:pt x="30" y="43"/>
                  </a:lnTo>
                  <a:lnTo>
                    <a:pt x="25" y="47"/>
                  </a:lnTo>
                  <a:lnTo>
                    <a:pt x="22" y="47"/>
                  </a:lnTo>
                  <a:lnTo>
                    <a:pt x="21" y="48"/>
                  </a:lnTo>
                  <a:lnTo>
                    <a:pt x="19" y="49"/>
                  </a:lnTo>
                  <a:lnTo>
                    <a:pt x="11" y="49"/>
                  </a:lnTo>
                  <a:lnTo>
                    <a:pt x="3" y="46"/>
                  </a:lnTo>
                  <a:lnTo>
                    <a:pt x="1" y="43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7" y="24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1"/>
                  </a:lnTo>
                  <a:lnTo>
                    <a:pt x="22" y="20"/>
                  </a:lnTo>
                  <a:lnTo>
                    <a:pt x="27" y="19"/>
                  </a:lnTo>
                  <a:lnTo>
                    <a:pt x="29" y="18"/>
                  </a:lnTo>
                  <a:lnTo>
                    <a:pt x="29" y="14"/>
                  </a:lnTo>
                  <a:lnTo>
                    <a:pt x="28" y="11"/>
                  </a:lnTo>
                  <a:lnTo>
                    <a:pt x="26" y="10"/>
                  </a:lnTo>
                  <a:lnTo>
                    <a:pt x="23" y="9"/>
                  </a:lnTo>
                  <a:lnTo>
                    <a:pt x="19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2" y="10"/>
                  </a:lnTo>
                  <a:lnTo>
                    <a:pt x="9" y="15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6" y="5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57" name="Rectangle 85"/>
            <p:cNvSpPr>
              <a:spLocks noChangeArrowheads="1"/>
            </p:cNvSpPr>
            <p:nvPr/>
          </p:nvSpPr>
          <p:spPr bwMode="auto">
            <a:xfrm>
              <a:off x="2729" y="2100"/>
              <a:ext cx="9" cy="64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58" name="Freeform 86"/>
            <p:cNvSpPr>
              <a:spLocks noEditPoints="1"/>
            </p:cNvSpPr>
            <p:nvPr/>
          </p:nvSpPr>
          <p:spPr bwMode="auto">
            <a:xfrm>
              <a:off x="2771" y="2116"/>
              <a:ext cx="42" cy="49"/>
            </a:xfrm>
            <a:custGeom>
              <a:avLst/>
              <a:gdLst/>
              <a:ahLst/>
              <a:cxnLst>
                <a:cxn ang="0">
                  <a:pos x="20" y="8"/>
                </a:cxn>
                <a:cxn ang="0">
                  <a:pos x="16" y="9"/>
                </a:cxn>
                <a:cxn ang="0">
                  <a:pos x="11" y="11"/>
                </a:cxn>
                <a:cxn ang="0">
                  <a:pos x="9" y="13"/>
                </a:cxn>
                <a:cxn ang="0">
                  <a:pos x="7" y="19"/>
                </a:cxn>
                <a:cxn ang="0">
                  <a:pos x="34" y="19"/>
                </a:cxn>
                <a:cxn ang="0">
                  <a:pos x="34" y="16"/>
                </a:cxn>
                <a:cxn ang="0">
                  <a:pos x="33" y="13"/>
                </a:cxn>
                <a:cxn ang="0">
                  <a:pos x="31" y="12"/>
                </a:cxn>
                <a:cxn ang="0">
                  <a:pos x="28" y="10"/>
                </a:cxn>
                <a:cxn ang="0">
                  <a:pos x="25" y="9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29" y="2"/>
                </a:cxn>
                <a:cxn ang="0">
                  <a:pos x="37" y="7"/>
                </a:cxn>
                <a:cxn ang="0">
                  <a:pos x="41" y="14"/>
                </a:cxn>
                <a:cxn ang="0">
                  <a:pos x="42" y="25"/>
                </a:cxn>
                <a:cxn ang="0">
                  <a:pos x="42" y="27"/>
                </a:cxn>
                <a:cxn ang="0">
                  <a:pos x="7" y="27"/>
                </a:cxn>
                <a:cxn ang="0">
                  <a:pos x="8" y="31"/>
                </a:cxn>
                <a:cxn ang="0">
                  <a:pos x="10" y="35"/>
                </a:cxn>
                <a:cxn ang="0">
                  <a:pos x="12" y="38"/>
                </a:cxn>
                <a:cxn ang="0">
                  <a:pos x="14" y="40"/>
                </a:cxn>
                <a:cxn ang="0">
                  <a:pos x="17" y="41"/>
                </a:cxn>
                <a:cxn ang="0">
                  <a:pos x="19" y="42"/>
                </a:cxn>
                <a:cxn ang="0">
                  <a:pos x="24" y="42"/>
                </a:cxn>
                <a:cxn ang="0">
                  <a:pos x="27" y="41"/>
                </a:cxn>
                <a:cxn ang="0">
                  <a:pos x="31" y="39"/>
                </a:cxn>
                <a:cxn ang="0">
                  <a:pos x="33" y="37"/>
                </a:cxn>
                <a:cxn ang="0">
                  <a:pos x="34" y="34"/>
                </a:cxn>
                <a:cxn ang="0">
                  <a:pos x="42" y="35"/>
                </a:cxn>
                <a:cxn ang="0">
                  <a:pos x="38" y="43"/>
                </a:cxn>
                <a:cxn ang="0">
                  <a:pos x="35" y="46"/>
                </a:cxn>
                <a:cxn ang="0">
                  <a:pos x="27" y="49"/>
                </a:cxn>
                <a:cxn ang="0">
                  <a:pos x="21" y="49"/>
                </a:cxn>
                <a:cxn ang="0">
                  <a:pos x="13" y="47"/>
                </a:cxn>
                <a:cxn ang="0">
                  <a:pos x="4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1" y="15"/>
                </a:cxn>
                <a:cxn ang="0">
                  <a:pos x="4" y="7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2" h="49">
                  <a:moveTo>
                    <a:pt x="20" y="8"/>
                  </a:moveTo>
                  <a:lnTo>
                    <a:pt x="16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7" y="19"/>
                  </a:lnTo>
                  <a:lnTo>
                    <a:pt x="34" y="19"/>
                  </a:lnTo>
                  <a:lnTo>
                    <a:pt x="34" y="16"/>
                  </a:lnTo>
                  <a:lnTo>
                    <a:pt x="33" y="13"/>
                  </a:lnTo>
                  <a:lnTo>
                    <a:pt x="31" y="12"/>
                  </a:lnTo>
                  <a:lnTo>
                    <a:pt x="28" y="10"/>
                  </a:lnTo>
                  <a:lnTo>
                    <a:pt x="25" y="9"/>
                  </a:lnTo>
                  <a:lnTo>
                    <a:pt x="20" y="8"/>
                  </a:lnTo>
                  <a:close/>
                  <a:moveTo>
                    <a:pt x="20" y="0"/>
                  </a:moveTo>
                  <a:lnTo>
                    <a:pt x="29" y="2"/>
                  </a:lnTo>
                  <a:lnTo>
                    <a:pt x="37" y="7"/>
                  </a:lnTo>
                  <a:lnTo>
                    <a:pt x="41" y="14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7" y="27"/>
                  </a:lnTo>
                  <a:lnTo>
                    <a:pt x="8" y="31"/>
                  </a:lnTo>
                  <a:lnTo>
                    <a:pt x="10" y="35"/>
                  </a:lnTo>
                  <a:lnTo>
                    <a:pt x="12" y="38"/>
                  </a:lnTo>
                  <a:lnTo>
                    <a:pt x="14" y="40"/>
                  </a:lnTo>
                  <a:lnTo>
                    <a:pt x="17" y="41"/>
                  </a:lnTo>
                  <a:lnTo>
                    <a:pt x="19" y="42"/>
                  </a:lnTo>
                  <a:lnTo>
                    <a:pt x="24" y="42"/>
                  </a:lnTo>
                  <a:lnTo>
                    <a:pt x="27" y="41"/>
                  </a:lnTo>
                  <a:lnTo>
                    <a:pt x="31" y="39"/>
                  </a:lnTo>
                  <a:lnTo>
                    <a:pt x="33" y="37"/>
                  </a:lnTo>
                  <a:lnTo>
                    <a:pt x="34" y="34"/>
                  </a:lnTo>
                  <a:lnTo>
                    <a:pt x="42" y="35"/>
                  </a:lnTo>
                  <a:lnTo>
                    <a:pt x="38" y="43"/>
                  </a:lnTo>
                  <a:lnTo>
                    <a:pt x="35" y="46"/>
                  </a:lnTo>
                  <a:lnTo>
                    <a:pt x="27" y="49"/>
                  </a:lnTo>
                  <a:lnTo>
                    <a:pt x="21" y="49"/>
                  </a:lnTo>
                  <a:lnTo>
                    <a:pt x="13" y="47"/>
                  </a:lnTo>
                  <a:lnTo>
                    <a:pt x="4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1" y="15"/>
                  </a:lnTo>
                  <a:lnTo>
                    <a:pt x="4" y="7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59" name="Freeform 87"/>
            <p:cNvSpPr>
              <a:spLocks/>
            </p:cNvSpPr>
            <p:nvPr/>
          </p:nvSpPr>
          <p:spPr bwMode="auto">
            <a:xfrm>
              <a:off x="2820" y="2116"/>
              <a:ext cx="39" cy="49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31" y="5"/>
                </a:cxn>
                <a:cxn ang="0">
                  <a:pos x="34" y="10"/>
                </a:cxn>
                <a:cxn ang="0">
                  <a:pos x="27" y="14"/>
                </a:cxn>
                <a:cxn ang="0">
                  <a:pos x="25" y="12"/>
                </a:cxn>
                <a:cxn ang="0">
                  <a:pos x="22" y="9"/>
                </a:cxn>
                <a:cxn ang="0">
                  <a:pos x="18" y="8"/>
                </a:cxn>
                <a:cxn ang="0">
                  <a:pos x="13" y="9"/>
                </a:cxn>
                <a:cxn ang="0">
                  <a:pos x="10" y="11"/>
                </a:cxn>
                <a:cxn ang="0">
                  <a:pos x="9" y="15"/>
                </a:cxn>
                <a:cxn ang="0">
                  <a:pos x="11" y="16"/>
                </a:cxn>
                <a:cxn ang="0">
                  <a:pos x="13" y="17"/>
                </a:cxn>
                <a:cxn ang="0">
                  <a:pos x="16" y="18"/>
                </a:cxn>
                <a:cxn ang="0">
                  <a:pos x="23" y="21"/>
                </a:cxn>
                <a:cxn ang="0">
                  <a:pos x="30" y="23"/>
                </a:cxn>
                <a:cxn ang="0">
                  <a:pos x="35" y="26"/>
                </a:cxn>
                <a:cxn ang="0">
                  <a:pos x="38" y="30"/>
                </a:cxn>
                <a:cxn ang="0">
                  <a:pos x="39" y="34"/>
                </a:cxn>
                <a:cxn ang="0">
                  <a:pos x="35" y="45"/>
                </a:cxn>
                <a:cxn ang="0">
                  <a:pos x="30" y="47"/>
                </a:cxn>
                <a:cxn ang="0">
                  <a:pos x="23" y="49"/>
                </a:cxn>
                <a:cxn ang="0">
                  <a:pos x="9" y="47"/>
                </a:cxn>
                <a:cxn ang="0">
                  <a:pos x="3" y="43"/>
                </a:cxn>
                <a:cxn ang="0">
                  <a:pos x="0" y="34"/>
                </a:cxn>
                <a:cxn ang="0">
                  <a:pos x="8" y="35"/>
                </a:cxn>
                <a:cxn ang="0">
                  <a:pos x="12" y="40"/>
                </a:cxn>
                <a:cxn ang="0">
                  <a:pos x="20" y="42"/>
                </a:cxn>
                <a:cxn ang="0">
                  <a:pos x="25" y="41"/>
                </a:cxn>
                <a:cxn ang="0">
                  <a:pos x="28" y="39"/>
                </a:cxn>
                <a:cxn ang="0">
                  <a:pos x="29" y="33"/>
                </a:cxn>
                <a:cxn ang="0">
                  <a:pos x="25" y="30"/>
                </a:cxn>
                <a:cxn ang="0">
                  <a:pos x="12" y="27"/>
                </a:cxn>
                <a:cxn ang="0">
                  <a:pos x="5" y="24"/>
                </a:cxn>
                <a:cxn ang="0">
                  <a:pos x="3" y="20"/>
                </a:cxn>
                <a:cxn ang="0">
                  <a:pos x="1" y="11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14" y="1"/>
                </a:cxn>
              </a:cxnLst>
              <a:rect l="0" t="0" r="r" b="b"/>
              <a:pathLst>
                <a:path w="39" h="49">
                  <a:moveTo>
                    <a:pt x="18" y="0"/>
                  </a:moveTo>
                  <a:lnTo>
                    <a:pt x="27" y="2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6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27" y="14"/>
                  </a:lnTo>
                  <a:lnTo>
                    <a:pt x="26" y="13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18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10" y="11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3" y="17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9" y="19"/>
                  </a:lnTo>
                  <a:lnTo>
                    <a:pt x="23" y="21"/>
                  </a:lnTo>
                  <a:lnTo>
                    <a:pt x="27" y="22"/>
                  </a:lnTo>
                  <a:lnTo>
                    <a:pt x="30" y="23"/>
                  </a:lnTo>
                  <a:lnTo>
                    <a:pt x="32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8" y="30"/>
                  </a:lnTo>
                  <a:lnTo>
                    <a:pt x="38" y="31"/>
                  </a:lnTo>
                  <a:lnTo>
                    <a:pt x="39" y="34"/>
                  </a:lnTo>
                  <a:lnTo>
                    <a:pt x="37" y="42"/>
                  </a:lnTo>
                  <a:lnTo>
                    <a:pt x="35" y="45"/>
                  </a:lnTo>
                  <a:lnTo>
                    <a:pt x="32" y="47"/>
                  </a:lnTo>
                  <a:lnTo>
                    <a:pt x="30" y="47"/>
                  </a:lnTo>
                  <a:lnTo>
                    <a:pt x="27" y="48"/>
                  </a:lnTo>
                  <a:lnTo>
                    <a:pt x="23" y="49"/>
                  </a:lnTo>
                  <a:lnTo>
                    <a:pt x="14" y="49"/>
                  </a:lnTo>
                  <a:lnTo>
                    <a:pt x="9" y="47"/>
                  </a:lnTo>
                  <a:lnTo>
                    <a:pt x="5" y="46"/>
                  </a:lnTo>
                  <a:lnTo>
                    <a:pt x="3" y="43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10" y="39"/>
                  </a:lnTo>
                  <a:lnTo>
                    <a:pt x="12" y="40"/>
                  </a:lnTo>
                  <a:lnTo>
                    <a:pt x="15" y="41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5" y="41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30" y="35"/>
                  </a:lnTo>
                  <a:lnTo>
                    <a:pt x="29" y="33"/>
                  </a:lnTo>
                  <a:lnTo>
                    <a:pt x="27" y="31"/>
                  </a:lnTo>
                  <a:lnTo>
                    <a:pt x="25" y="30"/>
                  </a:lnTo>
                  <a:lnTo>
                    <a:pt x="20" y="29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4"/>
                  </a:lnTo>
                  <a:lnTo>
                    <a:pt x="4" y="22"/>
                  </a:lnTo>
                  <a:lnTo>
                    <a:pt x="3" y="20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5" y="5"/>
                  </a:lnTo>
                  <a:lnTo>
                    <a:pt x="6" y="4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60" name="Freeform 88"/>
            <p:cNvSpPr>
              <a:spLocks/>
            </p:cNvSpPr>
            <p:nvPr/>
          </p:nvSpPr>
          <p:spPr bwMode="auto">
            <a:xfrm>
              <a:off x="2864" y="2102"/>
              <a:ext cx="22" cy="6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15"/>
                </a:cxn>
                <a:cxn ang="0">
                  <a:pos x="21" y="15"/>
                </a:cxn>
                <a:cxn ang="0">
                  <a:pos x="21" y="23"/>
                </a:cxn>
                <a:cxn ang="0">
                  <a:pos x="13" y="23"/>
                </a:cxn>
                <a:cxn ang="0">
                  <a:pos x="13" y="54"/>
                </a:cxn>
                <a:cxn ang="0">
                  <a:pos x="14" y="55"/>
                </a:cxn>
                <a:cxn ang="0">
                  <a:pos x="15" y="55"/>
                </a:cxn>
                <a:cxn ang="0">
                  <a:pos x="16" y="56"/>
                </a:cxn>
                <a:cxn ang="0">
                  <a:pos x="21" y="56"/>
                </a:cxn>
                <a:cxn ang="0">
                  <a:pos x="22" y="63"/>
                </a:cxn>
                <a:cxn ang="0">
                  <a:pos x="12" y="63"/>
                </a:cxn>
                <a:cxn ang="0">
                  <a:pos x="10" y="62"/>
                </a:cxn>
                <a:cxn ang="0">
                  <a:pos x="6" y="59"/>
                </a:cxn>
                <a:cxn ang="0">
                  <a:pos x="6" y="53"/>
                </a:cxn>
                <a:cxn ang="0">
                  <a:pos x="5" y="49"/>
                </a:cxn>
                <a:cxn ang="0">
                  <a:pos x="5" y="23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5" y="15"/>
                </a:cxn>
                <a:cxn ang="0">
                  <a:pos x="5" y="5"/>
                </a:cxn>
                <a:cxn ang="0">
                  <a:pos x="13" y="0"/>
                </a:cxn>
              </a:cxnLst>
              <a:rect l="0" t="0" r="r" b="b"/>
              <a:pathLst>
                <a:path w="22" h="63">
                  <a:moveTo>
                    <a:pt x="13" y="0"/>
                  </a:moveTo>
                  <a:lnTo>
                    <a:pt x="13" y="15"/>
                  </a:lnTo>
                  <a:lnTo>
                    <a:pt x="21" y="15"/>
                  </a:lnTo>
                  <a:lnTo>
                    <a:pt x="21" y="23"/>
                  </a:lnTo>
                  <a:lnTo>
                    <a:pt x="13" y="23"/>
                  </a:lnTo>
                  <a:lnTo>
                    <a:pt x="13" y="54"/>
                  </a:lnTo>
                  <a:lnTo>
                    <a:pt x="14" y="55"/>
                  </a:lnTo>
                  <a:lnTo>
                    <a:pt x="15" y="55"/>
                  </a:lnTo>
                  <a:lnTo>
                    <a:pt x="16" y="56"/>
                  </a:lnTo>
                  <a:lnTo>
                    <a:pt x="21" y="56"/>
                  </a:lnTo>
                  <a:lnTo>
                    <a:pt x="22" y="63"/>
                  </a:lnTo>
                  <a:lnTo>
                    <a:pt x="12" y="63"/>
                  </a:lnTo>
                  <a:lnTo>
                    <a:pt x="10" y="62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5" y="49"/>
                  </a:lnTo>
                  <a:lnTo>
                    <a:pt x="5" y="23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5" y="15"/>
                  </a:lnTo>
                  <a:lnTo>
                    <a:pt x="5" y="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61" name="Freeform 89"/>
            <p:cNvSpPr>
              <a:spLocks noEditPoints="1"/>
            </p:cNvSpPr>
            <p:nvPr/>
          </p:nvSpPr>
          <p:spPr bwMode="auto">
            <a:xfrm>
              <a:off x="2894" y="2100"/>
              <a:ext cx="8" cy="6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8" y="17"/>
                </a:cxn>
                <a:cxn ang="0">
                  <a:pos x="8" y="64"/>
                </a:cxn>
                <a:cxn ang="0">
                  <a:pos x="0" y="64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9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w="8" h="64">
                  <a:moveTo>
                    <a:pt x="0" y="17"/>
                  </a:moveTo>
                  <a:lnTo>
                    <a:pt x="8" y="17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17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8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62" name="Freeform 90"/>
            <p:cNvSpPr>
              <a:spLocks/>
            </p:cNvSpPr>
            <p:nvPr/>
          </p:nvSpPr>
          <p:spPr bwMode="auto">
            <a:xfrm>
              <a:off x="2912" y="2116"/>
              <a:ext cx="65" cy="4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3" y="4"/>
                </a:cxn>
                <a:cxn ang="0">
                  <a:pos x="34" y="7"/>
                </a:cxn>
                <a:cxn ang="0">
                  <a:pos x="36" y="9"/>
                </a:cxn>
                <a:cxn ang="0">
                  <a:pos x="39" y="5"/>
                </a:cxn>
                <a:cxn ang="0">
                  <a:pos x="42" y="3"/>
                </a:cxn>
                <a:cxn ang="0">
                  <a:pos x="46" y="1"/>
                </a:cxn>
                <a:cxn ang="0">
                  <a:pos x="50" y="0"/>
                </a:cxn>
                <a:cxn ang="0">
                  <a:pos x="58" y="2"/>
                </a:cxn>
                <a:cxn ang="0">
                  <a:pos x="61" y="4"/>
                </a:cxn>
                <a:cxn ang="0">
                  <a:pos x="64" y="8"/>
                </a:cxn>
                <a:cxn ang="0">
                  <a:pos x="65" y="12"/>
                </a:cxn>
                <a:cxn ang="0">
                  <a:pos x="65" y="48"/>
                </a:cxn>
                <a:cxn ang="0">
                  <a:pos x="56" y="48"/>
                </a:cxn>
                <a:cxn ang="0">
                  <a:pos x="56" y="14"/>
                </a:cxn>
                <a:cxn ang="0">
                  <a:pos x="55" y="13"/>
                </a:cxn>
                <a:cxn ang="0">
                  <a:pos x="55" y="12"/>
                </a:cxn>
                <a:cxn ang="0">
                  <a:pos x="54" y="10"/>
                </a:cxn>
                <a:cxn ang="0">
                  <a:pos x="52" y="9"/>
                </a:cxn>
                <a:cxn ang="0">
                  <a:pos x="51" y="9"/>
                </a:cxn>
                <a:cxn ang="0">
                  <a:pos x="50" y="8"/>
                </a:cxn>
                <a:cxn ang="0">
                  <a:pos x="49" y="8"/>
                </a:cxn>
                <a:cxn ang="0">
                  <a:pos x="44" y="9"/>
                </a:cxn>
                <a:cxn ang="0">
                  <a:pos x="40" y="11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7" y="48"/>
                </a:cxn>
                <a:cxn ang="0">
                  <a:pos x="29" y="48"/>
                </a:cxn>
                <a:cxn ang="0">
                  <a:pos x="29" y="15"/>
                </a:cxn>
                <a:cxn ang="0">
                  <a:pos x="28" y="13"/>
                </a:cxn>
                <a:cxn ang="0">
                  <a:pos x="27" y="11"/>
                </a:cxn>
                <a:cxn ang="0">
                  <a:pos x="23" y="9"/>
                </a:cxn>
                <a:cxn ang="0">
                  <a:pos x="20" y="8"/>
                </a:cxn>
                <a:cxn ang="0">
                  <a:pos x="15" y="10"/>
                </a:cxn>
                <a:cxn ang="0">
                  <a:pos x="12" y="12"/>
                </a:cxn>
                <a:cxn ang="0">
                  <a:pos x="10" y="14"/>
                </a:cxn>
                <a:cxn ang="0">
                  <a:pos x="9" y="17"/>
                </a:cxn>
                <a:cxn ang="0">
                  <a:pos x="9" y="48"/>
                </a:cxn>
                <a:cxn ang="0">
                  <a:pos x="0" y="48"/>
                </a:cxn>
                <a:cxn ang="0">
                  <a:pos x="0" y="1"/>
                </a:cxn>
                <a:cxn ang="0">
                  <a:pos x="9" y="1"/>
                </a:cxn>
                <a:cxn ang="0">
                  <a:pos x="9" y="9"/>
                </a:cxn>
                <a:cxn ang="0">
                  <a:pos x="12" y="6"/>
                </a:cxn>
                <a:cxn ang="0">
                  <a:pos x="15" y="2"/>
                </a:cxn>
                <a:cxn ang="0">
                  <a:pos x="18" y="1"/>
                </a:cxn>
                <a:cxn ang="0">
                  <a:pos x="23" y="0"/>
                </a:cxn>
              </a:cxnLst>
              <a:rect l="0" t="0" r="r" b="b"/>
              <a:pathLst>
                <a:path w="65" h="48">
                  <a:moveTo>
                    <a:pt x="23" y="0"/>
                  </a:moveTo>
                  <a:lnTo>
                    <a:pt x="27" y="1"/>
                  </a:lnTo>
                  <a:lnTo>
                    <a:pt x="32" y="2"/>
                  </a:lnTo>
                  <a:lnTo>
                    <a:pt x="33" y="4"/>
                  </a:lnTo>
                  <a:lnTo>
                    <a:pt x="34" y="7"/>
                  </a:lnTo>
                  <a:lnTo>
                    <a:pt x="36" y="9"/>
                  </a:lnTo>
                  <a:lnTo>
                    <a:pt x="39" y="5"/>
                  </a:lnTo>
                  <a:lnTo>
                    <a:pt x="42" y="3"/>
                  </a:lnTo>
                  <a:lnTo>
                    <a:pt x="46" y="1"/>
                  </a:lnTo>
                  <a:lnTo>
                    <a:pt x="50" y="0"/>
                  </a:lnTo>
                  <a:lnTo>
                    <a:pt x="58" y="2"/>
                  </a:lnTo>
                  <a:lnTo>
                    <a:pt x="61" y="4"/>
                  </a:lnTo>
                  <a:lnTo>
                    <a:pt x="64" y="8"/>
                  </a:lnTo>
                  <a:lnTo>
                    <a:pt x="65" y="12"/>
                  </a:lnTo>
                  <a:lnTo>
                    <a:pt x="65" y="48"/>
                  </a:lnTo>
                  <a:lnTo>
                    <a:pt x="56" y="48"/>
                  </a:lnTo>
                  <a:lnTo>
                    <a:pt x="56" y="14"/>
                  </a:lnTo>
                  <a:lnTo>
                    <a:pt x="55" y="13"/>
                  </a:lnTo>
                  <a:lnTo>
                    <a:pt x="55" y="12"/>
                  </a:lnTo>
                  <a:lnTo>
                    <a:pt x="54" y="10"/>
                  </a:lnTo>
                  <a:lnTo>
                    <a:pt x="52" y="9"/>
                  </a:lnTo>
                  <a:lnTo>
                    <a:pt x="51" y="9"/>
                  </a:lnTo>
                  <a:lnTo>
                    <a:pt x="50" y="8"/>
                  </a:lnTo>
                  <a:lnTo>
                    <a:pt x="49" y="8"/>
                  </a:lnTo>
                  <a:lnTo>
                    <a:pt x="44" y="9"/>
                  </a:lnTo>
                  <a:lnTo>
                    <a:pt x="40" y="11"/>
                  </a:lnTo>
                  <a:lnTo>
                    <a:pt x="38" y="13"/>
                  </a:lnTo>
                  <a:lnTo>
                    <a:pt x="37" y="17"/>
                  </a:lnTo>
                  <a:lnTo>
                    <a:pt x="37" y="48"/>
                  </a:lnTo>
                  <a:lnTo>
                    <a:pt x="29" y="48"/>
                  </a:lnTo>
                  <a:lnTo>
                    <a:pt x="29" y="15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3" y="9"/>
                  </a:lnTo>
                  <a:lnTo>
                    <a:pt x="20" y="8"/>
                  </a:lnTo>
                  <a:lnTo>
                    <a:pt x="15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9" y="17"/>
                  </a:lnTo>
                  <a:lnTo>
                    <a:pt x="9" y="48"/>
                  </a:lnTo>
                  <a:lnTo>
                    <a:pt x="0" y="48"/>
                  </a:lnTo>
                  <a:lnTo>
                    <a:pt x="0" y="1"/>
                  </a:lnTo>
                  <a:lnTo>
                    <a:pt x="9" y="1"/>
                  </a:lnTo>
                  <a:lnTo>
                    <a:pt x="9" y="9"/>
                  </a:lnTo>
                  <a:lnTo>
                    <a:pt x="12" y="6"/>
                  </a:lnTo>
                  <a:lnTo>
                    <a:pt x="15" y="2"/>
                  </a:lnTo>
                  <a:lnTo>
                    <a:pt x="18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63" name="Freeform 91"/>
            <p:cNvSpPr>
              <a:spLocks noEditPoints="1"/>
            </p:cNvSpPr>
            <p:nvPr/>
          </p:nvSpPr>
          <p:spPr bwMode="auto">
            <a:xfrm>
              <a:off x="2987" y="2116"/>
              <a:ext cx="43" cy="49"/>
            </a:xfrm>
            <a:custGeom>
              <a:avLst/>
              <a:gdLst/>
              <a:ahLst/>
              <a:cxnLst>
                <a:cxn ang="0">
                  <a:pos x="26" y="28"/>
                </a:cxn>
                <a:cxn ang="0">
                  <a:pos x="16" y="29"/>
                </a:cxn>
                <a:cxn ang="0">
                  <a:pos x="12" y="30"/>
                </a:cxn>
                <a:cxn ang="0">
                  <a:pos x="9" y="34"/>
                </a:cxn>
                <a:cxn ang="0">
                  <a:pos x="10" y="38"/>
                </a:cxn>
                <a:cxn ang="0">
                  <a:pos x="14" y="42"/>
                </a:cxn>
                <a:cxn ang="0">
                  <a:pos x="22" y="41"/>
                </a:cxn>
                <a:cxn ang="0">
                  <a:pos x="27" y="38"/>
                </a:cxn>
                <a:cxn ang="0">
                  <a:pos x="30" y="32"/>
                </a:cxn>
                <a:cxn ang="0">
                  <a:pos x="22" y="0"/>
                </a:cxn>
                <a:cxn ang="0">
                  <a:pos x="28" y="1"/>
                </a:cxn>
                <a:cxn ang="0">
                  <a:pos x="34" y="3"/>
                </a:cxn>
                <a:cxn ang="0">
                  <a:pos x="37" y="5"/>
                </a:cxn>
                <a:cxn ang="0">
                  <a:pos x="40" y="11"/>
                </a:cxn>
                <a:cxn ang="0">
                  <a:pos x="41" y="42"/>
                </a:cxn>
                <a:cxn ang="0">
                  <a:pos x="42" y="47"/>
                </a:cxn>
                <a:cxn ang="0">
                  <a:pos x="34" y="48"/>
                </a:cxn>
                <a:cxn ang="0">
                  <a:pos x="31" y="43"/>
                </a:cxn>
                <a:cxn ang="0">
                  <a:pos x="23" y="47"/>
                </a:cxn>
                <a:cxn ang="0">
                  <a:pos x="10" y="49"/>
                </a:cxn>
                <a:cxn ang="0">
                  <a:pos x="4" y="46"/>
                </a:cxn>
                <a:cxn ang="0">
                  <a:pos x="1" y="40"/>
                </a:cxn>
                <a:cxn ang="0">
                  <a:pos x="0" y="33"/>
                </a:cxn>
                <a:cxn ang="0">
                  <a:pos x="5" y="27"/>
                </a:cxn>
                <a:cxn ang="0">
                  <a:pos x="8" y="24"/>
                </a:cxn>
                <a:cxn ang="0">
                  <a:pos x="14" y="22"/>
                </a:cxn>
                <a:cxn ang="0">
                  <a:pos x="23" y="20"/>
                </a:cxn>
                <a:cxn ang="0">
                  <a:pos x="30" y="14"/>
                </a:cxn>
                <a:cxn ang="0">
                  <a:pos x="27" y="10"/>
                </a:cxn>
                <a:cxn ang="0">
                  <a:pos x="20" y="8"/>
                </a:cxn>
                <a:cxn ang="0">
                  <a:pos x="15" y="9"/>
                </a:cxn>
                <a:cxn ang="0">
                  <a:pos x="11" y="12"/>
                </a:cxn>
                <a:cxn ang="0">
                  <a:pos x="1" y="14"/>
                </a:cxn>
                <a:cxn ang="0">
                  <a:pos x="4" y="10"/>
                </a:cxn>
                <a:cxn ang="0">
                  <a:pos x="7" y="5"/>
                </a:cxn>
                <a:cxn ang="0">
                  <a:pos x="11" y="2"/>
                </a:cxn>
                <a:cxn ang="0">
                  <a:pos x="22" y="0"/>
                </a:cxn>
              </a:cxnLst>
              <a:rect l="0" t="0" r="r" b="b"/>
              <a:pathLst>
                <a:path w="43" h="49">
                  <a:moveTo>
                    <a:pt x="30" y="26"/>
                  </a:moveTo>
                  <a:lnTo>
                    <a:pt x="26" y="28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4" y="30"/>
                  </a:lnTo>
                  <a:lnTo>
                    <a:pt x="12" y="30"/>
                  </a:lnTo>
                  <a:lnTo>
                    <a:pt x="10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4" y="42"/>
                  </a:lnTo>
                  <a:lnTo>
                    <a:pt x="20" y="42"/>
                  </a:lnTo>
                  <a:lnTo>
                    <a:pt x="22" y="41"/>
                  </a:lnTo>
                  <a:lnTo>
                    <a:pt x="25" y="40"/>
                  </a:lnTo>
                  <a:lnTo>
                    <a:pt x="27" y="38"/>
                  </a:lnTo>
                  <a:lnTo>
                    <a:pt x="29" y="35"/>
                  </a:lnTo>
                  <a:lnTo>
                    <a:pt x="30" y="32"/>
                  </a:lnTo>
                  <a:lnTo>
                    <a:pt x="30" y="26"/>
                  </a:lnTo>
                  <a:close/>
                  <a:moveTo>
                    <a:pt x="22" y="0"/>
                  </a:moveTo>
                  <a:lnTo>
                    <a:pt x="26" y="0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40" y="11"/>
                  </a:lnTo>
                  <a:lnTo>
                    <a:pt x="40" y="40"/>
                  </a:lnTo>
                  <a:lnTo>
                    <a:pt x="41" y="42"/>
                  </a:lnTo>
                  <a:lnTo>
                    <a:pt x="41" y="44"/>
                  </a:lnTo>
                  <a:lnTo>
                    <a:pt x="42" y="47"/>
                  </a:lnTo>
                  <a:lnTo>
                    <a:pt x="43" y="48"/>
                  </a:lnTo>
                  <a:lnTo>
                    <a:pt x="34" y="48"/>
                  </a:lnTo>
                  <a:lnTo>
                    <a:pt x="32" y="46"/>
                  </a:lnTo>
                  <a:lnTo>
                    <a:pt x="31" y="43"/>
                  </a:lnTo>
                  <a:lnTo>
                    <a:pt x="26" y="47"/>
                  </a:lnTo>
                  <a:lnTo>
                    <a:pt x="23" y="47"/>
                  </a:lnTo>
                  <a:lnTo>
                    <a:pt x="19" y="49"/>
                  </a:lnTo>
                  <a:lnTo>
                    <a:pt x="10" y="49"/>
                  </a:lnTo>
                  <a:lnTo>
                    <a:pt x="8" y="47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3" y="28"/>
                  </a:lnTo>
                  <a:lnTo>
                    <a:pt x="5" y="27"/>
                  </a:lnTo>
                  <a:lnTo>
                    <a:pt x="6" y="25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7" y="21"/>
                  </a:lnTo>
                  <a:lnTo>
                    <a:pt x="23" y="20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28" y="11"/>
                  </a:lnTo>
                  <a:lnTo>
                    <a:pt x="27" y="10"/>
                  </a:lnTo>
                  <a:lnTo>
                    <a:pt x="24" y="9"/>
                  </a:lnTo>
                  <a:lnTo>
                    <a:pt x="20" y="8"/>
                  </a:lnTo>
                  <a:lnTo>
                    <a:pt x="17" y="9"/>
                  </a:lnTo>
                  <a:lnTo>
                    <a:pt x="15" y="9"/>
                  </a:lnTo>
                  <a:lnTo>
                    <a:pt x="13" y="10"/>
                  </a:lnTo>
                  <a:lnTo>
                    <a:pt x="11" y="12"/>
                  </a:lnTo>
                  <a:lnTo>
                    <a:pt x="10" y="15"/>
                  </a:lnTo>
                  <a:lnTo>
                    <a:pt x="1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5" y="7"/>
                  </a:lnTo>
                  <a:lnTo>
                    <a:pt x="7" y="5"/>
                  </a:lnTo>
                  <a:lnTo>
                    <a:pt x="9" y="4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64" name="Freeform 92"/>
            <p:cNvSpPr>
              <a:spLocks/>
            </p:cNvSpPr>
            <p:nvPr/>
          </p:nvSpPr>
          <p:spPr bwMode="auto">
            <a:xfrm>
              <a:off x="3035" y="2102"/>
              <a:ext cx="23" cy="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2" y="23"/>
                </a:cxn>
                <a:cxn ang="0">
                  <a:pos x="14" y="23"/>
                </a:cxn>
                <a:cxn ang="0">
                  <a:pos x="14" y="55"/>
                </a:cxn>
                <a:cxn ang="0">
                  <a:pos x="16" y="55"/>
                </a:cxn>
                <a:cxn ang="0">
                  <a:pos x="16" y="56"/>
                </a:cxn>
                <a:cxn ang="0">
                  <a:pos x="22" y="56"/>
                </a:cxn>
                <a:cxn ang="0">
                  <a:pos x="23" y="63"/>
                </a:cxn>
                <a:cxn ang="0">
                  <a:pos x="12" y="63"/>
                </a:cxn>
                <a:cxn ang="0">
                  <a:pos x="11" y="62"/>
                </a:cxn>
                <a:cxn ang="0">
                  <a:pos x="9" y="61"/>
                </a:cxn>
                <a:cxn ang="0">
                  <a:pos x="8" y="60"/>
                </a:cxn>
                <a:cxn ang="0">
                  <a:pos x="7" y="59"/>
                </a:cxn>
                <a:cxn ang="0">
                  <a:pos x="6" y="57"/>
                </a:cxn>
                <a:cxn ang="0">
                  <a:pos x="6" y="23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6" y="15"/>
                </a:cxn>
                <a:cxn ang="0">
                  <a:pos x="6" y="5"/>
                </a:cxn>
                <a:cxn ang="0">
                  <a:pos x="14" y="0"/>
                </a:cxn>
              </a:cxnLst>
              <a:rect l="0" t="0" r="r" b="b"/>
              <a:pathLst>
                <a:path w="23" h="63">
                  <a:moveTo>
                    <a:pt x="14" y="0"/>
                  </a:moveTo>
                  <a:lnTo>
                    <a:pt x="14" y="15"/>
                  </a:lnTo>
                  <a:lnTo>
                    <a:pt x="22" y="15"/>
                  </a:lnTo>
                  <a:lnTo>
                    <a:pt x="22" y="23"/>
                  </a:lnTo>
                  <a:lnTo>
                    <a:pt x="14" y="23"/>
                  </a:lnTo>
                  <a:lnTo>
                    <a:pt x="14" y="55"/>
                  </a:lnTo>
                  <a:lnTo>
                    <a:pt x="16" y="55"/>
                  </a:lnTo>
                  <a:lnTo>
                    <a:pt x="16" y="56"/>
                  </a:lnTo>
                  <a:lnTo>
                    <a:pt x="22" y="56"/>
                  </a:lnTo>
                  <a:lnTo>
                    <a:pt x="23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9" y="61"/>
                  </a:lnTo>
                  <a:lnTo>
                    <a:pt x="8" y="60"/>
                  </a:lnTo>
                  <a:lnTo>
                    <a:pt x="7" y="59"/>
                  </a:lnTo>
                  <a:lnTo>
                    <a:pt x="6" y="57"/>
                  </a:lnTo>
                  <a:lnTo>
                    <a:pt x="6" y="23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6" y="15"/>
                  </a:lnTo>
                  <a:lnTo>
                    <a:pt x="6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65" name="Freeform 93"/>
            <p:cNvSpPr>
              <a:spLocks noEditPoints="1"/>
            </p:cNvSpPr>
            <p:nvPr/>
          </p:nvSpPr>
          <p:spPr bwMode="auto">
            <a:xfrm>
              <a:off x="3061" y="2116"/>
              <a:ext cx="43" cy="49"/>
            </a:xfrm>
            <a:custGeom>
              <a:avLst/>
              <a:gdLst/>
              <a:ahLst/>
              <a:cxnLst>
                <a:cxn ang="0">
                  <a:pos x="21" y="8"/>
                </a:cxn>
                <a:cxn ang="0">
                  <a:pos x="17" y="9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8" y="19"/>
                </a:cxn>
                <a:cxn ang="0">
                  <a:pos x="35" y="19"/>
                </a:cxn>
                <a:cxn ang="0">
                  <a:pos x="35" y="16"/>
                </a:cxn>
                <a:cxn ang="0">
                  <a:pos x="34" y="13"/>
                </a:cxn>
                <a:cxn ang="0">
                  <a:pos x="32" y="12"/>
                </a:cxn>
                <a:cxn ang="0">
                  <a:pos x="29" y="10"/>
                </a:cxn>
                <a:cxn ang="0">
                  <a:pos x="26" y="9"/>
                </a:cxn>
                <a:cxn ang="0">
                  <a:pos x="21" y="8"/>
                </a:cxn>
                <a:cxn ang="0">
                  <a:pos x="21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3" y="25"/>
                </a:cxn>
                <a:cxn ang="0">
                  <a:pos x="43" y="27"/>
                </a:cxn>
                <a:cxn ang="0">
                  <a:pos x="8" y="27"/>
                </a:cxn>
                <a:cxn ang="0">
                  <a:pos x="9" y="31"/>
                </a:cxn>
                <a:cxn ang="0">
                  <a:pos x="11" y="35"/>
                </a:cxn>
                <a:cxn ang="0">
                  <a:pos x="13" y="38"/>
                </a:cxn>
                <a:cxn ang="0">
                  <a:pos x="15" y="40"/>
                </a:cxn>
                <a:cxn ang="0">
                  <a:pos x="18" y="41"/>
                </a:cxn>
                <a:cxn ang="0">
                  <a:pos x="20" y="42"/>
                </a:cxn>
                <a:cxn ang="0">
                  <a:pos x="22" y="42"/>
                </a:cxn>
                <a:cxn ang="0">
                  <a:pos x="27" y="41"/>
                </a:cxn>
                <a:cxn ang="0">
                  <a:pos x="30" y="40"/>
                </a:cxn>
                <a:cxn ang="0">
                  <a:pos x="32" y="39"/>
                </a:cxn>
                <a:cxn ang="0">
                  <a:pos x="34" y="37"/>
                </a:cxn>
                <a:cxn ang="0">
                  <a:pos x="35" y="34"/>
                </a:cxn>
                <a:cxn ang="0">
                  <a:pos x="43" y="35"/>
                </a:cxn>
                <a:cxn ang="0">
                  <a:pos x="41" y="39"/>
                </a:cxn>
                <a:cxn ang="0">
                  <a:pos x="38" y="43"/>
                </a:cxn>
                <a:cxn ang="0">
                  <a:pos x="36" y="46"/>
                </a:cxn>
                <a:cxn ang="0">
                  <a:pos x="28" y="49"/>
                </a:cxn>
                <a:cxn ang="0">
                  <a:pos x="22" y="49"/>
                </a:cxn>
                <a:cxn ang="0">
                  <a:pos x="14" y="47"/>
                </a:cxn>
                <a:cxn ang="0">
                  <a:pos x="5" y="43"/>
                </a:cxn>
                <a:cxn ang="0">
                  <a:pos x="2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5" y="7"/>
                </a:cxn>
                <a:cxn ang="0">
                  <a:pos x="13" y="2"/>
                </a:cxn>
                <a:cxn ang="0">
                  <a:pos x="21" y="0"/>
                </a:cxn>
              </a:cxnLst>
              <a:rect l="0" t="0" r="r" b="b"/>
              <a:pathLst>
                <a:path w="43" h="49">
                  <a:moveTo>
                    <a:pt x="21" y="8"/>
                  </a:moveTo>
                  <a:lnTo>
                    <a:pt x="17" y="9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8" y="19"/>
                  </a:lnTo>
                  <a:lnTo>
                    <a:pt x="35" y="19"/>
                  </a:lnTo>
                  <a:lnTo>
                    <a:pt x="35" y="16"/>
                  </a:lnTo>
                  <a:lnTo>
                    <a:pt x="34" y="13"/>
                  </a:lnTo>
                  <a:lnTo>
                    <a:pt x="32" y="12"/>
                  </a:lnTo>
                  <a:lnTo>
                    <a:pt x="29" y="10"/>
                  </a:lnTo>
                  <a:lnTo>
                    <a:pt x="26" y="9"/>
                  </a:lnTo>
                  <a:lnTo>
                    <a:pt x="21" y="8"/>
                  </a:lnTo>
                  <a:close/>
                  <a:moveTo>
                    <a:pt x="21" y="0"/>
                  </a:move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3" y="25"/>
                  </a:lnTo>
                  <a:lnTo>
                    <a:pt x="43" y="27"/>
                  </a:lnTo>
                  <a:lnTo>
                    <a:pt x="8" y="27"/>
                  </a:lnTo>
                  <a:lnTo>
                    <a:pt x="9" y="31"/>
                  </a:lnTo>
                  <a:lnTo>
                    <a:pt x="11" y="35"/>
                  </a:lnTo>
                  <a:lnTo>
                    <a:pt x="13" y="38"/>
                  </a:lnTo>
                  <a:lnTo>
                    <a:pt x="15" y="40"/>
                  </a:lnTo>
                  <a:lnTo>
                    <a:pt x="18" y="41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7" y="41"/>
                  </a:lnTo>
                  <a:lnTo>
                    <a:pt x="30" y="40"/>
                  </a:lnTo>
                  <a:lnTo>
                    <a:pt x="32" y="39"/>
                  </a:lnTo>
                  <a:lnTo>
                    <a:pt x="34" y="37"/>
                  </a:lnTo>
                  <a:lnTo>
                    <a:pt x="35" y="34"/>
                  </a:lnTo>
                  <a:lnTo>
                    <a:pt x="43" y="35"/>
                  </a:lnTo>
                  <a:lnTo>
                    <a:pt x="41" y="39"/>
                  </a:lnTo>
                  <a:lnTo>
                    <a:pt x="38" y="43"/>
                  </a:lnTo>
                  <a:lnTo>
                    <a:pt x="36" y="46"/>
                  </a:lnTo>
                  <a:lnTo>
                    <a:pt x="28" y="49"/>
                  </a:lnTo>
                  <a:lnTo>
                    <a:pt x="22" y="49"/>
                  </a:lnTo>
                  <a:lnTo>
                    <a:pt x="14" y="47"/>
                  </a:lnTo>
                  <a:lnTo>
                    <a:pt x="5" y="43"/>
                  </a:lnTo>
                  <a:lnTo>
                    <a:pt x="2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5" y="7"/>
                  </a:lnTo>
                  <a:lnTo>
                    <a:pt x="13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167" name="Rectangle 9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1166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28856"/>
              </p:ext>
            </p:extLst>
          </p:nvPr>
        </p:nvGraphicFramePr>
        <p:xfrm>
          <a:off x="5372894" y="5173652"/>
          <a:ext cx="2667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23" name="Equation" r:id="rId3" imgW="2654280" imgH="431640" progId="Equation.DSMT4">
                  <p:embed/>
                </p:oleObj>
              </mc:Choice>
              <mc:Fallback>
                <p:oleObj name="Equation" r:id="rId3" imgW="2654280" imgH="43164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894" y="5173652"/>
                        <a:ext cx="26670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69" name="Rectangle 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1168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08367"/>
              </p:ext>
            </p:extLst>
          </p:nvPr>
        </p:nvGraphicFramePr>
        <p:xfrm>
          <a:off x="5373357" y="5786438"/>
          <a:ext cx="35052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24" name="Equation" r:id="rId5" imgW="3504960" imgH="761760" progId="Equation.DSMT4">
                  <p:embed/>
                </p:oleObj>
              </mc:Choice>
              <mc:Fallback>
                <p:oleObj name="Equation" r:id="rId5" imgW="3504960" imgH="76176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357" y="5786438"/>
                        <a:ext cx="3505200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nonlinear analysis does not converge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930204"/>
            <a:ext cx="8909050" cy="201905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Displacement-controlled vs. force-controlled procedure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Almost all linear problems are force-controlled</a:t>
            </a:r>
          </a:p>
          <a:p>
            <a:pPr lvl="1">
              <a:spcBef>
                <a:spcPts val="1800"/>
              </a:spcBef>
            </a:pPr>
            <a:r>
              <a:rPr lang="en-US" dirty="0" smtClean="0">
                <a:solidFill>
                  <a:srgbClr val="2C02C6"/>
                </a:solidFill>
              </a:rPr>
              <a:t>Displacement-controlled procedure is more stable for nonlinear analysis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Use reaction forces to calculate applied forces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81268" y="3858898"/>
            <a:ext cx="4033651" cy="2014589"/>
            <a:chOff x="681268" y="3858898"/>
            <a:chExt cx="4033651" cy="2014589"/>
          </a:xfrm>
        </p:grpSpPr>
        <p:cxnSp>
          <p:nvCxnSpPr>
            <p:cNvPr id="128007" name="AutoShape 7"/>
            <p:cNvCxnSpPr>
              <a:cxnSpLocks noChangeAspect="1" noChangeShapeType="1"/>
            </p:cNvCxnSpPr>
            <p:nvPr/>
          </p:nvCxnSpPr>
          <p:spPr bwMode="auto">
            <a:xfrm flipV="1">
              <a:off x="808927" y="4580437"/>
              <a:ext cx="1892025" cy="90646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8008" name="Freeform 8"/>
            <p:cNvSpPr>
              <a:spLocks noChangeAspect="1"/>
            </p:cNvSpPr>
            <p:nvPr/>
          </p:nvSpPr>
          <p:spPr bwMode="auto">
            <a:xfrm>
              <a:off x="808927" y="4854663"/>
              <a:ext cx="1892025" cy="632243"/>
            </a:xfrm>
            <a:custGeom>
              <a:avLst/>
              <a:gdLst/>
              <a:ahLst/>
              <a:cxnLst>
                <a:cxn ang="0">
                  <a:pos x="0" y="737"/>
                </a:cxn>
                <a:cxn ang="0">
                  <a:pos x="132" y="673"/>
                </a:cxn>
                <a:cxn ang="0">
                  <a:pos x="245" y="596"/>
                </a:cxn>
                <a:cxn ang="0">
                  <a:pos x="339" y="511"/>
                </a:cxn>
                <a:cxn ang="0">
                  <a:pos x="444" y="373"/>
                </a:cxn>
                <a:cxn ang="0">
                  <a:pos x="586" y="247"/>
                </a:cxn>
                <a:cxn ang="0">
                  <a:pos x="805" y="130"/>
                </a:cxn>
                <a:cxn ang="0">
                  <a:pos x="1020" y="69"/>
                </a:cxn>
                <a:cxn ang="0">
                  <a:pos x="1231" y="49"/>
                </a:cxn>
                <a:cxn ang="0">
                  <a:pos x="1487" y="69"/>
                </a:cxn>
                <a:cxn ang="0">
                  <a:pos x="1706" y="89"/>
                </a:cxn>
                <a:cxn ang="0">
                  <a:pos x="1953" y="81"/>
                </a:cxn>
                <a:cxn ang="0">
                  <a:pos x="2107" y="41"/>
                </a:cxn>
                <a:cxn ang="0">
                  <a:pos x="2205" y="0"/>
                </a:cxn>
              </a:cxnLst>
              <a:rect l="0" t="0" r="r" b="b"/>
              <a:pathLst>
                <a:path w="2205" h="737">
                  <a:moveTo>
                    <a:pt x="0" y="737"/>
                  </a:moveTo>
                  <a:cubicBezTo>
                    <a:pt x="45" y="716"/>
                    <a:pt x="91" y="696"/>
                    <a:pt x="132" y="673"/>
                  </a:cubicBezTo>
                  <a:cubicBezTo>
                    <a:pt x="173" y="650"/>
                    <a:pt x="211" y="623"/>
                    <a:pt x="245" y="596"/>
                  </a:cubicBezTo>
                  <a:cubicBezTo>
                    <a:pt x="279" y="569"/>
                    <a:pt x="306" y="548"/>
                    <a:pt x="339" y="511"/>
                  </a:cubicBezTo>
                  <a:cubicBezTo>
                    <a:pt x="372" y="474"/>
                    <a:pt x="403" y="417"/>
                    <a:pt x="444" y="373"/>
                  </a:cubicBezTo>
                  <a:cubicBezTo>
                    <a:pt x="485" y="329"/>
                    <a:pt x="526" y="288"/>
                    <a:pt x="586" y="247"/>
                  </a:cubicBezTo>
                  <a:cubicBezTo>
                    <a:pt x="646" y="206"/>
                    <a:pt x="733" y="160"/>
                    <a:pt x="805" y="130"/>
                  </a:cubicBezTo>
                  <a:cubicBezTo>
                    <a:pt x="877" y="100"/>
                    <a:pt x="949" y="82"/>
                    <a:pt x="1020" y="69"/>
                  </a:cubicBezTo>
                  <a:cubicBezTo>
                    <a:pt x="1091" y="56"/>
                    <a:pt x="1153" y="49"/>
                    <a:pt x="1231" y="49"/>
                  </a:cubicBezTo>
                  <a:cubicBezTo>
                    <a:pt x="1309" y="49"/>
                    <a:pt x="1408" y="62"/>
                    <a:pt x="1487" y="69"/>
                  </a:cubicBezTo>
                  <a:cubicBezTo>
                    <a:pt x="1566" y="76"/>
                    <a:pt x="1628" y="87"/>
                    <a:pt x="1706" y="89"/>
                  </a:cubicBezTo>
                  <a:cubicBezTo>
                    <a:pt x="1784" y="91"/>
                    <a:pt x="1886" y="89"/>
                    <a:pt x="1953" y="81"/>
                  </a:cubicBezTo>
                  <a:cubicBezTo>
                    <a:pt x="2020" y="73"/>
                    <a:pt x="2065" y="54"/>
                    <a:pt x="2107" y="41"/>
                  </a:cubicBezTo>
                  <a:cubicBezTo>
                    <a:pt x="2149" y="28"/>
                    <a:pt x="2177" y="14"/>
                    <a:pt x="220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09" name="Freeform 9"/>
            <p:cNvSpPr>
              <a:spLocks noChangeAspect="1"/>
            </p:cNvSpPr>
            <p:nvPr/>
          </p:nvSpPr>
          <p:spPr bwMode="auto">
            <a:xfrm>
              <a:off x="808927" y="4928932"/>
              <a:ext cx="1892025" cy="557973"/>
            </a:xfrm>
            <a:custGeom>
              <a:avLst/>
              <a:gdLst/>
              <a:ahLst/>
              <a:cxnLst>
                <a:cxn ang="0">
                  <a:pos x="0" y="651"/>
                </a:cxn>
                <a:cxn ang="0">
                  <a:pos x="144" y="579"/>
                </a:cxn>
                <a:cxn ang="0">
                  <a:pos x="314" y="458"/>
                </a:cxn>
                <a:cxn ang="0">
                  <a:pos x="412" y="340"/>
                </a:cxn>
                <a:cxn ang="0">
                  <a:pos x="545" y="210"/>
                </a:cxn>
                <a:cxn ang="0">
                  <a:pos x="655" y="125"/>
                </a:cxn>
                <a:cxn ang="0">
                  <a:pos x="801" y="52"/>
                </a:cxn>
                <a:cxn ang="0">
                  <a:pos x="939" y="7"/>
                </a:cxn>
                <a:cxn ang="0">
                  <a:pos x="1150" y="11"/>
                </a:cxn>
                <a:cxn ang="0">
                  <a:pos x="1312" y="40"/>
                </a:cxn>
                <a:cxn ang="0">
                  <a:pos x="1523" y="97"/>
                </a:cxn>
                <a:cxn ang="0">
                  <a:pos x="1722" y="137"/>
                </a:cxn>
                <a:cxn ang="0">
                  <a:pos x="1937" y="141"/>
                </a:cxn>
                <a:cxn ang="0">
                  <a:pos x="2111" y="109"/>
                </a:cxn>
                <a:cxn ang="0">
                  <a:pos x="2205" y="72"/>
                </a:cxn>
              </a:cxnLst>
              <a:rect l="0" t="0" r="r" b="b"/>
              <a:pathLst>
                <a:path w="2205" h="651">
                  <a:moveTo>
                    <a:pt x="0" y="651"/>
                  </a:moveTo>
                  <a:cubicBezTo>
                    <a:pt x="46" y="631"/>
                    <a:pt x="92" y="611"/>
                    <a:pt x="144" y="579"/>
                  </a:cubicBezTo>
                  <a:cubicBezTo>
                    <a:pt x="196" y="547"/>
                    <a:pt x="269" y="498"/>
                    <a:pt x="314" y="458"/>
                  </a:cubicBezTo>
                  <a:cubicBezTo>
                    <a:pt x="359" y="418"/>
                    <a:pt x="374" y="381"/>
                    <a:pt x="412" y="340"/>
                  </a:cubicBezTo>
                  <a:cubicBezTo>
                    <a:pt x="450" y="299"/>
                    <a:pt x="505" y="246"/>
                    <a:pt x="545" y="210"/>
                  </a:cubicBezTo>
                  <a:cubicBezTo>
                    <a:pt x="585" y="174"/>
                    <a:pt x="612" y="151"/>
                    <a:pt x="655" y="125"/>
                  </a:cubicBezTo>
                  <a:cubicBezTo>
                    <a:pt x="698" y="99"/>
                    <a:pt x="754" y="72"/>
                    <a:pt x="801" y="52"/>
                  </a:cubicBezTo>
                  <a:cubicBezTo>
                    <a:pt x="848" y="32"/>
                    <a:pt x="881" y="14"/>
                    <a:pt x="939" y="7"/>
                  </a:cubicBezTo>
                  <a:cubicBezTo>
                    <a:pt x="997" y="0"/>
                    <a:pt x="1088" y="6"/>
                    <a:pt x="1150" y="11"/>
                  </a:cubicBezTo>
                  <a:cubicBezTo>
                    <a:pt x="1212" y="16"/>
                    <a:pt x="1250" y="26"/>
                    <a:pt x="1312" y="40"/>
                  </a:cubicBezTo>
                  <a:cubicBezTo>
                    <a:pt x="1374" y="54"/>
                    <a:pt x="1455" y="81"/>
                    <a:pt x="1523" y="97"/>
                  </a:cubicBezTo>
                  <a:cubicBezTo>
                    <a:pt x="1591" y="113"/>
                    <a:pt x="1653" y="130"/>
                    <a:pt x="1722" y="137"/>
                  </a:cubicBezTo>
                  <a:cubicBezTo>
                    <a:pt x="1791" y="144"/>
                    <a:pt x="1872" y="146"/>
                    <a:pt x="1937" y="141"/>
                  </a:cubicBezTo>
                  <a:cubicBezTo>
                    <a:pt x="2002" y="136"/>
                    <a:pt x="2067" y="120"/>
                    <a:pt x="2111" y="109"/>
                  </a:cubicBezTo>
                  <a:cubicBezTo>
                    <a:pt x="2155" y="98"/>
                    <a:pt x="2180" y="85"/>
                    <a:pt x="2205" y="7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10" name="Freeform 10"/>
            <p:cNvSpPr>
              <a:spLocks noChangeAspect="1"/>
            </p:cNvSpPr>
            <p:nvPr/>
          </p:nvSpPr>
          <p:spPr bwMode="auto">
            <a:xfrm>
              <a:off x="808927" y="4726120"/>
              <a:ext cx="1892025" cy="760786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172" y="795"/>
                </a:cxn>
                <a:cxn ang="0">
                  <a:pos x="351" y="633"/>
                </a:cxn>
                <a:cxn ang="0">
                  <a:pos x="493" y="474"/>
                </a:cxn>
                <a:cxn ang="0">
                  <a:pos x="623" y="361"/>
                </a:cxn>
                <a:cxn ang="0">
                  <a:pos x="809" y="268"/>
                </a:cxn>
                <a:cxn ang="0">
                  <a:pos x="1065" y="195"/>
                </a:cxn>
                <a:cxn ang="0">
                  <a:pos x="1263" y="150"/>
                </a:cxn>
                <a:cxn ang="0">
                  <a:pos x="1438" y="130"/>
                </a:cxn>
                <a:cxn ang="0">
                  <a:pos x="1681" y="122"/>
                </a:cxn>
                <a:cxn ang="0">
                  <a:pos x="1937" y="85"/>
                </a:cxn>
                <a:cxn ang="0">
                  <a:pos x="2111" y="40"/>
                </a:cxn>
                <a:cxn ang="0">
                  <a:pos x="2205" y="0"/>
                </a:cxn>
              </a:cxnLst>
              <a:rect l="0" t="0" r="r" b="b"/>
              <a:pathLst>
                <a:path w="2205" h="887">
                  <a:moveTo>
                    <a:pt x="0" y="887"/>
                  </a:moveTo>
                  <a:cubicBezTo>
                    <a:pt x="56" y="862"/>
                    <a:pt x="113" y="837"/>
                    <a:pt x="172" y="795"/>
                  </a:cubicBezTo>
                  <a:cubicBezTo>
                    <a:pt x="231" y="753"/>
                    <a:pt x="298" y="686"/>
                    <a:pt x="351" y="633"/>
                  </a:cubicBezTo>
                  <a:cubicBezTo>
                    <a:pt x="404" y="580"/>
                    <a:pt x="448" y="519"/>
                    <a:pt x="493" y="474"/>
                  </a:cubicBezTo>
                  <a:cubicBezTo>
                    <a:pt x="538" y="429"/>
                    <a:pt x="570" y="395"/>
                    <a:pt x="623" y="361"/>
                  </a:cubicBezTo>
                  <a:cubicBezTo>
                    <a:pt x="676" y="327"/>
                    <a:pt x="735" y="296"/>
                    <a:pt x="809" y="268"/>
                  </a:cubicBezTo>
                  <a:cubicBezTo>
                    <a:pt x="883" y="240"/>
                    <a:pt x="989" y="215"/>
                    <a:pt x="1065" y="195"/>
                  </a:cubicBezTo>
                  <a:cubicBezTo>
                    <a:pt x="1141" y="175"/>
                    <a:pt x="1201" y="161"/>
                    <a:pt x="1263" y="150"/>
                  </a:cubicBezTo>
                  <a:cubicBezTo>
                    <a:pt x="1325" y="139"/>
                    <a:pt x="1368" y="135"/>
                    <a:pt x="1438" y="130"/>
                  </a:cubicBezTo>
                  <a:cubicBezTo>
                    <a:pt x="1508" y="125"/>
                    <a:pt x="1598" y="129"/>
                    <a:pt x="1681" y="122"/>
                  </a:cubicBezTo>
                  <a:cubicBezTo>
                    <a:pt x="1764" y="115"/>
                    <a:pt x="1865" y="99"/>
                    <a:pt x="1937" y="85"/>
                  </a:cubicBezTo>
                  <a:cubicBezTo>
                    <a:pt x="2009" y="71"/>
                    <a:pt x="2066" y="54"/>
                    <a:pt x="2111" y="40"/>
                  </a:cubicBezTo>
                  <a:cubicBezTo>
                    <a:pt x="2156" y="26"/>
                    <a:pt x="2180" y="13"/>
                    <a:pt x="220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128011" name="AutoShape 11"/>
            <p:cNvCxnSpPr>
              <a:cxnSpLocks noChangeAspect="1" noChangeShapeType="1"/>
            </p:cNvCxnSpPr>
            <p:nvPr/>
          </p:nvCxnSpPr>
          <p:spPr bwMode="auto">
            <a:xfrm flipH="1" flipV="1">
              <a:off x="2688567" y="4580437"/>
              <a:ext cx="1892025" cy="90646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8012" name="Freeform 12"/>
            <p:cNvSpPr>
              <a:spLocks noChangeAspect="1"/>
            </p:cNvSpPr>
            <p:nvPr/>
          </p:nvSpPr>
          <p:spPr bwMode="auto">
            <a:xfrm flipH="1">
              <a:off x="2688567" y="4854663"/>
              <a:ext cx="1892025" cy="632243"/>
            </a:xfrm>
            <a:custGeom>
              <a:avLst/>
              <a:gdLst/>
              <a:ahLst/>
              <a:cxnLst>
                <a:cxn ang="0">
                  <a:pos x="0" y="737"/>
                </a:cxn>
                <a:cxn ang="0">
                  <a:pos x="132" y="673"/>
                </a:cxn>
                <a:cxn ang="0">
                  <a:pos x="245" y="596"/>
                </a:cxn>
                <a:cxn ang="0">
                  <a:pos x="339" y="511"/>
                </a:cxn>
                <a:cxn ang="0">
                  <a:pos x="444" y="373"/>
                </a:cxn>
                <a:cxn ang="0">
                  <a:pos x="586" y="247"/>
                </a:cxn>
                <a:cxn ang="0">
                  <a:pos x="805" y="130"/>
                </a:cxn>
                <a:cxn ang="0">
                  <a:pos x="1020" y="69"/>
                </a:cxn>
                <a:cxn ang="0">
                  <a:pos x="1231" y="49"/>
                </a:cxn>
                <a:cxn ang="0">
                  <a:pos x="1487" y="69"/>
                </a:cxn>
                <a:cxn ang="0">
                  <a:pos x="1706" y="89"/>
                </a:cxn>
                <a:cxn ang="0">
                  <a:pos x="1953" y="81"/>
                </a:cxn>
                <a:cxn ang="0">
                  <a:pos x="2107" y="41"/>
                </a:cxn>
                <a:cxn ang="0">
                  <a:pos x="2205" y="0"/>
                </a:cxn>
              </a:cxnLst>
              <a:rect l="0" t="0" r="r" b="b"/>
              <a:pathLst>
                <a:path w="2205" h="737">
                  <a:moveTo>
                    <a:pt x="0" y="737"/>
                  </a:moveTo>
                  <a:cubicBezTo>
                    <a:pt x="45" y="716"/>
                    <a:pt x="91" y="696"/>
                    <a:pt x="132" y="673"/>
                  </a:cubicBezTo>
                  <a:cubicBezTo>
                    <a:pt x="173" y="650"/>
                    <a:pt x="211" y="623"/>
                    <a:pt x="245" y="596"/>
                  </a:cubicBezTo>
                  <a:cubicBezTo>
                    <a:pt x="279" y="569"/>
                    <a:pt x="306" y="548"/>
                    <a:pt x="339" y="511"/>
                  </a:cubicBezTo>
                  <a:cubicBezTo>
                    <a:pt x="372" y="474"/>
                    <a:pt x="403" y="417"/>
                    <a:pt x="444" y="373"/>
                  </a:cubicBezTo>
                  <a:cubicBezTo>
                    <a:pt x="485" y="329"/>
                    <a:pt x="526" y="288"/>
                    <a:pt x="586" y="247"/>
                  </a:cubicBezTo>
                  <a:cubicBezTo>
                    <a:pt x="646" y="206"/>
                    <a:pt x="733" y="160"/>
                    <a:pt x="805" y="130"/>
                  </a:cubicBezTo>
                  <a:cubicBezTo>
                    <a:pt x="877" y="100"/>
                    <a:pt x="949" y="82"/>
                    <a:pt x="1020" y="69"/>
                  </a:cubicBezTo>
                  <a:cubicBezTo>
                    <a:pt x="1091" y="56"/>
                    <a:pt x="1153" y="49"/>
                    <a:pt x="1231" y="49"/>
                  </a:cubicBezTo>
                  <a:cubicBezTo>
                    <a:pt x="1309" y="49"/>
                    <a:pt x="1408" y="62"/>
                    <a:pt x="1487" y="69"/>
                  </a:cubicBezTo>
                  <a:cubicBezTo>
                    <a:pt x="1566" y="76"/>
                    <a:pt x="1628" y="87"/>
                    <a:pt x="1706" y="89"/>
                  </a:cubicBezTo>
                  <a:cubicBezTo>
                    <a:pt x="1784" y="91"/>
                    <a:pt x="1886" y="89"/>
                    <a:pt x="1953" y="81"/>
                  </a:cubicBezTo>
                  <a:cubicBezTo>
                    <a:pt x="2020" y="73"/>
                    <a:pt x="2065" y="54"/>
                    <a:pt x="2107" y="41"/>
                  </a:cubicBezTo>
                  <a:cubicBezTo>
                    <a:pt x="2149" y="28"/>
                    <a:pt x="2177" y="14"/>
                    <a:pt x="220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13" name="Freeform 13"/>
            <p:cNvSpPr>
              <a:spLocks noChangeAspect="1"/>
            </p:cNvSpPr>
            <p:nvPr/>
          </p:nvSpPr>
          <p:spPr bwMode="auto">
            <a:xfrm flipH="1">
              <a:off x="2688567" y="4928932"/>
              <a:ext cx="1892025" cy="557973"/>
            </a:xfrm>
            <a:custGeom>
              <a:avLst/>
              <a:gdLst/>
              <a:ahLst/>
              <a:cxnLst>
                <a:cxn ang="0">
                  <a:pos x="0" y="651"/>
                </a:cxn>
                <a:cxn ang="0">
                  <a:pos x="144" y="579"/>
                </a:cxn>
                <a:cxn ang="0">
                  <a:pos x="314" y="458"/>
                </a:cxn>
                <a:cxn ang="0">
                  <a:pos x="412" y="340"/>
                </a:cxn>
                <a:cxn ang="0">
                  <a:pos x="545" y="210"/>
                </a:cxn>
                <a:cxn ang="0">
                  <a:pos x="655" y="125"/>
                </a:cxn>
                <a:cxn ang="0">
                  <a:pos x="801" y="52"/>
                </a:cxn>
                <a:cxn ang="0">
                  <a:pos x="939" y="7"/>
                </a:cxn>
                <a:cxn ang="0">
                  <a:pos x="1150" y="11"/>
                </a:cxn>
                <a:cxn ang="0">
                  <a:pos x="1312" y="40"/>
                </a:cxn>
                <a:cxn ang="0">
                  <a:pos x="1523" y="97"/>
                </a:cxn>
                <a:cxn ang="0">
                  <a:pos x="1722" y="137"/>
                </a:cxn>
                <a:cxn ang="0">
                  <a:pos x="1937" y="141"/>
                </a:cxn>
                <a:cxn ang="0">
                  <a:pos x="2111" y="109"/>
                </a:cxn>
                <a:cxn ang="0">
                  <a:pos x="2205" y="72"/>
                </a:cxn>
              </a:cxnLst>
              <a:rect l="0" t="0" r="r" b="b"/>
              <a:pathLst>
                <a:path w="2205" h="651">
                  <a:moveTo>
                    <a:pt x="0" y="651"/>
                  </a:moveTo>
                  <a:cubicBezTo>
                    <a:pt x="46" y="631"/>
                    <a:pt x="92" y="611"/>
                    <a:pt x="144" y="579"/>
                  </a:cubicBezTo>
                  <a:cubicBezTo>
                    <a:pt x="196" y="547"/>
                    <a:pt x="269" y="498"/>
                    <a:pt x="314" y="458"/>
                  </a:cubicBezTo>
                  <a:cubicBezTo>
                    <a:pt x="359" y="418"/>
                    <a:pt x="374" y="381"/>
                    <a:pt x="412" y="340"/>
                  </a:cubicBezTo>
                  <a:cubicBezTo>
                    <a:pt x="450" y="299"/>
                    <a:pt x="505" y="246"/>
                    <a:pt x="545" y="210"/>
                  </a:cubicBezTo>
                  <a:cubicBezTo>
                    <a:pt x="585" y="174"/>
                    <a:pt x="612" y="151"/>
                    <a:pt x="655" y="125"/>
                  </a:cubicBezTo>
                  <a:cubicBezTo>
                    <a:pt x="698" y="99"/>
                    <a:pt x="754" y="72"/>
                    <a:pt x="801" y="52"/>
                  </a:cubicBezTo>
                  <a:cubicBezTo>
                    <a:pt x="848" y="32"/>
                    <a:pt x="881" y="14"/>
                    <a:pt x="939" y="7"/>
                  </a:cubicBezTo>
                  <a:cubicBezTo>
                    <a:pt x="997" y="0"/>
                    <a:pt x="1088" y="6"/>
                    <a:pt x="1150" y="11"/>
                  </a:cubicBezTo>
                  <a:cubicBezTo>
                    <a:pt x="1212" y="16"/>
                    <a:pt x="1250" y="26"/>
                    <a:pt x="1312" y="40"/>
                  </a:cubicBezTo>
                  <a:cubicBezTo>
                    <a:pt x="1374" y="54"/>
                    <a:pt x="1455" y="81"/>
                    <a:pt x="1523" y="97"/>
                  </a:cubicBezTo>
                  <a:cubicBezTo>
                    <a:pt x="1591" y="113"/>
                    <a:pt x="1653" y="130"/>
                    <a:pt x="1722" y="137"/>
                  </a:cubicBezTo>
                  <a:cubicBezTo>
                    <a:pt x="1791" y="144"/>
                    <a:pt x="1872" y="146"/>
                    <a:pt x="1937" y="141"/>
                  </a:cubicBezTo>
                  <a:cubicBezTo>
                    <a:pt x="2002" y="136"/>
                    <a:pt x="2067" y="120"/>
                    <a:pt x="2111" y="109"/>
                  </a:cubicBezTo>
                  <a:cubicBezTo>
                    <a:pt x="2155" y="98"/>
                    <a:pt x="2180" y="85"/>
                    <a:pt x="2205" y="7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14" name="Freeform 14"/>
            <p:cNvSpPr>
              <a:spLocks noChangeAspect="1"/>
            </p:cNvSpPr>
            <p:nvPr/>
          </p:nvSpPr>
          <p:spPr bwMode="auto">
            <a:xfrm flipH="1">
              <a:off x="2688567" y="4726120"/>
              <a:ext cx="1892025" cy="760786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172" y="795"/>
                </a:cxn>
                <a:cxn ang="0">
                  <a:pos x="351" y="633"/>
                </a:cxn>
                <a:cxn ang="0">
                  <a:pos x="493" y="474"/>
                </a:cxn>
                <a:cxn ang="0">
                  <a:pos x="623" y="361"/>
                </a:cxn>
                <a:cxn ang="0">
                  <a:pos x="809" y="268"/>
                </a:cxn>
                <a:cxn ang="0">
                  <a:pos x="1065" y="195"/>
                </a:cxn>
                <a:cxn ang="0">
                  <a:pos x="1263" y="150"/>
                </a:cxn>
                <a:cxn ang="0">
                  <a:pos x="1438" y="130"/>
                </a:cxn>
                <a:cxn ang="0">
                  <a:pos x="1681" y="122"/>
                </a:cxn>
                <a:cxn ang="0">
                  <a:pos x="1937" y="85"/>
                </a:cxn>
                <a:cxn ang="0">
                  <a:pos x="2111" y="40"/>
                </a:cxn>
                <a:cxn ang="0">
                  <a:pos x="2205" y="0"/>
                </a:cxn>
              </a:cxnLst>
              <a:rect l="0" t="0" r="r" b="b"/>
              <a:pathLst>
                <a:path w="2205" h="887">
                  <a:moveTo>
                    <a:pt x="0" y="887"/>
                  </a:moveTo>
                  <a:cubicBezTo>
                    <a:pt x="56" y="862"/>
                    <a:pt x="113" y="837"/>
                    <a:pt x="172" y="795"/>
                  </a:cubicBezTo>
                  <a:cubicBezTo>
                    <a:pt x="231" y="753"/>
                    <a:pt x="298" y="686"/>
                    <a:pt x="351" y="633"/>
                  </a:cubicBezTo>
                  <a:cubicBezTo>
                    <a:pt x="404" y="580"/>
                    <a:pt x="448" y="519"/>
                    <a:pt x="493" y="474"/>
                  </a:cubicBezTo>
                  <a:cubicBezTo>
                    <a:pt x="538" y="429"/>
                    <a:pt x="570" y="395"/>
                    <a:pt x="623" y="361"/>
                  </a:cubicBezTo>
                  <a:cubicBezTo>
                    <a:pt x="676" y="327"/>
                    <a:pt x="735" y="296"/>
                    <a:pt x="809" y="268"/>
                  </a:cubicBezTo>
                  <a:cubicBezTo>
                    <a:pt x="883" y="240"/>
                    <a:pt x="989" y="215"/>
                    <a:pt x="1065" y="195"/>
                  </a:cubicBezTo>
                  <a:cubicBezTo>
                    <a:pt x="1141" y="175"/>
                    <a:pt x="1201" y="161"/>
                    <a:pt x="1263" y="150"/>
                  </a:cubicBezTo>
                  <a:cubicBezTo>
                    <a:pt x="1325" y="139"/>
                    <a:pt x="1368" y="135"/>
                    <a:pt x="1438" y="130"/>
                  </a:cubicBezTo>
                  <a:cubicBezTo>
                    <a:pt x="1508" y="125"/>
                    <a:pt x="1598" y="129"/>
                    <a:pt x="1681" y="122"/>
                  </a:cubicBezTo>
                  <a:cubicBezTo>
                    <a:pt x="1764" y="115"/>
                    <a:pt x="1865" y="99"/>
                    <a:pt x="1937" y="85"/>
                  </a:cubicBezTo>
                  <a:cubicBezTo>
                    <a:pt x="2009" y="71"/>
                    <a:pt x="2066" y="54"/>
                    <a:pt x="2111" y="40"/>
                  </a:cubicBezTo>
                  <a:cubicBezTo>
                    <a:pt x="2156" y="26"/>
                    <a:pt x="2180" y="13"/>
                    <a:pt x="220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128015" name="AutoShape 15"/>
            <p:cNvCxnSpPr>
              <a:cxnSpLocks noChangeAspect="1" noChangeShapeType="1"/>
            </p:cNvCxnSpPr>
            <p:nvPr/>
          </p:nvCxnSpPr>
          <p:spPr bwMode="auto">
            <a:xfrm>
              <a:off x="2693330" y="4160529"/>
              <a:ext cx="0" cy="41990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128016" name="Rectangle 16" descr="Wide upward diagonal"/>
            <p:cNvSpPr>
              <a:spLocks noChangeAspect="1" noChangeArrowheads="1"/>
            </p:cNvSpPr>
            <p:nvPr/>
          </p:nvSpPr>
          <p:spPr bwMode="auto">
            <a:xfrm>
              <a:off x="681268" y="5221249"/>
              <a:ext cx="127659" cy="528456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128017" name="AutoShape 17"/>
            <p:cNvCxnSpPr>
              <a:cxnSpLocks noChangeAspect="1" noChangeShapeType="1"/>
            </p:cNvCxnSpPr>
            <p:nvPr/>
          </p:nvCxnSpPr>
          <p:spPr bwMode="auto">
            <a:xfrm>
              <a:off x="808927" y="5221249"/>
              <a:ext cx="0" cy="528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8018" name="Rectangle 18" descr="Wide upward diagonal"/>
            <p:cNvSpPr>
              <a:spLocks noChangeAspect="1" noChangeArrowheads="1"/>
            </p:cNvSpPr>
            <p:nvPr/>
          </p:nvSpPr>
          <p:spPr bwMode="auto">
            <a:xfrm flipH="1">
              <a:off x="4587260" y="5214584"/>
              <a:ext cx="127659" cy="527504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128019" name="AutoShape 19"/>
            <p:cNvCxnSpPr>
              <a:cxnSpLocks noChangeAspect="1" noChangeShapeType="1"/>
            </p:cNvCxnSpPr>
            <p:nvPr/>
          </p:nvCxnSpPr>
          <p:spPr bwMode="auto">
            <a:xfrm flipH="1">
              <a:off x="4587260" y="5214584"/>
              <a:ext cx="0" cy="5275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8020" name="AutoShape 20"/>
            <p:cNvCxnSpPr>
              <a:cxnSpLocks noChangeAspect="1" noChangeShapeType="1"/>
            </p:cNvCxnSpPr>
            <p:nvPr/>
          </p:nvCxnSpPr>
          <p:spPr bwMode="auto">
            <a:xfrm>
              <a:off x="2700952" y="5408827"/>
              <a:ext cx="0" cy="41990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128031" name="Text Box 31"/>
            <p:cNvSpPr txBox="1">
              <a:spLocks noChangeArrowheads="1"/>
            </p:cNvSpPr>
            <p:nvPr/>
          </p:nvSpPr>
          <p:spPr bwMode="auto">
            <a:xfrm>
              <a:off x="2981993" y="4256699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A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32" name="Text Box 32"/>
            <p:cNvSpPr txBox="1">
              <a:spLocks noChangeArrowheads="1"/>
            </p:cNvSpPr>
            <p:nvPr/>
          </p:nvSpPr>
          <p:spPr bwMode="auto">
            <a:xfrm>
              <a:off x="2175072" y="4256699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B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33" name="Text Box 33"/>
            <p:cNvSpPr txBox="1">
              <a:spLocks noChangeArrowheads="1"/>
            </p:cNvSpPr>
            <p:nvPr/>
          </p:nvSpPr>
          <p:spPr bwMode="auto">
            <a:xfrm>
              <a:off x="2175072" y="5153645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C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34" name="Text Box 34"/>
            <p:cNvSpPr txBox="1">
              <a:spLocks noChangeArrowheads="1"/>
            </p:cNvSpPr>
            <p:nvPr/>
          </p:nvSpPr>
          <p:spPr bwMode="auto">
            <a:xfrm>
              <a:off x="2981993" y="5153645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D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35" name="Text Box 35"/>
            <p:cNvSpPr txBox="1">
              <a:spLocks noChangeArrowheads="1"/>
            </p:cNvSpPr>
            <p:nvPr/>
          </p:nvSpPr>
          <p:spPr bwMode="auto">
            <a:xfrm>
              <a:off x="2981993" y="5486905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E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8036" name="AutoShape 36"/>
            <p:cNvCxnSpPr>
              <a:cxnSpLocks noChangeShapeType="1"/>
            </p:cNvCxnSpPr>
            <p:nvPr/>
          </p:nvCxnSpPr>
          <p:spPr bwMode="auto">
            <a:xfrm flipH="1">
              <a:off x="2817179" y="4474746"/>
              <a:ext cx="164814" cy="1618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8037" name="AutoShape 37"/>
            <p:cNvCxnSpPr>
              <a:cxnSpLocks noChangeShapeType="1"/>
            </p:cNvCxnSpPr>
            <p:nvPr/>
          </p:nvCxnSpPr>
          <p:spPr bwMode="auto">
            <a:xfrm>
              <a:off x="2271293" y="4510929"/>
              <a:ext cx="231501" cy="2761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8038" name="AutoShape 38"/>
            <p:cNvCxnSpPr>
              <a:cxnSpLocks noChangeShapeType="1"/>
            </p:cNvCxnSpPr>
            <p:nvPr/>
          </p:nvCxnSpPr>
          <p:spPr bwMode="auto">
            <a:xfrm flipV="1">
              <a:off x="2286536" y="4928932"/>
              <a:ext cx="216259" cy="2466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8039" name="AutoShape 39"/>
            <p:cNvCxnSpPr>
              <a:cxnSpLocks noChangeShapeType="1"/>
            </p:cNvCxnSpPr>
            <p:nvPr/>
          </p:nvCxnSpPr>
          <p:spPr bwMode="auto">
            <a:xfrm flipH="1" flipV="1">
              <a:off x="2817179" y="5044145"/>
              <a:ext cx="164814" cy="1314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8040" name="AutoShape 40"/>
            <p:cNvCxnSpPr>
              <a:cxnSpLocks noChangeShapeType="1"/>
            </p:cNvCxnSpPr>
            <p:nvPr/>
          </p:nvCxnSpPr>
          <p:spPr bwMode="auto">
            <a:xfrm flipH="1">
              <a:off x="2832422" y="5697335"/>
              <a:ext cx="164814" cy="1618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</p:cxnSp>
        <p:sp>
          <p:nvSpPr>
            <p:cNvPr id="128043" name="Freeform 43"/>
            <p:cNvSpPr>
              <a:spLocks noChangeAspect="1"/>
            </p:cNvSpPr>
            <p:nvPr/>
          </p:nvSpPr>
          <p:spPr bwMode="auto">
            <a:xfrm>
              <a:off x="808927" y="5404066"/>
              <a:ext cx="1892025" cy="469421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128" y="94"/>
                </a:cxn>
                <a:cxn ang="0">
                  <a:pos x="306" y="30"/>
                </a:cxn>
                <a:cxn ang="0">
                  <a:pos x="513" y="5"/>
                </a:cxn>
                <a:cxn ang="0">
                  <a:pos x="756" y="58"/>
                </a:cxn>
                <a:cxn ang="0">
                  <a:pos x="975" y="188"/>
                </a:cxn>
                <a:cxn ang="0">
                  <a:pos x="1146" y="411"/>
                </a:cxn>
                <a:cxn ang="0">
                  <a:pos x="1332" y="626"/>
                </a:cxn>
                <a:cxn ang="0">
                  <a:pos x="1612" y="800"/>
                </a:cxn>
                <a:cxn ang="0">
                  <a:pos x="1917" y="829"/>
                </a:cxn>
                <a:cxn ang="0">
                  <a:pos x="2099" y="796"/>
                </a:cxn>
                <a:cxn ang="0">
                  <a:pos x="2205" y="752"/>
                </a:cxn>
              </a:cxnLst>
              <a:rect l="0" t="0" r="r" b="b"/>
              <a:pathLst>
                <a:path w="2205" h="834">
                  <a:moveTo>
                    <a:pt x="0" y="150"/>
                  </a:moveTo>
                  <a:cubicBezTo>
                    <a:pt x="38" y="132"/>
                    <a:pt x="77" y="114"/>
                    <a:pt x="128" y="94"/>
                  </a:cubicBezTo>
                  <a:cubicBezTo>
                    <a:pt x="179" y="74"/>
                    <a:pt x="242" y="45"/>
                    <a:pt x="306" y="30"/>
                  </a:cubicBezTo>
                  <a:cubicBezTo>
                    <a:pt x="370" y="15"/>
                    <a:pt x="438" y="0"/>
                    <a:pt x="513" y="5"/>
                  </a:cubicBezTo>
                  <a:cubicBezTo>
                    <a:pt x="588" y="10"/>
                    <a:pt x="679" y="28"/>
                    <a:pt x="756" y="58"/>
                  </a:cubicBezTo>
                  <a:cubicBezTo>
                    <a:pt x="833" y="88"/>
                    <a:pt x="910" y="129"/>
                    <a:pt x="975" y="188"/>
                  </a:cubicBezTo>
                  <a:cubicBezTo>
                    <a:pt x="1040" y="247"/>
                    <a:pt x="1087" y="338"/>
                    <a:pt x="1146" y="411"/>
                  </a:cubicBezTo>
                  <a:cubicBezTo>
                    <a:pt x="1205" y="484"/>
                    <a:pt x="1254" y="561"/>
                    <a:pt x="1332" y="626"/>
                  </a:cubicBezTo>
                  <a:cubicBezTo>
                    <a:pt x="1410" y="691"/>
                    <a:pt x="1515" y="766"/>
                    <a:pt x="1612" y="800"/>
                  </a:cubicBezTo>
                  <a:cubicBezTo>
                    <a:pt x="1709" y="834"/>
                    <a:pt x="1836" y="830"/>
                    <a:pt x="1917" y="829"/>
                  </a:cubicBezTo>
                  <a:cubicBezTo>
                    <a:pt x="1998" y="828"/>
                    <a:pt x="2051" y="809"/>
                    <a:pt x="2099" y="796"/>
                  </a:cubicBezTo>
                  <a:cubicBezTo>
                    <a:pt x="2147" y="783"/>
                    <a:pt x="2176" y="767"/>
                    <a:pt x="2205" y="75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44" name="Freeform 44"/>
            <p:cNvSpPr>
              <a:spLocks noChangeAspect="1"/>
            </p:cNvSpPr>
            <p:nvPr/>
          </p:nvSpPr>
          <p:spPr bwMode="auto">
            <a:xfrm flipH="1">
              <a:off x="2688567" y="5404066"/>
              <a:ext cx="1892025" cy="469421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128" y="94"/>
                </a:cxn>
                <a:cxn ang="0">
                  <a:pos x="306" y="30"/>
                </a:cxn>
                <a:cxn ang="0">
                  <a:pos x="513" y="5"/>
                </a:cxn>
                <a:cxn ang="0">
                  <a:pos x="756" y="58"/>
                </a:cxn>
                <a:cxn ang="0">
                  <a:pos x="975" y="188"/>
                </a:cxn>
                <a:cxn ang="0">
                  <a:pos x="1146" y="411"/>
                </a:cxn>
                <a:cxn ang="0">
                  <a:pos x="1332" y="626"/>
                </a:cxn>
                <a:cxn ang="0">
                  <a:pos x="1612" y="800"/>
                </a:cxn>
                <a:cxn ang="0">
                  <a:pos x="1917" y="829"/>
                </a:cxn>
                <a:cxn ang="0">
                  <a:pos x="2099" y="796"/>
                </a:cxn>
                <a:cxn ang="0">
                  <a:pos x="2205" y="752"/>
                </a:cxn>
              </a:cxnLst>
              <a:rect l="0" t="0" r="r" b="b"/>
              <a:pathLst>
                <a:path w="2205" h="834">
                  <a:moveTo>
                    <a:pt x="0" y="150"/>
                  </a:moveTo>
                  <a:cubicBezTo>
                    <a:pt x="38" y="132"/>
                    <a:pt x="77" y="114"/>
                    <a:pt x="128" y="94"/>
                  </a:cubicBezTo>
                  <a:cubicBezTo>
                    <a:pt x="179" y="74"/>
                    <a:pt x="242" y="45"/>
                    <a:pt x="306" y="30"/>
                  </a:cubicBezTo>
                  <a:cubicBezTo>
                    <a:pt x="370" y="15"/>
                    <a:pt x="438" y="0"/>
                    <a:pt x="513" y="5"/>
                  </a:cubicBezTo>
                  <a:cubicBezTo>
                    <a:pt x="588" y="10"/>
                    <a:pt x="679" y="28"/>
                    <a:pt x="756" y="58"/>
                  </a:cubicBezTo>
                  <a:cubicBezTo>
                    <a:pt x="833" y="88"/>
                    <a:pt x="910" y="129"/>
                    <a:pt x="975" y="188"/>
                  </a:cubicBezTo>
                  <a:cubicBezTo>
                    <a:pt x="1040" y="247"/>
                    <a:pt x="1087" y="338"/>
                    <a:pt x="1146" y="411"/>
                  </a:cubicBezTo>
                  <a:cubicBezTo>
                    <a:pt x="1205" y="484"/>
                    <a:pt x="1254" y="561"/>
                    <a:pt x="1332" y="626"/>
                  </a:cubicBezTo>
                  <a:cubicBezTo>
                    <a:pt x="1410" y="691"/>
                    <a:pt x="1515" y="766"/>
                    <a:pt x="1612" y="800"/>
                  </a:cubicBezTo>
                  <a:cubicBezTo>
                    <a:pt x="1709" y="834"/>
                    <a:pt x="1836" y="830"/>
                    <a:pt x="1917" y="829"/>
                  </a:cubicBezTo>
                  <a:cubicBezTo>
                    <a:pt x="1998" y="828"/>
                    <a:pt x="2051" y="809"/>
                    <a:pt x="2099" y="796"/>
                  </a:cubicBezTo>
                  <a:cubicBezTo>
                    <a:pt x="2147" y="783"/>
                    <a:pt x="2176" y="767"/>
                    <a:pt x="2205" y="75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45" name="Text Box 45"/>
            <p:cNvSpPr txBox="1">
              <a:spLocks noChangeArrowheads="1"/>
            </p:cNvSpPr>
            <p:nvPr/>
          </p:nvSpPr>
          <p:spPr bwMode="auto">
            <a:xfrm>
              <a:off x="2630168" y="3858898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F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88259" y="3926295"/>
            <a:ext cx="3010615" cy="2353770"/>
            <a:chOff x="5188259" y="3926295"/>
            <a:chExt cx="3010615" cy="2353770"/>
          </a:xfrm>
        </p:grpSpPr>
        <p:sp>
          <p:nvSpPr>
            <p:cNvPr id="128003" name="Freeform 3"/>
            <p:cNvSpPr>
              <a:spLocks/>
            </p:cNvSpPr>
            <p:nvPr/>
          </p:nvSpPr>
          <p:spPr bwMode="auto">
            <a:xfrm>
              <a:off x="5585670" y="4190046"/>
              <a:ext cx="2527463" cy="1714863"/>
            </a:xfrm>
            <a:custGeom>
              <a:avLst/>
              <a:gdLst/>
              <a:ahLst/>
              <a:cxnLst>
                <a:cxn ang="0">
                  <a:pos x="0" y="1362"/>
                </a:cxn>
                <a:cxn ang="0">
                  <a:pos x="77" y="563"/>
                </a:cxn>
                <a:cxn ang="0">
                  <a:pos x="120" y="199"/>
                </a:cxn>
                <a:cxn ang="0">
                  <a:pos x="141" y="45"/>
                </a:cxn>
                <a:cxn ang="0">
                  <a:pos x="163" y="10"/>
                </a:cxn>
                <a:cxn ang="0">
                  <a:pos x="197" y="6"/>
                </a:cxn>
                <a:cxn ang="0">
                  <a:pos x="248" y="49"/>
                </a:cxn>
                <a:cxn ang="0">
                  <a:pos x="313" y="130"/>
                </a:cxn>
                <a:cxn ang="0">
                  <a:pos x="527" y="375"/>
                </a:cxn>
                <a:cxn ang="0">
                  <a:pos x="818" y="698"/>
                </a:cxn>
                <a:cxn ang="0">
                  <a:pos x="1243" y="1150"/>
                </a:cxn>
                <a:cxn ang="0">
                  <a:pos x="1620" y="1532"/>
                </a:cxn>
                <a:cxn ang="0">
                  <a:pos x="1834" y="1746"/>
                </a:cxn>
                <a:cxn ang="0">
                  <a:pos x="1881" y="1780"/>
                </a:cxn>
                <a:cxn ang="0">
                  <a:pos x="1950" y="1793"/>
                </a:cxn>
                <a:cxn ang="0">
                  <a:pos x="2040" y="1729"/>
                </a:cxn>
                <a:cxn ang="0">
                  <a:pos x="2155" y="1605"/>
                </a:cxn>
                <a:cxn ang="0">
                  <a:pos x="2267" y="1456"/>
                </a:cxn>
                <a:cxn ang="0">
                  <a:pos x="2353" y="1326"/>
                </a:cxn>
              </a:cxnLst>
              <a:rect l="0" t="0" r="r" b="b"/>
              <a:pathLst>
                <a:path w="2353" h="1801">
                  <a:moveTo>
                    <a:pt x="0" y="1362"/>
                  </a:moveTo>
                  <a:cubicBezTo>
                    <a:pt x="28" y="1059"/>
                    <a:pt x="57" y="757"/>
                    <a:pt x="77" y="563"/>
                  </a:cubicBezTo>
                  <a:cubicBezTo>
                    <a:pt x="97" y="369"/>
                    <a:pt x="109" y="285"/>
                    <a:pt x="120" y="199"/>
                  </a:cubicBezTo>
                  <a:cubicBezTo>
                    <a:pt x="131" y="113"/>
                    <a:pt x="134" y="76"/>
                    <a:pt x="141" y="45"/>
                  </a:cubicBezTo>
                  <a:cubicBezTo>
                    <a:pt x="148" y="14"/>
                    <a:pt x="154" y="16"/>
                    <a:pt x="163" y="10"/>
                  </a:cubicBezTo>
                  <a:cubicBezTo>
                    <a:pt x="172" y="4"/>
                    <a:pt x="183" y="0"/>
                    <a:pt x="197" y="6"/>
                  </a:cubicBezTo>
                  <a:cubicBezTo>
                    <a:pt x="211" y="12"/>
                    <a:pt x="229" y="28"/>
                    <a:pt x="248" y="49"/>
                  </a:cubicBezTo>
                  <a:cubicBezTo>
                    <a:pt x="267" y="70"/>
                    <a:pt x="267" y="76"/>
                    <a:pt x="313" y="130"/>
                  </a:cubicBezTo>
                  <a:cubicBezTo>
                    <a:pt x="359" y="184"/>
                    <a:pt x="443" y="280"/>
                    <a:pt x="527" y="375"/>
                  </a:cubicBezTo>
                  <a:cubicBezTo>
                    <a:pt x="611" y="470"/>
                    <a:pt x="699" y="569"/>
                    <a:pt x="818" y="698"/>
                  </a:cubicBezTo>
                  <a:cubicBezTo>
                    <a:pt x="937" y="827"/>
                    <a:pt x="1109" y="1011"/>
                    <a:pt x="1243" y="1150"/>
                  </a:cubicBezTo>
                  <a:cubicBezTo>
                    <a:pt x="1377" y="1289"/>
                    <a:pt x="1522" y="1433"/>
                    <a:pt x="1620" y="1532"/>
                  </a:cubicBezTo>
                  <a:cubicBezTo>
                    <a:pt x="1718" y="1631"/>
                    <a:pt x="1790" y="1705"/>
                    <a:pt x="1834" y="1746"/>
                  </a:cubicBezTo>
                  <a:cubicBezTo>
                    <a:pt x="1878" y="1787"/>
                    <a:pt x="1862" y="1772"/>
                    <a:pt x="1881" y="1780"/>
                  </a:cubicBezTo>
                  <a:cubicBezTo>
                    <a:pt x="1900" y="1788"/>
                    <a:pt x="1924" y="1801"/>
                    <a:pt x="1950" y="1793"/>
                  </a:cubicBezTo>
                  <a:cubicBezTo>
                    <a:pt x="1976" y="1785"/>
                    <a:pt x="2006" y="1760"/>
                    <a:pt x="2040" y="1729"/>
                  </a:cubicBezTo>
                  <a:cubicBezTo>
                    <a:pt x="2074" y="1698"/>
                    <a:pt x="2117" y="1651"/>
                    <a:pt x="2155" y="1605"/>
                  </a:cubicBezTo>
                  <a:cubicBezTo>
                    <a:pt x="2193" y="1559"/>
                    <a:pt x="2234" y="1503"/>
                    <a:pt x="2267" y="1456"/>
                  </a:cubicBezTo>
                  <a:cubicBezTo>
                    <a:pt x="2300" y="1409"/>
                    <a:pt x="2326" y="1367"/>
                    <a:pt x="2353" y="132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04" name="Rectangle 4"/>
            <p:cNvSpPr>
              <a:spLocks noChangeArrowheads="1"/>
            </p:cNvSpPr>
            <p:nvPr/>
          </p:nvSpPr>
          <p:spPr bwMode="auto">
            <a:xfrm>
              <a:off x="5585670" y="3926295"/>
              <a:ext cx="2613204" cy="21062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cxnSp>
          <p:nvCxnSpPr>
            <p:cNvPr id="128005" name="AutoShape 5"/>
            <p:cNvCxnSpPr>
              <a:cxnSpLocks noChangeShapeType="1"/>
            </p:cNvCxnSpPr>
            <p:nvPr/>
          </p:nvCxnSpPr>
          <p:spPr bwMode="auto">
            <a:xfrm flipH="1">
              <a:off x="5585670" y="4190046"/>
              <a:ext cx="1876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cxnSp>
          <p:nvCxnSpPr>
            <p:cNvPr id="128006" name="AutoShape 6"/>
            <p:cNvCxnSpPr>
              <a:cxnSpLocks noChangeShapeType="1"/>
            </p:cNvCxnSpPr>
            <p:nvPr/>
          </p:nvCxnSpPr>
          <p:spPr bwMode="auto">
            <a:xfrm flipH="1">
              <a:off x="5585670" y="4506168"/>
              <a:ext cx="526833" cy="9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</p:spPr>
        </p:cxnSp>
        <p:sp>
          <p:nvSpPr>
            <p:cNvPr id="128021" name="Text Box 21"/>
            <p:cNvSpPr txBox="1">
              <a:spLocks noChangeArrowheads="1"/>
            </p:cNvSpPr>
            <p:nvPr/>
          </p:nvSpPr>
          <p:spPr bwMode="auto">
            <a:xfrm>
              <a:off x="5630446" y="5349793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A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22" name="Text Box 22"/>
            <p:cNvSpPr txBox="1">
              <a:spLocks noChangeArrowheads="1"/>
            </p:cNvSpPr>
            <p:nvPr/>
          </p:nvSpPr>
          <p:spPr bwMode="auto">
            <a:xfrm>
              <a:off x="5702850" y="4473794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B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5718093" y="3962477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C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6005802" y="4474746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D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7604401" y="5661153"/>
              <a:ext cx="171483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E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26" name="Oval 26"/>
            <p:cNvSpPr>
              <a:spLocks noChangeAspect="1" noChangeArrowheads="1"/>
            </p:cNvSpPr>
            <p:nvPr/>
          </p:nvSpPr>
          <p:spPr bwMode="auto">
            <a:xfrm>
              <a:off x="5554231" y="5441201"/>
              <a:ext cx="68593" cy="685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27" name="Oval 27"/>
            <p:cNvSpPr>
              <a:spLocks noChangeAspect="1" noChangeArrowheads="1"/>
            </p:cNvSpPr>
            <p:nvPr/>
          </p:nvSpPr>
          <p:spPr bwMode="auto">
            <a:xfrm>
              <a:off x="5664742" y="4469033"/>
              <a:ext cx="68593" cy="685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28" name="Oval 28"/>
            <p:cNvSpPr>
              <a:spLocks noChangeAspect="1" noChangeArrowheads="1"/>
            </p:cNvSpPr>
            <p:nvPr/>
          </p:nvSpPr>
          <p:spPr bwMode="auto">
            <a:xfrm>
              <a:off x="5750484" y="4159577"/>
              <a:ext cx="68593" cy="685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29" name="Oval 29"/>
            <p:cNvSpPr>
              <a:spLocks noChangeAspect="1" noChangeArrowheads="1"/>
            </p:cNvSpPr>
            <p:nvPr/>
          </p:nvSpPr>
          <p:spPr bwMode="auto">
            <a:xfrm>
              <a:off x="6066774" y="4466176"/>
              <a:ext cx="68593" cy="685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30" name="Oval 30"/>
            <p:cNvSpPr>
              <a:spLocks noChangeAspect="1" noChangeArrowheads="1"/>
            </p:cNvSpPr>
            <p:nvPr/>
          </p:nvSpPr>
          <p:spPr bwMode="auto">
            <a:xfrm>
              <a:off x="7619644" y="5866822"/>
              <a:ext cx="68593" cy="685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041" name="Text Box 41"/>
            <p:cNvSpPr txBox="1">
              <a:spLocks noChangeArrowheads="1"/>
            </p:cNvSpPr>
            <p:nvPr/>
          </p:nvSpPr>
          <p:spPr bwMode="auto">
            <a:xfrm>
              <a:off x="6386875" y="6029644"/>
              <a:ext cx="1240391" cy="250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Displacement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42" name="Text Box 42"/>
            <p:cNvSpPr txBox="1">
              <a:spLocks noChangeArrowheads="1"/>
            </p:cNvSpPr>
            <p:nvPr/>
          </p:nvSpPr>
          <p:spPr bwMode="auto">
            <a:xfrm rot="16200000">
              <a:off x="4998761" y="4888820"/>
              <a:ext cx="685809" cy="306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Force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46" name="Text Box 46"/>
            <p:cNvSpPr txBox="1">
              <a:spLocks noChangeArrowheads="1"/>
            </p:cNvSpPr>
            <p:nvPr/>
          </p:nvSpPr>
          <p:spPr bwMode="auto">
            <a:xfrm>
              <a:off x="5350358" y="4377624"/>
              <a:ext cx="226738" cy="338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F</a:t>
              </a:r>
              <a:r>
                <a:rPr kumimoji="0" lang="en-US" altLang="ko-KR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B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047" name="Text Box 47"/>
            <p:cNvSpPr txBox="1">
              <a:spLocks noChangeArrowheads="1"/>
            </p:cNvSpPr>
            <p:nvPr/>
          </p:nvSpPr>
          <p:spPr bwMode="auto">
            <a:xfrm>
              <a:off x="5342736" y="4023416"/>
              <a:ext cx="226738" cy="338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F</a:t>
              </a:r>
              <a:r>
                <a:rPr kumimoji="0" lang="en-US" altLang="ko-KR" sz="16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pitchFamily="50" charset="-127"/>
                  <a:cs typeface="Arial" pitchFamily="34" charset="0"/>
                </a:rPr>
                <a:t>C</a:t>
              </a: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nonlinear analysis does not converge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Mesh distortion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Most FE programs stop analysis when mesh is distorted too much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Initial good mesh may be distorted during a large deformation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Many FE programs provide </a:t>
            </a:r>
            <a:r>
              <a:rPr lang="en-US" dirty="0" err="1" smtClean="0"/>
              <a:t>remeshing</a:t>
            </a:r>
            <a:r>
              <a:rPr lang="en-US" dirty="0" smtClean="0"/>
              <a:t> capability, but it is still inaccurate or inconvenient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It is best to make mesh in such a way that the mesh quality can be maintained after deformation (need experience)</a:t>
            </a:r>
            <a:endParaRPr lang="en-US" dirty="0">
              <a:solidFill>
                <a:srgbClr val="2C02C6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-14000" contrast="30000"/>
          </a:blip>
          <a:srcRect/>
          <a:stretch>
            <a:fillRect/>
          </a:stretch>
        </p:blipFill>
        <p:spPr bwMode="auto">
          <a:xfrm>
            <a:off x="3865270" y="3857379"/>
            <a:ext cx="4960620" cy="248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 bwMode="auto">
          <a:xfrm>
            <a:off x="2653047" y="4829577"/>
            <a:ext cx="1017431" cy="399246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9838" y="3848789"/>
            <a:ext cx="1470275" cy="2724570"/>
            <a:chOff x="919838" y="3848789"/>
            <a:chExt cx="1470275" cy="272457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36951" y="3848789"/>
              <a:ext cx="1186815" cy="2326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919838" y="6204027"/>
              <a:ext cx="1470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Initial mesh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Observations in linear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one will happen?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Will this happen?</a:t>
            </a: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1309688" y="1236663"/>
            <a:ext cx="6750050" cy="2232025"/>
            <a:chOff x="1309347" y="1235954"/>
            <a:chExt cx="6750570" cy="2233109"/>
          </a:xfrm>
        </p:grpSpPr>
        <p:sp>
          <p:nvSpPr>
            <p:cNvPr id="59" name="Rectangle 58"/>
            <p:cNvSpPr/>
            <p:nvPr/>
          </p:nvSpPr>
          <p:spPr bwMode="auto">
            <a:xfrm>
              <a:off x="7947195" y="3102172"/>
              <a:ext cx="112722" cy="3668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defRPr/>
              </a:pPr>
              <a:endParaRPr lang="en-US" sz="2000">
                <a:cs typeface="+mn-cs"/>
              </a:endParaRPr>
            </a:p>
          </p:txBody>
        </p:sp>
        <p:sp>
          <p:nvSpPr>
            <p:cNvPr id="28711" name="Rectangle 34"/>
            <p:cNvSpPr>
              <a:spLocks noChangeArrowheads="1"/>
            </p:cNvSpPr>
            <p:nvPr/>
          </p:nvSpPr>
          <p:spPr bwMode="auto">
            <a:xfrm>
              <a:off x="5199946" y="3261522"/>
              <a:ext cx="2743200" cy="6764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8712" name="Arc 35"/>
            <p:cNvSpPr>
              <a:spLocks noChangeAspect="1"/>
            </p:cNvSpPr>
            <p:nvPr/>
          </p:nvSpPr>
          <p:spPr bwMode="auto">
            <a:xfrm flipH="1" flipV="1">
              <a:off x="6199118" y="1524640"/>
              <a:ext cx="1742123" cy="1742598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Arc 36"/>
            <p:cNvSpPr>
              <a:spLocks noChangeAspect="1"/>
            </p:cNvSpPr>
            <p:nvPr/>
          </p:nvSpPr>
          <p:spPr bwMode="auto">
            <a:xfrm flipH="1" flipV="1">
              <a:off x="6137206" y="1519877"/>
              <a:ext cx="1810703" cy="1811197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8714" name="AutoShape 43"/>
            <p:cNvCxnSpPr>
              <a:cxnSpLocks noChangeShapeType="1"/>
            </p:cNvCxnSpPr>
            <p:nvPr/>
          </p:nvCxnSpPr>
          <p:spPr bwMode="auto">
            <a:xfrm>
              <a:off x="6137206" y="1524640"/>
              <a:ext cx="61913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8715" name="Arc 47"/>
            <p:cNvSpPr>
              <a:spLocks/>
            </p:cNvSpPr>
            <p:nvPr/>
          </p:nvSpPr>
          <p:spPr bwMode="auto">
            <a:xfrm rot="5400000" flipH="1" flipV="1">
              <a:off x="6042872" y="1394149"/>
              <a:ext cx="266773" cy="272415"/>
            </a:xfrm>
            <a:custGeom>
              <a:avLst/>
              <a:gdLst>
                <a:gd name="T0" fmla="*/ 32764007 w 42289"/>
                <a:gd name="T1" fmla="*/ 0 h 43200"/>
                <a:gd name="T2" fmla="*/ 0 w 42289"/>
                <a:gd name="T3" fmla="*/ 43967097 h 43200"/>
                <a:gd name="T4" fmla="*/ 32764007 w 42289"/>
                <a:gd name="T5" fmla="*/ 34154207 h 43200"/>
                <a:gd name="T6" fmla="*/ 0 60000 65536"/>
                <a:gd name="T7" fmla="*/ 0 60000 65536"/>
                <a:gd name="T8" fmla="*/ 0 60000 65536"/>
                <a:gd name="T9" fmla="*/ 0 w 42289"/>
                <a:gd name="T10" fmla="*/ 0 h 43200"/>
                <a:gd name="T11" fmla="*/ 42289 w 4228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89" h="43200" fill="none" extrusionOk="0">
                  <a:moveTo>
                    <a:pt x="20688" y="0"/>
                  </a:moveTo>
                  <a:cubicBezTo>
                    <a:pt x="32618" y="0"/>
                    <a:pt x="42289" y="9670"/>
                    <a:pt x="42289" y="21600"/>
                  </a:cubicBezTo>
                  <a:cubicBezTo>
                    <a:pt x="42289" y="33529"/>
                    <a:pt x="32618" y="43200"/>
                    <a:pt x="20689" y="43200"/>
                  </a:cubicBezTo>
                  <a:cubicBezTo>
                    <a:pt x="11150" y="43200"/>
                    <a:pt x="2740" y="36942"/>
                    <a:pt x="-1" y="27806"/>
                  </a:cubicBezTo>
                </a:path>
                <a:path w="42289" h="43200" stroke="0" extrusionOk="0">
                  <a:moveTo>
                    <a:pt x="20688" y="0"/>
                  </a:moveTo>
                  <a:cubicBezTo>
                    <a:pt x="32618" y="0"/>
                    <a:pt x="42289" y="9670"/>
                    <a:pt x="42289" y="21600"/>
                  </a:cubicBezTo>
                  <a:cubicBezTo>
                    <a:pt x="42289" y="33529"/>
                    <a:pt x="32618" y="43200"/>
                    <a:pt x="20689" y="43200"/>
                  </a:cubicBezTo>
                  <a:cubicBezTo>
                    <a:pt x="11150" y="43200"/>
                    <a:pt x="2740" y="36942"/>
                    <a:pt x="-1" y="27806"/>
                  </a:cubicBezTo>
                  <a:lnTo>
                    <a:pt x="2068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Text Box 51"/>
            <p:cNvSpPr txBox="1">
              <a:spLocks noChangeArrowheads="1"/>
            </p:cNvSpPr>
            <p:nvPr/>
          </p:nvSpPr>
          <p:spPr bwMode="auto">
            <a:xfrm>
              <a:off x="6280081" y="1235954"/>
              <a:ext cx="229553" cy="268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 i="1">
                  <a:latin typeface="Comic Sans MS" pitchFamily="66" charset="0"/>
                  <a:ea typeface="맑은 고딕" pitchFamily="50" charset="-127"/>
                </a:rPr>
                <a:t>M</a:t>
              </a:r>
              <a:endParaRPr lang="en-US" sz="1600">
                <a:latin typeface="Comic Sans MS" pitchFamily="66" charset="0"/>
              </a:endParaRPr>
            </a:p>
          </p:txBody>
        </p:sp>
        <p:cxnSp>
          <p:nvCxnSpPr>
            <p:cNvPr id="28717" name="Straight Connector 57"/>
            <p:cNvCxnSpPr>
              <a:cxnSpLocks noChangeShapeType="1"/>
            </p:cNvCxnSpPr>
            <p:nvPr/>
          </p:nvCxnSpPr>
          <p:spPr bwMode="auto">
            <a:xfrm rot="5400000" flipH="1" flipV="1">
              <a:off x="7758259" y="3280527"/>
              <a:ext cx="37707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" name="Rectangle 59"/>
            <p:cNvSpPr/>
            <p:nvPr/>
          </p:nvSpPr>
          <p:spPr bwMode="auto">
            <a:xfrm>
              <a:off x="4168654" y="3102172"/>
              <a:ext cx="112722" cy="3668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defRPr/>
              </a:pPr>
              <a:endParaRPr lang="en-US" sz="2000">
                <a:cs typeface="+mn-cs"/>
              </a:endParaRPr>
            </a:p>
          </p:txBody>
        </p:sp>
        <p:sp>
          <p:nvSpPr>
            <p:cNvPr id="28719" name="Rectangle 34"/>
            <p:cNvSpPr>
              <a:spLocks noChangeArrowheads="1"/>
            </p:cNvSpPr>
            <p:nvPr/>
          </p:nvSpPr>
          <p:spPr bwMode="auto">
            <a:xfrm>
              <a:off x="1421369" y="3261522"/>
              <a:ext cx="2743200" cy="6764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28720" name="Group 67"/>
            <p:cNvGrpSpPr>
              <a:grpSpLocks/>
            </p:cNvGrpSpPr>
            <p:nvPr/>
          </p:nvGrpSpPr>
          <p:grpSpPr bwMode="auto">
            <a:xfrm>
              <a:off x="1376314" y="1519877"/>
              <a:ext cx="2793019" cy="1811197"/>
              <a:chOff x="5714571" y="2237886"/>
              <a:chExt cx="1810703" cy="1811197"/>
            </a:xfrm>
          </p:grpSpPr>
          <p:sp>
            <p:nvSpPr>
              <p:cNvPr id="28725" name="Arc 35"/>
              <p:cNvSpPr>
                <a:spLocks noChangeAspect="1"/>
              </p:cNvSpPr>
              <p:nvPr/>
            </p:nvSpPr>
            <p:spPr bwMode="auto">
              <a:xfrm flipH="1" flipV="1">
                <a:off x="5776483" y="2242649"/>
                <a:ext cx="1742123" cy="1742598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6" name="Arc 36"/>
              <p:cNvSpPr>
                <a:spLocks noChangeAspect="1"/>
              </p:cNvSpPr>
              <p:nvPr/>
            </p:nvSpPr>
            <p:spPr bwMode="auto">
              <a:xfrm flipH="1" flipV="1">
                <a:off x="5714571" y="2237886"/>
                <a:ext cx="1810703" cy="1811197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8727" name="AutoShape 43"/>
              <p:cNvCxnSpPr>
                <a:cxnSpLocks noChangeShapeType="1"/>
              </p:cNvCxnSpPr>
              <p:nvPr/>
            </p:nvCxnSpPr>
            <p:spPr bwMode="auto">
              <a:xfrm>
                <a:off x="5714571" y="2242649"/>
                <a:ext cx="61913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28721" name="Arc 47"/>
            <p:cNvSpPr>
              <a:spLocks/>
            </p:cNvSpPr>
            <p:nvPr/>
          </p:nvSpPr>
          <p:spPr bwMode="auto">
            <a:xfrm rot="5400000" flipH="1" flipV="1">
              <a:off x="1312168" y="1394149"/>
              <a:ext cx="266773" cy="272415"/>
            </a:xfrm>
            <a:custGeom>
              <a:avLst/>
              <a:gdLst>
                <a:gd name="T0" fmla="*/ 32764007 w 42289"/>
                <a:gd name="T1" fmla="*/ 0 h 43200"/>
                <a:gd name="T2" fmla="*/ 0 w 42289"/>
                <a:gd name="T3" fmla="*/ 43967097 h 43200"/>
                <a:gd name="T4" fmla="*/ 32764007 w 42289"/>
                <a:gd name="T5" fmla="*/ 34154207 h 43200"/>
                <a:gd name="T6" fmla="*/ 0 60000 65536"/>
                <a:gd name="T7" fmla="*/ 0 60000 65536"/>
                <a:gd name="T8" fmla="*/ 0 60000 65536"/>
                <a:gd name="T9" fmla="*/ 0 w 42289"/>
                <a:gd name="T10" fmla="*/ 0 h 43200"/>
                <a:gd name="T11" fmla="*/ 42289 w 4228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89" h="43200" fill="none" extrusionOk="0">
                  <a:moveTo>
                    <a:pt x="20688" y="0"/>
                  </a:moveTo>
                  <a:cubicBezTo>
                    <a:pt x="32618" y="0"/>
                    <a:pt x="42289" y="9670"/>
                    <a:pt x="42289" y="21600"/>
                  </a:cubicBezTo>
                  <a:cubicBezTo>
                    <a:pt x="42289" y="33529"/>
                    <a:pt x="32618" y="43200"/>
                    <a:pt x="20689" y="43200"/>
                  </a:cubicBezTo>
                  <a:cubicBezTo>
                    <a:pt x="11150" y="43200"/>
                    <a:pt x="2740" y="36942"/>
                    <a:pt x="-1" y="27806"/>
                  </a:cubicBezTo>
                </a:path>
                <a:path w="42289" h="43200" stroke="0" extrusionOk="0">
                  <a:moveTo>
                    <a:pt x="20688" y="0"/>
                  </a:moveTo>
                  <a:cubicBezTo>
                    <a:pt x="32618" y="0"/>
                    <a:pt x="42289" y="9670"/>
                    <a:pt x="42289" y="21600"/>
                  </a:cubicBezTo>
                  <a:cubicBezTo>
                    <a:pt x="42289" y="33529"/>
                    <a:pt x="32618" y="43200"/>
                    <a:pt x="20689" y="43200"/>
                  </a:cubicBezTo>
                  <a:cubicBezTo>
                    <a:pt x="11150" y="43200"/>
                    <a:pt x="2740" y="36942"/>
                    <a:pt x="-1" y="27806"/>
                  </a:cubicBezTo>
                  <a:lnTo>
                    <a:pt x="2068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Text Box 51"/>
            <p:cNvSpPr txBox="1">
              <a:spLocks noChangeArrowheads="1"/>
            </p:cNvSpPr>
            <p:nvPr/>
          </p:nvSpPr>
          <p:spPr bwMode="auto">
            <a:xfrm>
              <a:off x="1549377" y="1235954"/>
              <a:ext cx="229553" cy="268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altLang="ko-KR" sz="1600" i="1">
                  <a:latin typeface="Comic Sans MS" pitchFamily="66" charset="0"/>
                  <a:ea typeface="맑은 고딕" pitchFamily="50" charset="-127"/>
                </a:rPr>
                <a:t>M</a:t>
              </a:r>
              <a:endParaRPr lang="en-US" sz="1600">
                <a:latin typeface="Comic Sans MS" pitchFamily="66" charset="0"/>
              </a:endParaRPr>
            </a:p>
          </p:txBody>
        </p:sp>
        <p:cxnSp>
          <p:nvCxnSpPr>
            <p:cNvPr id="28723" name="Straight Connector 66"/>
            <p:cNvCxnSpPr>
              <a:cxnSpLocks noChangeShapeType="1"/>
            </p:cNvCxnSpPr>
            <p:nvPr/>
          </p:nvCxnSpPr>
          <p:spPr bwMode="auto">
            <a:xfrm rot="5400000" flipH="1" flipV="1">
              <a:off x="3979682" y="3280527"/>
              <a:ext cx="37707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24" name="Straight Connector 69"/>
            <p:cNvCxnSpPr>
              <a:cxnSpLocks noChangeShapeType="1"/>
              <a:stCxn id="28719" idx="1"/>
            </p:cNvCxnSpPr>
            <p:nvPr/>
          </p:nvCxnSpPr>
          <p:spPr bwMode="auto">
            <a:xfrm rot="10800000">
              <a:off x="1404595" y="1657547"/>
              <a:ext cx="16775" cy="1637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28677" name="Rectangle 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773113" y="4621213"/>
            <a:ext cx="7591425" cy="762000"/>
            <a:chOff x="1168921" y="4592818"/>
            <a:chExt cx="7591021" cy="762000"/>
          </a:xfrm>
        </p:grpSpPr>
        <p:grpSp>
          <p:nvGrpSpPr>
            <p:cNvPr id="28679" name="Group 76"/>
            <p:cNvGrpSpPr>
              <a:grpSpLocks/>
            </p:cNvGrpSpPr>
            <p:nvPr/>
          </p:nvGrpSpPr>
          <p:grpSpPr bwMode="auto">
            <a:xfrm>
              <a:off x="3934981" y="4943338"/>
              <a:ext cx="609600" cy="411480"/>
              <a:chOff x="7010" y="1140"/>
              <a:chExt cx="800" cy="540"/>
            </a:xfrm>
          </p:grpSpPr>
          <p:sp>
            <p:nvSpPr>
              <p:cNvPr id="28707" name="AutoShape 79"/>
              <p:cNvSpPr>
                <a:spLocks noChangeArrowheads="1"/>
              </p:cNvSpPr>
              <p:nvPr/>
            </p:nvSpPr>
            <p:spPr bwMode="auto">
              <a:xfrm>
                <a:off x="7200" y="1140"/>
                <a:ext cx="428" cy="37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Rectangle 78" descr="Wide upward diagonal"/>
              <p:cNvSpPr>
                <a:spLocks noChangeArrowheads="1"/>
              </p:cNvSpPr>
              <p:nvPr/>
            </p:nvSpPr>
            <p:spPr bwMode="auto">
              <a:xfrm>
                <a:off x="7010" y="1510"/>
                <a:ext cx="800" cy="17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Line 77"/>
              <p:cNvSpPr>
                <a:spLocks noChangeShapeType="1"/>
              </p:cNvSpPr>
              <p:nvPr/>
            </p:nvSpPr>
            <p:spPr bwMode="auto">
              <a:xfrm>
                <a:off x="7010" y="1510"/>
                <a:ext cx="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0" name="Group 72"/>
            <p:cNvGrpSpPr>
              <a:grpSpLocks/>
            </p:cNvGrpSpPr>
            <p:nvPr/>
          </p:nvGrpSpPr>
          <p:grpSpPr bwMode="auto">
            <a:xfrm>
              <a:off x="1168921" y="4943338"/>
              <a:ext cx="609600" cy="411480"/>
              <a:chOff x="3750" y="1120"/>
              <a:chExt cx="800" cy="540"/>
            </a:xfrm>
          </p:grpSpPr>
          <p:sp>
            <p:nvSpPr>
              <p:cNvPr id="28704" name="AutoShape 75"/>
              <p:cNvSpPr>
                <a:spLocks noChangeArrowheads="1"/>
              </p:cNvSpPr>
              <p:nvPr/>
            </p:nvSpPr>
            <p:spPr bwMode="auto">
              <a:xfrm>
                <a:off x="3940" y="1120"/>
                <a:ext cx="428" cy="37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Rectangle 74" descr="Wide upward diagonal"/>
              <p:cNvSpPr>
                <a:spLocks noChangeArrowheads="1"/>
              </p:cNvSpPr>
              <p:nvPr/>
            </p:nvSpPr>
            <p:spPr bwMode="auto">
              <a:xfrm>
                <a:off x="3750" y="1490"/>
                <a:ext cx="800" cy="17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Line 73"/>
              <p:cNvSpPr>
                <a:spLocks noChangeShapeType="1"/>
              </p:cNvSpPr>
              <p:nvPr/>
            </p:nvSpPr>
            <p:spPr bwMode="auto">
              <a:xfrm>
                <a:off x="3750" y="1490"/>
                <a:ext cx="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1" name="AutoShape 71"/>
            <p:cNvSpPr>
              <a:spLocks noChangeArrowheads="1"/>
            </p:cNvSpPr>
            <p:nvPr/>
          </p:nvSpPr>
          <p:spPr bwMode="auto">
            <a:xfrm>
              <a:off x="1428001" y="5019538"/>
              <a:ext cx="1516380" cy="114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AutoShape 70"/>
            <p:cNvSpPr>
              <a:spLocks noChangeArrowheads="1"/>
            </p:cNvSpPr>
            <p:nvPr/>
          </p:nvSpPr>
          <p:spPr bwMode="auto">
            <a:xfrm>
              <a:off x="2780551" y="5019538"/>
              <a:ext cx="1516380" cy="114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Oval 69"/>
            <p:cNvSpPr>
              <a:spLocks noChangeAspect="1" noChangeArrowheads="1"/>
            </p:cNvSpPr>
            <p:nvPr/>
          </p:nvSpPr>
          <p:spPr bwMode="auto">
            <a:xfrm>
              <a:off x="2817127" y="5050018"/>
              <a:ext cx="54864" cy="548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Oval 57"/>
            <p:cNvSpPr>
              <a:spLocks noChangeAspect="1" noChangeArrowheads="1"/>
            </p:cNvSpPr>
            <p:nvPr/>
          </p:nvSpPr>
          <p:spPr bwMode="auto">
            <a:xfrm>
              <a:off x="1460767" y="5047732"/>
              <a:ext cx="54864" cy="548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Oval 56"/>
            <p:cNvSpPr>
              <a:spLocks noChangeAspect="1" noChangeArrowheads="1"/>
            </p:cNvSpPr>
            <p:nvPr/>
          </p:nvSpPr>
          <p:spPr bwMode="auto">
            <a:xfrm>
              <a:off x="4203967" y="5047732"/>
              <a:ext cx="54864" cy="548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6" name="Group 76"/>
            <p:cNvGrpSpPr>
              <a:grpSpLocks/>
            </p:cNvGrpSpPr>
            <p:nvPr/>
          </p:nvGrpSpPr>
          <p:grpSpPr bwMode="auto">
            <a:xfrm>
              <a:off x="8150342" y="4943338"/>
              <a:ext cx="609600" cy="411480"/>
              <a:chOff x="7010" y="1140"/>
              <a:chExt cx="800" cy="540"/>
            </a:xfrm>
          </p:grpSpPr>
          <p:sp>
            <p:nvSpPr>
              <p:cNvPr id="28701" name="AutoShape 79"/>
              <p:cNvSpPr>
                <a:spLocks noChangeArrowheads="1"/>
              </p:cNvSpPr>
              <p:nvPr/>
            </p:nvSpPr>
            <p:spPr bwMode="auto">
              <a:xfrm>
                <a:off x="7200" y="1140"/>
                <a:ext cx="428" cy="37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2" name="Rectangle 78" descr="Wide upward diagonal"/>
              <p:cNvSpPr>
                <a:spLocks noChangeArrowheads="1"/>
              </p:cNvSpPr>
              <p:nvPr/>
            </p:nvSpPr>
            <p:spPr bwMode="auto">
              <a:xfrm>
                <a:off x="7010" y="1510"/>
                <a:ext cx="800" cy="17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Line 77"/>
              <p:cNvSpPr>
                <a:spLocks noChangeShapeType="1"/>
              </p:cNvSpPr>
              <p:nvPr/>
            </p:nvSpPr>
            <p:spPr bwMode="auto">
              <a:xfrm>
                <a:off x="7010" y="1510"/>
                <a:ext cx="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7" name="Group 72"/>
            <p:cNvGrpSpPr>
              <a:grpSpLocks/>
            </p:cNvGrpSpPr>
            <p:nvPr/>
          </p:nvGrpSpPr>
          <p:grpSpPr bwMode="auto">
            <a:xfrm>
              <a:off x="5384282" y="4943338"/>
              <a:ext cx="609600" cy="411480"/>
              <a:chOff x="3750" y="1120"/>
              <a:chExt cx="800" cy="540"/>
            </a:xfrm>
          </p:grpSpPr>
          <p:sp>
            <p:nvSpPr>
              <p:cNvPr id="28698" name="AutoShape 75"/>
              <p:cNvSpPr>
                <a:spLocks noChangeArrowheads="1"/>
              </p:cNvSpPr>
              <p:nvPr/>
            </p:nvSpPr>
            <p:spPr bwMode="auto">
              <a:xfrm>
                <a:off x="3940" y="1120"/>
                <a:ext cx="428" cy="37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9" name="Rectangle 74" descr="Wide upward diagonal"/>
              <p:cNvSpPr>
                <a:spLocks noChangeArrowheads="1"/>
              </p:cNvSpPr>
              <p:nvPr/>
            </p:nvSpPr>
            <p:spPr bwMode="auto">
              <a:xfrm>
                <a:off x="3750" y="1490"/>
                <a:ext cx="800" cy="170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0" name="Line 73"/>
              <p:cNvSpPr>
                <a:spLocks noChangeShapeType="1"/>
              </p:cNvSpPr>
              <p:nvPr/>
            </p:nvSpPr>
            <p:spPr bwMode="auto">
              <a:xfrm>
                <a:off x="3750" y="1490"/>
                <a:ext cx="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8" name="AutoShape 71"/>
            <p:cNvSpPr>
              <a:spLocks noChangeArrowheads="1"/>
            </p:cNvSpPr>
            <p:nvPr/>
          </p:nvSpPr>
          <p:spPr bwMode="auto">
            <a:xfrm rot="426807">
              <a:off x="5643362" y="5104381"/>
              <a:ext cx="1516380" cy="114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AutoShape 70"/>
            <p:cNvSpPr>
              <a:spLocks noChangeArrowheads="1"/>
            </p:cNvSpPr>
            <p:nvPr/>
          </p:nvSpPr>
          <p:spPr bwMode="auto">
            <a:xfrm rot="-448996">
              <a:off x="6995912" y="5104381"/>
              <a:ext cx="1516380" cy="114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Oval 69"/>
            <p:cNvSpPr>
              <a:spLocks noChangeAspect="1" noChangeArrowheads="1"/>
            </p:cNvSpPr>
            <p:nvPr/>
          </p:nvSpPr>
          <p:spPr bwMode="auto">
            <a:xfrm>
              <a:off x="7032488" y="5219704"/>
              <a:ext cx="54864" cy="548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68"/>
            <p:cNvSpPr>
              <a:spLocks noChangeShapeType="1"/>
            </p:cNvSpPr>
            <p:nvPr/>
          </p:nvSpPr>
          <p:spPr bwMode="auto">
            <a:xfrm>
              <a:off x="7060682" y="4714977"/>
              <a:ext cx="0" cy="4648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Text Box 58"/>
            <p:cNvSpPr txBox="1">
              <a:spLocks noChangeArrowheads="1"/>
            </p:cNvSpPr>
            <p:nvPr/>
          </p:nvSpPr>
          <p:spPr bwMode="auto">
            <a:xfrm>
              <a:off x="7075922" y="4592818"/>
              <a:ext cx="251460" cy="205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 i="1">
                  <a:latin typeface="Comic Sans MS" pitchFamily="66" charset="0"/>
                  <a:ea typeface="바탕" pitchFamily="18" charset="-127"/>
                </a:rPr>
                <a:t>F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28693" name="Oval 57"/>
            <p:cNvSpPr>
              <a:spLocks noChangeAspect="1" noChangeArrowheads="1"/>
            </p:cNvSpPr>
            <p:nvPr/>
          </p:nvSpPr>
          <p:spPr bwMode="auto">
            <a:xfrm>
              <a:off x="5676128" y="5047732"/>
              <a:ext cx="54864" cy="548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Oval 56"/>
            <p:cNvSpPr>
              <a:spLocks noChangeAspect="1" noChangeArrowheads="1"/>
            </p:cNvSpPr>
            <p:nvPr/>
          </p:nvSpPr>
          <p:spPr bwMode="auto">
            <a:xfrm>
              <a:off x="8419328" y="5047732"/>
              <a:ext cx="54864" cy="548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TextBox 125"/>
            <p:cNvSpPr txBox="1">
              <a:spLocks noChangeArrowheads="1"/>
            </p:cNvSpPr>
            <p:nvPr/>
          </p:nvSpPr>
          <p:spPr bwMode="auto">
            <a:xfrm>
              <a:off x="1852597" y="4694548"/>
              <a:ext cx="7970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Truss</a:t>
              </a:r>
            </a:p>
          </p:txBody>
        </p:sp>
        <p:sp>
          <p:nvSpPr>
            <p:cNvPr id="28696" name="TextBox 126"/>
            <p:cNvSpPr txBox="1">
              <a:spLocks noChangeArrowheads="1"/>
            </p:cNvSpPr>
            <p:nvPr/>
          </p:nvSpPr>
          <p:spPr bwMode="auto">
            <a:xfrm>
              <a:off x="3164494" y="4694548"/>
              <a:ext cx="7970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Truss</a:t>
              </a:r>
            </a:p>
          </p:txBody>
        </p:sp>
        <p:sp>
          <p:nvSpPr>
            <p:cNvPr id="28697" name="Right Arrow 127"/>
            <p:cNvSpPr>
              <a:spLocks noChangeArrowheads="1"/>
            </p:cNvSpPr>
            <p:nvPr/>
          </p:nvSpPr>
          <p:spPr bwMode="auto">
            <a:xfrm>
              <a:off x="4807670" y="4986779"/>
              <a:ext cx="377072" cy="20739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en-US" sz="200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Code for Nonlinear FEA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51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NLFEA.m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Nonlinear finite element analysis program</a:t>
            </a:r>
          </a:p>
          <a:p>
            <a:pPr lvl="1"/>
            <a:r>
              <a:rPr lang="en-US" dirty="0" smtClean="0"/>
              <a:t>Incremental force method with N-R method</a:t>
            </a:r>
          </a:p>
          <a:p>
            <a:pPr lvl="1"/>
            <a:r>
              <a:rPr lang="en-US" dirty="0" smtClean="0"/>
              <a:t>Bisection method when N-R is failed to converge</a:t>
            </a:r>
          </a:p>
          <a:p>
            <a:pPr lvl="1"/>
            <a:r>
              <a:rPr lang="en-US" dirty="0" smtClean="0"/>
              <a:t>Can solve for linear elastic, hyperelastic and </a:t>
            </a:r>
            <a:r>
              <a:rPr lang="en-US" dirty="0" err="1" smtClean="0"/>
              <a:t>elasto</a:t>
            </a:r>
            <a:r>
              <a:rPr lang="en-US" dirty="0" smtClean="0"/>
              <a:t>-plastic material nonlinearities with large deformation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Global arrays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53952"/>
              </p:ext>
            </p:extLst>
          </p:nvPr>
        </p:nvGraphicFramePr>
        <p:xfrm>
          <a:off x="621324" y="3376244"/>
          <a:ext cx="7889630" cy="2708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153"/>
                <a:gridCol w="1828800"/>
                <a:gridCol w="4712677"/>
              </a:tblGrid>
              <a:tr h="386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Dimension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Contents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</a:tr>
              <a:tr h="386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GKF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NEQ x NEQ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Tangent matrix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</a:tr>
              <a:tr h="386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FORCE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NEQ x 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Residual vector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</a:tr>
              <a:tr h="386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DISPTD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NEQ x 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Displacement vector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</a:tr>
              <a:tr h="386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DISPDD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NEQ x 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Displacement increment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</a:tr>
              <a:tr h="386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SIGMA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 x 8 x NE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Stress at each integration point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</a:tr>
              <a:tr h="386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XQ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 x 8 x NE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History variable at each integration point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779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99037" y="110564"/>
            <a:ext cx="5617578" cy="6647085"/>
            <a:chOff x="1815" y="1455"/>
            <a:chExt cx="6675" cy="11175"/>
          </a:xfrm>
        </p:grpSpPr>
        <p:cxnSp>
          <p:nvCxnSpPr>
            <p:cNvPr id="7" name="AutoShape 3073"/>
            <p:cNvCxnSpPr>
              <a:cxnSpLocks noChangeShapeType="1"/>
            </p:cNvCxnSpPr>
            <p:nvPr/>
          </p:nvCxnSpPr>
          <p:spPr bwMode="auto">
            <a:xfrm>
              <a:off x="5025" y="1920"/>
              <a:ext cx="0" cy="9960"/>
            </a:xfrm>
            <a:prstGeom prst="straightConnector1">
              <a:avLst/>
            </a:pr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AutoShape 3002"/>
            <p:cNvSpPr>
              <a:spLocks noChangeArrowheads="1"/>
            </p:cNvSpPr>
            <p:nvPr/>
          </p:nvSpPr>
          <p:spPr bwMode="auto">
            <a:xfrm>
              <a:off x="6837" y="5254"/>
              <a:ext cx="1350" cy="465"/>
            </a:xfrm>
            <a:prstGeom prst="flowChartPreparation">
              <a:avLst/>
            </a:prstGeom>
            <a:noFill/>
            <a:ln w="12700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Malgun Gothic"/>
                  <a:cs typeface="Times New Roman"/>
                </a:rPr>
                <a:t>Stop</a:t>
              </a:r>
              <a:endParaRPr lang="en-US" sz="1100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9" name="AutoShape 3003"/>
            <p:cNvSpPr>
              <a:spLocks noChangeArrowheads="1"/>
            </p:cNvSpPr>
            <p:nvPr/>
          </p:nvSpPr>
          <p:spPr bwMode="auto">
            <a:xfrm>
              <a:off x="3585" y="2190"/>
              <a:ext cx="2880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Malgun Gothic"/>
                  <a:cs typeface="Times New Roman"/>
                </a:rPr>
                <a:t>Update history variables</a:t>
              </a:r>
              <a:endParaRPr lang="en-US" sz="1100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10" name="AutoShape 3004"/>
            <p:cNvSpPr>
              <a:spLocks noChangeArrowheads="1"/>
            </p:cNvSpPr>
            <p:nvPr/>
          </p:nvSpPr>
          <p:spPr bwMode="auto">
            <a:xfrm>
              <a:off x="3585" y="2911"/>
              <a:ext cx="2880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Malgun Gothic"/>
                  <a:cs typeface="Times New Roman"/>
                </a:rPr>
                <a:t>Print stress &amp; displacement</a:t>
              </a:r>
              <a:endParaRPr lang="en-US" sz="1100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11" name="AutoShape 3005"/>
            <p:cNvSpPr>
              <a:spLocks noChangeArrowheads="1"/>
            </p:cNvSpPr>
            <p:nvPr/>
          </p:nvSpPr>
          <p:spPr bwMode="auto">
            <a:xfrm>
              <a:off x="3585" y="3633"/>
              <a:ext cx="2880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Malgun Gothic"/>
                  <a:cs typeface="Times New Roman"/>
                </a:rPr>
                <a:t>T = T + </a:t>
              </a:r>
              <a:r>
                <a:rPr lang="en-US" sz="1100">
                  <a:effectLst/>
                  <a:latin typeface="Symbol"/>
                  <a:ea typeface="Malgun Gothic"/>
                  <a:cs typeface="Times New Roman"/>
                </a:rPr>
                <a:t>D</a:t>
              </a:r>
              <a:r>
                <a:rPr lang="en-US" sz="1100">
                  <a:effectLst/>
                  <a:latin typeface="Times New Roman"/>
                  <a:ea typeface="Malgun Gothic"/>
                  <a:cs typeface="Times New Roman"/>
                </a:rPr>
                <a:t>T</a:t>
              </a:r>
              <a:endParaRPr lang="en-US" sz="1100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12" name="AutoShape 3006"/>
            <p:cNvSpPr>
              <a:spLocks noChangeArrowheads="1"/>
            </p:cNvSpPr>
            <p:nvPr/>
          </p:nvSpPr>
          <p:spPr bwMode="auto">
            <a:xfrm>
              <a:off x="3585" y="4354"/>
              <a:ext cx="2880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Malgun Gothic"/>
                  <a:cs typeface="Times New Roman"/>
                </a:rPr>
                <a:t>Bisection control</a:t>
              </a:r>
              <a:endParaRPr lang="en-US" sz="1100">
                <a:effectLst/>
                <a:latin typeface="Calibri"/>
                <a:ea typeface="Malgun Gothic"/>
                <a:cs typeface="Times New Roman"/>
              </a:endParaRPr>
            </a:p>
          </p:txBody>
        </p:sp>
        <p:sp>
          <p:nvSpPr>
            <p:cNvPr id="13" name="AutoShape 3007"/>
            <p:cNvSpPr>
              <a:spLocks noChangeArrowheads="1"/>
            </p:cNvSpPr>
            <p:nvPr/>
          </p:nvSpPr>
          <p:spPr bwMode="auto">
            <a:xfrm>
              <a:off x="3585" y="5136"/>
              <a:ext cx="2880" cy="690"/>
            </a:xfrm>
            <a:prstGeom prst="flowChartDecision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Final time?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4" name="AutoShape 3008"/>
            <p:cNvSpPr>
              <a:spLocks noChangeArrowheads="1"/>
            </p:cNvSpPr>
            <p:nvPr/>
          </p:nvSpPr>
          <p:spPr bwMode="auto">
            <a:xfrm>
              <a:off x="4125" y="1455"/>
              <a:ext cx="1800" cy="475"/>
            </a:xfrm>
            <a:prstGeom prst="flowChartTerminator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Input data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5" name="AutoShape 3009"/>
            <p:cNvSpPr>
              <a:spLocks noChangeArrowheads="1"/>
            </p:cNvSpPr>
            <p:nvPr/>
          </p:nvSpPr>
          <p:spPr bwMode="auto">
            <a:xfrm>
              <a:off x="3585" y="6131"/>
              <a:ext cx="2880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Increase load &amp; BC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6" name="AutoShape 3010"/>
            <p:cNvSpPr>
              <a:spLocks noChangeArrowheads="1"/>
            </p:cNvSpPr>
            <p:nvPr/>
          </p:nvSpPr>
          <p:spPr bwMode="auto">
            <a:xfrm>
              <a:off x="3585" y="6853"/>
              <a:ext cx="2880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ITER = 0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7" name="AutoShape 3011"/>
            <p:cNvSpPr>
              <a:spLocks noChangeArrowheads="1"/>
            </p:cNvSpPr>
            <p:nvPr/>
          </p:nvSpPr>
          <p:spPr bwMode="auto">
            <a:xfrm>
              <a:off x="3585" y="7574"/>
              <a:ext cx="2880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 b="1">
                  <a:solidFill>
                    <a:srgbClr val="FF0000"/>
                  </a:solidFill>
                  <a:effectLst/>
                  <a:latin typeface="Times New Roman"/>
                  <a:ea typeface="Malgun Gothic"/>
                </a:rPr>
                <a:t>Calculate R &amp; K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8" name="AutoShape 3012"/>
            <p:cNvSpPr>
              <a:spLocks noChangeArrowheads="1"/>
            </p:cNvSpPr>
            <p:nvPr/>
          </p:nvSpPr>
          <p:spPr bwMode="auto">
            <a:xfrm>
              <a:off x="3585" y="8296"/>
              <a:ext cx="2880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Displacement BC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19" name="AutoShape 3013"/>
            <p:cNvSpPr>
              <a:spLocks noChangeArrowheads="1"/>
            </p:cNvSpPr>
            <p:nvPr/>
          </p:nvSpPr>
          <p:spPr bwMode="auto">
            <a:xfrm>
              <a:off x="3585" y="9047"/>
              <a:ext cx="2880" cy="735"/>
            </a:xfrm>
            <a:prstGeom prst="flowChartDecision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Converged?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20" name="AutoShape 3014"/>
            <p:cNvSpPr>
              <a:spLocks noChangeArrowheads="1"/>
            </p:cNvSpPr>
            <p:nvPr/>
          </p:nvSpPr>
          <p:spPr bwMode="auto">
            <a:xfrm>
              <a:off x="3585" y="10073"/>
              <a:ext cx="2880" cy="720"/>
            </a:xfrm>
            <a:prstGeom prst="flowChartDecision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Max ITER?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21" name="AutoShape 3015"/>
            <p:cNvSpPr>
              <a:spLocks noChangeArrowheads="1"/>
            </p:cNvSpPr>
            <p:nvPr/>
          </p:nvSpPr>
          <p:spPr bwMode="auto">
            <a:xfrm>
              <a:off x="3585" y="11143"/>
              <a:ext cx="2880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solidFill>
                    <a:srgbClr val="FF0000"/>
                  </a:solidFill>
                  <a:effectLst/>
                  <a:latin typeface="Times New Roman"/>
                  <a:ea typeface="Malgun Gothic"/>
                </a:rPr>
                <a:t>Solve </a:t>
              </a:r>
              <a:r>
                <a:rPr lang="en-US" sz="1100">
                  <a:solidFill>
                    <a:srgbClr val="FF0000"/>
                  </a:solidFill>
                  <a:effectLst/>
                  <a:latin typeface="Symbol"/>
                  <a:ea typeface="Malgun Gothic"/>
                </a:rPr>
                <a:t>D</a:t>
              </a:r>
              <a:r>
                <a:rPr lang="en-US" sz="1100">
                  <a:solidFill>
                    <a:srgbClr val="FF0000"/>
                  </a:solidFill>
                  <a:effectLst/>
                  <a:latin typeface="Times New Roman"/>
                  <a:ea typeface="Malgun Gothic"/>
                </a:rPr>
                <a:t>U = K\R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22" name="AutoShape 3016"/>
            <p:cNvSpPr>
              <a:spLocks noChangeArrowheads="1"/>
            </p:cNvSpPr>
            <p:nvPr/>
          </p:nvSpPr>
          <p:spPr bwMode="auto">
            <a:xfrm>
              <a:off x="3585" y="11865"/>
              <a:ext cx="2880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U = U + </a:t>
              </a:r>
              <a:r>
                <a:rPr lang="en-US" sz="1100">
                  <a:effectLst/>
                  <a:latin typeface="Symbol"/>
                  <a:ea typeface="Malgun Gothic"/>
                </a:rPr>
                <a:t>D</a:t>
              </a:r>
              <a:r>
                <a:rPr lang="en-US" sz="1100">
                  <a:effectLst/>
                  <a:latin typeface="Times New Roman"/>
                  <a:ea typeface="Malgun Gothic"/>
                </a:rPr>
                <a:t>U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25" y="2055"/>
              <a:ext cx="3465" cy="7350"/>
            </a:xfrm>
            <a:custGeom>
              <a:avLst/>
              <a:gdLst>
                <a:gd name="T0" fmla="*/ 1425 w 3465"/>
                <a:gd name="T1" fmla="*/ 5925 h 5925"/>
                <a:gd name="T2" fmla="*/ 3465 w 3465"/>
                <a:gd name="T3" fmla="*/ 5925 h 5925"/>
                <a:gd name="T4" fmla="*/ 3465 w 3465"/>
                <a:gd name="T5" fmla="*/ 0 h 5925"/>
                <a:gd name="T6" fmla="*/ 0 w 3465"/>
                <a:gd name="T7" fmla="*/ 0 h 5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5" h="5925">
                  <a:moveTo>
                    <a:pt x="1425" y="5925"/>
                  </a:moveTo>
                  <a:lnTo>
                    <a:pt x="3465" y="5925"/>
                  </a:lnTo>
                  <a:lnTo>
                    <a:pt x="3465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655" y="4185"/>
              <a:ext cx="2385" cy="6240"/>
            </a:xfrm>
            <a:custGeom>
              <a:avLst/>
              <a:gdLst>
                <a:gd name="T0" fmla="*/ 900 w 2325"/>
                <a:gd name="T1" fmla="*/ 6240 h 6240"/>
                <a:gd name="T2" fmla="*/ 0 w 2325"/>
                <a:gd name="T3" fmla="*/ 6240 h 6240"/>
                <a:gd name="T4" fmla="*/ 0 w 2325"/>
                <a:gd name="T5" fmla="*/ 0 h 6240"/>
                <a:gd name="T6" fmla="*/ 2325 w 2325"/>
                <a:gd name="T7" fmla="*/ 0 h 6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5" h="6240">
                  <a:moveTo>
                    <a:pt x="900" y="6240"/>
                  </a:moveTo>
                  <a:lnTo>
                    <a:pt x="0" y="6240"/>
                  </a:lnTo>
                  <a:lnTo>
                    <a:pt x="0" y="0"/>
                  </a:lnTo>
                  <a:lnTo>
                    <a:pt x="2325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995" y="9533"/>
              <a:ext cx="2385" cy="3097"/>
            </a:xfrm>
            <a:custGeom>
              <a:avLst/>
              <a:gdLst>
                <a:gd name="T0" fmla="*/ 0 w 2385"/>
                <a:gd name="T1" fmla="*/ 2790 h 3105"/>
                <a:gd name="T2" fmla="*/ 0 w 2385"/>
                <a:gd name="T3" fmla="*/ 3105 h 3105"/>
                <a:gd name="T4" fmla="*/ 2385 w 2385"/>
                <a:gd name="T5" fmla="*/ 3105 h 3105"/>
                <a:gd name="T6" fmla="*/ 2385 w 2385"/>
                <a:gd name="T7" fmla="*/ 0 h 3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5" h="3105">
                  <a:moveTo>
                    <a:pt x="0" y="2790"/>
                  </a:moveTo>
                  <a:lnTo>
                    <a:pt x="0" y="3105"/>
                  </a:lnTo>
                  <a:lnTo>
                    <a:pt x="2385" y="3105"/>
                  </a:lnTo>
                  <a:lnTo>
                    <a:pt x="2385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025" y="7455"/>
              <a:ext cx="2346" cy="1800"/>
            </a:xfrm>
            <a:custGeom>
              <a:avLst/>
              <a:gdLst>
                <a:gd name="T0" fmla="*/ 2370 w 2370"/>
                <a:gd name="T1" fmla="*/ 2520 h 2520"/>
                <a:gd name="T2" fmla="*/ 2370 w 2370"/>
                <a:gd name="T3" fmla="*/ 0 h 2520"/>
                <a:gd name="T4" fmla="*/ 0 w 2370"/>
                <a:gd name="T5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0" h="2520">
                  <a:moveTo>
                    <a:pt x="2370" y="2520"/>
                  </a:moveTo>
                  <a:lnTo>
                    <a:pt x="2370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AutoShape 3079"/>
            <p:cNvSpPr>
              <a:spLocks noChangeArrowheads="1"/>
            </p:cNvSpPr>
            <p:nvPr/>
          </p:nvSpPr>
          <p:spPr bwMode="auto">
            <a:xfrm>
              <a:off x="6283" y="10567"/>
              <a:ext cx="2169" cy="46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ITER=ITER + 1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28" name="AutoShape 3080"/>
            <p:cNvSpPr>
              <a:spLocks noChangeArrowheads="1"/>
            </p:cNvSpPr>
            <p:nvPr/>
          </p:nvSpPr>
          <p:spPr bwMode="auto">
            <a:xfrm>
              <a:off x="1815" y="6838"/>
              <a:ext cx="1650" cy="791"/>
            </a:xfrm>
            <a:prstGeom prst="flowChartProcess">
              <a:avLst/>
            </a:prstGeom>
            <a:solidFill>
              <a:schemeClr val="bg1">
                <a:lumMod val="100000"/>
                <a:lumOff val="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T = T – </a:t>
              </a:r>
              <a:r>
                <a:rPr lang="en-US" sz="1100">
                  <a:effectLst/>
                  <a:latin typeface="Symbol"/>
                  <a:ea typeface="Malgun Gothic"/>
                </a:rPr>
                <a:t>D</a:t>
              </a:r>
              <a:r>
                <a:rPr lang="en-US" sz="1100">
                  <a:effectLst/>
                  <a:latin typeface="Times New Roman"/>
                  <a:ea typeface="Malgun Gothic"/>
                </a:rPr>
                <a:t>T</a:t>
              </a:r>
              <a:endParaRPr lang="en-US" sz="1200">
                <a:effectLst/>
                <a:latin typeface="Times New Roman"/>
                <a:ea typeface="Malgun Gothic"/>
              </a:endParaRPr>
            </a:p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Symbol"/>
                  <a:ea typeface="Malgun Gothic"/>
                </a:rPr>
                <a:t>D</a:t>
              </a:r>
              <a:r>
                <a:rPr lang="en-US" sz="1100">
                  <a:effectLst/>
                  <a:latin typeface="Times New Roman"/>
                  <a:ea typeface="Malgun Gothic"/>
                </a:rPr>
                <a:t>T = </a:t>
              </a:r>
              <a:r>
                <a:rPr lang="en-US" sz="1100">
                  <a:effectLst/>
                  <a:latin typeface="Symbol"/>
                  <a:ea typeface="Malgun Gothic"/>
                </a:rPr>
                <a:t>D</a:t>
              </a:r>
              <a:r>
                <a:rPr lang="en-US" sz="1100">
                  <a:effectLst/>
                  <a:latin typeface="Times New Roman"/>
                  <a:ea typeface="Malgun Gothic"/>
                </a:rPr>
                <a:t>T/2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29" name="Arc 3081"/>
            <p:cNvSpPr>
              <a:spLocks/>
            </p:cNvSpPr>
            <p:nvPr/>
          </p:nvSpPr>
          <p:spPr bwMode="auto">
            <a:xfrm flipV="1">
              <a:off x="7374" y="9253"/>
              <a:ext cx="150" cy="286"/>
            </a:xfrm>
            <a:custGeom>
              <a:avLst/>
              <a:gdLst>
                <a:gd name="G0" fmla="+- 1064 0 0"/>
                <a:gd name="G1" fmla="+- 21600 0 0"/>
                <a:gd name="G2" fmla="+- 21600 0 0"/>
                <a:gd name="T0" fmla="*/ 1064 w 22664"/>
                <a:gd name="T1" fmla="*/ 0 h 43200"/>
                <a:gd name="T2" fmla="*/ 0 w 22664"/>
                <a:gd name="T3" fmla="*/ 43174 h 43200"/>
                <a:gd name="T4" fmla="*/ 1064 w 2266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64" h="43200" fill="none" extrusionOk="0">
                  <a:moveTo>
                    <a:pt x="1063" y="0"/>
                  </a:moveTo>
                  <a:cubicBezTo>
                    <a:pt x="12993" y="0"/>
                    <a:pt x="22664" y="9670"/>
                    <a:pt x="22664" y="21600"/>
                  </a:cubicBezTo>
                  <a:cubicBezTo>
                    <a:pt x="22664" y="33529"/>
                    <a:pt x="12993" y="43200"/>
                    <a:pt x="1064" y="43200"/>
                  </a:cubicBezTo>
                  <a:cubicBezTo>
                    <a:pt x="709" y="43200"/>
                    <a:pt x="354" y="43191"/>
                    <a:pt x="0" y="43173"/>
                  </a:cubicBezTo>
                </a:path>
                <a:path w="22664" h="43200" stroke="0" extrusionOk="0">
                  <a:moveTo>
                    <a:pt x="1063" y="0"/>
                  </a:moveTo>
                  <a:cubicBezTo>
                    <a:pt x="12993" y="0"/>
                    <a:pt x="22664" y="9670"/>
                    <a:pt x="22664" y="21600"/>
                  </a:cubicBezTo>
                  <a:cubicBezTo>
                    <a:pt x="22664" y="33529"/>
                    <a:pt x="12993" y="43200"/>
                    <a:pt x="1064" y="43200"/>
                  </a:cubicBezTo>
                  <a:cubicBezTo>
                    <a:pt x="709" y="43200"/>
                    <a:pt x="354" y="43191"/>
                    <a:pt x="0" y="43173"/>
                  </a:cubicBezTo>
                  <a:lnTo>
                    <a:pt x="1064" y="21600"/>
                  </a:lnTo>
                  <a:close/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0" name="AutoShape 3082"/>
            <p:cNvCxnSpPr>
              <a:cxnSpLocks noChangeShapeType="1"/>
            </p:cNvCxnSpPr>
            <p:nvPr/>
          </p:nvCxnSpPr>
          <p:spPr bwMode="auto">
            <a:xfrm>
              <a:off x="6468" y="5484"/>
              <a:ext cx="3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3083"/>
            <p:cNvSpPr txBox="1">
              <a:spLocks noChangeArrowheads="1"/>
            </p:cNvSpPr>
            <p:nvPr/>
          </p:nvSpPr>
          <p:spPr bwMode="auto">
            <a:xfrm>
              <a:off x="6273" y="5078"/>
              <a:ext cx="804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 dirty="0" smtClean="0">
                  <a:effectLst/>
                  <a:latin typeface="Times New Roman"/>
                  <a:ea typeface="Malgun Gothic"/>
                </a:rPr>
                <a:t>Yes</a:t>
              </a:r>
              <a:endParaRPr lang="en-US" sz="1200" dirty="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32" name="Text Box 3084"/>
            <p:cNvSpPr txBox="1">
              <a:spLocks noChangeArrowheads="1"/>
            </p:cNvSpPr>
            <p:nvPr/>
          </p:nvSpPr>
          <p:spPr bwMode="auto">
            <a:xfrm>
              <a:off x="4985" y="5750"/>
              <a:ext cx="510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 dirty="0" smtClean="0">
                  <a:effectLst/>
                  <a:latin typeface="Times New Roman"/>
                  <a:ea typeface="Malgun Gothic"/>
                </a:rPr>
                <a:t>No</a:t>
              </a:r>
              <a:endParaRPr lang="en-US" sz="1200" dirty="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33" name="Text Box 3085"/>
            <p:cNvSpPr txBox="1">
              <a:spLocks noChangeArrowheads="1"/>
            </p:cNvSpPr>
            <p:nvPr/>
          </p:nvSpPr>
          <p:spPr bwMode="auto">
            <a:xfrm>
              <a:off x="6406" y="9047"/>
              <a:ext cx="1304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Yes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34" name="Text Box 3086"/>
            <p:cNvSpPr txBox="1">
              <a:spLocks noChangeArrowheads="1"/>
            </p:cNvSpPr>
            <p:nvPr/>
          </p:nvSpPr>
          <p:spPr bwMode="auto">
            <a:xfrm>
              <a:off x="4942" y="9691"/>
              <a:ext cx="553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 dirty="0" smtClean="0">
                  <a:effectLst/>
                  <a:latin typeface="Times New Roman"/>
                  <a:ea typeface="Malgun Gothic"/>
                </a:rPr>
                <a:t>No</a:t>
              </a:r>
              <a:endParaRPr lang="en-US" sz="1200" dirty="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35" name="Text Box 3087"/>
            <p:cNvSpPr txBox="1">
              <a:spLocks noChangeArrowheads="1"/>
            </p:cNvSpPr>
            <p:nvPr/>
          </p:nvSpPr>
          <p:spPr bwMode="auto">
            <a:xfrm>
              <a:off x="2723" y="10064"/>
              <a:ext cx="804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 dirty="0" smtClean="0">
                  <a:effectLst/>
                  <a:latin typeface="Times New Roman"/>
                  <a:ea typeface="Malgun Gothic"/>
                </a:rPr>
                <a:t>Yes</a:t>
              </a:r>
              <a:endParaRPr lang="en-US" sz="1200" dirty="0">
                <a:effectLst/>
                <a:latin typeface="Times New Roman"/>
                <a:ea typeface="Malgun Gothic"/>
              </a:endParaRPr>
            </a:p>
          </p:txBody>
        </p:sp>
        <p:sp>
          <p:nvSpPr>
            <p:cNvPr id="36" name="Text Box 3088"/>
            <p:cNvSpPr txBox="1">
              <a:spLocks noChangeArrowheads="1"/>
            </p:cNvSpPr>
            <p:nvPr/>
          </p:nvSpPr>
          <p:spPr bwMode="auto">
            <a:xfrm>
              <a:off x="4952" y="10743"/>
              <a:ext cx="804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tabLst>
                  <a:tab pos="228600" algn="l"/>
                </a:tabLst>
              </a:pPr>
              <a:r>
                <a:rPr lang="en-US" sz="1100">
                  <a:effectLst/>
                  <a:latin typeface="Times New Roman"/>
                  <a:ea typeface="Malgun Gothic"/>
                </a:rPr>
                <a:t>No</a:t>
              </a:r>
              <a:endParaRPr lang="en-US" sz="1200">
                <a:effectLst/>
                <a:latin typeface="Times New Roman"/>
                <a:ea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3336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NLFEA.m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Nodal coordinates and element </a:t>
            </a:r>
            <a:r>
              <a:rPr lang="en-US" dirty="0" smtClean="0"/>
              <a:t>connectivity</a:t>
            </a:r>
          </a:p>
          <a:p>
            <a:pPr lvl="1"/>
            <a:r>
              <a:rPr lang="en-US" dirty="0"/>
              <a:t>the node numbers are in </a:t>
            </a:r>
            <a:r>
              <a:rPr lang="en-US" dirty="0" smtClean="0"/>
              <a:t>sequence</a:t>
            </a:r>
          </a:p>
          <a:p>
            <a:pPr lvl="1"/>
            <a:r>
              <a:rPr lang="en-US" dirty="0"/>
              <a:t>nodal coordinates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2C02C6"/>
                </a:solidFill>
              </a:rPr>
              <a:t>XYZ</a:t>
            </a:r>
            <a:r>
              <a:rPr lang="en-US" dirty="0" smtClean="0"/>
              <a:t>(NNODE , 3)</a:t>
            </a:r>
          </a:p>
          <a:p>
            <a:pPr lvl="1"/>
            <a:r>
              <a:rPr lang="en-US" dirty="0"/>
              <a:t>eight-node hexahedral </a:t>
            </a:r>
            <a:r>
              <a:rPr lang="en-US" dirty="0" smtClean="0"/>
              <a:t>elements </a:t>
            </a:r>
            <a:r>
              <a:rPr lang="en-US" dirty="0" smtClean="0">
                <a:solidFill>
                  <a:srgbClr val="2C02C6"/>
                </a:solidFill>
              </a:rPr>
              <a:t>LE</a:t>
            </a:r>
            <a:r>
              <a:rPr lang="en-US" dirty="0" smtClean="0"/>
              <a:t>(NELEN, 8)</a:t>
            </a:r>
          </a:p>
          <a:p>
            <a:pPr>
              <a:spcBef>
                <a:spcPts val="1200"/>
              </a:spcBef>
            </a:pPr>
            <a:r>
              <a:rPr lang="en-US" dirty="0"/>
              <a:t>Applied forces and prescribed </a:t>
            </a:r>
            <a:r>
              <a:rPr lang="en-US" dirty="0" smtClean="0"/>
              <a:t>displacements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EXTFORCE</a:t>
            </a:r>
            <a:r>
              <a:rPr lang="en-US" dirty="0" smtClean="0"/>
              <a:t>(NFORCE, 3): [node, DOF, value] format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SDISPT</a:t>
            </a:r>
            <a:r>
              <a:rPr lang="en-US" dirty="0" smtClean="0"/>
              <a:t>(NDISPT, 3)</a:t>
            </a:r>
          </a:p>
          <a:p>
            <a:pPr>
              <a:spcBef>
                <a:spcPts val="1800"/>
              </a:spcBef>
            </a:pPr>
            <a:r>
              <a:rPr lang="en-US" dirty="0"/>
              <a:t>Load steps and </a:t>
            </a:r>
            <a:r>
              <a:rPr lang="en-US" dirty="0" smtClean="0"/>
              <a:t>increments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TIMS</a:t>
            </a:r>
            <a:r>
              <a:rPr lang="en-US" dirty="0" smtClean="0"/>
              <a:t>(NTIME,5): [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start</a:t>
            </a:r>
            <a:r>
              <a:rPr lang="en-US" dirty="0" smtClean="0"/>
              <a:t>, T</a:t>
            </a:r>
            <a:r>
              <a:rPr lang="en-US" baseline="-25000" dirty="0" smtClean="0"/>
              <a:t>end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inc</a:t>
            </a:r>
            <a:r>
              <a:rPr lang="en-US" dirty="0" smtClean="0"/>
              <a:t>, </a:t>
            </a:r>
            <a:r>
              <a:rPr lang="en-US" dirty="0" err="1" smtClean="0"/>
              <a:t>LOAD</a:t>
            </a:r>
            <a:r>
              <a:rPr lang="en-US" baseline="-25000" dirty="0" err="1" smtClean="0"/>
              <a:t>init</a:t>
            </a:r>
            <a:r>
              <a:rPr lang="en-US" dirty="0" smtClean="0"/>
              <a:t>, </a:t>
            </a:r>
            <a:r>
              <a:rPr lang="en-US" dirty="0" err="1" smtClean="0"/>
              <a:t>LOAD</a:t>
            </a:r>
            <a:r>
              <a:rPr lang="en-US" baseline="-25000" dirty="0" err="1" smtClean="0"/>
              <a:t>final</a:t>
            </a:r>
            <a:r>
              <a:rPr lang="en-US" dirty="0" smtClean="0"/>
              <a:t>] format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Material properties</a:t>
            </a:r>
          </a:p>
          <a:p>
            <a:pPr lvl="1"/>
            <a:r>
              <a:rPr lang="en-US" dirty="0"/>
              <a:t>Mooney-Rivlin </a:t>
            </a:r>
            <a:r>
              <a:rPr lang="en-US" dirty="0" err="1"/>
              <a:t>hyperelasticity</a:t>
            </a:r>
            <a:r>
              <a:rPr lang="en-US" dirty="0"/>
              <a:t> (MID = -1), PROP = [A10, A01, </a:t>
            </a:r>
            <a:r>
              <a:rPr lang="en-US" dirty="0" smtClean="0"/>
              <a:t>K]</a:t>
            </a:r>
            <a:endParaRPr lang="en-US" dirty="0"/>
          </a:p>
          <a:p>
            <a:pPr lvl="1"/>
            <a:r>
              <a:rPr lang="en-US" dirty="0" smtClean="0"/>
              <a:t>infinitesimal </a:t>
            </a:r>
            <a:r>
              <a:rPr lang="en-US" dirty="0" err="1"/>
              <a:t>elastoplasticity</a:t>
            </a:r>
            <a:r>
              <a:rPr lang="en-US" dirty="0"/>
              <a:t> (MID = 1</a:t>
            </a:r>
            <a:r>
              <a:rPr lang="en-US" dirty="0" smtClean="0"/>
              <a:t>), PROP = [LAMBDA, MU, BETA, H, Y0]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926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NLFEA.m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Control parameters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2C02C6"/>
                </a:solidFill>
              </a:rPr>
              <a:t>ITRA</a:t>
            </a:r>
            <a:r>
              <a:rPr lang="en-US" dirty="0" smtClean="0"/>
              <a:t>: </a:t>
            </a:r>
            <a:r>
              <a:rPr lang="en-US" dirty="0"/>
              <a:t>maximum number of convergence </a:t>
            </a:r>
            <a:r>
              <a:rPr lang="en-US" dirty="0" smtClean="0"/>
              <a:t>iterations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if residual &gt; </a:t>
            </a:r>
            <a:r>
              <a:rPr lang="en-US" dirty="0">
                <a:solidFill>
                  <a:srgbClr val="2C02C6"/>
                </a:solidFill>
              </a:rPr>
              <a:t>ATOL</a:t>
            </a:r>
            <a:r>
              <a:rPr lang="en-US" dirty="0"/>
              <a:t>, then </a:t>
            </a:r>
            <a:r>
              <a:rPr lang="en-US" dirty="0" smtClean="0"/>
              <a:t>solution diverges, bisection starts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total number of bisections is limited by </a:t>
            </a:r>
            <a:r>
              <a:rPr lang="en-US" dirty="0" smtClean="0">
                <a:solidFill>
                  <a:srgbClr val="2C02C6"/>
                </a:solidFill>
              </a:rPr>
              <a:t>NTOL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convergence iteration </a:t>
            </a:r>
            <a:r>
              <a:rPr lang="en-US" dirty="0" smtClean="0"/>
              <a:t>converges </a:t>
            </a:r>
            <a:r>
              <a:rPr lang="en-US" dirty="0"/>
              <a:t>when </a:t>
            </a:r>
            <a:r>
              <a:rPr lang="en-US" dirty="0" smtClean="0"/>
              <a:t>residual &lt; </a:t>
            </a:r>
            <a:r>
              <a:rPr lang="en-US" dirty="0" smtClean="0">
                <a:solidFill>
                  <a:srgbClr val="2C02C6"/>
                </a:solidFill>
              </a:rPr>
              <a:t>TOL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Program prints out results to </a:t>
            </a:r>
            <a:r>
              <a:rPr lang="en-US" dirty="0" smtClean="0">
                <a:solidFill>
                  <a:srgbClr val="2C02C6"/>
                </a:solidFill>
              </a:rPr>
              <a:t>NOUT </a:t>
            </a:r>
            <a:r>
              <a:rPr lang="en-US" dirty="0" smtClean="0"/>
              <a:t>after convergence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NLFEA(ITRA,TOL,ATOL,NTOL,TIMS,NOUT,MID,PROP,EXTFORCE,SDISPT,XYZ,LE)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MAIN PROGRAM FOR HYPERELASTIC/ELASTOPLASTIC ANALYSIS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%***********************************************************************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997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5" y="597875"/>
            <a:ext cx="8669361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Nodal coordinates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XYZ=[0 0 0;1 0 0;1 1 0;0 1 0;0 0 1;1 0 1;1 1 1;0 1 1];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Element connectivity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LE=[1 2 3 4 5 6 7 8];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External forces [Node, DOF, Value]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EXTFORCE=[5 3 10.0; 6 3 10.0; 7 3 10.0; 8 3 10.0];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Prescribed displacements [Node, DOF, Value]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SDISPT=[1 1 0;1 2 0;1 3 0;2 2 0;2 3 0;3 3 0;4 1 0;4 3 0];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Load increments [Start End Increment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InitialLoad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FinalLoad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TIMS=[0.0 0.5 0.1 0.0 0.5; 0.5 1.0 0.1 0.5 1.0]';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Material properties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%PROP=[LAMBDA MU BETA H Y0]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MID=1;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PROP=[110.747, 80.1938, 0.0, 5., 35.0];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Set program parameters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ITRA=20; ATOL=1.0E5; NTOL=5; TOL=1E-6;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Calling main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NOUT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output.txt','w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NLFEA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(ITRA, TOL, ATOL, NTOL, TIMS, NOUT, MID, PROP, EXTFORCE, SDISPT, XYZ, LE);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(NOUT);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a Single Element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251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of Elastoplastic Bar Example</a:t>
            </a:r>
            <a:endParaRPr lang="en-US" dirty="0"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254374"/>
              </p:ext>
            </p:extLst>
          </p:nvPr>
        </p:nvGraphicFramePr>
        <p:xfrm>
          <a:off x="224944" y="1241063"/>
          <a:ext cx="55633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839"/>
                <a:gridCol w="1390839"/>
                <a:gridCol w="1390839"/>
                <a:gridCol w="13908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mbol" panose="05050102010706020507" pitchFamily="18" charset="2"/>
                        </a:rPr>
                        <a:t>l</a:t>
                      </a:r>
                      <a:endParaRPr lang="en-US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ymbol" panose="05050102010706020507" pitchFamily="18" charset="2"/>
                        </a:rPr>
                        <a:t>m</a:t>
                      </a:r>
                      <a:endParaRPr lang="en-US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ymbol" panose="05050102010706020507" pitchFamily="18" charset="2"/>
                        </a:rPr>
                        <a:t>s</a:t>
                      </a:r>
                      <a:r>
                        <a:rPr lang="en-US" baseline="-25000" dirty="0" err="1" smtClean="0">
                          <a:latin typeface="Comic Sans MS" panose="030F0702030302020204" pitchFamily="66" charset="0"/>
                        </a:rPr>
                        <a:t>Y</a:t>
                      </a:r>
                      <a:endParaRPr lang="en-US" baseline="-25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H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110.7 GPa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80.2</a:t>
                      </a:r>
                      <a:r>
                        <a:rPr lang="en-US" baseline="0" dirty="0" smtClean="0">
                          <a:latin typeface="Comic Sans MS" panose="030F0702030302020204" pitchFamily="66" charset="0"/>
                        </a:rPr>
                        <a:t> GPa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400 MPa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100 MPa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123667" y="828763"/>
            <a:ext cx="2611305" cy="3906960"/>
            <a:chOff x="0" y="0"/>
            <a:chExt cx="1977233" cy="2963446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1977233" cy="2963446"/>
              <a:chOff x="0" y="0"/>
              <a:chExt cx="1977233" cy="2963446"/>
            </a:xfrm>
          </p:grpSpPr>
          <p:sp>
            <p:nvSpPr>
              <p:cNvPr id="14" name="AutoShape 15430"/>
              <p:cNvSpPr>
                <a:spLocks noChangeAspect="1" noChangeArrowheads="1"/>
              </p:cNvSpPr>
              <p:nvPr/>
            </p:nvSpPr>
            <p:spPr bwMode="auto">
              <a:xfrm>
                <a:off x="333127" y="1495673"/>
                <a:ext cx="1187881" cy="1187629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15" name="AutoShape 15430"/>
              <p:cNvSpPr>
                <a:spLocks noChangeAspect="1" noChangeArrowheads="1"/>
              </p:cNvSpPr>
              <p:nvPr/>
            </p:nvSpPr>
            <p:spPr bwMode="auto">
              <a:xfrm>
                <a:off x="333127" y="601668"/>
                <a:ext cx="1187551" cy="1187488"/>
              </a:xfrm>
              <a:prstGeom prst="cube">
                <a:avLst>
                  <a:gd name="adj" fmla="val 25000"/>
                </a:avLst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400"/>
              </a:p>
            </p:txBody>
          </p:sp>
          <p:sp>
            <p:nvSpPr>
              <p:cNvPr id="16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76762" y="465698"/>
                <a:ext cx="316865" cy="184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223733" y="622064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15464"/>
              <p:cNvSpPr txBox="1">
                <a:spLocks noChangeAspect="1" noChangeArrowheads="1"/>
              </p:cNvSpPr>
              <p:nvPr/>
            </p:nvSpPr>
            <p:spPr bwMode="auto">
              <a:xfrm>
                <a:off x="1747218" y="2148330"/>
                <a:ext cx="230015" cy="295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</a:t>
                </a:r>
                <a:endParaRPr lang="en-US" sz="14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49258" y="2178923"/>
                <a:ext cx="188047" cy="2022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</a:t>
                </a:r>
                <a:endParaRPr lang="en-US" sz="14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Line 15432"/>
              <p:cNvCxnSpPr/>
              <p:nvPr/>
            </p:nvCxnSpPr>
            <p:spPr bwMode="auto">
              <a:xfrm flipV="1">
                <a:off x="329728" y="2382879"/>
                <a:ext cx="313571" cy="2950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" name="Oval 20"/>
              <p:cNvSpPr/>
              <p:nvPr/>
            </p:nvSpPr>
            <p:spPr>
              <a:xfrm>
                <a:off x="642460" y="1267922"/>
                <a:ext cx="204599" cy="22063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5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18974" y="1679232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6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536464" y="1383497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8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30531" y="1737020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7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12113" y="2155128"/>
                <a:ext cx="204599" cy="22063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4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53460" y="2369281"/>
                <a:ext cx="277861" cy="59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132571" y="2532446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15465"/>
              <p:cNvSpPr txBox="1">
                <a:spLocks noChangeAspect="1" noChangeArrowheads="1"/>
              </p:cNvSpPr>
              <p:nvPr/>
            </p:nvSpPr>
            <p:spPr bwMode="auto">
              <a:xfrm>
                <a:off x="0" y="2668416"/>
                <a:ext cx="230015" cy="295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</a:t>
                </a:r>
                <a:endParaRPr lang="en-US" sz="14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>
                <a:off x="88381" y="2705808"/>
                <a:ext cx="216114" cy="207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176143" y="2661618"/>
                <a:ext cx="204887" cy="2210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3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15466"/>
              <p:cNvSpPr txBox="1">
                <a:spLocks noChangeAspect="1" noChangeArrowheads="1"/>
              </p:cNvSpPr>
              <p:nvPr/>
            </p:nvSpPr>
            <p:spPr bwMode="auto">
              <a:xfrm>
                <a:off x="713844" y="0"/>
                <a:ext cx="229951" cy="29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 i="1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3</a:t>
                </a:r>
                <a:endParaRPr lang="en-US" sz="140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6200000" flipV="1">
                <a:off x="494592" y="158065"/>
                <a:ext cx="278021" cy="5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642460" y="377317"/>
                <a:ext cx="204542" cy="22061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9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4982" y="788627"/>
                <a:ext cx="238125" cy="2571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10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359703" y="183560"/>
                <a:ext cx="316977" cy="185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sp>
            <p:nvSpPr>
              <p:cNvPr id="36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673053" y="224351"/>
                <a:ext cx="316977" cy="185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sp>
            <p:nvSpPr>
              <p:cNvPr id="37" name="Text Box 15443"/>
              <p:cNvSpPr txBox="1">
                <a:spLocks noChangeAspect="1" noChangeArrowheads="1"/>
              </p:cNvSpPr>
              <p:nvPr/>
            </p:nvSpPr>
            <p:spPr bwMode="auto">
              <a:xfrm>
                <a:off x="1077565" y="441903"/>
                <a:ext cx="316977" cy="185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11kN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6464" y="492892"/>
                <a:ext cx="241300" cy="2603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12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227132" y="843015"/>
                <a:ext cx="234315" cy="25336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400">
                    <a:solidFill>
                      <a:srgbClr val="000000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11</a:t>
                </a:r>
                <a:endParaRPr lang="en-US" sz="140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Line 15431"/>
              <p:cNvCxnSpPr/>
              <p:nvPr/>
            </p:nvCxnSpPr>
            <p:spPr bwMode="auto">
              <a:xfrm>
                <a:off x="639060" y="598269"/>
                <a:ext cx="0" cy="8845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Line 15432"/>
              <p:cNvCxnSpPr/>
              <p:nvPr/>
            </p:nvCxnSpPr>
            <p:spPr bwMode="auto">
              <a:xfrm flipV="1">
                <a:off x="329728" y="1488874"/>
                <a:ext cx="313055" cy="2946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" name="Group 6"/>
            <p:cNvGrpSpPr/>
            <p:nvPr/>
          </p:nvGrpSpPr>
          <p:grpSpPr>
            <a:xfrm>
              <a:off x="329728" y="312731"/>
              <a:ext cx="1186341" cy="2070148"/>
              <a:chOff x="0" y="0"/>
              <a:chExt cx="1186341" cy="2070148"/>
            </a:xfrm>
          </p:grpSpPr>
          <p:cxnSp>
            <p:nvCxnSpPr>
              <p:cNvPr id="8" name="Line 15431"/>
              <p:cNvCxnSpPr/>
              <p:nvPr/>
            </p:nvCxnSpPr>
            <p:spPr bwMode="auto">
              <a:xfrm>
                <a:off x="305933" y="1179542"/>
                <a:ext cx="0" cy="8851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05933" y="0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0" y="309333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186341" y="23795"/>
                <a:ext cx="0" cy="2857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ne 15433"/>
              <p:cNvCxnSpPr/>
              <p:nvPr/>
            </p:nvCxnSpPr>
            <p:spPr bwMode="auto">
              <a:xfrm>
                <a:off x="305933" y="2070148"/>
                <a:ext cx="8715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Line 15433"/>
              <p:cNvCxnSpPr/>
              <p:nvPr/>
            </p:nvCxnSpPr>
            <p:spPr bwMode="auto">
              <a:xfrm>
                <a:off x="305933" y="1176143"/>
                <a:ext cx="8712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4" name="TextBox 43"/>
          <p:cNvSpPr txBox="1"/>
          <p:nvPr/>
        </p:nvSpPr>
        <p:spPr>
          <a:xfrm>
            <a:off x="94592" y="823390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Material properties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997" y="2184148"/>
            <a:ext cx="491352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Uniaxial stress condition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>
                <a:latin typeface="Comic Sans MS" pitchFamily="66" charset="0"/>
              </a:rPr>
              <a:t>33</a:t>
            </a:r>
            <a:r>
              <a:rPr lang="en-US" dirty="0" smtClean="0">
                <a:latin typeface="Comic Sans MS" pitchFamily="66" charset="0"/>
              </a:rPr>
              <a:t> ≠ 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When F</a:t>
            </a:r>
            <a:r>
              <a:rPr lang="en-US" baseline="-25000" dirty="0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= 10 </a:t>
            </a:r>
            <a:r>
              <a:rPr lang="en-US" dirty="0" err="1" smtClean="0">
                <a:latin typeface="Comic Sans MS" pitchFamily="66" charset="0"/>
              </a:rPr>
              <a:t>kN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dirty="0" smtClean="0">
                <a:latin typeface="Comic Sans MS" pitchFamily="66" charset="0"/>
              </a:rPr>
              <a:t> = 400 MPa (Elastic limit)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Elastoplastic when F</a:t>
            </a:r>
            <a:r>
              <a:rPr lang="en-US" baseline="-25000" dirty="0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 = 10 ~ 11kN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1997" y="3468699"/>
            <a:ext cx="63065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Two-element example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Nodal coordinates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XYZ=[0 0 0; 1 0 0; 1 1 0; 0 1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0 1; 1 0 1; 1 1 1; 0 1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0 2; 1 0 2; 1 1 2; 0 1 2]*0.01;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Element connectivity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LE=[1 2 3 4 5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6  7  8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5 6 7 8 9 10 11 12];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Prescribed displacements [Node, DOF, Value]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SDISPT=[1 1 0;1 2 0;1 3 0;2 2 0;2 3 0;3 3 0;4 1 0;4 3 0];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76656" y="4510175"/>
            <a:ext cx="2303360" cy="2149280"/>
            <a:chOff x="6576656" y="4510175"/>
            <a:chExt cx="2303360" cy="214928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7066431" y="5149140"/>
              <a:ext cx="1171982" cy="117198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096477" y="6017018"/>
              <a:ext cx="248351" cy="2666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1</a:t>
              </a:r>
              <a:endParaRPr lang="en-US" sz="14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092608" y="5177113"/>
              <a:ext cx="270211" cy="2908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4</a:t>
              </a:r>
              <a:endParaRPr lang="en-US" sz="1400">
                <a:effectLst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945850" y="5173193"/>
              <a:ext cx="270592" cy="2913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3</a:t>
              </a:r>
              <a:endParaRPr lang="en-US" sz="1400">
                <a:effectLst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945850" y="6009935"/>
              <a:ext cx="270211" cy="2908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dirty="0" smtClean="0">
                  <a:solidFill>
                    <a:srgbClr val="000000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2</a:t>
              </a:r>
              <a:endParaRPr lang="en-US" sz="14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>
              <a:off x="8338035" y="6321122"/>
              <a:ext cx="39693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066431" y="4669929"/>
              <a:ext cx="0" cy="41162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8512608" y="5931487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mic Sans MS" pitchFamily="66" charset="0"/>
                </a:rPr>
                <a:t>x</a:t>
              </a:r>
              <a:r>
                <a:rPr lang="en-US" sz="1600" baseline="-25000" dirty="0" smtClean="0">
                  <a:latin typeface="Comic Sans MS" pitchFamily="66" charset="0"/>
                </a:rPr>
                <a:t>1</a:t>
              </a:r>
              <a:endParaRPr lang="en-US" sz="1600" baseline="-25000" dirty="0" smtClean="0">
                <a:latin typeface="Comic Sans MS" pitchFamily="66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32788" y="451017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mic Sans MS" pitchFamily="66" charset="0"/>
                </a:rPr>
                <a:t>x</a:t>
              </a:r>
              <a:r>
                <a:rPr lang="en-US" sz="1600" baseline="-25000" dirty="0" smtClean="0">
                  <a:latin typeface="Comic Sans MS" pitchFamily="66" charset="0"/>
                </a:rPr>
                <a:t>2</a:t>
              </a:r>
              <a:endParaRPr lang="en-US" sz="1600" baseline="-25000" dirty="0" smtClean="0">
                <a:latin typeface="Comic Sans MS" pitchFamily="66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76656" y="6320901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mic Sans MS" pitchFamily="66" charset="0"/>
                </a:rPr>
                <a:t>u=v=w=0</a:t>
              </a:r>
              <a:endParaRPr lang="en-US" sz="1600" baseline="-25000" dirty="0" smtClean="0">
                <a:latin typeface="Comic Sans MS" pitchFamily="66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45632" y="6319975"/>
              <a:ext cx="758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mic Sans MS" pitchFamily="66" charset="0"/>
                </a:rPr>
                <a:t>v=w=0</a:t>
              </a:r>
              <a:endParaRPr lang="en-US" sz="1600" baseline="-25000" dirty="0" smtClean="0">
                <a:latin typeface="Comic Sans MS" pitchFamily="66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938580" y="4859867"/>
              <a:ext cx="554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mic Sans MS" pitchFamily="66" charset="0"/>
                </a:rPr>
                <a:t>w=0</a:t>
              </a:r>
              <a:endParaRPr lang="en-US" sz="1600" baseline="-25000" dirty="0" smtClean="0">
                <a:latin typeface="Comic Sans MS" pitchFamily="66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64185" y="4859867"/>
              <a:ext cx="766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mic Sans MS" pitchFamily="66" charset="0"/>
                </a:rPr>
                <a:t>u=w=0</a:t>
              </a:r>
              <a:endParaRPr lang="en-US" sz="1600" baseline="-25000" dirty="0" smtClean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969505"/>
      </p:ext>
    </p:extLst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of Elastoplastic Bar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175" y="739459"/>
            <a:ext cx="863461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External forces [Node, DOF, Value]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EXTFORCE=[9 3 10.0E3; 10 3 10.0E3; 11 3 10.0E3; 12 3 10.0E3];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Load increments [Start End Increment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TIMS=[0.0 0.8 0.4 0.0 0.8; 0.8 1.1 0.1 0.8 1.1]';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Material properties PROP=[LAMDA MU BETA H Y0]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MID=1;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PROP=[110.747E9   80.1938E9   0.0    1.E8  4.0E8];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Set program parameters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ITRA=70; ATOL=1.0E5; NTOL=6; TOL=1E-6;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Calling main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NOUT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output.txt','w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NLFEA(ITRA, TOL, ATOL, NTOL, TIMS, NOUT, MID, PROP, EXTFORCE, SDISPT, XYZ, LE);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(NOUT);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571049" y="1888451"/>
            <a:ext cx="3396151" cy="3295688"/>
            <a:chOff x="5452386" y="1616226"/>
            <a:chExt cx="3396151" cy="3295688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729286" y="2043113"/>
              <a:ext cx="3043237" cy="2401888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729286" y="2043113"/>
              <a:ext cx="30432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5729286" y="4445000"/>
              <a:ext cx="30432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8772523" y="2043113"/>
              <a:ext cx="0" cy="24018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5729286" y="2043113"/>
              <a:ext cx="0" cy="24018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5729286" y="4445000"/>
              <a:ext cx="30432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V="1">
              <a:off x="5729286" y="2043113"/>
              <a:ext cx="0" cy="24018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5729286" y="4408488"/>
              <a:ext cx="0" cy="365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5729286" y="2043113"/>
              <a:ext cx="0" cy="28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5652064" y="4426848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8672207" y="4465638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1.1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6831011" y="4408488"/>
              <a:ext cx="0" cy="365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6741807" y="4465638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0.4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8223248" y="4408488"/>
              <a:ext cx="0" cy="365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8135632" y="4465638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0.9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7937498" y="4408488"/>
              <a:ext cx="0" cy="365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7849882" y="4465638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0.8</a:t>
              </a:r>
              <a:endPara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V="1">
              <a:off x="8491536" y="4408488"/>
              <a:ext cx="0" cy="365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8445194" y="4465638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</a:t>
              </a:r>
              <a:endPara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5729286" y="4445000"/>
              <a:ext cx="28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8737598" y="4445000"/>
              <a:ext cx="349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5729286" y="3567113"/>
              <a:ext cx="28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5615210" y="3490169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4</a:t>
              </a:r>
              <a:endPara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5729286" y="2697163"/>
              <a:ext cx="28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5615210" y="2618632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8</a:t>
              </a:r>
              <a:endPara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5729286" y="2479675"/>
              <a:ext cx="28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5615210" y="2401144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9</a:t>
              </a:r>
              <a:endPara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5729286" y="2262188"/>
              <a:ext cx="28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565998" y="2183657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10</a:t>
              </a:r>
              <a:endPara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>
              <a:off x="5729286" y="2043113"/>
              <a:ext cx="28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 flipH="1">
              <a:off x="8737598" y="2043113"/>
              <a:ext cx="349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5565998" y="1966169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11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>
              <a:off x="5729286" y="2043113"/>
              <a:ext cx="30432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68"/>
            <p:cNvSpPr>
              <a:spLocks noChangeShapeType="1"/>
            </p:cNvSpPr>
            <p:nvPr/>
          </p:nvSpPr>
          <p:spPr bwMode="auto">
            <a:xfrm>
              <a:off x="5729286" y="4445000"/>
              <a:ext cx="30432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 flipV="1">
              <a:off x="8772523" y="2043113"/>
              <a:ext cx="0" cy="24018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0"/>
            <p:cNvSpPr>
              <a:spLocks noChangeShapeType="1"/>
            </p:cNvSpPr>
            <p:nvPr/>
          </p:nvSpPr>
          <p:spPr bwMode="auto">
            <a:xfrm flipV="1">
              <a:off x="5729286" y="2043113"/>
              <a:ext cx="0" cy="24018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5729286" y="2043113"/>
              <a:ext cx="3043237" cy="2401888"/>
            </a:xfrm>
            <a:custGeom>
              <a:avLst/>
              <a:gdLst>
                <a:gd name="T0" fmla="*/ 0 w 1917"/>
                <a:gd name="T1" fmla="*/ 1513 h 1513"/>
                <a:gd name="T2" fmla="*/ 694 w 1917"/>
                <a:gd name="T3" fmla="*/ 960 h 1513"/>
                <a:gd name="T4" fmla="*/ 1391 w 1917"/>
                <a:gd name="T5" fmla="*/ 412 h 1513"/>
                <a:gd name="T6" fmla="*/ 1568 w 1917"/>
                <a:gd name="T7" fmla="*/ 275 h 1513"/>
                <a:gd name="T8" fmla="*/ 1740 w 1917"/>
                <a:gd name="T9" fmla="*/ 138 h 1513"/>
                <a:gd name="T10" fmla="*/ 1917 w 1917"/>
                <a:gd name="T11" fmla="*/ 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7" h="1513">
                  <a:moveTo>
                    <a:pt x="0" y="1513"/>
                  </a:moveTo>
                  <a:lnTo>
                    <a:pt x="694" y="960"/>
                  </a:lnTo>
                  <a:lnTo>
                    <a:pt x="1391" y="412"/>
                  </a:lnTo>
                  <a:lnTo>
                    <a:pt x="1568" y="275"/>
                  </a:lnTo>
                  <a:lnTo>
                    <a:pt x="1740" y="138"/>
                  </a:lnTo>
                  <a:lnTo>
                    <a:pt x="1917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6802436" y="3538538"/>
              <a:ext cx="55562" cy="5715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7910511" y="2668588"/>
              <a:ext cx="55562" cy="5556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8189911" y="2451100"/>
              <a:ext cx="57150" cy="5556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8464548" y="2233613"/>
              <a:ext cx="55562" cy="5556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8743948" y="2016125"/>
              <a:ext cx="55562" cy="5556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5732443" y="3567112"/>
              <a:ext cx="1098015" cy="869013"/>
            </a:xfrm>
            <a:custGeom>
              <a:avLst/>
              <a:gdLst>
                <a:gd name="connsiteX0" fmla="*/ 1098015 w 1098015"/>
                <a:gd name="connsiteY0" fmla="*/ 958467 h 958467"/>
                <a:gd name="connsiteX1" fmla="*/ 1098015 w 1098015"/>
                <a:gd name="connsiteY1" fmla="*/ 0 h 958467"/>
                <a:gd name="connsiteX2" fmla="*/ 0 w 1098015"/>
                <a:gd name="connsiteY2" fmla="*/ 0 h 9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8015" h="958467">
                  <a:moveTo>
                    <a:pt x="1098015" y="958467"/>
                  </a:moveTo>
                  <a:lnTo>
                    <a:pt x="1098015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5729285" y="2697164"/>
              <a:ext cx="2202897" cy="1737518"/>
            </a:xfrm>
            <a:custGeom>
              <a:avLst/>
              <a:gdLst>
                <a:gd name="connsiteX0" fmla="*/ 1098015 w 1098015"/>
                <a:gd name="connsiteY0" fmla="*/ 958467 h 958467"/>
                <a:gd name="connsiteX1" fmla="*/ 1098015 w 1098015"/>
                <a:gd name="connsiteY1" fmla="*/ 0 h 958467"/>
                <a:gd name="connsiteX2" fmla="*/ 0 w 1098015"/>
                <a:gd name="connsiteY2" fmla="*/ 0 h 9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8015" h="958467">
                  <a:moveTo>
                    <a:pt x="1098015" y="958467"/>
                  </a:moveTo>
                  <a:lnTo>
                    <a:pt x="1098015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5728733" y="2479676"/>
              <a:ext cx="2491074" cy="1955006"/>
            </a:xfrm>
            <a:custGeom>
              <a:avLst/>
              <a:gdLst>
                <a:gd name="connsiteX0" fmla="*/ 1098015 w 1098015"/>
                <a:gd name="connsiteY0" fmla="*/ 958467 h 958467"/>
                <a:gd name="connsiteX1" fmla="*/ 1098015 w 1098015"/>
                <a:gd name="connsiteY1" fmla="*/ 0 h 958467"/>
                <a:gd name="connsiteX2" fmla="*/ 0 w 1098015"/>
                <a:gd name="connsiteY2" fmla="*/ 0 h 9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8015" h="958467">
                  <a:moveTo>
                    <a:pt x="1098015" y="958467"/>
                  </a:moveTo>
                  <a:lnTo>
                    <a:pt x="1098015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5728732" y="2262188"/>
              <a:ext cx="2762957" cy="2179141"/>
            </a:xfrm>
            <a:custGeom>
              <a:avLst/>
              <a:gdLst>
                <a:gd name="connsiteX0" fmla="*/ 1098015 w 1098015"/>
                <a:gd name="connsiteY0" fmla="*/ 958467 h 958467"/>
                <a:gd name="connsiteX1" fmla="*/ 1098015 w 1098015"/>
                <a:gd name="connsiteY1" fmla="*/ 0 h 958467"/>
                <a:gd name="connsiteX2" fmla="*/ 0 w 1098015"/>
                <a:gd name="connsiteY2" fmla="*/ 0 h 95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8015" h="958467">
                  <a:moveTo>
                    <a:pt x="1098015" y="958467"/>
                  </a:moveTo>
                  <a:lnTo>
                    <a:pt x="1098015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3118" y="4542582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Time</a:t>
              </a:r>
              <a:endParaRPr lang="en-US" dirty="0" smtClean="0">
                <a:latin typeface="Comic Sans MS" pitchFamily="66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52386" y="1616226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Force (</a:t>
              </a:r>
              <a:r>
                <a:rPr lang="en-US" dirty="0" err="1" smtClean="0">
                  <a:latin typeface="Comic Sans MS" pitchFamily="66" charset="0"/>
                </a:rPr>
                <a:t>kN</a:t>
              </a:r>
              <a:r>
                <a:rPr lang="en-US" dirty="0" smtClean="0">
                  <a:latin typeface="Comic Sans MS" pitchFamily="66" charset="0"/>
                </a:rPr>
                <a:t>)</a:t>
              </a:r>
              <a:endParaRPr lang="en-US" dirty="0" smtClean="0">
                <a:latin typeface="Comic Sans MS" pitchFamily="66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745038" y="1193418"/>
            <a:ext cx="3559879" cy="1492650"/>
            <a:chOff x="1745038" y="1193418"/>
            <a:chExt cx="3559879" cy="1492650"/>
          </a:xfrm>
        </p:grpSpPr>
        <p:sp>
          <p:nvSpPr>
            <p:cNvPr id="92" name="Oval 91"/>
            <p:cNvSpPr/>
            <p:nvPr/>
          </p:nvSpPr>
          <p:spPr bwMode="auto">
            <a:xfrm>
              <a:off x="1745038" y="1193418"/>
              <a:ext cx="774797" cy="27222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796253" y="1808566"/>
              <a:ext cx="508664" cy="27222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2303450" y="1444892"/>
              <a:ext cx="2589637" cy="802717"/>
            </a:xfrm>
            <a:custGeom>
              <a:avLst/>
              <a:gdLst>
                <a:gd name="connsiteX0" fmla="*/ 0 w 2589637"/>
                <a:gd name="connsiteY0" fmla="*/ 0 h 802717"/>
                <a:gd name="connsiteX1" fmla="*/ 439750 w 2589637"/>
                <a:gd name="connsiteY1" fmla="*/ 802717 h 802717"/>
                <a:gd name="connsiteX2" fmla="*/ 2589637 w 2589637"/>
                <a:gd name="connsiteY2" fmla="*/ 607273 h 80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9637" h="802717">
                  <a:moveTo>
                    <a:pt x="0" y="0"/>
                  </a:moveTo>
                  <a:lnTo>
                    <a:pt x="439750" y="802717"/>
                  </a:lnTo>
                  <a:lnTo>
                    <a:pt x="2589637" y="607273"/>
                  </a:ln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56906" y="2316736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10kN * 1.1 = 11kN</a:t>
              </a:r>
              <a:endParaRPr lang="en-US" dirty="0" smtClean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613277"/>
      </p:ext>
    </p:extLst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of Elastoplastic Bar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456" y="1382071"/>
            <a:ext cx="480291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Time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Residual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0.40000  4.000e-01     2    3.80851e-12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Time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Residual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0.80000  4.000e-01     2    4.32010e-12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Time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Residual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0.90000  1.000e-01     2    3.97904e-12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Time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Residual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1.00000  1.000e-01     2    3.63798e-12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Time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Residual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1.10000  1.000e-01     2    6.66390e+02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3    1.67060e-09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899" y="908110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Convergence iteration outputs (output.txt)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5332837" y="1640336"/>
            <a:ext cx="223365" cy="209404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9927" y="2502693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Linear elastic region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5332837" y="4250919"/>
            <a:ext cx="223365" cy="36933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5195" y="4250919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Elastoplastic region</a:t>
            </a:r>
            <a:endParaRPr lang="en-US" dirty="0" smtClean="0">
              <a:latin typeface="Comic Sans MS" pitchFamily="66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82163"/>
              </p:ext>
            </p:extLst>
          </p:nvPr>
        </p:nvGraphicFramePr>
        <p:xfrm>
          <a:off x="1000333" y="4898587"/>
          <a:ext cx="6908181" cy="17509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0969"/>
                <a:gridCol w="1151758"/>
                <a:gridCol w="1150969"/>
                <a:gridCol w="1151758"/>
                <a:gridCol w="1150969"/>
                <a:gridCol w="1151758"/>
              </a:tblGrid>
              <a:tr h="2918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Load factor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u</a:t>
                      </a:r>
                      <a:r>
                        <a:rPr lang="en-US" sz="1400" baseline="-25000">
                          <a:effectLst/>
                        </a:rPr>
                        <a:t>5z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u</a:t>
                      </a:r>
                      <a:r>
                        <a:rPr lang="en-US" sz="1400" baseline="-25000">
                          <a:effectLst/>
                        </a:rPr>
                        <a:t>9z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33</a:t>
                      </a:r>
                      <a:r>
                        <a:rPr lang="en-US" sz="1400">
                          <a:effectLst/>
                        </a:rPr>
                        <a:t> Elem1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en-US" sz="1400" baseline="-25000">
                          <a:effectLst/>
                        </a:rPr>
                        <a:t>33</a:t>
                      </a:r>
                      <a:r>
                        <a:rPr lang="en-US" sz="1400">
                          <a:effectLst/>
                        </a:rPr>
                        <a:t> Elem2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State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2918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0.4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7.73×10</a:t>
                      </a:r>
                      <a:r>
                        <a:rPr lang="en-US" sz="1400" baseline="30000">
                          <a:effectLst/>
                        </a:rPr>
                        <a:t>−6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1.55×10</a:t>
                      </a:r>
                      <a:r>
                        <a:rPr lang="en-US" sz="1400" baseline="30000">
                          <a:effectLst/>
                        </a:rPr>
                        <a:t>−5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160 MPa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160 MPa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Elastic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2918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0.8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1.55×10</a:t>
                      </a:r>
                      <a:r>
                        <a:rPr lang="en-US" sz="1400" baseline="30000">
                          <a:effectLst/>
                        </a:rPr>
                        <a:t>−5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3.09×10</a:t>
                      </a:r>
                      <a:r>
                        <a:rPr lang="en-US" sz="1400" baseline="30000">
                          <a:effectLst/>
                        </a:rPr>
                        <a:t>−5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320 MPa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320 MPa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Elastic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2918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1.74×10</a:t>
                      </a:r>
                      <a:r>
                        <a:rPr lang="en-US" sz="1400" baseline="30000">
                          <a:effectLst/>
                        </a:rPr>
                        <a:t>−5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3.48×10</a:t>
                      </a:r>
                      <a:r>
                        <a:rPr lang="en-US" sz="1400" baseline="30000">
                          <a:effectLst/>
                        </a:rPr>
                        <a:t>−5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360 MPa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360 MPa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Elastic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2918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1.93×10</a:t>
                      </a:r>
                      <a:r>
                        <a:rPr lang="en-US" sz="1400" baseline="30000">
                          <a:effectLst/>
                        </a:rPr>
                        <a:t>−5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3.87×10</a:t>
                      </a:r>
                      <a:r>
                        <a:rPr lang="en-US" sz="1400" baseline="30000">
                          <a:effectLst/>
                        </a:rPr>
                        <a:t>−5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400 MPa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400 MPa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Elastic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29183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4.02×10</a:t>
                      </a:r>
                      <a:r>
                        <a:rPr lang="en-US" sz="1400" baseline="30000">
                          <a:effectLst/>
                        </a:rPr>
                        <a:t>−3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8.04×10</a:t>
                      </a:r>
                      <a:r>
                        <a:rPr lang="en-US" sz="1400" baseline="30000">
                          <a:effectLst/>
                        </a:rPr>
                        <a:t>−3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440 MPa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>
                          <a:effectLst/>
                        </a:rPr>
                        <a:t>440 MPa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</a:rPr>
                        <a:t>Plastic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71297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types of nonlinearity exist?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at every stage of analysis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vs. Nonlinear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665947"/>
            <a:ext cx="8909050" cy="5873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Linear Problem: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Infinitesimal deformation: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2C02C6"/>
                </a:solidFill>
              </a:rPr>
              <a:t>Linear stress-strain relation: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Constant displacement BCs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2C02C6"/>
                </a:solidFill>
              </a:rPr>
              <a:t>Constant applied forces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Nonlinear Problem: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Everything except for linear problems!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2C02C6"/>
                </a:solidFill>
              </a:rPr>
              <a:t>Geometric nonlinearity: nonlinear strain-displacement 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Material nonlinearity: nonlinear constitutive 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2C02C6"/>
                </a:solidFill>
              </a:rPr>
              <a:t>Kinematic nonlinearity: Non-constant displacement BCs, contact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Force nonlinearity: follow-up loads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49026"/>
              </p:ext>
            </p:extLst>
          </p:nvPr>
        </p:nvGraphicFramePr>
        <p:xfrm>
          <a:off x="4406900" y="1905000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1180800" imgH="317160" progId="Equation.DSMT4">
                  <p:embed/>
                </p:oleObj>
              </mc:Choice>
              <mc:Fallback>
                <p:oleObj name="Equation" r:id="rId3" imgW="1180800" imgH="317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905000"/>
                        <a:ext cx="11811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19729"/>
              </p:ext>
            </p:extLst>
          </p:nvPr>
        </p:nvGraphicFramePr>
        <p:xfrm>
          <a:off x="4192588" y="946150"/>
          <a:ext cx="2527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2527200" imgH="990360" progId="Equation.DSMT4">
                  <p:embed/>
                </p:oleObj>
              </mc:Choice>
              <mc:Fallback>
                <p:oleObj name="Equation" r:id="rId5" imgW="2527200" imgH="990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946150"/>
                        <a:ext cx="25273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69025" y="1458109"/>
            <a:ext cx="2555875" cy="1008063"/>
            <a:chOff x="6169743" y="1533833"/>
            <a:chExt cx="2554780" cy="1008428"/>
          </a:xfrm>
        </p:grpSpPr>
        <p:sp>
          <p:nvSpPr>
            <p:cNvPr id="3083" name="Oval 6"/>
            <p:cNvSpPr>
              <a:spLocks noChangeArrowheads="1"/>
            </p:cNvSpPr>
            <p:nvPr/>
          </p:nvSpPr>
          <p:spPr bwMode="auto">
            <a:xfrm>
              <a:off x="6169743" y="1533833"/>
              <a:ext cx="381000" cy="3810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en-US" sz="2000"/>
            </a:p>
          </p:txBody>
        </p:sp>
        <p:sp>
          <p:nvSpPr>
            <p:cNvPr id="3084" name="TextBox 7"/>
            <p:cNvSpPr txBox="1">
              <a:spLocks noChangeArrowheads="1"/>
            </p:cNvSpPr>
            <p:nvPr/>
          </p:nvSpPr>
          <p:spPr bwMode="auto">
            <a:xfrm>
              <a:off x="6577781" y="2172929"/>
              <a:ext cx="21467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Undeformed coord.</a:t>
              </a:r>
            </a:p>
          </p:txBody>
        </p:sp>
        <p:cxnSp>
          <p:nvCxnSpPr>
            <p:cNvPr id="3085" name="Straight Arrow Connector 10"/>
            <p:cNvCxnSpPr>
              <a:cxnSpLocks noChangeShapeType="1"/>
              <a:endCxn id="3083" idx="5"/>
            </p:cNvCxnSpPr>
            <p:nvPr/>
          </p:nvCxnSpPr>
          <p:spPr bwMode="auto">
            <a:xfrm rot="16200000" flipV="1">
              <a:off x="6413831" y="1940153"/>
              <a:ext cx="372886" cy="21065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67275" y="1856572"/>
            <a:ext cx="1628775" cy="1073150"/>
            <a:chOff x="4866969" y="1932040"/>
            <a:chExt cx="1629104" cy="1072338"/>
          </a:xfrm>
        </p:grpSpPr>
        <p:sp>
          <p:nvSpPr>
            <p:cNvPr id="3080" name="TextBox 8"/>
            <p:cNvSpPr txBox="1">
              <a:spLocks noChangeArrowheads="1"/>
            </p:cNvSpPr>
            <p:nvPr/>
          </p:nvSpPr>
          <p:spPr bwMode="auto">
            <a:xfrm>
              <a:off x="5388077" y="2635046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Constant</a:t>
              </a:r>
            </a:p>
          </p:txBody>
        </p:sp>
        <p:cxnSp>
          <p:nvCxnSpPr>
            <p:cNvPr id="3081" name="Straight Arrow Connector 12"/>
            <p:cNvCxnSpPr>
              <a:cxnSpLocks noChangeShapeType="1"/>
            </p:cNvCxnSpPr>
            <p:nvPr/>
          </p:nvCxnSpPr>
          <p:spPr bwMode="auto">
            <a:xfrm rot="16200000" flipV="1">
              <a:off x="5093110" y="2330246"/>
              <a:ext cx="432619" cy="334296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082" name="Oval 13"/>
            <p:cNvSpPr>
              <a:spLocks noChangeArrowheads="1"/>
            </p:cNvSpPr>
            <p:nvPr/>
          </p:nvSpPr>
          <p:spPr bwMode="auto">
            <a:xfrm>
              <a:off x="4866969" y="1932040"/>
              <a:ext cx="381000" cy="381000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</a:pPr>
              <a:endParaRPr lang="en-US" sz="200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Nonlinearities in 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4890700"/>
            <a:ext cx="8909050" cy="143827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2C02C6"/>
                </a:solidFill>
              </a:rPr>
              <a:t>More than one nonlinearity can exist at the same time</a:t>
            </a:r>
          </a:p>
          <a:p>
            <a:pPr eaLnBrk="1" hangingPunct="1"/>
            <a:endParaRPr lang="en-US" b="1" dirty="0" smtClean="0">
              <a:solidFill>
                <a:srgbClr val="2C02C6"/>
              </a:solidFill>
            </a:endParaRPr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560436" y="1888895"/>
            <a:ext cx="7840663" cy="2652713"/>
            <a:chOff x="457200" y="2285999"/>
            <a:chExt cx="7840980" cy="2652903"/>
          </a:xfrm>
        </p:grpSpPr>
        <p:sp>
          <p:nvSpPr>
            <p:cNvPr id="29729" name="Text Box 3"/>
            <p:cNvSpPr txBox="1">
              <a:spLocks noChangeArrowheads="1"/>
            </p:cNvSpPr>
            <p:nvPr/>
          </p:nvSpPr>
          <p:spPr bwMode="auto">
            <a:xfrm>
              <a:off x="457200" y="2285999"/>
              <a:ext cx="1729359" cy="510921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tIns="9144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Displacement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9730" name="Text Box 4"/>
            <p:cNvSpPr txBox="1">
              <a:spLocks noChangeArrowheads="1"/>
            </p:cNvSpPr>
            <p:nvPr/>
          </p:nvSpPr>
          <p:spPr bwMode="auto">
            <a:xfrm>
              <a:off x="3513582" y="2285999"/>
              <a:ext cx="1728216" cy="510921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9144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Strain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9731" name="Text Box 5"/>
            <p:cNvSpPr txBox="1">
              <a:spLocks noChangeArrowheads="1"/>
            </p:cNvSpPr>
            <p:nvPr/>
          </p:nvSpPr>
          <p:spPr bwMode="auto">
            <a:xfrm>
              <a:off x="6569964" y="2285999"/>
              <a:ext cx="1728216" cy="510921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9144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Stress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9732" name="Text Box 6"/>
            <p:cNvSpPr txBox="1">
              <a:spLocks noChangeArrowheads="1"/>
            </p:cNvSpPr>
            <p:nvPr/>
          </p:nvSpPr>
          <p:spPr bwMode="auto">
            <a:xfrm>
              <a:off x="457200" y="4178807"/>
              <a:ext cx="1728216" cy="760095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9144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Prescribed</a:t>
              </a:r>
              <a:br>
                <a:rPr lang="en-US" altLang="ko-KR" sz="1600">
                  <a:latin typeface="Comic Sans MS" pitchFamily="66" charset="0"/>
                  <a:ea typeface="맑은 고딕" pitchFamily="50" charset="-127"/>
                </a:rPr>
              </a:b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displacement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9733" name="Text Box 7"/>
            <p:cNvSpPr txBox="1">
              <a:spLocks noChangeArrowheads="1"/>
            </p:cNvSpPr>
            <p:nvPr/>
          </p:nvSpPr>
          <p:spPr bwMode="auto">
            <a:xfrm>
              <a:off x="6569964" y="4178807"/>
              <a:ext cx="1728216" cy="70751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91440"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Applied </a:t>
              </a:r>
              <a:br>
                <a:rPr lang="en-US" altLang="ko-KR" sz="1600">
                  <a:latin typeface="Comic Sans MS" pitchFamily="66" charset="0"/>
                  <a:ea typeface="맑은 고딕" pitchFamily="50" charset="-127"/>
                </a:rPr>
              </a:b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force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9734" name="Line 8"/>
            <p:cNvSpPr>
              <a:spLocks noChangeShapeType="1"/>
            </p:cNvSpPr>
            <p:nvPr/>
          </p:nvSpPr>
          <p:spPr bwMode="auto">
            <a:xfrm>
              <a:off x="2172843" y="2543174"/>
              <a:ext cx="13464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lg"/>
              <a:tailEnd type="stealth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5" name="Line 9"/>
            <p:cNvSpPr>
              <a:spLocks noChangeShapeType="1"/>
            </p:cNvSpPr>
            <p:nvPr/>
          </p:nvSpPr>
          <p:spPr bwMode="auto">
            <a:xfrm>
              <a:off x="5233797" y="2569463"/>
              <a:ext cx="134645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lg"/>
              <a:tailEnd type="stealth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6" name="Line 10"/>
            <p:cNvSpPr>
              <a:spLocks noChangeShapeType="1"/>
            </p:cNvSpPr>
            <p:nvPr/>
          </p:nvSpPr>
          <p:spPr bwMode="auto">
            <a:xfrm rot="-5400000">
              <a:off x="6758559" y="3475862"/>
              <a:ext cx="13967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lg"/>
              <a:tailEnd type="stealth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37" name="Text Box 11"/>
            <p:cNvSpPr txBox="1">
              <a:spLocks noChangeArrowheads="1"/>
            </p:cNvSpPr>
            <p:nvPr/>
          </p:nvSpPr>
          <p:spPr bwMode="auto">
            <a:xfrm>
              <a:off x="1752219" y="2672333"/>
              <a:ext cx="2194560" cy="716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Nonlinear </a:t>
              </a:r>
              <a:br>
                <a:rPr lang="en-US" altLang="ko-KR" sz="1600">
                  <a:latin typeface="Comic Sans MS" pitchFamily="66" charset="0"/>
                  <a:ea typeface="맑은 고딕" pitchFamily="50" charset="-127"/>
                </a:rPr>
              </a:b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displacement-strain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9738" name="Text Box 12"/>
            <p:cNvSpPr txBox="1">
              <a:spLocks noChangeArrowheads="1"/>
            </p:cNvSpPr>
            <p:nvPr/>
          </p:nvSpPr>
          <p:spPr bwMode="auto">
            <a:xfrm>
              <a:off x="5266944" y="2672333"/>
              <a:ext cx="1440180" cy="716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Nonlinear </a:t>
              </a:r>
              <a:br>
                <a:rPr lang="en-US" altLang="ko-KR" sz="1600">
                  <a:latin typeface="Comic Sans MS" pitchFamily="66" charset="0"/>
                  <a:ea typeface="맑은 고딕" pitchFamily="50" charset="-127"/>
                </a:rPr>
              </a:b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stress-strain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9739" name="Line 13"/>
            <p:cNvSpPr>
              <a:spLocks noChangeShapeType="1"/>
            </p:cNvSpPr>
            <p:nvPr/>
          </p:nvSpPr>
          <p:spPr bwMode="auto">
            <a:xfrm rot="-5400000">
              <a:off x="546354" y="3493007"/>
              <a:ext cx="13967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lg"/>
              <a:tailEnd type="stealth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40" name="Text Box 14"/>
            <p:cNvSpPr txBox="1">
              <a:spLocks noChangeArrowheads="1"/>
            </p:cNvSpPr>
            <p:nvPr/>
          </p:nvSpPr>
          <p:spPr bwMode="auto">
            <a:xfrm>
              <a:off x="1460754" y="3337559"/>
              <a:ext cx="2194560" cy="43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Nonlinear displ. BC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9741" name="Text Box 15"/>
            <p:cNvSpPr txBox="1">
              <a:spLocks noChangeArrowheads="1"/>
            </p:cNvSpPr>
            <p:nvPr/>
          </p:nvSpPr>
          <p:spPr bwMode="auto">
            <a:xfrm>
              <a:off x="5100066" y="3337559"/>
              <a:ext cx="2194560" cy="434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altLang="ko-KR" sz="1600">
                  <a:latin typeface="Comic Sans MS" pitchFamily="66" charset="0"/>
                  <a:ea typeface="맑은 고딕" pitchFamily="50" charset="-127"/>
                </a:rPr>
                <a:t>Nonlinear force BC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29742" name="Line 16"/>
            <p:cNvSpPr>
              <a:spLocks noChangeShapeType="1"/>
            </p:cNvSpPr>
            <p:nvPr/>
          </p:nvSpPr>
          <p:spPr bwMode="auto">
            <a:xfrm>
              <a:off x="2799207" y="2543174"/>
              <a:ext cx="0" cy="188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43" name="Line 17"/>
            <p:cNvSpPr>
              <a:spLocks noChangeShapeType="1"/>
            </p:cNvSpPr>
            <p:nvPr/>
          </p:nvSpPr>
          <p:spPr bwMode="auto">
            <a:xfrm>
              <a:off x="5945886" y="2568320"/>
              <a:ext cx="0" cy="188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44" name="Line 18"/>
            <p:cNvSpPr>
              <a:spLocks noChangeShapeType="1"/>
            </p:cNvSpPr>
            <p:nvPr/>
          </p:nvSpPr>
          <p:spPr bwMode="auto">
            <a:xfrm>
              <a:off x="1247013" y="3563873"/>
              <a:ext cx="283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45" name="Line 19"/>
            <p:cNvSpPr>
              <a:spLocks noChangeShapeType="1"/>
            </p:cNvSpPr>
            <p:nvPr/>
          </p:nvSpPr>
          <p:spPr bwMode="auto">
            <a:xfrm>
              <a:off x="7171182" y="3554729"/>
              <a:ext cx="2834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 </a:t>
            </a:r>
            <a:r>
              <a:rPr lang="en-US" dirty="0"/>
              <a:t>among kinematic quantities (i.e., displacement, rotation and strains) are </a:t>
            </a:r>
            <a:r>
              <a:rPr lang="en-US" dirty="0" smtClean="0"/>
              <a:t>nonlinear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Displacement-strain relation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Linear: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Nonlinear: 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592263" y="1670552"/>
            <a:ext cx="5765800" cy="2265363"/>
            <a:chOff x="2887" y="11157"/>
            <a:chExt cx="7565" cy="2971"/>
          </a:xfrm>
        </p:grpSpPr>
        <p:grpSp>
          <p:nvGrpSpPr>
            <p:cNvPr id="5" name="Group 62"/>
            <p:cNvGrpSpPr>
              <a:grpSpLocks/>
            </p:cNvGrpSpPr>
            <p:nvPr/>
          </p:nvGrpSpPr>
          <p:grpSpPr bwMode="auto">
            <a:xfrm>
              <a:off x="6797" y="11157"/>
              <a:ext cx="3655" cy="2971"/>
              <a:chOff x="6594" y="11220"/>
              <a:chExt cx="3655" cy="2971"/>
            </a:xfrm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7056" y="11527"/>
                <a:ext cx="3032" cy="2207"/>
              </a:xfrm>
              <a:custGeom>
                <a:avLst/>
                <a:gdLst>
                  <a:gd name="T0" fmla="*/ 0 w 3032"/>
                  <a:gd name="T1" fmla="*/ 2207 h 2207"/>
                  <a:gd name="T2" fmla="*/ 164 w 3032"/>
                  <a:gd name="T3" fmla="*/ 1747 h 2207"/>
                  <a:gd name="T4" fmla="*/ 313 w 3032"/>
                  <a:gd name="T5" fmla="*/ 1374 h 2207"/>
                  <a:gd name="T6" fmla="*/ 457 w 3032"/>
                  <a:gd name="T7" fmla="*/ 1075 h 2207"/>
                  <a:gd name="T8" fmla="*/ 613 w 3032"/>
                  <a:gd name="T9" fmla="*/ 834 h 2207"/>
                  <a:gd name="T10" fmla="*/ 828 w 3032"/>
                  <a:gd name="T11" fmla="*/ 605 h 2207"/>
                  <a:gd name="T12" fmla="*/ 1063 w 3032"/>
                  <a:gd name="T13" fmla="*/ 436 h 2207"/>
                  <a:gd name="T14" fmla="*/ 1441 w 3032"/>
                  <a:gd name="T15" fmla="*/ 244 h 2207"/>
                  <a:gd name="T16" fmla="*/ 1832 w 3032"/>
                  <a:gd name="T17" fmla="*/ 143 h 2207"/>
                  <a:gd name="T18" fmla="*/ 2298 w 3032"/>
                  <a:gd name="T19" fmla="*/ 65 h 2207"/>
                  <a:gd name="T20" fmla="*/ 2640 w 3032"/>
                  <a:gd name="T21" fmla="*/ 26 h 2207"/>
                  <a:gd name="T22" fmla="*/ 3032 w 3032"/>
                  <a:gd name="T23" fmla="*/ 0 h 220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32"/>
                  <a:gd name="T37" fmla="*/ 0 h 2207"/>
                  <a:gd name="T38" fmla="*/ 3032 w 3032"/>
                  <a:gd name="T39" fmla="*/ 2207 h 220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32" h="2207">
                    <a:moveTo>
                      <a:pt x="0" y="2207"/>
                    </a:moveTo>
                    <a:cubicBezTo>
                      <a:pt x="56" y="2046"/>
                      <a:pt x="112" y="1886"/>
                      <a:pt x="164" y="1747"/>
                    </a:cubicBezTo>
                    <a:cubicBezTo>
                      <a:pt x="216" y="1608"/>
                      <a:pt x="264" y="1486"/>
                      <a:pt x="313" y="1374"/>
                    </a:cubicBezTo>
                    <a:cubicBezTo>
                      <a:pt x="362" y="1262"/>
                      <a:pt x="407" y="1165"/>
                      <a:pt x="457" y="1075"/>
                    </a:cubicBezTo>
                    <a:cubicBezTo>
                      <a:pt x="507" y="985"/>
                      <a:pt x="551" y="912"/>
                      <a:pt x="613" y="834"/>
                    </a:cubicBezTo>
                    <a:cubicBezTo>
                      <a:pt x="675" y="756"/>
                      <a:pt x="753" y="671"/>
                      <a:pt x="828" y="605"/>
                    </a:cubicBezTo>
                    <a:cubicBezTo>
                      <a:pt x="903" y="539"/>
                      <a:pt x="961" y="496"/>
                      <a:pt x="1063" y="436"/>
                    </a:cubicBezTo>
                    <a:cubicBezTo>
                      <a:pt x="1165" y="376"/>
                      <a:pt x="1313" y="293"/>
                      <a:pt x="1441" y="244"/>
                    </a:cubicBezTo>
                    <a:cubicBezTo>
                      <a:pt x="1569" y="195"/>
                      <a:pt x="1689" y="173"/>
                      <a:pt x="1832" y="143"/>
                    </a:cubicBezTo>
                    <a:cubicBezTo>
                      <a:pt x="1975" y="113"/>
                      <a:pt x="2163" y="85"/>
                      <a:pt x="2298" y="65"/>
                    </a:cubicBezTo>
                    <a:cubicBezTo>
                      <a:pt x="2433" y="45"/>
                      <a:pt x="2518" y="37"/>
                      <a:pt x="2640" y="26"/>
                    </a:cubicBezTo>
                    <a:cubicBezTo>
                      <a:pt x="2762" y="15"/>
                      <a:pt x="2897" y="7"/>
                      <a:pt x="3032" y="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7173" y="13260"/>
                <a:ext cx="86" cy="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9" name="Oval 7"/>
              <p:cNvSpPr>
                <a:spLocks noChangeArrowheads="1"/>
              </p:cNvSpPr>
              <p:nvPr/>
            </p:nvSpPr>
            <p:spPr bwMode="auto">
              <a:xfrm>
                <a:off x="7327" y="12861"/>
                <a:ext cx="86" cy="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7550" y="12438"/>
                <a:ext cx="86" cy="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7824" y="12113"/>
                <a:ext cx="86" cy="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8215" y="11840"/>
                <a:ext cx="86" cy="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8669" y="11660"/>
                <a:ext cx="86" cy="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4" name="Oval 12"/>
              <p:cNvSpPr>
                <a:spLocks noChangeArrowheads="1"/>
              </p:cNvSpPr>
              <p:nvPr/>
            </p:nvSpPr>
            <p:spPr bwMode="auto">
              <a:xfrm>
                <a:off x="9233" y="11560"/>
                <a:ext cx="86" cy="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auto">
              <a:xfrm>
                <a:off x="9995" y="11479"/>
                <a:ext cx="86" cy="8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7056" y="11220"/>
                <a:ext cx="3025" cy="251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cxnSp>
            <p:nvCxnSpPr>
              <p:cNvPr id="37" name="AutoShape 15"/>
              <p:cNvCxnSpPr>
                <a:cxnSpLocks noChangeShapeType="1"/>
              </p:cNvCxnSpPr>
              <p:nvPr/>
            </p:nvCxnSpPr>
            <p:spPr bwMode="auto">
              <a:xfrm>
                <a:off x="7054" y="11506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8" name="AutoShape 16"/>
              <p:cNvCxnSpPr>
                <a:cxnSpLocks noChangeShapeType="1"/>
              </p:cNvCxnSpPr>
              <p:nvPr/>
            </p:nvCxnSpPr>
            <p:spPr bwMode="auto">
              <a:xfrm>
                <a:off x="7054" y="12058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9" name="AutoShape 17"/>
              <p:cNvCxnSpPr>
                <a:cxnSpLocks noChangeShapeType="1"/>
              </p:cNvCxnSpPr>
              <p:nvPr/>
            </p:nvCxnSpPr>
            <p:spPr bwMode="auto">
              <a:xfrm>
                <a:off x="7054" y="12628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0" name="AutoShape 18"/>
              <p:cNvCxnSpPr>
                <a:cxnSpLocks noChangeShapeType="1"/>
              </p:cNvCxnSpPr>
              <p:nvPr/>
            </p:nvCxnSpPr>
            <p:spPr bwMode="auto">
              <a:xfrm>
                <a:off x="7054" y="13194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1" name="AutoShape 19"/>
              <p:cNvCxnSpPr>
                <a:cxnSpLocks noChangeShapeType="1"/>
              </p:cNvCxnSpPr>
              <p:nvPr/>
            </p:nvCxnSpPr>
            <p:spPr bwMode="auto">
              <a:xfrm>
                <a:off x="10002" y="12058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2" name="AutoShape 20"/>
              <p:cNvCxnSpPr>
                <a:cxnSpLocks noChangeShapeType="1"/>
              </p:cNvCxnSpPr>
              <p:nvPr/>
            </p:nvCxnSpPr>
            <p:spPr bwMode="auto">
              <a:xfrm>
                <a:off x="10002" y="12622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3" name="AutoShape 21"/>
              <p:cNvCxnSpPr>
                <a:cxnSpLocks noChangeShapeType="1"/>
              </p:cNvCxnSpPr>
              <p:nvPr/>
            </p:nvCxnSpPr>
            <p:spPr bwMode="auto">
              <a:xfrm>
                <a:off x="10002" y="13194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4" name="AutoShape 22"/>
              <p:cNvCxnSpPr>
                <a:cxnSpLocks noChangeShapeType="1"/>
              </p:cNvCxnSpPr>
              <p:nvPr/>
            </p:nvCxnSpPr>
            <p:spPr bwMode="auto">
              <a:xfrm rot="5400000">
                <a:off x="7640" y="13699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" name="AutoShape 23"/>
              <p:cNvCxnSpPr>
                <a:cxnSpLocks noChangeShapeType="1"/>
              </p:cNvCxnSpPr>
              <p:nvPr/>
            </p:nvCxnSpPr>
            <p:spPr bwMode="auto">
              <a:xfrm rot="5400000">
                <a:off x="8237" y="13692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6" name="AutoShape 24"/>
              <p:cNvCxnSpPr>
                <a:cxnSpLocks noChangeShapeType="1"/>
              </p:cNvCxnSpPr>
              <p:nvPr/>
            </p:nvCxnSpPr>
            <p:spPr bwMode="auto">
              <a:xfrm rot="5400000">
                <a:off x="8843" y="13692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7" name="AutoShape 25"/>
              <p:cNvCxnSpPr>
                <a:cxnSpLocks noChangeShapeType="1"/>
              </p:cNvCxnSpPr>
              <p:nvPr/>
            </p:nvCxnSpPr>
            <p:spPr bwMode="auto">
              <a:xfrm rot="5400000">
                <a:off x="9444" y="13695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8" name="AutoShape 26"/>
              <p:cNvCxnSpPr>
                <a:cxnSpLocks noChangeShapeType="1"/>
              </p:cNvCxnSpPr>
              <p:nvPr/>
            </p:nvCxnSpPr>
            <p:spPr bwMode="auto">
              <a:xfrm rot="5400000">
                <a:off x="7640" y="11268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9" name="AutoShape 27"/>
              <p:cNvCxnSpPr>
                <a:cxnSpLocks noChangeShapeType="1"/>
              </p:cNvCxnSpPr>
              <p:nvPr/>
            </p:nvCxnSpPr>
            <p:spPr bwMode="auto">
              <a:xfrm rot="5400000">
                <a:off x="8237" y="11261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0" name="AutoShape 28"/>
              <p:cNvCxnSpPr>
                <a:cxnSpLocks noChangeShapeType="1"/>
              </p:cNvCxnSpPr>
              <p:nvPr/>
            </p:nvCxnSpPr>
            <p:spPr bwMode="auto">
              <a:xfrm rot="5400000">
                <a:off x="8843" y="11261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1" name="AutoShape 29"/>
              <p:cNvCxnSpPr>
                <a:cxnSpLocks noChangeShapeType="1"/>
              </p:cNvCxnSpPr>
              <p:nvPr/>
            </p:nvCxnSpPr>
            <p:spPr bwMode="auto">
              <a:xfrm rot="5400000">
                <a:off x="9444" y="11264"/>
                <a:ext cx="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52" name="Text Box 30"/>
              <p:cNvSpPr txBox="1">
                <a:spLocks noChangeArrowheads="1"/>
              </p:cNvSpPr>
              <p:nvPr/>
            </p:nvSpPr>
            <p:spPr bwMode="auto">
              <a:xfrm>
                <a:off x="6961" y="13771"/>
                <a:ext cx="3288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altLang="ko-KR" sz="1200">
                    <a:latin typeface="Calibri" pitchFamily="34" charset="0"/>
                    <a:ea typeface="맑은 고딕" pitchFamily="50" charset="-127"/>
                  </a:rPr>
                  <a:t>0.0       </a:t>
                </a:r>
                <a:r>
                  <a:rPr lang="en-US" altLang="ko-KR" sz="1200" baseline="-25000">
                    <a:latin typeface="Calibri" pitchFamily="34" charset="0"/>
                    <a:ea typeface="맑은 고딕" pitchFamily="50" charset="-127"/>
                  </a:rPr>
                  <a:t> </a:t>
                </a:r>
                <a:r>
                  <a:rPr lang="en-US" altLang="ko-KR" sz="1200">
                    <a:latin typeface="Calibri" pitchFamily="34" charset="0"/>
                    <a:ea typeface="맑은 고딕" pitchFamily="50" charset="-127"/>
                  </a:rPr>
                  <a:t>0.2      </a:t>
                </a:r>
                <a:r>
                  <a:rPr lang="en-US" altLang="ko-KR" sz="1200" baseline="-25000">
                    <a:latin typeface="Calibri" pitchFamily="34" charset="0"/>
                    <a:ea typeface="맑은 고딕" pitchFamily="50" charset="-127"/>
                  </a:rPr>
                  <a:t> </a:t>
                </a:r>
                <a:r>
                  <a:rPr lang="en-US" altLang="ko-KR" sz="1200">
                    <a:latin typeface="Calibri" pitchFamily="34" charset="0"/>
                    <a:ea typeface="맑은 고딕" pitchFamily="50" charset="-127"/>
                  </a:rPr>
                  <a:t> 0.4       0.6        0.8       1.0</a:t>
                </a:r>
              </a:p>
              <a:p>
                <a:pPr algn="ctr"/>
                <a:r>
                  <a:rPr lang="en-US" altLang="ko-KR" sz="1200">
                    <a:latin typeface="Calibri" pitchFamily="34" charset="0"/>
                    <a:ea typeface="맑은 고딕" pitchFamily="50" charset="-127"/>
                  </a:rPr>
                  <a:t>Normalized couple</a:t>
                </a:r>
                <a:endParaRPr lang="en-US" sz="1200"/>
              </a:p>
            </p:txBody>
          </p:sp>
          <p:sp>
            <p:nvSpPr>
              <p:cNvPr id="53" name="Text Box 31"/>
              <p:cNvSpPr txBox="1">
                <a:spLocks noChangeArrowheads="1"/>
              </p:cNvSpPr>
              <p:nvPr/>
            </p:nvSpPr>
            <p:spPr bwMode="auto">
              <a:xfrm>
                <a:off x="6869" y="11382"/>
                <a:ext cx="199" cy="25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lnSpc>
                    <a:spcPct val="112000"/>
                  </a:lnSpc>
                  <a:spcAft>
                    <a:spcPts val="300"/>
                  </a:spcAft>
                </a:pPr>
                <a:r>
                  <a:rPr lang="en-US" altLang="ko-KR" sz="1200">
                    <a:latin typeface="Calibri" pitchFamily="34" charset="0"/>
                    <a:ea typeface="맑은 고딕" pitchFamily="50" charset="-127"/>
                  </a:rPr>
                  <a:t>8.</a:t>
                </a:r>
              </a:p>
              <a:p>
                <a:pPr>
                  <a:lnSpc>
                    <a:spcPct val="224000"/>
                  </a:lnSpc>
                </a:pPr>
                <a:r>
                  <a:rPr lang="en-US" altLang="ko-KR" sz="1200">
                    <a:latin typeface="Calibri" pitchFamily="34" charset="0"/>
                    <a:ea typeface="맑은 고딕" pitchFamily="50" charset="-127"/>
                  </a:rPr>
                  <a:t>6.</a:t>
                </a:r>
              </a:p>
              <a:p>
                <a:pPr>
                  <a:lnSpc>
                    <a:spcPct val="224000"/>
                  </a:lnSpc>
                </a:pPr>
                <a:r>
                  <a:rPr lang="en-US" altLang="ko-KR" sz="1200">
                    <a:latin typeface="Calibri" pitchFamily="34" charset="0"/>
                    <a:ea typeface="맑은 고딕" pitchFamily="50" charset="-127"/>
                  </a:rPr>
                  <a:t>4.</a:t>
                </a:r>
              </a:p>
              <a:p>
                <a:pPr>
                  <a:lnSpc>
                    <a:spcPct val="224000"/>
                  </a:lnSpc>
                </a:pPr>
                <a:r>
                  <a:rPr lang="en-US" altLang="ko-KR" sz="1200">
                    <a:latin typeface="Calibri" pitchFamily="34" charset="0"/>
                    <a:ea typeface="맑은 고딕" pitchFamily="50" charset="-127"/>
                  </a:rPr>
                  <a:t>2.</a:t>
                </a:r>
              </a:p>
              <a:p>
                <a:pPr>
                  <a:lnSpc>
                    <a:spcPct val="224000"/>
                  </a:lnSpc>
                </a:pPr>
                <a:r>
                  <a:rPr lang="en-US" altLang="ko-KR" sz="1200">
                    <a:latin typeface="Calibri" pitchFamily="34" charset="0"/>
                    <a:ea typeface="맑은 고딕" pitchFamily="50" charset="-127"/>
                  </a:rPr>
                  <a:t>0.</a:t>
                </a:r>
                <a:endParaRPr lang="en-US" sz="1200"/>
              </a:p>
            </p:txBody>
          </p:sp>
          <p:sp>
            <p:nvSpPr>
              <p:cNvPr id="54" name="Text Box 32"/>
              <p:cNvSpPr txBox="1">
                <a:spLocks noChangeArrowheads="1"/>
              </p:cNvSpPr>
              <p:nvPr/>
            </p:nvSpPr>
            <p:spPr bwMode="auto">
              <a:xfrm>
                <a:off x="6594" y="11528"/>
                <a:ext cx="300" cy="1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vert270" lIns="0" tIns="0" rIns="0" bIns="0"/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en-US" altLang="ko-KR" sz="1200" dirty="0">
                    <a:latin typeface="Calibri" pitchFamily="34" charset="0"/>
                    <a:ea typeface="맑은 고딕" pitchFamily="50" charset="-127"/>
                    <a:cs typeface="Arial" pitchFamily="34" charset="0"/>
                  </a:rPr>
                  <a:t>Tip displacement</a:t>
                </a:r>
                <a:endParaRPr 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2887" y="11602"/>
              <a:ext cx="3834" cy="2277"/>
              <a:chOff x="2887" y="11602"/>
              <a:chExt cx="3834" cy="2277"/>
            </a:xfrm>
          </p:grpSpPr>
          <p:sp>
            <p:nvSpPr>
              <p:cNvPr id="7" name="Rectangle 34"/>
              <p:cNvSpPr>
                <a:spLocks noChangeArrowheads="1"/>
              </p:cNvSpPr>
              <p:nvPr/>
            </p:nvSpPr>
            <p:spPr bwMode="auto">
              <a:xfrm>
                <a:off x="3032" y="13728"/>
                <a:ext cx="2880" cy="7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" name="Arc 35"/>
              <p:cNvSpPr>
                <a:spLocks noChangeAspect="1"/>
              </p:cNvSpPr>
              <p:nvPr/>
            </p:nvSpPr>
            <p:spPr bwMode="auto">
              <a:xfrm flipH="1" flipV="1">
                <a:off x="4081" y="11905"/>
                <a:ext cx="1829" cy="1829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Arc 36"/>
              <p:cNvSpPr>
                <a:spLocks noChangeAspect="1"/>
              </p:cNvSpPr>
              <p:nvPr/>
            </p:nvSpPr>
            <p:spPr bwMode="auto">
              <a:xfrm flipH="1" flipV="1">
                <a:off x="4016" y="11900"/>
                <a:ext cx="1901" cy="1901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Arc 37"/>
              <p:cNvSpPr>
                <a:spLocks noChangeAspect="1"/>
              </p:cNvSpPr>
              <p:nvPr/>
            </p:nvSpPr>
            <p:spPr bwMode="auto">
              <a:xfrm flipH="1" flipV="1">
                <a:off x="4966" y="11884"/>
                <a:ext cx="922" cy="1844"/>
              </a:xfrm>
              <a:custGeom>
                <a:avLst/>
                <a:gdLst>
                  <a:gd name="T0" fmla="*/ 0 w 21600"/>
                  <a:gd name="T1" fmla="*/ 0 h 43199"/>
                  <a:gd name="T2" fmla="*/ 0 w 21600"/>
                  <a:gd name="T3" fmla="*/ 0 h 43199"/>
                  <a:gd name="T4" fmla="*/ 0 w 21600"/>
                  <a:gd name="T5" fmla="*/ 0 h 431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9"/>
                  <a:gd name="T11" fmla="*/ 21600 w 21600"/>
                  <a:gd name="T12" fmla="*/ 43199 h 43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43"/>
                      <a:pt x="12063" y="43077"/>
                      <a:pt x="220" y="43198"/>
                    </a:cubicBezTo>
                  </a:path>
                  <a:path w="21600" h="4319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43"/>
                      <a:pt x="12063" y="43077"/>
                      <a:pt x="220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Arc 38"/>
              <p:cNvSpPr>
                <a:spLocks noChangeAspect="1"/>
              </p:cNvSpPr>
              <p:nvPr/>
            </p:nvSpPr>
            <p:spPr bwMode="auto">
              <a:xfrm flipH="1" flipV="1">
                <a:off x="4906" y="11819"/>
                <a:ext cx="994" cy="1987"/>
              </a:xfrm>
              <a:custGeom>
                <a:avLst/>
                <a:gdLst>
                  <a:gd name="T0" fmla="*/ 0 w 21600"/>
                  <a:gd name="T1" fmla="*/ 0 h 43199"/>
                  <a:gd name="T2" fmla="*/ 0 w 21600"/>
                  <a:gd name="T3" fmla="*/ 0 h 43199"/>
                  <a:gd name="T4" fmla="*/ 0 w 21600"/>
                  <a:gd name="T5" fmla="*/ 0 h 431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9"/>
                  <a:gd name="T11" fmla="*/ 21600 w 21600"/>
                  <a:gd name="T12" fmla="*/ 43199 h 43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43"/>
                      <a:pt x="12063" y="43077"/>
                      <a:pt x="220" y="43198"/>
                    </a:cubicBezTo>
                  </a:path>
                  <a:path w="21600" h="4319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43"/>
                      <a:pt x="12063" y="43077"/>
                      <a:pt x="220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Arc 39"/>
              <p:cNvSpPr>
                <a:spLocks noChangeAspect="1"/>
              </p:cNvSpPr>
              <p:nvPr/>
            </p:nvSpPr>
            <p:spPr bwMode="auto">
              <a:xfrm flipH="1" flipV="1">
                <a:off x="5304" y="12524"/>
                <a:ext cx="1210" cy="1210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8"/>
                      <a:pt x="0" y="21456"/>
                      <a:pt x="1" y="21385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8"/>
                      <a:pt x="0" y="21456"/>
                      <a:pt x="1" y="213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Arc 40"/>
              <p:cNvSpPr>
                <a:spLocks noChangeAspect="1"/>
              </p:cNvSpPr>
              <p:nvPr/>
            </p:nvSpPr>
            <p:spPr bwMode="auto">
              <a:xfrm flipH="1" flipV="1">
                <a:off x="5232" y="12452"/>
                <a:ext cx="1354" cy="135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8"/>
                      <a:pt x="0" y="21456"/>
                      <a:pt x="1" y="21385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8"/>
                      <a:pt x="0" y="21456"/>
                      <a:pt x="1" y="213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Oval 41"/>
              <p:cNvSpPr>
                <a:spLocks noChangeArrowheads="1"/>
              </p:cNvSpPr>
              <p:nvPr/>
            </p:nvSpPr>
            <p:spPr bwMode="auto">
              <a:xfrm>
                <a:off x="5682" y="13267"/>
                <a:ext cx="461" cy="46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5" name="Oval 42"/>
              <p:cNvSpPr>
                <a:spLocks noChangeAspect="1" noChangeArrowheads="1"/>
              </p:cNvSpPr>
              <p:nvPr/>
            </p:nvSpPr>
            <p:spPr bwMode="auto">
              <a:xfrm>
                <a:off x="5611" y="13194"/>
                <a:ext cx="605" cy="60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cxnSp>
            <p:nvCxnSpPr>
              <p:cNvPr id="16" name="AutoShape 43"/>
              <p:cNvCxnSpPr>
                <a:cxnSpLocks noChangeShapeType="1"/>
              </p:cNvCxnSpPr>
              <p:nvPr/>
            </p:nvCxnSpPr>
            <p:spPr bwMode="auto">
              <a:xfrm>
                <a:off x="4016" y="11905"/>
                <a:ext cx="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" name="AutoShape 44"/>
              <p:cNvCxnSpPr>
                <a:cxnSpLocks noChangeShapeType="1"/>
              </p:cNvCxnSpPr>
              <p:nvPr/>
            </p:nvCxnSpPr>
            <p:spPr bwMode="auto">
              <a:xfrm rot="-5400000">
                <a:off x="5855" y="11852"/>
                <a:ext cx="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" name="AutoShape 45"/>
              <p:cNvCxnSpPr>
                <a:cxnSpLocks noChangeShapeType="1"/>
              </p:cNvCxnSpPr>
              <p:nvPr/>
            </p:nvCxnSpPr>
            <p:spPr bwMode="auto">
              <a:xfrm>
                <a:off x="6521" y="13136"/>
                <a:ext cx="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9" name="Arc 46"/>
              <p:cNvSpPr>
                <a:spLocks/>
              </p:cNvSpPr>
              <p:nvPr/>
            </p:nvSpPr>
            <p:spPr bwMode="auto">
              <a:xfrm flipH="1" flipV="1">
                <a:off x="2887" y="13593"/>
                <a:ext cx="280" cy="286"/>
              </a:xfrm>
              <a:custGeom>
                <a:avLst/>
                <a:gdLst>
                  <a:gd name="T0" fmla="*/ 0 w 42289"/>
                  <a:gd name="T1" fmla="*/ 0 h 43200"/>
                  <a:gd name="T2" fmla="*/ 0 w 42289"/>
                  <a:gd name="T3" fmla="*/ 0 h 43200"/>
                  <a:gd name="T4" fmla="*/ 0 w 4228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289"/>
                  <a:gd name="T10" fmla="*/ 0 h 43200"/>
                  <a:gd name="T11" fmla="*/ 42289 w 4228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89" h="43200" fill="none" extrusionOk="0">
                    <a:moveTo>
                      <a:pt x="20688" y="0"/>
                    </a:moveTo>
                    <a:cubicBezTo>
                      <a:pt x="32618" y="0"/>
                      <a:pt x="42289" y="9670"/>
                      <a:pt x="42289" y="21600"/>
                    </a:cubicBezTo>
                    <a:cubicBezTo>
                      <a:pt x="42289" y="33529"/>
                      <a:pt x="32618" y="43200"/>
                      <a:pt x="20689" y="43200"/>
                    </a:cubicBezTo>
                    <a:cubicBezTo>
                      <a:pt x="11150" y="43200"/>
                      <a:pt x="2740" y="36942"/>
                      <a:pt x="-1" y="27806"/>
                    </a:cubicBezTo>
                  </a:path>
                  <a:path w="42289" h="43200" stroke="0" extrusionOk="0">
                    <a:moveTo>
                      <a:pt x="20688" y="0"/>
                    </a:moveTo>
                    <a:cubicBezTo>
                      <a:pt x="32618" y="0"/>
                      <a:pt x="42289" y="9670"/>
                      <a:pt x="42289" y="21600"/>
                    </a:cubicBezTo>
                    <a:cubicBezTo>
                      <a:pt x="42289" y="33529"/>
                      <a:pt x="32618" y="43200"/>
                      <a:pt x="20689" y="43200"/>
                    </a:cubicBezTo>
                    <a:cubicBezTo>
                      <a:pt x="11150" y="43200"/>
                      <a:pt x="2740" y="36942"/>
                      <a:pt x="-1" y="27806"/>
                    </a:cubicBezTo>
                    <a:lnTo>
                      <a:pt x="2068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47"/>
              <p:cNvSpPr>
                <a:spLocks/>
              </p:cNvSpPr>
              <p:nvPr/>
            </p:nvSpPr>
            <p:spPr bwMode="auto">
              <a:xfrm rot="5400000" flipH="1" flipV="1">
                <a:off x="3917" y="11768"/>
                <a:ext cx="280" cy="286"/>
              </a:xfrm>
              <a:custGeom>
                <a:avLst/>
                <a:gdLst>
                  <a:gd name="T0" fmla="*/ 0 w 42289"/>
                  <a:gd name="T1" fmla="*/ 0 h 43200"/>
                  <a:gd name="T2" fmla="*/ 0 w 42289"/>
                  <a:gd name="T3" fmla="*/ 0 h 43200"/>
                  <a:gd name="T4" fmla="*/ 0 w 4228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289"/>
                  <a:gd name="T10" fmla="*/ 0 h 43200"/>
                  <a:gd name="T11" fmla="*/ 42289 w 4228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89" h="43200" fill="none" extrusionOk="0">
                    <a:moveTo>
                      <a:pt x="20688" y="0"/>
                    </a:moveTo>
                    <a:cubicBezTo>
                      <a:pt x="32618" y="0"/>
                      <a:pt x="42289" y="9670"/>
                      <a:pt x="42289" y="21600"/>
                    </a:cubicBezTo>
                    <a:cubicBezTo>
                      <a:pt x="42289" y="33529"/>
                      <a:pt x="32618" y="43200"/>
                      <a:pt x="20689" y="43200"/>
                    </a:cubicBezTo>
                    <a:cubicBezTo>
                      <a:pt x="11150" y="43200"/>
                      <a:pt x="2740" y="36942"/>
                      <a:pt x="-1" y="27806"/>
                    </a:cubicBezTo>
                  </a:path>
                  <a:path w="42289" h="43200" stroke="0" extrusionOk="0">
                    <a:moveTo>
                      <a:pt x="20688" y="0"/>
                    </a:moveTo>
                    <a:cubicBezTo>
                      <a:pt x="32618" y="0"/>
                      <a:pt x="42289" y="9670"/>
                      <a:pt x="42289" y="21600"/>
                    </a:cubicBezTo>
                    <a:cubicBezTo>
                      <a:pt x="42289" y="33529"/>
                      <a:pt x="32618" y="43200"/>
                      <a:pt x="20689" y="43200"/>
                    </a:cubicBezTo>
                    <a:cubicBezTo>
                      <a:pt x="11150" y="43200"/>
                      <a:pt x="2740" y="36942"/>
                      <a:pt x="-1" y="27806"/>
                    </a:cubicBezTo>
                    <a:lnTo>
                      <a:pt x="2068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48"/>
              <p:cNvSpPr>
                <a:spLocks/>
              </p:cNvSpPr>
              <p:nvPr/>
            </p:nvSpPr>
            <p:spPr bwMode="auto">
              <a:xfrm rot="10800000" flipH="1" flipV="1">
                <a:off x="5745" y="11730"/>
                <a:ext cx="280" cy="286"/>
              </a:xfrm>
              <a:custGeom>
                <a:avLst/>
                <a:gdLst>
                  <a:gd name="T0" fmla="*/ 0 w 42289"/>
                  <a:gd name="T1" fmla="*/ 0 h 43200"/>
                  <a:gd name="T2" fmla="*/ 0 w 42289"/>
                  <a:gd name="T3" fmla="*/ 0 h 43200"/>
                  <a:gd name="T4" fmla="*/ 0 w 4228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289"/>
                  <a:gd name="T10" fmla="*/ 0 h 43200"/>
                  <a:gd name="T11" fmla="*/ 42289 w 4228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89" h="43200" fill="none" extrusionOk="0">
                    <a:moveTo>
                      <a:pt x="20688" y="0"/>
                    </a:moveTo>
                    <a:cubicBezTo>
                      <a:pt x="32618" y="0"/>
                      <a:pt x="42289" y="9670"/>
                      <a:pt x="42289" y="21600"/>
                    </a:cubicBezTo>
                    <a:cubicBezTo>
                      <a:pt x="42289" y="33529"/>
                      <a:pt x="32618" y="43200"/>
                      <a:pt x="20689" y="43200"/>
                    </a:cubicBezTo>
                    <a:cubicBezTo>
                      <a:pt x="11150" y="43200"/>
                      <a:pt x="2740" y="36942"/>
                      <a:pt x="-1" y="27806"/>
                    </a:cubicBezTo>
                  </a:path>
                  <a:path w="42289" h="43200" stroke="0" extrusionOk="0">
                    <a:moveTo>
                      <a:pt x="20688" y="0"/>
                    </a:moveTo>
                    <a:cubicBezTo>
                      <a:pt x="32618" y="0"/>
                      <a:pt x="42289" y="9670"/>
                      <a:pt x="42289" y="21600"/>
                    </a:cubicBezTo>
                    <a:cubicBezTo>
                      <a:pt x="42289" y="33529"/>
                      <a:pt x="32618" y="43200"/>
                      <a:pt x="20689" y="43200"/>
                    </a:cubicBezTo>
                    <a:cubicBezTo>
                      <a:pt x="11150" y="43200"/>
                      <a:pt x="2740" y="36942"/>
                      <a:pt x="-1" y="27806"/>
                    </a:cubicBezTo>
                    <a:lnTo>
                      <a:pt x="2068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c 49"/>
              <p:cNvSpPr>
                <a:spLocks/>
              </p:cNvSpPr>
              <p:nvPr/>
            </p:nvSpPr>
            <p:spPr bwMode="auto">
              <a:xfrm rot="-5400000" flipH="1" flipV="1">
                <a:off x="6392" y="12991"/>
                <a:ext cx="280" cy="286"/>
              </a:xfrm>
              <a:custGeom>
                <a:avLst/>
                <a:gdLst>
                  <a:gd name="T0" fmla="*/ 0 w 42289"/>
                  <a:gd name="T1" fmla="*/ 0 h 43200"/>
                  <a:gd name="T2" fmla="*/ 0 w 42289"/>
                  <a:gd name="T3" fmla="*/ 0 h 43200"/>
                  <a:gd name="T4" fmla="*/ 0 w 42289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289"/>
                  <a:gd name="T10" fmla="*/ 0 h 43200"/>
                  <a:gd name="T11" fmla="*/ 42289 w 4228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89" h="43200" fill="none" extrusionOk="0">
                    <a:moveTo>
                      <a:pt x="20688" y="0"/>
                    </a:moveTo>
                    <a:cubicBezTo>
                      <a:pt x="32618" y="0"/>
                      <a:pt x="42289" y="9670"/>
                      <a:pt x="42289" y="21600"/>
                    </a:cubicBezTo>
                    <a:cubicBezTo>
                      <a:pt x="42289" y="33529"/>
                      <a:pt x="32618" y="43200"/>
                      <a:pt x="20689" y="43200"/>
                    </a:cubicBezTo>
                    <a:cubicBezTo>
                      <a:pt x="11150" y="43200"/>
                      <a:pt x="2740" y="36942"/>
                      <a:pt x="-1" y="27806"/>
                    </a:cubicBezTo>
                  </a:path>
                  <a:path w="42289" h="43200" stroke="0" extrusionOk="0">
                    <a:moveTo>
                      <a:pt x="20688" y="0"/>
                    </a:moveTo>
                    <a:cubicBezTo>
                      <a:pt x="32618" y="0"/>
                      <a:pt x="42289" y="9670"/>
                      <a:pt x="42289" y="21600"/>
                    </a:cubicBezTo>
                    <a:cubicBezTo>
                      <a:pt x="42289" y="33529"/>
                      <a:pt x="32618" y="43200"/>
                      <a:pt x="20689" y="43200"/>
                    </a:cubicBezTo>
                    <a:cubicBezTo>
                      <a:pt x="11150" y="43200"/>
                      <a:pt x="2740" y="36942"/>
                      <a:pt x="-1" y="27806"/>
                    </a:cubicBezTo>
                    <a:lnTo>
                      <a:pt x="20689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50"/>
              <p:cNvSpPr txBox="1">
                <a:spLocks noChangeArrowheads="1"/>
              </p:cNvSpPr>
              <p:nvPr/>
            </p:nvSpPr>
            <p:spPr bwMode="auto">
              <a:xfrm>
                <a:off x="2962" y="13374"/>
                <a:ext cx="241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altLang="ko-KR" sz="1200" i="1">
                    <a:latin typeface="Calibri" pitchFamily="34" charset="0"/>
                    <a:ea typeface="맑은 고딕" pitchFamily="50" charset="-127"/>
                  </a:rPr>
                  <a:t>C</a:t>
                </a:r>
                <a:r>
                  <a:rPr lang="en-US" altLang="ko-KR" sz="1200" baseline="-25000">
                    <a:latin typeface="Times New Roman" pitchFamily="18" charset="0"/>
                    <a:ea typeface="맑은 고딕" pitchFamily="50" charset="-127"/>
                  </a:rPr>
                  <a:t>0</a:t>
                </a:r>
                <a:endParaRPr lang="en-US" sz="1200"/>
              </a:p>
            </p:txBody>
          </p:sp>
          <p:sp>
            <p:nvSpPr>
              <p:cNvPr id="24" name="Text Box 51"/>
              <p:cNvSpPr txBox="1">
                <a:spLocks noChangeArrowheads="1"/>
              </p:cNvSpPr>
              <p:nvPr/>
            </p:nvSpPr>
            <p:spPr bwMode="auto">
              <a:xfrm>
                <a:off x="4166" y="11602"/>
                <a:ext cx="241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altLang="ko-KR" sz="1200" i="1">
                    <a:latin typeface="Calibri" pitchFamily="34" charset="0"/>
                    <a:ea typeface="맑은 고딕" pitchFamily="50" charset="-127"/>
                  </a:rPr>
                  <a:t>C</a:t>
                </a:r>
                <a:r>
                  <a:rPr lang="en-US" altLang="ko-KR" sz="1200" baseline="-25000">
                    <a:latin typeface="Calibri" pitchFamily="34" charset="0"/>
                    <a:ea typeface="맑은 고딕" pitchFamily="50" charset="-127"/>
                  </a:rPr>
                  <a:t>1</a:t>
                </a:r>
                <a:endParaRPr lang="en-US" sz="1200"/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6025" y="11672"/>
                <a:ext cx="241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altLang="ko-KR" sz="1200" i="1">
                    <a:latin typeface="Calibri" pitchFamily="34" charset="0"/>
                    <a:ea typeface="맑은 고딕" pitchFamily="50" charset="-127"/>
                  </a:rPr>
                  <a:t>C</a:t>
                </a:r>
                <a:r>
                  <a:rPr lang="en-US" altLang="ko-KR" sz="1200" baseline="-25000">
                    <a:latin typeface="Calibri" pitchFamily="34" charset="0"/>
                    <a:ea typeface="맑은 고딕" pitchFamily="50" charset="-127"/>
                  </a:rPr>
                  <a:t>2</a:t>
                </a:r>
                <a:endParaRPr lang="en-US" sz="1200"/>
              </a:p>
            </p:txBody>
          </p:sp>
          <p:sp>
            <p:nvSpPr>
              <p:cNvPr id="26" name="Text Box 53"/>
              <p:cNvSpPr txBox="1">
                <a:spLocks noChangeArrowheads="1"/>
              </p:cNvSpPr>
              <p:nvPr/>
            </p:nvSpPr>
            <p:spPr bwMode="auto">
              <a:xfrm>
                <a:off x="6480" y="13274"/>
                <a:ext cx="241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altLang="ko-KR" sz="1200" i="1">
                    <a:latin typeface="Calibri" pitchFamily="34" charset="0"/>
                    <a:ea typeface="맑은 고딕" pitchFamily="50" charset="-127"/>
                  </a:rPr>
                  <a:t>C</a:t>
                </a:r>
                <a:r>
                  <a:rPr lang="en-US" altLang="ko-KR" sz="1200" baseline="-25000">
                    <a:latin typeface="Calibri" pitchFamily="34" charset="0"/>
                    <a:ea typeface="맑은 고딕" pitchFamily="50" charset="-127"/>
                  </a:rPr>
                  <a:t>3</a:t>
                </a:r>
                <a:endParaRPr lang="en-US" sz="1200"/>
              </a:p>
            </p:txBody>
          </p:sp>
        </p:grpSp>
      </p:grp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302681"/>
              </p:ext>
            </p:extLst>
          </p:nvPr>
        </p:nvGraphicFramePr>
        <p:xfrm>
          <a:off x="2625725" y="4700588"/>
          <a:ext cx="106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9" name="Equation" r:id="rId3" imgW="1333440" imgH="761760" progId="Equation.DSMT4">
                  <p:embed/>
                </p:oleObj>
              </mc:Choice>
              <mc:Fallback>
                <p:oleObj name="Equation" r:id="rId3" imgW="133344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4700588"/>
                        <a:ext cx="1066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970356"/>
              </p:ext>
            </p:extLst>
          </p:nvPr>
        </p:nvGraphicFramePr>
        <p:xfrm>
          <a:off x="2570163" y="5338763"/>
          <a:ext cx="22542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0" name="Equation" r:id="rId5" imgW="2819160" imgH="939600" progId="Equation.DSMT4">
                  <p:embed/>
                </p:oleObj>
              </mc:Choice>
              <mc:Fallback>
                <p:oleObj name="Equation" r:id="rId5" imgW="281916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5338763"/>
                        <a:ext cx="225425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5807813" y="4178885"/>
            <a:ext cx="2505815" cy="2121602"/>
            <a:chOff x="5807813" y="4178885"/>
            <a:chExt cx="2505815" cy="2121602"/>
          </a:xfrm>
        </p:grpSpPr>
        <p:grpSp>
          <p:nvGrpSpPr>
            <p:cNvPr id="62" name="Group 61"/>
            <p:cNvGrpSpPr/>
            <p:nvPr/>
          </p:nvGrpSpPr>
          <p:grpSpPr>
            <a:xfrm>
              <a:off x="5807813" y="4178885"/>
              <a:ext cx="2505815" cy="1694482"/>
              <a:chOff x="5845176" y="4843756"/>
              <a:chExt cx="2505815" cy="169448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912502" y="4843756"/>
                <a:ext cx="2371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When du/dx is small</a:t>
                </a:r>
              </a:p>
            </p:txBody>
          </p:sp>
          <p:graphicFrame>
            <p:nvGraphicFramePr>
              <p:cNvPr id="60" name="Object 5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8693525"/>
                  </p:ext>
                </p:extLst>
              </p:nvPr>
            </p:nvGraphicFramePr>
            <p:xfrm>
              <a:off x="6202733" y="5181129"/>
              <a:ext cx="17907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7621" name="Equation" r:id="rId7" imgW="1790640" imgH="939600" progId="Equation.DSMT4">
                      <p:embed/>
                    </p:oleObj>
                  </mc:Choice>
                  <mc:Fallback>
                    <p:oleObj name="Equation" r:id="rId7" imgW="1790640" imgH="939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202733" y="5181129"/>
                            <a:ext cx="1790700" cy="939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" name="TextBox 60"/>
              <p:cNvSpPr txBox="1"/>
              <p:nvPr/>
            </p:nvSpPr>
            <p:spPr>
              <a:xfrm>
                <a:off x="5845176" y="6168906"/>
                <a:ext cx="2505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H.O.T. can be ignored</a:t>
                </a:r>
              </a:p>
            </p:txBody>
          </p:sp>
        </p:grpSp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927450"/>
                </p:ext>
              </p:extLst>
            </p:nvPr>
          </p:nvGraphicFramePr>
          <p:xfrm>
            <a:off x="6330867" y="5932187"/>
            <a:ext cx="1536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622" name="Equation" r:id="rId9" imgW="1536480" imgH="368280" progId="Equation.DSMT4">
                    <p:embed/>
                  </p:oleObj>
                </mc:Choice>
                <mc:Fallback>
                  <p:oleObj name="Equation" r:id="rId9" imgW="153648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30867" y="5932187"/>
                          <a:ext cx="1536700" cy="368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761274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_MyCla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A_MyClass</Template>
  <TotalTime>9402</TotalTime>
  <Words>3155</Words>
  <Application>Microsoft Office PowerPoint</Application>
  <PresentationFormat>On-screen Show (4:3)</PresentationFormat>
  <Paragraphs>977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Comic Sans MS</vt:lpstr>
      <vt:lpstr>Calibri</vt:lpstr>
      <vt:lpstr>Helvetica</vt:lpstr>
      <vt:lpstr>Arial</vt:lpstr>
      <vt:lpstr>Times New Roman</vt:lpstr>
      <vt:lpstr>Courier New</vt:lpstr>
      <vt:lpstr>Verdana</vt:lpstr>
      <vt:lpstr>Euclid Symbol</vt:lpstr>
      <vt:lpstr>Malgun Gothic</vt:lpstr>
      <vt:lpstr>Wingdings</vt:lpstr>
      <vt:lpstr>Symbol</vt:lpstr>
      <vt:lpstr>Batang</vt:lpstr>
      <vt:lpstr>Malgun Gothic</vt:lpstr>
      <vt:lpstr>A_MyClass</vt:lpstr>
      <vt:lpstr>Equation</vt:lpstr>
      <vt:lpstr>CHAP 2 Nonlinear Finite Element Analysis Procedures</vt:lpstr>
      <vt:lpstr>Goals</vt:lpstr>
      <vt:lpstr>Nonlinear Structural Problems</vt:lpstr>
      <vt:lpstr>What is a linear structural problem?</vt:lpstr>
      <vt:lpstr>Observations in linear problems</vt:lpstr>
      <vt:lpstr>What types of nonlinearity exist?</vt:lpstr>
      <vt:lpstr>Linear vs. Nonlinear Problems</vt:lpstr>
      <vt:lpstr>Nonlinearities in Structural Problems</vt:lpstr>
      <vt:lpstr>Geometric Nonlinearity</vt:lpstr>
      <vt:lpstr>Geometric Nonlinearity cont.</vt:lpstr>
      <vt:lpstr>Material Nonlinearity</vt:lpstr>
      <vt:lpstr>Material Nonlinearity cont.</vt:lpstr>
      <vt:lpstr>Boundary and Force Nonlinearities</vt:lpstr>
      <vt:lpstr>Mild vs. Rough Nonlinearity</vt:lpstr>
      <vt:lpstr>Nonlinear Finite Element Equations</vt:lpstr>
      <vt:lpstr>Solution Procedure</vt:lpstr>
      <vt:lpstr>Example – Nonlinear Springs</vt:lpstr>
      <vt:lpstr>Solution Procedure</vt:lpstr>
      <vt:lpstr>Newton-Raphson Method</vt:lpstr>
      <vt:lpstr>N-R Method cont.</vt:lpstr>
      <vt:lpstr>N-R Algorithm</vt:lpstr>
      <vt:lpstr>Example – N-R Method</vt:lpstr>
      <vt:lpstr>Example – N-R Method cont.</vt:lpstr>
      <vt:lpstr>Example – N-R Method cont.</vt:lpstr>
      <vt:lpstr>When N-R Method Does Not Converge</vt:lpstr>
      <vt:lpstr>When N-R Method Does Not Converge cont.</vt:lpstr>
      <vt:lpstr>Modified N-R Method</vt:lpstr>
      <vt:lpstr>Example – Modified N-R Method</vt:lpstr>
      <vt:lpstr>Example – Modified N-R Method cont.</vt:lpstr>
      <vt:lpstr>Incremental Secant Method</vt:lpstr>
      <vt:lpstr>Incremental Secant Method cont.</vt:lpstr>
      <vt:lpstr>Incremental Force Method</vt:lpstr>
      <vt:lpstr>Incremental Force Method cont.</vt:lpstr>
      <vt:lpstr>Load Increment in Commercial Software</vt:lpstr>
      <vt:lpstr>Force Control vs. Displacement Control</vt:lpstr>
      <vt:lpstr>Nonlinear Solution Steps</vt:lpstr>
      <vt:lpstr>Nonlinear Solution Steps cont.</vt:lpstr>
      <vt:lpstr>Example – Linear Elastic Material</vt:lpstr>
      <vt:lpstr>Example – Nonlinear Bar</vt:lpstr>
      <vt:lpstr>Example – Nonlinear Bar cont.</vt:lpstr>
      <vt:lpstr>N-R or Modified N-R?</vt:lpstr>
      <vt:lpstr>Accuracy vs. Convergence</vt:lpstr>
      <vt:lpstr>Convergence Criteria</vt:lpstr>
      <vt:lpstr>Solution Strategies</vt:lpstr>
      <vt:lpstr>Solution Strategies</vt:lpstr>
      <vt:lpstr>Solution Strategies cont.</vt:lpstr>
      <vt:lpstr>When nonlinear analysis does not converge</vt:lpstr>
      <vt:lpstr>When nonlinear analysis does not converge</vt:lpstr>
      <vt:lpstr>When nonlinear analysis does not converge</vt:lpstr>
      <vt:lpstr>MATLAB Code for Nonlinear FEA</vt:lpstr>
      <vt:lpstr>NLFEA.m</vt:lpstr>
      <vt:lpstr>PowerPoint Presentation</vt:lpstr>
      <vt:lpstr>NLFEA.m cont.</vt:lpstr>
      <vt:lpstr>NLFEA.m cont.</vt:lpstr>
      <vt:lpstr>Extension of a Single Element Example</vt:lpstr>
      <vt:lpstr>Tension of Elastoplastic Bar Example</vt:lpstr>
      <vt:lpstr>Tension of Elastoplastic Bar Example</vt:lpstr>
      <vt:lpstr>Tension of Elastoplastic Bar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Nam-Ho Kim</dc:creator>
  <cp:lastModifiedBy>Kim,Nam Ho</cp:lastModifiedBy>
  <cp:revision>198</cp:revision>
  <cp:lastPrinted>2013-10-07T05:36:03Z</cp:lastPrinted>
  <dcterms:created xsi:type="dcterms:W3CDTF">2008-06-19T01:15:29Z</dcterms:created>
  <dcterms:modified xsi:type="dcterms:W3CDTF">2016-12-28T20:36:00Z</dcterms:modified>
</cp:coreProperties>
</file>